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charts/chart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50.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51.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52.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268" r:id="rId3"/>
    <p:sldId id="344" r:id="rId4"/>
    <p:sldId id="272" r:id="rId5"/>
    <p:sldId id="273" r:id="rId6"/>
    <p:sldId id="347" r:id="rId7"/>
    <p:sldId id="263" r:id="rId8"/>
    <p:sldId id="349" r:id="rId9"/>
    <p:sldId id="309" r:id="rId10"/>
    <p:sldId id="343" r:id="rId11"/>
    <p:sldId id="346" r:id="rId12"/>
    <p:sldId id="310" r:id="rId13"/>
    <p:sldId id="311" r:id="rId14"/>
    <p:sldId id="312" r:id="rId15"/>
    <p:sldId id="313" r:id="rId16"/>
    <p:sldId id="317" r:id="rId17"/>
    <p:sldId id="315" r:id="rId18"/>
    <p:sldId id="314" r:id="rId19"/>
    <p:sldId id="318" r:id="rId20"/>
    <p:sldId id="321" r:id="rId21"/>
    <p:sldId id="322" r:id="rId22"/>
    <p:sldId id="323" r:id="rId23"/>
    <p:sldId id="324" r:id="rId24"/>
    <p:sldId id="342" r:id="rId25"/>
    <p:sldId id="329" r:id="rId26"/>
    <p:sldId id="330" r:id="rId27"/>
    <p:sldId id="340" r:id="rId28"/>
    <p:sldId id="278" r:id="rId29"/>
    <p:sldId id="279" r:id="rId30"/>
    <p:sldId id="280" r:id="rId31"/>
    <p:sldId id="281" r:id="rId32"/>
    <p:sldId id="353" r:id="rId33"/>
    <p:sldId id="354"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6" r:id="rId48"/>
    <p:sldId id="297" r:id="rId49"/>
    <p:sldId id="298" r:id="rId50"/>
    <p:sldId id="299" r:id="rId51"/>
    <p:sldId id="300" r:id="rId52"/>
    <p:sldId id="301" r:id="rId53"/>
    <p:sldId id="302" r:id="rId54"/>
    <p:sldId id="303" r:id="rId55"/>
    <p:sldId id="304" r:id="rId56"/>
    <p:sldId id="350" r:id="rId57"/>
    <p:sldId id="305" r:id="rId58"/>
    <p:sldId id="328" r:id="rId59"/>
    <p:sldId id="341" r:id="rId60"/>
    <p:sldId id="352" r:id="rId61"/>
    <p:sldId id="336" r:id="rId62"/>
    <p:sldId id="351" r:id="rId63"/>
    <p:sldId id="345" r:id="rId64"/>
    <p:sldId id="334" r:id="rId65"/>
    <p:sldId id="333" r:id="rId66"/>
    <p:sldId id="337" r:id="rId67"/>
    <p:sldId id="335" r:id="rId68"/>
    <p:sldId id="348"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FF"/>
    <a:srgbClr val="006600"/>
    <a:srgbClr val="AFFFAF"/>
    <a:srgbClr val="CCFF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5" autoAdjust="0"/>
    <p:restoredTop sz="75422" autoAdjust="0"/>
  </p:normalViewPr>
  <p:slideViewPr>
    <p:cSldViewPr>
      <p:cViewPr varScale="1">
        <p:scale>
          <a:sx n="60" d="100"/>
          <a:sy n="60" d="100"/>
        </p:scale>
        <p:origin x="-145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noFill/>
            <a:ln w="9525" cap="flat" cmpd="sng" algn="ctr">
              <a:noFill/>
              <a:prstDash val="solid"/>
            </a:ln>
            <a:effectLst/>
          </c:spPr>
          <c:invertIfNegative val="0"/>
          <c:dLbls>
            <c:delete val="1"/>
          </c:dLbls>
          <c:cat>
            <c:strRef>
              <c:f>Sheet1!$A$2</c:f>
              <c:strCache>
                <c:ptCount val="1"/>
                <c:pt idx="0">
                  <c:v>Category 1</c:v>
                </c:pt>
              </c:strCache>
            </c:strRef>
          </c:cat>
          <c:val>
            <c:numRef>
              <c:f>Sheet1!$B$2</c:f>
              <c:numCache>
                <c:formatCode>0%</c:formatCode>
                <c:ptCount val="1"/>
                <c:pt idx="0">
                  <c:v>0.13</c:v>
                </c:pt>
              </c:numCache>
            </c:numRef>
          </c:val>
        </c:ser>
        <c:ser>
          <c:idx val="1"/>
          <c:order val="1"/>
          <c:tx>
            <c:strRef>
              <c:f>Sheet1!$C$1</c:f>
              <c:strCache>
                <c:ptCount val="1"/>
                <c:pt idx="0">
                  <c:v>Series 2</c:v>
                </c:pt>
              </c:strCache>
            </c:strRef>
          </c:tx>
          <c:spPr>
            <a:gradFill flip="none" rotWithShape="1">
              <a:gsLst>
                <a:gs pos="0">
                  <a:srgbClr val="C0504D">
                    <a:shade val="51000"/>
                    <a:satMod val="130000"/>
                  </a:srgbClr>
                </a:gs>
                <a:gs pos="80000">
                  <a:srgbClr val="C0504D">
                    <a:shade val="93000"/>
                    <a:satMod val="130000"/>
                  </a:srgbClr>
                </a:gs>
                <a:gs pos="100000">
                  <a:srgbClr val="C0504D">
                    <a:shade val="94000"/>
                    <a:satMod val="135000"/>
                  </a:srgbClr>
                </a:gs>
              </a:gsLst>
              <a:lin ang="0" scaled="1"/>
              <a:tileRect/>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invertIfNegative val="0"/>
          <c:dLbls>
            <c:txPr>
              <a:bodyPr/>
              <a:lstStyle/>
              <a:p>
                <a:pPr algn="ctr">
                  <a:defRPr lang="en-US" sz="2400" b="1" i="1" u="none" strike="noStrike" kern="1200" baseline="0">
                    <a:solidFill>
                      <a:prstClr val="white"/>
                    </a:solidFill>
                    <a:effectLst>
                      <a:outerShdw blurRad="38100" dist="38100" dir="2700000" algn="tl">
                        <a:srgbClr val="000000">
                          <a:alpha val="43137"/>
                        </a:srgbClr>
                      </a:outerShdw>
                    </a:effectLst>
                    <a:latin typeface="Trebuchet MS" pitchFamily="34" charset="0"/>
                    <a:ea typeface="+mn-ea"/>
                    <a:cs typeface="+mn-cs"/>
                  </a:defRPr>
                </a:pPr>
                <a:endParaRPr lang="en-US"/>
              </a:p>
            </c:txPr>
            <c:dLblPos val="inEnd"/>
            <c:showLegendKey val="0"/>
            <c:showVal val="1"/>
            <c:showCatName val="0"/>
            <c:showSerName val="0"/>
            <c:showPercent val="0"/>
            <c:showBubbleSize val="0"/>
            <c:showLeaderLines val="0"/>
          </c:dLbls>
          <c:cat>
            <c:strRef>
              <c:f>Sheet1!$A$2</c:f>
              <c:strCache>
                <c:ptCount val="1"/>
                <c:pt idx="0">
                  <c:v>Category 1</c:v>
                </c:pt>
              </c:strCache>
            </c:strRef>
          </c:cat>
          <c:val>
            <c:numRef>
              <c:f>Sheet1!$C$2</c:f>
              <c:numCache>
                <c:formatCode>0%</c:formatCode>
                <c:ptCount val="1"/>
                <c:pt idx="0">
                  <c:v>0.29000000000000031</c:v>
                </c:pt>
              </c:numCache>
            </c:numRef>
          </c:val>
        </c:ser>
        <c:ser>
          <c:idx val="2"/>
          <c:order val="2"/>
          <c:tx>
            <c:strRef>
              <c:f>Sheet1!$D$1</c:f>
              <c:strCache>
                <c:ptCount val="1"/>
                <c:pt idx="0">
                  <c:v>Series 3</c:v>
                </c:pt>
              </c:strCache>
            </c:strRef>
          </c:tx>
          <c:spPr>
            <a:gradFill flip="none" rotWithShape="1">
              <a:gsLst>
                <a:gs pos="0">
                  <a:srgbClr val="2DB52D">
                    <a:shade val="30000"/>
                    <a:satMod val="115000"/>
                  </a:srgbClr>
                </a:gs>
                <a:gs pos="50000">
                  <a:srgbClr val="2DB52D">
                    <a:shade val="67500"/>
                    <a:satMod val="115000"/>
                  </a:srgbClr>
                </a:gs>
                <a:gs pos="100000">
                  <a:srgbClr val="2DB52D">
                    <a:shade val="100000"/>
                    <a:satMod val="115000"/>
                  </a:srgbClr>
                </a:gs>
              </a:gsLst>
              <a:lin ang="0" scaled="1"/>
              <a:tileRect/>
            </a:gradFill>
          </c:spPr>
          <c:invertIfNegative val="0"/>
          <c:dLbls>
            <c:txPr>
              <a:bodyPr/>
              <a:lstStyle/>
              <a:p>
                <a:pPr algn="ctr">
                  <a:defRPr lang="en-US" sz="2400" b="1" i="1" u="none" strike="noStrike" kern="1200" baseline="0">
                    <a:solidFill>
                      <a:prstClr val="white"/>
                    </a:solidFill>
                    <a:effectLst>
                      <a:outerShdw blurRad="38100" dist="38100" dir="2700000" algn="tl">
                        <a:srgbClr val="000000">
                          <a:alpha val="43137"/>
                        </a:srgbClr>
                      </a:outerShdw>
                    </a:effectLst>
                    <a:latin typeface="Trebuchet MS" pitchFamily="34" charset="0"/>
                    <a:ea typeface="+mn-ea"/>
                    <a:cs typeface="+mn-cs"/>
                  </a:defRPr>
                </a:pPr>
                <a:endParaRPr lang="en-US"/>
              </a:p>
            </c:txPr>
            <c:dLblPos val="inEnd"/>
            <c:showLegendKey val="0"/>
            <c:showVal val="1"/>
            <c:showCatName val="0"/>
            <c:showSerName val="0"/>
            <c:showPercent val="0"/>
            <c:showBubbleSize val="0"/>
            <c:showLeaderLines val="0"/>
          </c:dLbls>
          <c:cat>
            <c:strRef>
              <c:f>Sheet1!$A$2</c:f>
              <c:strCache>
                <c:ptCount val="1"/>
                <c:pt idx="0">
                  <c:v>Category 1</c:v>
                </c:pt>
              </c:strCache>
            </c:strRef>
          </c:cat>
          <c:val>
            <c:numRef>
              <c:f>Sheet1!$D$2</c:f>
              <c:numCache>
                <c:formatCode>0%</c:formatCode>
                <c:ptCount val="1"/>
                <c:pt idx="0">
                  <c:v>0.79</c:v>
                </c:pt>
              </c:numCache>
            </c:numRef>
          </c:val>
        </c:ser>
        <c:ser>
          <c:idx val="3"/>
          <c:order val="3"/>
          <c:tx>
            <c:strRef>
              <c:f>Sheet1!$E$1</c:f>
              <c:strCache>
                <c:ptCount val="1"/>
                <c:pt idx="0">
                  <c:v>Series 4</c:v>
                </c:pt>
              </c:strCache>
            </c:strRef>
          </c:tx>
          <c:spPr>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lin ang="0" scaled="1"/>
              <a:tileRect/>
            </a:gradFill>
          </c:spPr>
          <c:invertIfNegative val="0"/>
          <c:dLbls>
            <c:txPr>
              <a:bodyPr/>
              <a:lstStyle/>
              <a:p>
                <a:pPr algn="ctr">
                  <a:defRPr lang="en-US" sz="2400" b="1" i="1" u="none" strike="noStrike" kern="1200" baseline="0">
                    <a:solidFill>
                      <a:prstClr val="white"/>
                    </a:solidFill>
                    <a:effectLst>
                      <a:outerShdw blurRad="38100" dist="38100" dir="2700000" algn="tl">
                        <a:srgbClr val="000000">
                          <a:alpha val="43137"/>
                        </a:srgbClr>
                      </a:outerShdw>
                    </a:effectLst>
                    <a:latin typeface="Trebuchet MS" pitchFamily="34" charset="0"/>
                    <a:ea typeface="+mn-ea"/>
                    <a:cs typeface="+mn-cs"/>
                  </a:defRPr>
                </a:pPr>
                <a:endParaRPr lang="en-US"/>
              </a:p>
            </c:txPr>
            <c:dLblPos val="inEnd"/>
            <c:showLegendKey val="0"/>
            <c:showVal val="1"/>
            <c:showCatName val="0"/>
            <c:showSerName val="0"/>
            <c:showPercent val="0"/>
            <c:showBubbleSize val="0"/>
            <c:showLeaderLines val="0"/>
          </c:dLbls>
          <c:cat>
            <c:strRef>
              <c:f>Sheet1!$A$2</c:f>
              <c:strCache>
                <c:ptCount val="1"/>
                <c:pt idx="0">
                  <c:v>Category 1</c:v>
                </c:pt>
              </c:strCache>
            </c:strRef>
          </c:cat>
          <c:val>
            <c:numRef>
              <c:f>Sheet1!$E$2</c:f>
              <c:numCache>
                <c:formatCode>0%</c:formatCode>
                <c:ptCount val="1"/>
                <c:pt idx="0">
                  <c:v>0.79</c:v>
                </c:pt>
              </c:numCache>
            </c:numRef>
          </c:val>
        </c:ser>
        <c:dLbls>
          <c:showLegendKey val="0"/>
          <c:showVal val="1"/>
          <c:showCatName val="0"/>
          <c:showSerName val="0"/>
          <c:showPercent val="0"/>
          <c:showBubbleSize val="0"/>
        </c:dLbls>
        <c:gapWidth val="75"/>
        <c:overlap val="-25"/>
        <c:axId val="40248064"/>
        <c:axId val="40249600"/>
      </c:barChart>
      <c:catAx>
        <c:axId val="40248064"/>
        <c:scaling>
          <c:orientation val="maxMin"/>
        </c:scaling>
        <c:delete val="0"/>
        <c:axPos val="l"/>
        <c:majorTickMark val="none"/>
        <c:minorTickMark val="none"/>
        <c:tickLblPos val="none"/>
        <c:crossAx val="40249600"/>
        <c:crosses val="autoZero"/>
        <c:auto val="1"/>
        <c:lblAlgn val="ctr"/>
        <c:lblOffset val="100"/>
        <c:noMultiLvlLbl val="0"/>
      </c:catAx>
      <c:valAx>
        <c:axId val="40249600"/>
        <c:scaling>
          <c:orientation val="minMax"/>
          <c:max val="0.85000000000000064"/>
          <c:min val="0"/>
        </c:scaling>
        <c:delete val="0"/>
        <c:axPos val="b"/>
        <c:numFmt formatCode="0%" sourceLinked="1"/>
        <c:majorTickMark val="in"/>
        <c:minorTickMark val="none"/>
        <c:tickLblPos val="nextTo"/>
        <c:spPr>
          <a:ln w="9525">
            <a:solidFill>
              <a:schemeClr val="bg1">
                <a:lumMod val="50000"/>
              </a:schemeClr>
            </a:solidFill>
          </a:ln>
        </c:spPr>
        <c:txPr>
          <a:bodyPr/>
          <a:lstStyle/>
          <a:p>
            <a:pPr>
              <a:defRPr sz="2000">
                <a:latin typeface="Trebuchet MS" pitchFamily="34" charset="0"/>
              </a:defRPr>
            </a:pPr>
            <a:endParaRPr lang="en-US"/>
          </a:p>
        </c:txPr>
        <c:crossAx val="40248064"/>
        <c:crosses val="max"/>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gradFill flip="none" rotWithShape="1">
              <a:gsLst>
                <a:gs pos="0">
                  <a:srgbClr val="C0504D">
                    <a:shade val="51000"/>
                    <a:satMod val="130000"/>
                  </a:srgbClr>
                </a:gs>
                <a:gs pos="80000">
                  <a:srgbClr val="C0504D">
                    <a:shade val="93000"/>
                    <a:satMod val="130000"/>
                  </a:srgbClr>
                </a:gs>
                <a:gs pos="100000">
                  <a:srgbClr val="C0504D">
                    <a:shade val="94000"/>
                    <a:satMod val="135000"/>
                  </a:srgbClr>
                </a:gs>
              </a:gsLst>
              <a:lin ang="0" scaled="1"/>
              <a:tileRect/>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invertIfNegative val="0"/>
          <c:dLbls>
            <c:txPr>
              <a:bodyPr/>
              <a:lstStyle/>
              <a:p>
                <a:pPr>
                  <a:defRPr sz="2400" b="1" i="1">
                    <a:solidFill>
                      <a:schemeClr val="tx1"/>
                    </a:solidFill>
                    <a:effectLst>
                      <a:outerShdw blurRad="38100" dist="38100" dir="2700000" algn="tl">
                        <a:srgbClr val="000000">
                          <a:alpha val="43137"/>
                        </a:srgbClr>
                      </a:outerShdw>
                    </a:effectLst>
                    <a:latin typeface="Trebuchet MS" pitchFamily="34" charset="0"/>
                  </a:defRPr>
                </a:pPr>
                <a:endParaRPr lang="en-US"/>
              </a:p>
            </c:txPr>
            <c:dLblPos val="inEnd"/>
            <c:showLegendKey val="0"/>
            <c:showVal val="1"/>
            <c:showCatName val="0"/>
            <c:showSerName val="0"/>
            <c:showPercent val="0"/>
            <c:showBubbleSize val="0"/>
            <c:showLeaderLines val="0"/>
          </c:dLbls>
          <c:cat>
            <c:strRef>
              <c:f>Sheet1!$A$2</c:f>
              <c:strCache>
                <c:ptCount val="1"/>
                <c:pt idx="0">
                  <c:v>Category 1</c:v>
                </c:pt>
              </c:strCache>
            </c:strRef>
          </c:cat>
          <c:val>
            <c:numRef>
              <c:f>Sheet1!$B$2</c:f>
              <c:numCache>
                <c:formatCode>0%</c:formatCode>
                <c:ptCount val="1"/>
                <c:pt idx="0">
                  <c:v>0</c:v>
                </c:pt>
              </c:numCache>
            </c:numRef>
          </c:val>
        </c:ser>
        <c:ser>
          <c:idx val="1"/>
          <c:order val="1"/>
          <c:tx>
            <c:strRef>
              <c:f>Sheet1!$C$1</c:f>
              <c:strCache>
                <c:ptCount val="1"/>
                <c:pt idx="0">
                  <c:v>Series 2</c:v>
                </c:pt>
              </c:strCache>
            </c:strRef>
          </c:tx>
          <c:spPr>
            <a:gradFill flip="none" rotWithShape="1">
              <a:gsLst>
                <a:gs pos="0">
                  <a:srgbClr val="C0504D">
                    <a:shade val="51000"/>
                    <a:satMod val="130000"/>
                  </a:srgbClr>
                </a:gs>
                <a:gs pos="80000">
                  <a:srgbClr val="C0504D">
                    <a:shade val="93000"/>
                    <a:satMod val="130000"/>
                  </a:srgbClr>
                </a:gs>
                <a:gs pos="100000">
                  <a:srgbClr val="C0504D">
                    <a:shade val="94000"/>
                    <a:satMod val="135000"/>
                  </a:srgbClr>
                </a:gs>
              </a:gsLst>
              <a:lin ang="0" scaled="1"/>
              <a:tileRect/>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invertIfNegative val="0"/>
          <c:dLbls>
            <c:txPr>
              <a:bodyPr/>
              <a:lstStyle/>
              <a:p>
                <a:pPr algn="ctr">
                  <a:defRPr lang="en-US" sz="2400" b="1" i="1" u="none" strike="noStrike" kern="1200" baseline="0">
                    <a:solidFill>
                      <a:prstClr val="white"/>
                    </a:solidFill>
                    <a:effectLst>
                      <a:outerShdw blurRad="38100" dist="38100" dir="2700000" algn="tl">
                        <a:srgbClr val="000000">
                          <a:alpha val="43137"/>
                        </a:srgbClr>
                      </a:outerShdw>
                    </a:effectLst>
                    <a:latin typeface="Trebuchet MS" pitchFamily="34" charset="0"/>
                    <a:ea typeface="+mn-ea"/>
                    <a:cs typeface="+mn-cs"/>
                  </a:defRPr>
                </a:pPr>
                <a:endParaRPr lang="en-US"/>
              </a:p>
            </c:txPr>
            <c:dLblPos val="inEnd"/>
            <c:showLegendKey val="0"/>
            <c:showVal val="1"/>
            <c:showCatName val="0"/>
            <c:showSerName val="0"/>
            <c:showPercent val="0"/>
            <c:showBubbleSize val="0"/>
            <c:showLeaderLines val="0"/>
          </c:dLbls>
          <c:cat>
            <c:strRef>
              <c:f>Sheet1!$A$2</c:f>
              <c:strCache>
                <c:ptCount val="1"/>
                <c:pt idx="0">
                  <c:v>Category 1</c:v>
                </c:pt>
              </c:strCache>
            </c:strRef>
          </c:cat>
          <c:val>
            <c:numRef>
              <c:f>Sheet1!$C$2</c:f>
              <c:numCache>
                <c:formatCode>0%</c:formatCode>
                <c:ptCount val="1"/>
                <c:pt idx="0">
                  <c:v>0.1</c:v>
                </c:pt>
              </c:numCache>
            </c:numRef>
          </c:val>
        </c:ser>
        <c:ser>
          <c:idx val="2"/>
          <c:order val="2"/>
          <c:tx>
            <c:strRef>
              <c:f>Sheet1!$D$1</c:f>
              <c:strCache>
                <c:ptCount val="1"/>
                <c:pt idx="0">
                  <c:v>Series 3</c:v>
                </c:pt>
              </c:strCache>
            </c:strRef>
          </c:tx>
          <c:spPr>
            <a:gradFill flip="none" rotWithShape="1">
              <a:gsLst>
                <a:gs pos="0">
                  <a:srgbClr val="2DB52D">
                    <a:shade val="30000"/>
                    <a:satMod val="115000"/>
                  </a:srgbClr>
                </a:gs>
                <a:gs pos="50000">
                  <a:srgbClr val="2DB52D">
                    <a:shade val="67500"/>
                    <a:satMod val="115000"/>
                  </a:srgbClr>
                </a:gs>
                <a:gs pos="100000">
                  <a:srgbClr val="2DB52D">
                    <a:shade val="100000"/>
                    <a:satMod val="115000"/>
                  </a:srgbClr>
                </a:gs>
              </a:gsLst>
              <a:lin ang="0" scaled="1"/>
              <a:tileRect/>
            </a:gradFill>
          </c:spPr>
          <c:invertIfNegative val="0"/>
          <c:dLbls>
            <c:txPr>
              <a:bodyPr/>
              <a:lstStyle/>
              <a:p>
                <a:pPr algn="ctr">
                  <a:defRPr lang="en-US" sz="2400" b="1" i="1" u="none" strike="noStrike" kern="1200" baseline="0">
                    <a:solidFill>
                      <a:prstClr val="white"/>
                    </a:solidFill>
                    <a:effectLst>
                      <a:outerShdw blurRad="38100" dist="38100" dir="2700000" algn="tl">
                        <a:srgbClr val="000000">
                          <a:alpha val="43137"/>
                        </a:srgbClr>
                      </a:outerShdw>
                    </a:effectLst>
                    <a:latin typeface="Trebuchet MS" pitchFamily="34" charset="0"/>
                    <a:ea typeface="+mn-ea"/>
                    <a:cs typeface="+mn-cs"/>
                  </a:defRPr>
                </a:pPr>
                <a:endParaRPr lang="en-US"/>
              </a:p>
            </c:txPr>
            <c:dLblPos val="inEnd"/>
            <c:showLegendKey val="0"/>
            <c:showVal val="1"/>
            <c:showCatName val="0"/>
            <c:showSerName val="0"/>
            <c:showPercent val="0"/>
            <c:showBubbleSize val="0"/>
            <c:showLeaderLines val="0"/>
          </c:dLbls>
          <c:cat>
            <c:strRef>
              <c:f>Sheet1!$A$2</c:f>
              <c:strCache>
                <c:ptCount val="1"/>
                <c:pt idx="0">
                  <c:v>Category 1</c:v>
                </c:pt>
              </c:strCache>
            </c:strRef>
          </c:cat>
          <c:val>
            <c:numRef>
              <c:f>Sheet1!$D$2</c:f>
              <c:numCache>
                <c:formatCode>0%</c:formatCode>
                <c:ptCount val="1"/>
                <c:pt idx="0">
                  <c:v>0.51700000000000002</c:v>
                </c:pt>
              </c:numCache>
            </c:numRef>
          </c:val>
        </c:ser>
        <c:ser>
          <c:idx val="3"/>
          <c:order val="3"/>
          <c:tx>
            <c:strRef>
              <c:f>Sheet1!$E$1</c:f>
              <c:strCache>
                <c:ptCount val="1"/>
                <c:pt idx="0">
                  <c:v>Series 4</c:v>
                </c:pt>
              </c:strCache>
            </c:strRef>
          </c:tx>
          <c:spPr>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lin ang="0" scaled="1"/>
              <a:tileRect/>
            </a:gradFill>
          </c:spPr>
          <c:invertIfNegative val="0"/>
          <c:dLbls>
            <c:txPr>
              <a:bodyPr/>
              <a:lstStyle/>
              <a:p>
                <a:pPr algn="ctr">
                  <a:defRPr lang="en-US" sz="2400" b="1" i="1" u="none" strike="noStrike" kern="1200" baseline="0">
                    <a:solidFill>
                      <a:prstClr val="white"/>
                    </a:solidFill>
                    <a:effectLst>
                      <a:outerShdw blurRad="38100" dist="38100" dir="2700000" algn="tl">
                        <a:srgbClr val="000000">
                          <a:alpha val="43137"/>
                        </a:srgbClr>
                      </a:outerShdw>
                    </a:effectLst>
                    <a:latin typeface="Trebuchet MS" pitchFamily="34" charset="0"/>
                    <a:ea typeface="+mn-ea"/>
                    <a:cs typeface="+mn-cs"/>
                  </a:defRPr>
                </a:pPr>
                <a:endParaRPr lang="en-US"/>
              </a:p>
            </c:txPr>
            <c:dLblPos val="inEnd"/>
            <c:showLegendKey val="0"/>
            <c:showVal val="1"/>
            <c:showCatName val="0"/>
            <c:showSerName val="0"/>
            <c:showPercent val="0"/>
            <c:showBubbleSize val="0"/>
            <c:showLeaderLines val="0"/>
          </c:dLbls>
          <c:cat>
            <c:strRef>
              <c:f>Sheet1!$A$2</c:f>
              <c:strCache>
                <c:ptCount val="1"/>
                <c:pt idx="0">
                  <c:v>Category 1</c:v>
                </c:pt>
              </c:strCache>
            </c:strRef>
          </c:cat>
          <c:val>
            <c:numRef>
              <c:f>Sheet1!$E$2</c:f>
              <c:numCache>
                <c:formatCode>0%</c:formatCode>
                <c:ptCount val="1"/>
                <c:pt idx="0">
                  <c:v>0.65000000000000013</c:v>
                </c:pt>
              </c:numCache>
            </c:numRef>
          </c:val>
        </c:ser>
        <c:dLbls>
          <c:showLegendKey val="0"/>
          <c:showVal val="1"/>
          <c:showCatName val="0"/>
          <c:showSerName val="0"/>
          <c:showPercent val="0"/>
          <c:showBubbleSize val="0"/>
        </c:dLbls>
        <c:gapWidth val="75"/>
        <c:overlap val="-25"/>
        <c:axId val="66615168"/>
        <c:axId val="66616704"/>
      </c:barChart>
      <c:catAx>
        <c:axId val="66615168"/>
        <c:scaling>
          <c:orientation val="maxMin"/>
        </c:scaling>
        <c:delete val="0"/>
        <c:axPos val="l"/>
        <c:majorTickMark val="none"/>
        <c:minorTickMark val="none"/>
        <c:tickLblPos val="none"/>
        <c:crossAx val="66616704"/>
        <c:crosses val="autoZero"/>
        <c:auto val="1"/>
        <c:lblAlgn val="ctr"/>
        <c:lblOffset val="100"/>
        <c:noMultiLvlLbl val="0"/>
      </c:catAx>
      <c:valAx>
        <c:axId val="66616704"/>
        <c:scaling>
          <c:orientation val="minMax"/>
          <c:max val="0.70000000000000018"/>
          <c:min val="0"/>
        </c:scaling>
        <c:delete val="0"/>
        <c:axPos val="b"/>
        <c:numFmt formatCode="0%" sourceLinked="1"/>
        <c:majorTickMark val="in"/>
        <c:minorTickMark val="none"/>
        <c:tickLblPos val="nextTo"/>
        <c:spPr>
          <a:ln w="9525">
            <a:solidFill>
              <a:schemeClr val="bg1">
                <a:lumMod val="50000"/>
              </a:schemeClr>
            </a:solidFill>
          </a:ln>
        </c:spPr>
        <c:txPr>
          <a:bodyPr/>
          <a:lstStyle/>
          <a:p>
            <a:pPr>
              <a:defRPr sz="2000">
                <a:latin typeface="Trebuchet MS" pitchFamily="34" charset="0"/>
              </a:defRPr>
            </a:pPr>
            <a:endParaRPr lang="en-US"/>
          </a:p>
        </c:txPr>
        <c:crossAx val="66615168"/>
        <c:crosses val="max"/>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Sheet1!$B$1</c:f>
              <c:strCache>
                <c:ptCount val="1"/>
                <c:pt idx="0">
                  <c:v>Full model</c:v>
                </c:pt>
              </c:strCache>
            </c:strRef>
          </c:tx>
          <c:sp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w="9525" cap="flat" cmpd="sng" algn="ctr">
              <a:solidFill>
                <a:srgbClr val="0070C0"/>
              </a:solidFill>
              <a:prstDash val="solid"/>
            </a:ln>
            <a:effectLst>
              <a:outerShdw blurRad="40000" dist="23000" dir="5400000" rotWithShape="0">
                <a:srgbClr val="000000">
                  <a:alpha val="35000"/>
                </a:srgbClr>
              </a:outerShdw>
            </a:effectLst>
          </c:spPr>
          <c:invertIfNegative val="0"/>
          <c:dLbls>
            <c:txPr>
              <a:bodyPr/>
              <a:lstStyle/>
              <a:p>
                <a:pPr>
                  <a:defRPr sz="2000">
                    <a:ln>
                      <a:solidFill>
                        <a:schemeClr val="bg1">
                          <a:lumMod val="95000"/>
                        </a:schemeClr>
                      </a:solidFill>
                    </a:ln>
                    <a:solidFill>
                      <a:schemeClr val="bg1"/>
                    </a:solidFill>
                    <a:effectLst>
                      <a:outerShdw blurRad="114300" dist="63500" dir="2700000" algn="tl" rotWithShape="0">
                        <a:prstClr val="black">
                          <a:alpha val="80000"/>
                        </a:prstClr>
                      </a:outerShdw>
                    </a:effectLst>
                  </a:defRPr>
                </a:pPr>
                <a:endParaRPr lang="en-US"/>
              </a:p>
            </c:txPr>
            <c:dLblPos val="inEnd"/>
            <c:showLegendKey val="0"/>
            <c:showVal val="1"/>
            <c:showCatName val="0"/>
            <c:showSerName val="0"/>
            <c:showPercent val="0"/>
            <c:showBubbleSize val="0"/>
            <c:showLeaderLines val="0"/>
          </c:dLbls>
          <c:cat>
            <c:numRef>
              <c:f>Sheet1!$A$2</c:f>
              <c:numCache>
                <c:formatCode>General</c:formatCode>
                <c:ptCount val="1"/>
              </c:numCache>
            </c:numRef>
          </c:cat>
          <c:val>
            <c:numRef>
              <c:f>Sheet1!$B$2</c:f>
              <c:numCache>
                <c:formatCode>0.0%</c:formatCode>
                <c:ptCount val="1"/>
                <c:pt idx="0">
                  <c:v>0.53700000000000003</c:v>
                </c:pt>
              </c:numCache>
            </c:numRef>
          </c:val>
        </c:ser>
        <c:ser>
          <c:idx val="1"/>
          <c:order val="1"/>
          <c:tx>
            <c:strRef>
              <c:f>Sheet1!$C$1</c:f>
              <c:strCache>
                <c:ptCount val="1"/>
                <c:pt idx="0">
                  <c:v>Sentence relevance</c:v>
                </c:pt>
              </c:strCache>
            </c:strRef>
          </c:tx>
          <c:spPr>
            <a:solidFill>
              <a:sysClr val="window" lastClr="FFFFFF"/>
            </a:solidFill>
            <a:ln w="9525" cap="flat" cmpd="sng" algn="ctr">
              <a:noFill/>
              <a:prstDash val="solid"/>
            </a:ln>
            <a:effectLst/>
          </c:spPr>
          <c:invertIfNegative val="0"/>
          <c:cat>
            <c:numRef>
              <c:f>Sheet1!$A$2</c:f>
              <c:numCache>
                <c:formatCode>General</c:formatCode>
                <c:ptCount val="1"/>
              </c:numCache>
            </c:numRef>
          </c:cat>
          <c:val>
            <c:numRef>
              <c:f>Sheet1!$C$2</c:f>
              <c:numCache>
                <c:formatCode>0.0%</c:formatCode>
                <c:ptCount val="1"/>
                <c:pt idx="0">
                  <c:v>0.46700000000000008</c:v>
                </c:pt>
              </c:numCache>
            </c:numRef>
          </c:val>
        </c:ser>
        <c:ser>
          <c:idx val="2"/>
          <c:order val="2"/>
          <c:tx>
            <c:strRef>
              <c:f>Sheet1!$D$1</c:f>
              <c:strCache>
                <c:ptCount val="1"/>
                <c:pt idx="0">
                  <c:v>Latent variable</c:v>
                </c:pt>
              </c:strCache>
            </c:strRef>
          </c:tx>
          <c:spPr>
            <a:solidFill>
              <a:sysClr val="window" lastClr="FFFFFF"/>
            </a:solidFill>
            <a:ln w="9525" cap="flat" cmpd="sng" algn="ctr">
              <a:noFill/>
              <a:prstDash val="solid"/>
            </a:ln>
            <a:effectLst/>
          </c:spPr>
          <c:invertIfNegative val="0"/>
          <c:cat>
            <c:numRef>
              <c:f>Sheet1!$A$2</c:f>
              <c:numCache>
                <c:formatCode>General</c:formatCode>
                <c:ptCount val="1"/>
              </c:numCache>
            </c:numRef>
          </c:cat>
          <c:val>
            <c:numRef>
              <c:f>Sheet1!$D$2</c:f>
              <c:numCache>
                <c:formatCode>0.00%</c:formatCode>
                <c:ptCount val="1"/>
                <c:pt idx="0">
                  <c:v>0.26100000000000001</c:v>
                </c:pt>
              </c:numCache>
            </c:numRef>
          </c:val>
        </c:ser>
        <c:ser>
          <c:idx val="3"/>
          <c:order val="3"/>
          <c:tx>
            <c:strRef>
              <c:f>Sheet1!$E$1</c:f>
              <c:strCache>
                <c:ptCount val="1"/>
                <c:pt idx="0">
                  <c:v>Game only</c:v>
                </c:pt>
              </c:strCache>
            </c:strRef>
          </c:tx>
          <c:spPr>
            <a:gradFill flip="none" rotWithShape="1">
              <a:gsLst>
                <a:gs pos="0">
                  <a:srgbClr val="C0504D">
                    <a:shade val="51000"/>
                    <a:satMod val="130000"/>
                  </a:srgbClr>
                </a:gs>
                <a:gs pos="80000">
                  <a:srgbClr val="C0504D">
                    <a:shade val="93000"/>
                    <a:satMod val="130000"/>
                  </a:srgbClr>
                </a:gs>
                <a:gs pos="100000">
                  <a:srgbClr val="C0504D">
                    <a:shade val="94000"/>
                    <a:satMod val="135000"/>
                  </a:srgbClr>
                </a:gs>
              </a:gsLst>
              <a:lin ang="0" scaled="1"/>
              <a:tileRect/>
            </a:gradFill>
            <a:ln w="9525" cap="flat" cmpd="sng" algn="ctr">
              <a:solidFill>
                <a:schemeClr val="accent2">
                  <a:shade val="95000"/>
                  <a:satMod val="105000"/>
                </a:schemeClr>
              </a:solidFill>
              <a:prstDash val="solid"/>
            </a:ln>
            <a:effectLst/>
          </c:spPr>
          <c:invertIfNegative val="0"/>
          <c:dPt>
            <c:idx val="0"/>
            <c:invertIfNegative val="0"/>
            <c:bubble3D val="0"/>
            <c:spPr>
              <a:noFill/>
              <a:ln w="9525" cap="flat" cmpd="sng" algn="ctr">
                <a:noFill/>
                <a:prstDash val="solid"/>
              </a:ln>
              <a:effectLst/>
            </c:spPr>
          </c:dPt>
          <c:cat>
            <c:numRef>
              <c:f>Sheet1!$A$2</c:f>
              <c:numCache>
                <c:formatCode>General</c:formatCode>
                <c:ptCount val="1"/>
              </c:numCache>
            </c:numRef>
          </c:cat>
          <c:val>
            <c:numRef>
              <c:f>Sheet1!$E$2</c:f>
              <c:numCache>
                <c:formatCode>0.00%</c:formatCode>
                <c:ptCount val="1"/>
                <c:pt idx="0">
                  <c:v>0.17300000000000001</c:v>
                </c:pt>
              </c:numCache>
            </c:numRef>
          </c:val>
        </c:ser>
        <c:ser>
          <c:idx val="4"/>
          <c:order val="4"/>
          <c:tx>
            <c:strRef>
              <c:f>Sheet1!$F$1</c:f>
              <c:strCache>
                <c:ptCount val="1"/>
                <c:pt idx="0">
                  <c:v>Built-in AI</c:v>
                </c:pt>
              </c:strCache>
            </c:strRef>
          </c:tx>
          <c:invertIfNegative val="0"/>
          <c:cat>
            <c:numRef>
              <c:f>Sheet1!$A$2</c:f>
              <c:numCache>
                <c:formatCode>General</c:formatCode>
                <c:ptCount val="1"/>
              </c:numCache>
            </c:numRef>
          </c:cat>
          <c:val>
            <c:numRef>
              <c:f>Sheet1!$F$2</c:f>
              <c:numCache>
                <c:formatCode>General</c:formatCode>
                <c:ptCount val="1"/>
                <c:pt idx="0">
                  <c:v>0</c:v>
                </c:pt>
              </c:numCache>
            </c:numRef>
          </c:val>
        </c:ser>
        <c:dLbls>
          <c:showLegendKey val="0"/>
          <c:showVal val="0"/>
          <c:showCatName val="0"/>
          <c:showSerName val="0"/>
          <c:showPercent val="0"/>
          <c:showBubbleSize val="0"/>
        </c:dLbls>
        <c:gapWidth val="150"/>
        <c:overlap val="-30"/>
        <c:axId val="113144960"/>
        <c:axId val="113146496"/>
      </c:barChart>
      <c:catAx>
        <c:axId val="113144960"/>
        <c:scaling>
          <c:orientation val="minMax"/>
        </c:scaling>
        <c:delete val="0"/>
        <c:axPos val="l"/>
        <c:numFmt formatCode="General" sourceLinked="1"/>
        <c:majorTickMark val="out"/>
        <c:minorTickMark val="none"/>
        <c:tickLblPos val="nextTo"/>
        <c:crossAx val="113146496"/>
        <c:crosses val="autoZero"/>
        <c:auto val="1"/>
        <c:lblAlgn val="ctr"/>
        <c:lblOffset val="100"/>
        <c:noMultiLvlLbl val="0"/>
      </c:catAx>
      <c:valAx>
        <c:axId val="113146496"/>
        <c:scaling>
          <c:orientation val="minMax"/>
          <c:min val="0"/>
        </c:scaling>
        <c:delete val="0"/>
        <c:axPos val="b"/>
        <c:majorGridlines>
          <c:spPr>
            <a:ln>
              <a:solidFill>
                <a:schemeClr val="bg1"/>
              </a:solidFill>
            </a:ln>
          </c:spPr>
        </c:majorGridlines>
        <c:numFmt formatCode="0%" sourceLinked="0"/>
        <c:majorTickMark val="out"/>
        <c:minorTickMark val="none"/>
        <c:tickLblPos val="nextTo"/>
        <c:txPr>
          <a:bodyPr/>
          <a:lstStyle/>
          <a:p>
            <a:pPr>
              <a:defRPr sz="2000"/>
            </a:pPr>
            <a:endParaRPr lang="en-US"/>
          </a:p>
        </c:txPr>
        <c:crossAx val="113144960"/>
        <c:crosses val="autoZero"/>
        <c:crossBetween val="between"/>
        <c:majorUnit val="0.2"/>
      </c:valAx>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Sheet1!$B$1</c:f>
              <c:strCache>
                <c:ptCount val="1"/>
                <c:pt idx="0">
                  <c:v>Full model</c:v>
                </c:pt>
              </c:strCache>
            </c:strRef>
          </c:tx>
          <c:sp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w="9525" cap="flat" cmpd="sng" algn="ctr">
              <a:solidFill>
                <a:srgbClr val="0070C0"/>
              </a:solidFill>
              <a:prstDash val="solid"/>
            </a:ln>
            <a:effectLst>
              <a:outerShdw blurRad="40000" dist="23000" dir="5400000" rotWithShape="0">
                <a:srgbClr val="000000">
                  <a:alpha val="35000"/>
                </a:srgbClr>
              </a:outerShdw>
            </a:effectLst>
          </c:spPr>
          <c:invertIfNegative val="0"/>
          <c:dLbls>
            <c:txPr>
              <a:bodyPr/>
              <a:lstStyle/>
              <a:p>
                <a:pPr>
                  <a:defRPr sz="2000">
                    <a:ln>
                      <a:solidFill>
                        <a:schemeClr val="bg1">
                          <a:lumMod val="95000"/>
                        </a:schemeClr>
                      </a:solidFill>
                    </a:ln>
                    <a:solidFill>
                      <a:schemeClr val="bg1"/>
                    </a:solidFill>
                    <a:effectLst>
                      <a:outerShdw blurRad="114300" dist="63500" dir="2700000" algn="tl" rotWithShape="0">
                        <a:prstClr val="black">
                          <a:alpha val="80000"/>
                        </a:prstClr>
                      </a:outerShdw>
                    </a:effectLst>
                  </a:defRPr>
                </a:pPr>
                <a:endParaRPr lang="en-US"/>
              </a:p>
            </c:txPr>
            <c:dLblPos val="inEnd"/>
            <c:showLegendKey val="0"/>
            <c:showVal val="1"/>
            <c:showCatName val="0"/>
            <c:showSerName val="0"/>
            <c:showPercent val="0"/>
            <c:showBubbleSize val="0"/>
            <c:showLeaderLines val="0"/>
          </c:dLbls>
          <c:cat>
            <c:numRef>
              <c:f>Sheet1!$A$2</c:f>
              <c:numCache>
                <c:formatCode>General</c:formatCode>
                <c:ptCount val="1"/>
              </c:numCache>
            </c:numRef>
          </c:cat>
          <c:val>
            <c:numRef>
              <c:f>Sheet1!$B$2</c:f>
              <c:numCache>
                <c:formatCode>0.0%</c:formatCode>
                <c:ptCount val="1"/>
                <c:pt idx="0">
                  <c:v>0.53700000000000003</c:v>
                </c:pt>
              </c:numCache>
            </c:numRef>
          </c:val>
        </c:ser>
        <c:ser>
          <c:idx val="1"/>
          <c:order val="1"/>
          <c:tx>
            <c:strRef>
              <c:f>Sheet1!$C$1</c:f>
              <c:strCache>
                <c:ptCount val="1"/>
                <c:pt idx="0">
                  <c:v>Sentence relevance</c:v>
                </c:pt>
              </c:strCache>
            </c:strRef>
          </c:tx>
          <c:spPr>
            <a:solidFill>
              <a:sysClr val="window" lastClr="FFFFFF"/>
            </a:solidFill>
            <a:ln w="9525" cap="flat" cmpd="sng" algn="ctr">
              <a:noFill/>
              <a:prstDash val="solid"/>
            </a:ln>
            <a:effectLst/>
          </c:spPr>
          <c:invertIfNegative val="0"/>
          <c:cat>
            <c:numRef>
              <c:f>Sheet1!$A$2</c:f>
              <c:numCache>
                <c:formatCode>General</c:formatCode>
                <c:ptCount val="1"/>
              </c:numCache>
            </c:numRef>
          </c:cat>
          <c:val>
            <c:numRef>
              <c:f>Sheet1!$C$2</c:f>
              <c:numCache>
                <c:formatCode>0.0%</c:formatCode>
                <c:ptCount val="1"/>
                <c:pt idx="0">
                  <c:v>0.46700000000000008</c:v>
                </c:pt>
              </c:numCache>
            </c:numRef>
          </c:val>
        </c:ser>
        <c:ser>
          <c:idx val="2"/>
          <c:order val="2"/>
          <c:tx>
            <c:strRef>
              <c:f>Sheet1!$D$1</c:f>
              <c:strCache>
                <c:ptCount val="1"/>
                <c:pt idx="0">
                  <c:v>Latent variable</c:v>
                </c:pt>
              </c:strCache>
            </c:strRef>
          </c:tx>
          <c:spPr>
            <a:solidFill>
              <a:sysClr val="window" lastClr="FFFFFF"/>
            </a:solidFill>
            <a:ln w="9525" cap="flat" cmpd="sng" algn="ctr">
              <a:noFill/>
              <a:prstDash val="solid"/>
            </a:ln>
            <a:effectLst/>
          </c:spPr>
          <c:invertIfNegative val="0"/>
          <c:cat>
            <c:numRef>
              <c:f>Sheet1!$A$2</c:f>
              <c:numCache>
                <c:formatCode>General</c:formatCode>
                <c:ptCount val="1"/>
              </c:numCache>
            </c:numRef>
          </c:cat>
          <c:val>
            <c:numRef>
              <c:f>Sheet1!$D$2</c:f>
              <c:numCache>
                <c:formatCode>0.00%</c:formatCode>
                <c:ptCount val="1"/>
                <c:pt idx="0">
                  <c:v>0.26100000000000001</c:v>
                </c:pt>
              </c:numCache>
            </c:numRef>
          </c:val>
        </c:ser>
        <c:ser>
          <c:idx val="3"/>
          <c:order val="3"/>
          <c:tx>
            <c:strRef>
              <c:f>Sheet1!$E$1</c:f>
              <c:strCache>
                <c:ptCount val="1"/>
                <c:pt idx="0">
                  <c:v>Game only</c:v>
                </c:pt>
              </c:strCache>
            </c:strRef>
          </c:tx>
          <c:spPr>
            <a:gradFill flip="none" rotWithShape="1">
              <a:gsLst>
                <a:gs pos="0">
                  <a:srgbClr val="C0504D">
                    <a:shade val="51000"/>
                    <a:satMod val="130000"/>
                  </a:srgbClr>
                </a:gs>
                <a:gs pos="80000">
                  <a:srgbClr val="C0504D">
                    <a:shade val="93000"/>
                    <a:satMod val="130000"/>
                  </a:srgbClr>
                </a:gs>
                <a:gs pos="100000">
                  <a:srgbClr val="C0504D">
                    <a:shade val="94000"/>
                    <a:satMod val="135000"/>
                  </a:srgbClr>
                </a:gs>
              </a:gsLst>
              <a:lin ang="0" scaled="1"/>
              <a:tileRect/>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invertIfNegative val="0"/>
          <c:dLbls>
            <c:numFmt formatCode="0.0%" sourceLinked="0"/>
            <c:txPr>
              <a:bodyPr/>
              <a:lstStyle/>
              <a:p>
                <a:pPr algn="ctr">
                  <a:defRPr lang="en-US" sz="2000" b="0" i="0" u="none" strike="noStrike" kern="1200" baseline="0">
                    <a:ln>
                      <a:solidFill>
                        <a:prstClr val="white">
                          <a:lumMod val="95000"/>
                        </a:prstClr>
                      </a:solidFill>
                    </a:ln>
                    <a:solidFill>
                      <a:prstClr val="white"/>
                    </a:solidFill>
                    <a:effectLst>
                      <a:outerShdw blurRad="114300" dist="63500" dir="2700000" algn="tl" rotWithShape="0">
                        <a:prstClr val="black">
                          <a:alpha val="8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dLbls>
          <c:cat>
            <c:numRef>
              <c:f>Sheet1!$A$2</c:f>
              <c:numCache>
                <c:formatCode>General</c:formatCode>
                <c:ptCount val="1"/>
              </c:numCache>
            </c:numRef>
          </c:cat>
          <c:val>
            <c:numRef>
              <c:f>Sheet1!$E$2</c:f>
              <c:numCache>
                <c:formatCode>0.00%</c:formatCode>
                <c:ptCount val="1"/>
                <c:pt idx="0">
                  <c:v>0.17300000000000001</c:v>
                </c:pt>
              </c:numCache>
            </c:numRef>
          </c:val>
        </c:ser>
        <c:ser>
          <c:idx val="4"/>
          <c:order val="4"/>
          <c:tx>
            <c:strRef>
              <c:f>Sheet1!$F$1</c:f>
              <c:strCache>
                <c:ptCount val="1"/>
                <c:pt idx="0">
                  <c:v>Built-in AI</c:v>
                </c:pt>
              </c:strCache>
            </c:strRef>
          </c:tx>
          <c:invertIfNegative val="0"/>
          <c:cat>
            <c:numRef>
              <c:f>Sheet1!$A$2</c:f>
              <c:numCache>
                <c:formatCode>General</c:formatCode>
                <c:ptCount val="1"/>
              </c:numCache>
            </c:numRef>
          </c:cat>
          <c:val>
            <c:numRef>
              <c:f>Sheet1!$F$2</c:f>
              <c:numCache>
                <c:formatCode>General</c:formatCode>
                <c:ptCount val="1"/>
                <c:pt idx="0">
                  <c:v>0</c:v>
                </c:pt>
              </c:numCache>
            </c:numRef>
          </c:val>
        </c:ser>
        <c:dLbls>
          <c:showLegendKey val="0"/>
          <c:showVal val="0"/>
          <c:showCatName val="0"/>
          <c:showSerName val="0"/>
          <c:showPercent val="0"/>
          <c:showBubbleSize val="0"/>
        </c:dLbls>
        <c:gapWidth val="150"/>
        <c:overlap val="-30"/>
        <c:axId val="113403776"/>
        <c:axId val="113405312"/>
      </c:barChart>
      <c:catAx>
        <c:axId val="113403776"/>
        <c:scaling>
          <c:orientation val="minMax"/>
        </c:scaling>
        <c:delete val="0"/>
        <c:axPos val="l"/>
        <c:numFmt formatCode="General" sourceLinked="1"/>
        <c:majorTickMark val="out"/>
        <c:minorTickMark val="none"/>
        <c:tickLblPos val="nextTo"/>
        <c:crossAx val="113405312"/>
        <c:crosses val="autoZero"/>
        <c:auto val="1"/>
        <c:lblAlgn val="ctr"/>
        <c:lblOffset val="100"/>
        <c:noMultiLvlLbl val="0"/>
      </c:catAx>
      <c:valAx>
        <c:axId val="113405312"/>
        <c:scaling>
          <c:orientation val="minMax"/>
          <c:min val="0"/>
        </c:scaling>
        <c:delete val="0"/>
        <c:axPos val="b"/>
        <c:majorGridlines>
          <c:spPr>
            <a:ln>
              <a:solidFill>
                <a:schemeClr val="bg1"/>
              </a:solidFill>
            </a:ln>
          </c:spPr>
        </c:majorGridlines>
        <c:numFmt formatCode="0%" sourceLinked="0"/>
        <c:majorTickMark val="out"/>
        <c:minorTickMark val="none"/>
        <c:tickLblPos val="nextTo"/>
        <c:txPr>
          <a:bodyPr/>
          <a:lstStyle/>
          <a:p>
            <a:pPr>
              <a:defRPr sz="2000"/>
            </a:pPr>
            <a:endParaRPr lang="en-US"/>
          </a:p>
        </c:txPr>
        <c:crossAx val="113403776"/>
        <c:crosses val="autoZero"/>
        <c:crossBetween val="between"/>
        <c:majorUnit val="0.2"/>
      </c:valAx>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Sheet1!$B$1</c:f>
              <c:strCache>
                <c:ptCount val="1"/>
                <c:pt idx="0">
                  <c:v>Full model</c:v>
                </c:pt>
              </c:strCache>
            </c:strRef>
          </c:tx>
          <c:sp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w="9525" cap="flat" cmpd="sng" algn="ctr">
              <a:solidFill>
                <a:srgbClr val="4F81BD"/>
              </a:solidFill>
              <a:prstDash val="solid"/>
            </a:ln>
            <a:effectLst>
              <a:outerShdw blurRad="40000" dist="23000" dir="5400000" rotWithShape="0">
                <a:srgbClr val="000000">
                  <a:alpha val="35000"/>
                </a:srgbClr>
              </a:outerShdw>
            </a:effectLst>
          </c:spPr>
          <c:invertIfNegative val="0"/>
          <c:dLbls>
            <c:txPr>
              <a:bodyPr/>
              <a:lstStyle/>
              <a:p>
                <a:pPr>
                  <a:defRPr sz="2000">
                    <a:ln>
                      <a:solidFill>
                        <a:schemeClr val="bg1">
                          <a:lumMod val="95000"/>
                        </a:schemeClr>
                      </a:solidFill>
                    </a:ln>
                    <a:solidFill>
                      <a:schemeClr val="bg1"/>
                    </a:solidFill>
                    <a:effectLst>
                      <a:outerShdw blurRad="114300" dist="63500" dir="2700000" algn="tl" rotWithShape="0">
                        <a:prstClr val="black">
                          <a:alpha val="80000"/>
                        </a:prstClr>
                      </a:outerShdw>
                    </a:effectLst>
                  </a:defRPr>
                </a:pPr>
                <a:endParaRPr lang="en-US"/>
              </a:p>
            </c:txPr>
            <c:dLblPos val="inEnd"/>
            <c:showLegendKey val="0"/>
            <c:showVal val="1"/>
            <c:showCatName val="0"/>
            <c:showSerName val="0"/>
            <c:showPercent val="0"/>
            <c:showBubbleSize val="0"/>
            <c:showLeaderLines val="0"/>
          </c:dLbls>
          <c:cat>
            <c:numRef>
              <c:f>Sheet1!$A$2</c:f>
              <c:numCache>
                <c:formatCode>General</c:formatCode>
                <c:ptCount val="1"/>
              </c:numCache>
            </c:numRef>
          </c:cat>
          <c:val>
            <c:numRef>
              <c:f>Sheet1!$B$2</c:f>
              <c:numCache>
                <c:formatCode>0.0%</c:formatCode>
                <c:ptCount val="1"/>
                <c:pt idx="0">
                  <c:v>0.53700000000000003</c:v>
                </c:pt>
              </c:numCache>
            </c:numRef>
          </c:val>
        </c:ser>
        <c:ser>
          <c:idx val="1"/>
          <c:order val="1"/>
          <c:tx>
            <c:strRef>
              <c:f>Sheet1!$C$1</c:f>
              <c:strCache>
                <c:ptCount val="1"/>
                <c:pt idx="0">
                  <c:v>Sentence relevance</c:v>
                </c:pt>
              </c:strCache>
            </c:strRef>
          </c:tx>
          <c:spPr>
            <a:noFill/>
            <a:ln w="9525" cap="flat" cmpd="sng" algn="ctr">
              <a:noFill/>
              <a:prstDash val="solid"/>
            </a:ln>
            <a:effectLst/>
          </c:spPr>
          <c:invertIfNegative val="0"/>
          <c:cat>
            <c:numRef>
              <c:f>Sheet1!$A$2</c:f>
              <c:numCache>
                <c:formatCode>General</c:formatCode>
                <c:ptCount val="1"/>
              </c:numCache>
            </c:numRef>
          </c:cat>
          <c:val>
            <c:numRef>
              <c:f>Sheet1!$C$2</c:f>
              <c:numCache>
                <c:formatCode>0.0%</c:formatCode>
                <c:ptCount val="1"/>
                <c:pt idx="0">
                  <c:v>0.46700000000000008</c:v>
                </c:pt>
              </c:numCache>
            </c:numRef>
          </c:val>
        </c:ser>
        <c:ser>
          <c:idx val="2"/>
          <c:order val="2"/>
          <c:tx>
            <c:strRef>
              <c:f>Sheet1!$D$1</c:f>
              <c:strCache>
                <c:ptCount val="1"/>
                <c:pt idx="0">
                  <c:v>Latent variable</c:v>
                </c:pt>
              </c:strCache>
            </c:strRef>
          </c:tx>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w="9525" cap="flat" cmpd="sng" algn="ctr">
              <a:noFill/>
              <a:prstDash val="solid"/>
            </a:ln>
            <a:effectLst>
              <a:outerShdw blurRad="40000" dist="23000" dir="5400000" rotWithShape="0">
                <a:srgbClr val="000000">
                  <a:alpha val="35000"/>
                </a:srgbClr>
              </a:outerShdw>
            </a:effectLst>
          </c:spPr>
          <c:invertIfNegative val="0"/>
          <c:dLbls>
            <c:dLbl>
              <c:idx val="0"/>
              <c:dLblPos val="inEnd"/>
              <c:showLegendKey val="0"/>
              <c:showVal val="1"/>
              <c:showCatName val="0"/>
              <c:showSerName val="0"/>
              <c:showPercent val="0"/>
              <c:showBubbleSize val="0"/>
            </c:dLbl>
            <c:numFmt formatCode="0.0%" sourceLinked="0"/>
            <c:txPr>
              <a:bodyPr/>
              <a:lstStyle/>
              <a:p>
                <a:pPr algn="ctr">
                  <a:defRPr lang="en-US" sz="2000" b="0" i="0" u="none" strike="noStrike" kern="1200" baseline="0">
                    <a:ln>
                      <a:solidFill>
                        <a:prstClr val="white">
                          <a:lumMod val="95000"/>
                        </a:prstClr>
                      </a:solidFill>
                    </a:ln>
                    <a:solidFill>
                      <a:prstClr val="white"/>
                    </a:solidFill>
                    <a:effectLst>
                      <a:outerShdw blurRad="114300" dist="63500" dir="2700000" algn="tl" rotWithShape="0">
                        <a:prstClr val="black">
                          <a:alpha val="80000"/>
                        </a:prstClr>
                      </a:outerShdw>
                    </a:effectLst>
                    <a:latin typeface="+mn-lt"/>
                    <a:ea typeface="+mn-ea"/>
                    <a:cs typeface="+mn-cs"/>
                  </a:defRPr>
                </a:pPr>
                <a:endParaRPr lang="en-US"/>
              </a:p>
            </c:txPr>
            <c:showLegendKey val="0"/>
            <c:showVal val="0"/>
            <c:showCatName val="0"/>
            <c:showSerName val="0"/>
            <c:showPercent val="0"/>
            <c:showBubbleSize val="0"/>
          </c:dLbls>
          <c:cat>
            <c:numRef>
              <c:f>Sheet1!$A$2</c:f>
              <c:numCache>
                <c:formatCode>General</c:formatCode>
                <c:ptCount val="1"/>
              </c:numCache>
            </c:numRef>
          </c:cat>
          <c:val>
            <c:numRef>
              <c:f>Sheet1!$D$2</c:f>
              <c:numCache>
                <c:formatCode>0.00%</c:formatCode>
                <c:ptCount val="1"/>
                <c:pt idx="0">
                  <c:v>0.26100000000000001</c:v>
                </c:pt>
              </c:numCache>
            </c:numRef>
          </c:val>
        </c:ser>
        <c:ser>
          <c:idx val="3"/>
          <c:order val="3"/>
          <c:tx>
            <c:strRef>
              <c:f>Sheet1!$E$1</c:f>
              <c:strCache>
                <c:ptCount val="1"/>
                <c:pt idx="0">
                  <c:v>Game only</c:v>
                </c:pt>
              </c:strCache>
            </c:strRef>
          </c:tx>
          <c:spPr>
            <a:gradFill flip="none" rotWithShape="1">
              <a:gsLst>
                <a:gs pos="0">
                  <a:srgbClr val="C0504D">
                    <a:shade val="51000"/>
                    <a:satMod val="130000"/>
                  </a:srgbClr>
                </a:gs>
                <a:gs pos="80000">
                  <a:srgbClr val="C0504D">
                    <a:shade val="93000"/>
                    <a:satMod val="130000"/>
                  </a:srgbClr>
                </a:gs>
                <a:gs pos="100000">
                  <a:srgbClr val="C0504D">
                    <a:shade val="94000"/>
                    <a:satMod val="135000"/>
                  </a:srgbClr>
                </a:gs>
              </a:gsLst>
              <a:lin ang="0" scaled="1"/>
              <a:tileRect/>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invertIfNegative val="0"/>
          <c:dLbls>
            <c:numFmt formatCode="0.0%" sourceLinked="0"/>
            <c:txPr>
              <a:bodyPr/>
              <a:lstStyle/>
              <a:p>
                <a:pPr algn="ctr">
                  <a:defRPr lang="en-US" sz="2000" b="0" i="0" u="none" strike="noStrike" kern="1200" baseline="0">
                    <a:ln>
                      <a:solidFill>
                        <a:prstClr val="white">
                          <a:lumMod val="95000"/>
                        </a:prstClr>
                      </a:solidFill>
                    </a:ln>
                    <a:solidFill>
                      <a:prstClr val="white"/>
                    </a:solidFill>
                    <a:effectLst>
                      <a:outerShdw blurRad="114300" dist="63500" dir="2700000" algn="tl" rotWithShape="0">
                        <a:prstClr val="black">
                          <a:alpha val="8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dLbls>
          <c:cat>
            <c:numRef>
              <c:f>Sheet1!$A$2</c:f>
              <c:numCache>
                <c:formatCode>General</c:formatCode>
                <c:ptCount val="1"/>
              </c:numCache>
            </c:numRef>
          </c:cat>
          <c:val>
            <c:numRef>
              <c:f>Sheet1!$E$2</c:f>
              <c:numCache>
                <c:formatCode>0.00%</c:formatCode>
                <c:ptCount val="1"/>
                <c:pt idx="0">
                  <c:v>0.17300000000000001</c:v>
                </c:pt>
              </c:numCache>
            </c:numRef>
          </c:val>
        </c:ser>
        <c:ser>
          <c:idx val="4"/>
          <c:order val="4"/>
          <c:tx>
            <c:strRef>
              <c:f>Sheet1!$F$1</c:f>
              <c:strCache>
                <c:ptCount val="1"/>
                <c:pt idx="0">
                  <c:v>Built-in AI</c:v>
                </c:pt>
              </c:strCache>
            </c:strRef>
          </c:tx>
          <c:invertIfNegative val="0"/>
          <c:cat>
            <c:numRef>
              <c:f>Sheet1!$A$2</c:f>
              <c:numCache>
                <c:formatCode>General</c:formatCode>
                <c:ptCount val="1"/>
              </c:numCache>
            </c:numRef>
          </c:cat>
          <c:val>
            <c:numRef>
              <c:f>Sheet1!$F$2</c:f>
              <c:numCache>
                <c:formatCode>General</c:formatCode>
                <c:ptCount val="1"/>
                <c:pt idx="0">
                  <c:v>0</c:v>
                </c:pt>
              </c:numCache>
            </c:numRef>
          </c:val>
        </c:ser>
        <c:dLbls>
          <c:showLegendKey val="0"/>
          <c:showVal val="0"/>
          <c:showCatName val="0"/>
          <c:showSerName val="0"/>
          <c:showPercent val="0"/>
          <c:showBubbleSize val="0"/>
        </c:dLbls>
        <c:gapWidth val="150"/>
        <c:overlap val="-30"/>
        <c:axId val="115245440"/>
        <c:axId val="115246976"/>
      </c:barChart>
      <c:catAx>
        <c:axId val="115245440"/>
        <c:scaling>
          <c:orientation val="minMax"/>
        </c:scaling>
        <c:delete val="0"/>
        <c:axPos val="l"/>
        <c:numFmt formatCode="General" sourceLinked="1"/>
        <c:majorTickMark val="out"/>
        <c:minorTickMark val="none"/>
        <c:tickLblPos val="nextTo"/>
        <c:crossAx val="115246976"/>
        <c:crosses val="autoZero"/>
        <c:auto val="1"/>
        <c:lblAlgn val="ctr"/>
        <c:lblOffset val="100"/>
        <c:noMultiLvlLbl val="0"/>
      </c:catAx>
      <c:valAx>
        <c:axId val="115246976"/>
        <c:scaling>
          <c:orientation val="minMax"/>
          <c:min val="0"/>
        </c:scaling>
        <c:delete val="0"/>
        <c:axPos val="b"/>
        <c:majorGridlines>
          <c:spPr>
            <a:ln>
              <a:solidFill>
                <a:schemeClr val="bg1"/>
              </a:solidFill>
            </a:ln>
          </c:spPr>
        </c:majorGridlines>
        <c:numFmt formatCode="0%" sourceLinked="0"/>
        <c:majorTickMark val="out"/>
        <c:minorTickMark val="none"/>
        <c:tickLblPos val="nextTo"/>
        <c:txPr>
          <a:bodyPr/>
          <a:lstStyle/>
          <a:p>
            <a:pPr>
              <a:defRPr sz="2000"/>
            </a:pPr>
            <a:endParaRPr lang="en-US"/>
          </a:p>
        </c:txPr>
        <c:crossAx val="115245440"/>
        <c:crosses val="autoZero"/>
        <c:crossBetween val="between"/>
        <c:majorUnit val="0.2"/>
      </c:valAx>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Sheet1!$B$1</c:f>
              <c:strCache>
                <c:ptCount val="1"/>
                <c:pt idx="0">
                  <c:v>Full model</c:v>
                </c:pt>
              </c:strCache>
            </c:strRef>
          </c:tx>
          <c:sp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w="9525" cap="flat" cmpd="sng" algn="ctr">
              <a:solidFill>
                <a:srgbClr val="4F81BD"/>
              </a:solidFill>
              <a:prstDash val="solid"/>
            </a:ln>
            <a:effectLst>
              <a:outerShdw blurRad="40000" dist="23000" dir="5400000" rotWithShape="0">
                <a:srgbClr val="000000">
                  <a:alpha val="35000"/>
                </a:srgbClr>
              </a:outerShdw>
            </a:effectLst>
          </c:spPr>
          <c:invertIfNegative val="0"/>
          <c:dLbls>
            <c:txPr>
              <a:bodyPr/>
              <a:lstStyle/>
              <a:p>
                <a:pPr>
                  <a:defRPr sz="2000">
                    <a:ln>
                      <a:solidFill>
                        <a:schemeClr val="bg1">
                          <a:lumMod val="95000"/>
                        </a:schemeClr>
                      </a:solidFill>
                    </a:ln>
                    <a:solidFill>
                      <a:schemeClr val="bg1"/>
                    </a:solidFill>
                    <a:effectLst>
                      <a:outerShdw blurRad="114300" dist="63500" dir="2700000" algn="tl" rotWithShape="0">
                        <a:prstClr val="black">
                          <a:alpha val="80000"/>
                        </a:prstClr>
                      </a:outerShdw>
                    </a:effectLst>
                  </a:defRPr>
                </a:pPr>
                <a:endParaRPr lang="en-US"/>
              </a:p>
            </c:txPr>
            <c:dLblPos val="inEnd"/>
            <c:showLegendKey val="0"/>
            <c:showVal val="1"/>
            <c:showCatName val="0"/>
            <c:showSerName val="0"/>
            <c:showPercent val="0"/>
            <c:showBubbleSize val="0"/>
            <c:showLeaderLines val="0"/>
          </c:dLbls>
          <c:cat>
            <c:numRef>
              <c:f>Sheet1!$A$2</c:f>
              <c:numCache>
                <c:formatCode>General</c:formatCode>
                <c:ptCount val="1"/>
              </c:numCache>
            </c:numRef>
          </c:cat>
          <c:val>
            <c:numRef>
              <c:f>Sheet1!$B$2</c:f>
              <c:numCache>
                <c:formatCode>0.0%</c:formatCode>
                <c:ptCount val="1"/>
                <c:pt idx="0">
                  <c:v>0.53700000000000003</c:v>
                </c:pt>
              </c:numCache>
            </c:numRef>
          </c:val>
        </c:ser>
        <c:ser>
          <c:idx val="1"/>
          <c:order val="1"/>
          <c:tx>
            <c:strRef>
              <c:f>Sheet1!$C$1</c:f>
              <c:strCache>
                <c:ptCount val="1"/>
                <c:pt idx="0">
                  <c:v>Sentence relevance</c:v>
                </c:pt>
              </c:strCache>
            </c:strRef>
          </c:tx>
          <c:spPr>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0" scaled="1"/>
              <a:tileRect/>
            </a:gradFill>
            <a:ln w="9525" cap="flat" cmpd="sng" algn="ctr">
              <a:noFill/>
              <a:prstDash val="solid"/>
            </a:ln>
            <a:effectLst>
              <a:outerShdw blurRad="40000" dist="23000" dir="5400000" rotWithShape="0">
                <a:srgbClr val="000000">
                  <a:alpha val="35000"/>
                </a:srgbClr>
              </a:outerShdw>
            </a:effectLst>
          </c:spPr>
          <c:invertIfNegative val="0"/>
          <c:dLbls>
            <c:txPr>
              <a:bodyPr/>
              <a:lstStyle/>
              <a:p>
                <a:pPr algn="ctr">
                  <a:defRPr lang="en-US" sz="2000" b="0" i="0" u="none" strike="noStrike" kern="1200" baseline="0">
                    <a:ln>
                      <a:solidFill>
                        <a:prstClr val="white">
                          <a:lumMod val="95000"/>
                        </a:prstClr>
                      </a:solidFill>
                    </a:ln>
                    <a:solidFill>
                      <a:prstClr val="white"/>
                    </a:solidFill>
                    <a:effectLst>
                      <a:outerShdw blurRad="114300" dist="63500" dir="2700000" algn="tl" rotWithShape="0">
                        <a:prstClr val="black">
                          <a:alpha val="8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dLbls>
          <c:cat>
            <c:numRef>
              <c:f>Sheet1!$A$2</c:f>
              <c:numCache>
                <c:formatCode>General</c:formatCode>
                <c:ptCount val="1"/>
              </c:numCache>
            </c:numRef>
          </c:cat>
          <c:val>
            <c:numRef>
              <c:f>Sheet1!$C$2</c:f>
              <c:numCache>
                <c:formatCode>0.0%</c:formatCode>
                <c:ptCount val="1"/>
                <c:pt idx="0">
                  <c:v>0.46700000000000008</c:v>
                </c:pt>
              </c:numCache>
            </c:numRef>
          </c:val>
        </c:ser>
        <c:ser>
          <c:idx val="2"/>
          <c:order val="2"/>
          <c:tx>
            <c:strRef>
              <c:f>Sheet1!$D$1</c:f>
              <c:strCache>
                <c:ptCount val="1"/>
                <c:pt idx="0">
                  <c:v>Latent variable</c:v>
                </c:pt>
              </c:strCache>
            </c:strRef>
          </c:tx>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w="9525" cap="flat" cmpd="sng" algn="ctr">
              <a:noFill/>
              <a:prstDash val="solid"/>
            </a:ln>
            <a:effectLst>
              <a:outerShdw blurRad="40000" dist="23000" dir="5400000" rotWithShape="0">
                <a:srgbClr val="000000">
                  <a:alpha val="35000"/>
                </a:srgbClr>
              </a:outerShdw>
            </a:effectLst>
          </c:spPr>
          <c:invertIfNegative val="0"/>
          <c:dLbls>
            <c:dLbl>
              <c:idx val="0"/>
              <c:dLblPos val="inEnd"/>
              <c:showLegendKey val="0"/>
              <c:showVal val="1"/>
              <c:showCatName val="0"/>
              <c:showSerName val="0"/>
              <c:showPercent val="0"/>
              <c:showBubbleSize val="0"/>
            </c:dLbl>
            <c:numFmt formatCode="0.0%" sourceLinked="0"/>
            <c:txPr>
              <a:bodyPr/>
              <a:lstStyle/>
              <a:p>
                <a:pPr algn="ctr">
                  <a:defRPr lang="en-US" sz="2000" b="0" i="0" u="none" strike="noStrike" kern="1200" baseline="0">
                    <a:ln>
                      <a:solidFill>
                        <a:prstClr val="white">
                          <a:lumMod val="95000"/>
                        </a:prstClr>
                      </a:solidFill>
                    </a:ln>
                    <a:solidFill>
                      <a:prstClr val="white"/>
                    </a:solidFill>
                    <a:effectLst>
                      <a:outerShdw blurRad="114300" dist="63500" dir="2700000" algn="tl" rotWithShape="0">
                        <a:prstClr val="black">
                          <a:alpha val="80000"/>
                        </a:prstClr>
                      </a:outerShdw>
                    </a:effectLst>
                    <a:latin typeface="+mn-lt"/>
                    <a:ea typeface="+mn-ea"/>
                    <a:cs typeface="+mn-cs"/>
                  </a:defRPr>
                </a:pPr>
                <a:endParaRPr lang="en-US"/>
              </a:p>
            </c:txPr>
            <c:showLegendKey val="0"/>
            <c:showVal val="0"/>
            <c:showCatName val="0"/>
            <c:showSerName val="0"/>
            <c:showPercent val="0"/>
            <c:showBubbleSize val="0"/>
          </c:dLbls>
          <c:cat>
            <c:numRef>
              <c:f>Sheet1!$A$2</c:f>
              <c:numCache>
                <c:formatCode>General</c:formatCode>
                <c:ptCount val="1"/>
              </c:numCache>
            </c:numRef>
          </c:cat>
          <c:val>
            <c:numRef>
              <c:f>Sheet1!$D$2</c:f>
              <c:numCache>
                <c:formatCode>0.00%</c:formatCode>
                <c:ptCount val="1"/>
                <c:pt idx="0">
                  <c:v>0.26100000000000001</c:v>
                </c:pt>
              </c:numCache>
            </c:numRef>
          </c:val>
        </c:ser>
        <c:ser>
          <c:idx val="3"/>
          <c:order val="3"/>
          <c:tx>
            <c:strRef>
              <c:f>Sheet1!$E$1</c:f>
              <c:strCache>
                <c:ptCount val="1"/>
                <c:pt idx="0">
                  <c:v>Game only</c:v>
                </c:pt>
              </c:strCache>
            </c:strRef>
          </c:tx>
          <c:spPr>
            <a:gradFill flip="none" rotWithShape="1">
              <a:gsLst>
                <a:gs pos="0">
                  <a:srgbClr val="C0504D">
                    <a:shade val="51000"/>
                    <a:satMod val="130000"/>
                  </a:srgbClr>
                </a:gs>
                <a:gs pos="80000">
                  <a:srgbClr val="C0504D">
                    <a:shade val="93000"/>
                    <a:satMod val="130000"/>
                  </a:srgbClr>
                </a:gs>
                <a:gs pos="100000">
                  <a:srgbClr val="C0504D">
                    <a:shade val="94000"/>
                    <a:satMod val="135000"/>
                  </a:srgbClr>
                </a:gs>
              </a:gsLst>
              <a:lin ang="0" scaled="1"/>
              <a:tileRect/>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invertIfNegative val="0"/>
          <c:dLbls>
            <c:numFmt formatCode="0.0%" sourceLinked="0"/>
            <c:txPr>
              <a:bodyPr/>
              <a:lstStyle/>
              <a:p>
                <a:pPr algn="ctr">
                  <a:defRPr lang="en-US" sz="2000" b="0" i="0" u="none" strike="noStrike" kern="1200" baseline="0">
                    <a:ln>
                      <a:solidFill>
                        <a:prstClr val="white">
                          <a:lumMod val="95000"/>
                        </a:prstClr>
                      </a:solidFill>
                    </a:ln>
                    <a:solidFill>
                      <a:prstClr val="white"/>
                    </a:solidFill>
                    <a:effectLst>
                      <a:outerShdw blurRad="114300" dist="63500" dir="2700000" algn="tl" rotWithShape="0">
                        <a:prstClr val="black">
                          <a:alpha val="8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dLbls>
          <c:cat>
            <c:numRef>
              <c:f>Sheet1!$A$2</c:f>
              <c:numCache>
                <c:formatCode>General</c:formatCode>
                <c:ptCount val="1"/>
              </c:numCache>
            </c:numRef>
          </c:cat>
          <c:val>
            <c:numRef>
              <c:f>Sheet1!$E$2</c:f>
              <c:numCache>
                <c:formatCode>0.00%</c:formatCode>
                <c:ptCount val="1"/>
                <c:pt idx="0">
                  <c:v>0.17300000000000001</c:v>
                </c:pt>
              </c:numCache>
            </c:numRef>
          </c:val>
        </c:ser>
        <c:ser>
          <c:idx val="4"/>
          <c:order val="4"/>
          <c:tx>
            <c:strRef>
              <c:f>Sheet1!$F$1</c:f>
              <c:strCache>
                <c:ptCount val="1"/>
                <c:pt idx="0">
                  <c:v>Built-in AI</c:v>
                </c:pt>
              </c:strCache>
            </c:strRef>
          </c:tx>
          <c:invertIfNegative val="0"/>
          <c:cat>
            <c:numRef>
              <c:f>Sheet1!$A$2</c:f>
              <c:numCache>
                <c:formatCode>General</c:formatCode>
                <c:ptCount val="1"/>
              </c:numCache>
            </c:numRef>
          </c:cat>
          <c:val>
            <c:numRef>
              <c:f>Sheet1!$F$2</c:f>
              <c:numCache>
                <c:formatCode>General</c:formatCode>
                <c:ptCount val="1"/>
                <c:pt idx="0">
                  <c:v>0</c:v>
                </c:pt>
              </c:numCache>
            </c:numRef>
          </c:val>
        </c:ser>
        <c:dLbls>
          <c:showLegendKey val="0"/>
          <c:showVal val="0"/>
          <c:showCatName val="0"/>
          <c:showSerName val="0"/>
          <c:showPercent val="0"/>
          <c:showBubbleSize val="0"/>
        </c:dLbls>
        <c:gapWidth val="150"/>
        <c:overlap val="-30"/>
        <c:axId val="115158400"/>
        <c:axId val="115164288"/>
      </c:barChart>
      <c:catAx>
        <c:axId val="115158400"/>
        <c:scaling>
          <c:orientation val="minMax"/>
        </c:scaling>
        <c:delete val="0"/>
        <c:axPos val="l"/>
        <c:numFmt formatCode="General" sourceLinked="1"/>
        <c:majorTickMark val="out"/>
        <c:minorTickMark val="none"/>
        <c:tickLblPos val="nextTo"/>
        <c:crossAx val="115164288"/>
        <c:crosses val="autoZero"/>
        <c:auto val="1"/>
        <c:lblAlgn val="ctr"/>
        <c:lblOffset val="100"/>
        <c:noMultiLvlLbl val="0"/>
      </c:catAx>
      <c:valAx>
        <c:axId val="115164288"/>
        <c:scaling>
          <c:orientation val="minMax"/>
          <c:min val="0"/>
        </c:scaling>
        <c:delete val="0"/>
        <c:axPos val="b"/>
        <c:majorGridlines>
          <c:spPr>
            <a:ln>
              <a:solidFill>
                <a:schemeClr val="bg1"/>
              </a:solidFill>
            </a:ln>
          </c:spPr>
        </c:majorGridlines>
        <c:numFmt formatCode="0%" sourceLinked="0"/>
        <c:majorTickMark val="out"/>
        <c:minorTickMark val="none"/>
        <c:tickLblPos val="nextTo"/>
        <c:txPr>
          <a:bodyPr/>
          <a:lstStyle/>
          <a:p>
            <a:pPr>
              <a:defRPr sz="2000"/>
            </a:pPr>
            <a:endParaRPr lang="en-US"/>
          </a:p>
        </c:txPr>
        <c:crossAx val="115158400"/>
        <c:crosses val="autoZero"/>
        <c:crossBetween val="between"/>
        <c:majorUnit val="0.2"/>
      </c:valAx>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Sheet1!$B$1</c:f>
              <c:strCache>
                <c:ptCount val="1"/>
                <c:pt idx="0">
                  <c:v>Full model</c:v>
                </c:pt>
              </c:strCache>
            </c:strRef>
          </c:tx>
          <c:sp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w="9525" cap="flat" cmpd="sng" algn="ctr">
              <a:solidFill>
                <a:srgbClr val="0070C0"/>
              </a:solidFill>
              <a:prstDash val="solid"/>
            </a:ln>
            <a:effectLst>
              <a:outerShdw blurRad="40000" dist="23000" dir="5400000" rotWithShape="0">
                <a:srgbClr val="000000">
                  <a:alpha val="35000"/>
                </a:srgbClr>
              </a:outerShdw>
            </a:effectLst>
          </c:spPr>
          <c:invertIfNegative val="0"/>
          <c:dLbls>
            <c:txPr>
              <a:bodyPr/>
              <a:lstStyle/>
              <a:p>
                <a:pPr>
                  <a:defRPr sz="2000">
                    <a:ln>
                      <a:solidFill>
                        <a:schemeClr val="bg1">
                          <a:lumMod val="95000"/>
                        </a:schemeClr>
                      </a:solidFill>
                    </a:ln>
                    <a:solidFill>
                      <a:schemeClr val="bg1"/>
                    </a:solidFill>
                    <a:effectLst>
                      <a:outerShdw blurRad="114300" dist="63500" dir="2700000" algn="tl" rotWithShape="0">
                        <a:prstClr val="black">
                          <a:alpha val="80000"/>
                        </a:prstClr>
                      </a:outerShdw>
                    </a:effectLst>
                  </a:defRPr>
                </a:pPr>
                <a:endParaRPr lang="en-US"/>
              </a:p>
            </c:txPr>
            <c:dLblPos val="inEnd"/>
            <c:showLegendKey val="0"/>
            <c:showVal val="1"/>
            <c:showCatName val="0"/>
            <c:showSerName val="0"/>
            <c:showPercent val="0"/>
            <c:showBubbleSize val="0"/>
            <c:showLeaderLines val="0"/>
          </c:dLbls>
          <c:cat>
            <c:numRef>
              <c:f>Sheet1!$A$2</c:f>
              <c:numCache>
                <c:formatCode>General</c:formatCode>
                <c:ptCount val="1"/>
              </c:numCache>
            </c:numRef>
          </c:cat>
          <c:val>
            <c:numRef>
              <c:f>Sheet1!$B$2</c:f>
              <c:numCache>
                <c:formatCode>0.0%</c:formatCode>
                <c:ptCount val="1"/>
                <c:pt idx="0">
                  <c:v>0.65400000000000003</c:v>
                </c:pt>
              </c:numCache>
            </c:numRef>
          </c:val>
        </c:ser>
        <c:ser>
          <c:idx val="1"/>
          <c:order val="1"/>
          <c:tx>
            <c:strRef>
              <c:f>Sheet1!$C$1</c:f>
              <c:strCache>
                <c:ptCount val="1"/>
                <c:pt idx="0">
                  <c:v>Sentence relevance</c:v>
                </c:pt>
              </c:strCache>
            </c:strRef>
          </c:tx>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w="9525" cap="flat" cmpd="sng" algn="ctr">
              <a:noFill/>
              <a:prstDash val="solid"/>
            </a:ln>
            <a:effectLst>
              <a:outerShdw blurRad="40000" dist="23000" dir="5400000" rotWithShape="0">
                <a:srgbClr val="000000">
                  <a:alpha val="35000"/>
                </a:srgbClr>
              </a:outerShdw>
            </a:effectLst>
          </c:spPr>
          <c:invertIfNegative val="0"/>
          <c:dLbls>
            <c:txPr>
              <a:bodyPr/>
              <a:lstStyle/>
              <a:p>
                <a:pPr algn="ctr">
                  <a:defRPr lang="en-US" sz="2000" b="0" i="0" u="none" strike="noStrike" kern="1200" baseline="0">
                    <a:ln>
                      <a:solidFill>
                        <a:prstClr val="white">
                          <a:lumMod val="95000"/>
                        </a:prstClr>
                      </a:solidFill>
                    </a:ln>
                    <a:solidFill>
                      <a:prstClr val="white"/>
                    </a:solidFill>
                    <a:effectLst>
                      <a:outerShdw blurRad="114300" dist="63500" dir="2700000" algn="tl" rotWithShape="0">
                        <a:prstClr val="black">
                          <a:alpha val="8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dLbls>
          <c:cat>
            <c:numRef>
              <c:f>Sheet1!$A$2</c:f>
              <c:numCache>
                <c:formatCode>General</c:formatCode>
                <c:ptCount val="1"/>
              </c:numCache>
            </c:numRef>
          </c:cat>
          <c:val>
            <c:numRef>
              <c:f>Sheet1!$C$2</c:f>
              <c:numCache>
                <c:formatCode>0.0%</c:formatCode>
                <c:ptCount val="1"/>
                <c:pt idx="0">
                  <c:v>0.315</c:v>
                </c:pt>
              </c:numCache>
            </c:numRef>
          </c:val>
        </c:ser>
        <c:ser>
          <c:idx val="2"/>
          <c:order val="2"/>
          <c:tx>
            <c:strRef>
              <c:f>Sheet1!$D$1</c:f>
              <c:strCache>
                <c:ptCount val="1"/>
                <c:pt idx="0">
                  <c:v>Game state only</c:v>
                </c:pt>
              </c:strCache>
            </c:strRef>
          </c:tx>
          <c:spPr>
            <a:gradFill flip="none" rotWithShape="1">
              <a:gsLst>
                <a:gs pos="0">
                  <a:srgbClr val="C0504D">
                    <a:shade val="51000"/>
                    <a:satMod val="130000"/>
                  </a:srgbClr>
                </a:gs>
                <a:gs pos="80000">
                  <a:srgbClr val="C0504D">
                    <a:shade val="93000"/>
                    <a:satMod val="130000"/>
                  </a:srgbClr>
                </a:gs>
                <a:gs pos="100000">
                  <a:srgbClr val="C0504D">
                    <a:shade val="94000"/>
                    <a:satMod val="135000"/>
                  </a:srgbClr>
                </a:gs>
              </a:gsLst>
              <a:lin ang="0" scaled="1"/>
              <a:tileRect/>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invertIfNegative val="0"/>
          <c:dLbls>
            <c:dLbl>
              <c:idx val="0"/>
              <c:dLblPos val="inEnd"/>
              <c:showLegendKey val="0"/>
              <c:showVal val="1"/>
              <c:showCatName val="0"/>
              <c:showSerName val="0"/>
              <c:showPercent val="0"/>
              <c:showBubbleSize val="0"/>
            </c:dLbl>
            <c:numFmt formatCode="0.0%" sourceLinked="0"/>
            <c:txPr>
              <a:bodyPr/>
              <a:lstStyle/>
              <a:p>
                <a:pPr algn="ctr">
                  <a:defRPr lang="en-US" sz="2000" b="0" i="0" u="none" strike="noStrike" kern="1200" baseline="0">
                    <a:ln>
                      <a:solidFill>
                        <a:prstClr val="white">
                          <a:lumMod val="95000"/>
                        </a:prstClr>
                      </a:solidFill>
                    </a:ln>
                    <a:solidFill>
                      <a:prstClr val="white"/>
                    </a:solidFill>
                    <a:effectLst>
                      <a:outerShdw blurRad="114300" dist="63500" dir="2700000" algn="tl" rotWithShape="0">
                        <a:prstClr val="black">
                          <a:alpha val="80000"/>
                        </a:prstClr>
                      </a:outerShdw>
                    </a:effectLst>
                    <a:latin typeface="+mn-lt"/>
                    <a:ea typeface="+mn-ea"/>
                    <a:cs typeface="+mn-cs"/>
                  </a:defRPr>
                </a:pPr>
                <a:endParaRPr lang="en-US"/>
              </a:p>
            </c:txPr>
            <c:showLegendKey val="0"/>
            <c:showVal val="0"/>
            <c:showCatName val="0"/>
            <c:showSerName val="0"/>
            <c:showPercent val="0"/>
            <c:showBubbleSize val="0"/>
          </c:dLbls>
          <c:cat>
            <c:numRef>
              <c:f>Sheet1!$A$2</c:f>
              <c:numCache>
                <c:formatCode>General</c:formatCode>
                <c:ptCount val="1"/>
              </c:numCache>
            </c:numRef>
          </c:cat>
          <c:val>
            <c:numRef>
              <c:f>Sheet1!$D$2</c:f>
              <c:numCache>
                <c:formatCode>0.0%</c:formatCode>
                <c:ptCount val="1"/>
                <c:pt idx="0">
                  <c:v>0.248</c:v>
                </c:pt>
              </c:numCache>
            </c:numRef>
          </c:val>
        </c:ser>
        <c:dLbls>
          <c:showLegendKey val="0"/>
          <c:showVal val="0"/>
          <c:showCatName val="0"/>
          <c:showSerName val="0"/>
          <c:showPercent val="0"/>
          <c:showBubbleSize val="0"/>
        </c:dLbls>
        <c:gapWidth val="150"/>
        <c:overlap val="-30"/>
        <c:axId val="131183360"/>
        <c:axId val="131184896"/>
      </c:barChart>
      <c:catAx>
        <c:axId val="131183360"/>
        <c:scaling>
          <c:orientation val="minMax"/>
        </c:scaling>
        <c:delete val="0"/>
        <c:axPos val="l"/>
        <c:numFmt formatCode="General" sourceLinked="1"/>
        <c:majorTickMark val="out"/>
        <c:minorTickMark val="none"/>
        <c:tickLblPos val="nextTo"/>
        <c:crossAx val="131184896"/>
        <c:crosses val="autoZero"/>
        <c:auto val="1"/>
        <c:lblAlgn val="ctr"/>
        <c:lblOffset val="100"/>
        <c:noMultiLvlLbl val="0"/>
      </c:catAx>
      <c:valAx>
        <c:axId val="131184896"/>
        <c:scaling>
          <c:orientation val="minMax"/>
          <c:max val="0.70000000000000007"/>
          <c:min val="0"/>
        </c:scaling>
        <c:delete val="0"/>
        <c:axPos val="b"/>
        <c:majorGridlines>
          <c:spPr>
            <a:ln>
              <a:solidFill>
                <a:schemeClr val="bg1"/>
              </a:solidFill>
            </a:ln>
          </c:spPr>
        </c:majorGridlines>
        <c:numFmt formatCode="0%" sourceLinked="0"/>
        <c:majorTickMark val="out"/>
        <c:minorTickMark val="none"/>
        <c:tickLblPos val="nextTo"/>
        <c:txPr>
          <a:bodyPr/>
          <a:lstStyle/>
          <a:p>
            <a:pPr>
              <a:defRPr sz="2000"/>
            </a:pPr>
            <a:endParaRPr lang="en-US"/>
          </a:p>
        </c:txPr>
        <c:crossAx val="131183360"/>
        <c:crosses val="autoZero"/>
        <c:crossBetween val="between"/>
        <c:majorUnit val="0.2"/>
      </c:valAx>
    </c:plotArea>
    <c:plotVisOnly val="1"/>
    <c:dispBlanksAs val="gap"/>
    <c:showDLblsOverMax val="0"/>
  </c:chart>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8FAFCE-9AA4-4403-BDD7-9E95E62BC165}" type="datetimeFigureOut">
              <a:rPr lang="en-US" smtClean="0"/>
              <a:t>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724F12-5492-4B60-BA78-2E5E752B6DBF}" type="slidenum">
              <a:rPr lang="en-US" smtClean="0"/>
              <a:t>‹#›</a:t>
            </a:fld>
            <a:endParaRPr lang="en-US"/>
          </a:p>
        </p:txBody>
      </p:sp>
    </p:spTree>
    <p:extLst>
      <p:ext uri="{BB962C8B-B14F-4D97-AF65-F5344CB8AC3E}">
        <p14:creationId xmlns:p14="http://schemas.microsoft.com/office/powerpoint/2010/main" val="534010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start with</a:t>
            </a:r>
            <a:r>
              <a:rPr lang="en-US" baseline="0" dirty="0" smtClean="0"/>
              <a:t> some examples of the kind of language analysis and control applications we are interested in.</a:t>
            </a:r>
          </a:p>
          <a:p>
            <a:r>
              <a:rPr lang="en-US" baseline="0" dirty="0" smtClean="0"/>
              <a:t>Here we have text from two documents, along with the corresponding control application.</a:t>
            </a:r>
          </a:p>
          <a:p>
            <a:endParaRPr lang="en-US" baseline="0" dirty="0" smtClean="0"/>
          </a:p>
          <a:p>
            <a:r>
              <a:rPr lang="en-US" baseline="0" dirty="0" smtClean="0"/>
              <a:t>The first text is an extract from a help document, that tells us how to configure a particular service in Windows, and the control application in this case it the Windows operating system itself.  Here, our text analysis goal would be to translate the help instructions from the text into the corresponding GUI actions in Windows.</a:t>
            </a:r>
          </a:p>
          <a:p>
            <a:endParaRPr lang="en-US" baseline="0" dirty="0" smtClean="0"/>
          </a:p>
          <a:p>
            <a:r>
              <a:rPr lang="en-US" baseline="0" dirty="0" smtClean="0"/>
              <a:t>The second example is the complex strategy game called Civilization II, along with text from the user manual of that game.  </a:t>
            </a:r>
          </a:p>
          <a:p>
            <a:r>
              <a:rPr lang="en-US" baseline="0" dirty="0" smtClean="0"/>
              <a:t>This text gives us advice about what game actions might be good in which game scenarios.  So our goal is to automatically extract this advice from the text, and use it to bias game </a:t>
            </a:r>
            <a:r>
              <a:rPr lang="en-US" baseline="0" smtClean="0"/>
              <a:t>action selection to </a:t>
            </a:r>
            <a:r>
              <a:rPr lang="en-US" baseline="0" dirty="0" smtClean="0"/>
              <a:t>win the game.</a:t>
            </a:r>
          </a:p>
        </p:txBody>
      </p:sp>
      <p:sp>
        <p:nvSpPr>
          <p:cNvPr id="4" name="Slide Number Placeholder 3"/>
          <p:cNvSpPr>
            <a:spLocks noGrp="1"/>
          </p:cNvSpPr>
          <p:nvPr>
            <p:ph type="sldNum" sz="quarter" idx="10"/>
          </p:nvPr>
        </p:nvSpPr>
        <p:spPr/>
        <p:txBody>
          <a:bodyPr/>
          <a:lstStyle/>
          <a:p>
            <a:fld id="{53724F12-5492-4B60-BA78-2E5E752B6DBF}" type="slidenum">
              <a:rPr lang="en-US" smtClean="0"/>
              <a:t>2</a:t>
            </a:fld>
            <a:endParaRPr lang="en-US"/>
          </a:p>
        </p:txBody>
      </p:sp>
    </p:spTree>
    <p:extLst>
      <p:ext uri="{BB962C8B-B14F-4D97-AF65-F5344CB8AC3E}">
        <p14:creationId xmlns:p14="http://schemas.microsoft.com/office/powerpoint/2010/main" val="681879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a:t>
            </a:r>
            <a:r>
              <a:rPr lang="en-US" baseline="0" dirty="0" smtClean="0"/>
              <a:t> at each of the three scenarios.  The first scenario is going to be the simplest of the three, with the text providing step-by-step descriptions of the control actions we need to take.  Here our primary challenge is to learn only from control feedback.</a:t>
            </a:r>
            <a:endParaRPr lang="en-US" dirty="0"/>
          </a:p>
        </p:txBody>
      </p:sp>
      <p:sp>
        <p:nvSpPr>
          <p:cNvPr id="4" name="Slide Number Placeholder 3"/>
          <p:cNvSpPr>
            <a:spLocks noGrp="1"/>
          </p:cNvSpPr>
          <p:nvPr>
            <p:ph type="sldNum" sz="quarter" idx="10"/>
          </p:nvPr>
        </p:nvSpPr>
        <p:spPr/>
        <p:txBody>
          <a:bodyPr/>
          <a:lstStyle/>
          <a:p>
            <a:fld id="{53724F12-5492-4B60-BA78-2E5E752B6DBF}" type="slidenum">
              <a:rPr lang="en-US" smtClean="0"/>
              <a:t>11</a:t>
            </a:fld>
            <a:endParaRPr lang="en-US"/>
          </a:p>
        </p:txBody>
      </p:sp>
    </p:spTree>
    <p:extLst>
      <p:ext uri="{BB962C8B-B14F-4D97-AF65-F5344CB8AC3E}">
        <p14:creationId xmlns:p14="http://schemas.microsoft.com/office/powerpoint/2010/main" val="152336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5"/>
            <a:ext cx="5486082"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en-US" dirty="0" smtClean="0"/>
              <a:t>As I just mentioned, the input</a:t>
            </a:r>
            <a:r>
              <a:rPr lang="en-US" baseline="0" dirty="0" smtClean="0"/>
              <a:t> </a:t>
            </a:r>
            <a:r>
              <a:rPr lang="en-US" dirty="0" smtClean="0"/>
              <a:t>text in this scenario</a:t>
            </a:r>
            <a:r>
              <a:rPr lang="en-US" baseline="0" dirty="0" smtClean="0"/>
              <a:t> provides step-by-step instructions.  These instructions describe the commands we need to execute in the Windows user interface, which is our target environment.</a:t>
            </a:r>
          </a:p>
          <a:p>
            <a:pPr>
              <a:buNone/>
            </a:pPr>
            <a:r>
              <a:rPr lang="en-US" baseline="0" dirty="0" smtClean="0"/>
              <a:t>And our goal is to translate the text instructions into the correct sequence of output user interface commands.</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4"/>
          <p:cNvSpPr>
            <a:spLocks noGrp="1" noChangeArrowheads="1"/>
          </p:cNvSpPr>
          <p:nvPr>
            <p:ph type="sldNum" sz="quarter"/>
          </p:nvPr>
        </p:nvSpPr>
        <p:spPr>
          <a:noFill/>
        </p:spPr>
        <p:txBody>
          <a:bodyPr/>
          <a:lstStyle/>
          <a:p>
            <a:fld id="{2686D1CD-8121-4288-A21B-971E2DC7EDEE}" type="slidenum">
              <a:rPr lang="en-US" smtClean="0"/>
              <a:pPr/>
              <a:t>13</a:t>
            </a:fld>
            <a:endParaRPr lang="en-US" smtClean="0"/>
          </a:p>
        </p:txBody>
      </p:sp>
      <p:sp>
        <p:nvSpPr>
          <p:cNvPr id="92163" name="Text Box 1"/>
          <p:cNvSpPr txBox="1">
            <a:spLocks noChangeArrowheads="1"/>
          </p:cNvSpPr>
          <p:nvPr/>
        </p:nvSpPr>
        <p:spPr bwMode="auto">
          <a:xfrm>
            <a:off x="3881438" y="8686512"/>
            <a:ext cx="2968158" cy="448829"/>
          </a:xfrm>
          <a:prstGeom prst="rect">
            <a:avLst/>
          </a:prstGeom>
          <a:noFill/>
          <a:ln w="9525">
            <a:noFill/>
            <a:round/>
            <a:headEnd/>
            <a:tailEnd/>
          </a:ln>
        </p:spPr>
        <p:txBody>
          <a:bodyPr lIns="0" tIns="0" rIns="0" bIns="0" anchor="b"/>
          <a:lstStyle/>
          <a:p>
            <a:pPr algn="r">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fld id="{87ED4E5F-D912-45CC-89E7-27FA1790BC9C}" type="slidenum">
              <a:rPr lang="en-US" sz="1300">
                <a:solidFill>
                  <a:srgbClr val="000000"/>
                </a:solidFill>
                <a:latin typeface="Times New Roman" pitchFamily="16" charset="0"/>
                <a:ea typeface="DejaVu Sans" charset="0"/>
                <a:cs typeface="DejaVu Sans" charset="0"/>
              </a:rPr>
              <a:pPr algn="r">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t>13</a:t>
            </a:fld>
            <a:endParaRPr lang="en-US" sz="1300" dirty="0">
              <a:solidFill>
                <a:srgbClr val="000000"/>
              </a:solidFill>
              <a:latin typeface="Times New Roman" pitchFamily="16" charset="0"/>
              <a:ea typeface="DejaVu Sans" charset="0"/>
              <a:cs typeface="DejaVu Sans" charset="0"/>
            </a:endParaRPr>
          </a:p>
        </p:txBody>
      </p:sp>
      <p:sp>
        <p:nvSpPr>
          <p:cNvPr id="92164" name="Rectangle 2"/>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92165" name="Rectangle 3"/>
          <p:cNvSpPr>
            <a:spLocks noGrp="1" noChangeArrowheads="1"/>
          </p:cNvSpPr>
          <p:nvPr>
            <p:ph type="body" idx="1"/>
          </p:nvPr>
        </p:nvSpPr>
        <p:spPr>
          <a:xfrm>
            <a:off x="686360" y="4342535"/>
            <a:ext cx="5475475" cy="4102965"/>
          </a:xfrm>
          <a:noFill/>
          <a:ln/>
        </p:spPr>
        <p:txBody>
          <a:bodyPr wrap="none" anchor="ctr"/>
          <a:lstStyle/>
          <a:p>
            <a:r>
              <a:rPr lang="en-US" dirty="0" smtClean="0"/>
              <a:t>To correctly</a:t>
            </a:r>
            <a:r>
              <a:rPr lang="en-US" baseline="0" dirty="0" smtClean="0"/>
              <a:t> interpret these text instructions, we need to address three specific challenges.</a:t>
            </a:r>
          </a:p>
          <a:p>
            <a:endParaRPr lang="en-US" baseline="0" dirty="0" smtClean="0"/>
          </a:p>
          <a:p>
            <a:r>
              <a:rPr lang="en-US" baseline="0" dirty="0" smtClean="0"/>
              <a:t>Each sentence in the text can describe multiple commands in the environment.  So our first challenge is to segment the text into chunks that describe individual commands.</a:t>
            </a:r>
          </a:p>
          <a:p>
            <a:endParaRPr lang="en-US" dirty="0" smtClean="0"/>
          </a:p>
          <a:p>
            <a:r>
              <a:rPr lang="en-US" dirty="0" smtClean="0"/>
              <a:t>The second challenge</a:t>
            </a:r>
            <a:r>
              <a:rPr lang="en-US" baseline="0" dirty="0" smtClean="0"/>
              <a:t> is to translate each text segment into the corresponding environment command.</a:t>
            </a:r>
          </a:p>
          <a:p>
            <a:endParaRPr lang="en-US" baseline="0" dirty="0" smtClean="0"/>
          </a:p>
          <a:p>
            <a:r>
              <a:rPr lang="en-US" baseline="0" dirty="0" smtClean="0"/>
              <a:t>As can be seen from the example here, the order in which commands are described in the text can be different from their correct execution order.  So the final challenge is to correctly reorder the translated commands.</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address these challenges</a:t>
            </a:r>
            <a:r>
              <a:rPr lang="en-US" baseline="0" dirty="0" smtClean="0"/>
              <a:t> by formalizing text interpretation as a Markov decision process, where at each step we select the next segment of text to translate, translate the segment into a command, and execute it in the environment.  We repeat this selection, translation &amp; execution process until the entire text has been mapped to commands.</a:t>
            </a:r>
            <a:endParaRPr lang="en-US" dirty="0"/>
          </a:p>
        </p:txBody>
      </p:sp>
      <p:sp>
        <p:nvSpPr>
          <p:cNvPr id="4" name="Slide Number Placeholder 3"/>
          <p:cNvSpPr>
            <a:spLocks noGrp="1"/>
          </p:cNvSpPr>
          <p:nvPr>
            <p:ph type="sldNum" sz="quarter" idx="10"/>
          </p:nvPr>
        </p:nvSpPr>
        <p:spPr/>
        <p:txBody>
          <a:bodyPr/>
          <a:lstStyle/>
          <a:p>
            <a:fld id="{53724F12-5492-4B60-BA78-2E5E752B6DBF}" type="slidenum">
              <a:rPr lang="en-US" smtClean="0"/>
              <a:t>14</a:t>
            </a:fld>
            <a:endParaRPr lang="en-US"/>
          </a:p>
        </p:txBody>
      </p:sp>
    </p:spTree>
    <p:extLst>
      <p:ext uri="{BB962C8B-B14F-4D97-AF65-F5344CB8AC3E}">
        <p14:creationId xmlns:p14="http://schemas.microsoft.com/office/powerpoint/2010/main" val="3720666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4"/>
          <p:cNvSpPr>
            <a:spLocks noGrp="1" noChangeArrowheads="1"/>
          </p:cNvSpPr>
          <p:nvPr>
            <p:ph type="sldNum" sz="quarter"/>
          </p:nvPr>
        </p:nvSpPr>
        <p:spPr>
          <a:noFill/>
        </p:spPr>
        <p:txBody>
          <a:bodyPr/>
          <a:lstStyle/>
          <a:p>
            <a:fld id="{F0C36C70-B9F3-4952-B639-FA9E5C9EE06D}" type="slidenum">
              <a:rPr lang="en-US" smtClean="0"/>
              <a:pPr/>
              <a:t>15</a:t>
            </a:fld>
            <a:endParaRPr lang="en-US" smtClean="0"/>
          </a:p>
        </p:txBody>
      </p:sp>
      <p:sp>
        <p:nvSpPr>
          <p:cNvPr id="90115" name="Text Box 1"/>
          <p:cNvSpPr txBox="1">
            <a:spLocks noChangeArrowheads="1"/>
          </p:cNvSpPr>
          <p:nvPr/>
        </p:nvSpPr>
        <p:spPr bwMode="auto">
          <a:xfrm>
            <a:off x="3881438" y="8686512"/>
            <a:ext cx="2968158" cy="448829"/>
          </a:xfrm>
          <a:prstGeom prst="rect">
            <a:avLst/>
          </a:prstGeom>
          <a:noFill/>
          <a:ln w="9525">
            <a:noFill/>
            <a:round/>
            <a:headEnd/>
            <a:tailEnd/>
          </a:ln>
        </p:spPr>
        <p:txBody>
          <a:bodyPr lIns="0" tIns="0" rIns="0" bIns="0" anchor="b"/>
          <a:lstStyle/>
          <a:p>
            <a:pPr algn="r">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fld id="{3CC88365-1542-4C1E-8F9E-120916760A03}" type="slidenum">
              <a:rPr lang="en-US" sz="1300">
                <a:solidFill>
                  <a:srgbClr val="000000"/>
                </a:solidFill>
                <a:latin typeface="Times New Roman" pitchFamily="16" charset="0"/>
                <a:ea typeface="DejaVu Sans" charset="0"/>
                <a:cs typeface="DejaVu Sans" charset="0"/>
              </a:rPr>
              <a:pPr algn="r">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t>15</a:t>
            </a:fld>
            <a:endParaRPr lang="en-US" sz="1300" dirty="0">
              <a:solidFill>
                <a:srgbClr val="000000"/>
              </a:solidFill>
              <a:latin typeface="Times New Roman" pitchFamily="16" charset="0"/>
              <a:ea typeface="DejaVu Sans" charset="0"/>
              <a:cs typeface="DejaVu Sans" charset="0"/>
            </a:endParaRPr>
          </a:p>
        </p:txBody>
      </p:sp>
      <p:sp>
        <p:nvSpPr>
          <p:cNvPr id="90116" name="Rectangle 2"/>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90117" name="Rectangle 3"/>
          <p:cNvSpPr>
            <a:spLocks noGrp="1" noChangeArrowheads="1"/>
          </p:cNvSpPr>
          <p:nvPr>
            <p:ph type="body" idx="1"/>
          </p:nvPr>
        </p:nvSpPr>
        <p:spPr>
          <a:xfrm>
            <a:off x="686360" y="4342535"/>
            <a:ext cx="5475475" cy="4102965"/>
          </a:xfrm>
          <a:noFill/>
          <a:ln/>
        </p:spPr>
        <p:txBody>
          <a:bodyPr wrap="none" anchor="ctr"/>
          <a:lstStyle/>
          <a:p>
            <a:r>
              <a:rPr lang="en-US" dirty="0" smtClean="0"/>
              <a:t>Specifically, we define the state s of the MDP as the observed</a:t>
            </a:r>
            <a:r>
              <a:rPr lang="en-US" baseline="0" dirty="0" smtClean="0"/>
              <a:t> text and the state of the target environment.  We define the MDP action as the selection of a word span, and its translation into an environment command.  Action selection is done according to a policy function.  The selected action is applied to the MDP state by executing the command in the environment, which changes the user interface state, and by crossing out the selected words from the text.  In this formulation, our text interpretation goal is equivalent to the goal of learning an optimal policy function.</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14"/>
          <p:cNvSpPr>
            <a:spLocks noGrp="1" noChangeArrowheads="1"/>
          </p:cNvSpPr>
          <p:nvPr>
            <p:ph type="sldNum" sz="quarter"/>
          </p:nvPr>
        </p:nvSpPr>
        <p:spPr>
          <a:noFill/>
        </p:spPr>
        <p:txBody>
          <a:bodyPr/>
          <a:lstStyle/>
          <a:p>
            <a:fld id="{FBD370D2-9FAA-42AA-A399-710E0FAEAD58}" type="slidenum">
              <a:rPr lang="en-US" smtClean="0"/>
              <a:pPr/>
              <a:t>16</a:t>
            </a:fld>
            <a:endParaRPr lang="en-US" smtClean="0"/>
          </a:p>
        </p:txBody>
      </p:sp>
      <p:sp>
        <p:nvSpPr>
          <p:cNvPr id="96259" name="Text Box 1"/>
          <p:cNvSpPr txBox="1">
            <a:spLocks noChangeArrowheads="1"/>
          </p:cNvSpPr>
          <p:nvPr/>
        </p:nvSpPr>
        <p:spPr bwMode="auto">
          <a:xfrm>
            <a:off x="3881438" y="8686512"/>
            <a:ext cx="2968158" cy="448829"/>
          </a:xfrm>
          <a:prstGeom prst="rect">
            <a:avLst/>
          </a:prstGeom>
          <a:noFill/>
          <a:ln w="9525">
            <a:noFill/>
            <a:round/>
            <a:headEnd/>
            <a:tailEnd/>
          </a:ln>
        </p:spPr>
        <p:txBody>
          <a:bodyPr lIns="0" tIns="0" rIns="0" bIns="0" anchor="b"/>
          <a:lstStyle/>
          <a:p>
            <a:pPr algn="r">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fld id="{4844C515-A302-4101-9008-0CF8B1ABB66B}" type="slidenum">
              <a:rPr lang="en-US" sz="1300">
                <a:solidFill>
                  <a:srgbClr val="000000"/>
                </a:solidFill>
                <a:latin typeface="Times New Roman" pitchFamily="16" charset="0"/>
                <a:ea typeface="DejaVu Sans" charset="0"/>
                <a:cs typeface="DejaVu Sans" charset="0"/>
              </a:rPr>
              <a:pPr algn="r">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t>16</a:t>
            </a:fld>
            <a:endParaRPr lang="en-US" sz="1300" dirty="0">
              <a:solidFill>
                <a:srgbClr val="000000"/>
              </a:solidFill>
              <a:latin typeface="Times New Roman" pitchFamily="16" charset="0"/>
              <a:ea typeface="DejaVu Sans" charset="0"/>
              <a:cs typeface="DejaVu Sans" charset="0"/>
            </a:endParaRPr>
          </a:p>
        </p:txBody>
      </p:sp>
      <p:sp>
        <p:nvSpPr>
          <p:cNvPr id="96260" name="Rectangle 2"/>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96261" name="Rectangle 3"/>
          <p:cNvSpPr>
            <a:spLocks noGrp="1" noChangeArrowheads="1"/>
          </p:cNvSpPr>
          <p:nvPr>
            <p:ph type="body" idx="1"/>
          </p:nvPr>
        </p:nvSpPr>
        <p:spPr>
          <a:xfrm>
            <a:off x="686360" y="4342535"/>
            <a:ext cx="5475475" cy="4102965"/>
          </a:xfrm>
          <a:noFill/>
          <a:ln/>
        </p:spPr>
        <p:txBody>
          <a:bodyPr wrap="none" anchor="ctr"/>
          <a:lstStyle/>
          <a:p>
            <a:r>
              <a:rPr lang="en-US" dirty="0" smtClean="0"/>
              <a:t>To learn this policy</a:t>
            </a:r>
            <a:r>
              <a:rPr lang="en-US" baseline="0" dirty="0" smtClean="0"/>
              <a:t> function, we first represent it as a log-linear distribution, where the MDP action and state are encoded as a real-valued feature vector.  Here, theta are the parameters of the log-linear model which we need to learn.  As I mentioned at the beginning, we want to learn text interpretation using a feedback or reward signal from the control application.  So from where do we get this reward signal?</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14"/>
          <p:cNvSpPr>
            <a:spLocks noGrp="1" noChangeArrowheads="1"/>
          </p:cNvSpPr>
          <p:nvPr>
            <p:ph type="sldNum" sz="quarter"/>
          </p:nvPr>
        </p:nvSpPr>
        <p:spPr>
          <a:noFill/>
        </p:spPr>
        <p:txBody>
          <a:bodyPr/>
          <a:lstStyle/>
          <a:p>
            <a:fld id="{8F1B6C52-A2DF-4FD7-9AF0-B71309175503}" type="slidenum">
              <a:rPr lang="en-US" smtClean="0"/>
              <a:pPr/>
              <a:t>17</a:t>
            </a:fld>
            <a:endParaRPr lang="en-US" smtClean="0"/>
          </a:p>
        </p:txBody>
      </p:sp>
      <p:sp>
        <p:nvSpPr>
          <p:cNvPr id="104451" name="Text Box 1"/>
          <p:cNvSpPr txBox="1">
            <a:spLocks noChangeArrowheads="1"/>
          </p:cNvSpPr>
          <p:nvPr/>
        </p:nvSpPr>
        <p:spPr bwMode="auto">
          <a:xfrm>
            <a:off x="3881438" y="8686512"/>
            <a:ext cx="2968158" cy="448829"/>
          </a:xfrm>
          <a:prstGeom prst="rect">
            <a:avLst/>
          </a:prstGeom>
          <a:noFill/>
          <a:ln w="9525">
            <a:noFill/>
            <a:round/>
            <a:headEnd/>
            <a:tailEnd/>
          </a:ln>
        </p:spPr>
        <p:txBody>
          <a:bodyPr lIns="0" tIns="0" rIns="0" bIns="0" anchor="b"/>
          <a:lstStyle/>
          <a:p>
            <a:pPr algn="r">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fld id="{175C4B32-CCAD-491F-95AD-C103C36F8395}" type="slidenum">
              <a:rPr lang="en-US" sz="1300">
                <a:solidFill>
                  <a:srgbClr val="000000"/>
                </a:solidFill>
                <a:latin typeface="Times New Roman" pitchFamily="16" charset="0"/>
                <a:ea typeface="DejaVu Sans" charset="0"/>
                <a:cs typeface="DejaVu Sans" charset="0"/>
              </a:rPr>
              <a:pPr algn="r">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t>17</a:t>
            </a:fld>
            <a:endParaRPr lang="en-US" sz="1300" dirty="0">
              <a:solidFill>
                <a:srgbClr val="000000"/>
              </a:solidFill>
              <a:latin typeface="Times New Roman" pitchFamily="16" charset="0"/>
              <a:ea typeface="DejaVu Sans" charset="0"/>
              <a:cs typeface="DejaVu Sans" charset="0"/>
            </a:endParaRPr>
          </a:p>
        </p:txBody>
      </p:sp>
      <p:sp>
        <p:nvSpPr>
          <p:cNvPr id="104452" name="Rectangle 2"/>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104453" name="Rectangle 3"/>
          <p:cNvSpPr>
            <a:spLocks noGrp="1" noChangeArrowheads="1"/>
          </p:cNvSpPr>
          <p:nvPr>
            <p:ph type="body" idx="1"/>
          </p:nvPr>
        </p:nvSpPr>
        <p:spPr>
          <a:xfrm>
            <a:off x="686360" y="4342535"/>
            <a:ext cx="5475475" cy="4102965"/>
          </a:xfrm>
          <a:noFill/>
          <a:ln/>
        </p:spPr>
        <p:txBody>
          <a:bodyPr wrap="none" anchor="ctr"/>
          <a:lstStyle/>
          <a:p>
            <a:r>
              <a:rPr lang="en-US" dirty="0" smtClean="0"/>
              <a:t>The ideal reward signal</a:t>
            </a:r>
            <a:r>
              <a:rPr lang="en-US" baseline="0" dirty="0" smtClean="0"/>
              <a:t> in this scenario, would be to test if the task described in the text was completed successfully.  But this is a challenging problem on its own right.   So we are going to use an alternative – we are going to emulate the</a:t>
            </a:r>
            <a:r>
              <a:rPr lang="en-US" sz="1200" b="0" i="0" u="none" strike="noStrike" kern="1200" baseline="0" dirty="0" smtClean="0">
                <a:solidFill>
                  <a:schemeClr val="tx1"/>
                </a:solidFill>
                <a:latin typeface="+mn-lt"/>
                <a:ea typeface="+mn-ea"/>
                <a:cs typeface="+mn-cs"/>
              </a:rPr>
              <a:t> way in which a typical lay human would identify that</a:t>
            </a:r>
          </a:p>
          <a:p>
            <a:r>
              <a:rPr lang="en-US" sz="1200" b="0" i="0" u="none" strike="noStrike" kern="1200" baseline="0" dirty="0" smtClean="0">
                <a:solidFill>
                  <a:schemeClr val="tx1"/>
                </a:solidFill>
                <a:latin typeface="+mn-lt"/>
                <a:ea typeface="+mn-ea"/>
                <a:cs typeface="+mn-cs"/>
              </a:rPr>
              <a:t>they had made a mistake while following an instruction document  -- that is, by testing whether the remaining instruction text matches any text labels in the environment.   We compute a real-valued reward based on this intuition. While this reward can be very noisy, it is still a powerful source of supervision.</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4"/>
          <p:cNvSpPr>
            <a:spLocks noGrp="1" noChangeArrowheads="1"/>
          </p:cNvSpPr>
          <p:nvPr>
            <p:ph type="sldNum" sz="quarter"/>
          </p:nvPr>
        </p:nvSpPr>
        <p:spPr>
          <a:noFill/>
        </p:spPr>
        <p:txBody>
          <a:bodyPr/>
          <a:lstStyle/>
          <a:p>
            <a:fld id="{74F1D83C-2685-4BA8-B7FF-FFE05069ADF9}" type="slidenum">
              <a:rPr lang="en-US" smtClean="0"/>
              <a:pPr/>
              <a:t>18</a:t>
            </a:fld>
            <a:endParaRPr lang="en-US" smtClean="0"/>
          </a:p>
        </p:txBody>
      </p:sp>
      <p:sp>
        <p:nvSpPr>
          <p:cNvPr id="88067" name="Text Box 1"/>
          <p:cNvSpPr txBox="1">
            <a:spLocks noChangeArrowheads="1"/>
          </p:cNvSpPr>
          <p:nvPr/>
        </p:nvSpPr>
        <p:spPr bwMode="auto">
          <a:xfrm>
            <a:off x="3881438" y="8686512"/>
            <a:ext cx="2968158" cy="448829"/>
          </a:xfrm>
          <a:prstGeom prst="rect">
            <a:avLst/>
          </a:prstGeom>
          <a:noFill/>
          <a:ln w="9525">
            <a:noFill/>
            <a:round/>
            <a:headEnd/>
            <a:tailEnd/>
          </a:ln>
        </p:spPr>
        <p:txBody>
          <a:bodyPr lIns="0" tIns="0" rIns="0" bIns="0" anchor="b"/>
          <a:lstStyle/>
          <a:p>
            <a:pPr algn="r">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fld id="{B76688B1-92F8-49AB-B683-F48AF05F18F7}" type="slidenum">
              <a:rPr lang="en-US" sz="1300">
                <a:solidFill>
                  <a:srgbClr val="000000"/>
                </a:solidFill>
                <a:latin typeface="Times New Roman" pitchFamily="16" charset="0"/>
                <a:ea typeface="DejaVu Sans" charset="0"/>
                <a:cs typeface="DejaVu Sans" charset="0"/>
              </a:rPr>
              <a:pPr algn="r">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t>18</a:t>
            </a:fld>
            <a:endParaRPr lang="en-US" sz="1300" dirty="0">
              <a:solidFill>
                <a:srgbClr val="000000"/>
              </a:solidFill>
              <a:latin typeface="Times New Roman" pitchFamily="16" charset="0"/>
              <a:ea typeface="DejaVu Sans" charset="0"/>
              <a:cs typeface="DejaVu Sans" charset="0"/>
            </a:endParaRPr>
          </a:p>
        </p:txBody>
      </p:sp>
      <p:sp>
        <p:nvSpPr>
          <p:cNvPr id="88068" name="Rectangle 2"/>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88069" name="Rectangle 3"/>
          <p:cNvSpPr>
            <a:spLocks noGrp="1" noChangeArrowheads="1"/>
          </p:cNvSpPr>
          <p:nvPr>
            <p:ph type="body" idx="1"/>
          </p:nvPr>
        </p:nvSpPr>
        <p:spPr>
          <a:xfrm>
            <a:off x="686360" y="4342535"/>
            <a:ext cx="5475475" cy="4102965"/>
          </a:xfrm>
          <a:noFill/>
          <a:ln/>
        </p:spPr>
        <p:txBody>
          <a:bodyPr wrap="none" anchor="ctr"/>
          <a:lstStyle/>
          <a:p>
            <a:r>
              <a:rPr lang="en-US" dirty="0" smtClean="0"/>
              <a:t>Of course, learning from a reward signal</a:t>
            </a:r>
            <a:r>
              <a:rPr lang="en-US" baseline="0" dirty="0" smtClean="0"/>
              <a:t> has its own challenges – in particular, we receive reward at the end of executing a sequence of actions, so we need a way of propagating the reward to the individual actions.  Secondly, since the space of possible action sequences is exponential, we need an effective way to handle the search space.  We address these challenges by formulating our task in the reinforcement learning framework, which is a principled method for learning from such reward signals.</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14"/>
          <p:cNvSpPr>
            <a:spLocks noGrp="1" noChangeArrowheads="1"/>
          </p:cNvSpPr>
          <p:nvPr>
            <p:ph type="sldNum" sz="quarter"/>
          </p:nvPr>
        </p:nvSpPr>
        <p:spPr>
          <a:noFill/>
        </p:spPr>
        <p:txBody>
          <a:bodyPr/>
          <a:lstStyle/>
          <a:p>
            <a:fld id="{3C423C76-7E22-402A-965A-83FDD9321AF5}" type="slidenum">
              <a:rPr lang="en-US" smtClean="0"/>
              <a:pPr/>
              <a:t>19</a:t>
            </a:fld>
            <a:endParaRPr lang="en-US" smtClean="0"/>
          </a:p>
        </p:txBody>
      </p:sp>
      <p:sp>
        <p:nvSpPr>
          <p:cNvPr id="97283" name="Text Box 1"/>
          <p:cNvSpPr txBox="1">
            <a:spLocks noChangeArrowheads="1"/>
          </p:cNvSpPr>
          <p:nvPr/>
        </p:nvSpPr>
        <p:spPr bwMode="auto">
          <a:xfrm>
            <a:off x="3881438" y="8686512"/>
            <a:ext cx="2968158" cy="448829"/>
          </a:xfrm>
          <a:prstGeom prst="rect">
            <a:avLst/>
          </a:prstGeom>
          <a:noFill/>
          <a:ln w="9525">
            <a:noFill/>
            <a:round/>
            <a:headEnd/>
            <a:tailEnd/>
          </a:ln>
        </p:spPr>
        <p:txBody>
          <a:bodyPr lIns="0" tIns="0" rIns="0" bIns="0" anchor="b"/>
          <a:lstStyle/>
          <a:p>
            <a:pPr algn="r">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fld id="{171BF491-7EA7-4593-B681-9D6A4BF7047C}" type="slidenum">
              <a:rPr lang="en-US" sz="1300">
                <a:solidFill>
                  <a:srgbClr val="000000"/>
                </a:solidFill>
                <a:latin typeface="Times New Roman" pitchFamily="16" charset="0"/>
                <a:ea typeface="DejaVu Sans" charset="0"/>
                <a:cs typeface="DejaVu Sans" charset="0"/>
              </a:rPr>
              <a:pPr algn="r">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t>19</a:t>
            </a:fld>
            <a:endParaRPr lang="en-US" sz="1300" dirty="0">
              <a:solidFill>
                <a:srgbClr val="000000"/>
              </a:solidFill>
              <a:latin typeface="Times New Roman" pitchFamily="16" charset="0"/>
              <a:ea typeface="DejaVu Sans" charset="0"/>
              <a:cs typeface="DejaVu Sans" charset="0"/>
            </a:endParaRPr>
          </a:p>
        </p:txBody>
      </p:sp>
      <p:sp>
        <p:nvSpPr>
          <p:cNvPr id="97284" name="Rectangle 2"/>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97285" name="Rectangle 3"/>
          <p:cNvSpPr>
            <a:spLocks noGrp="1" noChangeArrowheads="1"/>
          </p:cNvSpPr>
          <p:nvPr>
            <p:ph type="body" idx="1"/>
          </p:nvPr>
        </p:nvSpPr>
        <p:spPr>
          <a:xfrm>
            <a:off x="686360" y="4342535"/>
            <a:ext cx="5475475" cy="4102965"/>
          </a:xfrm>
          <a:noFill/>
          <a:ln/>
        </p:spPr>
        <p:txBody>
          <a:bodyPr wrap="none" anchor="ctr"/>
          <a:lstStyle/>
          <a:p>
            <a:r>
              <a:rPr lang="en-US" dirty="0" smtClean="0"/>
              <a:t>Specifically,</a:t>
            </a:r>
            <a:r>
              <a:rPr lang="en-US" baseline="0" dirty="0" smtClean="0"/>
              <a:t> we apply the standard policy gradient algorithm for reinforcement learning to estimate model parameters.  This algorithm performs stochastic gradient ascent to find the model parameters that maximize expected reward.   The algorithm itself is straightforward, and operates as follows.  For each document, it samples an action sequence by repeatedly observing the current state, selecting an action according to the policy function, and executing the action in the environment.  After the actions have been executed, it computes the reward signal, and uses it to update model parameters.</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14"/>
          <p:cNvSpPr>
            <a:spLocks noGrp="1" noChangeArrowheads="1"/>
          </p:cNvSpPr>
          <p:nvPr>
            <p:ph type="sldNum" sz="quarter"/>
          </p:nvPr>
        </p:nvSpPr>
        <p:spPr>
          <a:noFill/>
        </p:spPr>
        <p:txBody>
          <a:bodyPr/>
          <a:lstStyle/>
          <a:p>
            <a:fld id="{D4A87810-3316-4D91-8E22-4E178D15A993}" type="slidenum">
              <a:rPr lang="en-US" smtClean="0"/>
              <a:pPr/>
              <a:t>20</a:t>
            </a:fld>
            <a:endParaRPr lang="en-US" smtClean="0"/>
          </a:p>
        </p:txBody>
      </p:sp>
      <p:sp>
        <p:nvSpPr>
          <p:cNvPr id="103427" name="Text Box 1"/>
          <p:cNvSpPr txBox="1">
            <a:spLocks noChangeArrowheads="1"/>
          </p:cNvSpPr>
          <p:nvPr/>
        </p:nvSpPr>
        <p:spPr bwMode="auto">
          <a:xfrm>
            <a:off x="3881438" y="8686512"/>
            <a:ext cx="2968158" cy="448829"/>
          </a:xfrm>
          <a:prstGeom prst="rect">
            <a:avLst/>
          </a:prstGeom>
          <a:noFill/>
          <a:ln w="9525">
            <a:noFill/>
            <a:round/>
            <a:headEnd/>
            <a:tailEnd/>
          </a:ln>
        </p:spPr>
        <p:txBody>
          <a:bodyPr lIns="0" tIns="0" rIns="0" bIns="0" anchor="b"/>
          <a:lstStyle/>
          <a:p>
            <a:pPr algn="r">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fld id="{DD7B1CFF-7D4B-45E0-9BEB-FA5B49210E80}" type="slidenum">
              <a:rPr lang="en-US" sz="1300">
                <a:solidFill>
                  <a:srgbClr val="000000"/>
                </a:solidFill>
                <a:latin typeface="Times New Roman" pitchFamily="16" charset="0"/>
                <a:ea typeface="DejaVu Sans" charset="0"/>
                <a:cs typeface="DejaVu Sans" charset="0"/>
              </a:rPr>
              <a:pPr algn="r">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t>20</a:t>
            </a:fld>
            <a:endParaRPr lang="en-US" sz="1300" dirty="0">
              <a:solidFill>
                <a:srgbClr val="000000"/>
              </a:solidFill>
              <a:latin typeface="Times New Roman" pitchFamily="16" charset="0"/>
              <a:ea typeface="DejaVu Sans" charset="0"/>
              <a:cs typeface="DejaVu Sans" charset="0"/>
            </a:endParaRPr>
          </a:p>
        </p:txBody>
      </p:sp>
      <p:sp>
        <p:nvSpPr>
          <p:cNvPr id="103428" name="Rectangle 2"/>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103429" name="Rectangle 3"/>
          <p:cNvSpPr>
            <a:spLocks noGrp="1" noChangeArrowheads="1"/>
          </p:cNvSpPr>
          <p:nvPr>
            <p:ph type="body" idx="1"/>
          </p:nvPr>
        </p:nvSpPr>
        <p:spPr>
          <a:xfrm>
            <a:off x="686360" y="4342535"/>
            <a:ext cx="5475475" cy="4102965"/>
          </a:xfrm>
          <a:noFill/>
          <a:ln/>
        </p:spPr>
        <p:txBody>
          <a:bodyPr wrap="none" anchor="ctr"/>
          <a:lstStyle/>
          <a:p>
            <a:r>
              <a:rPr lang="en-US" dirty="0" smtClean="0"/>
              <a:t>For completeness, here</a:t>
            </a:r>
            <a:r>
              <a:rPr lang="en-US" baseline="0" dirty="0" smtClean="0"/>
              <a:t> are some features from our model.  To allow the model to ground text in the environment, there are features that combine the text with attributes of the environment state.  So far, I’ve told you about the interpretation task, our model, and how its learnt.  Now lets see how well it performs</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our goal in connecting language and control applications is twofold:</a:t>
            </a:r>
          </a:p>
          <a:p>
            <a:endParaRPr lang="en-US" dirty="0" smtClean="0"/>
          </a:p>
          <a:p>
            <a:r>
              <a:rPr lang="en-US" dirty="0" smtClean="0"/>
              <a:t>First</a:t>
            </a:r>
            <a:r>
              <a:rPr lang="en-US" baseline="0" dirty="0" smtClean="0"/>
              <a:t> we want to learn language analysis without relying on manual supervision – that is, we want to learn by leveraging feedback signals inherent to the control application.</a:t>
            </a:r>
          </a:p>
          <a:p>
            <a:endParaRPr lang="en-US" baseline="0" dirty="0" smtClean="0"/>
          </a:p>
          <a:p>
            <a:r>
              <a:rPr lang="en-US" baseline="0" dirty="0" smtClean="0"/>
              <a:t>Second we want to improve control performance using information automatically extracted from the text.</a:t>
            </a:r>
          </a:p>
          <a:p>
            <a:endParaRPr lang="en-US" baseline="0" dirty="0" smtClean="0"/>
          </a:p>
          <a:p>
            <a:r>
              <a:rPr lang="en-US" baseline="0" dirty="0" smtClean="0"/>
              <a:t>If we can do this, we would be able to automate a range of applications that currently require human involvement.</a:t>
            </a:r>
          </a:p>
          <a:p>
            <a:endParaRPr lang="en-US" baseline="0" dirty="0" smtClean="0"/>
          </a:p>
          <a:p>
            <a:r>
              <a:rPr lang="en-US" baseline="0" dirty="0" smtClean="0"/>
              <a:t>One of the things we need to address to achieve this goal, is the question of semantics.</a:t>
            </a:r>
            <a:endParaRPr lang="en-US" dirty="0"/>
          </a:p>
        </p:txBody>
      </p:sp>
      <p:sp>
        <p:nvSpPr>
          <p:cNvPr id="4" name="Slide Number Placeholder 3"/>
          <p:cNvSpPr>
            <a:spLocks noGrp="1"/>
          </p:cNvSpPr>
          <p:nvPr>
            <p:ph type="sldNum" sz="quarter" idx="10"/>
          </p:nvPr>
        </p:nvSpPr>
        <p:spPr/>
        <p:txBody>
          <a:bodyPr/>
          <a:lstStyle/>
          <a:p>
            <a:fld id="{53724F12-5492-4B60-BA78-2E5E752B6DBF}" type="slidenum">
              <a:rPr lang="en-US" smtClean="0"/>
              <a:t>3</a:t>
            </a:fld>
            <a:endParaRPr lang="en-US"/>
          </a:p>
        </p:txBody>
      </p:sp>
    </p:spTree>
    <p:extLst>
      <p:ext uri="{BB962C8B-B14F-4D97-AF65-F5344CB8AC3E}">
        <p14:creationId xmlns:p14="http://schemas.microsoft.com/office/powerpoint/2010/main" val="152336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14"/>
          <p:cNvSpPr>
            <a:spLocks noGrp="1" noChangeArrowheads="1"/>
          </p:cNvSpPr>
          <p:nvPr>
            <p:ph type="sldNum" sz="quarter"/>
          </p:nvPr>
        </p:nvSpPr>
        <p:spPr>
          <a:noFill/>
        </p:spPr>
        <p:txBody>
          <a:bodyPr/>
          <a:lstStyle/>
          <a:p>
            <a:fld id="{BEDD8AE9-18F0-45CA-89EA-8221416F7BD4}" type="slidenum">
              <a:rPr lang="en-US" smtClean="0"/>
              <a:pPr/>
              <a:t>21</a:t>
            </a:fld>
            <a:endParaRPr lang="en-US" smtClean="0"/>
          </a:p>
        </p:txBody>
      </p:sp>
      <p:sp>
        <p:nvSpPr>
          <p:cNvPr id="108547" name="Text Box 1"/>
          <p:cNvSpPr txBox="1">
            <a:spLocks noChangeArrowheads="1"/>
          </p:cNvSpPr>
          <p:nvPr/>
        </p:nvSpPr>
        <p:spPr bwMode="auto">
          <a:xfrm>
            <a:off x="3881438" y="8686512"/>
            <a:ext cx="2968158" cy="448829"/>
          </a:xfrm>
          <a:prstGeom prst="rect">
            <a:avLst/>
          </a:prstGeom>
          <a:noFill/>
          <a:ln w="9525">
            <a:noFill/>
            <a:round/>
            <a:headEnd/>
            <a:tailEnd/>
          </a:ln>
        </p:spPr>
        <p:txBody>
          <a:bodyPr lIns="0" tIns="0" rIns="0" bIns="0" anchor="b"/>
          <a:lstStyle/>
          <a:p>
            <a:pPr algn="r">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fld id="{CB6ACC02-6200-4BBE-ACCF-747E9A677F1B}" type="slidenum">
              <a:rPr lang="en-US" sz="1300">
                <a:solidFill>
                  <a:srgbClr val="000000"/>
                </a:solidFill>
                <a:latin typeface="Times New Roman" pitchFamily="16" charset="0"/>
                <a:ea typeface="DejaVu Sans" charset="0"/>
                <a:cs typeface="DejaVu Sans" charset="0"/>
              </a:rPr>
              <a:pPr algn="r">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t>21</a:t>
            </a:fld>
            <a:endParaRPr lang="en-US" sz="1300" dirty="0">
              <a:solidFill>
                <a:srgbClr val="000000"/>
              </a:solidFill>
              <a:latin typeface="Times New Roman" pitchFamily="16" charset="0"/>
              <a:ea typeface="DejaVu Sans" charset="0"/>
              <a:cs typeface="DejaVu Sans" charset="0"/>
            </a:endParaRPr>
          </a:p>
        </p:txBody>
      </p:sp>
      <p:sp>
        <p:nvSpPr>
          <p:cNvPr id="108548" name="Rectangle 2"/>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108549" name="Rectangle 3"/>
          <p:cNvSpPr>
            <a:spLocks noGrp="1" noChangeArrowheads="1"/>
          </p:cNvSpPr>
          <p:nvPr>
            <p:ph type="body" idx="1"/>
          </p:nvPr>
        </p:nvSpPr>
        <p:spPr>
          <a:xfrm>
            <a:off x="686360" y="4342535"/>
            <a:ext cx="5475475" cy="4102965"/>
          </a:xfrm>
          <a:noFill/>
          <a:ln/>
        </p:spPr>
        <p:txBody>
          <a:bodyPr wrap="none" anchor="ctr"/>
          <a:lstStyle/>
          <a:p>
            <a:r>
              <a:rPr lang="en-US" dirty="0" smtClean="0"/>
              <a:t>We test our method on a set of help documents</a:t>
            </a:r>
            <a:r>
              <a:rPr lang="en-US" baseline="0" dirty="0" smtClean="0"/>
              <a:t> collected from Microsoft’s support website, some statistics of which you can see here.  </a:t>
            </a:r>
          </a:p>
          <a:p>
            <a:r>
              <a:rPr lang="en-US" baseline="0" dirty="0" smtClean="0"/>
              <a:t>For these documents, we use Windows 2000 as our target environment.</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14"/>
          <p:cNvSpPr>
            <a:spLocks noGrp="1" noChangeArrowheads="1"/>
          </p:cNvSpPr>
          <p:nvPr>
            <p:ph type="sldNum" sz="quarter"/>
          </p:nvPr>
        </p:nvSpPr>
        <p:spPr>
          <a:noFill/>
        </p:spPr>
        <p:txBody>
          <a:bodyPr/>
          <a:lstStyle/>
          <a:p>
            <a:fld id="{FB5AA070-DD39-4ED8-87E7-A720256EB901}" type="slidenum">
              <a:rPr lang="en-US" smtClean="0"/>
              <a:pPr/>
              <a:t>22</a:t>
            </a:fld>
            <a:endParaRPr lang="en-US" smtClean="0"/>
          </a:p>
        </p:txBody>
      </p:sp>
      <p:sp>
        <p:nvSpPr>
          <p:cNvPr id="114691" name="Text Box 1"/>
          <p:cNvSpPr txBox="1">
            <a:spLocks noChangeArrowheads="1"/>
          </p:cNvSpPr>
          <p:nvPr/>
        </p:nvSpPr>
        <p:spPr bwMode="auto">
          <a:xfrm>
            <a:off x="3881438" y="8686512"/>
            <a:ext cx="2968158" cy="448829"/>
          </a:xfrm>
          <a:prstGeom prst="rect">
            <a:avLst/>
          </a:prstGeom>
          <a:noFill/>
          <a:ln w="9525">
            <a:noFill/>
            <a:round/>
            <a:headEnd/>
            <a:tailEnd/>
          </a:ln>
        </p:spPr>
        <p:txBody>
          <a:bodyPr lIns="0" tIns="0" rIns="0" bIns="0" anchor="b"/>
          <a:lstStyle/>
          <a:p>
            <a:pPr algn="r">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fld id="{EC4A959F-867E-408E-83CC-00A7A66D645B}" type="slidenum">
              <a:rPr lang="en-US" sz="1300">
                <a:solidFill>
                  <a:srgbClr val="000000"/>
                </a:solidFill>
                <a:latin typeface="Times New Roman" pitchFamily="16" charset="0"/>
                <a:ea typeface="DejaVu Sans" charset="0"/>
                <a:cs typeface="DejaVu Sans" charset="0"/>
              </a:rPr>
              <a:pPr algn="r">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t>22</a:t>
            </a:fld>
            <a:endParaRPr lang="en-US" sz="1300" dirty="0">
              <a:solidFill>
                <a:srgbClr val="000000"/>
              </a:solidFill>
              <a:latin typeface="Times New Roman" pitchFamily="16" charset="0"/>
              <a:ea typeface="DejaVu Sans" charset="0"/>
              <a:cs typeface="DejaVu Sans" charset="0"/>
            </a:endParaRPr>
          </a:p>
        </p:txBody>
      </p:sp>
      <p:sp>
        <p:nvSpPr>
          <p:cNvPr id="114692" name="Rectangle 2"/>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114693" name="Rectangle 3"/>
          <p:cNvSpPr>
            <a:spLocks noGrp="1" noChangeArrowheads="1"/>
          </p:cNvSpPr>
          <p:nvPr>
            <p:ph type="body" idx="1"/>
          </p:nvPr>
        </p:nvSpPr>
        <p:spPr>
          <a:xfrm>
            <a:off x="686360" y="4342535"/>
            <a:ext cx="5475475" cy="4102965"/>
          </a:xfrm>
          <a:noFill/>
          <a:ln/>
        </p:spPr>
        <p:txBody>
          <a:bodyPr wrap="none" anchor="ctr"/>
          <a:lstStyle/>
          <a:p>
            <a:r>
              <a:rPr lang="en-US" dirty="0" smtClean="0"/>
              <a:t>And here are the results</a:t>
            </a:r>
            <a:r>
              <a:rPr lang="en-US" baseline="0" dirty="0" smtClean="0"/>
              <a:t> – here we’re evaluating the percentage of commands that are predicted correctly from the instructions.  </a:t>
            </a:r>
          </a:p>
          <a:p>
            <a:r>
              <a:rPr lang="en-US" baseline="0" dirty="0" smtClean="0"/>
              <a:t>Starting at the top, we have two heuristics, both of these scan the text left to right, and find the first user interface widget with a label matching the text.  Then the first heuristic randomly either left clicks, right clicks, double clicks, or types on the widget.  The second heuristic always left clicks on the widget.   Then we have the two surprising results – our method which learns only from control feedback, gets 79% of the commands right, performing just as well as a fully supervised equivalent.   So while environment reward is noisy, it is still a very powerful source of supervision.</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14"/>
          <p:cNvSpPr>
            <a:spLocks noGrp="1" noChangeArrowheads="1"/>
          </p:cNvSpPr>
          <p:nvPr>
            <p:ph type="sldNum" sz="quarter"/>
          </p:nvPr>
        </p:nvSpPr>
        <p:spPr>
          <a:noFill/>
        </p:spPr>
        <p:txBody>
          <a:bodyPr/>
          <a:lstStyle/>
          <a:p>
            <a:fld id="{FB5AA070-DD39-4ED8-87E7-A720256EB901}" type="slidenum">
              <a:rPr lang="en-US" smtClean="0"/>
              <a:pPr/>
              <a:t>23</a:t>
            </a:fld>
            <a:endParaRPr lang="en-US" smtClean="0"/>
          </a:p>
        </p:txBody>
      </p:sp>
      <p:sp>
        <p:nvSpPr>
          <p:cNvPr id="114691" name="Text Box 1"/>
          <p:cNvSpPr txBox="1">
            <a:spLocks noChangeArrowheads="1"/>
          </p:cNvSpPr>
          <p:nvPr/>
        </p:nvSpPr>
        <p:spPr bwMode="auto">
          <a:xfrm>
            <a:off x="3881438" y="8686512"/>
            <a:ext cx="2968158" cy="448829"/>
          </a:xfrm>
          <a:prstGeom prst="rect">
            <a:avLst/>
          </a:prstGeom>
          <a:noFill/>
          <a:ln w="9525">
            <a:noFill/>
            <a:round/>
            <a:headEnd/>
            <a:tailEnd/>
          </a:ln>
        </p:spPr>
        <p:txBody>
          <a:bodyPr lIns="0" tIns="0" rIns="0" bIns="0" anchor="b"/>
          <a:lstStyle/>
          <a:p>
            <a:pPr algn="r">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fld id="{EC4A959F-867E-408E-83CC-00A7A66D645B}" type="slidenum">
              <a:rPr lang="en-US" sz="1300">
                <a:solidFill>
                  <a:srgbClr val="000000"/>
                </a:solidFill>
                <a:latin typeface="Times New Roman" pitchFamily="16" charset="0"/>
                <a:ea typeface="DejaVu Sans" charset="0"/>
                <a:cs typeface="DejaVu Sans" charset="0"/>
              </a:rPr>
              <a:pPr algn="r">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t>23</a:t>
            </a:fld>
            <a:endParaRPr lang="en-US" sz="1300" dirty="0">
              <a:solidFill>
                <a:srgbClr val="000000"/>
              </a:solidFill>
              <a:latin typeface="Times New Roman" pitchFamily="16" charset="0"/>
              <a:ea typeface="DejaVu Sans" charset="0"/>
              <a:cs typeface="DejaVu Sans" charset="0"/>
            </a:endParaRPr>
          </a:p>
        </p:txBody>
      </p:sp>
      <p:sp>
        <p:nvSpPr>
          <p:cNvPr id="114692" name="Rectangle 2"/>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114693" name="Rectangle 3"/>
          <p:cNvSpPr>
            <a:spLocks noGrp="1" noChangeArrowheads="1"/>
          </p:cNvSpPr>
          <p:nvPr>
            <p:ph type="body" idx="1"/>
          </p:nvPr>
        </p:nvSpPr>
        <p:spPr>
          <a:xfrm>
            <a:off x="686360" y="4342535"/>
            <a:ext cx="5475475" cy="4102965"/>
          </a:xfrm>
          <a:noFill/>
          <a:ln/>
        </p:spPr>
        <p:txBody>
          <a:bodyPr wrap="none" anchor="ct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 that was the first</a:t>
            </a:r>
            <a:r>
              <a:rPr lang="en-US" baseline="0" dirty="0" smtClean="0"/>
              <a:t> scenario, where we looked at how it is possible to learn from control feedback.  Now lets look at the second scenario where the </a:t>
            </a:r>
            <a:r>
              <a:rPr lang="en-US" baseline="0" smtClean="0"/>
              <a:t>text contains high-level </a:t>
            </a:r>
            <a:r>
              <a:rPr lang="en-US" baseline="0" dirty="0" smtClean="0"/>
              <a:t>strategy descriptions.</a:t>
            </a:r>
            <a:endParaRPr lang="en-US" dirty="0"/>
          </a:p>
        </p:txBody>
      </p:sp>
      <p:sp>
        <p:nvSpPr>
          <p:cNvPr id="4" name="Slide Number Placeholder 3"/>
          <p:cNvSpPr>
            <a:spLocks noGrp="1"/>
          </p:cNvSpPr>
          <p:nvPr>
            <p:ph type="sldNum" sz="quarter" idx="10"/>
          </p:nvPr>
        </p:nvSpPr>
        <p:spPr/>
        <p:txBody>
          <a:bodyPr/>
          <a:lstStyle/>
          <a:p>
            <a:fld id="{53724F12-5492-4B60-BA78-2E5E752B6DBF}" type="slidenum">
              <a:rPr lang="en-US" smtClean="0"/>
              <a:t>24</a:t>
            </a:fld>
            <a:endParaRPr lang="en-US"/>
          </a:p>
        </p:txBody>
      </p:sp>
    </p:spTree>
    <p:extLst>
      <p:ext uri="{BB962C8B-B14F-4D97-AF65-F5344CB8AC3E}">
        <p14:creationId xmlns:p14="http://schemas.microsoft.com/office/powerpoint/2010/main" val="152336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this scenario</a:t>
            </a:r>
            <a:r>
              <a:rPr lang="en-US" baseline="0" dirty="0" smtClean="0"/>
              <a:t> is very common in the world – where you can find text giving you strategic advice about more or less any topic – from industrial tasks, to investment management to game play.</a:t>
            </a:r>
            <a:endParaRPr lang="en-US" dirty="0"/>
          </a:p>
        </p:txBody>
      </p:sp>
      <p:sp>
        <p:nvSpPr>
          <p:cNvPr id="4" name="Slide Number Placeholder 3"/>
          <p:cNvSpPr>
            <a:spLocks noGrp="1"/>
          </p:cNvSpPr>
          <p:nvPr>
            <p:ph type="sldNum" sz="quarter" idx="10"/>
          </p:nvPr>
        </p:nvSpPr>
        <p:spPr/>
        <p:txBody>
          <a:bodyPr/>
          <a:lstStyle/>
          <a:p>
            <a:fld id="{7C0A919E-4A4E-455C-A0F9-92758CF33458}"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all these cases, the objective is to maximize some</a:t>
            </a:r>
            <a:r>
              <a:rPr lang="en-US" baseline="0" dirty="0" smtClean="0"/>
              <a:t> given utility function – for example, in investment management you would try to maximize investment value, and in games you want to maximize your game score.</a:t>
            </a:r>
          </a:p>
          <a:p>
            <a:endParaRPr lang="en-US" baseline="0" dirty="0" smtClean="0"/>
          </a:p>
          <a:p>
            <a:r>
              <a:rPr lang="en-US" baseline="0" dirty="0" smtClean="0"/>
              <a:t>Of course, in any complex system, finding the optimal solution for this maximization is extremely hard – because of the large decision space, and the cost of trying out different solutions.   Which is of course why people find the text advice is so useful.</a:t>
            </a:r>
          </a:p>
          <a:p>
            <a:endParaRPr lang="en-US" baseline="0" dirty="0" smtClean="0"/>
          </a:p>
          <a:p>
            <a:r>
              <a:rPr lang="en-US" baseline="0" dirty="0" smtClean="0"/>
              <a:t>In the computational setting, the traditional approach to this challenge has been to manually encode human domain knowledge into an algorithm.</a:t>
            </a:r>
          </a:p>
          <a:p>
            <a:endParaRPr lang="en-US" baseline="0" dirty="0" smtClean="0"/>
          </a:p>
          <a:p>
            <a:r>
              <a:rPr lang="en-US" baseline="0" dirty="0" smtClean="0"/>
              <a:t>What we want to do, is to enable our algorithms to automatically extract and use the domain knowledge directly from text.</a:t>
            </a:r>
            <a:endParaRPr lang="en-US" dirty="0"/>
          </a:p>
        </p:txBody>
      </p:sp>
      <p:sp>
        <p:nvSpPr>
          <p:cNvPr id="4" name="Slide Number Placeholder 3"/>
          <p:cNvSpPr>
            <a:spLocks noGrp="1"/>
          </p:cNvSpPr>
          <p:nvPr>
            <p:ph type="sldNum" sz="quarter" idx="10"/>
          </p:nvPr>
        </p:nvSpPr>
        <p:spPr/>
        <p:txBody>
          <a:bodyPr/>
          <a:lstStyle/>
          <a:p>
            <a:fld id="{56E341C5-2F60-4908-92E4-61EA50AF47EC}"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we’re going to do this in the context of a complex</a:t>
            </a:r>
            <a:r>
              <a:rPr lang="en-US" baseline="0" dirty="0" smtClean="0"/>
              <a:t> strategy </a:t>
            </a:r>
            <a:r>
              <a:rPr lang="en-US" dirty="0" smtClean="0"/>
              <a:t>game called </a:t>
            </a:r>
            <a:r>
              <a:rPr lang="en-US" baseline="0" dirty="0" smtClean="0"/>
              <a:t>Civilization 2.  And to give you an idea of it’s complexity, in our experiments, the empirical branching factor for the game is 10^20.  The traditional approach to playing such complex games is Monte-Carlo search – this is a simulation based decision framework, that has been very successfully applied to games like Go and Poker.   We are going to incorporate language analysis into this framework.   Before looking at how that can be done, we need to understand the challenges involved in interpreting strategy guides.</a:t>
            </a:r>
            <a:endParaRPr lang="en-US" dirty="0"/>
          </a:p>
        </p:txBody>
      </p:sp>
      <p:sp>
        <p:nvSpPr>
          <p:cNvPr id="4" name="Slide Number Placeholder 3"/>
          <p:cNvSpPr>
            <a:spLocks noGrp="1"/>
          </p:cNvSpPr>
          <p:nvPr>
            <p:ph type="sldNum" sz="quarter" idx="10"/>
          </p:nvPr>
        </p:nvSpPr>
        <p:spPr/>
        <p:txBody>
          <a:bodyPr/>
          <a:lstStyle/>
          <a:p>
            <a:fld id="{7C0A919E-4A4E-455C-A0F9-92758CF33458}"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first challenge is due to the general characteristics of strategy</a:t>
            </a:r>
            <a:r>
              <a:rPr lang="en-US" sz="1200" kern="1200" baseline="0" dirty="0" smtClean="0">
                <a:solidFill>
                  <a:schemeClr val="tx1"/>
                </a:solidFill>
                <a:latin typeface="+mn-lt"/>
                <a:ea typeface="+mn-ea"/>
                <a:cs typeface="+mn-cs"/>
              </a:rPr>
              <a:t> guides</a:t>
            </a:r>
            <a:r>
              <a:rPr lang="en-US" sz="1200" kern="1200" dirty="0" smtClean="0">
                <a:solidFill>
                  <a:schemeClr val="tx1"/>
                </a:solidFill>
                <a:latin typeface="+mn-lt"/>
                <a:ea typeface="+mn-ea"/>
                <a:cs typeface="+mn-cs"/>
              </a:rPr>
              <a:t>.  These documents don't actually provide step-by-step instructions.  Rather, they give advice on what actions might be useful in various scenarios.  For example, here we can see part of a game state, and some text from the game’s strategy guide.  The game state shows one game unit called a settler, standing on land near a city.  Now if we want advice on what to do with this particular unit, we'll have to read through the whole manual and find sentences that talk about settlers near cities -</a:t>
            </a:r>
          </a:p>
        </p:txBody>
      </p:sp>
      <p:sp>
        <p:nvSpPr>
          <p:cNvPr id="4" name="Slide Number Placeholder 3"/>
          <p:cNvSpPr>
            <a:spLocks noGrp="1"/>
          </p:cNvSpPr>
          <p:nvPr>
            <p:ph type="sldNum" sz="quarter" idx="10"/>
          </p:nvPr>
        </p:nvSpPr>
        <p:spPr/>
        <p:txBody>
          <a:bodyPr/>
          <a:lstStyle/>
          <a:p>
            <a:fld id="{7C0A919E-4A4E-455C-A0F9-92758CF33458}"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example, this highlighted sentence here.  It says "use settlers to irrigate land near your city".  </a:t>
            </a:r>
          </a:p>
        </p:txBody>
      </p:sp>
      <p:sp>
        <p:nvSpPr>
          <p:cNvPr id="4" name="Slide Number Placeholder 3"/>
          <p:cNvSpPr>
            <a:spLocks noGrp="1"/>
          </p:cNvSpPr>
          <p:nvPr>
            <p:ph type="sldNum" sz="quarter" idx="10"/>
          </p:nvPr>
        </p:nvSpPr>
        <p:spPr/>
        <p:txBody>
          <a:bodyPr/>
          <a:lstStyle/>
          <a:p>
            <a:fld id="{7C0A919E-4A4E-455C-A0F9-92758CF33458}"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Now, if the settler is not standing near a city, a different sentence might be more relevant.  So our first challenge is to identify sentences that give advice relevant to the current game state.</a:t>
            </a:r>
          </a:p>
        </p:txBody>
      </p:sp>
      <p:sp>
        <p:nvSpPr>
          <p:cNvPr id="4" name="Slide Number Placeholder 3"/>
          <p:cNvSpPr>
            <a:spLocks noGrp="1"/>
          </p:cNvSpPr>
          <p:nvPr>
            <p:ph type="sldNum" sz="quarter" idx="10"/>
          </p:nvPr>
        </p:nvSpPr>
        <p:spPr/>
        <p:txBody>
          <a:bodyPr/>
          <a:lstStyle/>
          <a:p>
            <a:fld id="{7C0A919E-4A4E-455C-A0F9-92758CF33458}"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traditional approach to semantic interpretation has been to map text into some abstract representation - for example first-order logic, or semantic frames.   And a multitude of such representations exist today.  While these representations are based on linguistic or human notions of semantics, there is little consensus about their general applicability.</a:t>
            </a:r>
            <a:endParaRPr lang="en-US" dirty="0" smtClean="0"/>
          </a:p>
        </p:txBody>
      </p:sp>
      <p:sp>
        <p:nvSpPr>
          <p:cNvPr id="4" name="Slide Number Placeholder 3"/>
          <p:cNvSpPr>
            <a:spLocks noGrp="1"/>
          </p:cNvSpPr>
          <p:nvPr>
            <p:ph type="sldNum" sz="quarter" idx="10"/>
          </p:nvPr>
        </p:nvSpPr>
        <p:spPr/>
        <p:txBody>
          <a:bodyPr/>
          <a:lstStyle/>
          <a:p>
            <a:fld id="{53724F12-5492-4B60-BA78-2E5E752B6DBF}" type="slidenum">
              <a:rPr lang="en-US" smtClean="0"/>
              <a:t>4</a:t>
            </a:fld>
            <a:endParaRPr lang="en-US"/>
          </a:p>
        </p:txBody>
      </p:sp>
    </p:spTree>
    <p:extLst>
      <p:ext uri="{BB962C8B-B14F-4D97-AF65-F5344CB8AC3E}">
        <p14:creationId xmlns:p14="http://schemas.microsoft.com/office/powerpoint/2010/main" val="746681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second challenge is to identify the predicate structure of sentences.  What do I mean by this?  Lets look at this text here - "Move the settler to a site suitable for building a city..." it says.  Now if we ignore the structure of the sentence, and only look at the words "settler", "move", "build", "city", it might not be clear what the sentence tells us - should we move the settler? or should we build a city with the settler?.</a:t>
            </a:r>
          </a:p>
          <a:p>
            <a:r>
              <a:rPr lang="en-US" sz="1200" kern="1200" dirty="0" smtClean="0">
                <a:solidFill>
                  <a:schemeClr val="tx1"/>
                </a:solidFill>
                <a:latin typeface="+mn-lt"/>
                <a:ea typeface="+mn-ea"/>
                <a:cs typeface="+mn-cs"/>
              </a:rPr>
              <a:t>On the other hand, if like in the second text, we look at the syntactic structure of the sentence, and identify the words that describe the action, then mapping the advice into a game action would be easier.  So our second challenge is to label sentence words as describing either the action, the state in which to take that action or as background words.</a:t>
            </a:r>
          </a:p>
        </p:txBody>
      </p:sp>
      <p:sp>
        <p:nvSpPr>
          <p:cNvPr id="4" name="Slide Number Placeholder 3"/>
          <p:cNvSpPr>
            <a:spLocks noGrp="1"/>
          </p:cNvSpPr>
          <p:nvPr>
            <p:ph type="sldNum" sz="quarter" idx="10"/>
          </p:nvPr>
        </p:nvSpPr>
        <p:spPr/>
        <p:txBody>
          <a:bodyPr/>
          <a:lstStyle/>
          <a:p>
            <a:fld id="{7C0A919E-4A4E-455C-A0F9-92758CF33458}"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second challenge is to identify the predicate structure of sentences.  What do I mean by this?  Lets look at this text here - "Move the settler to a site suitable for building a city..." it says.  Now if we ignore the structure of the sentence, and only look at the words "settler", "move", "build", "city", it might not be clear what the sentence tells us - should we move the settler? or should we build a city with the settler?.</a:t>
            </a:r>
          </a:p>
          <a:p>
            <a:r>
              <a:rPr lang="en-US" sz="1200" kern="1200" dirty="0" smtClean="0">
                <a:solidFill>
                  <a:schemeClr val="tx1"/>
                </a:solidFill>
                <a:latin typeface="+mn-lt"/>
                <a:ea typeface="+mn-ea"/>
                <a:cs typeface="+mn-cs"/>
              </a:rPr>
              <a:t>On the other hand, if like in the second text, we look at the syntactic structure of the sentence, and identify the words that describe the action, then mapping the advice into a game action would be easier.  So our second challenge is to label sentence words as describing either the action, the state in which to take that action or as background words.</a:t>
            </a:r>
          </a:p>
        </p:txBody>
      </p:sp>
      <p:sp>
        <p:nvSpPr>
          <p:cNvPr id="4" name="Slide Number Placeholder 3"/>
          <p:cNvSpPr>
            <a:spLocks noGrp="1"/>
          </p:cNvSpPr>
          <p:nvPr>
            <p:ph type="sldNum" sz="quarter" idx="10"/>
          </p:nvPr>
        </p:nvSpPr>
        <p:spPr/>
        <p:txBody>
          <a:bodyPr/>
          <a:lstStyle/>
          <a:p>
            <a:fld id="{7C0A919E-4A4E-455C-A0F9-92758CF33458}"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second challenge is to identify the predicate structure of sentences.  What do I mean by this?  Lets look at this text here - "Move the settler to a site suitable for building a city..." it says.  Now if we ignore the structure of the sentence, and only look at the words "settler", "move", "build", "city", it might not be clear what the sentence tells us - should we move the settler? or should we build a city with the settler?.</a:t>
            </a:r>
          </a:p>
          <a:p>
            <a:r>
              <a:rPr lang="en-US" sz="1200" kern="1200" dirty="0" smtClean="0">
                <a:solidFill>
                  <a:schemeClr val="tx1"/>
                </a:solidFill>
                <a:latin typeface="+mn-lt"/>
                <a:ea typeface="+mn-ea"/>
                <a:cs typeface="+mn-cs"/>
              </a:rPr>
              <a:t>On the other hand, if like in the second text, we look at the syntactic structure of the sentence, and identify the words that describe the action, then mapping the advice into a game action would be easier.  So our second challenge is to label sentence words as describing either the action, the state in which to take that action or as background words.</a:t>
            </a:r>
          </a:p>
        </p:txBody>
      </p:sp>
      <p:sp>
        <p:nvSpPr>
          <p:cNvPr id="4" name="Slide Number Placeholder 3"/>
          <p:cNvSpPr>
            <a:spLocks noGrp="1"/>
          </p:cNvSpPr>
          <p:nvPr>
            <p:ph type="sldNum" sz="quarter" idx="10"/>
          </p:nvPr>
        </p:nvSpPr>
        <p:spPr/>
        <p:txBody>
          <a:bodyPr/>
          <a:lstStyle/>
          <a:p>
            <a:fld id="{7C0A919E-4A4E-455C-A0F9-92758CF33458}"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kern="1200" dirty="0" smtClean="0">
                <a:solidFill>
                  <a:schemeClr val="tx1"/>
                </a:solidFill>
                <a:latin typeface="+mn-lt"/>
                <a:ea typeface="+mn-ea"/>
                <a:cs typeface="+mn-cs"/>
              </a:rPr>
              <a:t>The third challenge is to guide action selection using the text we identified as relevant to the game state.  Remember that our action</a:t>
            </a:r>
            <a:r>
              <a:rPr lang="en-US" sz="1200" kern="1200" baseline="0" dirty="0" smtClean="0">
                <a:solidFill>
                  <a:schemeClr val="tx1"/>
                </a:solidFill>
                <a:latin typeface="+mn-lt"/>
                <a:ea typeface="+mn-ea"/>
                <a:cs typeface="+mn-cs"/>
              </a:rPr>
              <a:t> selection needs to be effective even when the text has no relevant information.</a:t>
            </a:r>
            <a:r>
              <a:rPr lang="en-US" sz="1200" kern="1200" dirty="0" smtClean="0">
                <a:solidFill>
                  <a:schemeClr val="tx1"/>
                </a:solidFill>
                <a:latin typeface="+mn-lt"/>
                <a:ea typeface="+mn-ea"/>
                <a:cs typeface="+mn-cs"/>
              </a:rPr>
              <a:t>  So these are the three challenges we need to address. Now we also want to set ourselves the one final challenge of learning all this without any annotations</a:t>
            </a:r>
            <a:endParaRPr lang="en-US" dirty="0" smtClean="0"/>
          </a:p>
        </p:txBody>
      </p:sp>
      <p:sp>
        <p:nvSpPr>
          <p:cNvPr id="4" name="Slide Number Placeholder 3"/>
          <p:cNvSpPr>
            <a:spLocks noGrp="1"/>
          </p:cNvSpPr>
          <p:nvPr>
            <p:ph type="sldNum" sz="quarter" idx="10"/>
          </p:nvPr>
        </p:nvSpPr>
        <p:spPr/>
        <p:txBody>
          <a:bodyPr/>
          <a:lstStyle/>
          <a:p>
            <a:fld id="{7C0A919E-4A4E-455C-A0F9-92758CF33458}"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want to learn from only game feedback - so no annotations at all.  Here's a one-slide summary to give you some intuition on how we're going to learn.  The key idea is that since the text has useful advice on how to win the game, better interpretations will lead to more victories.  So say we have two different sets of model parameters - theta one and two.  If using theta 1 to identify relevant text, and play the game leads to victory more often than using theta 2, then theta 1 is a better.  We will leverage this simple idea to learn the parameters of our model.</a:t>
            </a:r>
          </a:p>
        </p:txBody>
      </p:sp>
      <p:sp>
        <p:nvSpPr>
          <p:cNvPr id="4" name="Slide Number Placeholder 3"/>
          <p:cNvSpPr>
            <a:spLocks noGrp="1"/>
          </p:cNvSpPr>
          <p:nvPr>
            <p:ph type="sldNum" sz="quarter" idx="10"/>
          </p:nvPr>
        </p:nvSpPr>
        <p:spPr/>
        <p:txBody>
          <a:bodyPr/>
          <a:lstStyle/>
          <a:p>
            <a:fld id="{7C0A919E-4A4E-455C-A0F9-92758CF33458}"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So far, we have looked at the task, why it's hard, and how we're going to learn our model.  Before we go any further, let me take a short detour, and briefly describe the framework in which our method will operate - the MC search framework. </a:t>
            </a:r>
            <a:endParaRPr lang="en-US" dirty="0"/>
          </a:p>
        </p:txBody>
      </p:sp>
      <p:sp>
        <p:nvSpPr>
          <p:cNvPr id="4" name="Slide Number Placeholder 3"/>
          <p:cNvSpPr>
            <a:spLocks noGrp="1"/>
          </p:cNvSpPr>
          <p:nvPr>
            <p:ph type="sldNum" sz="quarter" idx="10"/>
          </p:nvPr>
        </p:nvSpPr>
        <p:spPr/>
        <p:txBody>
          <a:bodyPr/>
          <a:lstStyle/>
          <a:p>
            <a:fld id="{2A1AF355-6336-4833-B5CF-A56BEAD11FB2}"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 said earlier that MC search is a simulation based method.  The idea itself is simple.  On the left here is a actual game state for which we want to select the best possible action.  So take a copy of the game state into another instance of the game.  In this "simulated game", we select a random action, and then play till the end of the game.  Now in all our experiments, we are going to play against the built-in AI of the game, so playing a simulated game is straightforward. The simulated games are called "rollouts".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the end of each rollout, we check if we won or lost.  </a:t>
            </a:r>
            <a:r>
              <a:rPr lang="en-US" sz="1200" kern="1200" dirty="0" err="1" smtClean="0">
                <a:solidFill>
                  <a:schemeClr val="tx1"/>
                </a:solidFill>
                <a:latin typeface="+mn-lt"/>
                <a:ea typeface="+mn-ea"/>
                <a:cs typeface="+mn-cs"/>
              </a:rPr>
              <a:t>Civ</a:t>
            </a:r>
            <a:r>
              <a:rPr lang="en-US" sz="1200" kern="1200" dirty="0" smtClean="0">
                <a:solidFill>
                  <a:schemeClr val="tx1"/>
                </a:solidFill>
                <a:latin typeface="+mn-lt"/>
                <a:ea typeface="+mn-ea"/>
                <a:cs typeface="+mn-cs"/>
              </a:rPr>
              <a:t> II also gives you a "game score", which is a noisy approximation of how well you're doing.  So instead of playing till the end, you can also stop after a fixed number of steps, and look at the game score.   </a:t>
            </a:r>
          </a:p>
        </p:txBody>
      </p:sp>
      <p:sp>
        <p:nvSpPr>
          <p:cNvPr id="4" name="Slide Number Placeholder 3"/>
          <p:cNvSpPr>
            <a:spLocks noGrp="1"/>
          </p:cNvSpPr>
          <p:nvPr>
            <p:ph type="sldNum" sz="quarter" idx="10"/>
          </p:nvPr>
        </p:nvSpPr>
        <p:spPr/>
        <p:txBody>
          <a:bodyPr/>
          <a:lstStyle/>
          <a:p>
            <a:fld id="{56E341C5-2F60-4908-92E4-61EA50AF47EC}"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MC search simply runs many rollouts, looks at the game score - or utility - at the end of the rollout, and selects the action that produced the best average utility.  This action is then played in the game.</a:t>
            </a:r>
            <a:endParaRPr lang="en-US" dirty="0"/>
          </a:p>
        </p:txBody>
      </p:sp>
      <p:sp>
        <p:nvSpPr>
          <p:cNvPr id="4" name="Slide Number Placeholder 3"/>
          <p:cNvSpPr>
            <a:spLocks noGrp="1"/>
          </p:cNvSpPr>
          <p:nvPr>
            <p:ph type="sldNum" sz="quarter" idx="10"/>
          </p:nvPr>
        </p:nvSpPr>
        <p:spPr/>
        <p:txBody>
          <a:bodyPr/>
          <a:lstStyle/>
          <a:p>
            <a:fld id="{56E341C5-2F60-4908-92E4-61EA50AF47EC}"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Of course, when we have a branching factor as large as 10^20, randomly selecting actions in the rollouts is not going win us any games.  Instead, we can learn an action selection policy.  In particular, we can learn a linear approximation to predict the expected utility of a rollout starting at state s and action a.  Essentially we can learn an approximation of the action-value function Q(</a:t>
            </a:r>
            <a:r>
              <a:rPr lang="en-US" sz="1200" kern="1200" dirty="0" err="1" smtClean="0">
                <a:solidFill>
                  <a:schemeClr val="tx1"/>
                </a:solidFill>
                <a:latin typeface="+mn-lt"/>
                <a:ea typeface="+mn-ea"/>
                <a:cs typeface="+mn-cs"/>
              </a:rPr>
              <a:t>s,a</a:t>
            </a:r>
            <a:r>
              <a:rPr lang="en-US" sz="1200" kern="1200" dirty="0" smtClean="0">
                <a:solidFill>
                  <a:schemeClr val="tx1"/>
                </a:solidFill>
                <a:latin typeface="+mn-lt"/>
                <a:ea typeface="+mn-ea"/>
                <a:cs typeface="+mn-cs"/>
              </a:rPr>
              <a:t>).  For example, we can represent state s, and action a as a real valued feature vector of their attributes, and learn Q via linear regression.  We can use this learnt Q function to select actions.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that's a short summary of MC search. One important point to note is that there is no separate training and testing - learning happens online during game play itself.</a:t>
            </a:r>
            <a:endParaRPr lang="en-US" dirty="0" smtClean="0"/>
          </a:p>
        </p:txBody>
      </p:sp>
      <p:sp>
        <p:nvSpPr>
          <p:cNvPr id="4" name="Slide Number Placeholder 3"/>
          <p:cNvSpPr>
            <a:spLocks noGrp="1"/>
          </p:cNvSpPr>
          <p:nvPr>
            <p:ph type="sldNum" sz="quarter" idx="10"/>
          </p:nvPr>
        </p:nvSpPr>
        <p:spPr/>
        <p:txBody>
          <a:bodyPr/>
          <a:lstStyle/>
          <a:p>
            <a:fld id="{56E341C5-2F60-4908-92E4-61EA50AF47EC}"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So that's a brief overview of the MC search framework.  Now let's see how we can guide the action-selection policy - that is the Q function approximation - using the text, and how we can learn text interpretation from the game simulation feedback.</a:t>
            </a:r>
            <a:endParaRPr lang="en-US" dirty="0"/>
          </a:p>
        </p:txBody>
      </p:sp>
      <p:sp>
        <p:nvSpPr>
          <p:cNvPr id="4" name="Slide Number Placeholder 3"/>
          <p:cNvSpPr>
            <a:spLocks noGrp="1"/>
          </p:cNvSpPr>
          <p:nvPr>
            <p:ph type="sldNum" sz="quarter" idx="10"/>
          </p:nvPr>
        </p:nvSpPr>
        <p:spPr/>
        <p:txBody>
          <a:bodyPr/>
          <a:lstStyle/>
          <a:p>
            <a:fld id="{2A1AF355-6336-4833-B5CF-A56BEAD11FB2}"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 to take somewhat different view</a:t>
            </a:r>
            <a:r>
              <a:rPr lang="en-US" baseline="0" dirty="0" smtClean="0"/>
              <a:t> of semantic interpretation and allow the control application to dictate our representation of semantics.  In fact, we’re going to map text into control actions, and treat the control actions as our semantic representation.</a:t>
            </a:r>
          </a:p>
          <a:p>
            <a:endParaRPr lang="en-US" baseline="0" dirty="0" smtClean="0"/>
          </a:p>
          <a:p>
            <a:r>
              <a:rPr lang="en-US" baseline="0" dirty="0" smtClean="0"/>
              <a:t>This tight coupling of text interpretation with the control application gives us a significant advantage in terms of learning – that is, we can use the performance of the control application as the supervision signal for learning language, thus reducing or removing the need for manual supervision.</a:t>
            </a:r>
          </a:p>
          <a:p>
            <a:endParaRPr lang="en-US" baseline="0" dirty="0" smtClean="0"/>
          </a:p>
          <a:p>
            <a:r>
              <a:rPr lang="en-US" baseline="0" dirty="0" smtClean="0"/>
              <a:t>Let’s look at an example to see how this works</a:t>
            </a:r>
            <a:endParaRPr lang="en-US" dirty="0"/>
          </a:p>
        </p:txBody>
      </p:sp>
      <p:sp>
        <p:nvSpPr>
          <p:cNvPr id="4" name="Slide Number Placeholder 3"/>
          <p:cNvSpPr>
            <a:spLocks noGrp="1"/>
          </p:cNvSpPr>
          <p:nvPr>
            <p:ph type="sldNum" sz="quarter" idx="10"/>
          </p:nvPr>
        </p:nvSpPr>
        <p:spPr/>
        <p:txBody>
          <a:bodyPr/>
          <a:lstStyle/>
          <a:p>
            <a:fld id="{53724F12-5492-4B60-BA78-2E5E752B6DBF}" type="slidenum">
              <a:rPr lang="en-US" smtClean="0"/>
              <a:t>5</a:t>
            </a:fld>
            <a:endParaRPr lang="en-US"/>
          </a:p>
        </p:txBody>
      </p:sp>
    </p:spTree>
    <p:extLst>
      <p:ext uri="{BB962C8B-B14F-4D97-AF65-F5344CB8AC3E}">
        <p14:creationId xmlns:p14="http://schemas.microsoft.com/office/powerpoint/2010/main" val="26631339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There are three things that we want our model to do - first, we want it to be able to identify the text sentence that is most relevant to the current game state.  Second, we want to label the words of the sentence with a predicate structure - that is, we want to label words as describing either the action to be taken, the state context of the action, or as background.  Finally, we want to compute the expected utility of candidate actions, i.e., the action-value approximation, biased by the selected sentence.  Lets first look at how we model each of these things and then see how they fit together in a single model.</a:t>
            </a:r>
            <a:endParaRPr lang="en-US" dirty="0"/>
          </a:p>
        </p:txBody>
      </p:sp>
      <p:sp>
        <p:nvSpPr>
          <p:cNvPr id="4" name="Slide Number Placeholder 3"/>
          <p:cNvSpPr>
            <a:spLocks noGrp="1"/>
          </p:cNvSpPr>
          <p:nvPr>
            <p:ph type="sldNum" sz="quarter" idx="10"/>
          </p:nvPr>
        </p:nvSpPr>
        <p:spPr/>
        <p:txBody>
          <a:bodyPr/>
          <a:lstStyle/>
          <a:p>
            <a:fld id="{7C0A919E-4A4E-455C-A0F9-92758CF33458}"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first thing we want to do is to identify the sentence most relevant to the current game state and candidate action.  We model this decision - that is the probability of a sentence </a:t>
            </a:r>
            <a:r>
              <a:rPr lang="en-US" sz="1200" kern="1200" dirty="0" err="1" smtClean="0">
                <a:solidFill>
                  <a:schemeClr val="tx1"/>
                </a:solidFill>
                <a:latin typeface="+mn-lt"/>
                <a:ea typeface="+mn-ea"/>
                <a:cs typeface="+mn-cs"/>
              </a:rPr>
              <a:t>y_i</a:t>
            </a:r>
            <a:r>
              <a:rPr lang="en-US" sz="1200" kern="1200" dirty="0" smtClean="0">
                <a:solidFill>
                  <a:schemeClr val="tx1"/>
                </a:solidFill>
                <a:latin typeface="+mn-lt"/>
                <a:ea typeface="+mn-ea"/>
                <a:cs typeface="+mn-cs"/>
              </a:rPr>
              <a:t> being relevant given game state s, action a and document d - as a log-linear distribution.  u here is the weight vector, and \phi the feature function.</a:t>
            </a:r>
          </a:p>
        </p:txBody>
      </p:sp>
      <p:sp>
        <p:nvSpPr>
          <p:cNvPr id="4" name="Slide Number Placeholder 3"/>
          <p:cNvSpPr>
            <a:spLocks noGrp="1"/>
          </p:cNvSpPr>
          <p:nvPr>
            <p:ph type="sldNum" sz="quarter" idx="10"/>
          </p:nvPr>
        </p:nvSpPr>
        <p:spPr/>
        <p:txBody>
          <a:bodyPr/>
          <a:lstStyle/>
          <a:p>
            <a:fld id="{7C0A919E-4A4E-455C-A0F9-92758CF33458}"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second thing we want to do is to label the words of a sentence with a predicate structure.  That is, we want to label each word as either state description, action description, or background.  Again, we model this word-by-word labeling decision as a log-linear distribution.  This decision is conditioned on the word being labeled, the sentence, and the dependency parse information of the sentence.  Again, v is the weight vector, and \psi the feature function.</a:t>
            </a:r>
          </a:p>
        </p:txBody>
      </p:sp>
      <p:sp>
        <p:nvSpPr>
          <p:cNvPr id="4" name="Slide Number Placeholder 3"/>
          <p:cNvSpPr>
            <a:spLocks noGrp="1"/>
          </p:cNvSpPr>
          <p:nvPr>
            <p:ph type="sldNum" sz="quarter" idx="10"/>
          </p:nvPr>
        </p:nvSpPr>
        <p:spPr/>
        <p:txBody>
          <a:bodyPr/>
          <a:lstStyle/>
          <a:p>
            <a:fld id="{7C0A919E-4A4E-455C-A0F9-92758CF33458}" type="slidenum">
              <a:rPr lang="en-US" smtClean="0"/>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Finally, we want to predict the expected utility of each candidate action a.   This we're going to model as a linear approximation over the state, action, and all the textual information we have from the other two model components - the document, relevant sentence and predicate labeling.  Here w is the weight vector, and f the feature function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Now so far, we've seen the three components of our model, and they look like three separate models that will be trained separately.  But remember that we don't have any annotations - we want to learn everything from a single game feedback signal.  So we're first going to create a single coherent model from these components.. </a:t>
            </a:r>
          </a:p>
        </p:txBody>
      </p:sp>
      <p:sp>
        <p:nvSpPr>
          <p:cNvPr id="4" name="Slide Number Placeholder 3"/>
          <p:cNvSpPr>
            <a:spLocks noGrp="1"/>
          </p:cNvSpPr>
          <p:nvPr>
            <p:ph type="sldNum" sz="quarter" idx="10"/>
          </p:nvPr>
        </p:nvSpPr>
        <p:spPr/>
        <p:txBody>
          <a:bodyPr/>
          <a:lstStyle/>
          <a:p>
            <a:fld id="{7C0A919E-4A4E-455C-A0F9-92758CF33458}"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we simply connect together the exact models that I just described to you, what we get is a single neural network, and we can estimate all model parameters jointly.  The first layer of this network simply represents the attributes of the current game state, candidate action, and document sentences.  Then nodes in these two layers represent the sentence relevance decision, and the predicate labeling decisions.  The third layer is simply a set of fixed feature functions, and the final layer is a linear approximation of the action-value function.  Note that if we drop the two linguistic layers here in the middle, we'll have a linear model that doesn't use any text information.  In fact, that's going to be one of our baselines.</a:t>
            </a:r>
          </a:p>
        </p:txBody>
      </p:sp>
      <p:sp>
        <p:nvSpPr>
          <p:cNvPr id="4" name="Slide Number Placeholder 3"/>
          <p:cNvSpPr>
            <a:spLocks noGrp="1"/>
          </p:cNvSpPr>
          <p:nvPr>
            <p:ph type="sldNum" sz="quarter" idx="10"/>
          </p:nvPr>
        </p:nvSpPr>
        <p:spPr/>
        <p:txBody>
          <a:bodyPr/>
          <a:lstStyle/>
          <a:p>
            <a:fld id="{7C0A919E-4A4E-455C-A0F9-92758CF33458}"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that's our model, now how can we learn it's parameters?  Remember, we're using our model to predict the expected utility of candidate actions.  Now while it's expensive, we can also use the simulation rollouts to observe noisy samples of an action's utility in the game.  So we can learn the parameters by minimizing the error between the predicted and the observed utilities.  And that's going to be our objective function - we're going to minimize the mean square error.  This can be done by gradient descent, in the case of our neural network that becomes the </a:t>
            </a:r>
            <a:r>
              <a:rPr lang="en-US" sz="1200" kern="1200" dirty="0" err="1" smtClean="0">
                <a:solidFill>
                  <a:schemeClr val="tx1"/>
                </a:solidFill>
                <a:latin typeface="+mn-lt"/>
                <a:ea typeface="+mn-ea"/>
                <a:cs typeface="+mn-cs"/>
              </a:rPr>
              <a:t>backpropagation</a:t>
            </a:r>
            <a:r>
              <a:rPr lang="en-US" sz="1200" kern="1200" dirty="0" smtClean="0">
                <a:solidFill>
                  <a:schemeClr val="tx1"/>
                </a:solidFill>
                <a:latin typeface="+mn-lt"/>
                <a:ea typeface="+mn-ea"/>
                <a:cs typeface="+mn-cs"/>
              </a:rPr>
              <a:t> algorithm.  And this gives us this set of straightforward parameter updates.</a:t>
            </a:r>
          </a:p>
        </p:txBody>
      </p:sp>
      <p:sp>
        <p:nvSpPr>
          <p:cNvPr id="4" name="Slide Number Placeholder 3"/>
          <p:cNvSpPr>
            <a:spLocks noGrp="1"/>
          </p:cNvSpPr>
          <p:nvPr>
            <p:ph type="sldNum" sz="quarter" idx="10"/>
          </p:nvPr>
        </p:nvSpPr>
        <p:spPr/>
        <p:txBody>
          <a:bodyPr/>
          <a:lstStyle/>
          <a:p>
            <a:fld id="{7C0A919E-4A4E-455C-A0F9-92758CF33458}" type="slidenum">
              <a:rPr lang="en-US" smtClean="0"/>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0A919E-4A4E-455C-A0F9-92758CF33458}" type="slidenum">
              <a:rPr lang="en-US" smtClean="0"/>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Ok, so now we know all about the task, the framework and the model, the only thing left is to see how well the method performs.  The control application we're going to test on is the complex, stochastic strategy game </a:t>
            </a:r>
            <a:r>
              <a:rPr lang="en-US" sz="1200" kern="1200" dirty="0" err="1" smtClean="0">
                <a:solidFill>
                  <a:schemeClr val="tx1"/>
                </a:solidFill>
                <a:latin typeface="+mn-lt"/>
                <a:ea typeface="+mn-ea"/>
                <a:cs typeface="+mn-cs"/>
              </a:rPr>
              <a:t>Civ</a:t>
            </a:r>
            <a:r>
              <a:rPr lang="en-US" sz="1200" kern="1200" dirty="0" smtClean="0">
                <a:solidFill>
                  <a:schemeClr val="tx1"/>
                </a:solidFill>
                <a:latin typeface="+mn-lt"/>
                <a:ea typeface="+mn-ea"/>
                <a:cs typeface="+mn-cs"/>
              </a:rPr>
              <a:t> II.   We use the official game manual as our strategy guide.  Here are some stats from the text, and as you can see it's fairly long, and uses a fairly large vocabulary. </a:t>
            </a:r>
            <a:endParaRPr lang="en-US" dirty="0"/>
          </a:p>
        </p:txBody>
      </p:sp>
      <p:sp>
        <p:nvSpPr>
          <p:cNvPr id="4" name="Slide Number Placeholder 3"/>
          <p:cNvSpPr>
            <a:spLocks noGrp="1"/>
          </p:cNvSpPr>
          <p:nvPr>
            <p:ph type="sldNum" sz="quarter" idx="10"/>
          </p:nvPr>
        </p:nvSpPr>
        <p:spPr/>
        <p:txBody>
          <a:bodyPr/>
          <a:lstStyle/>
          <a:p>
            <a:fld id="{7C0A919E-4A4E-455C-A0F9-92758CF33458}" type="slidenum">
              <a:rPr lang="en-US" smtClean="0"/>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We're going to evaluate our method - and baselines - by playing against the built-in AI of the game.  This is an AI built using lots of domain knowledge to challenge human players.  Since a full game of civ can be pretty long, so our primary evaluation is going to measure how often we win within the first 100 steps of the game.  If the game continues beyond 100 steps, it's considered a loss.  This win rate is averaged over 200 independent experiments each.  To verify the validity of these experiments, we're also going to run some full games - this time, the win rate is averaged over 100 games each.</a:t>
            </a:r>
            <a:endParaRPr lang="en-US" dirty="0"/>
          </a:p>
        </p:txBody>
      </p:sp>
      <p:sp>
        <p:nvSpPr>
          <p:cNvPr id="4" name="Slide Number Placeholder 3"/>
          <p:cNvSpPr>
            <a:spLocks noGrp="1"/>
          </p:cNvSpPr>
          <p:nvPr>
            <p:ph type="sldNum" sz="quarter" idx="10"/>
          </p:nvPr>
        </p:nvSpPr>
        <p:spPr/>
        <p:txBody>
          <a:bodyPr/>
          <a:lstStyle/>
          <a:p>
            <a:fld id="{7C0A919E-4A4E-455C-A0F9-92758CF33458}" type="slidenum">
              <a:rPr lang="en-US" smtClean="0"/>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So how well do we do?  Our method wins 53% of the games.  Notice that the built-in AI playing against itself wins no games within 100 steps.  So if players are evenly matched we get 0 wins in this evaluation, not 50% wins. </a:t>
            </a:r>
            <a:endParaRPr lang="en-US" dirty="0"/>
          </a:p>
        </p:txBody>
      </p:sp>
      <p:sp>
        <p:nvSpPr>
          <p:cNvPr id="4" name="Slide Number Placeholder 3"/>
          <p:cNvSpPr>
            <a:spLocks noGrp="1"/>
          </p:cNvSpPr>
          <p:nvPr>
            <p:ph type="sldNum" sz="quarter" idx="10"/>
          </p:nvPr>
        </p:nvSpPr>
        <p:spPr/>
        <p:txBody>
          <a:bodyPr/>
          <a:lstStyle/>
          <a:p>
            <a:fld id="{7C0A919E-4A4E-455C-A0F9-92758CF33458}"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text fragment is from a user guide for the strategy game </a:t>
            </a:r>
            <a:r>
              <a:rPr lang="en-US" baseline="0" dirty="0" err="1" smtClean="0"/>
              <a:t>Civ</a:t>
            </a:r>
            <a:r>
              <a:rPr lang="en-US" baseline="0" dirty="0" smtClean="0"/>
              <a:t> 2.</a:t>
            </a:r>
          </a:p>
          <a:p>
            <a:r>
              <a:rPr lang="en-US" baseline="0" dirty="0" smtClean="0"/>
              <a:t>It’s tell us that we should build cities on grassland close to rivers if possible.</a:t>
            </a:r>
          </a:p>
          <a:p>
            <a:endParaRPr lang="en-US" baseline="0" dirty="0" smtClean="0"/>
          </a:p>
          <a:p>
            <a:r>
              <a:rPr lang="en-US" baseline="0" dirty="0" smtClean="0"/>
              <a:t>Lets consider two different mappings of this text into control actions.</a:t>
            </a:r>
          </a:p>
          <a:p>
            <a:r>
              <a:rPr lang="en-US" baseline="0" dirty="0" smtClean="0"/>
              <a:t>The first mapping, which is the correct one, moves the player to a location with grassland and rivers, and builds a city; while the second interpretation is incorrect, and builds a city in a desert.</a:t>
            </a:r>
          </a:p>
          <a:p>
            <a:endParaRPr lang="en-US" baseline="0" dirty="0" smtClean="0"/>
          </a:p>
          <a:p>
            <a:r>
              <a:rPr lang="en-US" baseline="0" dirty="0" smtClean="0"/>
              <a:t>Since we assume the text gives us useful advice, the correct interpretation must result in higher game scores; and in this example, we can use the game score as a supervision signal for learning language interpretation.</a:t>
            </a:r>
            <a:endParaRPr lang="en-US" dirty="0"/>
          </a:p>
        </p:txBody>
      </p:sp>
      <p:sp>
        <p:nvSpPr>
          <p:cNvPr id="4" name="Slide Number Placeholder 3"/>
          <p:cNvSpPr>
            <a:spLocks noGrp="1"/>
          </p:cNvSpPr>
          <p:nvPr>
            <p:ph type="sldNum" sz="quarter" idx="10"/>
          </p:nvPr>
        </p:nvSpPr>
        <p:spPr/>
        <p:txBody>
          <a:bodyPr/>
          <a:lstStyle/>
          <a:p>
            <a:fld id="{53724F12-5492-4B60-BA78-2E5E752B6DBF}" type="slidenum">
              <a:rPr lang="en-US" smtClean="0"/>
              <a:t>6</a:t>
            </a:fld>
            <a:endParaRPr lang="en-US"/>
          </a:p>
        </p:txBody>
      </p:sp>
    </p:spTree>
    <p:extLst>
      <p:ext uri="{BB962C8B-B14F-4D97-AF65-F5344CB8AC3E}">
        <p14:creationId xmlns:p14="http://schemas.microsoft.com/office/powerpoint/2010/main" val="26631339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What happens if we don't use any text information?  The linear approximation that doesn't use text wins only 17% of games.  Now that's a linear approximation, and our method is non-linear.  So you should be thinking that perhaps the improvement is simply because of the richer representation.</a:t>
            </a:r>
            <a:endParaRPr lang="en-US" dirty="0"/>
          </a:p>
        </p:txBody>
      </p:sp>
      <p:sp>
        <p:nvSpPr>
          <p:cNvPr id="4" name="Slide Number Placeholder 3"/>
          <p:cNvSpPr>
            <a:spLocks noGrp="1"/>
          </p:cNvSpPr>
          <p:nvPr>
            <p:ph type="sldNum" sz="quarter" idx="10"/>
          </p:nvPr>
        </p:nvSpPr>
        <p:spPr/>
        <p:txBody>
          <a:bodyPr/>
          <a:lstStyle/>
          <a:p>
            <a:fld id="{7C0A919E-4A4E-455C-A0F9-92758CF33458}" type="slidenum">
              <a:rPr lang="en-US" smtClean="0"/>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Well, not really - a non-linear approximation without text wins 26% of the games.</a:t>
            </a:r>
          </a:p>
        </p:txBody>
      </p:sp>
      <p:sp>
        <p:nvSpPr>
          <p:cNvPr id="4" name="Slide Number Placeholder 3"/>
          <p:cNvSpPr>
            <a:spLocks noGrp="1"/>
          </p:cNvSpPr>
          <p:nvPr>
            <p:ph type="sldNum" sz="quarter" idx="10"/>
          </p:nvPr>
        </p:nvSpPr>
        <p:spPr/>
        <p:txBody>
          <a:bodyPr/>
          <a:lstStyle/>
          <a:p>
            <a:fld id="{7C0A919E-4A4E-455C-A0F9-92758CF33458}" type="slidenum">
              <a:rPr lang="en-US" smtClean="0"/>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And finally, Sentence relevance alone with no predicate labeling gets us 46% wins.  So both sentence relevance and predicate labeling are important to performance, but relevance a bit more than predicate structure.</a:t>
            </a:r>
            <a:endParaRPr lang="en-US" dirty="0"/>
          </a:p>
        </p:txBody>
      </p:sp>
      <p:sp>
        <p:nvSpPr>
          <p:cNvPr id="4" name="Slide Number Placeholder 3"/>
          <p:cNvSpPr>
            <a:spLocks noGrp="1"/>
          </p:cNvSpPr>
          <p:nvPr>
            <p:ph type="sldNum" sz="quarter" idx="10"/>
          </p:nvPr>
        </p:nvSpPr>
        <p:spPr/>
        <p:txBody>
          <a:bodyPr/>
          <a:lstStyle/>
          <a:p>
            <a:fld id="{7C0A919E-4A4E-455C-A0F9-92758CF33458}" type="slidenum">
              <a:rPr lang="en-US" smtClean="0"/>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far, we've looked at model performance from the game side.  Now lets see what sentence relevance is doing.  Evaluating sentence relevance is not straightforward, because relevance depends on the actual observed game state, and there's no way to say beforehand which states will be encountered in a particular game.  So we're going to add to our text, sentences that we know are irrelevant,</a:t>
            </a:r>
            <a:r>
              <a:rPr lang="en-US" sz="1200" kern="1200" baseline="0" dirty="0" smtClean="0">
                <a:solidFill>
                  <a:schemeClr val="tx1"/>
                </a:solidFill>
                <a:latin typeface="+mn-lt"/>
                <a:ea typeface="+mn-ea"/>
                <a:cs typeface="+mn-cs"/>
              </a:rPr>
              <a:t> and see how well our method ignores them </a:t>
            </a:r>
            <a:r>
              <a:rPr lang="en-US" sz="1200" kern="1200" dirty="0" smtClean="0">
                <a:solidFill>
                  <a:schemeClr val="tx1"/>
                </a:solidFill>
                <a:latin typeface="+mn-lt"/>
                <a:ea typeface="+mn-ea"/>
                <a:cs typeface="+mn-cs"/>
              </a:rPr>
              <a:t>- we're going to add in randomly selected sentences from the wall street journal.  Surprisingly, we get only 72% accuracy!  - even though separating game strategy from wall street journal shouldn't be all that difficult.  In reality, what's happening is rather interesting.  </a:t>
            </a:r>
          </a:p>
        </p:txBody>
      </p:sp>
      <p:sp>
        <p:nvSpPr>
          <p:cNvPr id="4" name="Slide Number Placeholder 3"/>
          <p:cNvSpPr>
            <a:spLocks noGrp="1"/>
          </p:cNvSpPr>
          <p:nvPr>
            <p:ph type="sldNum" sz="quarter" idx="10"/>
          </p:nvPr>
        </p:nvSpPr>
        <p:spPr/>
        <p:txBody>
          <a:bodyPr/>
          <a:lstStyle/>
          <a:p>
            <a:fld id="{7C0A919E-4A4E-455C-A0F9-92758CF33458}" type="slidenum">
              <a:rPr lang="en-US" smtClean="0"/>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During the initial steps of the game, we get high accuracy - in the high 90's, and then it drops off.  This is because of two reasons - first, the game manual is written for first time players, and only provides advice about the initial part of the game, and second the beginning is the hardest for MC search, because victory is far away, and game feedback is going to be noisy and high variance.  For these reasons, text features are most useful at the beginning. </a:t>
            </a:r>
          </a:p>
        </p:txBody>
      </p:sp>
      <p:sp>
        <p:nvSpPr>
          <p:cNvPr id="4" name="Slide Number Placeholder 3"/>
          <p:cNvSpPr>
            <a:spLocks noGrp="1"/>
          </p:cNvSpPr>
          <p:nvPr>
            <p:ph type="sldNum" sz="quarter" idx="10"/>
          </p:nvPr>
        </p:nvSpPr>
        <p:spPr/>
        <p:txBody>
          <a:bodyPr/>
          <a:lstStyle/>
          <a:p>
            <a:fld id="{7C0A919E-4A4E-455C-A0F9-92758CF33458}" type="slidenum">
              <a:rPr lang="en-US" smtClean="0"/>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During the initial steps of the game, we get high accuracy - in the high 90's, and then it drops off.  This is because of two reasons - first, the game manual is written for first time players, and only provides advice about the initial part of the game, and second the beginning is the hardest for MC search, because victory is far away, and game feedback is going to be noisy and high variance.  For these reasons, text features are most useful at the beginning.  In fact, if we look at how the final layer of the network weights text and game features, we can see that the  importance of text features drops off after the beginning of the game.  </a:t>
            </a:r>
            <a:r>
              <a:rPr lang="en-US" sz="1200" kern="1200" smtClean="0">
                <a:solidFill>
                  <a:schemeClr val="tx1"/>
                </a:solidFill>
                <a:latin typeface="+mn-lt"/>
                <a:ea typeface="+mn-ea"/>
                <a:cs typeface="+mn-cs"/>
              </a:rPr>
              <a:t>In fact, we can switch off text features after 50 game steps, and see no performance drop in the game.</a:t>
            </a:r>
          </a:p>
        </p:txBody>
      </p:sp>
      <p:sp>
        <p:nvSpPr>
          <p:cNvPr id="4" name="Slide Number Placeholder 3"/>
          <p:cNvSpPr>
            <a:spLocks noGrp="1"/>
          </p:cNvSpPr>
          <p:nvPr>
            <p:ph type="sldNum" sz="quarter" idx="10"/>
          </p:nvPr>
        </p:nvSpPr>
        <p:spPr/>
        <p:txBody>
          <a:bodyPr/>
          <a:lstStyle/>
          <a:p>
            <a:fld id="{7C0A919E-4A4E-455C-A0F9-92758CF33458}" type="slidenum">
              <a:rPr lang="en-US" smtClean="0"/>
              <a:pPr/>
              <a:t>56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Finally, here's how well the methods perform on complete games - i.e., if we don't stop them after 100 steps.  The numbers are clearly better, and so is the relative performance.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a:t>
            </a:r>
            <a:r>
              <a:rPr lang="en-US" sz="1200" kern="1200" baseline="0" dirty="0" smtClean="0">
                <a:solidFill>
                  <a:schemeClr val="tx1"/>
                </a:solidFill>
                <a:latin typeface="+mn-lt"/>
                <a:ea typeface="+mn-ea"/>
                <a:cs typeface="+mn-cs"/>
              </a:rPr>
              <a:t> that’s all for interpreting strategy guides.</a:t>
            </a:r>
            <a:endParaRPr lang="en-US" dirty="0"/>
          </a:p>
        </p:txBody>
      </p:sp>
      <p:sp>
        <p:nvSpPr>
          <p:cNvPr id="4" name="Slide Number Placeholder 3"/>
          <p:cNvSpPr>
            <a:spLocks noGrp="1"/>
          </p:cNvSpPr>
          <p:nvPr>
            <p:ph type="sldNum" sz="quarter" idx="10"/>
          </p:nvPr>
        </p:nvSpPr>
        <p:spPr/>
        <p:txBody>
          <a:bodyPr/>
          <a:lstStyle/>
          <a:p>
            <a:fld id="{7C0A919E-4A4E-455C-A0F9-92758CF33458}" type="slidenum">
              <a:rPr lang="en-US" smtClean="0"/>
              <a:pPr/>
              <a:t>57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briefly look at the final scenario – interpreting</a:t>
            </a:r>
            <a:r>
              <a:rPr lang="en-US" baseline="0" dirty="0" smtClean="0"/>
              <a:t> descriptions of world dynamics.</a:t>
            </a:r>
            <a:endParaRPr lang="en-US" dirty="0"/>
          </a:p>
        </p:txBody>
      </p:sp>
      <p:sp>
        <p:nvSpPr>
          <p:cNvPr id="4" name="Slide Number Placeholder 3"/>
          <p:cNvSpPr>
            <a:spLocks noGrp="1"/>
          </p:cNvSpPr>
          <p:nvPr>
            <p:ph type="sldNum" sz="quarter" idx="10"/>
          </p:nvPr>
        </p:nvSpPr>
        <p:spPr/>
        <p:txBody>
          <a:bodyPr/>
          <a:lstStyle/>
          <a:p>
            <a:fld id="{53724F12-5492-4B60-BA78-2E5E752B6DBF}" type="slidenum">
              <a:rPr lang="en-US" smtClean="0"/>
              <a:t>58</a:t>
            </a:fld>
            <a:endParaRPr lang="en-US"/>
          </a:p>
        </p:txBody>
      </p:sp>
    </p:spTree>
    <p:extLst>
      <p:ext uri="{BB962C8B-B14F-4D97-AF65-F5344CB8AC3E}">
        <p14:creationId xmlns:p14="http://schemas.microsoft.com/office/powerpoint/2010/main" val="1523369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We’re going to look at this scenario in the context of hard planning tasks – where our objective is to find a plan to achieve</a:t>
            </a:r>
            <a:r>
              <a:rPr lang="en-US" baseline="0" dirty="0" smtClean="0"/>
              <a:t> a given goal.</a:t>
            </a:r>
          </a:p>
          <a:p>
            <a:r>
              <a:rPr lang="en-US" baseline="0" dirty="0" smtClean="0"/>
              <a:t>In any complex domain, this is extremely challenging because of the exponential search space for planning.   One traditional solution to this problem is to analyze the structure of the domain, and use that information to predict sub-goals or waypoints that lead to the final goal.</a:t>
            </a:r>
          </a:p>
          <a:p>
            <a:endParaRPr lang="en-US" baseline="0" dirty="0" smtClean="0"/>
          </a:p>
          <a:p>
            <a:r>
              <a:rPr lang="en-US" baseline="0" dirty="0" smtClean="0"/>
              <a:t>What we want to do, is to use information from text, to guide the selection of </a:t>
            </a:r>
            <a:r>
              <a:rPr lang="en-US" baseline="0" dirty="0" err="1" smtClean="0"/>
              <a:t>subgoals</a:t>
            </a:r>
            <a:r>
              <a:rPr lang="en-US" baseline="0" dirty="0" smtClean="0"/>
              <a:t>.</a:t>
            </a:r>
          </a:p>
        </p:txBody>
      </p:sp>
      <p:sp>
        <p:nvSpPr>
          <p:cNvPr id="4" name="Slide Number Placeholder 3"/>
          <p:cNvSpPr>
            <a:spLocks noGrp="1"/>
          </p:cNvSpPr>
          <p:nvPr>
            <p:ph type="sldNum" sz="quarter" idx="10"/>
          </p:nvPr>
        </p:nvSpPr>
        <p:spPr/>
        <p:txBody>
          <a:bodyPr/>
          <a:lstStyle/>
          <a:p>
            <a:fld id="{56E341C5-2F60-4908-92E4-61EA50AF47EC}" type="slidenum">
              <a:rPr lang="en-US" smtClean="0"/>
              <a:pPr/>
              <a:t>59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 are going to do this in the complex virtual world called </a:t>
            </a:r>
            <a:r>
              <a:rPr lang="en-US" baseline="0" dirty="0" err="1" smtClean="0"/>
              <a:t>Minecraft</a:t>
            </a:r>
            <a:r>
              <a:rPr lang="en-US" baseline="0" dirty="0" smtClean="0"/>
              <a:t>.  This virtual world allows users to collect various resources, craft tools, and the tools to make complex objects.</a:t>
            </a:r>
            <a:endParaRPr lang="en-US" dirty="0"/>
          </a:p>
        </p:txBody>
      </p:sp>
      <p:sp>
        <p:nvSpPr>
          <p:cNvPr id="4" name="Slide Number Placeholder 3"/>
          <p:cNvSpPr>
            <a:spLocks noGrp="1"/>
          </p:cNvSpPr>
          <p:nvPr>
            <p:ph type="sldNum" sz="quarter" idx="10"/>
          </p:nvPr>
        </p:nvSpPr>
        <p:spPr/>
        <p:txBody>
          <a:bodyPr/>
          <a:lstStyle/>
          <a:p>
            <a:fld id="{53724F12-5492-4B60-BA78-2E5E752B6DBF}" type="slidenum">
              <a:rPr lang="en-US" smtClean="0"/>
              <a:t>60</a:t>
            </a:fld>
            <a:endParaRPr lang="en-US"/>
          </a:p>
        </p:txBody>
      </p:sp>
    </p:spTree>
    <p:extLst>
      <p:ext uri="{BB962C8B-B14F-4D97-AF65-F5344CB8AC3E}">
        <p14:creationId xmlns:p14="http://schemas.microsoft.com/office/powerpoint/2010/main" val="3481619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Beyond</a:t>
            </a:r>
            <a:r>
              <a:rPr lang="en-US" baseline="0" dirty="0" smtClean="0"/>
              <a:t> this question of semantics, </a:t>
            </a:r>
            <a:r>
              <a:rPr lang="en-US" dirty="0" smtClean="0"/>
              <a:t>there</a:t>
            </a:r>
            <a:r>
              <a:rPr lang="en-US" baseline="0" dirty="0" smtClean="0"/>
              <a:t> are several other challenges to the effective grounding of text in control.  And here are three of the primary challenges that we are going to address in this work.</a:t>
            </a:r>
          </a:p>
          <a:p>
            <a:endParaRPr lang="en-US" baseline="0" dirty="0" smtClean="0"/>
          </a:p>
          <a:p>
            <a:r>
              <a:rPr lang="en-US" baseline="0" dirty="0" smtClean="0"/>
              <a:t>The first challenge is situational relevance.  Basically, the usefulness of text is often going to depend on the world or control application.  For example, this text here talks about irrigating land, and mining for raw materials.  So if our goal is to increase raw materials, the first part of this text is not really useful.  So we need to be able to identify the text that is useful in the current control context.</a:t>
            </a:r>
          </a:p>
          <a:p>
            <a:endParaRPr lang="en-US" baseline="0" dirty="0" smtClean="0"/>
          </a:p>
          <a:p>
            <a:r>
              <a:rPr lang="en-US" dirty="0" smtClean="0"/>
              <a:t>The second challenge</a:t>
            </a:r>
            <a:r>
              <a:rPr lang="en-US" baseline="0" dirty="0" smtClean="0"/>
              <a:t> is abstraction – instead of describing concrete objects and actions, text will often talk about abstract concepts in the world.  For example, the second sentence is talking about an abstract, precondition relationship between water and irrigation.  Thus, we need to be able to ground text against such abstract concepts.</a:t>
            </a:r>
          </a:p>
          <a:p>
            <a:endParaRPr lang="en-US" baseline="0" dirty="0" smtClean="0"/>
          </a:p>
          <a:p>
            <a:r>
              <a:rPr lang="en-US" baseline="0" dirty="0" smtClean="0"/>
              <a:t>The third challenge is incompleteness – being written for human readers, text will often assume a certain amount of background knowledge, and not provide all the information required for effective control.  So here, this example advises that cities should be built near a river, but doesn’t say anything about cities built near the sea.  So our algorithms need to leverage information from text when it is available, but also operate effectively when it is not.</a:t>
            </a:r>
            <a:endParaRPr lang="en-US" dirty="0"/>
          </a:p>
        </p:txBody>
      </p:sp>
      <p:sp>
        <p:nvSpPr>
          <p:cNvPr id="4" name="Slide Number Placeholder 3"/>
          <p:cNvSpPr>
            <a:spLocks noGrp="1"/>
          </p:cNvSpPr>
          <p:nvPr>
            <p:ph type="sldNum" sz="quarter" idx="10"/>
          </p:nvPr>
        </p:nvSpPr>
        <p:spPr/>
        <p:txBody>
          <a:bodyPr/>
          <a:lstStyle/>
          <a:p>
            <a:fld id="{53724F12-5492-4B60-BA78-2E5E752B6DBF}" type="slidenum">
              <a:rPr lang="en-US" smtClean="0"/>
              <a:t>7</a:t>
            </a:fld>
            <a:endParaRPr lang="en-US"/>
          </a:p>
        </p:txBody>
      </p:sp>
    </p:spTree>
    <p:extLst>
      <p:ext uri="{BB962C8B-B14F-4D97-AF65-F5344CB8AC3E}">
        <p14:creationId xmlns:p14="http://schemas.microsoft.com/office/powerpoint/2010/main" val="1523369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first</a:t>
            </a:r>
            <a:r>
              <a:rPr lang="en-US" baseline="0" dirty="0" smtClean="0"/>
              <a:t> give you an example of the information we want to extract from text.  So here we have some text that talks about wheat farming – and it tell us that seeds and farmland are preconditions for growing wheat.   And it is these precondition relations we would like to extract from text.  The idea is that if our planning goal is to grow wheat, we can use this knowledge of preconditions to predict that seeds and farmland are potential </a:t>
            </a:r>
            <a:r>
              <a:rPr lang="en-US" baseline="0" dirty="0" err="1" smtClean="0"/>
              <a:t>subgoals</a:t>
            </a:r>
            <a:r>
              <a:rPr lang="en-US" baseline="0" dirty="0" smtClean="0"/>
              <a:t> for growing wheat.</a:t>
            </a:r>
            <a:endParaRPr lang="en-US" dirty="0"/>
          </a:p>
        </p:txBody>
      </p:sp>
      <p:sp>
        <p:nvSpPr>
          <p:cNvPr id="4" name="Slide Number Placeholder 3"/>
          <p:cNvSpPr>
            <a:spLocks noGrp="1"/>
          </p:cNvSpPr>
          <p:nvPr>
            <p:ph type="sldNum" sz="quarter" idx="10"/>
          </p:nvPr>
        </p:nvSpPr>
        <p:spPr/>
        <p:txBody>
          <a:bodyPr/>
          <a:lstStyle/>
          <a:p>
            <a:fld id="{53724F12-5492-4B60-BA78-2E5E752B6DBF}" type="slidenum">
              <a:rPr lang="en-US" smtClean="0"/>
              <a:t>61</a:t>
            </a:fld>
            <a:endParaRPr lang="en-US"/>
          </a:p>
        </p:txBody>
      </p:sp>
    </p:spTree>
    <p:extLst>
      <p:ext uri="{BB962C8B-B14F-4D97-AF65-F5344CB8AC3E}">
        <p14:creationId xmlns:p14="http://schemas.microsoft.com/office/powerpoint/2010/main" val="41203680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challenge in doing this is the difference</a:t>
            </a:r>
            <a:r>
              <a:rPr lang="en-US" baseline="0" dirty="0" smtClean="0"/>
              <a:t> in level of abstraction between the precondition relations, and the actual planning operations.  So here on the right, we can see an example of actions involved in farming wheat in </a:t>
            </a:r>
            <a:r>
              <a:rPr lang="en-US" baseline="0" dirty="0" err="1" smtClean="0"/>
              <a:t>Minecraft</a:t>
            </a:r>
            <a:r>
              <a:rPr lang="en-US" baseline="0" dirty="0" smtClean="0"/>
              <a:t>.  So while the text describes high-level relations between objects in the world, the corresponding plan is much more detailed.  And connecting the abstract precondition relations to the low-level plan operations is our primary challenge here.</a:t>
            </a:r>
            <a:endParaRPr lang="en-US" dirty="0"/>
          </a:p>
        </p:txBody>
      </p:sp>
      <p:sp>
        <p:nvSpPr>
          <p:cNvPr id="4" name="Slide Number Placeholder 3"/>
          <p:cNvSpPr>
            <a:spLocks noGrp="1"/>
          </p:cNvSpPr>
          <p:nvPr>
            <p:ph type="sldNum" sz="quarter" idx="10"/>
          </p:nvPr>
        </p:nvSpPr>
        <p:spPr/>
        <p:txBody>
          <a:bodyPr/>
          <a:lstStyle/>
          <a:p>
            <a:fld id="{53724F12-5492-4B60-BA78-2E5E752B6DBF}" type="slidenum">
              <a:rPr lang="en-US" smtClean="0"/>
              <a:t>62</a:t>
            </a:fld>
            <a:endParaRPr lang="en-US"/>
          </a:p>
        </p:txBody>
      </p:sp>
    </p:spTree>
    <p:extLst>
      <p:ext uri="{BB962C8B-B14F-4D97-AF65-F5344CB8AC3E}">
        <p14:creationId xmlns:p14="http://schemas.microsoft.com/office/powerpoint/2010/main" val="3364182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going to address this challenge by explicitly</a:t>
            </a:r>
            <a:r>
              <a:rPr lang="en-US" baseline="0" dirty="0" smtClean="0"/>
              <a:t> modeling both the text descriptions of preconditions, as well as the corresponding relations between objects in the world.  And here, very briefly is our model.   This model has two components – the first predicts precondition relations from the given text.</a:t>
            </a:r>
          </a:p>
          <a:p>
            <a:endParaRPr lang="en-US" baseline="0" dirty="0" smtClean="0"/>
          </a:p>
          <a:p>
            <a:r>
              <a:rPr lang="en-US" baseline="0" dirty="0" smtClean="0"/>
              <a:t>The second component does two things – first, it models relations between object in the world, and second, given the text preconditions and the target goal, predicts a high-level plan composed of a sequence of </a:t>
            </a:r>
            <a:r>
              <a:rPr lang="en-US" baseline="0" dirty="0" err="1" smtClean="0"/>
              <a:t>subgoals</a:t>
            </a:r>
            <a:r>
              <a:rPr lang="en-US" baseline="0" dirty="0" smtClean="0"/>
              <a:t>.   This </a:t>
            </a:r>
            <a:r>
              <a:rPr lang="en-US" baseline="0" dirty="0" err="1" smtClean="0"/>
              <a:t>subgoal</a:t>
            </a:r>
            <a:r>
              <a:rPr lang="en-US" baseline="0" dirty="0" smtClean="0"/>
              <a:t> sequence is then given to a standard low-level planner for conversion to an actual plan.  And all the parameters of this model can be learned based on whether the low-level planner was able to complete the given task or not.</a:t>
            </a:r>
            <a:endParaRPr lang="en-US" dirty="0"/>
          </a:p>
        </p:txBody>
      </p:sp>
      <p:sp>
        <p:nvSpPr>
          <p:cNvPr id="4" name="Slide Number Placeholder 3"/>
          <p:cNvSpPr>
            <a:spLocks noGrp="1"/>
          </p:cNvSpPr>
          <p:nvPr>
            <p:ph type="sldNum" sz="quarter" idx="10"/>
          </p:nvPr>
        </p:nvSpPr>
        <p:spPr/>
        <p:txBody>
          <a:bodyPr/>
          <a:lstStyle/>
          <a:p>
            <a:fld id="{53724F12-5492-4B60-BA78-2E5E752B6DBF}" type="slidenum">
              <a:rPr lang="en-US" smtClean="0"/>
              <a:t>63</a:t>
            </a:fld>
            <a:endParaRPr lang="en-US"/>
          </a:p>
        </p:txBody>
      </p:sp>
    </p:spTree>
    <p:extLst>
      <p:ext uri="{BB962C8B-B14F-4D97-AF65-F5344CB8AC3E}">
        <p14:creationId xmlns:p14="http://schemas.microsoft.com/office/powerpoint/2010/main" val="31832746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apply this model to</a:t>
            </a:r>
            <a:r>
              <a:rPr lang="en-US" baseline="0" dirty="0" smtClean="0"/>
              <a:t> a set of 98 planning tasks in the </a:t>
            </a:r>
            <a:r>
              <a:rPr lang="en-US" baseline="0" dirty="0" err="1" smtClean="0"/>
              <a:t>Minecraft</a:t>
            </a:r>
            <a:r>
              <a:rPr lang="en-US" baseline="0" dirty="0" smtClean="0"/>
              <a:t> virtual world, using user authored online articles as our source of textual information.</a:t>
            </a:r>
            <a:endParaRPr lang="en-US" dirty="0"/>
          </a:p>
        </p:txBody>
      </p:sp>
      <p:sp>
        <p:nvSpPr>
          <p:cNvPr id="4" name="Slide Number Placeholder 3"/>
          <p:cNvSpPr>
            <a:spLocks noGrp="1"/>
          </p:cNvSpPr>
          <p:nvPr>
            <p:ph type="sldNum" sz="quarter" idx="10"/>
          </p:nvPr>
        </p:nvSpPr>
        <p:spPr/>
        <p:txBody>
          <a:bodyPr/>
          <a:lstStyle/>
          <a:p>
            <a:fld id="{53724F12-5492-4B60-BA78-2E5E752B6DBF}" type="slidenum">
              <a:rPr lang="en-US" smtClean="0"/>
              <a:t>64</a:t>
            </a:fld>
            <a:endParaRPr lang="en-US"/>
          </a:p>
        </p:txBody>
      </p:sp>
    </p:spTree>
    <p:extLst>
      <p:ext uri="{BB962C8B-B14F-4D97-AF65-F5344CB8AC3E}">
        <p14:creationId xmlns:p14="http://schemas.microsoft.com/office/powerpoint/2010/main" val="25768606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is how our method performs in terms of plans solved.  As</a:t>
            </a:r>
            <a:r>
              <a:rPr lang="en-US" baseline="0" dirty="0" smtClean="0"/>
              <a:t> a measure of difficulty, a standard low-level planner is able to complete 41% of the tasks on it’s own.  In contrast, our method completes 80% of all tasks.  Compare that to 69% solutions when we remove the text component of our model – so this is a method that predicts </a:t>
            </a:r>
            <a:r>
              <a:rPr lang="en-US" baseline="0" dirty="0" err="1" smtClean="0"/>
              <a:t>subgoals</a:t>
            </a:r>
            <a:r>
              <a:rPr lang="en-US" baseline="0" dirty="0" smtClean="0"/>
              <a:t> based only on observations of the domain.  The final number here is an absolute ceiling for our method’s performance – if we manually extract the precondition relations from text, and provide that information to our method, it solves 85% of the tasks.  </a:t>
            </a:r>
          </a:p>
          <a:p>
            <a:endParaRPr lang="en-US" baseline="0" dirty="0" smtClean="0"/>
          </a:p>
          <a:p>
            <a:r>
              <a:rPr lang="en-US" baseline="0" dirty="0" smtClean="0"/>
              <a:t>So that’s how well our method uses text to guide high-level planning.  </a:t>
            </a:r>
            <a:endParaRPr lang="en-US" dirty="0"/>
          </a:p>
        </p:txBody>
      </p:sp>
      <p:sp>
        <p:nvSpPr>
          <p:cNvPr id="4" name="Slide Number Placeholder 3"/>
          <p:cNvSpPr>
            <a:spLocks noGrp="1"/>
          </p:cNvSpPr>
          <p:nvPr>
            <p:ph type="sldNum" sz="quarter" idx="10"/>
          </p:nvPr>
        </p:nvSpPr>
        <p:spPr/>
        <p:txBody>
          <a:bodyPr/>
          <a:lstStyle/>
          <a:p>
            <a:fld id="{53724F12-5492-4B60-BA78-2E5E752B6DBF}" type="slidenum">
              <a:rPr lang="en-US" smtClean="0"/>
              <a:t>65</a:t>
            </a:fld>
            <a:endParaRPr lang="en-US"/>
          </a:p>
        </p:txBody>
      </p:sp>
    </p:spTree>
    <p:extLst>
      <p:ext uri="{BB962C8B-B14F-4D97-AF65-F5344CB8AC3E}">
        <p14:creationId xmlns:p14="http://schemas.microsoft.com/office/powerpoint/2010/main" val="19452516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see how well it performs</a:t>
            </a:r>
            <a:r>
              <a:rPr lang="en-US" baseline="0" dirty="0" smtClean="0"/>
              <a:t> in terms of prediction preconditions from text.  The vertical axis in this graph is the F-score of precondition predictions evaluated against manual annotations.  On the horizontal axis is the number of learning iterations of our method.  And the green line here is how well our method performs.  Compare that to the dotted red line, which is the performance of an SVM classifier trained on manual annotations.   So while learning only from the planning feedback, our method again learns language analysis rivaling a supervised baseline.</a:t>
            </a:r>
            <a:endParaRPr lang="en-US" dirty="0"/>
          </a:p>
        </p:txBody>
      </p:sp>
      <p:sp>
        <p:nvSpPr>
          <p:cNvPr id="4" name="Slide Number Placeholder 3"/>
          <p:cNvSpPr>
            <a:spLocks noGrp="1"/>
          </p:cNvSpPr>
          <p:nvPr>
            <p:ph type="sldNum" sz="quarter" idx="10"/>
          </p:nvPr>
        </p:nvSpPr>
        <p:spPr/>
        <p:txBody>
          <a:bodyPr/>
          <a:lstStyle/>
          <a:p>
            <a:fld id="{53724F12-5492-4B60-BA78-2E5E752B6DBF}" type="slidenum">
              <a:rPr lang="en-US" smtClean="0"/>
              <a:t>66</a:t>
            </a:fld>
            <a:endParaRPr lang="en-US"/>
          </a:p>
        </p:txBody>
      </p:sp>
    </p:spTree>
    <p:extLst>
      <p:ext uri="{BB962C8B-B14F-4D97-AF65-F5344CB8AC3E}">
        <p14:creationId xmlns:p14="http://schemas.microsoft.com/office/powerpoint/2010/main" val="22572663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conclude, let me briefly touch on</a:t>
            </a:r>
            <a:r>
              <a:rPr lang="en-US" baseline="0" dirty="0" smtClean="0"/>
              <a:t> prior work in the areas of instruction interpretation, game playing and high-level planning.  While there is a long history of work in these areas, prior work in instruction interpretation has focused on learning from manual supervision – either from annotations or parallel data.  In game playing, and planning the focus has been on using information about the game or planning world to make optimal choices.</a:t>
            </a:r>
            <a:endParaRPr lang="en-US" dirty="0"/>
          </a:p>
        </p:txBody>
      </p:sp>
      <p:sp>
        <p:nvSpPr>
          <p:cNvPr id="4" name="Slide Number Placeholder 3"/>
          <p:cNvSpPr>
            <a:spLocks noGrp="1"/>
          </p:cNvSpPr>
          <p:nvPr>
            <p:ph type="sldNum" sz="quarter" idx="10"/>
          </p:nvPr>
        </p:nvSpPr>
        <p:spPr/>
        <p:txBody>
          <a:bodyPr/>
          <a:lstStyle/>
          <a:p>
            <a:fld id="{53724F12-5492-4B60-BA78-2E5E752B6DBF}" type="slidenum">
              <a:rPr lang="en-US" smtClean="0"/>
              <a:t>67</a:t>
            </a:fld>
            <a:endParaRPr lang="en-US"/>
          </a:p>
        </p:txBody>
      </p:sp>
    </p:spTree>
    <p:extLst>
      <p:ext uri="{BB962C8B-B14F-4D97-AF65-F5344CB8AC3E}">
        <p14:creationId xmlns:p14="http://schemas.microsoft.com/office/powerpoint/2010/main" val="1523369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contrast to such</a:t>
            </a:r>
            <a:r>
              <a:rPr lang="en-US" baseline="0" dirty="0" smtClean="0"/>
              <a:t> prior work, we show that text interpretation can be learned without any manual supervision, by leveraging feedback signals inherent to the control application.  We also demonstrate that information automatically extracted from text can be used to significantly improve control performance compared to methods that don’t have access to language.  Starting from little or no prior knowledge about either language or the control domain, our method are able to simultaneously and effectively achieve both of these outcomes.</a:t>
            </a:r>
            <a:endParaRPr lang="en-US" dirty="0"/>
          </a:p>
        </p:txBody>
      </p:sp>
      <p:sp>
        <p:nvSpPr>
          <p:cNvPr id="4" name="Slide Number Placeholder 3"/>
          <p:cNvSpPr>
            <a:spLocks noGrp="1"/>
          </p:cNvSpPr>
          <p:nvPr>
            <p:ph type="sldNum" sz="quarter" idx="10"/>
          </p:nvPr>
        </p:nvSpPr>
        <p:spPr/>
        <p:txBody>
          <a:bodyPr/>
          <a:lstStyle/>
          <a:p>
            <a:fld id="{53724F12-5492-4B60-BA78-2E5E752B6DBF}" type="slidenum">
              <a:rPr lang="en-US" smtClean="0"/>
              <a:t>68</a:t>
            </a:fld>
            <a:endParaRPr lang="en-US"/>
          </a:p>
        </p:txBody>
      </p:sp>
    </p:spTree>
    <p:extLst>
      <p:ext uri="{BB962C8B-B14F-4D97-AF65-F5344CB8AC3E}">
        <p14:creationId xmlns:p14="http://schemas.microsoft.com/office/powerpoint/2010/main" val="152336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724F12-5492-4B60-BA78-2E5E752B6DBF}" type="slidenum">
              <a:rPr lang="en-US" smtClean="0"/>
              <a:t>8</a:t>
            </a:fld>
            <a:endParaRPr lang="en-US"/>
          </a:p>
        </p:txBody>
      </p:sp>
    </p:spTree>
    <p:extLst>
      <p:ext uri="{BB962C8B-B14F-4D97-AF65-F5344CB8AC3E}">
        <p14:creationId xmlns:p14="http://schemas.microsoft.com/office/powerpoint/2010/main" val="152336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all three of these cases, we’re going to operate in</a:t>
            </a:r>
            <a:r>
              <a:rPr lang="en-US" baseline="0" dirty="0" smtClean="0"/>
              <a:t> the following general setup.  We will be given a collection of text documents, along with interactive access to the corresponding control application.  </a:t>
            </a:r>
          </a:p>
          <a:p>
            <a:endParaRPr lang="en-US" baseline="0" dirty="0" smtClean="0"/>
          </a:p>
          <a:p>
            <a:r>
              <a:rPr lang="en-US" baseline="0" dirty="0" smtClean="0"/>
              <a:t>We will assume little or no prior knowledge about either the language or the control application, except that the text contains information useful for the control application.</a:t>
            </a:r>
          </a:p>
          <a:p>
            <a:endParaRPr lang="en-US" dirty="0" smtClean="0"/>
          </a:p>
          <a:p>
            <a:r>
              <a:rPr lang="en-US" dirty="0" smtClean="0"/>
              <a:t>And our goal</a:t>
            </a:r>
            <a:r>
              <a:rPr lang="en-US" baseline="0" dirty="0" smtClean="0"/>
              <a:t> is to learn to interpret the text, and at the same time learn effective control </a:t>
            </a:r>
            <a:r>
              <a:rPr lang="en-US" baseline="0" dirty="0" err="1" smtClean="0"/>
              <a:t>behaviour</a:t>
            </a:r>
            <a:r>
              <a:rPr lang="en-US" baseline="0" dirty="0" smtClean="0"/>
              <a:t> using the text.</a:t>
            </a:r>
            <a:endParaRPr lang="en-US" dirty="0"/>
          </a:p>
        </p:txBody>
      </p:sp>
      <p:sp>
        <p:nvSpPr>
          <p:cNvPr id="4" name="Slide Number Placeholder 3"/>
          <p:cNvSpPr>
            <a:spLocks noGrp="1"/>
          </p:cNvSpPr>
          <p:nvPr>
            <p:ph type="sldNum" sz="quarter" idx="10"/>
          </p:nvPr>
        </p:nvSpPr>
        <p:spPr/>
        <p:txBody>
          <a:bodyPr/>
          <a:lstStyle/>
          <a:p>
            <a:fld id="{53724F12-5492-4B60-BA78-2E5E752B6DBF}" type="slidenum">
              <a:rPr lang="en-US" smtClean="0"/>
              <a:t>9</a:t>
            </a:fld>
            <a:endParaRPr lang="en-US"/>
          </a:p>
        </p:txBody>
      </p:sp>
    </p:spTree>
    <p:extLst>
      <p:ext uri="{BB962C8B-B14F-4D97-AF65-F5344CB8AC3E}">
        <p14:creationId xmlns:p14="http://schemas.microsoft.com/office/powerpoint/2010/main" val="1616830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a:t>
            </a:r>
            <a:r>
              <a:rPr lang="en-US" baseline="0" dirty="0" smtClean="0"/>
              <a:t> at each of the three scenarios.  The first scenario is going to be the simplest of the three, with the text providing step-by-step descriptions of the control actions we need to take.  Here our primary challenge is to learn only from control feedback.  In the second scenario, the text contains high-level strategy descriptions – so it tells us what actions might be useful in which control states.  In contrast to the first case, we are not given step-by-step instructions, and we also need to address the challenges of situational relevance and incompleteness.   The final scenario is where the text contains general descriptions of the dynamics of the world – so unlike the first two cases, we’re not given any information about actions at all.  And here we need to address all of the challenges I’ve talked about so far.  Note that I’ve only listed the primary challenges here -  we’ll see the specific challenges for each case separately.</a:t>
            </a:r>
            <a:endParaRPr lang="en-US" dirty="0"/>
          </a:p>
        </p:txBody>
      </p:sp>
      <p:sp>
        <p:nvSpPr>
          <p:cNvPr id="4" name="Slide Number Placeholder 3"/>
          <p:cNvSpPr>
            <a:spLocks noGrp="1"/>
          </p:cNvSpPr>
          <p:nvPr>
            <p:ph type="sldNum" sz="quarter" idx="10"/>
          </p:nvPr>
        </p:nvSpPr>
        <p:spPr/>
        <p:txBody>
          <a:bodyPr/>
          <a:lstStyle/>
          <a:p>
            <a:fld id="{53724F12-5492-4B60-BA78-2E5E752B6DBF}" type="slidenum">
              <a:rPr lang="en-US" smtClean="0"/>
              <a:t>10</a:t>
            </a:fld>
            <a:endParaRPr lang="en-US"/>
          </a:p>
        </p:txBody>
      </p:sp>
    </p:spTree>
    <p:extLst>
      <p:ext uri="{BB962C8B-B14F-4D97-AF65-F5344CB8AC3E}">
        <p14:creationId xmlns:p14="http://schemas.microsoft.com/office/powerpoint/2010/main" val="152336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934200" y="6416675"/>
            <a:ext cx="2133600" cy="365125"/>
          </a:xfrm>
        </p:spPr>
        <p:txBody>
          <a:bodyPr/>
          <a:lstStyle>
            <a:lvl1pPr>
              <a:defRPr sz="1800"/>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5.png"/><Relationship Id="rId7"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9.png"/><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57.png"/></Relationships>
</file>

<file path=ppt/slides/_rels/slide5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www.minecraftwiki.net/wiki/Ores" TargetMode="External"/><Relationship Id="rId5" Type="http://schemas.openxmlformats.org/officeDocument/2006/relationships/hyperlink" Target="http://www.minecraftwiki.net/wiki/Tools" TargetMode="External"/><Relationship Id="rId4" Type="http://schemas.openxmlformats.org/officeDocument/2006/relationships/image" Target="../media/image6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normAutofit/>
          </a:bodyPr>
          <a:lstStyle/>
          <a:p>
            <a:r>
              <a:rPr lang="en-US" sz="4000" dirty="0" smtClean="0"/>
              <a:t>Grounding Linguistic Analysis </a:t>
            </a:r>
            <a:br>
              <a:rPr lang="en-US" sz="4000" dirty="0" smtClean="0"/>
            </a:br>
            <a:r>
              <a:rPr lang="en-US" sz="4000" dirty="0" smtClean="0"/>
              <a:t>in Control Applications</a:t>
            </a:r>
            <a:endParaRPr lang="en-US" sz="4000" dirty="0"/>
          </a:p>
        </p:txBody>
      </p:sp>
      <p:sp>
        <p:nvSpPr>
          <p:cNvPr id="3" name="Subtitle 2"/>
          <p:cNvSpPr>
            <a:spLocks noGrp="1"/>
          </p:cNvSpPr>
          <p:nvPr>
            <p:ph type="subTitle" idx="1"/>
          </p:nvPr>
        </p:nvSpPr>
        <p:spPr/>
        <p:txBody>
          <a:bodyPr/>
          <a:lstStyle/>
          <a:p>
            <a:r>
              <a:rPr lang="en-US" i="1" dirty="0" smtClean="0">
                <a:solidFill>
                  <a:schemeClr val="tx1">
                    <a:lumMod val="65000"/>
                    <a:lumOff val="35000"/>
                  </a:schemeClr>
                </a:solidFill>
              </a:rPr>
              <a:t>S.R.K. </a:t>
            </a:r>
            <a:r>
              <a:rPr lang="en-US" i="1" dirty="0" err="1" smtClean="0">
                <a:solidFill>
                  <a:schemeClr val="tx1">
                    <a:lumMod val="65000"/>
                    <a:lumOff val="35000"/>
                  </a:schemeClr>
                </a:solidFill>
              </a:rPr>
              <a:t>Branavan</a:t>
            </a:r>
            <a:endParaRPr lang="en-US" i="1" dirty="0" smtClean="0">
              <a:solidFill>
                <a:schemeClr val="tx1">
                  <a:lumMod val="65000"/>
                  <a:lumOff val="35000"/>
                </a:schemeClr>
              </a:solidFill>
            </a:endParaRPr>
          </a:p>
          <a:p>
            <a:r>
              <a:rPr lang="en-US" i="1" dirty="0" smtClean="0">
                <a:solidFill>
                  <a:schemeClr val="tx1">
                    <a:lumMod val="65000"/>
                    <a:lumOff val="35000"/>
                  </a:schemeClr>
                </a:solidFill>
              </a:rPr>
              <a:t>February 8, 2012</a:t>
            </a:r>
            <a:endParaRPr lang="en-US" i="1" dirty="0">
              <a:solidFill>
                <a:schemeClr val="tx1">
                  <a:lumMod val="65000"/>
                  <a:lumOff val="35000"/>
                </a:schemeClr>
              </a:solidFill>
            </a:endParaRPr>
          </a:p>
        </p:txBody>
      </p:sp>
    </p:spTree>
    <p:extLst>
      <p:ext uri="{BB962C8B-B14F-4D97-AF65-F5344CB8AC3E}">
        <p14:creationId xmlns:p14="http://schemas.microsoft.com/office/powerpoint/2010/main" val="2273641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066800" y="1295400"/>
            <a:ext cx="7467600" cy="5257800"/>
          </a:xfrm>
        </p:spPr>
        <p:txBody>
          <a:bodyPr>
            <a:noAutofit/>
          </a:bodyPr>
          <a:lstStyle/>
          <a:p>
            <a:pPr marL="514350" indent="-514350">
              <a:spcBef>
                <a:spcPts val="1800"/>
              </a:spcBef>
              <a:buFont typeface="+mj-lt"/>
              <a:buAutoNum type="arabicPeriod"/>
            </a:pPr>
            <a:r>
              <a:rPr lang="en-US" sz="2800" dirty="0"/>
              <a:t>Step-by-step </a:t>
            </a:r>
            <a:r>
              <a:rPr lang="en-US" sz="2800" dirty="0" smtClean="0"/>
              <a:t>imperative </a:t>
            </a:r>
            <a:r>
              <a:rPr lang="en-US" sz="2800" dirty="0"/>
              <a:t>instructions</a:t>
            </a:r>
            <a:endParaRPr lang="en-US" sz="2800" dirty="0" smtClean="0"/>
          </a:p>
          <a:p>
            <a:pPr marL="512763" indent="-512763">
              <a:spcBef>
                <a:spcPts val="0"/>
              </a:spcBef>
              <a:buNone/>
            </a:pPr>
            <a:r>
              <a:rPr lang="en-US" dirty="0">
                <a:solidFill>
                  <a:srgbClr val="C00000"/>
                </a:solidFill>
              </a:rPr>
              <a:t>	</a:t>
            </a:r>
            <a:r>
              <a:rPr lang="en-US" sz="2000" i="1" dirty="0" smtClean="0">
                <a:solidFill>
                  <a:schemeClr val="tx1">
                    <a:lumMod val="65000"/>
                    <a:lumOff val="35000"/>
                  </a:schemeClr>
                </a:solidFill>
                <a:latin typeface="Consolas" pitchFamily="49" charset="0"/>
                <a:cs typeface="Consolas" pitchFamily="49" charset="0"/>
              </a:rPr>
              <a:t>- Learning </a:t>
            </a:r>
            <a:r>
              <a:rPr lang="en-US" sz="2000" i="1" dirty="0">
                <a:solidFill>
                  <a:schemeClr val="tx1">
                    <a:lumMod val="65000"/>
                    <a:lumOff val="35000"/>
                  </a:schemeClr>
                </a:solidFill>
                <a:latin typeface="Consolas" pitchFamily="49" charset="0"/>
                <a:cs typeface="Consolas" pitchFamily="49" charset="0"/>
              </a:rPr>
              <a:t>from control </a:t>
            </a:r>
            <a:r>
              <a:rPr lang="en-US" sz="2000" i="1" dirty="0" smtClean="0">
                <a:solidFill>
                  <a:schemeClr val="tx1">
                    <a:lumMod val="65000"/>
                    <a:lumOff val="35000"/>
                  </a:schemeClr>
                </a:solidFill>
                <a:latin typeface="Consolas" pitchFamily="49" charset="0"/>
                <a:cs typeface="Consolas" pitchFamily="49" charset="0"/>
              </a:rPr>
              <a:t>feedback</a:t>
            </a:r>
            <a:endParaRPr lang="en-US" sz="2000" i="1" dirty="0">
              <a:solidFill>
                <a:schemeClr val="tx1">
                  <a:lumMod val="65000"/>
                  <a:lumOff val="35000"/>
                </a:schemeClr>
              </a:solidFill>
              <a:latin typeface="Consolas" pitchFamily="49" charset="0"/>
              <a:cs typeface="Consolas" pitchFamily="49" charset="0"/>
            </a:endParaRPr>
          </a:p>
          <a:p>
            <a:pPr marL="514350" indent="-514350">
              <a:spcBef>
                <a:spcPts val="2400"/>
              </a:spcBef>
              <a:buFont typeface="+mj-lt"/>
              <a:buAutoNum type="arabicPeriod" startAt="2"/>
            </a:pPr>
            <a:r>
              <a:rPr lang="en-US" sz="2800" dirty="0" smtClean="0"/>
              <a:t>High-level strategy descriptions</a:t>
            </a:r>
          </a:p>
          <a:p>
            <a:pPr marL="512763" indent="-512763">
              <a:spcBef>
                <a:spcPts val="0"/>
              </a:spcBef>
              <a:buNone/>
            </a:pPr>
            <a:r>
              <a:rPr lang="en-US" sz="2800" dirty="0" smtClean="0">
                <a:solidFill>
                  <a:schemeClr val="tx1">
                    <a:lumMod val="50000"/>
                    <a:lumOff val="50000"/>
                  </a:schemeClr>
                </a:solidFill>
              </a:rPr>
              <a:t>	</a:t>
            </a:r>
            <a:r>
              <a:rPr lang="en-US" sz="2000" i="1" dirty="0">
                <a:solidFill>
                  <a:schemeClr val="tx1">
                    <a:lumMod val="65000"/>
                    <a:lumOff val="35000"/>
                  </a:schemeClr>
                </a:solidFill>
                <a:latin typeface="Consolas" pitchFamily="49" charset="0"/>
                <a:cs typeface="Consolas" pitchFamily="49" charset="0"/>
              </a:rPr>
              <a:t>- Situational relevance</a:t>
            </a:r>
          </a:p>
          <a:p>
            <a:pPr marL="512763" indent="-512763">
              <a:spcBef>
                <a:spcPts val="0"/>
              </a:spcBef>
              <a:buNone/>
            </a:pPr>
            <a:r>
              <a:rPr lang="en-US" sz="2000" i="1" dirty="0">
                <a:solidFill>
                  <a:schemeClr val="tx1">
                    <a:lumMod val="65000"/>
                    <a:lumOff val="35000"/>
                  </a:schemeClr>
                </a:solidFill>
                <a:latin typeface="Consolas" pitchFamily="49" charset="0"/>
                <a:cs typeface="Consolas" pitchFamily="49" charset="0"/>
              </a:rPr>
              <a:t>	- Incompleteness</a:t>
            </a:r>
          </a:p>
          <a:p>
            <a:pPr marL="512763" indent="-512763">
              <a:spcBef>
                <a:spcPts val="0"/>
              </a:spcBef>
              <a:buNone/>
            </a:pPr>
            <a:r>
              <a:rPr lang="en-US" sz="2000" i="1" dirty="0">
                <a:solidFill>
                  <a:schemeClr val="tx1">
                    <a:lumMod val="65000"/>
                    <a:lumOff val="35000"/>
                  </a:schemeClr>
                </a:solidFill>
                <a:latin typeface="Consolas" pitchFamily="49" charset="0"/>
                <a:cs typeface="Consolas" pitchFamily="49" charset="0"/>
              </a:rPr>
              <a:t>	- Learning from control feedback</a:t>
            </a:r>
          </a:p>
          <a:p>
            <a:pPr marL="514350" indent="-514350">
              <a:spcBef>
                <a:spcPts val="2400"/>
              </a:spcBef>
              <a:buFont typeface="+mj-lt"/>
              <a:buAutoNum type="arabicPeriod" startAt="3"/>
            </a:pPr>
            <a:r>
              <a:rPr lang="en-US" sz="2800" dirty="0" smtClean="0"/>
              <a:t>General descriptions of world dynamics</a:t>
            </a:r>
          </a:p>
          <a:p>
            <a:pPr marL="512763" lvl="0" indent="-512763">
              <a:spcBef>
                <a:spcPts val="0"/>
              </a:spcBef>
              <a:buNone/>
            </a:pPr>
            <a:r>
              <a:rPr lang="en-US" sz="2800" dirty="0" smtClean="0">
                <a:solidFill>
                  <a:schemeClr val="tx1">
                    <a:lumMod val="50000"/>
                    <a:lumOff val="50000"/>
                  </a:schemeClr>
                </a:solidFill>
              </a:rPr>
              <a:t>	</a:t>
            </a:r>
            <a:r>
              <a:rPr lang="en-US" sz="2000" i="1" dirty="0">
                <a:solidFill>
                  <a:schemeClr val="tx1">
                    <a:lumMod val="65000"/>
                    <a:lumOff val="35000"/>
                  </a:schemeClr>
                </a:solidFill>
                <a:latin typeface="Consolas" pitchFamily="49" charset="0"/>
                <a:cs typeface="Consolas" pitchFamily="49" charset="0"/>
              </a:rPr>
              <a:t>- Abstractions</a:t>
            </a:r>
          </a:p>
          <a:p>
            <a:pPr marL="512763" lvl="0" indent="-512763">
              <a:spcBef>
                <a:spcPts val="0"/>
              </a:spcBef>
              <a:buNone/>
            </a:pPr>
            <a:r>
              <a:rPr lang="en-US" sz="2000" i="1" dirty="0">
                <a:solidFill>
                  <a:schemeClr val="tx1">
                    <a:lumMod val="65000"/>
                    <a:lumOff val="35000"/>
                  </a:schemeClr>
                </a:solidFill>
                <a:latin typeface="Consolas" pitchFamily="49" charset="0"/>
                <a:cs typeface="Consolas" pitchFamily="49" charset="0"/>
              </a:rPr>
              <a:t>	- Situational relevance</a:t>
            </a:r>
          </a:p>
          <a:p>
            <a:pPr marL="512763" lvl="0" indent="-512763">
              <a:spcBef>
                <a:spcPts val="0"/>
              </a:spcBef>
              <a:buNone/>
            </a:pPr>
            <a:r>
              <a:rPr lang="en-US" sz="2000" i="1" dirty="0">
                <a:solidFill>
                  <a:schemeClr val="tx1">
                    <a:lumMod val="65000"/>
                    <a:lumOff val="35000"/>
                  </a:schemeClr>
                </a:solidFill>
                <a:latin typeface="Consolas" pitchFamily="49" charset="0"/>
                <a:cs typeface="Consolas" pitchFamily="49" charset="0"/>
              </a:rPr>
              <a:t>	- Incompleteness</a:t>
            </a:r>
          </a:p>
          <a:p>
            <a:pPr marL="512763" lvl="0" indent="-512763">
              <a:spcBef>
                <a:spcPts val="0"/>
              </a:spcBef>
              <a:buNone/>
            </a:pPr>
            <a:r>
              <a:rPr lang="en-US" sz="2000" i="1" dirty="0">
                <a:solidFill>
                  <a:schemeClr val="tx1">
                    <a:lumMod val="65000"/>
                    <a:lumOff val="35000"/>
                  </a:schemeClr>
                </a:solidFill>
                <a:latin typeface="Consolas" pitchFamily="49" charset="0"/>
                <a:cs typeface="Consolas" pitchFamily="49" charset="0"/>
              </a:rPr>
              <a:t>	- Learning from control feedback</a:t>
            </a:r>
          </a:p>
        </p:txBody>
      </p:sp>
    </p:spTree>
    <p:extLst>
      <p:ext uri="{BB962C8B-B14F-4D97-AF65-F5344CB8AC3E}">
        <p14:creationId xmlns:p14="http://schemas.microsoft.com/office/powerpoint/2010/main" val="2954442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46496"/>
            <a:ext cx="9144000" cy="1115704"/>
          </a:xfrm>
          <a:prstGeom prst="rect">
            <a:avLst/>
          </a:prstGeom>
          <a:ln>
            <a:noFill/>
          </a:ln>
        </p:spPr>
        <p:style>
          <a:lnRef idx="1">
            <a:schemeClr val="accent3"/>
          </a:lnRef>
          <a:fillRef idx="1001">
            <a:schemeClr val="lt2"/>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066800" y="1295400"/>
            <a:ext cx="7467600" cy="5257800"/>
          </a:xfrm>
        </p:spPr>
        <p:txBody>
          <a:bodyPr>
            <a:noAutofit/>
          </a:bodyPr>
          <a:lstStyle/>
          <a:p>
            <a:pPr marL="514350" indent="-514350">
              <a:spcBef>
                <a:spcPts val="1800"/>
              </a:spcBef>
              <a:buFont typeface="+mj-lt"/>
              <a:buAutoNum type="arabicPeriod"/>
            </a:pPr>
            <a:r>
              <a:rPr lang="en-US" sz="2800" dirty="0"/>
              <a:t>Step-by-step </a:t>
            </a:r>
            <a:r>
              <a:rPr lang="en-US" sz="2800" dirty="0" smtClean="0"/>
              <a:t>imperative </a:t>
            </a:r>
            <a:r>
              <a:rPr lang="en-US" sz="2800" dirty="0"/>
              <a:t>instructions</a:t>
            </a:r>
            <a:endParaRPr lang="en-US" sz="2800" dirty="0" smtClean="0"/>
          </a:p>
          <a:p>
            <a:pPr marL="512763" indent="-512763">
              <a:spcBef>
                <a:spcPts val="0"/>
              </a:spcBef>
              <a:buNone/>
            </a:pPr>
            <a:r>
              <a:rPr lang="en-US" dirty="0">
                <a:solidFill>
                  <a:srgbClr val="C00000"/>
                </a:solidFill>
              </a:rPr>
              <a:t>	</a:t>
            </a:r>
            <a:r>
              <a:rPr lang="en-US" sz="2000" i="1" dirty="0" smtClean="0">
                <a:solidFill>
                  <a:srgbClr val="C00000"/>
                </a:solidFill>
                <a:latin typeface="Consolas" pitchFamily="49" charset="0"/>
                <a:cs typeface="Consolas" pitchFamily="49" charset="0"/>
              </a:rPr>
              <a:t>- Learning </a:t>
            </a:r>
            <a:r>
              <a:rPr lang="en-US" sz="2000" i="1" dirty="0">
                <a:solidFill>
                  <a:srgbClr val="C00000"/>
                </a:solidFill>
                <a:latin typeface="Consolas" pitchFamily="49" charset="0"/>
                <a:cs typeface="Consolas" pitchFamily="49" charset="0"/>
              </a:rPr>
              <a:t>from control </a:t>
            </a:r>
            <a:r>
              <a:rPr lang="en-US" sz="2000" i="1" dirty="0" smtClean="0">
                <a:solidFill>
                  <a:srgbClr val="C00000"/>
                </a:solidFill>
                <a:latin typeface="Consolas" pitchFamily="49" charset="0"/>
                <a:cs typeface="Consolas" pitchFamily="49" charset="0"/>
              </a:rPr>
              <a:t>feedback</a:t>
            </a:r>
            <a:endParaRPr lang="en-US" sz="2000" i="1" dirty="0">
              <a:solidFill>
                <a:srgbClr val="C00000"/>
              </a:solidFill>
              <a:latin typeface="Consolas" pitchFamily="49" charset="0"/>
              <a:cs typeface="Consolas" pitchFamily="49" charset="0"/>
            </a:endParaRPr>
          </a:p>
          <a:p>
            <a:pPr marL="514350" indent="-514350">
              <a:spcBef>
                <a:spcPts val="2400"/>
              </a:spcBef>
              <a:buFont typeface="+mj-lt"/>
              <a:buAutoNum type="arabicPeriod" startAt="2"/>
            </a:pPr>
            <a:r>
              <a:rPr lang="en-US" sz="2800" dirty="0" smtClean="0"/>
              <a:t>High-level strategy descriptions</a:t>
            </a:r>
          </a:p>
          <a:p>
            <a:pPr marL="512763" indent="-512763">
              <a:spcBef>
                <a:spcPts val="0"/>
              </a:spcBef>
              <a:buNone/>
            </a:pPr>
            <a:r>
              <a:rPr lang="en-US" sz="2800" dirty="0" smtClean="0">
                <a:solidFill>
                  <a:schemeClr val="tx1">
                    <a:lumMod val="50000"/>
                    <a:lumOff val="50000"/>
                  </a:schemeClr>
                </a:solidFill>
              </a:rPr>
              <a:t>	</a:t>
            </a:r>
            <a:r>
              <a:rPr lang="en-US" sz="2000" i="1" dirty="0" smtClean="0">
                <a:solidFill>
                  <a:schemeClr val="tx1">
                    <a:lumMod val="50000"/>
                    <a:lumOff val="50000"/>
                  </a:schemeClr>
                </a:solidFill>
                <a:latin typeface="Consolas" pitchFamily="49" charset="0"/>
                <a:cs typeface="Consolas" pitchFamily="49" charset="0"/>
              </a:rPr>
              <a:t>- Situational </a:t>
            </a:r>
            <a:r>
              <a:rPr lang="en-US" sz="2000" i="1" dirty="0">
                <a:solidFill>
                  <a:schemeClr val="tx1">
                    <a:lumMod val="50000"/>
                    <a:lumOff val="50000"/>
                  </a:schemeClr>
                </a:solidFill>
                <a:latin typeface="Consolas" pitchFamily="49" charset="0"/>
                <a:cs typeface="Consolas" pitchFamily="49" charset="0"/>
              </a:rPr>
              <a:t>relevance</a:t>
            </a:r>
          </a:p>
          <a:p>
            <a:pPr marL="512763" indent="-512763">
              <a:spcBef>
                <a:spcPts val="0"/>
              </a:spcBef>
              <a:buNone/>
            </a:pPr>
            <a:r>
              <a:rPr lang="en-US" sz="2000" i="1" dirty="0">
                <a:solidFill>
                  <a:schemeClr val="tx1">
                    <a:lumMod val="50000"/>
                    <a:lumOff val="50000"/>
                  </a:schemeClr>
                </a:solidFill>
                <a:latin typeface="Consolas" pitchFamily="49" charset="0"/>
                <a:cs typeface="Consolas" pitchFamily="49" charset="0"/>
              </a:rPr>
              <a:t>	</a:t>
            </a:r>
            <a:r>
              <a:rPr lang="en-US" sz="2000" i="1" dirty="0" smtClean="0">
                <a:solidFill>
                  <a:schemeClr val="tx1">
                    <a:lumMod val="50000"/>
                    <a:lumOff val="50000"/>
                  </a:schemeClr>
                </a:solidFill>
                <a:latin typeface="Consolas" pitchFamily="49" charset="0"/>
                <a:cs typeface="Consolas" pitchFamily="49" charset="0"/>
              </a:rPr>
              <a:t>- Incompleteness</a:t>
            </a:r>
            <a:endParaRPr lang="en-US" sz="2000" i="1" dirty="0">
              <a:solidFill>
                <a:schemeClr val="tx1">
                  <a:lumMod val="50000"/>
                  <a:lumOff val="50000"/>
                </a:schemeClr>
              </a:solidFill>
              <a:latin typeface="Consolas" pitchFamily="49" charset="0"/>
              <a:cs typeface="Consolas" pitchFamily="49" charset="0"/>
            </a:endParaRPr>
          </a:p>
          <a:p>
            <a:pPr marL="512763" indent="-512763">
              <a:spcBef>
                <a:spcPts val="0"/>
              </a:spcBef>
              <a:buNone/>
            </a:pPr>
            <a:r>
              <a:rPr lang="en-US" sz="2000" i="1" dirty="0">
                <a:solidFill>
                  <a:schemeClr val="tx1">
                    <a:lumMod val="50000"/>
                    <a:lumOff val="50000"/>
                  </a:schemeClr>
                </a:solidFill>
                <a:latin typeface="Consolas" pitchFamily="49" charset="0"/>
                <a:cs typeface="Consolas" pitchFamily="49" charset="0"/>
              </a:rPr>
              <a:t>	</a:t>
            </a:r>
            <a:r>
              <a:rPr lang="en-US" sz="2000" i="1" dirty="0" smtClean="0">
                <a:solidFill>
                  <a:schemeClr val="tx1">
                    <a:lumMod val="50000"/>
                    <a:lumOff val="50000"/>
                  </a:schemeClr>
                </a:solidFill>
                <a:latin typeface="Consolas" pitchFamily="49" charset="0"/>
                <a:cs typeface="Consolas" pitchFamily="49" charset="0"/>
              </a:rPr>
              <a:t>- Learning </a:t>
            </a:r>
            <a:r>
              <a:rPr lang="en-US" sz="2000" i="1" dirty="0">
                <a:solidFill>
                  <a:schemeClr val="tx1">
                    <a:lumMod val="50000"/>
                    <a:lumOff val="50000"/>
                  </a:schemeClr>
                </a:solidFill>
                <a:latin typeface="Consolas" pitchFamily="49" charset="0"/>
                <a:cs typeface="Consolas" pitchFamily="49" charset="0"/>
              </a:rPr>
              <a:t>from control feedback</a:t>
            </a:r>
          </a:p>
          <a:p>
            <a:pPr marL="514350" indent="-514350">
              <a:spcBef>
                <a:spcPts val="2400"/>
              </a:spcBef>
              <a:buFont typeface="+mj-lt"/>
              <a:buAutoNum type="arabicPeriod" startAt="3"/>
            </a:pPr>
            <a:r>
              <a:rPr lang="en-US" sz="2800" dirty="0" smtClean="0"/>
              <a:t>General descriptions of world dynamics</a:t>
            </a:r>
          </a:p>
          <a:p>
            <a:pPr marL="512763" lvl="0" indent="-512763">
              <a:spcBef>
                <a:spcPts val="0"/>
              </a:spcBef>
              <a:buNone/>
            </a:pPr>
            <a:r>
              <a:rPr lang="en-US" sz="2800" dirty="0" smtClean="0">
                <a:solidFill>
                  <a:schemeClr val="tx1">
                    <a:lumMod val="50000"/>
                    <a:lumOff val="50000"/>
                  </a:schemeClr>
                </a:solidFill>
              </a:rPr>
              <a:t>	</a:t>
            </a:r>
            <a:r>
              <a:rPr lang="en-US" sz="2000" i="1" dirty="0" smtClean="0">
                <a:solidFill>
                  <a:schemeClr val="tx1">
                    <a:lumMod val="50000"/>
                    <a:lumOff val="50000"/>
                  </a:schemeClr>
                </a:solidFill>
                <a:latin typeface="Consolas" pitchFamily="49" charset="0"/>
                <a:cs typeface="Consolas" pitchFamily="49" charset="0"/>
              </a:rPr>
              <a:t>- Abstractions</a:t>
            </a:r>
            <a:endParaRPr lang="en-US" sz="2000" i="1" dirty="0">
              <a:solidFill>
                <a:schemeClr val="tx1">
                  <a:lumMod val="50000"/>
                  <a:lumOff val="50000"/>
                </a:schemeClr>
              </a:solidFill>
              <a:latin typeface="Consolas" pitchFamily="49" charset="0"/>
              <a:cs typeface="Consolas" pitchFamily="49" charset="0"/>
            </a:endParaRPr>
          </a:p>
          <a:p>
            <a:pPr marL="512763" lvl="0" indent="-512763">
              <a:spcBef>
                <a:spcPts val="0"/>
              </a:spcBef>
              <a:buNone/>
            </a:pPr>
            <a:r>
              <a:rPr lang="en-US" sz="2000" i="1" dirty="0">
                <a:solidFill>
                  <a:schemeClr val="tx1">
                    <a:lumMod val="50000"/>
                    <a:lumOff val="50000"/>
                  </a:schemeClr>
                </a:solidFill>
                <a:latin typeface="Consolas" pitchFamily="49" charset="0"/>
                <a:cs typeface="Consolas" pitchFamily="49" charset="0"/>
              </a:rPr>
              <a:t>	</a:t>
            </a:r>
            <a:r>
              <a:rPr lang="en-US" sz="2000" i="1" dirty="0" smtClean="0">
                <a:solidFill>
                  <a:schemeClr val="tx1">
                    <a:lumMod val="50000"/>
                    <a:lumOff val="50000"/>
                  </a:schemeClr>
                </a:solidFill>
                <a:latin typeface="Consolas" pitchFamily="49" charset="0"/>
                <a:cs typeface="Consolas" pitchFamily="49" charset="0"/>
              </a:rPr>
              <a:t>- Situational </a:t>
            </a:r>
            <a:r>
              <a:rPr lang="en-US" sz="2000" i="1" dirty="0">
                <a:solidFill>
                  <a:schemeClr val="tx1">
                    <a:lumMod val="50000"/>
                    <a:lumOff val="50000"/>
                  </a:schemeClr>
                </a:solidFill>
                <a:latin typeface="Consolas" pitchFamily="49" charset="0"/>
                <a:cs typeface="Consolas" pitchFamily="49" charset="0"/>
              </a:rPr>
              <a:t>relevance</a:t>
            </a:r>
          </a:p>
          <a:p>
            <a:pPr marL="512763" lvl="0" indent="-512763">
              <a:spcBef>
                <a:spcPts val="0"/>
              </a:spcBef>
              <a:buNone/>
            </a:pPr>
            <a:r>
              <a:rPr lang="en-US" sz="2000" i="1" dirty="0">
                <a:solidFill>
                  <a:schemeClr val="tx1">
                    <a:lumMod val="50000"/>
                    <a:lumOff val="50000"/>
                  </a:schemeClr>
                </a:solidFill>
                <a:latin typeface="Consolas" pitchFamily="49" charset="0"/>
                <a:cs typeface="Consolas" pitchFamily="49" charset="0"/>
              </a:rPr>
              <a:t>	</a:t>
            </a:r>
            <a:r>
              <a:rPr lang="en-US" sz="2000" i="1" dirty="0" smtClean="0">
                <a:solidFill>
                  <a:schemeClr val="tx1">
                    <a:lumMod val="50000"/>
                    <a:lumOff val="50000"/>
                  </a:schemeClr>
                </a:solidFill>
                <a:latin typeface="Consolas" pitchFamily="49" charset="0"/>
                <a:cs typeface="Consolas" pitchFamily="49" charset="0"/>
              </a:rPr>
              <a:t>- Incompleteness</a:t>
            </a:r>
            <a:endParaRPr lang="en-US" sz="2000" i="1" dirty="0">
              <a:solidFill>
                <a:schemeClr val="tx1">
                  <a:lumMod val="50000"/>
                  <a:lumOff val="50000"/>
                </a:schemeClr>
              </a:solidFill>
              <a:latin typeface="Consolas" pitchFamily="49" charset="0"/>
              <a:cs typeface="Consolas" pitchFamily="49" charset="0"/>
            </a:endParaRPr>
          </a:p>
          <a:p>
            <a:pPr marL="512763" lvl="0" indent="-512763">
              <a:spcBef>
                <a:spcPts val="0"/>
              </a:spcBef>
              <a:buNone/>
            </a:pPr>
            <a:r>
              <a:rPr lang="en-US" sz="2000" i="1" dirty="0">
                <a:solidFill>
                  <a:schemeClr val="tx1">
                    <a:lumMod val="50000"/>
                    <a:lumOff val="50000"/>
                  </a:schemeClr>
                </a:solidFill>
                <a:latin typeface="Consolas" pitchFamily="49" charset="0"/>
                <a:cs typeface="Consolas" pitchFamily="49" charset="0"/>
              </a:rPr>
              <a:t>	</a:t>
            </a:r>
            <a:r>
              <a:rPr lang="en-US" sz="2000" i="1" dirty="0" smtClean="0">
                <a:solidFill>
                  <a:schemeClr val="tx1">
                    <a:lumMod val="50000"/>
                    <a:lumOff val="50000"/>
                  </a:schemeClr>
                </a:solidFill>
                <a:latin typeface="Consolas" pitchFamily="49" charset="0"/>
                <a:cs typeface="Consolas" pitchFamily="49" charset="0"/>
              </a:rPr>
              <a:t>- Learning </a:t>
            </a:r>
            <a:r>
              <a:rPr lang="en-US" sz="2000" i="1" dirty="0">
                <a:solidFill>
                  <a:schemeClr val="tx1">
                    <a:lumMod val="50000"/>
                    <a:lumOff val="50000"/>
                  </a:schemeClr>
                </a:solidFill>
                <a:latin typeface="Consolas" pitchFamily="49" charset="0"/>
                <a:cs typeface="Consolas" pitchFamily="49" charset="0"/>
              </a:rPr>
              <a:t>from control feedback</a:t>
            </a:r>
          </a:p>
        </p:txBody>
      </p:sp>
      <p:sp>
        <p:nvSpPr>
          <p:cNvPr id="6" name="Right Arrow 5"/>
          <p:cNvSpPr/>
          <p:nvPr/>
        </p:nvSpPr>
        <p:spPr>
          <a:xfrm>
            <a:off x="457200" y="1371600"/>
            <a:ext cx="381000" cy="381000"/>
          </a:xfrm>
          <a:prstGeom prst="rightArrow">
            <a:avLst/>
          </a:prstGeom>
          <a:solidFill>
            <a:srgbClr val="C00000"/>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440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2"/>
          </p:nvPr>
        </p:nvSpPr>
        <p:spPr/>
        <p:txBody>
          <a:bodyPr/>
          <a:lstStyle/>
          <a:p>
            <a:pPr lvl="0"/>
            <a:fld id="{8FADED67-69C1-4E37-8955-4F0105C9772E}" type="slidenum">
              <a:t>12</a:t>
            </a:fld>
            <a:endParaRPr lang="en-US"/>
          </a:p>
        </p:txBody>
      </p:sp>
      <p:sp>
        <p:nvSpPr>
          <p:cNvPr id="2" name="TextBox 1"/>
          <p:cNvSpPr txBox="1"/>
          <p:nvPr/>
        </p:nvSpPr>
        <p:spPr>
          <a:xfrm>
            <a:off x="1320899" y="1166563"/>
            <a:ext cx="2822381" cy="1273789"/>
          </a:xfrm>
          <a:prstGeom prst="rect">
            <a:avLst/>
          </a:prstGeom>
          <a:noFill/>
          <a:ln>
            <a:noFill/>
          </a:ln>
        </p:spPr>
        <p:txBody>
          <a:bodyPr vert="horz" lIns="81639" tIns="40820" rIns="81639" bIns="40820" anchorCtr="0" compatLnSpc="0">
            <a:spAutoFit/>
          </a:bodyPr>
          <a:lstStyle/>
          <a:p>
            <a:pPr hangingPunct="0"/>
            <a:r>
              <a:rPr lang="en-US" sz="2000" b="1" i="1" dirty="0">
                <a:latin typeface="Trebuchet MS" pitchFamily="34"/>
                <a:ea typeface="DejaVu Sans" pitchFamily="2"/>
                <a:cs typeface="DejaVu Sans" pitchFamily="2"/>
              </a:rPr>
              <a:t>Instructions:</a:t>
            </a:r>
            <a:r>
              <a:rPr lang="en-US" sz="2000" dirty="0">
                <a:latin typeface="Trebuchet MS" pitchFamily="34"/>
                <a:ea typeface="DejaVu Sans" pitchFamily="2"/>
                <a:cs typeface="DejaVu Sans" pitchFamily="2"/>
              </a:rPr>
              <a:t>  </a:t>
            </a:r>
          </a:p>
          <a:p>
            <a:pPr hangingPunct="0"/>
            <a:r>
              <a:rPr lang="en-US" sz="2000" dirty="0">
                <a:solidFill>
                  <a:srgbClr val="666666"/>
                </a:solidFill>
                <a:latin typeface="Trebuchet MS" pitchFamily="34"/>
                <a:ea typeface="DejaVu Sans" pitchFamily="2"/>
                <a:cs typeface="DejaVu Sans" pitchFamily="2"/>
              </a:rPr>
              <a:t>step-by-step</a:t>
            </a:r>
          </a:p>
          <a:p>
            <a:pPr hangingPunct="0"/>
            <a:r>
              <a:rPr lang="en-US" sz="2000" dirty="0">
                <a:solidFill>
                  <a:srgbClr val="666666"/>
                </a:solidFill>
                <a:latin typeface="Trebuchet MS" pitchFamily="34"/>
                <a:ea typeface="DejaVu Sans" pitchFamily="2"/>
                <a:cs typeface="DejaVu Sans" pitchFamily="2"/>
              </a:rPr>
              <a:t>descriptions of </a:t>
            </a:r>
            <a:r>
              <a:rPr lang="en-US" sz="2000" dirty="0" smtClean="0">
                <a:solidFill>
                  <a:srgbClr val="666666"/>
                </a:solidFill>
                <a:latin typeface="Trebuchet MS" pitchFamily="34"/>
                <a:ea typeface="DejaVu Sans" pitchFamily="2"/>
                <a:cs typeface="DejaVu Sans" pitchFamily="2"/>
              </a:rPr>
              <a:t>commands</a:t>
            </a:r>
            <a:endParaRPr lang="en-US" sz="2000" dirty="0">
              <a:solidFill>
                <a:srgbClr val="666666"/>
              </a:solidFill>
              <a:latin typeface="Trebuchet MS" pitchFamily="34"/>
              <a:ea typeface="DejaVu Sans" pitchFamily="2"/>
              <a:cs typeface="DejaVu Sans" pitchFamily="2"/>
            </a:endParaRPr>
          </a:p>
        </p:txBody>
      </p:sp>
      <p:sp>
        <p:nvSpPr>
          <p:cNvPr id="3" name="Freeform 2"/>
          <p:cNvSpPr/>
          <p:nvPr/>
        </p:nvSpPr>
        <p:spPr>
          <a:xfrm flipH="1">
            <a:off x="4277820" y="1458203"/>
            <a:ext cx="216177" cy="305031"/>
          </a:xfrm>
          <a:custGeom>
            <a:avLst>
              <a:gd name="f0" fmla="val 12836"/>
              <a:gd name="f1" fmla="val 5428"/>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21600 f7 1"/>
              <a:gd name="f17" fmla="*/ f12 f11 1"/>
              <a:gd name="f18" fmla="*/ f13 f8 1"/>
              <a:gd name="f19" fmla="*/ f11 f8 1"/>
              <a:gd name="f20" fmla="*/ f17 1 10800"/>
              <a:gd name="f21" fmla="+- f12 0 f20"/>
              <a:gd name="f22" fmla="*/ f21 f7 1"/>
            </a:gdLst>
            <a:ahLst>
              <a:ahXY gdRefX="f0" minX="f4" maxX="f5" gdRefY="f1" minY="f4" maxY="f6">
                <a:pos x="f14" y="f15"/>
              </a:ahXY>
            </a:ahLst>
            <a:cxnLst>
              <a:cxn ang="3cd4">
                <a:pos x="hc" y="t"/>
              </a:cxn>
              <a:cxn ang="0">
                <a:pos x="r" y="vc"/>
              </a:cxn>
              <a:cxn ang="cd4">
                <a:pos x="hc" y="b"/>
              </a:cxn>
              <a:cxn ang="cd2">
                <a:pos x="l" y="vc"/>
              </a:cxn>
            </a:cxnLst>
            <a:rect l="f22" t="f19" r="f16" b="f18"/>
            <a:pathLst>
              <a:path w="21600" h="21600">
                <a:moveTo>
                  <a:pt x="f5" y="f11"/>
                </a:moveTo>
                <a:lnTo>
                  <a:pt x="f12" y="f11"/>
                </a:lnTo>
                <a:lnTo>
                  <a:pt x="f12" y="f4"/>
                </a:lnTo>
                <a:lnTo>
                  <a:pt x="f4" y="f6"/>
                </a:lnTo>
                <a:lnTo>
                  <a:pt x="f12" y="f5"/>
                </a:lnTo>
                <a:lnTo>
                  <a:pt x="f12" y="f13"/>
                </a:lnTo>
                <a:lnTo>
                  <a:pt x="f5" y="f13"/>
                </a:lnTo>
                <a:close/>
              </a:path>
            </a:pathLst>
          </a:custGeom>
          <a:solidFill>
            <a:srgbClr val="00AE00"/>
          </a:solidFill>
          <a:ln w="18360">
            <a:solidFill>
              <a:srgbClr val="004A4A"/>
            </a:solidFill>
            <a:prstDash val="solid"/>
          </a:ln>
        </p:spPr>
        <p:txBody>
          <a:bodyPr vert="horz" lIns="89803" tIns="48983" rIns="89803" bIns="48983" anchor="ctr" anchorCtr="0" compatLnSpc="0"/>
          <a:lstStyle/>
          <a:p>
            <a:pPr hangingPunct="0"/>
            <a:endParaRPr lang="en-US" sz="1600">
              <a:latin typeface="Arial" pitchFamily="18"/>
              <a:ea typeface="DejaVu Sans" pitchFamily="2"/>
              <a:cs typeface="DejaVu Sans" pitchFamily="2"/>
            </a:endParaRPr>
          </a:p>
        </p:txBody>
      </p:sp>
      <p:sp>
        <p:nvSpPr>
          <p:cNvPr id="4" name="TextBox 3"/>
          <p:cNvSpPr txBox="1"/>
          <p:nvPr/>
        </p:nvSpPr>
        <p:spPr>
          <a:xfrm>
            <a:off x="1320899" y="2900080"/>
            <a:ext cx="2661392" cy="975952"/>
          </a:xfrm>
          <a:prstGeom prst="rect">
            <a:avLst/>
          </a:prstGeom>
          <a:noFill/>
          <a:ln>
            <a:noFill/>
          </a:ln>
        </p:spPr>
        <p:txBody>
          <a:bodyPr vert="horz" lIns="81639" tIns="40820" rIns="81639" bIns="40820" anchorCtr="0" compatLnSpc="0">
            <a:spAutoFit/>
          </a:bodyPr>
          <a:lstStyle/>
          <a:p>
            <a:pPr hangingPunct="0"/>
            <a:r>
              <a:rPr lang="en-US" sz="2000" b="1" i="1" dirty="0">
                <a:latin typeface="Trebuchet MS" pitchFamily="34"/>
                <a:ea typeface="DejaVu Sans" pitchFamily="2"/>
                <a:cs typeface="DejaVu Sans" pitchFamily="2"/>
              </a:rPr>
              <a:t>Target environment:</a:t>
            </a:r>
          </a:p>
          <a:p>
            <a:pPr hangingPunct="0"/>
            <a:r>
              <a:rPr lang="en-US" sz="2000" dirty="0">
                <a:solidFill>
                  <a:srgbClr val="666666"/>
                </a:solidFill>
                <a:latin typeface="Trebuchet MS" pitchFamily="34"/>
                <a:ea typeface="DejaVu Sans" pitchFamily="2"/>
                <a:cs typeface="DejaVu Sans" pitchFamily="2"/>
              </a:rPr>
              <a:t>where </a:t>
            </a:r>
            <a:r>
              <a:rPr lang="en-US" sz="2000" dirty="0" smtClean="0">
                <a:solidFill>
                  <a:srgbClr val="666666"/>
                </a:solidFill>
                <a:latin typeface="Trebuchet MS" pitchFamily="34"/>
                <a:ea typeface="DejaVu Sans" pitchFamily="2"/>
                <a:cs typeface="DejaVu Sans" pitchFamily="2"/>
              </a:rPr>
              <a:t>commands</a:t>
            </a:r>
            <a:endParaRPr lang="en-US" sz="2000" dirty="0">
              <a:solidFill>
                <a:srgbClr val="666666"/>
              </a:solidFill>
              <a:latin typeface="Trebuchet MS" pitchFamily="34"/>
              <a:ea typeface="DejaVu Sans" pitchFamily="2"/>
              <a:cs typeface="DejaVu Sans" pitchFamily="2"/>
            </a:endParaRPr>
          </a:p>
          <a:p>
            <a:pPr hangingPunct="0"/>
            <a:r>
              <a:rPr lang="en-US" sz="2000" dirty="0">
                <a:solidFill>
                  <a:srgbClr val="666666"/>
                </a:solidFill>
                <a:latin typeface="Trebuchet MS" pitchFamily="34"/>
                <a:ea typeface="DejaVu Sans" pitchFamily="2"/>
                <a:cs typeface="DejaVu Sans" pitchFamily="2"/>
              </a:rPr>
              <a:t>need to be executed</a:t>
            </a:r>
          </a:p>
        </p:txBody>
      </p:sp>
      <p:sp>
        <p:nvSpPr>
          <p:cNvPr id="5" name="Freeform 4"/>
          <p:cNvSpPr/>
          <p:nvPr/>
        </p:nvSpPr>
        <p:spPr>
          <a:xfrm flipH="1">
            <a:off x="4277820" y="3245933"/>
            <a:ext cx="216177" cy="305031"/>
          </a:xfrm>
          <a:custGeom>
            <a:avLst>
              <a:gd name="f0" fmla="val 12836"/>
              <a:gd name="f1" fmla="val 5428"/>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21600 f7 1"/>
              <a:gd name="f17" fmla="*/ f12 f11 1"/>
              <a:gd name="f18" fmla="*/ f13 f8 1"/>
              <a:gd name="f19" fmla="*/ f11 f8 1"/>
              <a:gd name="f20" fmla="*/ f17 1 10800"/>
              <a:gd name="f21" fmla="+- f12 0 f20"/>
              <a:gd name="f22" fmla="*/ f21 f7 1"/>
            </a:gdLst>
            <a:ahLst>
              <a:ahXY gdRefX="f0" minX="f4" maxX="f5" gdRefY="f1" minY="f4" maxY="f6">
                <a:pos x="f14" y="f15"/>
              </a:ahXY>
            </a:ahLst>
            <a:cxnLst>
              <a:cxn ang="3cd4">
                <a:pos x="hc" y="t"/>
              </a:cxn>
              <a:cxn ang="0">
                <a:pos x="r" y="vc"/>
              </a:cxn>
              <a:cxn ang="cd4">
                <a:pos x="hc" y="b"/>
              </a:cxn>
              <a:cxn ang="cd2">
                <a:pos x="l" y="vc"/>
              </a:cxn>
            </a:cxnLst>
            <a:rect l="f22" t="f19" r="f16" b="f18"/>
            <a:pathLst>
              <a:path w="21600" h="21600">
                <a:moveTo>
                  <a:pt x="f5" y="f11"/>
                </a:moveTo>
                <a:lnTo>
                  <a:pt x="f12" y="f11"/>
                </a:lnTo>
                <a:lnTo>
                  <a:pt x="f12" y="f4"/>
                </a:lnTo>
                <a:lnTo>
                  <a:pt x="f4" y="f6"/>
                </a:lnTo>
                <a:lnTo>
                  <a:pt x="f12" y="f5"/>
                </a:lnTo>
                <a:lnTo>
                  <a:pt x="f12" y="f13"/>
                </a:lnTo>
                <a:lnTo>
                  <a:pt x="f5" y="f13"/>
                </a:lnTo>
                <a:close/>
              </a:path>
            </a:pathLst>
          </a:custGeom>
          <a:solidFill>
            <a:srgbClr val="FF3333"/>
          </a:solidFill>
          <a:ln w="18360">
            <a:solidFill>
              <a:srgbClr val="800000"/>
            </a:solidFill>
            <a:prstDash val="solid"/>
          </a:ln>
        </p:spPr>
        <p:txBody>
          <a:bodyPr vert="horz" lIns="89803" tIns="48983" rIns="89803" bIns="48983" anchor="ctr" anchorCtr="0" compatLnSpc="0"/>
          <a:lstStyle/>
          <a:p>
            <a:pPr hangingPunct="0"/>
            <a:endParaRPr lang="en-US" sz="1600">
              <a:latin typeface="Arial" pitchFamily="18"/>
              <a:ea typeface="DejaVu Sans" pitchFamily="2"/>
              <a:cs typeface="DejaVu Sans" pitchFamily="2"/>
            </a:endParaRPr>
          </a:p>
        </p:txBody>
      </p:sp>
      <p:pic>
        <p:nvPicPr>
          <p:cNvPr id="7" name="Picture 6"/>
          <p:cNvPicPr>
            <a:picLocks noChangeAspect="1"/>
          </p:cNvPicPr>
          <p:nvPr/>
        </p:nvPicPr>
        <p:blipFill>
          <a:blip r:embed="rId3">
            <a:lum/>
            <a:alphaModFix/>
          </a:blip>
          <a:stretch>
            <a:fillRect/>
          </a:stretch>
        </p:blipFill>
        <p:spPr>
          <a:xfrm>
            <a:off x="4900228" y="1059444"/>
            <a:ext cx="3308942" cy="1457223"/>
          </a:xfrm>
          <a:prstGeom prst="rect">
            <a:avLst/>
          </a:prstGeom>
          <a:noFill/>
          <a:ln>
            <a:noFill/>
          </a:ln>
        </p:spPr>
      </p:pic>
      <p:sp>
        <p:nvSpPr>
          <p:cNvPr id="8" name="TextBox 7"/>
          <p:cNvSpPr txBox="1"/>
          <p:nvPr/>
        </p:nvSpPr>
        <p:spPr>
          <a:xfrm>
            <a:off x="1397313" y="4829872"/>
            <a:ext cx="2584978" cy="975952"/>
          </a:xfrm>
          <a:prstGeom prst="rect">
            <a:avLst/>
          </a:prstGeom>
          <a:noFill/>
          <a:ln>
            <a:noFill/>
          </a:ln>
        </p:spPr>
        <p:txBody>
          <a:bodyPr vert="horz" wrap="square" lIns="81639" tIns="40820" rIns="81639" bIns="40820" anchorCtr="0" compatLnSpc="0">
            <a:spAutoFit/>
          </a:bodyPr>
          <a:lstStyle/>
          <a:p>
            <a:pPr hangingPunct="0"/>
            <a:r>
              <a:rPr lang="en-US" sz="2000" b="1" i="1" dirty="0" smtClean="0">
                <a:solidFill>
                  <a:srgbClr val="000000"/>
                </a:solidFill>
                <a:latin typeface="Trebuchet MS" pitchFamily="34"/>
                <a:ea typeface="DejaVu Sans" pitchFamily="2"/>
                <a:cs typeface="DejaVu Sans" pitchFamily="2"/>
              </a:rPr>
              <a:t>Command sequence</a:t>
            </a:r>
            <a:endParaRPr lang="en-US" sz="2000" b="1" i="1" dirty="0">
              <a:solidFill>
                <a:srgbClr val="000000"/>
              </a:solidFill>
              <a:latin typeface="Trebuchet MS" pitchFamily="34"/>
              <a:ea typeface="DejaVu Sans" pitchFamily="2"/>
              <a:cs typeface="DejaVu Sans" pitchFamily="2"/>
            </a:endParaRPr>
          </a:p>
          <a:p>
            <a:pPr hangingPunct="0"/>
            <a:r>
              <a:rPr lang="en-US" sz="2000" i="1" dirty="0">
                <a:solidFill>
                  <a:srgbClr val="666666"/>
                </a:solidFill>
                <a:latin typeface="Trebuchet MS" pitchFamily="34"/>
                <a:ea typeface="DejaVu Sans" pitchFamily="2"/>
                <a:cs typeface="DejaVu Sans" pitchFamily="2"/>
              </a:rPr>
              <a:t>executable in the</a:t>
            </a:r>
          </a:p>
          <a:p>
            <a:pPr hangingPunct="0"/>
            <a:r>
              <a:rPr lang="en-US" sz="2000" i="1" dirty="0">
                <a:solidFill>
                  <a:srgbClr val="666666"/>
                </a:solidFill>
                <a:latin typeface="Trebuchet MS" pitchFamily="34"/>
                <a:ea typeface="DejaVu Sans" pitchFamily="2"/>
                <a:cs typeface="DejaVu Sans" pitchFamily="2"/>
              </a:rPr>
              <a:t>environment</a:t>
            </a:r>
          </a:p>
        </p:txBody>
      </p:sp>
      <p:sp>
        <p:nvSpPr>
          <p:cNvPr id="9" name="Freeform 8"/>
          <p:cNvSpPr/>
          <p:nvPr/>
        </p:nvSpPr>
        <p:spPr>
          <a:xfrm flipH="1">
            <a:off x="4277820" y="5238430"/>
            <a:ext cx="216177" cy="305031"/>
          </a:xfrm>
          <a:custGeom>
            <a:avLst>
              <a:gd name="f0" fmla="val 12836"/>
              <a:gd name="f1" fmla="val 5428"/>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21600 f7 1"/>
              <a:gd name="f17" fmla="*/ f12 f11 1"/>
              <a:gd name="f18" fmla="*/ f13 f8 1"/>
              <a:gd name="f19" fmla="*/ f11 f8 1"/>
              <a:gd name="f20" fmla="*/ f17 1 10800"/>
              <a:gd name="f21" fmla="+- f12 0 f20"/>
              <a:gd name="f22" fmla="*/ f21 f7 1"/>
            </a:gdLst>
            <a:ahLst>
              <a:ahXY gdRefX="f0" minX="f4" maxX="f5" gdRefY="f1" minY="f4" maxY="f6">
                <a:pos x="f14" y="f15"/>
              </a:ahXY>
            </a:ahLst>
            <a:cxnLst>
              <a:cxn ang="3cd4">
                <a:pos x="hc" y="t"/>
              </a:cxn>
              <a:cxn ang="0">
                <a:pos x="r" y="vc"/>
              </a:cxn>
              <a:cxn ang="cd4">
                <a:pos x="hc" y="b"/>
              </a:cxn>
              <a:cxn ang="cd2">
                <a:pos x="l" y="vc"/>
              </a:cxn>
            </a:cxnLst>
            <a:rect l="f22" t="f19" r="f16" b="f18"/>
            <a:pathLst>
              <a:path w="21600" h="21600">
                <a:moveTo>
                  <a:pt x="f5" y="f11"/>
                </a:moveTo>
                <a:lnTo>
                  <a:pt x="f12" y="f11"/>
                </a:lnTo>
                <a:lnTo>
                  <a:pt x="f12" y="f4"/>
                </a:lnTo>
                <a:lnTo>
                  <a:pt x="f4" y="f6"/>
                </a:lnTo>
                <a:lnTo>
                  <a:pt x="f12" y="f5"/>
                </a:lnTo>
                <a:lnTo>
                  <a:pt x="f12" y="f13"/>
                </a:lnTo>
                <a:lnTo>
                  <a:pt x="f5" y="f13"/>
                </a:lnTo>
                <a:close/>
              </a:path>
            </a:pathLst>
          </a:custGeom>
          <a:solidFill>
            <a:srgbClr val="FFB515"/>
          </a:solidFill>
          <a:ln w="18360">
            <a:solidFill>
              <a:srgbClr val="808000"/>
            </a:solidFill>
            <a:prstDash val="solid"/>
          </a:ln>
        </p:spPr>
        <p:txBody>
          <a:bodyPr vert="horz" lIns="89803" tIns="48983" rIns="89803" bIns="48983" anchor="ctr" anchorCtr="0" compatLnSpc="0"/>
          <a:lstStyle/>
          <a:p>
            <a:pPr hangingPunct="0"/>
            <a:endParaRPr lang="en-US" sz="1600">
              <a:latin typeface="Arial" pitchFamily="18"/>
              <a:ea typeface="DejaVu Sans" pitchFamily="2"/>
              <a:cs typeface="DejaVu Sans" pitchFamily="2"/>
            </a:endParaRPr>
          </a:p>
        </p:txBody>
      </p:sp>
      <p:pic>
        <p:nvPicPr>
          <p:cNvPr id="10" name="Picture 9"/>
          <p:cNvPicPr>
            <a:picLocks noChangeAspect="1"/>
          </p:cNvPicPr>
          <p:nvPr/>
        </p:nvPicPr>
        <p:blipFill>
          <a:blip r:embed="rId4">
            <a:lum/>
            <a:alphaModFix/>
          </a:blip>
          <a:stretch>
            <a:fillRect/>
          </a:stretch>
        </p:blipFill>
        <p:spPr>
          <a:xfrm>
            <a:off x="4928636" y="4940257"/>
            <a:ext cx="3545040" cy="1203141"/>
          </a:xfrm>
          <a:prstGeom prst="rect">
            <a:avLst/>
          </a:prstGeom>
          <a:noFill/>
          <a:ln>
            <a:noFill/>
          </a:ln>
        </p:spPr>
      </p:pic>
      <p:pic>
        <p:nvPicPr>
          <p:cNvPr id="11" name="Picture 10"/>
          <p:cNvPicPr>
            <a:picLocks noChangeAspect="1"/>
          </p:cNvPicPr>
          <p:nvPr/>
        </p:nvPicPr>
        <p:blipFill>
          <a:blip r:embed="rId5">
            <a:lum/>
            <a:alphaModFix/>
          </a:blip>
          <a:srcRect/>
          <a:stretch>
            <a:fillRect/>
          </a:stretch>
        </p:blipFill>
        <p:spPr>
          <a:xfrm>
            <a:off x="4847979" y="2762913"/>
            <a:ext cx="2443256" cy="1814835"/>
          </a:xfrm>
          <a:prstGeom prst="rect">
            <a:avLst/>
          </a:prstGeom>
          <a:noFill/>
          <a:ln>
            <a:noFill/>
          </a:ln>
        </p:spPr>
      </p:pic>
      <p:sp>
        <p:nvSpPr>
          <p:cNvPr id="12" name="TextBox 11"/>
          <p:cNvSpPr txBox="1"/>
          <p:nvPr/>
        </p:nvSpPr>
        <p:spPr>
          <a:xfrm rot="16200000">
            <a:off x="55497" y="5144619"/>
            <a:ext cx="1108757" cy="410027"/>
          </a:xfrm>
          <a:prstGeom prst="rect">
            <a:avLst/>
          </a:prstGeom>
          <a:noFill/>
          <a:ln>
            <a:noFill/>
          </a:ln>
        </p:spPr>
        <p:txBody>
          <a:bodyPr vert="horz" lIns="81639" tIns="40820" rIns="81639" bIns="40820" anchorCtr="0" compatLnSpc="0">
            <a:spAutoFit/>
          </a:bodyPr>
          <a:lstStyle/>
          <a:p>
            <a:pPr hangingPunct="0"/>
            <a:r>
              <a:rPr lang="en-US" sz="2200" b="1" i="1">
                <a:solidFill>
                  <a:srgbClr val="C90016"/>
                </a:solidFill>
                <a:latin typeface="Trebuchet MS" pitchFamily="34"/>
                <a:ea typeface="DejaVu Sans" pitchFamily="2"/>
                <a:cs typeface="DejaVu Sans" pitchFamily="2"/>
              </a:rPr>
              <a:t>Output</a:t>
            </a:r>
          </a:p>
        </p:txBody>
      </p:sp>
      <p:sp>
        <p:nvSpPr>
          <p:cNvPr id="13" name="TextBox 12"/>
          <p:cNvSpPr txBox="1"/>
          <p:nvPr/>
        </p:nvSpPr>
        <p:spPr>
          <a:xfrm rot="16200000">
            <a:off x="55498" y="2529321"/>
            <a:ext cx="1108757" cy="410027"/>
          </a:xfrm>
          <a:prstGeom prst="rect">
            <a:avLst/>
          </a:prstGeom>
          <a:noFill/>
          <a:ln>
            <a:noFill/>
          </a:ln>
        </p:spPr>
        <p:txBody>
          <a:bodyPr vert="horz" lIns="81639" tIns="40820" rIns="81639" bIns="40820" anchorCtr="0" compatLnSpc="0">
            <a:spAutoFit/>
          </a:bodyPr>
          <a:lstStyle/>
          <a:p>
            <a:pPr algn="ctr" hangingPunct="0"/>
            <a:r>
              <a:rPr lang="en-US" sz="2200" b="1" i="1" dirty="0">
                <a:solidFill>
                  <a:srgbClr val="C90016"/>
                </a:solidFill>
                <a:latin typeface="Trebuchet MS" pitchFamily="34"/>
                <a:ea typeface="DejaVu Sans" pitchFamily="2"/>
                <a:cs typeface="DejaVu Sans" pitchFamily="2"/>
              </a:rPr>
              <a:t>Input</a:t>
            </a:r>
          </a:p>
        </p:txBody>
      </p:sp>
      <p:sp>
        <p:nvSpPr>
          <p:cNvPr id="14" name="Freeform 13"/>
          <p:cNvSpPr/>
          <p:nvPr/>
        </p:nvSpPr>
        <p:spPr>
          <a:xfrm>
            <a:off x="1036799" y="1178972"/>
            <a:ext cx="207360" cy="3110727"/>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6200"/>
              <a:gd name="f13" fmla="val 108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7 f15 1"/>
              <a:gd name="f28" fmla="*/ f18 f16 1"/>
              <a:gd name="f29" fmla="*/ 13800 f15 1"/>
              <a:gd name="f30" fmla="*/ 21600 f15 1"/>
              <a:gd name="f31" fmla="*/ 0 f16 1"/>
              <a:gd name="f32" fmla="*/ f19 1 f4"/>
              <a:gd name="f33" fmla="*/ 0 f15 1"/>
              <a:gd name="f34" fmla="*/ 10800 f16 1"/>
              <a:gd name="f35" fmla="*/ 216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Y="f0" minY="f7" maxY="f11">
                <a:pos x="f25" y="f26"/>
              </a:ahXY>
              <a:ahXY gdRefY="f1" minY="f7" maxY="f8">
                <a:pos x="f27" y="f28"/>
              </a:ahXY>
            </a:ahLst>
            <a:cxnLst>
              <a:cxn ang="3cd4">
                <a:pos x="hc" y="t"/>
              </a:cxn>
              <a:cxn ang="0">
                <a:pos x="r" y="vc"/>
              </a:cxn>
              <a:cxn ang="cd4">
                <a:pos x="hc" y="b"/>
              </a:cxn>
              <a:cxn ang="cd2">
                <a:pos x="l" y="vc"/>
              </a:cxn>
              <a:cxn ang="f42">
                <a:pos x="f30" y="f31"/>
              </a:cxn>
              <a:cxn ang="f42">
                <a:pos x="f33" y="f34"/>
              </a:cxn>
              <a:cxn ang="f42">
                <a:pos x="f30" y="f35"/>
              </a:cxn>
            </a:cxnLst>
            <a:rect l="f29" t="f44" r="f30" b="f45"/>
            <a:pathLst>
              <a:path w="21600" h="21600">
                <a:moveTo>
                  <a:pt x="f8" y="f7"/>
                </a:moveTo>
                <a:cubicBezTo>
                  <a:pt x="f12" y="f7"/>
                  <a:pt x="f13" y="f20"/>
                  <a:pt x="f13" y="f21"/>
                </a:cubicBezTo>
                <a:lnTo>
                  <a:pt x="f13" y="f36"/>
                </a:lnTo>
                <a:cubicBezTo>
                  <a:pt x="f13" y="f37"/>
                  <a:pt x="f11" y="f22"/>
                  <a:pt x="f7" y="f22"/>
                </a:cubicBezTo>
                <a:cubicBezTo>
                  <a:pt x="f11" y="f22"/>
                  <a:pt x="f13" y="f38"/>
                  <a:pt x="f13" y="f39"/>
                </a:cubicBezTo>
                <a:lnTo>
                  <a:pt x="f13" y="f23"/>
                </a:lnTo>
                <a:cubicBezTo>
                  <a:pt x="f13" y="f40"/>
                  <a:pt x="f12" y="f8"/>
                  <a:pt x="f8" y="f8"/>
                </a:cubicBezTo>
              </a:path>
            </a:pathLst>
          </a:custGeom>
          <a:noFill/>
          <a:ln w="27360">
            <a:solidFill>
              <a:srgbClr val="999999"/>
            </a:solidFill>
            <a:prstDash val="solid"/>
          </a:ln>
        </p:spPr>
        <p:txBody>
          <a:bodyPr vert="horz" lIns="94048" tIns="53229" rIns="94048" bIns="53229" anchor="ctr" compatLnSpc="0"/>
          <a:lstStyle/>
          <a:p>
            <a:pPr hangingPunct="0"/>
            <a:endParaRPr lang="en-US" sz="1600">
              <a:latin typeface="Arial" pitchFamily="18"/>
              <a:ea typeface="DejaVu Sans" pitchFamily="2"/>
              <a:cs typeface="DejaVu Sans" pitchFamily="2"/>
            </a:endParaRPr>
          </a:p>
        </p:txBody>
      </p:sp>
      <p:sp>
        <p:nvSpPr>
          <p:cNvPr id="15" name="Freeform 14"/>
          <p:cNvSpPr/>
          <p:nvPr/>
        </p:nvSpPr>
        <p:spPr>
          <a:xfrm>
            <a:off x="1037126" y="4874289"/>
            <a:ext cx="207360" cy="950689"/>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6200"/>
              <a:gd name="f13" fmla="val 108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7 f15 1"/>
              <a:gd name="f28" fmla="*/ f18 f16 1"/>
              <a:gd name="f29" fmla="*/ 13800 f15 1"/>
              <a:gd name="f30" fmla="*/ 21600 f15 1"/>
              <a:gd name="f31" fmla="*/ 0 f16 1"/>
              <a:gd name="f32" fmla="*/ f19 1 f4"/>
              <a:gd name="f33" fmla="*/ 0 f15 1"/>
              <a:gd name="f34" fmla="*/ 10800 f16 1"/>
              <a:gd name="f35" fmla="*/ 216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Y="f0" minY="f7" maxY="f11">
                <a:pos x="f25" y="f26"/>
              </a:ahXY>
              <a:ahXY gdRefY="f1" minY="f7" maxY="f8">
                <a:pos x="f27" y="f28"/>
              </a:ahXY>
            </a:ahLst>
            <a:cxnLst>
              <a:cxn ang="3cd4">
                <a:pos x="hc" y="t"/>
              </a:cxn>
              <a:cxn ang="0">
                <a:pos x="r" y="vc"/>
              </a:cxn>
              <a:cxn ang="cd4">
                <a:pos x="hc" y="b"/>
              </a:cxn>
              <a:cxn ang="cd2">
                <a:pos x="l" y="vc"/>
              </a:cxn>
              <a:cxn ang="f42">
                <a:pos x="f30" y="f31"/>
              </a:cxn>
              <a:cxn ang="f42">
                <a:pos x="f33" y="f34"/>
              </a:cxn>
              <a:cxn ang="f42">
                <a:pos x="f30" y="f35"/>
              </a:cxn>
            </a:cxnLst>
            <a:rect l="f29" t="f44" r="f30" b="f45"/>
            <a:pathLst>
              <a:path w="21600" h="21600">
                <a:moveTo>
                  <a:pt x="f8" y="f7"/>
                </a:moveTo>
                <a:cubicBezTo>
                  <a:pt x="f12" y="f7"/>
                  <a:pt x="f13" y="f20"/>
                  <a:pt x="f13" y="f21"/>
                </a:cubicBezTo>
                <a:lnTo>
                  <a:pt x="f13" y="f36"/>
                </a:lnTo>
                <a:cubicBezTo>
                  <a:pt x="f13" y="f37"/>
                  <a:pt x="f11" y="f22"/>
                  <a:pt x="f7" y="f22"/>
                </a:cubicBezTo>
                <a:cubicBezTo>
                  <a:pt x="f11" y="f22"/>
                  <a:pt x="f13" y="f38"/>
                  <a:pt x="f13" y="f39"/>
                </a:cubicBezTo>
                <a:lnTo>
                  <a:pt x="f13" y="f23"/>
                </a:lnTo>
                <a:cubicBezTo>
                  <a:pt x="f13" y="f40"/>
                  <a:pt x="f12" y="f8"/>
                  <a:pt x="f8" y="f8"/>
                </a:cubicBezTo>
              </a:path>
            </a:pathLst>
          </a:custGeom>
          <a:noFill/>
          <a:ln w="27360">
            <a:solidFill>
              <a:srgbClr val="999999"/>
            </a:solidFill>
            <a:prstDash val="solid"/>
          </a:ln>
        </p:spPr>
        <p:txBody>
          <a:bodyPr vert="horz" lIns="94048" tIns="53229" rIns="94048" bIns="53229" anchor="ctr" compatLnSpc="0"/>
          <a:lstStyle/>
          <a:p>
            <a:pPr hangingPunct="0"/>
            <a:endParaRPr lang="en-US" sz="1600">
              <a:latin typeface="Arial" pitchFamily="18"/>
              <a:ea typeface="DejaVu Sans" pitchFamily="2"/>
              <a:cs typeface="DejaVu Sans" pitchFamily="2"/>
            </a:endParaRPr>
          </a:p>
        </p:txBody>
      </p:sp>
      <p:sp>
        <p:nvSpPr>
          <p:cNvPr id="18" name="Title 1"/>
          <p:cNvSpPr txBox="1">
            <a:spLocks/>
          </p:cNvSpPr>
          <p:nvPr/>
        </p:nvSpPr>
        <p:spPr>
          <a:xfrm>
            <a:off x="0" y="0"/>
            <a:ext cx="9144000" cy="990600"/>
          </a:xfrm>
          <a:prstGeom prst="rect">
            <a:avLst/>
          </a:prstGeom>
        </p:spPr>
        <p:txBody>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en-US" dirty="0" smtClean="0"/>
              <a:t>Interpreting Instructions to Actions</a:t>
            </a:r>
            <a:endParaRPr lang="en-US" dirty="0"/>
          </a:p>
        </p:txBody>
      </p:sp>
    </p:spTree>
    <p:extLst>
      <p:ext uri="{BB962C8B-B14F-4D97-AF65-F5344CB8AC3E}">
        <p14:creationId xmlns:p14="http://schemas.microsoft.com/office/powerpoint/2010/main" val="2672716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3"/>
          <p:cNvSpPr txBox="1">
            <a:spLocks noChangeArrowheads="1"/>
          </p:cNvSpPr>
          <p:nvPr/>
        </p:nvSpPr>
        <p:spPr bwMode="auto">
          <a:xfrm>
            <a:off x="685800" y="1293257"/>
            <a:ext cx="7257600" cy="535544"/>
          </a:xfrm>
          <a:prstGeom prst="rect">
            <a:avLst/>
          </a:prstGeom>
          <a:noFill/>
          <a:ln w="9525">
            <a:noFill/>
            <a:round/>
            <a:headEnd/>
            <a:tailEnd/>
          </a:ln>
        </p:spPr>
        <p:txBody>
          <a:bodyPr lIns="81639" tIns="40820" rIns="81639" bIns="40820"/>
          <a:lstStyle/>
          <a:p>
            <a:pPr>
              <a:lnSpc>
                <a:spcPct val="126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200" dirty="0" smtClean="0">
                <a:solidFill>
                  <a:srgbClr val="000000"/>
                </a:solidFill>
              </a:rPr>
              <a:t>Segment </a:t>
            </a:r>
            <a:r>
              <a:rPr lang="en-US" sz="2200" dirty="0">
                <a:solidFill>
                  <a:srgbClr val="000000"/>
                </a:solidFill>
              </a:rPr>
              <a:t>text to chunks that describe individual </a:t>
            </a:r>
            <a:r>
              <a:rPr lang="en-US" sz="2200" dirty="0" smtClean="0">
                <a:solidFill>
                  <a:srgbClr val="000000"/>
                </a:solidFill>
              </a:rPr>
              <a:t>commands</a:t>
            </a:r>
            <a:endParaRPr lang="en-US" sz="2200" dirty="0">
              <a:solidFill>
                <a:srgbClr val="000000"/>
              </a:solidFill>
            </a:endParaRPr>
          </a:p>
        </p:txBody>
      </p:sp>
      <p:pic>
        <p:nvPicPr>
          <p:cNvPr id="22533" name="Picture 4"/>
          <p:cNvPicPr>
            <a:picLocks noChangeAspect="1" noChangeArrowheads="1"/>
          </p:cNvPicPr>
          <p:nvPr/>
        </p:nvPicPr>
        <p:blipFill>
          <a:blip r:embed="rId3" cstate="print"/>
          <a:srcRect/>
          <a:stretch>
            <a:fillRect/>
          </a:stretch>
        </p:blipFill>
        <p:spPr bwMode="auto">
          <a:xfrm>
            <a:off x="1243796" y="1947240"/>
            <a:ext cx="7519204" cy="323244"/>
          </a:xfrm>
          <a:prstGeom prst="rect">
            <a:avLst/>
          </a:prstGeom>
          <a:noFill/>
          <a:ln w="9525">
            <a:noFill/>
            <a:round/>
            <a:headEnd/>
            <a:tailEnd/>
          </a:ln>
        </p:spPr>
      </p:pic>
      <p:sp>
        <p:nvSpPr>
          <p:cNvPr id="6" name="Text Box 3"/>
          <p:cNvSpPr txBox="1">
            <a:spLocks noChangeArrowheads="1"/>
          </p:cNvSpPr>
          <p:nvPr/>
        </p:nvSpPr>
        <p:spPr bwMode="auto">
          <a:xfrm>
            <a:off x="685800" y="2925716"/>
            <a:ext cx="7257600" cy="547161"/>
          </a:xfrm>
          <a:prstGeom prst="rect">
            <a:avLst/>
          </a:prstGeom>
          <a:noFill/>
          <a:ln w="9525">
            <a:noFill/>
            <a:round/>
            <a:headEnd/>
            <a:tailEnd/>
          </a:ln>
        </p:spPr>
        <p:txBody>
          <a:bodyPr lIns="81639" tIns="40820" rIns="81639" bIns="40820"/>
          <a:lstStyle/>
          <a:p>
            <a:pPr>
              <a:lnSpc>
                <a:spcPct val="126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200" dirty="0" smtClean="0">
                <a:solidFill>
                  <a:srgbClr val="000000"/>
                </a:solidFill>
              </a:rPr>
              <a:t>Learn </a:t>
            </a:r>
            <a:r>
              <a:rPr lang="en-US" sz="2200" dirty="0">
                <a:solidFill>
                  <a:srgbClr val="000000"/>
                </a:solidFill>
              </a:rPr>
              <a:t>translation of words to environment </a:t>
            </a:r>
            <a:r>
              <a:rPr lang="en-US" sz="2200" dirty="0" smtClean="0">
                <a:solidFill>
                  <a:srgbClr val="000000"/>
                </a:solidFill>
              </a:rPr>
              <a:t>commands</a:t>
            </a:r>
            <a:endParaRPr lang="en-US" sz="2200" dirty="0">
              <a:solidFill>
                <a:srgbClr val="000000"/>
              </a:solidFill>
            </a:endParaRPr>
          </a:p>
        </p:txBody>
      </p:sp>
      <p:pic>
        <p:nvPicPr>
          <p:cNvPr id="7" name="Picture 4"/>
          <p:cNvPicPr>
            <a:picLocks noChangeAspect="1" noChangeArrowheads="1"/>
          </p:cNvPicPr>
          <p:nvPr/>
        </p:nvPicPr>
        <p:blipFill>
          <a:blip r:embed="rId4" cstate="print"/>
          <a:srcRect/>
          <a:stretch>
            <a:fillRect/>
          </a:stretch>
        </p:blipFill>
        <p:spPr bwMode="auto">
          <a:xfrm>
            <a:off x="1243796" y="3558910"/>
            <a:ext cx="4970400" cy="327290"/>
          </a:xfrm>
          <a:prstGeom prst="rect">
            <a:avLst/>
          </a:prstGeom>
          <a:noFill/>
          <a:ln w="9525">
            <a:noFill/>
            <a:round/>
            <a:headEnd/>
            <a:tailEnd/>
          </a:ln>
        </p:spPr>
      </p:pic>
      <p:sp>
        <p:nvSpPr>
          <p:cNvPr id="8" name="Text Box 3"/>
          <p:cNvSpPr txBox="1">
            <a:spLocks noChangeArrowheads="1"/>
          </p:cNvSpPr>
          <p:nvPr/>
        </p:nvSpPr>
        <p:spPr bwMode="auto">
          <a:xfrm>
            <a:off x="685800" y="4459156"/>
            <a:ext cx="7257600" cy="530008"/>
          </a:xfrm>
          <a:prstGeom prst="rect">
            <a:avLst/>
          </a:prstGeom>
          <a:noFill/>
          <a:ln w="9525">
            <a:noFill/>
            <a:round/>
            <a:headEnd/>
            <a:tailEnd/>
          </a:ln>
        </p:spPr>
        <p:txBody>
          <a:bodyPr lIns="81639" tIns="40820" rIns="81639" bIns="40820"/>
          <a:lstStyle/>
          <a:p>
            <a:pPr>
              <a:lnSpc>
                <a:spcPct val="126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200" dirty="0" smtClean="0">
                <a:solidFill>
                  <a:srgbClr val="000000"/>
                </a:solidFill>
              </a:rPr>
              <a:t>Reorder </a:t>
            </a:r>
            <a:r>
              <a:rPr lang="en-US" sz="2200" dirty="0">
                <a:solidFill>
                  <a:srgbClr val="000000"/>
                </a:solidFill>
              </a:rPr>
              <a:t>environment commands</a:t>
            </a:r>
          </a:p>
        </p:txBody>
      </p:sp>
      <p:pic>
        <p:nvPicPr>
          <p:cNvPr id="9" name="Picture 4"/>
          <p:cNvPicPr>
            <a:picLocks noChangeAspect="1" noChangeArrowheads="1"/>
          </p:cNvPicPr>
          <p:nvPr/>
        </p:nvPicPr>
        <p:blipFill>
          <a:blip r:embed="rId5" cstate="print"/>
          <a:srcRect/>
          <a:stretch>
            <a:fillRect/>
          </a:stretch>
        </p:blipFill>
        <p:spPr bwMode="auto">
          <a:xfrm>
            <a:off x="1243796" y="5097155"/>
            <a:ext cx="7109280" cy="662254"/>
          </a:xfrm>
          <a:prstGeom prst="rect">
            <a:avLst/>
          </a:prstGeom>
          <a:noFill/>
          <a:ln w="9525">
            <a:noFill/>
            <a:round/>
            <a:headEnd/>
            <a:tailEnd/>
          </a:ln>
        </p:spPr>
      </p:pic>
      <p:sp>
        <p:nvSpPr>
          <p:cNvPr id="10" name="Title 1"/>
          <p:cNvSpPr txBox="1">
            <a:spLocks/>
          </p:cNvSpPr>
          <p:nvPr/>
        </p:nvSpPr>
        <p:spPr>
          <a:xfrm>
            <a:off x="432461" y="0"/>
            <a:ext cx="8229600" cy="792162"/>
          </a:xfrm>
          <a:prstGeom prst="rect">
            <a:avLst/>
          </a:prstGeom>
        </p:spPr>
        <p:txBody>
          <a:bodyPr anchor="ctr">
            <a:normAutofit/>
          </a:bodyPr>
          <a:lstStyle/>
          <a:p>
            <a:pPr algn="ct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3200" dirty="0" smtClean="0">
                <a:solidFill>
                  <a:srgbClr val="000000"/>
                </a:solidFill>
                <a:latin typeface="+mj-lt"/>
              </a:rPr>
              <a:t>Instruction Interpretation: Challenges</a:t>
            </a:r>
            <a:endParaRPr lang="en-US" sz="3200" dirty="0">
              <a:solidFill>
                <a:srgbClr val="000000"/>
              </a:solidFill>
              <a:latin typeface="+mj-lt"/>
            </a:endParaRPr>
          </a:p>
        </p:txBody>
      </p:sp>
      <p:sp>
        <p:nvSpPr>
          <p:cNvPr id="11" name="Rectangle 10"/>
          <p:cNvSpPr/>
          <p:nvPr/>
        </p:nvSpPr>
        <p:spPr>
          <a:xfrm>
            <a:off x="1066800" y="3505200"/>
            <a:ext cx="2667000" cy="38100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56BAE9AA-A52C-434E-B53C-34E22D50007E}" type="slidenum">
              <a:rPr lang="en-US" smtClean="0"/>
              <a:pPr/>
              <a:t>13</a:t>
            </a:fld>
            <a:endParaRPr lang="en-US"/>
          </a:p>
        </p:txBody>
      </p:sp>
    </p:spTree>
    <p:extLst>
      <p:ext uri="{BB962C8B-B14F-4D97-AF65-F5344CB8AC3E}">
        <p14:creationId xmlns:p14="http://schemas.microsoft.com/office/powerpoint/2010/main" val="30679265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phd-presentation\img\mdp_interpr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1676400"/>
            <a:ext cx="8619561" cy="4648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414720" y="207382"/>
            <a:ext cx="8294400" cy="456528"/>
          </a:xfrm>
          <a:prstGeom prst="rect">
            <a:avLst/>
          </a:prstGeom>
          <a:noFill/>
          <a:ln w="9525">
            <a:noFill/>
            <a:round/>
            <a:headEnd/>
            <a:tailEnd/>
          </a:ln>
        </p:spPr>
        <p:txBody>
          <a:bodyPr lIns="81639" tIns="40820" rIns="81639" bIns="40820"/>
          <a:lstStyle/>
          <a:p>
            <a:pPr algn="ct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500" dirty="0" smtClean="0">
                <a:solidFill>
                  <a:srgbClr val="000000"/>
                </a:solidFill>
                <a:latin typeface="Trebuchet MS" pitchFamily="32" charset="0"/>
              </a:rPr>
              <a:t>Instruction Interpretation: </a:t>
            </a:r>
            <a:r>
              <a:rPr lang="en-US" sz="2500" dirty="0">
                <a:solidFill>
                  <a:srgbClr val="000000"/>
                </a:solidFill>
                <a:latin typeface="Trebuchet MS" pitchFamily="32" charset="0"/>
              </a:rPr>
              <a:t>Representation</a:t>
            </a:r>
          </a:p>
        </p:txBody>
      </p:sp>
      <p:sp>
        <p:nvSpPr>
          <p:cNvPr id="5" name="Text Box 3"/>
          <p:cNvSpPr txBox="1">
            <a:spLocks noChangeArrowheads="1"/>
          </p:cNvSpPr>
          <p:nvPr/>
        </p:nvSpPr>
        <p:spPr bwMode="auto">
          <a:xfrm>
            <a:off x="533400" y="914400"/>
            <a:ext cx="8305800" cy="535544"/>
          </a:xfrm>
          <a:prstGeom prst="rect">
            <a:avLst/>
          </a:prstGeom>
          <a:noFill/>
          <a:ln w="9525">
            <a:noFill/>
            <a:round/>
            <a:headEnd/>
            <a:tailEnd/>
          </a:ln>
        </p:spPr>
        <p:txBody>
          <a:bodyPr lIns="81639" tIns="40820" rIns="81639" bIns="40820"/>
          <a:lstStyle/>
          <a:p>
            <a:pPr>
              <a:lnSpc>
                <a:spcPct val="126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200" dirty="0" smtClean="0">
                <a:solidFill>
                  <a:srgbClr val="000000"/>
                </a:solidFill>
              </a:rPr>
              <a:t>Markov Decision Process - select text segment, translate &amp;  execute:</a:t>
            </a:r>
            <a:endParaRPr lang="en-US" sz="2200" dirty="0">
              <a:solidFill>
                <a:srgbClr val="000000"/>
              </a:solidFill>
            </a:endParaRPr>
          </a:p>
        </p:txBody>
      </p:sp>
    </p:spTree>
    <p:extLst>
      <p:ext uri="{BB962C8B-B14F-4D97-AF65-F5344CB8AC3E}">
        <p14:creationId xmlns:p14="http://schemas.microsoft.com/office/powerpoint/2010/main" val="832715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6783841" y="6461959"/>
            <a:ext cx="2121120" cy="283709"/>
          </a:xfrm>
          <a:prstGeom prst="rect">
            <a:avLst/>
          </a:prstGeom>
          <a:noFill/>
          <a:ln w="9525">
            <a:noFill/>
            <a:round/>
            <a:headEnd/>
            <a:tailEnd/>
          </a:ln>
        </p:spPr>
        <p:txBody>
          <a:bodyPr lIns="0" tIns="0" rIns="0" bIns="0"/>
          <a:lstStyle/>
          <a:p>
            <a:pPr algn="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fld id="{292A8F07-545B-4A3D-BDE6-3708774126AC}" type="slidenum">
              <a:rPr lang="en-US" sz="1500">
                <a:solidFill>
                  <a:srgbClr val="000000"/>
                </a:solidFill>
                <a:latin typeface="Trebuchet MS" pitchFamily="32" charset="0"/>
              </a:rPr>
              <a:pPr algn="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t>15</a:t>
            </a:fld>
            <a:endParaRPr lang="en-US" sz="1500" dirty="0">
              <a:solidFill>
                <a:srgbClr val="000000"/>
              </a:solidFill>
              <a:latin typeface="Trebuchet MS" pitchFamily="32" charset="0"/>
            </a:endParaRPr>
          </a:p>
        </p:txBody>
      </p:sp>
      <p:sp>
        <p:nvSpPr>
          <p:cNvPr id="20483" name="Text Box 2"/>
          <p:cNvSpPr txBox="1">
            <a:spLocks noChangeArrowheads="1"/>
          </p:cNvSpPr>
          <p:nvPr/>
        </p:nvSpPr>
        <p:spPr bwMode="auto">
          <a:xfrm>
            <a:off x="414720" y="207382"/>
            <a:ext cx="8294400" cy="456528"/>
          </a:xfrm>
          <a:prstGeom prst="rect">
            <a:avLst/>
          </a:prstGeom>
          <a:noFill/>
          <a:ln w="9525">
            <a:noFill/>
            <a:round/>
            <a:headEnd/>
            <a:tailEnd/>
          </a:ln>
        </p:spPr>
        <p:txBody>
          <a:bodyPr lIns="81639" tIns="40820" rIns="81639" bIns="40820"/>
          <a:lstStyle/>
          <a:p>
            <a:pPr algn="ct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500" dirty="0" smtClean="0">
                <a:solidFill>
                  <a:srgbClr val="000000"/>
                </a:solidFill>
                <a:latin typeface="Trebuchet MS" pitchFamily="32" charset="0"/>
              </a:rPr>
              <a:t>Instruction Interpretation: </a:t>
            </a:r>
            <a:r>
              <a:rPr lang="en-US" sz="2500" dirty="0">
                <a:solidFill>
                  <a:srgbClr val="000000"/>
                </a:solidFill>
                <a:latin typeface="Trebuchet MS" pitchFamily="32" charset="0"/>
              </a:rPr>
              <a:t>Representation</a:t>
            </a:r>
          </a:p>
        </p:txBody>
      </p:sp>
      <p:pic>
        <p:nvPicPr>
          <p:cNvPr id="20484" name="Picture 3"/>
          <p:cNvPicPr>
            <a:picLocks noChangeAspect="1" noChangeArrowheads="1"/>
          </p:cNvPicPr>
          <p:nvPr/>
        </p:nvPicPr>
        <p:blipFill>
          <a:blip r:embed="rId3" cstate="print"/>
          <a:srcRect/>
          <a:stretch>
            <a:fillRect/>
          </a:stretch>
        </p:blipFill>
        <p:spPr bwMode="auto">
          <a:xfrm>
            <a:off x="959040" y="2199751"/>
            <a:ext cx="7080480" cy="4277249"/>
          </a:xfrm>
          <a:prstGeom prst="rect">
            <a:avLst/>
          </a:prstGeom>
          <a:noFill/>
          <a:ln w="9525">
            <a:noFill/>
            <a:round/>
            <a:headEnd/>
            <a:tailEnd/>
          </a:ln>
        </p:spPr>
      </p:pic>
      <p:sp>
        <p:nvSpPr>
          <p:cNvPr id="20485" name="Text Box 4"/>
          <p:cNvSpPr txBox="1">
            <a:spLocks noChangeArrowheads="1"/>
          </p:cNvSpPr>
          <p:nvPr/>
        </p:nvSpPr>
        <p:spPr bwMode="auto">
          <a:xfrm>
            <a:off x="1512000" y="1010858"/>
            <a:ext cx="6016320" cy="414764"/>
          </a:xfrm>
          <a:prstGeom prst="rect">
            <a:avLst/>
          </a:prstGeom>
          <a:noFill/>
          <a:ln w="9525">
            <a:noFill/>
            <a:round/>
            <a:headEnd/>
            <a:tailEnd/>
          </a:ln>
        </p:spPr>
        <p:txBody>
          <a:bodyPr lIns="81639" tIns="40820" rIns="81639" bIns="40820"/>
          <a:lstStyle/>
          <a:p>
            <a:pP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i="1" dirty="0">
                <a:solidFill>
                  <a:srgbClr val="C90016"/>
                </a:solidFill>
                <a:latin typeface="Trebuchet MS" pitchFamily="32" charset="0"/>
              </a:rPr>
              <a:t>State </a:t>
            </a:r>
            <a:r>
              <a:rPr lang="en-US" i="1" dirty="0">
                <a:solidFill>
                  <a:srgbClr val="000000"/>
                </a:solidFill>
                <a:latin typeface="Trebuchet MS" pitchFamily="32" charset="0"/>
              </a:rPr>
              <a:t> </a:t>
            </a:r>
            <a:r>
              <a:rPr lang="en-US" sz="2200" i="1" dirty="0">
                <a:solidFill>
                  <a:srgbClr val="000000"/>
                </a:solidFill>
                <a:latin typeface="Times New Roman" pitchFamily="16" charset="0"/>
              </a:rPr>
              <a:t>s</a:t>
            </a:r>
            <a:r>
              <a:rPr lang="en-US" i="1" dirty="0">
                <a:solidFill>
                  <a:srgbClr val="000000"/>
                </a:solidFill>
                <a:latin typeface="Trebuchet MS" pitchFamily="32" charset="0"/>
              </a:rPr>
              <a:t> =</a:t>
            </a:r>
            <a:r>
              <a:rPr lang="en-US" dirty="0">
                <a:solidFill>
                  <a:srgbClr val="000000"/>
                </a:solidFill>
                <a:latin typeface="Trebuchet MS" pitchFamily="32" charset="0"/>
              </a:rPr>
              <a:t>   Observed Text  </a:t>
            </a:r>
            <a:r>
              <a:rPr lang="en-US" dirty="0">
                <a:solidFill>
                  <a:srgbClr val="666666"/>
                </a:solidFill>
                <a:latin typeface="Trebuchet MS" pitchFamily="32" charset="0"/>
              </a:rPr>
              <a:t>+ </a:t>
            </a:r>
            <a:r>
              <a:rPr lang="en-US" dirty="0">
                <a:solidFill>
                  <a:srgbClr val="000000"/>
                </a:solidFill>
                <a:latin typeface="Trebuchet MS" pitchFamily="32" charset="0"/>
              </a:rPr>
              <a:t> Observed Environment</a:t>
            </a:r>
          </a:p>
        </p:txBody>
      </p:sp>
      <p:sp>
        <p:nvSpPr>
          <p:cNvPr id="20486" name="Text Box 5"/>
          <p:cNvSpPr txBox="1">
            <a:spLocks noChangeArrowheads="1"/>
          </p:cNvSpPr>
          <p:nvPr/>
        </p:nvSpPr>
        <p:spPr bwMode="auto">
          <a:xfrm>
            <a:off x="1380961" y="1414036"/>
            <a:ext cx="6540480" cy="414764"/>
          </a:xfrm>
          <a:prstGeom prst="rect">
            <a:avLst/>
          </a:prstGeom>
          <a:noFill/>
          <a:ln w="9525">
            <a:noFill/>
            <a:round/>
            <a:headEnd/>
            <a:tailEnd/>
          </a:ln>
        </p:spPr>
        <p:txBody>
          <a:bodyPr lIns="81639" tIns="40820" rIns="81639" bIns="40820"/>
          <a:lstStyle/>
          <a:p>
            <a:pP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i="1" dirty="0">
                <a:solidFill>
                  <a:srgbClr val="C90016"/>
                </a:solidFill>
                <a:latin typeface="Trebuchet MS" pitchFamily="32" charset="0"/>
              </a:rPr>
              <a:t>Action</a:t>
            </a:r>
            <a:r>
              <a:rPr lang="en-US" i="1" dirty="0">
                <a:solidFill>
                  <a:srgbClr val="000000"/>
                </a:solidFill>
                <a:latin typeface="Trebuchet MS" pitchFamily="32" charset="0"/>
              </a:rPr>
              <a:t>  </a:t>
            </a:r>
            <a:r>
              <a:rPr lang="en-US" sz="2200" i="1" dirty="0">
                <a:solidFill>
                  <a:srgbClr val="000000"/>
                </a:solidFill>
                <a:latin typeface="Times New Roman" pitchFamily="16" charset="0"/>
              </a:rPr>
              <a:t>a</a:t>
            </a:r>
            <a:r>
              <a:rPr lang="en-US" i="1" dirty="0">
                <a:solidFill>
                  <a:srgbClr val="000000"/>
                </a:solidFill>
                <a:latin typeface="Trebuchet MS" pitchFamily="32" charset="0"/>
              </a:rPr>
              <a:t> =</a:t>
            </a:r>
            <a:r>
              <a:rPr lang="en-US" i="1" dirty="0">
                <a:solidFill>
                  <a:srgbClr val="C90016"/>
                </a:solidFill>
                <a:latin typeface="Trebuchet MS" pitchFamily="32" charset="0"/>
              </a:rPr>
              <a:t> </a:t>
            </a:r>
            <a:r>
              <a:rPr lang="en-US" dirty="0">
                <a:solidFill>
                  <a:srgbClr val="000000"/>
                </a:solidFill>
                <a:latin typeface="Trebuchet MS" pitchFamily="32" charset="0"/>
              </a:rPr>
              <a:t>  Word Selection  </a:t>
            </a:r>
            <a:r>
              <a:rPr lang="en-US" dirty="0">
                <a:solidFill>
                  <a:srgbClr val="666666"/>
                </a:solidFill>
                <a:latin typeface="Trebuchet MS" pitchFamily="32" charset="0"/>
              </a:rPr>
              <a:t>+ </a:t>
            </a:r>
            <a:r>
              <a:rPr lang="en-US" dirty="0">
                <a:solidFill>
                  <a:srgbClr val="000000"/>
                </a:solidFill>
                <a:latin typeface="Trebuchet MS" pitchFamily="32" charset="0"/>
              </a:rPr>
              <a:t> Environment Command</a:t>
            </a:r>
          </a:p>
        </p:txBody>
      </p:sp>
    </p:spTree>
    <p:extLst>
      <p:ext uri="{BB962C8B-B14F-4D97-AF65-F5344CB8AC3E}">
        <p14:creationId xmlns:p14="http://schemas.microsoft.com/office/powerpoint/2010/main" val="34061614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6783841" y="6461959"/>
            <a:ext cx="2121120" cy="283709"/>
          </a:xfrm>
          <a:prstGeom prst="rect">
            <a:avLst/>
          </a:prstGeom>
          <a:noFill/>
          <a:ln w="9525">
            <a:noFill/>
            <a:round/>
            <a:headEnd/>
            <a:tailEnd/>
          </a:ln>
        </p:spPr>
        <p:txBody>
          <a:bodyPr lIns="0" tIns="0" rIns="0" bIns="0"/>
          <a:lstStyle/>
          <a:p>
            <a:pPr algn="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fld id="{657CDB1A-4E60-40DA-964B-7AE60AC641CA}" type="slidenum">
              <a:rPr lang="en-US" sz="1500">
                <a:solidFill>
                  <a:srgbClr val="000000"/>
                </a:solidFill>
                <a:latin typeface="Trebuchet MS" pitchFamily="32" charset="0"/>
              </a:rPr>
              <a:pPr algn="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t>16</a:t>
            </a:fld>
            <a:endParaRPr lang="en-US" sz="1500" dirty="0">
              <a:solidFill>
                <a:srgbClr val="000000"/>
              </a:solidFill>
              <a:latin typeface="Trebuchet MS" pitchFamily="32" charset="0"/>
            </a:endParaRPr>
          </a:p>
        </p:txBody>
      </p:sp>
      <p:sp>
        <p:nvSpPr>
          <p:cNvPr id="26627" name="Text Box 2"/>
          <p:cNvSpPr txBox="1">
            <a:spLocks noChangeArrowheads="1"/>
          </p:cNvSpPr>
          <p:nvPr/>
        </p:nvSpPr>
        <p:spPr bwMode="auto">
          <a:xfrm>
            <a:off x="414720" y="207382"/>
            <a:ext cx="8294400" cy="456528"/>
          </a:xfrm>
          <a:prstGeom prst="rect">
            <a:avLst/>
          </a:prstGeom>
          <a:noFill/>
          <a:ln w="9525">
            <a:noFill/>
            <a:round/>
            <a:headEnd/>
            <a:tailEnd/>
          </a:ln>
        </p:spPr>
        <p:txBody>
          <a:bodyPr lIns="81639" tIns="40820" rIns="81639" bIns="40820"/>
          <a:lstStyle/>
          <a:p>
            <a:pPr algn="ct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500" dirty="0">
                <a:solidFill>
                  <a:srgbClr val="000000"/>
                </a:solidFill>
                <a:latin typeface="Trebuchet MS" pitchFamily="32" charset="0"/>
              </a:rPr>
              <a:t>Model Parameterization</a:t>
            </a:r>
          </a:p>
        </p:txBody>
      </p:sp>
      <p:sp>
        <p:nvSpPr>
          <p:cNvPr id="26628" name="Text Box 3"/>
          <p:cNvSpPr txBox="1">
            <a:spLocks noChangeArrowheads="1"/>
          </p:cNvSpPr>
          <p:nvPr/>
        </p:nvSpPr>
        <p:spPr bwMode="auto">
          <a:xfrm>
            <a:off x="776160" y="4631526"/>
            <a:ext cx="5909760" cy="375880"/>
          </a:xfrm>
          <a:prstGeom prst="rect">
            <a:avLst/>
          </a:prstGeom>
          <a:noFill/>
          <a:ln w="9525">
            <a:noFill/>
            <a:round/>
            <a:headEnd/>
            <a:tailEnd/>
          </a:ln>
        </p:spPr>
        <p:txBody>
          <a:bodyPr wrap="none" lIns="81639" tIns="40820" rIns="81639" bIns="40820"/>
          <a:lstStyle/>
          <a:p>
            <a:pP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000" i="1" dirty="0">
                <a:solidFill>
                  <a:srgbClr val="C90016"/>
                </a:solidFill>
                <a:latin typeface="Trebuchet MS" pitchFamily="32" charset="0"/>
              </a:rPr>
              <a:t>Define policy function as a log-linear distribution:</a:t>
            </a:r>
          </a:p>
        </p:txBody>
      </p:sp>
      <p:pic>
        <p:nvPicPr>
          <p:cNvPr id="26629" name="Picture 4"/>
          <p:cNvPicPr>
            <a:picLocks noChangeAspect="1" noChangeArrowheads="1"/>
          </p:cNvPicPr>
          <p:nvPr/>
        </p:nvPicPr>
        <p:blipFill>
          <a:blip r:embed="rId3" cstate="print"/>
          <a:srcRect/>
          <a:stretch>
            <a:fillRect/>
          </a:stretch>
        </p:blipFill>
        <p:spPr bwMode="auto">
          <a:xfrm>
            <a:off x="1147680" y="5285355"/>
            <a:ext cx="3045600" cy="722956"/>
          </a:xfrm>
          <a:prstGeom prst="rect">
            <a:avLst/>
          </a:prstGeom>
          <a:noFill/>
          <a:ln w="9525">
            <a:noFill/>
            <a:round/>
            <a:headEnd/>
            <a:tailEnd/>
          </a:ln>
        </p:spPr>
      </p:pic>
      <p:grpSp>
        <p:nvGrpSpPr>
          <p:cNvPr id="2" name="Group 5"/>
          <p:cNvGrpSpPr>
            <a:grpSpLocks/>
          </p:cNvGrpSpPr>
          <p:nvPr/>
        </p:nvGrpSpPr>
        <p:grpSpPr bwMode="auto">
          <a:xfrm>
            <a:off x="1114560" y="3709829"/>
            <a:ext cx="7506720" cy="410444"/>
            <a:chOff x="774" y="2576"/>
            <a:chExt cx="5213" cy="285"/>
          </a:xfrm>
        </p:grpSpPr>
        <p:sp>
          <p:nvSpPr>
            <p:cNvPr id="26636" name="Text Box 6"/>
            <p:cNvSpPr txBox="1">
              <a:spLocks noChangeArrowheads="1"/>
            </p:cNvSpPr>
            <p:nvPr/>
          </p:nvSpPr>
          <p:spPr bwMode="auto">
            <a:xfrm>
              <a:off x="1945" y="2576"/>
              <a:ext cx="4002" cy="286"/>
            </a:xfrm>
            <a:prstGeom prst="rect">
              <a:avLst/>
            </a:prstGeom>
            <a:noFill/>
            <a:ln w="9525">
              <a:noFill/>
              <a:round/>
              <a:headEnd/>
              <a:tailEnd/>
            </a:ln>
          </p:spPr>
          <p:txBody>
            <a:bodyPr wrap="none" lIns="90000" tIns="45000" rIns="90000" bIns="45000"/>
            <a:lstStyle/>
            <a:p>
              <a:pP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i="1" dirty="0">
                  <a:solidFill>
                    <a:srgbClr val="666666"/>
                  </a:solidFill>
                  <a:latin typeface="Trebuchet MS" pitchFamily="32" charset="0"/>
                </a:rPr>
                <a:t>-  real valued feature function on state </a:t>
              </a:r>
              <a:r>
                <a:rPr lang="en-US" i="1" dirty="0">
                  <a:solidFill>
                    <a:srgbClr val="666666"/>
                  </a:solidFill>
                  <a:latin typeface="URW Palladio L" charset="0"/>
                </a:rPr>
                <a:t>  </a:t>
              </a:r>
              <a:r>
                <a:rPr lang="en-US" i="1" dirty="0">
                  <a:solidFill>
                    <a:srgbClr val="666666"/>
                  </a:solidFill>
                  <a:latin typeface="Trebuchet MS" pitchFamily="32" charset="0"/>
                </a:rPr>
                <a:t>  and action </a:t>
              </a:r>
            </a:p>
          </p:txBody>
        </p:sp>
        <p:pic>
          <p:nvPicPr>
            <p:cNvPr id="26637" name="Picture 7"/>
            <p:cNvPicPr>
              <a:picLocks noChangeAspect="1" noChangeArrowheads="1"/>
            </p:cNvPicPr>
            <p:nvPr/>
          </p:nvPicPr>
          <p:blipFill>
            <a:blip r:embed="rId4" cstate="print"/>
            <a:srcRect/>
            <a:stretch>
              <a:fillRect/>
            </a:stretch>
          </p:blipFill>
          <p:spPr bwMode="auto">
            <a:xfrm>
              <a:off x="4933" y="2670"/>
              <a:ext cx="72" cy="90"/>
            </a:xfrm>
            <a:prstGeom prst="rect">
              <a:avLst/>
            </a:prstGeom>
            <a:noFill/>
            <a:ln w="9525">
              <a:noFill/>
              <a:round/>
              <a:headEnd/>
              <a:tailEnd/>
            </a:ln>
          </p:spPr>
        </p:pic>
        <p:pic>
          <p:nvPicPr>
            <p:cNvPr id="26638" name="Picture 8"/>
            <p:cNvPicPr>
              <a:picLocks noChangeAspect="1" noChangeArrowheads="1"/>
            </p:cNvPicPr>
            <p:nvPr/>
          </p:nvPicPr>
          <p:blipFill>
            <a:blip r:embed="rId5" cstate="print"/>
            <a:srcRect/>
            <a:stretch>
              <a:fillRect/>
            </a:stretch>
          </p:blipFill>
          <p:spPr bwMode="auto">
            <a:xfrm>
              <a:off x="774" y="2631"/>
              <a:ext cx="1049" cy="200"/>
            </a:xfrm>
            <a:prstGeom prst="rect">
              <a:avLst/>
            </a:prstGeom>
            <a:noFill/>
            <a:ln w="9525">
              <a:noFill/>
              <a:round/>
              <a:headEnd/>
              <a:tailEnd/>
            </a:ln>
          </p:spPr>
        </p:pic>
        <p:pic>
          <p:nvPicPr>
            <p:cNvPr id="26639" name="Picture 9"/>
            <p:cNvPicPr>
              <a:picLocks noChangeAspect="1" noChangeArrowheads="1"/>
            </p:cNvPicPr>
            <p:nvPr/>
          </p:nvPicPr>
          <p:blipFill>
            <a:blip r:embed="rId6" cstate="print"/>
            <a:srcRect/>
            <a:stretch>
              <a:fillRect/>
            </a:stretch>
          </p:blipFill>
          <p:spPr bwMode="auto">
            <a:xfrm>
              <a:off x="5898" y="2673"/>
              <a:ext cx="90" cy="90"/>
            </a:xfrm>
            <a:prstGeom prst="rect">
              <a:avLst/>
            </a:prstGeom>
            <a:noFill/>
            <a:ln w="9525">
              <a:noFill/>
              <a:round/>
              <a:headEnd/>
              <a:tailEnd/>
            </a:ln>
          </p:spPr>
        </p:pic>
      </p:grpSp>
      <p:grpSp>
        <p:nvGrpSpPr>
          <p:cNvPr id="3" name="Group 10"/>
          <p:cNvGrpSpPr>
            <a:grpSpLocks/>
          </p:cNvGrpSpPr>
          <p:nvPr/>
        </p:nvGrpSpPr>
        <p:grpSpPr bwMode="auto">
          <a:xfrm>
            <a:off x="5080320" y="5501377"/>
            <a:ext cx="3111840" cy="410444"/>
            <a:chOff x="3528" y="3820"/>
            <a:chExt cx="2161" cy="285"/>
          </a:xfrm>
        </p:grpSpPr>
        <p:pic>
          <p:nvPicPr>
            <p:cNvPr id="26634" name="Picture 11"/>
            <p:cNvPicPr>
              <a:picLocks noChangeAspect="1" noChangeArrowheads="1"/>
            </p:cNvPicPr>
            <p:nvPr/>
          </p:nvPicPr>
          <p:blipFill>
            <a:blip r:embed="rId7" cstate="print"/>
            <a:srcRect/>
            <a:stretch>
              <a:fillRect/>
            </a:stretch>
          </p:blipFill>
          <p:spPr bwMode="auto">
            <a:xfrm>
              <a:off x="3528" y="3857"/>
              <a:ext cx="90" cy="160"/>
            </a:xfrm>
            <a:prstGeom prst="rect">
              <a:avLst/>
            </a:prstGeom>
            <a:noFill/>
            <a:ln w="9525">
              <a:noFill/>
              <a:round/>
              <a:headEnd/>
              <a:tailEnd/>
            </a:ln>
          </p:spPr>
        </p:pic>
        <p:sp>
          <p:nvSpPr>
            <p:cNvPr id="26635" name="Text Box 12"/>
            <p:cNvSpPr txBox="1">
              <a:spLocks noChangeArrowheads="1"/>
            </p:cNvSpPr>
            <p:nvPr/>
          </p:nvSpPr>
          <p:spPr bwMode="auto">
            <a:xfrm>
              <a:off x="3746" y="3820"/>
              <a:ext cx="1944" cy="286"/>
            </a:xfrm>
            <a:prstGeom prst="rect">
              <a:avLst/>
            </a:prstGeom>
            <a:noFill/>
            <a:ln w="9525">
              <a:noFill/>
              <a:round/>
              <a:headEnd/>
              <a:tailEnd/>
            </a:ln>
          </p:spPr>
          <p:txBody>
            <a:bodyPr wrap="none" lIns="90000" tIns="45000" rIns="90000" bIns="45000"/>
            <a:lstStyle/>
            <a:p>
              <a:pP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i="1" dirty="0">
                  <a:solidFill>
                    <a:srgbClr val="666666"/>
                  </a:solidFill>
                  <a:latin typeface="Trebuchet MS" pitchFamily="32" charset="0"/>
                </a:rPr>
                <a:t>-  parameters of model</a:t>
              </a:r>
            </a:p>
          </p:txBody>
        </p:sp>
      </p:grpSp>
      <p:sp>
        <p:nvSpPr>
          <p:cNvPr id="26632" name="Text Box 13"/>
          <p:cNvSpPr txBox="1">
            <a:spLocks noChangeArrowheads="1"/>
          </p:cNvSpPr>
          <p:nvPr/>
        </p:nvSpPr>
        <p:spPr bwMode="auto">
          <a:xfrm>
            <a:off x="776161" y="908736"/>
            <a:ext cx="5317920" cy="375879"/>
          </a:xfrm>
          <a:prstGeom prst="rect">
            <a:avLst/>
          </a:prstGeom>
          <a:noFill/>
          <a:ln w="9525">
            <a:noFill/>
            <a:round/>
            <a:headEnd/>
            <a:tailEnd/>
          </a:ln>
        </p:spPr>
        <p:txBody>
          <a:bodyPr wrap="none" lIns="81639" tIns="40820" rIns="81639" bIns="40820"/>
          <a:lstStyle/>
          <a:p>
            <a:pP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000" i="1" dirty="0">
                <a:solidFill>
                  <a:srgbClr val="C90016"/>
                </a:solidFill>
                <a:latin typeface="Trebuchet MS" pitchFamily="32" charset="0"/>
              </a:rPr>
              <a:t>Represent each action with a feature vector:</a:t>
            </a:r>
          </a:p>
        </p:txBody>
      </p:sp>
      <p:pic>
        <p:nvPicPr>
          <p:cNvPr id="26633" name="Picture 14"/>
          <p:cNvPicPr>
            <a:picLocks noChangeAspect="1" noChangeArrowheads="1"/>
          </p:cNvPicPr>
          <p:nvPr/>
        </p:nvPicPr>
        <p:blipFill>
          <a:blip r:embed="rId8" cstate="print"/>
          <a:srcRect/>
          <a:stretch>
            <a:fillRect/>
          </a:stretch>
        </p:blipFill>
        <p:spPr bwMode="auto">
          <a:xfrm>
            <a:off x="1022401" y="1388306"/>
            <a:ext cx="6714720" cy="2043575"/>
          </a:xfrm>
          <a:prstGeom prst="rect">
            <a:avLst/>
          </a:prstGeom>
          <a:noFill/>
          <a:ln w="9525">
            <a:noFill/>
            <a:round/>
            <a:headEnd/>
            <a:tailEnd/>
          </a:ln>
        </p:spPr>
      </p:pic>
    </p:spTree>
    <p:extLst>
      <p:ext uri="{BB962C8B-B14F-4D97-AF65-F5344CB8AC3E}">
        <p14:creationId xmlns:p14="http://schemas.microsoft.com/office/powerpoint/2010/main" val="35511228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6783841" y="6461959"/>
            <a:ext cx="2121120" cy="283709"/>
          </a:xfrm>
          <a:prstGeom prst="rect">
            <a:avLst/>
          </a:prstGeom>
          <a:noFill/>
          <a:ln w="9525">
            <a:noFill/>
            <a:round/>
            <a:headEnd/>
            <a:tailEnd/>
          </a:ln>
        </p:spPr>
        <p:txBody>
          <a:bodyPr lIns="0" tIns="0" rIns="0" bIns="0"/>
          <a:lstStyle/>
          <a:p>
            <a:pPr algn="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fld id="{B2C66C21-DF6B-4FED-A04A-60E6A3946386}" type="slidenum">
              <a:rPr lang="en-US" sz="1500">
                <a:solidFill>
                  <a:srgbClr val="000000"/>
                </a:solidFill>
                <a:latin typeface="Trebuchet MS" pitchFamily="32" charset="0"/>
              </a:rPr>
              <a:pPr algn="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t>17</a:t>
            </a:fld>
            <a:endParaRPr lang="en-US" sz="1500" dirty="0">
              <a:solidFill>
                <a:srgbClr val="000000"/>
              </a:solidFill>
              <a:latin typeface="Trebuchet MS" pitchFamily="32" charset="0"/>
            </a:endParaRPr>
          </a:p>
        </p:txBody>
      </p:sp>
      <p:sp>
        <p:nvSpPr>
          <p:cNvPr id="34819" name="Text Box 2"/>
          <p:cNvSpPr txBox="1">
            <a:spLocks noChangeArrowheads="1"/>
          </p:cNvSpPr>
          <p:nvPr/>
        </p:nvSpPr>
        <p:spPr bwMode="auto">
          <a:xfrm>
            <a:off x="414720" y="207382"/>
            <a:ext cx="8294400" cy="456528"/>
          </a:xfrm>
          <a:prstGeom prst="rect">
            <a:avLst/>
          </a:prstGeom>
          <a:noFill/>
          <a:ln w="9525">
            <a:noFill/>
            <a:round/>
            <a:headEnd/>
            <a:tailEnd/>
          </a:ln>
        </p:spPr>
        <p:txBody>
          <a:bodyPr lIns="81639" tIns="40820" rIns="81639" bIns="40820"/>
          <a:lstStyle/>
          <a:p>
            <a:pPr algn="ct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500" dirty="0">
                <a:solidFill>
                  <a:srgbClr val="000000"/>
                </a:solidFill>
                <a:latin typeface="Trebuchet MS" pitchFamily="32" charset="0"/>
              </a:rPr>
              <a:t>Reward Signal</a:t>
            </a:r>
          </a:p>
        </p:txBody>
      </p:sp>
      <p:sp>
        <p:nvSpPr>
          <p:cNvPr id="34820" name="Text Box 3"/>
          <p:cNvSpPr txBox="1">
            <a:spLocks noChangeArrowheads="1"/>
          </p:cNvSpPr>
          <p:nvPr/>
        </p:nvSpPr>
        <p:spPr bwMode="auto">
          <a:xfrm>
            <a:off x="1143000" y="2808487"/>
            <a:ext cx="7179480" cy="1230113"/>
          </a:xfrm>
          <a:prstGeom prst="rect">
            <a:avLst/>
          </a:prstGeom>
          <a:noFill/>
          <a:ln w="9525">
            <a:noFill/>
            <a:round/>
            <a:headEnd/>
            <a:tailEnd/>
          </a:ln>
        </p:spPr>
        <p:txBody>
          <a:bodyPr lIns="81639" tIns="40820" rIns="81639" bIns="40820"/>
          <a:lstStyle/>
          <a:p>
            <a:pPr>
              <a:lnSpc>
                <a:spcPct val="97000"/>
              </a:lnSpc>
              <a:spcAft>
                <a:spcPts val="65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400" dirty="0">
                <a:solidFill>
                  <a:srgbClr val="2323DC"/>
                </a:solidFill>
              </a:rPr>
              <a:t>Alternative Indication of Error:</a:t>
            </a:r>
          </a:p>
          <a:p>
            <a:pPr>
              <a:lnSpc>
                <a:spcPct val="97000"/>
              </a:lnSpc>
              <a:spcAft>
                <a:spcPts val="65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400" i="1" dirty="0" smtClean="0"/>
              <a:t>Text </a:t>
            </a:r>
            <a:r>
              <a:rPr lang="en-US" sz="2400" i="1" dirty="0"/>
              <a:t>specifies objects not visible on the screen</a:t>
            </a:r>
          </a:p>
        </p:txBody>
      </p:sp>
      <p:sp>
        <p:nvSpPr>
          <p:cNvPr id="34821" name="Text Box 4"/>
          <p:cNvSpPr txBox="1">
            <a:spLocks noChangeArrowheads="1"/>
          </p:cNvSpPr>
          <p:nvPr/>
        </p:nvSpPr>
        <p:spPr bwMode="auto">
          <a:xfrm>
            <a:off x="1143000" y="4543420"/>
            <a:ext cx="6646079" cy="1344718"/>
          </a:xfrm>
          <a:prstGeom prst="rect">
            <a:avLst/>
          </a:prstGeom>
          <a:noFill/>
          <a:ln w="9525">
            <a:noFill/>
            <a:round/>
            <a:headEnd/>
            <a:tailEnd/>
          </a:ln>
        </p:spPr>
        <p:txBody>
          <a:bodyPr lIns="81639" tIns="40820" rIns="81639" bIns="40820"/>
          <a:lstStyle/>
          <a:p>
            <a:pPr>
              <a:lnSpc>
                <a:spcPct val="97000"/>
              </a:lnSpc>
              <a:spcAft>
                <a:spcPts val="65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400" dirty="0">
                <a:solidFill>
                  <a:srgbClr val="2323DC"/>
                </a:solidFill>
              </a:rPr>
              <a:t>Approximation:</a:t>
            </a:r>
            <a:r>
              <a:rPr lang="en-US" sz="2400" b="1" i="1" dirty="0">
                <a:solidFill>
                  <a:srgbClr val="000000"/>
                </a:solidFill>
              </a:rPr>
              <a:t> </a:t>
            </a:r>
          </a:p>
          <a:p>
            <a:pP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400" i="1" dirty="0">
                <a:solidFill>
                  <a:srgbClr val="000000"/>
                </a:solidFill>
              </a:rPr>
              <a:t>If a sentence matches no GUI labels, a preceding action is wrong</a:t>
            </a:r>
          </a:p>
        </p:txBody>
      </p:sp>
      <p:sp>
        <p:nvSpPr>
          <p:cNvPr id="34822" name="Text Box 5"/>
          <p:cNvSpPr txBox="1">
            <a:spLocks noChangeArrowheads="1"/>
          </p:cNvSpPr>
          <p:nvPr/>
        </p:nvSpPr>
        <p:spPr bwMode="auto">
          <a:xfrm>
            <a:off x="1143001" y="1219200"/>
            <a:ext cx="5925600" cy="1011338"/>
          </a:xfrm>
          <a:prstGeom prst="rect">
            <a:avLst/>
          </a:prstGeom>
          <a:noFill/>
          <a:ln w="9525">
            <a:noFill/>
            <a:round/>
            <a:headEnd/>
            <a:tailEnd/>
          </a:ln>
        </p:spPr>
        <p:txBody>
          <a:bodyPr lIns="81639" tIns="40820" rIns="81639" bIns="40820"/>
          <a:lstStyle/>
          <a:p>
            <a:pPr>
              <a:lnSpc>
                <a:spcPct val="97000"/>
              </a:lnSpc>
              <a:spcAft>
                <a:spcPts val="65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400" dirty="0">
                <a:solidFill>
                  <a:srgbClr val="2323DC"/>
                </a:solidFill>
              </a:rPr>
              <a:t>Ideal:</a:t>
            </a:r>
            <a:r>
              <a:rPr lang="en-US" sz="2400" b="1" i="1" dirty="0">
                <a:solidFill>
                  <a:srgbClr val="000000"/>
                </a:solidFill>
              </a:rPr>
              <a:t> </a:t>
            </a:r>
          </a:p>
          <a:p>
            <a:pP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400" i="1" dirty="0">
                <a:solidFill>
                  <a:srgbClr val="000000"/>
                </a:solidFill>
              </a:rPr>
              <a:t>Test for task completion</a:t>
            </a:r>
          </a:p>
        </p:txBody>
      </p:sp>
    </p:spTree>
    <p:extLst>
      <p:ext uri="{BB962C8B-B14F-4D97-AF65-F5344CB8AC3E}">
        <p14:creationId xmlns:p14="http://schemas.microsoft.com/office/powerpoint/2010/main" val="31510292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410201"/>
            <a:ext cx="9144000" cy="838200"/>
          </a:xfrm>
          <a:prstGeom prst="rect">
            <a:avLst/>
          </a:prstGeom>
          <a:ln>
            <a:noFill/>
          </a:ln>
        </p:spPr>
        <p:style>
          <a:lnRef idx="1">
            <a:schemeClr val="accent3"/>
          </a:lnRef>
          <a:fillRef idx="1001">
            <a:schemeClr val="lt2"/>
          </a:fillRef>
          <a:effectRef idx="2">
            <a:schemeClr val="accent3"/>
          </a:effectRef>
          <a:fontRef idx="minor">
            <a:schemeClr val="lt1"/>
          </a:fontRef>
        </p:style>
        <p:txBody>
          <a:bodyPr rtlCol="0" anchor="ctr"/>
          <a:lstStyle/>
          <a:p>
            <a:pPr algn="ctr"/>
            <a:endParaRPr lang="en-US"/>
          </a:p>
        </p:txBody>
      </p:sp>
      <p:sp>
        <p:nvSpPr>
          <p:cNvPr id="18434" name="Text Box 1"/>
          <p:cNvSpPr txBox="1">
            <a:spLocks noChangeArrowheads="1"/>
          </p:cNvSpPr>
          <p:nvPr/>
        </p:nvSpPr>
        <p:spPr bwMode="auto">
          <a:xfrm>
            <a:off x="6783841" y="6461959"/>
            <a:ext cx="2121120" cy="283709"/>
          </a:xfrm>
          <a:prstGeom prst="rect">
            <a:avLst/>
          </a:prstGeom>
          <a:noFill/>
          <a:ln w="9525">
            <a:noFill/>
            <a:round/>
            <a:headEnd/>
            <a:tailEnd/>
          </a:ln>
        </p:spPr>
        <p:txBody>
          <a:bodyPr lIns="0" tIns="0" rIns="0" bIns="0"/>
          <a:lstStyle/>
          <a:p>
            <a:pPr algn="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fld id="{558720FE-FA95-4E8D-AA24-25FAA5BF5E87}" type="slidenum">
              <a:rPr lang="en-US" sz="1500">
                <a:solidFill>
                  <a:srgbClr val="000000"/>
                </a:solidFill>
                <a:latin typeface="Trebuchet MS" pitchFamily="32" charset="0"/>
              </a:rPr>
              <a:pPr algn="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t>18</a:t>
            </a:fld>
            <a:endParaRPr lang="en-US" sz="1500" dirty="0">
              <a:solidFill>
                <a:srgbClr val="000000"/>
              </a:solidFill>
              <a:latin typeface="Trebuchet MS" pitchFamily="32" charset="0"/>
            </a:endParaRPr>
          </a:p>
        </p:txBody>
      </p:sp>
      <p:sp>
        <p:nvSpPr>
          <p:cNvPr id="18436" name="Text Box 3"/>
          <p:cNvSpPr txBox="1">
            <a:spLocks noChangeArrowheads="1"/>
          </p:cNvSpPr>
          <p:nvPr/>
        </p:nvSpPr>
        <p:spPr bwMode="auto">
          <a:xfrm>
            <a:off x="414720" y="207382"/>
            <a:ext cx="8294400" cy="456528"/>
          </a:xfrm>
          <a:prstGeom prst="rect">
            <a:avLst/>
          </a:prstGeom>
          <a:noFill/>
          <a:ln w="9525">
            <a:noFill/>
            <a:round/>
            <a:headEnd/>
            <a:tailEnd/>
          </a:ln>
        </p:spPr>
        <p:txBody>
          <a:bodyPr lIns="81639" tIns="40820" rIns="81639" bIns="40820"/>
          <a:lstStyle/>
          <a:p>
            <a:pPr algn="ct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500" dirty="0">
                <a:solidFill>
                  <a:srgbClr val="000000"/>
                </a:solidFill>
                <a:latin typeface="Trebuchet MS" pitchFamily="32" charset="0"/>
              </a:rPr>
              <a:t>Learning Using Reward Signal: Challenges</a:t>
            </a:r>
          </a:p>
        </p:txBody>
      </p:sp>
      <p:sp>
        <p:nvSpPr>
          <p:cNvPr id="18437" name="Text Box 4"/>
          <p:cNvSpPr txBox="1">
            <a:spLocks noChangeArrowheads="1"/>
          </p:cNvSpPr>
          <p:nvPr/>
        </p:nvSpPr>
        <p:spPr bwMode="auto">
          <a:xfrm>
            <a:off x="822241" y="4075628"/>
            <a:ext cx="7679520" cy="895774"/>
          </a:xfrm>
          <a:prstGeom prst="rect">
            <a:avLst/>
          </a:prstGeom>
          <a:noFill/>
          <a:ln w="9525">
            <a:noFill/>
            <a:round/>
            <a:headEnd/>
            <a:tailEnd/>
          </a:ln>
        </p:spPr>
        <p:txBody>
          <a:bodyPr lIns="81639" tIns="40820" rIns="81639" bIns="40820"/>
          <a:lstStyle/>
          <a:p>
            <a:pPr>
              <a:lnSpc>
                <a:spcPct val="97000"/>
              </a:lnSpc>
              <a:tabLst>
                <a:tab pos="0" algn="l"/>
                <a:tab pos="414726" algn="l"/>
                <a:tab pos="645130" algn="l"/>
                <a:tab pos="1301779" algn="l"/>
                <a:tab pos="1958429" algn="l"/>
                <a:tab pos="2615079" algn="l"/>
                <a:tab pos="3271728" algn="l"/>
                <a:tab pos="3928378" algn="l"/>
                <a:tab pos="4585028" algn="l"/>
                <a:tab pos="5241677" algn="l"/>
                <a:tab pos="5898327" algn="l"/>
                <a:tab pos="6554977" algn="l"/>
                <a:tab pos="7211626" algn="l"/>
                <a:tab pos="7453550" algn="l"/>
                <a:tab pos="7868276" algn="l"/>
                <a:tab pos="8283002" algn="l"/>
                <a:tab pos="8697728" algn="l"/>
                <a:tab pos="9112454" algn="l"/>
                <a:tab pos="9527181" algn="l"/>
                <a:tab pos="9538701" algn="l"/>
              </a:tabLst>
            </a:pPr>
            <a:r>
              <a:rPr lang="en-US" sz="2000" dirty="0">
                <a:solidFill>
                  <a:srgbClr val="000000"/>
                </a:solidFill>
                <a:latin typeface="Trebuchet MS" pitchFamily="32" charset="0"/>
              </a:rPr>
              <a:t>2.	Number of candidate action sequences is very large</a:t>
            </a:r>
          </a:p>
          <a:p>
            <a:pPr>
              <a:lnSpc>
                <a:spcPct val="116000"/>
              </a:lnSpc>
              <a:tabLst>
                <a:tab pos="0" algn="l"/>
                <a:tab pos="414726" algn="l"/>
                <a:tab pos="645130" algn="l"/>
                <a:tab pos="1301779" algn="l"/>
                <a:tab pos="1958429" algn="l"/>
                <a:tab pos="2615079" algn="l"/>
                <a:tab pos="3271728" algn="l"/>
                <a:tab pos="3928378" algn="l"/>
                <a:tab pos="4585028" algn="l"/>
                <a:tab pos="5241677" algn="l"/>
                <a:tab pos="5898327" algn="l"/>
                <a:tab pos="6554977" algn="l"/>
                <a:tab pos="7211626" algn="l"/>
                <a:tab pos="7453550" algn="l"/>
                <a:tab pos="7868276" algn="l"/>
                <a:tab pos="8283002" algn="l"/>
                <a:tab pos="8697728" algn="l"/>
                <a:tab pos="9112454" algn="l"/>
                <a:tab pos="9527181" algn="l"/>
                <a:tab pos="9538701" algn="l"/>
              </a:tabLst>
            </a:pPr>
            <a:r>
              <a:rPr lang="en-US" sz="900" dirty="0">
                <a:solidFill>
                  <a:srgbClr val="000000"/>
                </a:solidFill>
                <a:latin typeface="Trebuchet MS" pitchFamily="32" charset="0"/>
              </a:rPr>
              <a:t> </a:t>
            </a:r>
          </a:p>
          <a:p>
            <a:pPr>
              <a:lnSpc>
                <a:spcPct val="116000"/>
              </a:lnSpc>
              <a:tabLst>
                <a:tab pos="0" algn="l"/>
                <a:tab pos="414726" algn="l"/>
                <a:tab pos="645130" algn="l"/>
                <a:tab pos="1301779" algn="l"/>
                <a:tab pos="1958429" algn="l"/>
                <a:tab pos="2615079" algn="l"/>
                <a:tab pos="3271728" algn="l"/>
                <a:tab pos="3928378" algn="l"/>
                <a:tab pos="4585028" algn="l"/>
                <a:tab pos="5241677" algn="l"/>
                <a:tab pos="5898327" algn="l"/>
                <a:tab pos="6554977" algn="l"/>
                <a:tab pos="7211626" algn="l"/>
                <a:tab pos="7453550" algn="l"/>
                <a:tab pos="7868276" algn="l"/>
                <a:tab pos="8283002" algn="l"/>
                <a:tab pos="8697728" algn="l"/>
                <a:tab pos="9112454" algn="l"/>
                <a:tab pos="9527181" algn="l"/>
                <a:tab pos="9538701" algn="l"/>
              </a:tabLst>
            </a:pPr>
            <a:r>
              <a:rPr lang="en-US" sz="2000" dirty="0">
                <a:solidFill>
                  <a:srgbClr val="666666"/>
                </a:solidFill>
                <a:latin typeface="Trebuchet MS" pitchFamily="32" charset="0"/>
                <a:ea typeface="Symbol" charset="2"/>
                <a:cs typeface="Symbol" charset="2"/>
              </a:rPr>
              <a:t>      </a:t>
            </a:r>
            <a:r>
              <a:rPr lang="en-US" sz="2000" dirty="0">
                <a:solidFill>
                  <a:srgbClr val="666666"/>
                </a:solidFill>
                <a:latin typeface="Symbol" charset="2"/>
                <a:ea typeface="Symbol" charset="2"/>
                <a:cs typeface="Symbol" charset="2"/>
              </a:rPr>
              <a:t></a:t>
            </a:r>
            <a:r>
              <a:rPr lang="en-US" sz="2000" i="1" dirty="0">
                <a:solidFill>
                  <a:srgbClr val="666666"/>
                </a:solidFill>
                <a:latin typeface="Trebuchet MS" pitchFamily="32" charset="0"/>
              </a:rPr>
              <a:t>How can this space be effectively searched?</a:t>
            </a:r>
          </a:p>
        </p:txBody>
      </p:sp>
      <p:sp>
        <p:nvSpPr>
          <p:cNvPr id="18438" name="Text Box 5"/>
          <p:cNvSpPr txBox="1">
            <a:spLocks noChangeArrowheads="1"/>
          </p:cNvSpPr>
          <p:nvPr/>
        </p:nvSpPr>
        <p:spPr bwMode="auto">
          <a:xfrm>
            <a:off x="0" y="5596428"/>
            <a:ext cx="9144000" cy="488212"/>
          </a:xfrm>
          <a:prstGeom prst="rect">
            <a:avLst/>
          </a:prstGeom>
          <a:noFill/>
          <a:ln w="9525">
            <a:noFill/>
            <a:round/>
            <a:headEnd/>
            <a:tailEnd/>
          </a:ln>
        </p:spPr>
        <p:txBody>
          <a:bodyPr lIns="81639" tIns="40820" rIns="81639" bIns="40820"/>
          <a:lstStyle/>
          <a:p>
            <a:pPr algn="ct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400" dirty="0" smtClean="0">
                <a:latin typeface="Trebuchet MS" pitchFamily="32" charset="0"/>
              </a:rPr>
              <a:t>Use Reinforcement </a:t>
            </a:r>
            <a:r>
              <a:rPr lang="en-US" sz="2400" dirty="0">
                <a:latin typeface="Trebuchet MS" pitchFamily="32" charset="0"/>
              </a:rPr>
              <a:t>Learning</a:t>
            </a:r>
          </a:p>
        </p:txBody>
      </p:sp>
      <p:sp>
        <p:nvSpPr>
          <p:cNvPr id="18440" name="Text Box 7"/>
          <p:cNvSpPr txBox="1">
            <a:spLocks noChangeArrowheads="1"/>
          </p:cNvSpPr>
          <p:nvPr/>
        </p:nvSpPr>
        <p:spPr bwMode="auto">
          <a:xfrm>
            <a:off x="822241" y="1077233"/>
            <a:ext cx="7155360" cy="2501542"/>
          </a:xfrm>
          <a:prstGeom prst="rect">
            <a:avLst/>
          </a:prstGeom>
          <a:noFill/>
          <a:ln w="9525">
            <a:noFill/>
            <a:round/>
            <a:headEnd/>
            <a:tailEnd/>
          </a:ln>
        </p:spPr>
        <p:txBody>
          <a:bodyPr lIns="90000" tIns="45000" rIns="90000" bIns="45000"/>
          <a:lstStyle/>
          <a:p>
            <a:pPr>
              <a:lnSpc>
                <a:spcPct val="97000"/>
              </a:lnSpc>
              <a:tabLst>
                <a:tab pos="0" algn="l"/>
                <a:tab pos="414726" algn="l"/>
                <a:tab pos="645130" algn="l"/>
                <a:tab pos="1301779" algn="l"/>
                <a:tab pos="1958429" algn="l"/>
                <a:tab pos="2615079" algn="l"/>
                <a:tab pos="3271728" algn="l"/>
                <a:tab pos="3939898" algn="l"/>
                <a:tab pos="4585028" algn="l"/>
                <a:tab pos="5241677" algn="l"/>
                <a:tab pos="5898327" algn="l"/>
                <a:tab pos="6554977" algn="l"/>
                <a:tab pos="6635618" algn="l"/>
                <a:tab pos="7050344" algn="l"/>
                <a:tab pos="7465070" algn="l"/>
                <a:tab pos="7879796" algn="l"/>
                <a:tab pos="8294522" algn="l"/>
                <a:tab pos="8709249" algn="l"/>
                <a:tab pos="9123975" algn="l"/>
                <a:tab pos="9538701" algn="l"/>
              </a:tabLst>
            </a:pPr>
            <a:r>
              <a:rPr lang="en-US" sz="2000" dirty="0">
                <a:solidFill>
                  <a:srgbClr val="000000"/>
                </a:solidFill>
                <a:latin typeface="Trebuchet MS" pitchFamily="32" charset="0"/>
              </a:rPr>
              <a:t>1.	Reward can be delayed</a:t>
            </a:r>
          </a:p>
          <a:p>
            <a:pPr>
              <a:lnSpc>
                <a:spcPct val="116000"/>
              </a:lnSpc>
              <a:tabLst>
                <a:tab pos="0" algn="l"/>
                <a:tab pos="414726" algn="l"/>
                <a:tab pos="645130" algn="l"/>
                <a:tab pos="1301779" algn="l"/>
                <a:tab pos="1958429" algn="l"/>
                <a:tab pos="2615079" algn="l"/>
                <a:tab pos="3271728" algn="l"/>
                <a:tab pos="3939898" algn="l"/>
                <a:tab pos="4585028" algn="l"/>
                <a:tab pos="5241677" algn="l"/>
                <a:tab pos="5898327" algn="l"/>
                <a:tab pos="6554977" algn="l"/>
                <a:tab pos="6635618" algn="l"/>
                <a:tab pos="7050344" algn="l"/>
                <a:tab pos="7465070" algn="l"/>
                <a:tab pos="7879796" algn="l"/>
                <a:tab pos="8294522" algn="l"/>
                <a:tab pos="8709249" algn="l"/>
                <a:tab pos="9123975" algn="l"/>
                <a:tab pos="9538701" algn="l"/>
              </a:tabLst>
            </a:pPr>
            <a:endParaRPr lang="en-US" sz="2000" dirty="0">
              <a:solidFill>
                <a:srgbClr val="000000"/>
              </a:solidFill>
              <a:latin typeface="Trebuchet MS" pitchFamily="32" charset="0"/>
            </a:endParaRPr>
          </a:p>
          <a:p>
            <a:pPr>
              <a:lnSpc>
                <a:spcPct val="116000"/>
              </a:lnSpc>
              <a:tabLst>
                <a:tab pos="0" algn="l"/>
                <a:tab pos="414726" algn="l"/>
                <a:tab pos="645130" algn="l"/>
                <a:tab pos="1301779" algn="l"/>
                <a:tab pos="1958429" algn="l"/>
                <a:tab pos="2615079" algn="l"/>
                <a:tab pos="3271728" algn="l"/>
                <a:tab pos="3939898" algn="l"/>
                <a:tab pos="4585028" algn="l"/>
                <a:tab pos="5241677" algn="l"/>
                <a:tab pos="5898327" algn="l"/>
                <a:tab pos="6554977" algn="l"/>
                <a:tab pos="6635618" algn="l"/>
                <a:tab pos="7050344" algn="l"/>
                <a:tab pos="7465070" algn="l"/>
                <a:tab pos="7879796" algn="l"/>
                <a:tab pos="8294522" algn="l"/>
                <a:tab pos="8709249" algn="l"/>
                <a:tab pos="9123975" algn="l"/>
                <a:tab pos="9538701" algn="l"/>
              </a:tabLst>
            </a:pPr>
            <a:endParaRPr lang="en-US" sz="2000" dirty="0">
              <a:solidFill>
                <a:srgbClr val="000000"/>
              </a:solidFill>
              <a:latin typeface="Trebuchet MS" pitchFamily="32" charset="0"/>
            </a:endParaRPr>
          </a:p>
          <a:p>
            <a:pPr>
              <a:lnSpc>
                <a:spcPct val="116000"/>
              </a:lnSpc>
              <a:tabLst>
                <a:tab pos="0" algn="l"/>
                <a:tab pos="414726" algn="l"/>
                <a:tab pos="645130" algn="l"/>
                <a:tab pos="1301779" algn="l"/>
                <a:tab pos="1958429" algn="l"/>
                <a:tab pos="2615079" algn="l"/>
                <a:tab pos="3271728" algn="l"/>
                <a:tab pos="3939898" algn="l"/>
                <a:tab pos="4585028" algn="l"/>
                <a:tab pos="5241677" algn="l"/>
                <a:tab pos="5898327" algn="l"/>
                <a:tab pos="6554977" algn="l"/>
                <a:tab pos="6635618" algn="l"/>
                <a:tab pos="7050344" algn="l"/>
                <a:tab pos="7465070" algn="l"/>
                <a:tab pos="7879796" algn="l"/>
                <a:tab pos="8294522" algn="l"/>
                <a:tab pos="8709249" algn="l"/>
                <a:tab pos="9123975" algn="l"/>
                <a:tab pos="9538701" algn="l"/>
              </a:tabLst>
            </a:pPr>
            <a:endParaRPr lang="en-US" sz="2000" dirty="0">
              <a:solidFill>
                <a:srgbClr val="000000"/>
              </a:solidFill>
              <a:latin typeface="Trebuchet MS" pitchFamily="32" charset="0"/>
            </a:endParaRPr>
          </a:p>
          <a:p>
            <a:pPr>
              <a:lnSpc>
                <a:spcPct val="116000"/>
              </a:lnSpc>
              <a:tabLst>
                <a:tab pos="0" algn="l"/>
                <a:tab pos="414726" algn="l"/>
                <a:tab pos="645130" algn="l"/>
                <a:tab pos="1301779" algn="l"/>
                <a:tab pos="1958429" algn="l"/>
                <a:tab pos="2615079" algn="l"/>
                <a:tab pos="3271728" algn="l"/>
                <a:tab pos="3939898" algn="l"/>
                <a:tab pos="4585028" algn="l"/>
                <a:tab pos="5241677" algn="l"/>
                <a:tab pos="5898327" algn="l"/>
                <a:tab pos="6554977" algn="l"/>
                <a:tab pos="6635618" algn="l"/>
                <a:tab pos="7050344" algn="l"/>
                <a:tab pos="7465070" algn="l"/>
                <a:tab pos="7879796" algn="l"/>
                <a:tab pos="8294522" algn="l"/>
                <a:tab pos="8709249" algn="l"/>
                <a:tab pos="9123975" algn="l"/>
                <a:tab pos="9538701" algn="l"/>
              </a:tabLst>
            </a:pPr>
            <a:endParaRPr lang="en-US" sz="2000" dirty="0">
              <a:solidFill>
                <a:srgbClr val="000000"/>
              </a:solidFill>
              <a:latin typeface="Trebuchet MS" pitchFamily="32" charset="0"/>
            </a:endParaRPr>
          </a:p>
          <a:p>
            <a:pPr>
              <a:lnSpc>
                <a:spcPct val="116000"/>
              </a:lnSpc>
              <a:tabLst>
                <a:tab pos="0" algn="l"/>
                <a:tab pos="414726" algn="l"/>
                <a:tab pos="645130" algn="l"/>
                <a:tab pos="1301779" algn="l"/>
                <a:tab pos="1958429" algn="l"/>
                <a:tab pos="2615079" algn="l"/>
                <a:tab pos="3271728" algn="l"/>
                <a:tab pos="3939898" algn="l"/>
                <a:tab pos="4585028" algn="l"/>
                <a:tab pos="5241677" algn="l"/>
                <a:tab pos="5898327" algn="l"/>
                <a:tab pos="6554977" algn="l"/>
                <a:tab pos="6635618" algn="l"/>
                <a:tab pos="7050344" algn="l"/>
                <a:tab pos="7465070" algn="l"/>
                <a:tab pos="7879796" algn="l"/>
                <a:tab pos="8294522" algn="l"/>
                <a:tab pos="8709249" algn="l"/>
                <a:tab pos="9123975" algn="l"/>
                <a:tab pos="9538701" algn="l"/>
              </a:tabLst>
            </a:pPr>
            <a:endParaRPr lang="en-US" sz="2000" dirty="0">
              <a:solidFill>
                <a:srgbClr val="000000"/>
              </a:solidFill>
              <a:latin typeface="Trebuchet MS" pitchFamily="32" charset="0"/>
            </a:endParaRPr>
          </a:p>
          <a:p>
            <a:pPr>
              <a:lnSpc>
                <a:spcPct val="116000"/>
              </a:lnSpc>
              <a:tabLst>
                <a:tab pos="0" algn="l"/>
                <a:tab pos="414726" algn="l"/>
                <a:tab pos="645130" algn="l"/>
                <a:tab pos="1301779" algn="l"/>
                <a:tab pos="1958429" algn="l"/>
                <a:tab pos="2615079" algn="l"/>
                <a:tab pos="3271728" algn="l"/>
                <a:tab pos="3939898" algn="l"/>
                <a:tab pos="4585028" algn="l"/>
                <a:tab pos="5241677" algn="l"/>
                <a:tab pos="5898327" algn="l"/>
                <a:tab pos="6554977" algn="l"/>
                <a:tab pos="6635618" algn="l"/>
                <a:tab pos="7050344" algn="l"/>
                <a:tab pos="7465070" algn="l"/>
                <a:tab pos="7879796" algn="l"/>
                <a:tab pos="8294522" algn="l"/>
                <a:tab pos="8709249" algn="l"/>
                <a:tab pos="9123975" algn="l"/>
                <a:tab pos="9538701" algn="l"/>
              </a:tabLst>
            </a:pPr>
            <a:r>
              <a:rPr lang="en-US" sz="2000" dirty="0">
                <a:solidFill>
                  <a:srgbClr val="666666"/>
                </a:solidFill>
                <a:latin typeface="Trebuchet MS" pitchFamily="32" charset="0"/>
                <a:ea typeface="Symbol" charset="2"/>
                <a:cs typeface="Symbol" charset="2"/>
              </a:rPr>
              <a:t>      </a:t>
            </a:r>
            <a:r>
              <a:rPr lang="en-US" sz="2000" dirty="0">
                <a:solidFill>
                  <a:srgbClr val="666666"/>
                </a:solidFill>
                <a:latin typeface="Symbol" charset="2"/>
                <a:ea typeface="Symbol" charset="2"/>
                <a:cs typeface="Symbol" charset="2"/>
              </a:rPr>
              <a:t></a:t>
            </a:r>
            <a:r>
              <a:rPr lang="en-US" sz="2400" dirty="0">
                <a:solidFill>
                  <a:srgbClr val="C90016"/>
                </a:solidFill>
                <a:latin typeface="Symbol" charset="2"/>
                <a:ea typeface="Symbol" charset="2"/>
                <a:cs typeface="Symbol" charset="2"/>
              </a:rPr>
              <a:t></a:t>
            </a:r>
            <a:r>
              <a:rPr lang="en-US" sz="2000" i="1" dirty="0">
                <a:solidFill>
                  <a:srgbClr val="666666"/>
                </a:solidFill>
                <a:latin typeface="Trebuchet MS" pitchFamily="32" charset="0"/>
              </a:rPr>
              <a:t>How can reward be propagated to individual actions</a:t>
            </a:r>
          </a:p>
        </p:txBody>
      </p:sp>
      <p:grpSp>
        <p:nvGrpSpPr>
          <p:cNvPr id="4" name="Group 3"/>
          <p:cNvGrpSpPr/>
          <p:nvPr/>
        </p:nvGrpSpPr>
        <p:grpSpPr>
          <a:xfrm>
            <a:off x="1251361" y="1504958"/>
            <a:ext cx="6825600" cy="1584166"/>
            <a:chOff x="1251361" y="1504958"/>
            <a:chExt cx="6825600" cy="1584166"/>
          </a:xfrm>
        </p:grpSpPr>
        <p:pic>
          <p:nvPicPr>
            <p:cNvPr id="18441" name="Picture 8"/>
            <p:cNvPicPr>
              <a:picLocks noChangeAspect="1" noChangeArrowheads="1"/>
            </p:cNvPicPr>
            <p:nvPr/>
          </p:nvPicPr>
          <p:blipFill>
            <a:blip r:embed="rId3" cstate="print"/>
            <a:srcRect/>
            <a:stretch>
              <a:fillRect/>
            </a:stretch>
          </p:blipFill>
          <p:spPr bwMode="auto">
            <a:xfrm>
              <a:off x="1251361" y="1504958"/>
              <a:ext cx="6825600" cy="1584166"/>
            </a:xfrm>
            <a:prstGeom prst="rect">
              <a:avLst/>
            </a:prstGeom>
            <a:noFill/>
            <a:ln w="9525">
              <a:noFill/>
              <a:round/>
              <a:headEnd/>
              <a:tailEnd/>
            </a:ln>
          </p:spPr>
        </p:pic>
        <p:sp>
          <p:nvSpPr>
            <p:cNvPr id="3" name="TextBox 2"/>
            <p:cNvSpPr txBox="1"/>
            <p:nvPr/>
          </p:nvSpPr>
          <p:spPr>
            <a:xfrm>
              <a:off x="6938030" y="2330502"/>
              <a:ext cx="910570" cy="369332"/>
            </a:xfrm>
            <a:prstGeom prst="rect">
              <a:avLst/>
            </a:prstGeom>
            <a:solidFill>
              <a:schemeClr val="bg1"/>
            </a:solidFill>
          </p:spPr>
          <p:txBody>
            <a:bodyPr wrap="none" rtlCol="0">
              <a:spAutoFit/>
            </a:bodyPr>
            <a:lstStyle/>
            <a:p>
              <a:r>
                <a:rPr lang="en-US" b="1" dirty="0" smtClean="0">
                  <a:solidFill>
                    <a:srgbClr val="C00000"/>
                  </a:solidFill>
                </a:rPr>
                <a:t>Reward</a:t>
              </a:r>
              <a:endParaRPr lang="en-US" b="1" dirty="0">
                <a:solidFill>
                  <a:srgbClr val="C00000"/>
                </a:solidFill>
              </a:endParaRPr>
            </a:p>
          </p:txBody>
        </p:sp>
      </p:grpSp>
    </p:spTree>
    <p:extLst>
      <p:ext uri="{BB962C8B-B14F-4D97-AF65-F5344CB8AC3E}">
        <p14:creationId xmlns:p14="http://schemas.microsoft.com/office/powerpoint/2010/main" val="2803334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6783841" y="6461959"/>
            <a:ext cx="2121120" cy="283709"/>
          </a:xfrm>
          <a:prstGeom prst="rect">
            <a:avLst/>
          </a:prstGeom>
          <a:noFill/>
          <a:ln w="9525">
            <a:noFill/>
            <a:round/>
            <a:headEnd/>
            <a:tailEnd/>
          </a:ln>
        </p:spPr>
        <p:txBody>
          <a:bodyPr lIns="0" tIns="0" rIns="0" bIns="0"/>
          <a:lstStyle/>
          <a:p>
            <a:pPr algn="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fld id="{1CA7B42A-BC2F-4A96-BFF4-A44407A05591}" type="slidenum">
              <a:rPr lang="en-US" sz="1500">
                <a:solidFill>
                  <a:srgbClr val="000000"/>
                </a:solidFill>
                <a:latin typeface="Trebuchet MS" pitchFamily="32" charset="0"/>
              </a:rPr>
              <a:pPr algn="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t>19</a:t>
            </a:fld>
            <a:endParaRPr lang="en-US" sz="1500" dirty="0">
              <a:solidFill>
                <a:srgbClr val="000000"/>
              </a:solidFill>
              <a:latin typeface="Trebuchet MS" pitchFamily="32" charset="0"/>
            </a:endParaRPr>
          </a:p>
        </p:txBody>
      </p:sp>
      <p:sp>
        <p:nvSpPr>
          <p:cNvPr id="27651" name="Text Box 2"/>
          <p:cNvSpPr txBox="1">
            <a:spLocks noChangeArrowheads="1"/>
          </p:cNvSpPr>
          <p:nvPr/>
        </p:nvSpPr>
        <p:spPr bwMode="auto">
          <a:xfrm>
            <a:off x="414720" y="207382"/>
            <a:ext cx="8294400" cy="456528"/>
          </a:xfrm>
          <a:prstGeom prst="rect">
            <a:avLst/>
          </a:prstGeom>
          <a:noFill/>
          <a:ln w="9525">
            <a:noFill/>
            <a:round/>
            <a:headEnd/>
            <a:tailEnd/>
          </a:ln>
        </p:spPr>
        <p:txBody>
          <a:bodyPr lIns="81639" tIns="40820" rIns="81639" bIns="40820"/>
          <a:lstStyle/>
          <a:p>
            <a:pPr algn="ct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500" dirty="0">
                <a:solidFill>
                  <a:srgbClr val="000000"/>
                </a:solidFill>
                <a:latin typeface="Trebuchet MS" pitchFamily="32" charset="0"/>
              </a:rPr>
              <a:t>Learning Algorithm</a:t>
            </a:r>
          </a:p>
        </p:txBody>
      </p:sp>
      <p:pic>
        <p:nvPicPr>
          <p:cNvPr id="27652" name="Picture 3"/>
          <p:cNvPicPr>
            <a:picLocks noChangeAspect="1" noChangeArrowheads="1"/>
          </p:cNvPicPr>
          <p:nvPr/>
        </p:nvPicPr>
        <p:blipFill>
          <a:blip r:embed="rId3" cstate="print"/>
          <a:srcRect/>
          <a:stretch>
            <a:fillRect/>
          </a:stretch>
        </p:blipFill>
        <p:spPr bwMode="auto">
          <a:xfrm>
            <a:off x="558720" y="2466980"/>
            <a:ext cx="8110080" cy="3753034"/>
          </a:xfrm>
          <a:prstGeom prst="rect">
            <a:avLst/>
          </a:prstGeom>
          <a:noFill/>
          <a:ln w="9525">
            <a:noFill/>
            <a:round/>
            <a:headEnd/>
            <a:tailEnd/>
          </a:ln>
        </p:spPr>
      </p:pic>
      <p:sp>
        <p:nvSpPr>
          <p:cNvPr id="27653" name="Text Box 4"/>
          <p:cNvSpPr txBox="1">
            <a:spLocks noChangeArrowheads="1"/>
          </p:cNvSpPr>
          <p:nvPr/>
        </p:nvSpPr>
        <p:spPr bwMode="auto">
          <a:xfrm>
            <a:off x="622081" y="960582"/>
            <a:ext cx="6276960" cy="375879"/>
          </a:xfrm>
          <a:prstGeom prst="rect">
            <a:avLst/>
          </a:prstGeom>
          <a:noFill/>
          <a:ln w="9525">
            <a:noFill/>
            <a:round/>
            <a:headEnd/>
            <a:tailEnd/>
          </a:ln>
        </p:spPr>
        <p:txBody>
          <a:bodyPr wrap="none" lIns="81639" tIns="40820" rIns="81639" bIns="40820"/>
          <a:lstStyle/>
          <a:p>
            <a:pPr algn="just">
              <a:lnSpc>
                <a:spcPct val="97000"/>
              </a:lnSpc>
              <a:tabLst>
                <a:tab pos="0" algn="l"/>
                <a:tab pos="1123217" algn="l"/>
                <a:tab pos="1301779" algn="l"/>
                <a:tab pos="1958429" algn="l"/>
                <a:tab pos="2615079" algn="l"/>
                <a:tab pos="3271728" algn="l"/>
                <a:tab pos="3939898" algn="l"/>
                <a:tab pos="4585028" algn="l"/>
                <a:tab pos="5241677" algn="l"/>
                <a:tab pos="5898327" algn="l"/>
                <a:tab pos="6220892" algn="l"/>
                <a:tab pos="6635618" algn="l"/>
                <a:tab pos="7050344" algn="l"/>
                <a:tab pos="7465070" algn="l"/>
                <a:tab pos="7879796" algn="l"/>
                <a:tab pos="8294522" algn="l"/>
                <a:tab pos="8709249" algn="l"/>
                <a:tab pos="9123975" algn="l"/>
                <a:tab pos="9538701" algn="l"/>
              </a:tabLst>
            </a:pPr>
            <a:r>
              <a:rPr lang="en-US" sz="2000" i="1" dirty="0">
                <a:solidFill>
                  <a:srgbClr val="666666"/>
                </a:solidFill>
                <a:latin typeface="Trebuchet MS" pitchFamily="32" charset="0"/>
              </a:rPr>
              <a:t>Goal:	</a:t>
            </a:r>
            <a:r>
              <a:rPr lang="en-US" sz="2000" i="1" dirty="0">
                <a:solidFill>
                  <a:srgbClr val="C90016"/>
                </a:solidFill>
                <a:latin typeface="Trebuchet MS" pitchFamily="32" charset="0"/>
              </a:rPr>
              <a:t>Find </a:t>
            </a:r>
            <a:r>
              <a:rPr lang="en-US" sz="2000" i="1" dirty="0">
                <a:solidFill>
                  <a:srgbClr val="C90016"/>
                </a:solidFill>
                <a:latin typeface="Times New Roman" pitchFamily="16" charset="0"/>
                <a:ea typeface="Trebuchet MS" pitchFamily="32" charset="0"/>
                <a:cs typeface="Trebuchet MS" pitchFamily="32" charset="0"/>
              </a:rPr>
              <a:t>θ</a:t>
            </a:r>
            <a:r>
              <a:rPr lang="en-US" sz="2000" i="1" dirty="0">
                <a:solidFill>
                  <a:srgbClr val="C90016"/>
                </a:solidFill>
                <a:latin typeface="Trebuchet MS" pitchFamily="32" charset="0"/>
              </a:rPr>
              <a:t> that maximizes the expected reward</a:t>
            </a:r>
          </a:p>
        </p:txBody>
      </p:sp>
      <p:sp>
        <p:nvSpPr>
          <p:cNvPr id="27654" name="Text Box 5"/>
          <p:cNvSpPr txBox="1">
            <a:spLocks noChangeArrowheads="1"/>
          </p:cNvSpPr>
          <p:nvPr/>
        </p:nvSpPr>
        <p:spPr bwMode="auto">
          <a:xfrm>
            <a:off x="646560" y="1417109"/>
            <a:ext cx="8269920" cy="375880"/>
          </a:xfrm>
          <a:prstGeom prst="rect">
            <a:avLst/>
          </a:prstGeom>
          <a:noFill/>
          <a:ln w="9525">
            <a:noFill/>
            <a:round/>
            <a:headEnd/>
            <a:tailEnd/>
          </a:ln>
        </p:spPr>
        <p:txBody>
          <a:bodyPr wrap="none" lIns="81639" tIns="40820" rIns="81639" bIns="40820"/>
          <a:lstStyle/>
          <a:p>
            <a:pPr algn="just">
              <a:lnSpc>
                <a:spcPct val="97000"/>
              </a:lnSpc>
              <a:tabLst>
                <a:tab pos="0" algn="l"/>
                <a:tab pos="1104497" algn="l"/>
                <a:tab pos="1301779" algn="l"/>
                <a:tab pos="1958429" algn="l"/>
                <a:tab pos="2615079" algn="l"/>
                <a:tab pos="3271728" algn="l"/>
                <a:tab pos="3939898" algn="l"/>
                <a:tab pos="4585028" algn="l"/>
                <a:tab pos="5241677" algn="l"/>
                <a:tab pos="5898327" algn="l"/>
                <a:tab pos="6554977" algn="l"/>
                <a:tab pos="7211626" algn="l"/>
                <a:tab pos="7879796" algn="l"/>
                <a:tab pos="8294522" algn="l"/>
                <a:tab pos="8709249" algn="l"/>
                <a:tab pos="9123975" algn="l"/>
                <a:tab pos="9538701" algn="l"/>
              </a:tabLst>
            </a:pPr>
            <a:r>
              <a:rPr lang="en-US" sz="2000" i="1" dirty="0">
                <a:solidFill>
                  <a:srgbClr val="666666"/>
                </a:solidFill>
                <a:latin typeface="Trebuchet MS" pitchFamily="32" charset="0"/>
              </a:rPr>
              <a:t>Method:	</a:t>
            </a:r>
            <a:r>
              <a:rPr lang="en-US" sz="2000" i="1" dirty="0">
                <a:solidFill>
                  <a:srgbClr val="C90016"/>
                </a:solidFill>
                <a:latin typeface="Trebuchet MS" pitchFamily="32" charset="0"/>
              </a:rPr>
              <a:t>Policy gradient algorithm   (stochastic gradient ascent on </a:t>
            </a:r>
            <a:r>
              <a:rPr lang="en-US" sz="2000" i="1" dirty="0">
                <a:solidFill>
                  <a:srgbClr val="C90016"/>
                </a:solidFill>
                <a:latin typeface="Times New Roman" pitchFamily="16" charset="0"/>
                <a:ea typeface="Trebuchet MS" pitchFamily="32" charset="0"/>
                <a:cs typeface="Trebuchet MS" pitchFamily="32" charset="0"/>
              </a:rPr>
              <a:t>θ)</a:t>
            </a:r>
            <a:r>
              <a:rPr lang="ar-SA" sz="2000" i="1" dirty="0">
                <a:solidFill>
                  <a:srgbClr val="C90016"/>
                </a:solidFill>
                <a:latin typeface="Times New Roman" pitchFamily="16" charset="0"/>
                <a:cs typeface="Arial" charset="0"/>
              </a:rPr>
              <a:t>‏</a:t>
            </a:r>
            <a:endParaRPr lang="en-US" sz="2000" i="1" dirty="0">
              <a:solidFill>
                <a:srgbClr val="C90016"/>
              </a:solidFill>
              <a:latin typeface="Times New Roman" pitchFamily="16" charset="0"/>
              <a:cs typeface="Arial" charset="0"/>
            </a:endParaRPr>
          </a:p>
        </p:txBody>
      </p:sp>
    </p:spTree>
    <p:extLst>
      <p:ext uri="{BB962C8B-B14F-4D97-AF65-F5344CB8AC3E}">
        <p14:creationId xmlns:p14="http://schemas.microsoft.com/office/powerpoint/2010/main" val="19684103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Language and Control Applications</a:t>
            </a:r>
            <a:endParaRPr lang="en-US" dirty="0"/>
          </a:p>
        </p:txBody>
      </p:sp>
      <p:grpSp>
        <p:nvGrpSpPr>
          <p:cNvPr id="7" name="Group 6"/>
          <p:cNvGrpSpPr/>
          <p:nvPr/>
        </p:nvGrpSpPr>
        <p:grpSpPr>
          <a:xfrm>
            <a:off x="454877" y="1447800"/>
            <a:ext cx="5564923" cy="2057400"/>
            <a:chOff x="454877" y="1447800"/>
            <a:chExt cx="5564923" cy="2057400"/>
          </a:xfrm>
        </p:grpSpPr>
        <p:sp>
          <p:nvSpPr>
            <p:cNvPr id="3" name="Freeform 2"/>
            <p:cNvSpPr/>
            <p:nvPr/>
          </p:nvSpPr>
          <p:spPr>
            <a:xfrm>
              <a:off x="454877" y="1447800"/>
              <a:ext cx="5564923" cy="2057400"/>
            </a:xfrm>
            <a:custGeom>
              <a:avLst/>
              <a:gdLst>
                <a:gd name="connsiteX0" fmla="*/ 0 w 7824486"/>
                <a:gd name="connsiteY0" fmla="*/ 2569579 h 2835797"/>
                <a:gd name="connsiteX1" fmla="*/ 0 w 7824486"/>
                <a:gd name="connsiteY1" fmla="*/ 0 h 2835797"/>
                <a:gd name="connsiteX2" fmla="*/ 7824486 w 7824486"/>
                <a:gd name="connsiteY2" fmla="*/ 0 h 2835797"/>
                <a:gd name="connsiteX3" fmla="*/ 7824486 w 7824486"/>
                <a:gd name="connsiteY3" fmla="*/ 2419108 h 2835797"/>
                <a:gd name="connsiteX4" fmla="*/ 7812911 w 7824486"/>
                <a:gd name="connsiteY4" fmla="*/ 2419108 h 2835797"/>
                <a:gd name="connsiteX5" fmla="*/ 7604567 w 7824486"/>
                <a:gd name="connsiteY5" fmla="*/ 2372810 h 2835797"/>
                <a:gd name="connsiteX6" fmla="*/ 7535119 w 7824486"/>
                <a:gd name="connsiteY6" fmla="*/ 2349660 h 2835797"/>
                <a:gd name="connsiteX7" fmla="*/ 7500395 w 7824486"/>
                <a:gd name="connsiteY7" fmla="*/ 2338086 h 2835797"/>
                <a:gd name="connsiteX8" fmla="*/ 7465670 w 7824486"/>
                <a:gd name="connsiteY8" fmla="*/ 2314936 h 2835797"/>
                <a:gd name="connsiteX9" fmla="*/ 7442521 w 7824486"/>
                <a:gd name="connsiteY9" fmla="*/ 2280212 h 2835797"/>
                <a:gd name="connsiteX10" fmla="*/ 7373073 w 7824486"/>
                <a:gd name="connsiteY10" fmla="*/ 2257063 h 2835797"/>
                <a:gd name="connsiteX11" fmla="*/ 7037407 w 7824486"/>
                <a:gd name="connsiteY11" fmla="*/ 2268637 h 2835797"/>
                <a:gd name="connsiteX12" fmla="*/ 6875362 w 7824486"/>
                <a:gd name="connsiteY12" fmla="*/ 2303362 h 2835797"/>
                <a:gd name="connsiteX13" fmla="*/ 6805914 w 7824486"/>
                <a:gd name="connsiteY13" fmla="*/ 2349660 h 2835797"/>
                <a:gd name="connsiteX14" fmla="*/ 6759615 w 7824486"/>
                <a:gd name="connsiteY14" fmla="*/ 2372810 h 2835797"/>
                <a:gd name="connsiteX15" fmla="*/ 6736465 w 7824486"/>
                <a:gd name="connsiteY15" fmla="*/ 2395959 h 2835797"/>
                <a:gd name="connsiteX16" fmla="*/ 6667017 w 7824486"/>
                <a:gd name="connsiteY16" fmla="*/ 2419108 h 2835797"/>
                <a:gd name="connsiteX17" fmla="*/ 6620719 w 7824486"/>
                <a:gd name="connsiteY17" fmla="*/ 2442258 h 2835797"/>
                <a:gd name="connsiteX18" fmla="*/ 6539696 w 7824486"/>
                <a:gd name="connsiteY18" fmla="*/ 2465407 h 2835797"/>
                <a:gd name="connsiteX19" fmla="*/ 6447098 w 7824486"/>
                <a:gd name="connsiteY19" fmla="*/ 2453832 h 2835797"/>
                <a:gd name="connsiteX20" fmla="*/ 6377650 w 7824486"/>
                <a:gd name="connsiteY20" fmla="*/ 2430683 h 2835797"/>
                <a:gd name="connsiteX21" fmla="*/ 6319777 w 7824486"/>
                <a:gd name="connsiteY21" fmla="*/ 2419108 h 2835797"/>
                <a:gd name="connsiteX22" fmla="*/ 6215605 w 7824486"/>
                <a:gd name="connsiteY22" fmla="*/ 2384384 h 2835797"/>
                <a:gd name="connsiteX23" fmla="*/ 6180881 w 7824486"/>
                <a:gd name="connsiteY23" fmla="*/ 2372810 h 2835797"/>
                <a:gd name="connsiteX24" fmla="*/ 6088283 w 7824486"/>
                <a:gd name="connsiteY24" fmla="*/ 2338086 h 2835797"/>
                <a:gd name="connsiteX25" fmla="*/ 6053559 w 7824486"/>
                <a:gd name="connsiteY25" fmla="*/ 2314936 h 2835797"/>
                <a:gd name="connsiteX26" fmla="*/ 5960962 w 7824486"/>
                <a:gd name="connsiteY26" fmla="*/ 2291787 h 2835797"/>
                <a:gd name="connsiteX27" fmla="*/ 5879939 w 7824486"/>
                <a:gd name="connsiteY27" fmla="*/ 2257063 h 2835797"/>
                <a:gd name="connsiteX28" fmla="*/ 5845215 w 7824486"/>
                <a:gd name="connsiteY28" fmla="*/ 2233913 h 2835797"/>
                <a:gd name="connsiteX29" fmla="*/ 5810491 w 7824486"/>
                <a:gd name="connsiteY29" fmla="*/ 2222339 h 2835797"/>
                <a:gd name="connsiteX30" fmla="*/ 5613721 w 7824486"/>
                <a:gd name="connsiteY30" fmla="*/ 2257063 h 2835797"/>
                <a:gd name="connsiteX31" fmla="*/ 5544273 w 7824486"/>
                <a:gd name="connsiteY31" fmla="*/ 2291787 h 2835797"/>
                <a:gd name="connsiteX32" fmla="*/ 5486400 w 7824486"/>
                <a:gd name="connsiteY32" fmla="*/ 2303362 h 2835797"/>
                <a:gd name="connsiteX33" fmla="*/ 5428526 w 7824486"/>
                <a:gd name="connsiteY33" fmla="*/ 2326511 h 2835797"/>
                <a:gd name="connsiteX34" fmla="*/ 5393802 w 7824486"/>
                <a:gd name="connsiteY34" fmla="*/ 2361235 h 2835797"/>
                <a:gd name="connsiteX35" fmla="*/ 5324354 w 7824486"/>
                <a:gd name="connsiteY35" fmla="*/ 2384384 h 2835797"/>
                <a:gd name="connsiteX36" fmla="*/ 5289630 w 7824486"/>
                <a:gd name="connsiteY36" fmla="*/ 2395959 h 2835797"/>
                <a:gd name="connsiteX37" fmla="*/ 5254906 w 7824486"/>
                <a:gd name="connsiteY37" fmla="*/ 2419108 h 2835797"/>
                <a:gd name="connsiteX38" fmla="*/ 5173883 w 7824486"/>
                <a:gd name="connsiteY38" fmla="*/ 2442258 h 2835797"/>
                <a:gd name="connsiteX39" fmla="*/ 5139159 w 7824486"/>
                <a:gd name="connsiteY39" fmla="*/ 2465407 h 2835797"/>
                <a:gd name="connsiteX40" fmla="*/ 5023412 w 7824486"/>
                <a:gd name="connsiteY40" fmla="*/ 2500131 h 2835797"/>
                <a:gd name="connsiteX41" fmla="*/ 4942389 w 7824486"/>
                <a:gd name="connsiteY41" fmla="*/ 2523281 h 2835797"/>
                <a:gd name="connsiteX42" fmla="*/ 4456253 w 7824486"/>
                <a:gd name="connsiteY42" fmla="*/ 2511706 h 2835797"/>
                <a:gd name="connsiteX43" fmla="*/ 4421529 w 7824486"/>
                <a:gd name="connsiteY43" fmla="*/ 2500131 h 2835797"/>
                <a:gd name="connsiteX44" fmla="*/ 4224759 w 7824486"/>
                <a:gd name="connsiteY44" fmla="*/ 2511706 h 2835797"/>
                <a:gd name="connsiteX45" fmla="*/ 4190035 w 7824486"/>
                <a:gd name="connsiteY45" fmla="*/ 2523281 h 2835797"/>
                <a:gd name="connsiteX46" fmla="*/ 4132162 w 7824486"/>
                <a:gd name="connsiteY46" fmla="*/ 2534855 h 2835797"/>
                <a:gd name="connsiteX47" fmla="*/ 4074288 w 7824486"/>
                <a:gd name="connsiteY47" fmla="*/ 2558005 h 2835797"/>
                <a:gd name="connsiteX48" fmla="*/ 4016415 w 7824486"/>
                <a:gd name="connsiteY48" fmla="*/ 2592729 h 2835797"/>
                <a:gd name="connsiteX49" fmla="*/ 3970116 w 7824486"/>
                <a:gd name="connsiteY49" fmla="*/ 2615878 h 2835797"/>
                <a:gd name="connsiteX50" fmla="*/ 3912243 w 7824486"/>
                <a:gd name="connsiteY50" fmla="*/ 2650602 h 2835797"/>
                <a:gd name="connsiteX51" fmla="*/ 3865944 w 7824486"/>
                <a:gd name="connsiteY51" fmla="*/ 2673751 h 2835797"/>
                <a:gd name="connsiteX52" fmla="*/ 3761772 w 7824486"/>
                <a:gd name="connsiteY52" fmla="*/ 2720050 h 2835797"/>
                <a:gd name="connsiteX53" fmla="*/ 3703898 w 7824486"/>
                <a:gd name="connsiteY53" fmla="*/ 2754774 h 2835797"/>
                <a:gd name="connsiteX54" fmla="*/ 3669174 w 7824486"/>
                <a:gd name="connsiteY54" fmla="*/ 2777924 h 2835797"/>
                <a:gd name="connsiteX55" fmla="*/ 3634450 w 7824486"/>
                <a:gd name="connsiteY55" fmla="*/ 2789498 h 2835797"/>
                <a:gd name="connsiteX56" fmla="*/ 3599726 w 7824486"/>
                <a:gd name="connsiteY56" fmla="*/ 2812648 h 2835797"/>
                <a:gd name="connsiteX57" fmla="*/ 3530278 w 7824486"/>
                <a:gd name="connsiteY57" fmla="*/ 2835797 h 2835797"/>
                <a:gd name="connsiteX58" fmla="*/ 3368233 w 7824486"/>
                <a:gd name="connsiteY58" fmla="*/ 2824222 h 2835797"/>
                <a:gd name="connsiteX59" fmla="*/ 3298784 w 7824486"/>
                <a:gd name="connsiteY59" fmla="*/ 2789498 h 2835797"/>
                <a:gd name="connsiteX60" fmla="*/ 3252486 w 7824486"/>
                <a:gd name="connsiteY60" fmla="*/ 2754774 h 2835797"/>
                <a:gd name="connsiteX61" fmla="*/ 3217762 w 7824486"/>
                <a:gd name="connsiteY61" fmla="*/ 2743200 h 2835797"/>
                <a:gd name="connsiteX62" fmla="*/ 3159888 w 7824486"/>
                <a:gd name="connsiteY62" fmla="*/ 2731625 h 2835797"/>
                <a:gd name="connsiteX63" fmla="*/ 3067291 w 7824486"/>
                <a:gd name="connsiteY63" fmla="*/ 2708475 h 2835797"/>
                <a:gd name="connsiteX64" fmla="*/ 2731625 w 7824486"/>
                <a:gd name="connsiteY64" fmla="*/ 2696901 h 2835797"/>
                <a:gd name="connsiteX65" fmla="*/ 2639027 w 7824486"/>
                <a:gd name="connsiteY65" fmla="*/ 2685326 h 2835797"/>
                <a:gd name="connsiteX66" fmla="*/ 2476982 w 7824486"/>
                <a:gd name="connsiteY66" fmla="*/ 2673751 h 2835797"/>
                <a:gd name="connsiteX67" fmla="*/ 2465407 w 7824486"/>
                <a:gd name="connsiteY67" fmla="*/ 2639027 h 2835797"/>
                <a:gd name="connsiteX68" fmla="*/ 2430683 w 7824486"/>
                <a:gd name="connsiteY68" fmla="*/ 2615878 h 2835797"/>
                <a:gd name="connsiteX69" fmla="*/ 2338086 w 7824486"/>
                <a:gd name="connsiteY69" fmla="*/ 2604303 h 2835797"/>
                <a:gd name="connsiteX70" fmla="*/ 2164465 w 7824486"/>
                <a:gd name="connsiteY70" fmla="*/ 2592729 h 2835797"/>
                <a:gd name="connsiteX71" fmla="*/ 1307939 w 7824486"/>
                <a:gd name="connsiteY71" fmla="*/ 2569579 h 2835797"/>
                <a:gd name="connsiteX72" fmla="*/ 1134319 w 7824486"/>
                <a:gd name="connsiteY72" fmla="*/ 2581154 h 2835797"/>
                <a:gd name="connsiteX73" fmla="*/ 1099595 w 7824486"/>
                <a:gd name="connsiteY73" fmla="*/ 2592729 h 2835797"/>
                <a:gd name="connsiteX74" fmla="*/ 1030146 w 7824486"/>
                <a:gd name="connsiteY74" fmla="*/ 2639027 h 2835797"/>
                <a:gd name="connsiteX75" fmla="*/ 995422 w 7824486"/>
                <a:gd name="connsiteY75" fmla="*/ 2685326 h 2835797"/>
                <a:gd name="connsiteX76" fmla="*/ 972273 w 7824486"/>
                <a:gd name="connsiteY76" fmla="*/ 2731625 h 2835797"/>
                <a:gd name="connsiteX77" fmla="*/ 925974 w 7824486"/>
                <a:gd name="connsiteY77" fmla="*/ 2743200 h 2835797"/>
                <a:gd name="connsiteX78" fmla="*/ 891250 w 7824486"/>
                <a:gd name="connsiteY78" fmla="*/ 2754774 h 2835797"/>
                <a:gd name="connsiteX79" fmla="*/ 694481 w 7824486"/>
                <a:gd name="connsiteY79" fmla="*/ 2743200 h 2835797"/>
                <a:gd name="connsiteX80" fmla="*/ 659757 w 7824486"/>
                <a:gd name="connsiteY80" fmla="*/ 2731625 h 2835797"/>
                <a:gd name="connsiteX81" fmla="*/ 520860 w 7824486"/>
                <a:gd name="connsiteY81" fmla="*/ 2696901 h 2835797"/>
                <a:gd name="connsiteX82" fmla="*/ 497711 w 7824486"/>
                <a:gd name="connsiteY82" fmla="*/ 2673751 h 2835797"/>
                <a:gd name="connsiteX83" fmla="*/ 474562 w 7824486"/>
                <a:gd name="connsiteY83" fmla="*/ 2639027 h 2835797"/>
                <a:gd name="connsiteX84" fmla="*/ 439838 w 7824486"/>
                <a:gd name="connsiteY84" fmla="*/ 2627453 h 2835797"/>
                <a:gd name="connsiteX85" fmla="*/ 277792 w 7824486"/>
                <a:gd name="connsiteY85" fmla="*/ 2592729 h 2835797"/>
                <a:gd name="connsiteX86" fmla="*/ 219919 w 7824486"/>
                <a:gd name="connsiteY86" fmla="*/ 2581154 h 2835797"/>
                <a:gd name="connsiteX87" fmla="*/ 138896 w 7824486"/>
                <a:gd name="connsiteY87" fmla="*/ 2558005 h 2835797"/>
                <a:gd name="connsiteX88" fmla="*/ 57873 w 7824486"/>
                <a:gd name="connsiteY88" fmla="*/ 2523281 h 2835797"/>
                <a:gd name="connsiteX89" fmla="*/ 57873 w 7824486"/>
                <a:gd name="connsiteY89" fmla="*/ 2523281 h 2835797"/>
                <a:gd name="connsiteX0" fmla="*/ 0 w 7824486"/>
                <a:gd name="connsiteY0" fmla="*/ 2569579 h 2835797"/>
                <a:gd name="connsiteX1" fmla="*/ 0 w 7824486"/>
                <a:gd name="connsiteY1" fmla="*/ 0 h 2835797"/>
                <a:gd name="connsiteX2" fmla="*/ 7824486 w 7824486"/>
                <a:gd name="connsiteY2" fmla="*/ 0 h 2835797"/>
                <a:gd name="connsiteX3" fmla="*/ 7824486 w 7824486"/>
                <a:gd name="connsiteY3" fmla="*/ 2419108 h 2835797"/>
                <a:gd name="connsiteX4" fmla="*/ 7812911 w 7824486"/>
                <a:gd name="connsiteY4" fmla="*/ 2419108 h 2835797"/>
                <a:gd name="connsiteX5" fmla="*/ 7604567 w 7824486"/>
                <a:gd name="connsiteY5" fmla="*/ 2372810 h 2835797"/>
                <a:gd name="connsiteX6" fmla="*/ 7535119 w 7824486"/>
                <a:gd name="connsiteY6" fmla="*/ 2349660 h 2835797"/>
                <a:gd name="connsiteX7" fmla="*/ 7500395 w 7824486"/>
                <a:gd name="connsiteY7" fmla="*/ 2338086 h 2835797"/>
                <a:gd name="connsiteX8" fmla="*/ 7465670 w 7824486"/>
                <a:gd name="connsiteY8" fmla="*/ 2314936 h 2835797"/>
                <a:gd name="connsiteX9" fmla="*/ 7442521 w 7824486"/>
                <a:gd name="connsiteY9" fmla="*/ 2280212 h 2835797"/>
                <a:gd name="connsiteX10" fmla="*/ 7373073 w 7824486"/>
                <a:gd name="connsiteY10" fmla="*/ 2257063 h 2835797"/>
                <a:gd name="connsiteX11" fmla="*/ 7037407 w 7824486"/>
                <a:gd name="connsiteY11" fmla="*/ 2268637 h 2835797"/>
                <a:gd name="connsiteX12" fmla="*/ 6875362 w 7824486"/>
                <a:gd name="connsiteY12" fmla="*/ 2303362 h 2835797"/>
                <a:gd name="connsiteX13" fmla="*/ 6805914 w 7824486"/>
                <a:gd name="connsiteY13" fmla="*/ 2349660 h 2835797"/>
                <a:gd name="connsiteX14" fmla="*/ 6759615 w 7824486"/>
                <a:gd name="connsiteY14" fmla="*/ 2372810 h 2835797"/>
                <a:gd name="connsiteX15" fmla="*/ 6736465 w 7824486"/>
                <a:gd name="connsiteY15" fmla="*/ 2395959 h 2835797"/>
                <a:gd name="connsiteX16" fmla="*/ 6667017 w 7824486"/>
                <a:gd name="connsiteY16" fmla="*/ 2419108 h 2835797"/>
                <a:gd name="connsiteX17" fmla="*/ 6620719 w 7824486"/>
                <a:gd name="connsiteY17" fmla="*/ 2442258 h 2835797"/>
                <a:gd name="connsiteX18" fmla="*/ 6539696 w 7824486"/>
                <a:gd name="connsiteY18" fmla="*/ 2465407 h 2835797"/>
                <a:gd name="connsiteX19" fmla="*/ 6447098 w 7824486"/>
                <a:gd name="connsiteY19" fmla="*/ 2453832 h 2835797"/>
                <a:gd name="connsiteX20" fmla="*/ 6377650 w 7824486"/>
                <a:gd name="connsiteY20" fmla="*/ 2430683 h 2835797"/>
                <a:gd name="connsiteX21" fmla="*/ 6319777 w 7824486"/>
                <a:gd name="connsiteY21" fmla="*/ 2419108 h 2835797"/>
                <a:gd name="connsiteX22" fmla="*/ 6215605 w 7824486"/>
                <a:gd name="connsiteY22" fmla="*/ 2384384 h 2835797"/>
                <a:gd name="connsiteX23" fmla="*/ 6180881 w 7824486"/>
                <a:gd name="connsiteY23" fmla="*/ 2372810 h 2835797"/>
                <a:gd name="connsiteX24" fmla="*/ 6088283 w 7824486"/>
                <a:gd name="connsiteY24" fmla="*/ 2338086 h 2835797"/>
                <a:gd name="connsiteX25" fmla="*/ 6053559 w 7824486"/>
                <a:gd name="connsiteY25" fmla="*/ 2314936 h 2835797"/>
                <a:gd name="connsiteX26" fmla="*/ 5960962 w 7824486"/>
                <a:gd name="connsiteY26" fmla="*/ 2291787 h 2835797"/>
                <a:gd name="connsiteX27" fmla="*/ 5879939 w 7824486"/>
                <a:gd name="connsiteY27" fmla="*/ 2257063 h 2835797"/>
                <a:gd name="connsiteX28" fmla="*/ 5845215 w 7824486"/>
                <a:gd name="connsiteY28" fmla="*/ 2233913 h 2835797"/>
                <a:gd name="connsiteX29" fmla="*/ 5810491 w 7824486"/>
                <a:gd name="connsiteY29" fmla="*/ 2222339 h 2835797"/>
                <a:gd name="connsiteX30" fmla="*/ 5613721 w 7824486"/>
                <a:gd name="connsiteY30" fmla="*/ 2257063 h 2835797"/>
                <a:gd name="connsiteX31" fmla="*/ 5544273 w 7824486"/>
                <a:gd name="connsiteY31" fmla="*/ 2291787 h 2835797"/>
                <a:gd name="connsiteX32" fmla="*/ 5486400 w 7824486"/>
                <a:gd name="connsiteY32" fmla="*/ 2303362 h 2835797"/>
                <a:gd name="connsiteX33" fmla="*/ 5428526 w 7824486"/>
                <a:gd name="connsiteY33" fmla="*/ 2326511 h 2835797"/>
                <a:gd name="connsiteX34" fmla="*/ 5393802 w 7824486"/>
                <a:gd name="connsiteY34" fmla="*/ 2361235 h 2835797"/>
                <a:gd name="connsiteX35" fmla="*/ 5324354 w 7824486"/>
                <a:gd name="connsiteY35" fmla="*/ 2384384 h 2835797"/>
                <a:gd name="connsiteX36" fmla="*/ 5289630 w 7824486"/>
                <a:gd name="connsiteY36" fmla="*/ 2395959 h 2835797"/>
                <a:gd name="connsiteX37" fmla="*/ 5254906 w 7824486"/>
                <a:gd name="connsiteY37" fmla="*/ 2419108 h 2835797"/>
                <a:gd name="connsiteX38" fmla="*/ 5173883 w 7824486"/>
                <a:gd name="connsiteY38" fmla="*/ 2442258 h 2835797"/>
                <a:gd name="connsiteX39" fmla="*/ 5139159 w 7824486"/>
                <a:gd name="connsiteY39" fmla="*/ 2465407 h 2835797"/>
                <a:gd name="connsiteX40" fmla="*/ 5023412 w 7824486"/>
                <a:gd name="connsiteY40" fmla="*/ 2500131 h 2835797"/>
                <a:gd name="connsiteX41" fmla="*/ 4942389 w 7824486"/>
                <a:gd name="connsiteY41" fmla="*/ 2523281 h 2835797"/>
                <a:gd name="connsiteX42" fmla="*/ 4456253 w 7824486"/>
                <a:gd name="connsiteY42" fmla="*/ 2511706 h 2835797"/>
                <a:gd name="connsiteX43" fmla="*/ 4421529 w 7824486"/>
                <a:gd name="connsiteY43" fmla="*/ 2500131 h 2835797"/>
                <a:gd name="connsiteX44" fmla="*/ 4224759 w 7824486"/>
                <a:gd name="connsiteY44" fmla="*/ 2511706 h 2835797"/>
                <a:gd name="connsiteX45" fmla="*/ 4190035 w 7824486"/>
                <a:gd name="connsiteY45" fmla="*/ 2523281 h 2835797"/>
                <a:gd name="connsiteX46" fmla="*/ 4132162 w 7824486"/>
                <a:gd name="connsiteY46" fmla="*/ 2534855 h 2835797"/>
                <a:gd name="connsiteX47" fmla="*/ 4074288 w 7824486"/>
                <a:gd name="connsiteY47" fmla="*/ 2558005 h 2835797"/>
                <a:gd name="connsiteX48" fmla="*/ 4016415 w 7824486"/>
                <a:gd name="connsiteY48" fmla="*/ 2592729 h 2835797"/>
                <a:gd name="connsiteX49" fmla="*/ 3970116 w 7824486"/>
                <a:gd name="connsiteY49" fmla="*/ 2615878 h 2835797"/>
                <a:gd name="connsiteX50" fmla="*/ 3912243 w 7824486"/>
                <a:gd name="connsiteY50" fmla="*/ 2650602 h 2835797"/>
                <a:gd name="connsiteX51" fmla="*/ 3865944 w 7824486"/>
                <a:gd name="connsiteY51" fmla="*/ 2673751 h 2835797"/>
                <a:gd name="connsiteX52" fmla="*/ 3761772 w 7824486"/>
                <a:gd name="connsiteY52" fmla="*/ 2720050 h 2835797"/>
                <a:gd name="connsiteX53" fmla="*/ 3703898 w 7824486"/>
                <a:gd name="connsiteY53" fmla="*/ 2754774 h 2835797"/>
                <a:gd name="connsiteX54" fmla="*/ 3669174 w 7824486"/>
                <a:gd name="connsiteY54" fmla="*/ 2777924 h 2835797"/>
                <a:gd name="connsiteX55" fmla="*/ 3634450 w 7824486"/>
                <a:gd name="connsiteY55" fmla="*/ 2789498 h 2835797"/>
                <a:gd name="connsiteX56" fmla="*/ 3599726 w 7824486"/>
                <a:gd name="connsiteY56" fmla="*/ 2812648 h 2835797"/>
                <a:gd name="connsiteX57" fmla="*/ 3530278 w 7824486"/>
                <a:gd name="connsiteY57" fmla="*/ 2835797 h 2835797"/>
                <a:gd name="connsiteX58" fmla="*/ 3368233 w 7824486"/>
                <a:gd name="connsiteY58" fmla="*/ 2824222 h 2835797"/>
                <a:gd name="connsiteX59" fmla="*/ 3298784 w 7824486"/>
                <a:gd name="connsiteY59" fmla="*/ 2789498 h 2835797"/>
                <a:gd name="connsiteX60" fmla="*/ 3252486 w 7824486"/>
                <a:gd name="connsiteY60" fmla="*/ 2754774 h 2835797"/>
                <a:gd name="connsiteX61" fmla="*/ 3217762 w 7824486"/>
                <a:gd name="connsiteY61" fmla="*/ 2743200 h 2835797"/>
                <a:gd name="connsiteX62" fmla="*/ 3159888 w 7824486"/>
                <a:gd name="connsiteY62" fmla="*/ 2731625 h 2835797"/>
                <a:gd name="connsiteX63" fmla="*/ 3067291 w 7824486"/>
                <a:gd name="connsiteY63" fmla="*/ 2708475 h 2835797"/>
                <a:gd name="connsiteX64" fmla="*/ 2731625 w 7824486"/>
                <a:gd name="connsiteY64" fmla="*/ 2696901 h 2835797"/>
                <a:gd name="connsiteX65" fmla="*/ 2639027 w 7824486"/>
                <a:gd name="connsiteY65" fmla="*/ 2685326 h 2835797"/>
                <a:gd name="connsiteX66" fmla="*/ 2476982 w 7824486"/>
                <a:gd name="connsiteY66" fmla="*/ 2673751 h 2835797"/>
                <a:gd name="connsiteX67" fmla="*/ 2465407 w 7824486"/>
                <a:gd name="connsiteY67" fmla="*/ 2639027 h 2835797"/>
                <a:gd name="connsiteX68" fmla="*/ 2430683 w 7824486"/>
                <a:gd name="connsiteY68" fmla="*/ 2615878 h 2835797"/>
                <a:gd name="connsiteX69" fmla="*/ 2338086 w 7824486"/>
                <a:gd name="connsiteY69" fmla="*/ 2604303 h 2835797"/>
                <a:gd name="connsiteX70" fmla="*/ 2164465 w 7824486"/>
                <a:gd name="connsiteY70" fmla="*/ 2592729 h 2835797"/>
                <a:gd name="connsiteX71" fmla="*/ 1307939 w 7824486"/>
                <a:gd name="connsiteY71" fmla="*/ 2569579 h 2835797"/>
                <a:gd name="connsiteX72" fmla="*/ 1134319 w 7824486"/>
                <a:gd name="connsiteY72" fmla="*/ 2581154 h 2835797"/>
                <a:gd name="connsiteX73" fmla="*/ 1099595 w 7824486"/>
                <a:gd name="connsiteY73" fmla="*/ 2592729 h 2835797"/>
                <a:gd name="connsiteX74" fmla="*/ 1030146 w 7824486"/>
                <a:gd name="connsiteY74" fmla="*/ 2639027 h 2835797"/>
                <a:gd name="connsiteX75" fmla="*/ 995422 w 7824486"/>
                <a:gd name="connsiteY75" fmla="*/ 2685326 h 2835797"/>
                <a:gd name="connsiteX76" fmla="*/ 972273 w 7824486"/>
                <a:gd name="connsiteY76" fmla="*/ 2731625 h 2835797"/>
                <a:gd name="connsiteX77" fmla="*/ 925974 w 7824486"/>
                <a:gd name="connsiteY77" fmla="*/ 2743200 h 2835797"/>
                <a:gd name="connsiteX78" fmla="*/ 891250 w 7824486"/>
                <a:gd name="connsiteY78" fmla="*/ 2754774 h 2835797"/>
                <a:gd name="connsiteX79" fmla="*/ 694481 w 7824486"/>
                <a:gd name="connsiteY79" fmla="*/ 2743200 h 2835797"/>
                <a:gd name="connsiteX80" fmla="*/ 659757 w 7824486"/>
                <a:gd name="connsiteY80" fmla="*/ 2731625 h 2835797"/>
                <a:gd name="connsiteX81" fmla="*/ 520860 w 7824486"/>
                <a:gd name="connsiteY81" fmla="*/ 2696901 h 2835797"/>
                <a:gd name="connsiteX82" fmla="*/ 497711 w 7824486"/>
                <a:gd name="connsiteY82" fmla="*/ 2673751 h 2835797"/>
                <a:gd name="connsiteX83" fmla="*/ 474562 w 7824486"/>
                <a:gd name="connsiteY83" fmla="*/ 2639027 h 2835797"/>
                <a:gd name="connsiteX84" fmla="*/ 439838 w 7824486"/>
                <a:gd name="connsiteY84" fmla="*/ 2627453 h 2835797"/>
                <a:gd name="connsiteX85" fmla="*/ 277792 w 7824486"/>
                <a:gd name="connsiteY85" fmla="*/ 2592729 h 2835797"/>
                <a:gd name="connsiteX86" fmla="*/ 219919 w 7824486"/>
                <a:gd name="connsiteY86" fmla="*/ 2581154 h 2835797"/>
                <a:gd name="connsiteX87" fmla="*/ 138896 w 7824486"/>
                <a:gd name="connsiteY87" fmla="*/ 2558005 h 2835797"/>
                <a:gd name="connsiteX88" fmla="*/ 57873 w 7824486"/>
                <a:gd name="connsiteY88" fmla="*/ 2523281 h 2835797"/>
                <a:gd name="connsiteX89" fmla="*/ 71521 w 7824486"/>
                <a:gd name="connsiteY89" fmla="*/ 2584696 h 2835797"/>
                <a:gd name="connsiteX0" fmla="*/ 0 w 7824486"/>
                <a:gd name="connsiteY0" fmla="*/ 2569579 h 2835797"/>
                <a:gd name="connsiteX1" fmla="*/ 0 w 7824486"/>
                <a:gd name="connsiteY1" fmla="*/ 0 h 2835797"/>
                <a:gd name="connsiteX2" fmla="*/ 7824486 w 7824486"/>
                <a:gd name="connsiteY2" fmla="*/ 0 h 2835797"/>
                <a:gd name="connsiteX3" fmla="*/ 7824486 w 7824486"/>
                <a:gd name="connsiteY3" fmla="*/ 2419108 h 2835797"/>
                <a:gd name="connsiteX4" fmla="*/ 7812911 w 7824486"/>
                <a:gd name="connsiteY4" fmla="*/ 2419108 h 2835797"/>
                <a:gd name="connsiteX5" fmla="*/ 7604567 w 7824486"/>
                <a:gd name="connsiteY5" fmla="*/ 2372810 h 2835797"/>
                <a:gd name="connsiteX6" fmla="*/ 7535119 w 7824486"/>
                <a:gd name="connsiteY6" fmla="*/ 2349660 h 2835797"/>
                <a:gd name="connsiteX7" fmla="*/ 7500395 w 7824486"/>
                <a:gd name="connsiteY7" fmla="*/ 2338086 h 2835797"/>
                <a:gd name="connsiteX8" fmla="*/ 7465670 w 7824486"/>
                <a:gd name="connsiteY8" fmla="*/ 2314936 h 2835797"/>
                <a:gd name="connsiteX9" fmla="*/ 7442521 w 7824486"/>
                <a:gd name="connsiteY9" fmla="*/ 2280212 h 2835797"/>
                <a:gd name="connsiteX10" fmla="*/ 7373073 w 7824486"/>
                <a:gd name="connsiteY10" fmla="*/ 2257063 h 2835797"/>
                <a:gd name="connsiteX11" fmla="*/ 7037407 w 7824486"/>
                <a:gd name="connsiteY11" fmla="*/ 2268637 h 2835797"/>
                <a:gd name="connsiteX12" fmla="*/ 6875362 w 7824486"/>
                <a:gd name="connsiteY12" fmla="*/ 2303362 h 2835797"/>
                <a:gd name="connsiteX13" fmla="*/ 6805914 w 7824486"/>
                <a:gd name="connsiteY13" fmla="*/ 2349660 h 2835797"/>
                <a:gd name="connsiteX14" fmla="*/ 6759615 w 7824486"/>
                <a:gd name="connsiteY14" fmla="*/ 2372810 h 2835797"/>
                <a:gd name="connsiteX15" fmla="*/ 6736465 w 7824486"/>
                <a:gd name="connsiteY15" fmla="*/ 2395959 h 2835797"/>
                <a:gd name="connsiteX16" fmla="*/ 6667017 w 7824486"/>
                <a:gd name="connsiteY16" fmla="*/ 2419108 h 2835797"/>
                <a:gd name="connsiteX17" fmla="*/ 6620719 w 7824486"/>
                <a:gd name="connsiteY17" fmla="*/ 2442258 h 2835797"/>
                <a:gd name="connsiteX18" fmla="*/ 6539696 w 7824486"/>
                <a:gd name="connsiteY18" fmla="*/ 2465407 h 2835797"/>
                <a:gd name="connsiteX19" fmla="*/ 6447098 w 7824486"/>
                <a:gd name="connsiteY19" fmla="*/ 2453832 h 2835797"/>
                <a:gd name="connsiteX20" fmla="*/ 6377650 w 7824486"/>
                <a:gd name="connsiteY20" fmla="*/ 2430683 h 2835797"/>
                <a:gd name="connsiteX21" fmla="*/ 6319777 w 7824486"/>
                <a:gd name="connsiteY21" fmla="*/ 2419108 h 2835797"/>
                <a:gd name="connsiteX22" fmla="*/ 6215605 w 7824486"/>
                <a:gd name="connsiteY22" fmla="*/ 2384384 h 2835797"/>
                <a:gd name="connsiteX23" fmla="*/ 6180881 w 7824486"/>
                <a:gd name="connsiteY23" fmla="*/ 2372810 h 2835797"/>
                <a:gd name="connsiteX24" fmla="*/ 6088283 w 7824486"/>
                <a:gd name="connsiteY24" fmla="*/ 2338086 h 2835797"/>
                <a:gd name="connsiteX25" fmla="*/ 6053559 w 7824486"/>
                <a:gd name="connsiteY25" fmla="*/ 2314936 h 2835797"/>
                <a:gd name="connsiteX26" fmla="*/ 5960962 w 7824486"/>
                <a:gd name="connsiteY26" fmla="*/ 2291787 h 2835797"/>
                <a:gd name="connsiteX27" fmla="*/ 5879939 w 7824486"/>
                <a:gd name="connsiteY27" fmla="*/ 2257063 h 2835797"/>
                <a:gd name="connsiteX28" fmla="*/ 5845215 w 7824486"/>
                <a:gd name="connsiteY28" fmla="*/ 2233913 h 2835797"/>
                <a:gd name="connsiteX29" fmla="*/ 5810491 w 7824486"/>
                <a:gd name="connsiteY29" fmla="*/ 2222339 h 2835797"/>
                <a:gd name="connsiteX30" fmla="*/ 5613721 w 7824486"/>
                <a:gd name="connsiteY30" fmla="*/ 2257063 h 2835797"/>
                <a:gd name="connsiteX31" fmla="*/ 5544273 w 7824486"/>
                <a:gd name="connsiteY31" fmla="*/ 2291787 h 2835797"/>
                <a:gd name="connsiteX32" fmla="*/ 5486400 w 7824486"/>
                <a:gd name="connsiteY32" fmla="*/ 2303362 h 2835797"/>
                <a:gd name="connsiteX33" fmla="*/ 5428526 w 7824486"/>
                <a:gd name="connsiteY33" fmla="*/ 2326511 h 2835797"/>
                <a:gd name="connsiteX34" fmla="*/ 5393802 w 7824486"/>
                <a:gd name="connsiteY34" fmla="*/ 2361235 h 2835797"/>
                <a:gd name="connsiteX35" fmla="*/ 5324354 w 7824486"/>
                <a:gd name="connsiteY35" fmla="*/ 2384384 h 2835797"/>
                <a:gd name="connsiteX36" fmla="*/ 5289630 w 7824486"/>
                <a:gd name="connsiteY36" fmla="*/ 2395959 h 2835797"/>
                <a:gd name="connsiteX37" fmla="*/ 5254906 w 7824486"/>
                <a:gd name="connsiteY37" fmla="*/ 2419108 h 2835797"/>
                <a:gd name="connsiteX38" fmla="*/ 5173883 w 7824486"/>
                <a:gd name="connsiteY38" fmla="*/ 2442258 h 2835797"/>
                <a:gd name="connsiteX39" fmla="*/ 5139159 w 7824486"/>
                <a:gd name="connsiteY39" fmla="*/ 2465407 h 2835797"/>
                <a:gd name="connsiteX40" fmla="*/ 5023412 w 7824486"/>
                <a:gd name="connsiteY40" fmla="*/ 2500131 h 2835797"/>
                <a:gd name="connsiteX41" fmla="*/ 4942389 w 7824486"/>
                <a:gd name="connsiteY41" fmla="*/ 2523281 h 2835797"/>
                <a:gd name="connsiteX42" fmla="*/ 4456253 w 7824486"/>
                <a:gd name="connsiteY42" fmla="*/ 2511706 h 2835797"/>
                <a:gd name="connsiteX43" fmla="*/ 4421529 w 7824486"/>
                <a:gd name="connsiteY43" fmla="*/ 2500131 h 2835797"/>
                <a:gd name="connsiteX44" fmla="*/ 4224759 w 7824486"/>
                <a:gd name="connsiteY44" fmla="*/ 2511706 h 2835797"/>
                <a:gd name="connsiteX45" fmla="*/ 4190035 w 7824486"/>
                <a:gd name="connsiteY45" fmla="*/ 2523281 h 2835797"/>
                <a:gd name="connsiteX46" fmla="*/ 4132162 w 7824486"/>
                <a:gd name="connsiteY46" fmla="*/ 2534855 h 2835797"/>
                <a:gd name="connsiteX47" fmla="*/ 4074288 w 7824486"/>
                <a:gd name="connsiteY47" fmla="*/ 2558005 h 2835797"/>
                <a:gd name="connsiteX48" fmla="*/ 4016415 w 7824486"/>
                <a:gd name="connsiteY48" fmla="*/ 2592729 h 2835797"/>
                <a:gd name="connsiteX49" fmla="*/ 3970116 w 7824486"/>
                <a:gd name="connsiteY49" fmla="*/ 2615878 h 2835797"/>
                <a:gd name="connsiteX50" fmla="*/ 3912243 w 7824486"/>
                <a:gd name="connsiteY50" fmla="*/ 2650602 h 2835797"/>
                <a:gd name="connsiteX51" fmla="*/ 3865944 w 7824486"/>
                <a:gd name="connsiteY51" fmla="*/ 2673751 h 2835797"/>
                <a:gd name="connsiteX52" fmla="*/ 3761772 w 7824486"/>
                <a:gd name="connsiteY52" fmla="*/ 2720050 h 2835797"/>
                <a:gd name="connsiteX53" fmla="*/ 3703898 w 7824486"/>
                <a:gd name="connsiteY53" fmla="*/ 2754774 h 2835797"/>
                <a:gd name="connsiteX54" fmla="*/ 3669174 w 7824486"/>
                <a:gd name="connsiteY54" fmla="*/ 2777924 h 2835797"/>
                <a:gd name="connsiteX55" fmla="*/ 3634450 w 7824486"/>
                <a:gd name="connsiteY55" fmla="*/ 2789498 h 2835797"/>
                <a:gd name="connsiteX56" fmla="*/ 3599726 w 7824486"/>
                <a:gd name="connsiteY56" fmla="*/ 2812648 h 2835797"/>
                <a:gd name="connsiteX57" fmla="*/ 3530278 w 7824486"/>
                <a:gd name="connsiteY57" fmla="*/ 2835797 h 2835797"/>
                <a:gd name="connsiteX58" fmla="*/ 3368233 w 7824486"/>
                <a:gd name="connsiteY58" fmla="*/ 2824222 h 2835797"/>
                <a:gd name="connsiteX59" fmla="*/ 3298784 w 7824486"/>
                <a:gd name="connsiteY59" fmla="*/ 2789498 h 2835797"/>
                <a:gd name="connsiteX60" fmla="*/ 3252486 w 7824486"/>
                <a:gd name="connsiteY60" fmla="*/ 2754774 h 2835797"/>
                <a:gd name="connsiteX61" fmla="*/ 3217762 w 7824486"/>
                <a:gd name="connsiteY61" fmla="*/ 2743200 h 2835797"/>
                <a:gd name="connsiteX62" fmla="*/ 3159888 w 7824486"/>
                <a:gd name="connsiteY62" fmla="*/ 2731625 h 2835797"/>
                <a:gd name="connsiteX63" fmla="*/ 3067291 w 7824486"/>
                <a:gd name="connsiteY63" fmla="*/ 2708475 h 2835797"/>
                <a:gd name="connsiteX64" fmla="*/ 2731625 w 7824486"/>
                <a:gd name="connsiteY64" fmla="*/ 2696901 h 2835797"/>
                <a:gd name="connsiteX65" fmla="*/ 2639027 w 7824486"/>
                <a:gd name="connsiteY65" fmla="*/ 2685326 h 2835797"/>
                <a:gd name="connsiteX66" fmla="*/ 2476982 w 7824486"/>
                <a:gd name="connsiteY66" fmla="*/ 2673751 h 2835797"/>
                <a:gd name="connsiteX67" fmla="*/ 2465407 w 7824486"/>
                <a:gd name="connsiteY67" fmla="*/ 2639027 h 2835797"/>
                <a:gd name="connsiteX68" fmla="*/ 2430683 w 7824486"/>
                <a:gd name="connsiteY68" fmla="*/ 2615878 h 2835797"/>
                <a:gd name="connsiteX69" fmla="*/ 2338086 w 7824486"/>
                <a:gd name="connsiteY69" fmla="*/ 2604303 h 2835797"/>
                <a:gd name="connsiteX70" fmla="*/ 2164465 w 7824486"/>
                <a:gd name="connsiteY70" fmla="*/ 2592729 h 2835797"/>
                <a:gd name="connsiteX71" fmla="*/ 1307939 w 7824486"/>
                <a:gd name="connsiteY71" fmla="*/ 2569579 h 2835797"/>
                <a:gd name="connsiteX72" fmla="*/ 1134319 w 7824486"/>
                <a:gd name="connsiteY72" fmla="*/ 2581154 h 2835797"/>
                <a:gd name="connsiteX73" fmla="*/ 1099595 w 7824486"/>
                <a:gd name="connsiteY73" fmla="*/ 2592729 h 2835797"/>
                <a:gd name="connsiteX74" fmla="*/ 1030146 w 7824486"/>
                <a:gd name="connsiteY74" fmla="*/ 2639027 h 2835797"/>
                <a:gd name="connsiteX75" fmla="*/ 995422 w 7824486"/>
                <a:gd name="connsiteY75" fmla="*/ 2685326 h 2835797"/>
                <a:gd name="connsiteX76" fmla="*/ 972273 w 7824486"/>
                <a:gd name="connsiteY76" fmla="*/ 2731625 h 2835797"/>
                <a:gd name="connsiteX77" fmla="*/ 925974 w 7824486"/>
                <a:gd name="connsiteY77" fmla="*/ 2743200 h 2835797"/>
                <a:gd name="connsiteX78" fmla="*/ 891250 w 7824486"/>
                <a:gd name="connsiteY78" fmla="*/ 2754774 h 2835797"/>
                <a:gd name="connsiteX79" fmla="*/ 694481 w 7824486"/>
                <a:gd name="connsiteY79" fmla="*/ 2743200 h 2835797"/>
                <a:gd name="connsiteX80" fmla="*/ 659757 w 7824486"/>
                <a:gd name="connsiteY80" fmla="*/ 2731625 h 2835797"/>
                <a:gd name="connsiteX81" fmla="*/ 520860 w 7824486"/>
                <a:gd name="connsiteY81" fmla="*/ 2696901 h 2835797"/>
                <a:gd name="connsiteX82" fmla="*/ 497711 w 7824486"/>
                <a:gd name="connsiteY82" fmla="*/ 2673751 h 2835797"/>
                <a:gd name="connsiteX83" fmla="*/ 474562 w 7824486"/>
                <a:gd name="connsiteY83" fmla="*/ 2639027 h 2835797"/>
                <a:gd name="connsiteX84" fmla="*/ 439838 w 7824486"/>
                <a:gd name="connsiteY84" fmla="*/ 2627453 h 2835797"/>
                <a:gd name="connsiteX85" fmla="*/ 277792 w 7824486"/>
                <a:gd name="connsiteY85" fmla="*/ 2592729 h 2835797"/>
                <a:gd name="connsiteX86" fmla="*/ 219919 w 7824486"/>
                <a:gd name="connsiteY86" fmla="*/ 2581154 h 2835797"/>
                <a:gd name="connsiteX87" fmla="*/ 138896 w 7824486"/>
                <a:gd name="connsiteY87" fmla="*/ 2558005 h 2835797"/>
                <a:gd name="connsiteX88" fmla="*/ 57873 w 7824486"/>
                <a:gd name="connsiteY88" fmla="*/ 2523281 h 2835797"/>
                <a:gd name="connsiteX89" fmla="*/ 57940 w 7824486"/>
                <a:gd name="connsiteY89" fmla="*/ 2412680 h 2835797"/>
                <a:gd name="connsiteX0" fmla="*/ 10265 w 7834751"/>
                <a:gd name="connsiteY0" fmla="*/ 2569579 h 2835797"/>
                <a:gd name="connsiteX1" fmla="*/ 10265 w 7834751"/>
                <a:gd name="connsiteY1" fmla="*/ 0 h 2835797"/>
                <a:gd name="connsiteX2" fmla="*/ 7834751 w 7834751"/>
                <a:gd name="connsiteY2" fmla="*/ 0 h 2835797"/>
                <a:gd name="connsiteX3" fmla="*/ 7834751 w 7834751"/>
                <a:gd name="connsiteY3" fmla="*/ 2419108 h 2835797"/>
                <a:gd name="connsiteX4" fmla="*/ 7823176 w 7834751"/>
                <a:gd name="connsiteY4" fmla="*/ 2419108 h 2835797"/>
                <a:gd name="connsiteX5" fmla="*/ 7614832 w 7834751"/>
                <a:gd name="connsiteY5" fmla="*/ 2372810 h 2835797"/>
                <a:gd name="connsiteX6" fmla="*/ 7545384 w 7834751"/>
                <a:gd name="connsiteY6" fmla="*/ 2349660 h 2835797"/>
                <a:gd name="connsiteX7" fmla="*/ 7510660 w 7834751"/>
                <a:gd name="connsiteY7" fmla="*/ 2338086 h 2835797"/>
                <a:gd name="connsiteX8" fmla="*/ 7475935 w 7834751"/>
                <a:gd name="connsiteY8" fmla="*/ 2314936 h 2835797"/>
                <a:gd name="connsiteX9" fmla="*/ 7452786 w 7834751"/>
                <a:gd name="connsiteY9" fmla="*/ 2280212 h 2835797"/>
                <a:gd name="connsiteX10" fmla="*/ 7383338 w 7834751"/>
                <a:gd name="connsiteY10" fmla="*/ 2257063 h 2835797"/>
                <a:gd name="connsiteX11" fmla="*/ 7047672 w 7834751"/>
                <a:gd name="connsiteY11" fmla="*/ 2268637 h 2835797"/>
                <a:gd name="connsiteX12" fmla="*/ 6885627 w 7834751"/>
                <a:gd name="connsiteY12" fmla="*/ 2303362 h 2835797"/>
                <a:gd name="connsiteX13" fmla="*/ 6816179 w 7834751"/>
                <a:gd name="connsiteY13" fmla="*/ 2349660 h 2835797"/>
                <a:gd name="connsiteX14" fmla="*/ 6769880 w 7834751"/>
                <a:gd name="connsiteY14" fmla="*/ 2372810 h 2835797"/>
                <a:gd name="connsiteX15" fmla="*/ 6746730 w 7834751"/>
                <a:gd name="connsiteY15" fmla="*/ 2395959 h 2835797"/>
                <a:gd name="connsiteX16" fmla="*/ 6677282 w 7834751"/>
                <a:gd name="connsiteY16" fmla="*/ 2419108 h 2835797"/>
                <a:gd name="connsiteX17" fmla="*/ 6630984 w 7834751"/>
                <a:gd name="connsiteY17" fmla="*/ 2442258 h 2835797"/>
                <a:gd name="connsiteX18" fmla="*/ 6549961 w 7834751"/>
                <a:gd name="connsiteY18" fmla="*/ 2465407 h 2835797"/>
                <a:gd name="connsiteX19" fmla="*/ 6457363 w 7834751"/>
                <a:gd name="connsiteY19" fmla="*/ 2453832 h 2835797"/>
                <a:gd name="connsiteX20" fmla="*/ 6387915 w 7834751"/>
                <a:gd name="connsiteY20" fmla="*/ 2430683 h 2835797"/>
                <a:gd name="connsiteX21" fmla="*/ 6330042 w 7834751"/>
                <a:gd name="connsiteY21" fmla="*/ 2419108 h 2835797"/>
                <a:gd name="connsiteX22" fmla="*/ 6225870 w 7834751"/>
                <a:gd name="connsiteY22" fmla="*/ 2384384 h 2835797"/>
                <a:gd name="connsiteX23" fmla="*/ 6191146 w 7834751"/>
                <a:gd name="connsiteY23" fmla="*/ 2372810 h 2835797"/>
                <a:gd name="connsiteX24" fmla="*/ 6098548 w 7834751"/>
                <a:gd name="connsiteY24" fmla="*/ 2338086 h 2835797"/>
                <a:gd name="connsiteX25" fmla="*/ 6063824 w 7834751"/>
                <a:gd name="connsiteY25" fmla="*/ 2314936 h 2835797"/>
                <a:gd name="connsiteX26" fmla="*/ 5971227 w 7834751"/>
                <a:gd name="connsiteY26" fmla="*/ 2291787 h 2835797"/>
                <a:gd name="connsiteX27" fmla="*/ 5890204 w 7834751"/>
                <a:gd name="connsiteY27" fmla="*/ 2257063 h 2835797"/>
                <a:gd name="connsiteX28" fmla="*/ 5855480 w 7834751"/>
                <a:gd name="connsiteY28" fmla="*/ 2233913 h 2835797"/>
                <a:gd name="connsiteX29" fmla="*/ 5820756 w 7834751"/>
                <a:gd name="connsiteY29" fmla="*/ 2222339 h 2835797"/>
                <a:gd name="connsiteX30" fmla="*/ 5623986 w 7834751"/>
                <a:gd name="connsiteY30" fmla="*/ 2257063 h 2835797"/>
                <a:gd name="connsiteX31" fmla="*/ 5554538 w 7834751"/>
                <a:gd name="connsiteY31" fmla="*/ 2291787 h 2835797"/>
                <a:gd name="connsiteX32" fmla="*/ 5496665 w 7834751"/>
                <a:gd name="connsiteY32" fmla="*/ 2303362 h 2835797"/>
                <a:gd name="connsiteX33" fmla="*/ 5438791 w 7834751"/>
                <a:gd name="connsiteY33" fmla="*/ 2326511 h 2835797"/>
                <a:gd name="connsiteX34" fmla="*/ 5404067 w 7834751"/>
                <a:gd name="connsiteY34" fmla="*/ 2361235 h 2835797"/>
                <a:gd name="connsiteX35" fmla="*/ 5334619 w 7834751"/>
                <a:gd name="connsiteY35" fmla="*/ 2384384 h 2835797"/>
                <a:gd name="connsiteX36" fmla="*/ 5299895 w 7834751"/>
                <a:gd name="connsiteY36" fmla="*/ 2395959 h 2835797"/>
                <a:gd name="connsiteX37" fmla="*/ 5265171 w 7834751"/>
                <a:gd name="connsiteY37" fmla="*/ 2419108 h 2835797"/>
                <a:gd name="connsiteX38" fmla="*/ 5184148 w 7834751"/>
                <a:gd name="connsiteY38" fmla="*/ 2442258 h 2835797"/>
                <a:gd name="connsiteX39" fmla="*/ 5149424 w 7834751"/>
                <a:gd name="connsiteY39" fmla="*/ 2465407 h 2835797"/>
                <a:gd name="connsiteX40" fmla="*/ 5033677 w 7834751"/>
                <a:gd name="connsiteY40" fmla="*/ 2500131 h 2835797"/>
                <a:gd name="connsiteX41" fmla="*/ 4952654 w 7834751"/>
                <a:gd name="connsiteY41" fmla="*/ 2523281 h 2835797"/>
                <a:gd name="connsiteX42" fmla="*/ 4466518 w 7834751"/>
                <a:gd name="connsiteY42" fmla="*/ 2511706 h 2835797"/>
                <a:gd name="connsiteX43" fmla="*/ 4431794 w 7834751"/>
                <a:gd name="connsiteY43" fmla="*/ 2500131 h 2835797"/>
                <a:gd name="connsiteX44" fmla="*/ 4235024 w 7834751"/>
                <a:gd name="connsiteY44" fmla="*/ 2511706 h 2835797"/>
                <a:gd name="connsiteX45" fmla="*/ 4200300 w 7834751"/>
                <a:gd name="connsiteY45" fmla="*/ 2523281 h 2835797"/>
                <a:gd name="connsiteX46" fmla="*/ 4142427 w 7834751"/>
                <a:gd name="connsiteY46" fmla="*/ 2534855 h 2835797"/>
                <a:gd name="connsiteX47" fmla="*/ 4084553 w 7834751"/>
                <a:gd name="connsiteY47" fmla="*/ 2558005 h 2835797"/>
                <a:gd name="connsiteX48" fmla="*/ 4026680 w 7834751"/>
                <a:gd name="connsiteY48" fmla="*/ 2592729 h 2835797"/>
                <a:gd name="connsiteX49" fmla="*/ 3980381 w 7834751"/>
                <a:gd name="connsiteY49" fmla="*/ 2615878 h 2835797"/>
                <a:gd name="connsiteX50" fmla="*/ 3922508 w 7834751"/>
                <a:gd name="connsiteY50" fmla="*/ 2650602 h 2835797"/>
                <a:gd name="connsiteX51" fmla="*/ 3876209 w 7834751"/>
                <a:gd name="connsiteY51" fmla="*/ 2673751 h 2835797"/>
                <a:gd name="connsiteX52" fmla="*/ 3772037 w 7834751"/>
                <a:gd name="connsiteY52" fmla="*/ 2720050 h 2835797"/>
                <a:gd name="connsiteX53" fmla="*/ 3714163 w 7834751"/>
                <a:gd name="connsiteY53" fmla="*/ 2754774 h 2835797"/>
                <a:gd name="connsiteX54" fmla="*/ 3679439 w 7834751"/>
                <a:gd name="connsiteY54" fmla="*/ 2777924 h 2835797"/>
                <a:gd name="connsiteX55" fmla="*/ 3644715 w 7834751"/>
                <a:gd name="connsiteY55" fmla="*/ 2789498 h 2835797"/>
                <a:gd name="connsiteX56" fmla="*/ 3609991 w 7834751"/>
                <a:gd name="connsiteY56" fmla="*/ 2812648 h 2835797"/>
                <a:gd name="connsiteX57" fmla="*/ 3540543 w 7834751"/>
                <a:gd name="connsiteY57" fmla="*/ 2835797 h 2835797"/>
                <a:gd name="connsiteX58" fmla="*/ 3378498 w 7834751"/>
                <a:gd name="connsiteY58" fmla="*/ 2824222 h 2835797"/>
                <a:gd name="connsiteX59" fmla="*/ 3309049 w 7834751"/>
                <a:gd name="connsiteY59" fmla="*/ 2789498 h 2835797"/>
                <a:gd name="connsiteX60" fmla="*/ 3262751 w 7834751"/>
                <a:gd name="connsiteY60" fmla="*/ 2754774 h 2835797"/>
                <a:gd name="connsiteX61" fmla="*/ 3228027 w 7834751"/>
                <a:gd name="connsiteY61" fmla="*/ 2743200 h 2835797"/>
                <a:gd name="connsiteX62" fmla="*/ 3170153 w 7834751"/>
                <a:gd name="connsiteY62" fmla="*/ 2731625 h 2835797"/>
                <a:gd name="connsiteX63" fmla="*/ 3077556 w 7834751"/>
                <a:gd name="connsiteY63" fmla="*/ 2708475 h 2835797"/>
                <a:gd name="connsiteX64" fmla="*/ 2741890 w 7834751"/>
                <a:gd name="connsiteY64" fmla="*/ 2696901 h 2835797"/>
                <a:gd name="connsiteX65" fmla="*/ 2649292 w 7834751"/>
                <a:gd name="connsiteY65" fmla="*/ 2685326 h 2835797"/>
                <a:gd name="connsiteX66" fmla="*/ 2487247 w 7834751"/>
                <a:gd name="connsiteY66" fmla="*/ 2673751 h 2835797"/>
                <a:gd name="connsiteX67" fmla="*/ 2475672 w 7834751"/>
                <a:gd name="connsiteY67" fmla="*/ 2639027 h 2835797"/>
                <a:gd name="connsiteX68" fmla="*/ 2440948 w 7834751"/>
                <a:gd name="connsiteY68" fmla="*/ 2615878 h 2835797"/>
                <a:gd name="connsiteX69" fmla="*/ 2348351 w 7834751"/>
                <a:gd name="connsiteY69" fmla="*/ 2604303 h 2835797"/>
                <a:gd name="connsiteX70" fmla="*/ 2174730 w 7834751"/>
                <a:gd name="connsiteY70" fmla="*/ 2592729 h 2835797"/>
                <a:gd name="connsiteX71" fmla="*/ 1318204 w 7834751"/>
                <a:gd name="connsiteY71" fmla="*/ 2569579 h 2835797"/>
                <a:gd name="connsiteX72" fmla="*/ 1144584 w 7834751"/>
                <a:gd name="connsiteY72" fmla="*/ 2581154 h 2835797"/>
                <a:gd name="connsiteX73" fmla="*/ 1109860 w 7834751"/>
                <a:gd name="connsiteY73" fmla="*/ 2592729 h 2835797"/>
                <a:gd name="connsiteX74" fmla="*/ 1040411 w 7834751"/>
                <a:gd name="connsiteY74" fmla="*/ 2639027 h 2835797"/>
                <a:gd name="connsiteX75" fmla="*/ 1005687 w 7834751"/>
                <a:gd name="connsiteY75" fmla="*/ 2685326 h 2835797"/>
                <a:gd name="connsiteX76" fmla="*/ 982538 w 7834751"/>
                <a:gd name="connsiteY76" fmla="*/ 2731625 h 2835797"/>
                <a:gd name="connsiteX77" fmla="*/ 936239 w 7834751"/>
                <a:gd name="connsiteY77" fmla="*/ 2743200 h 2835797"/>
                <a:gd name="connsiteX78" fmla="*/ 901515 w 7834751"/>
                <a:gd name="connsiteY78" fmla="*/ 2754774 h 2835797"/>
                <a:gd name="connsiteX79" fmla="*/ 704746 w 7834751"/>
                <a:gd name="connsiteY79" fmla="*/ 2743200 h 2835797"/>
                <a:gd name="connsiteX80" fmla="*/ 670022 w 7834751"/>
                <a:gd name="connsiteY80" fmla="*/ 2731625 h 2835797"/>
                <a:gd name="connsiteX81" fmla="*/ 531125 w 7834751"/>
                <a:gd name="connsiteY81" fmla="*/ 2696901 h 2835797"/>
                <a:gd name="connsiteX82" fmla="*/ 507976 w 7834751"/>
                <a:gd name="connsiteY82" fmla="*/ 2673751 h 2835797"/>
                <a:gd name="connsiteX83" fmla="*/ 484827 w 7834751"/>
                <a:gd name="connsiteY83" fmla="*/ 2639027 h 2835797"/>
                <a:gd name="connsiteX84" fmla="*/ 450103 w 7834751"/>
                <a:gd name="connsiteY84" fmla="*/ 2627453 h 2835797"/>
                <a:gd name="connsiteX85" fmla="*/ 288057 w 7834751"/>
                <a:gd name="connsiteY85" fmla="*/ 2592729 h 2835797"/>
                <a:gd name="connsiteX86" fmla="*/ 230184 w 7834751"/>
                <a:gd name="connsiteY86" fmla="*/ 2581154 h 2835797"/>
                <a:gd name="connsiteX87" fmla="*/ 149161 w 7834751"/>
                <a:gd name="connsiteY87" fmla="*/ 2558005 h 2835797"/>
                <a:gd name="connsiteX88" fmla="*/ 68138 w 7834751"/>
                <a:gd name="connsiteY88" fmla="*/ 2523281 h 2835797"/>
                <a:gd name="connsiteX89" fmla="*/ 304 w 7834751"/>
                <a:gd name="connsiteY89" fmla="*/ 2562062 h 2835797"/>
                <a:gd name="connsiteX0" fmla="*/ 0 w 7824486"/>
                <a:gd name="connsiteY0" fmla="*/ 2569579 h 2835797"/>
                <a:gd name="connsiteX1" fmla="*/ 0 w 7824486"/>
                <a:gd name="connsiteY1" fmla="*/ 0 h 2835797"/>
                <a:gd name="connsiteX2" fmla="*/ 7824486 w 7824486"/>
                <a:gd name="connsiteY2" fmla="*/ 0 h 2835797"/>
                <a:gd name="connsiteX3" fmla="*/ 7824486 w 7824486"/>
                <a:gd name="connsiteY3" fmla="*/ 2419108 h 2835797"/>
                <a:gd name="connsiteX4" fmla="*/ 7812911 w 7824486"/>
                <a:gd name="connsiteY4" fmla="*/ 2419108 h 2835797"/>
                <a:gd name="connsiteX5" fmla="*/ 7604567 w 7824486"/>
                <a:gd name="connsiteY5" fmla="*/ 2372810 h 2835797"/>
                <a:gd name="connsiteX6" fmla="*/ 7535119 w 7824486"/>
                <a:gd name="connsiteY6" fmla="*/ 2349660 h 2835797"/>
                <a:gd name="connsiteX7" fmla="*/ 7500395 w 7824486"/>
                <a:gd name="connsiteY7" fmla="*/ 2338086 h 2835797"/>
                <a:gd name="connsiteX8" fmla="*/ 7465670 w 7824486"/>
                <a:gd name="connsiteY8" fmla="*/ 2314936 h 2835797"/>
                <a:gd name="connsiteX9" fmla="*/ 7442521 w 7824486"/>
                <a:gd name="connsiteY9" fmla="*/ 2280212 h 2835797"/>
                <a:gd name="connsiteX10" fmla="*/ 7373073 w 7824486"/>
                <a:gd name="connsiteY10" fmla="*/ 2257063 h 2835797"/>
                <a:gd name="connsiteX11" fmla="*/ 7037407 w 7824486"/>
                <a:gd name="connsiteY11" fmla="*/ 2268637 h 2835797"/>
                <a:gd name="connsiteX12" fmla="*/ 6875362 w 7824486"/>
                <a:gd name="connsiteY12" fmla="*/ 2303362 h 2835797"/>
                <a:gd name="connsiteX13" fmla="*/ 6805914 w 7824486"/>
                <a:gd name="connsiteY13" fmla="*/ 2349660 h 2835797"/>
                <a:gd name="connsiteX14" fmla="*/ 6759615 w 7824486"/>
                <a:gd name="connsiteY14" fmla="*/ 2372810 h 2835797"/>
                <a:gd name="connsiteX15" fmla="*/ 6736465 w 7824486"/>
                <a:gd name="connsiteY15" fmla="*/ 2395959 h 2835797"/>
                <a:gd name="connsiteX16" fmla="*/ 6667017 w 7824486"/>
                <a:gd name="connsiteY16" fmla="*/ 2419108 h 2835797"/>
                <a:gd name="connsiteX17" fmla="*/ 6620719 w 7824486"/>
                <a:gd name="connsiteY17" fmla="*/ 2442258 h 2835797"/>
                <a:gd name="connsiteX18" fmla="*/ 6539696 w 7824486"/>
                <a:gd name="connsiteY18" fmla="*/ 2465407 h 2835797"/>
                <a:gd name="connsiteX19" fmla="*/ 6447098 w 7824486"/>
                <a:gd name="connsiteY19" fmla="*/ 2453832 h 2835797"/>
                <a:gd name="connsiteX20" fmla="*/ 6377650 w 7824486"/>
                <a:gd name="connsiteY20" fmla="*/ 2430683 h 2835797"/>
                <a:gd name="connsiteX21" fmla="*/ 6319777 w 7824486"/>
                <a:gd name="connsiteY21" fmla="*/ 2419108 h 2835797"/>
                <a:gd name="connsiteX22" fmla="*/ 6215605 w 7824486"/>
                <a:gd name="connsiteY22" fmla="*/ 2384384 h 2835797"/>
                <a:gd name="connsiteX23" fmla="*/ 6180881 w 7824486"/>
                <a:gd name="connsiteY23" fmla="*/ 2372810 h 2835797"/>
                <a:gd name="connsiteX24" fmla="*/ 6088283 w 7824486"/>
                <a:gd name="connsiteY24" fmla="*/ 2338086 h 2835797"/>
                <a:gd name="connsiteX25" fmla="*/ 6053559 w 7824486"/>
                <a:gd name="connsiteY25" fmla="*/ 2314936 h 2835797"/>
                <a:gd name="connsiteX26" fmla="*/ 5960962 w 7824486"/>
                <a:gd name="connsiteY26" fmla="*/ 2291787 h 2835797"/>
                <a:gd name="connsiteX27" fmla="*/ 5879939 w 7824486"/>
                <a:gd name="connsiteY27" fmla="*/ 2257063 h 2835797"/>
                <a:gd name="connsiteX28" fmla="*/ 5845215 w 7824486"/>
                <a:gd name="connsiteY28" fmla="*/ 2233913 h 2835797"/>
                <a:gd name="connsiteX29" fmla="*/ 5810491 w 7824486"/>
                <a:gd name="connsiteY29" fmla="*/ 2222339 h 2835797"/>
                <a:gd name="connsiteX30" fmla="*/ 5613721 w 7824486"/>
                <a:gd name="connsiteY30" fmla="*/ 2257063 h 2835797"/>
                <a:gd name="connsiteX31" fmla="*/ 5544273 w 7824486"/>
                <a:gd name="connsiteY31" fmla="*/ 2291787 h 2835797"/>
                <a:gd name="connsiteX32" fmla="*/ 5486400 w 7824486"/>
                <a:gd name="connsiteY32" fmla="*/ 2303362 h 2835797"/>
                <a:gd name="connsiteX33" fmla="*/ 5428526 w 7824486"/>
                <a:gd name="connsiteY33" fmla="*/ 2326511 h 2835797"/>
                <a:gd name="connsiteX34" fmla="*/ 5393802 w 7824486"/>
                <a:gd name="connsiteY34" fmla="*/ 2361235 h 2835797"/>
                <a:gd name="connsiteX35" fmla="*/ 5324354 w 7824486"/>
                <a:gd name="connsiteY35" fmla="*/ 2384384 h 2835797"/>
                <a:gd name="connsiteX36" fmla="*/ 5289630 w 7824486"/>
                <a:gd name="connsiteY36" fmla="*/ 2395959 h 2835797"/>
                <a:gd name="connsiteX37" fmla="*/ 5254906 w 7824486"/>
                <a:gd name="connsiteY37" fmla="*/ 2419108 h 2835797"/>
                <a:gd name="connsiteX38" fmla="*/ 5173883 w 7824486"/>
                <a:gd name="connsiteY38" fmla="*/ 2442258 h 2835797"/>
                <a:gd name="connsiteX39" fmla="*/ 5139159 w 7824486"/>
                <a:gd name="connsiteY39" fmla="*/ 2465407 h 2835797"/>
                <a:gd name="connsiteX40" fmla="*/ 5023412 w 7824486"/>
                <a:gd name="connsiteY40" fmla="*/ 2500131 h 2835797"/>
                <a:gd name="connsiteX41" fmla="*/ 4942389 w 7824486"/>
                <a:gd name="connsiteY41" fmla="*/ 2523281 h 2835797"/>
                <a:gd name="connsiteX42" fmla="*/ 4456253 w 7824486"/>
                <a:gd name="connsiteY42" fmla="*/ 2511706 h 2835797"/>
                <a:gd name="connsiteX43" fmla="*/ 4421529 w 7824486"/>
                <a:gd name="connsiteY43" fmla="*/ 2500131 h 2835797"/>
                <a:gd name="connsiteX44" fmla="*/ 4224759 w 7824486"/>
                <a:gd name="connsiteY44" fmla="*/ 2511706 h 2835797"/>
                <a:gd name="connsiteX45" fmla="*/ 4190035 w 7824486"/>
                <a:gd name="connsiteY45" fmla="*/ 2523281 h 2835797"/>
                <a:gd name="connsiteX46" fmla="*/ 4132162 w 7824486"/>
                <a:gd name="connsiteY46" fmla="*/ 2534855 h 2835797"/>
                <a:gd name="connsiteX47" fmla="*/ 4074288 w 7824486"/>
                <a:gd name="connsiteY47" fmla="*/ 2558005 h 2835797"/>
                <a:gd name="connsiteX48" fmla="*/ 4016415 w 7824486"/>
                <a:gd name="connsiteY48" fmla="*/ 2592729 h 2835797"/>
                <a:gd name="connsiteX49" fmla="*/ 3970116 w 7824486"/>
                <a:gd name="connsiteY49" fmla="*/ 2615878 h 2835797"/>
                <a:gd name="connsiteX50" fmla="*/ 3912243 w 7824486"/>
                <a:gd name="connsiteY50" fmla="*/ 2650602 h 2835797"/>
                <a:gd name="connsiteX51" fmla="*/ 3865944 w 7824486"/>
                <a:gd name="connsiteY51" fmla="*/ 2673751 h 2835797"/>
                <a:gd name="connsiteX52" fmla="*/ 3761772 w 7824486"/>
                <a:gd name="connsiteY52" fmla="*/ 2720050 h 2835797"/>
                <a:gd name="connsiteX53" fmla="*/ 3703898 w 7824486"/>
                <a:gd name="connsiteY53" fmla="*/ 2754774 h 2835797"/>
                <a:gd name="connsiteX54" fmla="*/ 3669174 w 7824486"/>
                <a:gd name="connsiteY54" fmla="*/ 2777924 h 2835797"/>
                <a:gd name="connsiteX55" fmla="*/ 3634450 w 7824486"/>
                <a:gd name="connsiteY55" fmla="*/ 2789498 h 2835797"/>
                <a:gd name="connsiteX56" fmla="*/ 3599726 w 7824486"/>
                <a:gd name="connsiteY56" fmla="*/ 2812648 h 2835797"/>
                <a:gd name="connsiteX57" fmla="*/ 3530278 w 7824486"/>
                <a:gd name="connsiteY57" fmla="*/ 2835797 h 2835797"/>
                <a:gd name="connsiteX58" fmla="*/ 3368233 w 7824486"/>
                <a:gd name="connsiteY58" fmla="*/ 2824222 h 2835797"/>
                <a:gd name="connsiteX59" fmla="*/ 3298784 w 7824486"/>
                <a:gd name="connsiteY59" fmla="*/ 2789498 h 2835797"/>
                <a:gd name="connsiteX60" fmla="*/ 3252486 w 7824486"/>
                <a:gd name="connsiteY60" fmla="*/ 2754774 h 2835797"/>
                <a:gd name="connsiteX61" fmla="*/ 3217762 w 7824486"/>
                <a:gd name="connsiteY61" fmla="*/ 2743200 h 2835797"/>
                <a:gd name="connsiteX62" fmla="*/ 3159888 w 7824486"/>
                <a:gd name="connsiteY62" fmla="*/ 2731625 h 2835797"/>
                <a:gd name="connsiteX63" fmla="*/ 3067291 w 7824486"/>
                <a:gd name="connsiteY63" fmla="*/ 2708475 h 2835797"/>
                <a:gd name="connsiteX64" fmla="*/ 2731625 w 7824486"/>
                <a:gd name="connsiteY64" fmla="*/ 2696901 h 2835797"/>
                <a:gd name="connsiteX65" fmla="*/ 2639027 w 7824486"/>
                <a:gd name="connsiteY65" fmla="*/ 2685326 h 2835797"/>
                <a:gd name="connsiteX66" fmla="*/ 2476982 w 7824486"/>
                <a:gd name="connsiteY66" fmla="*/ 2673751 h 2835797"/>
                <a:gd name="connsiteX67" fmla="*/ 2465407 w 7824486"/>
                <a:gd name="connsiteY67" fmla="*/ 2639027 h 2835797"/>
                <a:gd name="connsiteX68" fmla="*/ 2430683 w 7824486"/>
                <a:gd name="connsiteY68" fmla="*/ 2615878 h 2835797"/>
                <a:gd name="connsiteX69" fmla="*/ 2338086 w 7824486"/>
                <a:gd name="connsiteY69" fmla="*/ 2604303 h 2835797"/>
                <a:gd name="connsiteX70" fmla="*/ 2164465 w 7824486"/>
                <a:gd name="connsiteY70" fmla="*/ 2592729 h 2835797"/>
                <a:gd name="connsiteX71" fmla="*/ 1307939 w 7824486"/>
                <a:gd name="connsiteY71" fmla="*/ 2569579 h 2835797"/>
                <a:gd name="connsiteX72" fmla="*/ 1134319 w 7824486"/>
                <a:gd name="connsiteY72" fmla="*/ 2581154 h 2835797"/>
                <a:gd name="connsiteX73" fmla="*/ 1099595 w 7824486"/>
                <a:gd name="connsiteY73" fmla="*/ 2592729 h 2835797"/>
                <a:gd name="connsiteX74" fmla="*/ 1030146 w 7824486"/>
                <a:gd name="connsiteY74" fmla="*/ 2639027 h 2835797"/>
                <a:gd name="connsiteX75" fmla="*/ 995422 w 7824486"/>
                <a:gd name="connsiteY75" fmla="*/ 2685326 h 2835797"/>
                <a:gd name="connsiteX76" fmla="*/ 972273 w 7824486"/>
                <a:gd name="connsiteY76" fmla="*/ 2731625 h 2835797"/>
                <a:gd name="connsiteX77" fmla="*/ 925974 w 7824486"/>
                <a:gd name="connsiteY77" fmla="*/ 2743200 h 2835797"/>
                <a:gd name="connsiteX78" fmla="*/ 891250 w 7824486"/>
                <a:gd name="connsiteY78" fmla="*/ 2754774 h 2835797"/>
                <a:gd name="connsiteX79" fmla="*/ 694481 w 7824486"/>
                <a:gd name="connsiteY79" fmla="*/ 2743200 h 2835797"/>
                <a:gd name="connsiteX80" fmla="*/ 659757 w 7824486"/>
                <a:gd name="connsiteY80" fmla="*/ 2731625 h 2835797"/>
                <a:gd name="connsiteX81" fmla="*/ 520860 w 7824486"/>
                <a:gd name="connsiteY81" fmla="*/ 2696901 h 2835797"/>
                <a:gd name="connsiteX82" fmla="*/ 497711 w 7824486"/>
                <a:gd name="connsiteY82" fmla="*/ 2673751 h 2835797"/>
                <a:gd name="connsiteX83" fmla="*/ 474562 w 7824486"/>
                <a:gd name="connsiteY83" fmla="*/ 2639027 h 2835797"/>
                <a:gd name="connsiteX84" fmla="*/ 439838 w 7824486"/>
                <a:gd name="connsiteY84" fmla="*/ 2627453 h 2835797"/>
                <a:gd name="connsiteX85" fmla="*/ 277792 w 7824486"/>
                <a:gd name="connsiteY85" fmla="*/ 2592729 h 2835797"/>
                <a:gd name="connsiteX86" fmla="*/ 219919 w 7824486"/>
                <a:gd name="connsiteY86" fmla="*/ 2581154 h 2835797"/>
                <a:gd name="connsiteX87" fmla="*/ 138896 w 7824486"/>
                <a:gd name="connsiteY87" fmla="*/ 2558005 h 2835797"/>
                <a:gd name="connsiteX88" fmla="*/ 57873 w 7824486"/>
                <a:gd name="connsiteY88" fmla="*/ 2523281 h 2835797"/>
                <a:gd name="connsiteX89" fmla="*/ 94154 w 7824486"/>
                <a:gd name="connsiteY89" fmla="*/ 2639016 h 2835797"/>
                <a:gd name="connsiteX0" fmla="*/ 0 w 7824486"/>
                <a:gd name="connsiteY0" fmla="*/ 2569579 h 2835797"/>
                <a:gd name="connsiteX1" fmla="*/ 0 w 7824486"/>
                <a:gd name="connsiteY1" fmla="*/ 0 h 2835797"/>
                <a:gd name="connsiteX2" fmla="*/ 7824486 w 7824486"/>
                <a:gd name="connsiteY2" fmla="*/ 0 h 2835797"/>
                <a:gd name="connsiteX3" fmla="*/ 7824486 w 7824486"/>
                <a:gd name="connsiteY3" fmla="*/ 2419108 h 2835797"/>
                <a:gd name="connsiteX4" fmla="*/ 7812911 w 7824486"/>
                <a:gd name="connsiteY4" fmla="*/ 2419108 h 2835797"/>
                <a:gd name="connsiteX5" fmla="*/ 7604567 w 7824486"/>
                <a:gd name="connsiteY5" fmla="*/ 2372810 h 2835797"/>
                <a:gd name="connsiteX6" fmla="*/ 7535119 w 7824486"/>
                <a:gd name="connsiteY6" fmla="*/ 2349660 h 2835797"/>
                <a:gd name="connsiteX7" fmla="*/ 7500395 w 7824486"/>
                <a:gd name="connsiteY7" fmla="*/ 2338086 h 2835797"/>
                <a:gd name="connsiteX8" fmla="*/ 7465670 w 7824486"/>
                <a:gd name="connsiteY8" fmla="*/ 2314936 h 2835797"/>
                <a:gd name="connsiteX9" fmla="*/ 7442521 w 7824486"/>
                <a:gd name="connsiteY9" fmla="*/ 2280212 h 2835797"/>
                <a:gd name="connsiteX10" fmla="*/ 7373073 w 7824486"/>
                <a:gd name="connsiteY10" fmla="*/ 2257063 h 2835797"/>
                <a:gd name="connsiteX11" fmla="*/ 7037407 w 7824486"/>
                <a:gd name="connsiteY11" fmla="*/ 2268637 h 2835797"/>
                <a:gd name="connsiteX12" fmla="*/ 6875362 w 7824486"/>
                <a:gd name="connsiteY12" fmla="*/ 2303362 h 2835797"/>
                <a:gd name="connsiteX13" fmla="*/ 6805914 w 7824486"/>
                <a:gd name="connsiteY13" fmla="*/ 2349660 h 2835797"/>
                <a:gd name="connsiteX14" fmla="*/ 6759615 w 7824486"/>
                <a:gd name="connsiteY14" fmla="*/ 2372810 h 2835797"/>
                <a:gd name="connsiteX15" fmla="*/ 6736465 w 7824486"/>
                <a:gd name="connsiteY15" fmla="*/ 2395959 h 2835797"/>
                <a:gd name="connsiteX16" fmla="*/ 6667017 w 7824486"/>
                <a:gd name="connsiteY16" fmla="*/ 2419108 h 2835797"/>
                <a:gd name="connsiteX17" fmla="*/ 6620719 w 7824486"/>
                <a:gd name="connsiteY17" fmla="*/ 2442258 h 2835797"/>
                <a:gd name="connsiteX18" fmla="*/ 6539696 w 7824486"/>
                <a:gd name="connsiteY18" fmla="*/ 2465407 h 2835797"/>
                <a:gd name="connsiteX19" fmla="*/ 6447098 w 7824486"/>
                <a:gd name="connsiteY19" fmla="*/ 2453832 h 2835797"/>
                <a:gd name="connsiteX20" fmla="*/ 6377650 w 7824486"/>
                <a:gd name="connsiteY20" fmla="*/ 2430683 h 2835797"/>
                <a:gd name="connsiteX21" fmla="*/ 6319777 w 7824486"/>
                <a:gd name="connsiteY21" fmla="*/ 2419108 h 2835797"/>
                <a:gd name="connsiteX22" fmla="*/ 6215605 w 7824486"/>
                <a:gd name="connsiteY22" fmla="*/ 2384384 h 2835797"/>
                <a:gd name="connsiteX23" fmla="*/ 6180881 w 7824486"/>
                <a:gd name="connsiteY23" fmla="*/ 2372810 h 2835797"/>
                <a:gd name="connsiteX24" fmla="*/ 6088283 w 7824486"/>
                <a:gd name="connsiteY24" fmla="*/ 2338086 h 2835797"/>
                <a:gd name="connsiteX25" fmla="*/ 6053559 w 7824486"/>
                <a:gd name="connsiteY25" fmla="*/ 2314936 h 2835797"/>
                <a:gd name="connsiteX26" fmla="*/ 5960962 w 7824486"/>
                <a:gd name="connsiteY26" fmla="*/ 2291787 h 2835797"/>
                <a:gd name="connsiteX27" fmla="*/ 5879939 w 7824486"/>
                <a:gd name="connsiteY27" fmla="*/ 2257063 h 2835797"/>
                <a:gd name="connsiteX28" fmla="*/ 5845215 w 7824486"/>
                <a:gd name="connsiteY28" fmla="*/ 2233913 h 2835797"/>
                <a:gd name="connsiteX29" fmla="*/ 5810491 w 7824486"/>
                <a:gd name="connsiteY29" fmla="*/ 2222339 h 2835797"/>
                <a:gd name="connsiteX30" fmla="*/ 5613721 w 7824486"/>
                <a:gd name="connsiteY30" fmla="*/ 2257063 h 2835797"/>
                <a:gd name="connsiteX31" fmla="*/ 5544273 w 7824486"/>
                <a:gd name="connsiteY31" fmla="*/ 2291787 h 2835797"/>
                <a:gd name="connsiteX32" fmla="*/ 5486400 w 7824486"/>
                <a:gd name="connsiteY32" fmla="*/ 2303362 h 2835797"/>
                <a:gd name="connsiteX33" fmla="*/ 5428526 w 7824486"/>
                <a:gd name="connsiteY33" fmla="*/ 2326511 h 2835797"/>
                <a:gd name="connsiteX34" fmla="*/ 5393802 w 7824486"/>
                <a:gd name="connsiteY34" fmla="*/ 2361235 h 2835797"/>
                <a:gd name="connsiteX35" fmla="*/ 5324354 w 7824486"/>
                <a:gd name="connsiteY35" fmla="*/ 2384384 h 2835797"/>
                <a:gd name="connsiteX36" fmla="*/ 5289630 w 7824486"/>
                <a:gd name="connsiteY36" fmla="*/ 2395959 h 2835797"/>
                <a:gd name="connsiteX37" fmla="*/ 5254906 w 7824486"/>
                <a:gd name="connsiteY37" fmla="*/ 2419108 h 2835797"/>
                <a:gd name="connsiteX38" fmla="*/ 5173883 w 7824486"/>
                <a:gd name="connsiteY38" fmla="*/ 2442258 h 2835797"/>
                <a:gd name="connsiteX39" fmla="*/ 5139159 w 7824486"/>
                <a:gd name="connsiteY39" fmla="*/ 2465407 h 2835797"/>
                <a:gd name="connsiteX40" fmla="*/ 5023412 w 7824486"/>
                <a:gd name="connsiteY40" fmla="*/ 2500131 h 2835797"/>
                <a:gd name="connsiteX41" fmla="*/ 4942389 w 7824486"/>
                <a:gd name="connsiteY41" fmla="*/ 2523281 h 2835797"/>
                <a:gd name="connsiteX42" fmla="*/ 4456253 w 7824486"/>
                <a:gd name="connsiteY42" fmla="*/ 2511706 h 2835797"/>
                <a:gd name="connsiteX43" fmla="*/ 4421529 w 7824486"/>
                <a:gd name="connsiteY43" fmla="*/ 2500131 h 2835797"/>
                <a:gd name="connsiteX44" fmla="*/ 4224759 w 7824486"/>
                <a:gd name="connsiteY44" fmla="*/ 2511706 h 2835797"/>
                <a:gd name="connsiteX45" fmla="*/ 4190035 w 7824486"/>
                <a:gd name="connsiteY45" fmla="*/ 2523281 h 2835797"/>
                <a:gd name="connsiteX46" fmla="*/ 4132162 w 7824486"/>
                <a:gd name="connsiteY46" fmla="*/ 2534855 h 2835797"/>
                <a:gd name="connsiteX47" fmla="*/ 4074288 w 7824486"/>
                <a:gd name="connsiteY47" fmla="*/ 2558005 h 2835797"/>
                <a:gd name="connsiteX48" fmla="*/ 4016415 w 7824486"/>
                <a:gd name="connsiteY48" fmla="*/ 2592729 h 2835797"/>
                <a:gd name="connsiteX49" fmla="*/ 3970116 w 7824486"/>
                <a:gd name="connsiteY49" fmla="*/ 2615878 h 2835797"/>
                <a:gd name="connsiteX50" fmla="*/ 3912243 w 7824486"/>
                <a:gd name="connsiteY50" fmla="*/ 2650602 h 2835797"/>
                <a:gd name="connsiteX51" fmla="*/ 3865944 w 7824486"/>
                <a:gd name="connsiteY51" fmla="*/ 2673751 h 2835797"/>
                <a:gd name="connsiteX52" fmla="*/ 3761772 w 7824486"/>
                <a:gd name="connsiteY52" fmla="*/ 2720050 h 2835797"/>
                <a:gd name="connsiteX53" fmla="*/ 3703898 w 7824486"/>
                <a:gd name="connsiteY53" fmla="*/ 2754774 h 2835797"/>
                <a:gd name="connsiteX54" fmla="*/ 3669174 w 7824486"/>
                <a:gd name="connsiteY54" fmla="*/ 2777924 h 2835797"/>
                <a:gd name="connsiteX55" fmla="*/ 3634450 w 7824486"/>
                <a:gd name="connsiteY55" fmla="*/ 2789498 h 2835797"/>
                <a:gd name="connsiteX56" fmla="*/ 3599726 w 7824486"/>
                <a:gd name="connsiteY56" fmla="*/ 2812648 h 2835797"/>
                <a:gd name="connsiteX57" fmla="*/ 3530278 w 7824486"/>
                <a:gd name="connsiteY57" fmla="*/ 2835797 h 2835797"/>
                <a:gd name="connsiteX58" fmla="*/ 3368233 w 7824486"/>
                <a:gd name="connsiteY58" fmla="*/ 2824222 h 2835797"/>
                <a:gd name="connsiteX59" fmla="*/ 3298784 w 7824486"/>
                <a:gd name="connsiteY59" fmla="*/ 2789498 h 2835797"/>
                <a:gd name="connsiteX60" fmla="*/ 3252486 w 7824486"/>
                <a:gd name="connsiteY60" fmla="*/ 2754774 h 2835797"/>
                <a:gd name="connsiteX61" fmla="*/ 3217762 w 7824486"/>
                <a:gd name="connsiteY61" fmla="*/ 2743200 h 2835797"/>
                <a:gd name="connsiteX62" fmla="*/ 3159888 w 7824486"/>
                <a:gd name="connsiteY62" fmla="*/ 2731625 h 2835797"/>
                <a:gd name="connsiteX63" fmla="*/ 3067291 w 7824486"/>
                <a:gd name="connsiteY63" fmla="*/ 2708475 h 2835797"/>
                <a:gd name="connsiteX64" fmla="*/ 2731625 w 7824486"/>
                <a:gd name="connsiteY64" fmla="*/ 2696901 h 2835797"/>
                <a:gd name="connsiteX65" fmla="*/ 2639027 w 7824486"/>
                <a:gd name="connsiteY65" fmla="*/ 2685326 h 2835797"/>
                <a:gd name="connsiteX66" fmla="*/ 2476982 w 7824486"/>
                <a:gd name="connsiteY66" fmla="*/ 2673751 h 2835797"/>
                <a:gd name="connsiteX67" fmla="*/ 2465407 w 7824486"/>
                <a:gd name="connsiteY67" fmla="*/ 2639027 h 2835797"/>
                <a:gd name="connsiteX68" fmla="*/ 2430683 w 7824486"/>
                <a:gd name="connsiteY68" fmla="*/ 2615878 h 2835797"/>
                <a:gd name="connsiteX69" fmla="*/ 2338086 w 7824486"/>
                <a:gd name="connsiteY69" fmla="*/ 2604303 h 2835797"/>
                <a:gd name="connsiteX70" fmla="*/ 2164465 w 7824486"/>
                <a:gd name="connsiteY70" fmla="*/ 2592729 h 2835797"/>
                <a:gd name="connsiteX71" fmla="*/ 1307939 w 7824486"/>
                <a:gd name="connsiteY71" fmla="*/ 2569579 h 2835797"/>
                <a:gd name="connsiteX72" fmla="*/ 1134319 w 7824486"/>
                <a:gd name="connsiteY72" fmla="*/ 2581154 h 2835797"/>
                <a:gd name="connsiteX73" fmla="*/ 1099595 w 7824486"/>
                <a:gd name="connsiteY73" fmla="*/ 2592729 h 2835797"/>
                <a:gd name="connsiteX74" fmla="*/ 1030146 w 7824486"/>
                <a:gd name="connsiteY74" fmla="*/ 2639027 h 2835797"/>
                <a:gd name="connsiteX75" fmla="*/ 995422 w 7824486"/>
                <a:gd name="connsiteY75" fmla="*/ 2685326 h 2835797"/>
                <a:gd name="connsiteX76" fmla="*/ 972273 w 7824486"/>
                <a:gd name="connsiteY76" fmla="*/ 2731625 h 2835797"/>
                <a:gd name="connsiteX77" fmla="*/ 925974 w 7824486"/>
                <a:gd name="connsiteY77" fmla="*/ 2743200 h 2835797"/>
                <a:gd name="connsiteX78" fmla="*/ 891250 w 7824486"/>
                <a:gd name="connsiteY78" fmla="*/ 2754774 h 2835797"/>
                <a:gd name="connsiteX79" fmla="*/ 694481 w 7824486"/>
                <a:gd name="connsiteY79" fmla="*/ 2743200 h 2835797"/>
                <a:gd name="connsiteX80" fmla="*/ 659757 w 7824486"/>
                <a:gd name="connsiteY80" fmla="*/ 2731625 h 2835797"/>
                <a:gd name="connsiteX81" fmla="*/ 520860 w 7824486"/>
                <a:gd name="connsiteY81" fmla="*/ 2696901 h 2835797"/>
                <a:gd name="connsiteX82" fmla="*/ 497711 w 7824486"/>
                <a:gd name="connsiteY82" fmla="*/ 2673751 h 2835797"/>
                <a:gd name="connsiteX83" fmla="*/ 474562 w 7824486"/>
                <a:gd name="connsiteY83" fmla="*/ 2639027 h 2835797"/>
                <a:gd name="connsiteX84" fmla="*/ 439838 w 7824486"/>
                <a:gd name="connsiteY84" fmla="*/ 2627453 h 2835797"/>
                <a:gd name="connsiteX85" fmla="*/ 277792 w 7824486"/>
                <a:gd name="connsiteY85" fmla="*/ 2592729 h 2835797"/>
                <a:gd name="connsiteX86" fmla="*/ 219919 w 7824486"/>
                <a:gd name="connsiteY86" fmla="*/ 2581154 h 2835797"/>
                <a:gd name="connsiteX87" fmla="*/ 138896 w 7824486"/>
                <a:gd name="connsiteY87" fmla="*/ 2558005 h 2835797"/>
                <a:gd name="connsiteX88" fmla="*/ 57873 w 7824486"/>
                <a:gd name="connsiteY88" fmla="*/ 2523281 h 2835797"/>
                <a:gd name="connsiteX89" fmla="*/ 94154 w 7824486"/>
                <a:gd name="connsiteY89" fmla="*/ 2639016 h 2835797"/>
                <a:gd name="connsiteX90" fmla="*/ 0 w 7824486"/>
                <a:gd name="connsiteY90" fmla="*/ 2569579 h 2835797"/>
                <a:gd name="connsiteX0" fmla="*/ 0 w 7824486"/>
                <a:gd name="connsiteY0" fmla="*/ 2569579 h 2835797"/>
                <a:gd name="connsiteX1" fmla="*/ 0 w 7824486"/>
                <a:gd name="connsiteY1" fmla="*/ 0 h 2835797"/>
                <a:gd name="connsiteX2" fmla="*/ 7824486 w 7824486"/>
                <a:gd name="connsiteY2" fmla="*/ 0 h 2835797"/>
                <a:gd name="connsiteX3" fmla="*/ 7824486 w 7824486"/>
                <a:gd name="connsiteY3" fmla="*/ 2419108 h 2835797"/>
                <a:gd name="connsiteX4" fmla="*/ 7812911 w 7824486"/>
                <a:gd name="connsiteY4" fmla="*/ 2419108 h 2835797"/>
                <a:gd name="connsiteX5" fmla="*/ 7604567 w 7824486"/>
                <a:gd name="connsiteY5" fmla="*/ 2372810 h 2835797"/>
                <a:gd name="connsiteX6" fmla="*/ 7535119 w 7824486"/>
                <a:gd name="connsiteY6" fmla="*/ 2349660 h 2835797"/>
                <a:gd name="connsiteX7" fmla="*/ 7500395 w 7824486"/>
                <a:gd name="connsiteY7" fmla="*/ 2338086 h 2835797"/>
                <a:gd name="connsiteX8" fmla="*/ 7465670 w 7824486"/>
                <a:gd name="connsiteY8" fmla="*/ 2314936 h 2835797"/>
                <a:gd name="connsiteX9" fmla="*/ 7442521 w 7824486"/>
                <a:gd name="connsiteY9" fmla="*/ 2280212 h 2835797"/>
                <a:gd name="connsiteX10" fmla="*/ 7373073 w 7824486"/>
                <a:gd name="connsiteY10" fmla="*/ 2257063 h 2835797"/>
                <a:gd name="connsiteX11" fmla="*/ 7037407 w 7824486"/>
                <a:gd name="connsiteY11" fmla="*/ 2268637 h 2835797"/>
                <a:gd name="connsiteX12" fmla="*/ 6875362 w 7824486"/>
                <a:gd name="connsiteY12" fmla="*/ 2303362 h 2835797"/>
                <a:gd name="connsiteX13" fmla="*/ 6805914 w 7824486"/>
                <a:gd name="connsiteY13" fmla="*/ 2349660 h 2835797"/>
                <a:gd name="connsiteX14" fmla="*/ 6759615 w 7824486"/>
                <a:gd name="connsiteY14" fmla="*/ 2372810 h 2835797"/>
                <a:gd name="connsiteX15" fmla="*/ 6736465 w 7824486"/>
                <a:gd name="connsiteY15" fmla="*/ 2395959 h 2835797"/>
                <a:gd name="connsiteX16" fmla="*/ 6667017 w 7824486"/>
                <a:gd name="connsiteY16" fmla="*/ 2419108 h 2835797"/>
                <a:gd name="connsiteX17" fmla="*/ 6620719 w 7824486"/>
                <a:gd name="connsiteY17" fmla="*/ 2442258 h 2835797"/>
                <a:gd name="connsiteX18" fmla="*/ 6539696 w 7824486"/>
                <a:gd name="connsiteY18" fmla="*/ 2465407 h 2835797"/>
                <a:gd name="connsiteX19" fmla="*/ 6447098 w 7824486"/>
                <a:gd name="connsiteY19" fmla="*/ 2453832 h 2835797"/>
                <a:gd name="connsiteX20" fmla="*/ 6377650 w 7824486"/>
                <a:gd name="connsiteY20" fmla="*/ 2430683 h 2835797"/>
                <a:gd name="connsiteX21" fmla="*/ 6319777 w 7824486"/>
                <a:gd name="connsiteY21" fmla="*/ 2419108 h 2835797"/>
                <a:gd name="connsiteX22" fmla="*/ 6215605 w 7824486"/>
                <a:gd name="connsiteY22" fmla="*/ 2384384 h 2835797"/>
                <a:gd name="connsiteX23" fmla="*/ 6180881 w 7824486"/>
                <a:gd name="connsiteY23" fmla="*/ 2372810 h 2835797"/>
                <a:gd name="connsiteX24" fmla="*/ 6088283 w 7824486"/>
                <a:gd name="connsiteY24" fmla="*/ 2338086 h 2835797"/>
                <a:gd name="connsiteX25" fmla="*/ 6053559 w 7824486"/>
                <a:gd name="connsiteY25" fmla="*/ 2314936 h 2835797"/>
                <a:gd name="connsiteX26" fmla="*/ 5960962 w 7824486"/>
                <a:gd name="connsiteY26" fmla="*/ 2291787 h 2835797"/>
                <a:gd name="connsiteX27" fmla="*/ 5879939 w 7824486"/>
                <a:gd name="connsiteY27" fmla="*/ 2257063 h 2835797"/>
                <a:gd name="connsiteX28" fmla="*/ 5845215 w 7824486"/>
                <a:gd name="connsiteY28" fmla="*/ 2233913 h 2835797"/>
                <a:gd name="connsiteX29" fmla="*/ 5810491 w 7824486"/>
                <a:gd name="connsiteY29" fmla="*/ 2222339 h 2835797"/>
                <a:gd name="connsiteX30" fmla="*/ 5613721 w 7824486"/>
                <a:gd name="connsiteY30" fmla="*/ 2257063 h 2835797"/>
                <a:gd name="connsiteX31" fmla="*/ 5544273 w 7824486"/>
                <a:gd name="connsiteY31" fmla="*/ 2291787 h 2835797"/>
                <a:gd name="connsiteX32" fmla="*/ 5486400 w 7824486"/>
                <a:gd name="connsiteY32" fmla="*/ 2303362 h 2835797"/>
                <a:gd name="connsiteX33" fmla="*/ 5428526 w 7824486"/>
                <a:gd name="connsiteY33" fmla="*/ 2326511 h 2835797"/>
                <a:gd name="connsiteX34" fmla="*/ 5393802 w 7824486"/>
                <a:gd name="connsiteY34" fmla="*/ 2361235 h 2835797"/>
                <a:gd name="connsiteX35" fmla="*/ 5324354 w 7824486"/>
                <a:gd name="connsiteY35" fmla="*/ 2384384 h 2835797"/>
                <a:gd name="connsiteX36" fmla="*/ 5289630 w 7824486"/>
                <a:gd name="connsiteY36" fmla="*/ 2395959 h 2835797"/>
                <a:gd name="connsiteX37" fmla="*/ 5254906 w 7824486"/>
                <a:gd name="connsiteY37" fmla="*/ 2419108 h 2835797"/>
                <a:gd name="connsiteX38" fmla="*/ 5173883 w 7824486"/>
                <a:gd name="connsiteY38" fmla="*/ 2442258 h 2835797"/>
                <a:gd name="connsiteX39" fmla="*/ 5139159 w 7824486"/>
                <a:gd name="connsiteY39" fmla="*/ 2465407 h 2835797"/>
                <a:gd name="connsiteX40" fmla="*/ 5023412 w 7824486"/>
                <a:gd name="connsiteY40" fmla="*/ 2500131 h 2835797"/>
                <a:gd name="connsiteX41" fmla="*/ 4942389 w 7824486"/>
                <a:gd name="connsiteY41" fmla="*/ 2523281 h 2835797"/>
                <a:gd name="connsiteX42" fmla="*/ 4456253 w 7824486"/>
                <a:gd name="connsiteY42" fmla="*/ 2511706 h 2835797"/>
                <a:gd name="connsiteX43" fmla="*/ 4421529 w 7824486"/>
                <a:gd name="connsiteY43" fmla="*/ 2500131 h 2835797"/>
                <a:gd name="connsiteX44" fmla="*/ 4224759 w 7824486"/>
                <a:gd name="connsiteY44" fmla="*/ 2511706 h 2835797"/>
                <a:gd name="connsiteX45" fmla="*/ 4190035 w 7824486"/>
                <a:gd name="connsiteY45" fmla="*/ 2523281 h 2835797"/>
                <a:gd name="connsiteX46" fmla="*/ 4132162 w 7824486"/>
                <a:gd name="connsiteY46" fmla="*/ 2534855 h 2835797"/>
                <a:gd name="connsiteX47" fmla="*/ 4074288 w 7824486"/>
                <a:gd name="connsiteY47" fmla="*/ 2558005 h 2835797"/>
                <a:gd name="connsiteX48" fmla="*/ 4016415 w 7824486"/>
                <a:gd name="connsiteY48" fmla="*/ 2592729 h 2835797"/>
                <a:gd name="connsiteX49" fmla="*/ 3970116 w 7824486"/>
                <a:gd name="connsiteY49" fmla="*/ 2615878 h 2835797"/>
                <a:gd name="connsiteX50" fmla="*/ 3912243 w 7824486"/>
                <a:gd name="connsiteY50" fmla="*/ 2650602 h 2835797"/>
                <a:gd name="connsiteX51" fmla="*/ 3865944 w 7824486"/>
                <a:gd name="connsiteY51" fmla="*/ 2673751 h 2835797"/>
                <a:gd name="connsiteX52" fmla="*/ 3761772 w 7824486"/>
                <a:gd name="connsiteY52" fmla="*/ 2720050 h 2835797"/>
                <a:gd name="connsiteX53" fmla="*/ 3703898 w 7824486"/>
                <a:gd name="connsiteY53" fmla="*/ 2754774 h 2835797"/>
                <a:gd name="connsiteX54" fmla="*/ 3669174 w 7824486"/>
                <a:gd name="connsiteY54" fmla="*/ 2777924 h 2835797"/>
                <a:gd name="connsiteX55" fmla="*/ 3634450 w 7824486"/>
                <a:gd name="connsiteY55" fmla="*/ 2789498 h 2835797"/>
                <a:gd name="connsiteX56" fmla="*/ 3599726 w 7824486"/>
                <a:gd name="connsiteY56" fmla="*/ 2812648 h 2835797"/>
                <a:gd name="connsiteX57" fmla="*/ 3530278 w 7824486"/>
                <a:gd name="connsiteY57" fmla="*/ 2835797 h 2835797"/>
                <a:gd name="connsiteX58" fmla="*/ 3368233 w 7824486"/>
                <a:gd name="connsiteY58" fmla="*/ 2824222 h 2835797"/>
                <a:gd name="connsiteX59" fmla="*/ 3298784 w 7824486"/>
                <a:gd name="connsiteY59" fmla="*/ 2789498 h 2835797"/>
                <a:gd name="connsiteX60" fmla="*/ 3252486 w 7824486"/>
                <a:gd name="connsiteY60" fmla="*/ 2754774 h 2835797"/>
                <a:gd name="connsiteX61" fmla="*/ 3217762 w 7824486"/>
                <a:gd name="connsiteY61" fmla="*/ 2743200 h 2835797"/>
                <a:gd name="connsiteX62" fmla="*/ 3159888 w 7824486"/>
                <a:gd name="connsiteY62" fmla="*/ 2731625 h 2835797"/>
                <a:gd name="connsiteX63" fmla="*/ 3067291 w 7824486"/>
                <a:gd name="connsiteY63" fmla="*/ 2708475 h 2835797"/>
                <a:gd name="connsiteX64" fmla="*/ 2731625 w 7824486"/>
                <a:gd name="connsiteY64" fmla="*/ 2696901 h 2835797"/>
                <a:gd name="connsiteX65" fmla="*/ 2639027 w 7824486"/>
                <a:gd name="connsiteY65" fmla="*/ 2685326 h 2835797"/>
                <a:gd name="connsiteX66" fmla="*/ 2476982 w 7824486"/>
                <a:gd name="connsiteY66" fmla="*/ 2673751 h 2835797"/>
                <a:gd name="connsiteX67" fmla="*/ 2465407 w 7824486"/>
                <a:gd name="connsiteY67" fmla="*/ 2639027 h 2835797"/>
                <a:gd name="connsiteX68" fmla="*/ 2430683 w 7824486"/>
                <a:gd name="connsiteY68" fmla="*/ 2615878 h 2835797"/>
                <a:gd name="connsiteX69" fmla="*/ 2338086 w 7824486"/>
                <a:gd name="connsiteY69" fmla="*/ 2604303 h 2835797"/>
                <a:gd name="connsiteX70" fmla="*/ 2164465 w 7824486"/>
                <a:gd name="connsiteY70" fmla="*/ 2592729 h 2835797"/>
                <a:gd name="connsiteX71" fmla="*/ 1307939 w 7824486"/>
                <a:gd name="connsiteY71" fmla="*/ 2569579 h 2835797"/>
                <a:gd name="connsiteX72" fmla="*/ 1134319 w 7824486"/>
                <a:gd name="connsiteY72" fmla="*/ 2581154 h 2835797"/>
                <a:gd name="connsiteX73" fmla="*/ 1099595 w 7824486"/>
                <a:gd name="connsiteY73" fmla="*/ 2592729 h 2835797"/>
                <a:gd name="connsiteX74" fmla="*/ 1030146 w 7824486"/>
                <a:gd name="connsiteY74" fmla="*/ 2639027 h 2835797"/>
                <a:gd name="connsiteX75" fmla="*/ 995422 w 7824486"/>
                <a:gd name="connsiteY75" fmla="*/ 2685326 h 2835797"/>
                <a:gd name="connsiteX76" fmla="*/ 972273 w 7824486"/>
                <a:gd name="connsiteY76" fmla="*/ 2731625 h 2835797"/>
                <a:gd name="connsiteX77" fmla="*/ 925974 w 7824486"/>
                <a:gd name="connsiteY77" fmla="*/ 2743200 h 2835797"/>
                <a:gd name="connsiteX78" fmla="*/ 891250 w 7824486"/>
                <a:gd name="connsiteY78" fmla="*/ 2754774 h 2835797"/>
                <a:gd name="connsiteX79" fmla="*/ 694481 w 7824486"/>
                <a:gd name="connsiteY79" fmla="*/ 2743200 h 2835797"/>
                <a:gd name="connsiteX80" fmla="*/ 659757 w 7824486"/>
                <a:gd name="connsiteY80" fmla="*/ 2731625 h 2835797"/>
                <a:gd name="connsiteX81" fmla="*/ 520860 w 7824486"/>
                <a:gd name="connsiteY81" fmla="*/ 2696901 h 2835797"/>
                <a:gd name="connsiteX82" fmla="*/ 497711 w 7824486"/>
                <a:gd name="connsiteY82" fmla="*/ 2673751 h 2835797"/>
                <a:gd name="connsiteX83" fmla="*/ 474562 w 7824486"/>
                <a:gd name="connsiteY83" fmla="*/ 2639027 h 2835797"/>
                <a:gd name="connsiteX84" fmla="*/ 439838 w 7824486"/>
                <a:gd name="connsiteY84" fmla="*/ 2627453 h 2835797"/>
                <a:gd name="connsiteX85" fmla="*/ 277792 w 7824486"/>
                <a:gd name="connsiteY85" fmla="*/ 2592729 h 2835797"/>
                <a:gd name="connsiteX86" fmla="*/ 219919 w 7824486"/>
                <a:gd name="connsiteY86" fmla="*/ 2581154 h 2835797"/>
                <a:gd name="connsiteX87" fmla="*/ 138896 w 7824486"/>
                <a:gd name="connsiteY87" fmla="*/ 2558005 h 2835797"/>
                <a:gd name="connsiteX88" fmla="*/ 57873 w 7824486"/>
                <a:gd name="connsiteY88" fmla="*/ 2523281 h 2835797"/>
                <a:gd name="connsiteX89" fmla="*/ 0 w 7824486"/>
                <a:gd name="connsiteY89" fmla="*/ 2569579 h 2835797"/>
                <a:gd name="connsiteX0" fmla="*/ 0 w 7824486"/>
                <a:gd name="connsiteY0" fmla="*/ 2569579 h 2835797"/>
                <a:gd name="connsiteX1" fmla="*/ 0 w 7824486"/>
                <a:gd name="connsiteY1" fmla="*/ 0 h 2835797"/>
                <a:gd name="connsiteX2" fmla="*/ 7824486 w 7824486"/>
                <a:gd name="connsiteY2" fmla="*/ 0 h 2835797"/>
                <a:gd name="connsiteX3" fmla="*/ 7824486 w 7824486"/>
                <a:gd name="connsiteY3" fmla="*/ 2419108 h 2835797"/>
                <a:gd name="connsiteX4" fmla="*/ 7812911 w 7824486"/>
                <a:gd name="connsiteY4" fmla="*/ 2419108 h 2835797"/>
                <a:gd name="connsiteX5" fmla="*/ 7604567 w 7824486"/>
                <a:gd name="connsiteY5" fmla="*/ 2372810 h 2835797"/>
                <a:gd name="connsiteX6" fmla="*/ 7535119 w 7824486"/>
                <a:gd name="connsiteY6" fmla="*/ 2349660 h 2835797"/>
                <a:gd name="connsiteX7" fmla="*/ 7500395 w 7824486"/>
                <a:gd name="connsiteY7" fmla="*/ 2338086 h 2835797"/>
                <a:gd name="connsiteX8" fmla="*/ 7465670 w 7824486"/>
                <a:gd name="connsiteY8" fmla="*/ 2314936 h 2835797"/>
                <a:gd name="connsiteX9" fmla="*/ 7442521 w 7824486"/>
                <a:gd name="connsiteY9" fmla="*/ 2280212 h 2835797"/>
                <a:gd name="connsiteX10" fmla="*/ 7373073 w 7824486"/>
                <a:gd name="connsiteY10" fmla="*/ 2257063 h 2835797"/>
                <a:gd name="connsiteX11" fmla="*/ 7037407 w 7824486"/>
                <a:gd name="connsiteY11" fmla="*/ 2268637 h 2835797"/>
                <a:gd name="connsiteX12" fmla="*/ 6875362 w 7824486"/>
                <a:gd name="connsiteY12" fmla="*/ 2303362 h 2835797"/>
                <a:gd name="connsiteX13" fmla="*/ 6805914 w 7824486"/>
                <a:gd name="connsiteY13" fmla="*/ 2349660 h 2835797"/>
                <a:gd name="connsiteX14" fmla="*/ 6759615 w 7824486"/>
                <a:gd name="connsiteY14" fmla="*/ 2372810 h 2835797"/>
                <a:gd name="connsiteX15" fmla="*/ 6736465 w 7824486"/>
                <a:gd name="connsiteY15" fmla="*/ 2395959 h 2835797"/>
                <a:gd name="connsiteX16" fmla="*/ 6667017 w 7824486"/>
                <a:gd name="connsiteY16" fmla="*/ 2419108 h 2835797"/>
                <a:gd name="connsiteX17" fmla="*/ 6620719 w 7824486"/>
                <a:gd name="connsiteY17" fmla="*/ 2442258 h 2835797"/>
                <a:gd name="connsiteX18" fmla="*/ 6539696 w 7824486"/>
                <a:gd name="connsiteY18" fmla="*/ 2465407 h 2835797"/>
                <a:gd name="connsiteX19" fmla="*/ 6447098 w 7824486"/>
                <a:gd name="connsiteY19" fmla="*/ 2453832 h 2835797"/>
                <a:gd name="connsiteX20" fmla="*/ 6377650 w 7824486"/>
                <a:gd name="connsiteY20" fmla="*/ 2430683 h 2835797"/>
                <a:gd name="connsiteX21" fmla="*/ 6319777 w 7824486"/>
                <a:gd name="connsiteY21" fmla="*/ 2419108 h 2835797"/>
                <a:gd name="connsiteX22" fmla="*/ 6215605 w 7824486"/>
                <a:gd name="connsiteY22" fmla="*/ 2384384 h 2835797"/>
                <a:gd name="connsiteX23" fmla="*/ 6180881 w 7824486"/>
                <a:gd name="connsiteY23" fmla="*/ 2372810 h 2835797"/>
                <a:gd name="connsiteX24" fmla="*/ 6088283 w 7824486"/>
                <a:gd name="connsiteY24" fmla="*/ 2338086 h 2835797"/>
                <a:gd name="connsiteX25" fmla="*/ 6053559 w 7824486"/>
                <a:gd name="connsiteY25" fmla="*/ 2314936 h 2835797"/>
                <a:gd name="connsiteX26" fmla="*/ 5960962 w 7824486"/>
                <a:gd name="connsiteY26" fmla="*/ 2291787 h 2835797"/>
                <a:gd name="connsiteX27" fmla="*/ 5879939 w 7824486"/>
                <a:gd name="connsiteY27" fmla="*/ 2257063 h 2835797"/>
                <a:gd name="connsiteX28" fmla="*/ 5845215 w 7824486"/>
                <a:gd name="connsiteY28" fmla="*/ 2233913 h 2835797"/>
                <a:gd name="connsiteX29" fmla="*/ 5810491 w 7824486"/>
                <a:gd name="connsiteY29" fmla="*/ 2222339 h 2835797"/>
                <a:gd name="connsiteX30" fmla="*/ 5613721 w 7824486"/>
                <a:gd name="connsiteY30" fmla="*/ 2257063 h 2835797"/>
                <a:gd name="connsiteX31" fmla="*/ 5544273 w 7824486"/>
                <a:gd name="connsiteY31" fmla="*/ 2291787 h 2835797"/>
                <a:gd name="connsiteX32" fmla="*/ 5486400 w 7824486"/>
                <a:gd name="connsiteY32" fmla="*/ 2303362 h 2835797"/>
                <a:gd name="connsiteX33" fmla="*/ 5428526 w 7824486"/>
                <a:gd name="connsiteY33" fmla="*/ 2326511 h 2835797"/>
                <a:gd name="connsiteX34" fmla="*/ 5393802 w 7824486"/>
                <a:gd name="connsiteY34" fmla="*/ 2361235 h 2835797"/>
                <a:gd name="connsiteX35" fmla="*/ 5324354 w 7824486"/>
                <a:gd name="connsiteY35" fmla="*/ 2384384 h 2835797"/>
                <a:gd name="connsiteX36" fmla="*/ 5289630 w 7824486"/>
                <a:gd name="connsiteY36" fmla="*/ 2395959 h 2835797"/>
                <a:gd name="connsiteX37" fmla="*/ 5254906 w 7824486"/>
                <a:gd name="connsiteY37" fmla="*/ 2419108 h 2835797"/>
                <a:gd name="connsiteX38" fmla="*/ 5173883 w 7824486"/>
                <a:gd name="connsiteY38" fmla="*/ 2442258 h 2835797"/>
                <a:gd name="connsiteX39" fmla="*/ 5139159 w 7824486"/>
                <a:gd name="connsiteY39" fmla="*/ 2465407 h 2835797"/>
                <a:gd name="connsiteX40" fmla="*/ 5023412 w 7824486"/>
                <a:gd name="connsiteY40" fmla="*/ 2500131 h 2835797"/>
                <a:gd name="connsiteX41" fmla="*/ 4942389 w 7824486"/>
                <a:gd name="connsiteY41" fmla="*/ 2523281 h 2835797"/>
                <a:gd name="connsiteX42" fmla="*/ 4456253 w 7824486"/>
                <a:gd name="connsiteY42" fmla="*/ 2511706 h 2835797"/>
                <a:gd name="connsiteX43" fmla="*/ 4421529 w 7824486"/>
                <a:gd name="connsiteY43" fmla="*/ 2500131 h 2835797"/>
                <a:gd name="connsiteX44" fmla="*/ 4224759 w 7824486"/>
                <a:gd name="connsiteY44" fmla="*/ 2511706 h 2835797"/>
                <a:gd name="connsiteX45" fmla="*/ 4190035 w 7824486"/>
                <a:gd name="connsiteY45" fmla="*/ 2523281 h 2835797"/>
                <a:gd name="connsiteX46" fmla="*/ 4132162 w 7824486"/>
                <a:gd name="connsiteY46" fmla="*/ 2534855 h 2835797"/>
                <a:gd name="connsiteX47" fmla="*/ 4074288 w 7824486"/>
                <a:gd name="connsiteY47" fmla="*/ 2558005 h 2835797"/>
                <a:gd name="connsiteX48" fmla="*/ 4016415 w 7824486"/>
                <a:gd name="connsiteY48" fmla="*/ 2592729 h 2835797"/>
                <a:gd name="connsiteX49" fmla="*/ 3970116 w 7824486"/>
                <a:gd name="connsiteY49" fmla="*/ 2615878 h 2835797"/>
                <a:gd name="connsiteX50" fmla="*/ 3912243 w 7824486"/>
                <a:gd name="connsiteY50" fmla="*/ 2650602 h 2835797"/>
                <a:gd name="connsiteX51" fmla="*/ 3865944 w 7824486"/>
                <a:gd name="connsiteY51" fmla="*/ 2673751 h 2835797"/>
                <a:gd name="connsiteX52" fmla="*/ 3761772 w 7824486"/>
                <a:gd name="connsiteY52" fmla="*/ 2720050 h 2835797"/>
                <a:gd name="connsiteX53" fmla="*/ 3703898 w 7824486"/>
                <a:gd name="connsiteY53" fmla="*/ 2754774 h 2835797"/>
                <a:gd name="connsiteX54" fmla="*/ 3669174 w 7824486"/>
                <a:gd name="connsiteY54" fmla="*/ 2777924 h 2835797"/>
                <a:gd name="connsiteX55" fmla="*/ 3634450 w 7824486"/>
                <a:gd name="connsiteY55" fmla="*/ 2789498 h 2835797"/>
                <a:gd name="connsiteX56" fmla="*/ 3599726 w 7824486"/>
                <a:gd name="connsiteY56" fmla="*/ 2812648 h 2835797"/>
                <a:gd name="connsiteX57" fmla="*/ 3530278 w 7824486"/>
                <a:gd name="connsiteY57" fmla="*/ 2835797 h 2835797"/>
                <a:gd name="connsiteX58" fmla="*/ 3368233 w 7824486"/>
                <a:gd name="connsiteY58" fmla="*/ 2824222 h 2835797"/>
                <a:gd name="connsiteX59" fmla="*/ 3298784 w 7824486"/>
                <a:gd name="connsiteY59" fmla="*/ 2789498 h 2835797"/>
                <a:gd name="connsiteX60" fmla="*/ 3252486 w 7824486"/>
                <a:gd name="connsiteY60" fmla="*/ 2754774 h 2835797"/>
                <a:gd name="connsiteX61" fmla="*/ 3217762 w 7824486"/>
                <a:gd name="connsiteY61" fmla="*/ 2743200 h 2835797"/>
                <a:gd name="connsiteX62" fmla="*/ 3159888 w 7824486"/>
                <a:gd name="connsiteY62" fmla="*/ 2731625 h 2835797"/>
                <a:gd name="connsiteX63" fmla="*/ 3067291 w 7824486"/>
                <a:gd name="connsiteY63" fmla="*/ 2708475 h 2835797"/>
                <a:gd name="connsiteX64" fmla="*/ 2731625 w 7824486"/>
                <a:gd name="connsiteY64" fmla="*/ 2696901 h 2835797"/>
                <a:gd name="connsiteX65" fmla="*/ 2639027 w 7824486"/>
                <a:gd name="connsiteY65" fmla="*/ 2685326 h 2835797"/>
                <a:gd name="connsiteX66" fmla="*/ 2476982 w 7824486"/>
                <a:gd name="connsiteY66" fmla="*/ 2673751 h 2835797"/>
                <a:gd name="connsiteX67" fmla="*/ 2465407 w 7824486"/>
                <a:gd name="connsiteY67" fmla="*/ 2639027 h 2835797"/>
                <a:gd name="connsiteX68" fmla="*/ 2430683 w 7824486"/>
                <a:gd name="connsiteY68" fmla="*/ 2615878 h 2835797"/>
                <a:gd name="connsiteX69" fmla="*/ 2338086 w 7824486"/>
                <a:gd name="connsiteY69" fmla="*/ 2604303 h 2835797"/>
                <a:gd name="connsiteX70" fmla="*/ 2164465 w 7824486"/>
                <a:gd name="connsiteY70" fmla="*/ 2592729 h 2835797"/>
                <a:gd name="connsiteX71" fmla="*/ 1307939 w 7824486"/>
                <a:gd name="connsiteY71" fmla="*/ 2569579 h 2835797"/>
                <a:gd name="connsiteX72" fmla="*/ 1134319 w 7824486"/>
                <a:gd name="connsiteY72" fmla="*/ 2581154 h 2835797"/>
                <a:gd name="connsiteX73" fmla="*/ 1099595 w 7824486"/>
                <a:gd name="connsiteY73" fmla="*/ 2592729 h 2835797"/>
                <a:gd name="connsiteX74" fmla="*/ 1030146 w 7824486"/>
                <a:gd name="connsiteY74" fmla="*/ 2639027 h 2835797"/>
                <a:gd name="connsiteX75" fmla="*/ 995422 w 7824486"/>
                <a:gd name="connsiteY75" fmla="*/ 2685326 h 2835797"/>
                <a:gd name="connsiteX76" fmla="*/ 972273 w 7824486"/>
                <a:gd name="connsiteY76" fmla="*/ 2731625 h 2835797"/>
                <a:gd name="connsiteX77" fmla="*/ 925974 w 7824486"/>
                <a:gd name="connsiteY77" fmla="*/ 2743200 h 2835797"/>
                <a:gd name="connsiteX78" fmla="*/ 891250 w 7824486"/>
                <a:gd name="connsiteY78" fmla="*/ 2754774 h 2835797"/>
                <a:gd name="connsiteX79" fmla="*/ 694481 w 7824486"/>
                <a:gd name="connsiteY79" fmla="*/ 2743200 h 2835797"/>
                <a:gd name="connsiteX80" fmla="*/ 659757 w 7824486"/>
                <a:gd name="connsiteY80" fmla="*/ 2731625 h 2835797"/>
                <a:gd name="connsiteX81" fmla="*/ 520860 w 7824486"/>
                <a:gd name="connsiteY81" fmla="*/ 2696901 h 2835797"/>
                <a:gd name="connsiteX82" fmla="*/ 497711 w 7824486"/>
                <a:gd name="connsiteY82" fmla="*/ 2673751 h 2835797"/>
                <a:gd name="connsiteX83" fmla="*/ 474562 w 7824486"/>
                <a:gd name="connsiteY83" fmla="*/ 2639027 h 2835797"/>
                <a:gd name="connsiteX84" fmla="*/ 439838 w 7824486"/>
                <a:gd name="connsiteY84" fmla="*/ 2627453 h 2835797"/>
                <a:gd name="connsiteX85" fmla="*/ 277792 w 7824486"/>
                <a:gd name="connsiteY85" fmla="*/ 2592729 h 2835797"/>
                <a:gd name="connsiteX86" fmla="*/ 219919 w 7824486"/>
                <a:gd name="connsiteY86" fmla="*/ 2581154 h 2835797"/>
                <a:gd name="connsiteX87" fmla="*/ 138896 w 7824486"/>
                <a:gd name="connsiteY87" fmla="*/ 2558005 h 2835797"/>
                <a:gd name="connsiteX88" fmla="*/ 57873 w 7824486"/>
                <a:gd name="connsiteY88" fmla="*/ 2523281 h 2835797"/>
                <a:gd name="connsiteX89" fmla="*/ 0 w 7824486"/>
                <a:gd name="connsiteY89" fmla="*/ 2569579 h 2835797"/>
                <a:gd name="connsiteX0" fmla="*/ 0 w 7824486"/>
                <a:gd name="connsiteY0" fmla="*/ 2569579 h 2835797"/>
                <a:gd name="connsiteX1" fmla="*/ 0 w 7824486"/>
                <a:gd name="connsiteY1" fmla="*/ 0 h 2835797"/>
                <a:gd name="connsiteX2" fmla="*/ 7824486 w 7824486"/>
                <a:gd name="connsiteY2" fmla="*/ 0 h 2835797"/>
                <a:gd name="connsiteX3" fmla="*/ 7824486 w 7824486"/>
                <a:gd name="connsiteY3" fmla="*/ 2419108 h 2835797"/>
                <a:gd name="connsiteX4" fmla="*/ 7812911 w 7824486"/>
                <a:gd name="connsiteY4" fmla="*/ 2419108 h 2835797"/>
                <a:gd name="connsiteX5" fmla="*/ 7604567 w 7824486"/>
                <a:gd name="connsiteY5" fmla="*/ 2372810 h 2835797"/>
                <a:gd name="connsiteX6" fmla="*/ 7535119 w 7824486"/>
                <a:gd name="connsiteY6" fmla="*/ 2349660 h 2835797"/>
                <a:gd name="connsiteX7" fmla="*/ 7500395 w 7824486"/>
                <a:gd name="connsiteY7" fmla="*/ 2338086 h 2835797"/>
                <a:gd name="connsiteX8" fmla="*/ 7465670 w 7824486"/>
                <a:gd name="connsiteY8" fmla="*/ 2314936 h 2835797"/>
                <a:gd name="connsiteX9" fmla="*/ 7442521 w 7824486"/>
                <a:gd name="connsiteY9" fmla="*/ 2280212 h 2835797"/>
                <a:gd name="connsiteX10" fmla="*/ 7373073 w 7824486"/>
                <a:gd name="connsiteY10" fmla="*/ 2257063 h 2835797"/>
                <a:gd name="connsiteX11" fmla="*/ 7037407 w 7824486"/>
                <a:gd name="connsiteY11" fmla="*/ 2268637 h 2835797"/>
                <a:gd name="connsiteX12" fmla="*/ 6875362 w 7824486"/>
                <a:gd name="connsiteY12" fmla="*/ 2303362 h 2835797"/>
                <a:gd name="connsiteX13" fmla="*/ 6805914 w 7824486"/>
                <a:gd name="connsiteY13" fmla="*/ 2349660 h 2835797"/>
                <a:gd name="connsiteX14" fmla="*/ 6759615 w 7824486"/>
                <a:gd name="connsiteY14" fmla="*/ 2372810 h 2835797"/>
                <a:gd name="connsiteX15" fmla="*/ 6736465 w 7824486"/>
                <a:gd name="connsiteY15" fmla="*/ 2395959 h 2835797"/>
                <a:gd name="connsiteX16" fmla="*/ 6667017 w 7824486"/>
                <a:gd name="connsiteY16" fmla="*/ 2419108 h 2835797"/>
                <a:gd name="connsiteX17" fmla="*/ 6620719 w 7824486"/>
                <a:gd name="connsiteY17" fmla="*/ 2442258 h 2835797"/>
                <a:gd name="connsiteX18" fmla="*/ 6539696 w 7824486"/>
                <a:gd name="connsiteY18" fmla="*/ 2465407 h 2835797"/>
                <a:gd name="connsiteX19" fmla="*/ 6447098 w 7824486"/>
                <a:gd name="connsiteY19" fmla="*/ 2453832 h 2835797"/>
                <a:gd name="connsiteX20" fmla="*/ 6377650 w 7824486"/>
                <a:gd name="connsiteY20" fmla="*/ 2430683 h 2835797"/>
                <a:gd name="connsiteX21" fmla="*/ 6319777 w 7824486"/>
                <a:gd name="connsiteY21" fmla="*/ 2419108 h 2835797"/>
                <a:gd name="connsiteX22" fmla="*/ 6215605 w 7824486"/>
                <a:gd name="connsiteY22" fmla="*/ 2384384 h 2835797"/>
                <a:gd name="connsiteX23" fmla="*/ 6180881 w 7824486"/>
                <a:gd name="connsiteY23" fmla="*/ 2372810 h 2835797"/>
                <a:gd name="connsiteX24" fmla="*/ 6088283 w 7824486"/>
                <a:gd name="connsiteY24" fmla="*/ 2338086 h 2835797"/>
                <a:gd name="connsiteX25" fmla="*/ 6053559 w 7824486"/>
                <a:gd name="connsiteY25" fmla="*/ 2314936 h 2835797"/>
                <a:gd name="connsiteX26" fmla="*/ 5960962 w 7824486"/>
                <a:gd name="connsiteY26" fmla="*/ 2291787 h 2835797"/>
                <a:gd name="connsiteX27" fmla="*/ 5879939 w 7824486"/>
                <a:gd name="connsiteY27" fmla="*/ 2257063 h 2835797"/>
                <a:gd name="connsiteX28" fmla="*/ 5845215 w 7824486"/>
                <a:gd name="connsiteY28" fmla="*/ 2233913 h 2835797"/>
                <a:gd name="connsiteX29" fmla="*/ 5613721 w 7824486"/>
                <a:gd name="connsiteY29" fmla="*/ 2257063 h 2835797"/>
                <a:gd name="connsiteX30" fmla="*/ 5544273 w 7824486"/>
                <a:gd name="connsiteY30" fmla="*/ 2291787 h 2835797"/>
                <a:gd name="connsiteX31" fmla="*/ 5486400 w 7824486"/>
                <a:gd name="connsiteY31" fmla="*/ 2303362 h 2835797"/>
                <a:gd name="connsiteX32" fmla="*/ 5428526 w 7824486"/>
                <a:gd name="connsiteY32" fmla="*/ 2326511 h 2835797"/>
                <a:gd name="connsiteX33" fmla="*/ 5393802 w 7824486"/>
                <a:gd name="connsiteY33" fmla="*/ 2361235 h 2835797"/>
                <a:gd name="connsiteX34" fmla="*/ 5324354 w 7824486"/>
                <a:gd name="connsiteY34" fmla="*/ 2384384 h 2835797"/>
                <a:gd name="connsiteX35" fmla="*/ 5289630 w 7824486"/>
                <a:gd name="connsiteY35" fmla="*/ 2395959 h 2835797"/>
                <a:gd name="connsiteX36" fmla="*/ 5254906 w 7824486"/>
                <a:gd name="connsiteY36" fmla="*/ 2419108 h 2835797"/>
                <a:gd name="connsiteX37" fmla="*/ 5173883 w 7824486"/>
                <a:gd name="connsiteY37" fmla="*/ 2442258 h 2835797"/>
                <a:gd name="connsiteX38" fmla="*/ 5139159 w 7824486"/>
                <a:gd name="connsiteY38" fmla="*/ 2465407 h 2835797"/>
                <a:gd name="connsiteX39" fmla="*/ 5023412 w 7824486"/>
                <a:gd name="connsiteY39" fmla="*/ 2500131 h 2835797"/>
                <a:gd name="connsiteX40" fmla="*/ 4942389 w 7824486"/>
                <a:gd name="connsiteY40" fmla="*/ 2523281 h 2835797"/>
                <a:gd name="connsiteX41" fmla="*/ 4456253 w 7824486"/>
                <a:gd name="connsiteY41" fmla="*/ 2511706 h 2835797"/>
                <a:gd name="connsiteX42" fmla="*/ 4421529 w 7824486"/>
                <a:gd name="connsiteY42" fmla="*/ 2500131 h 2835797"/>
                <a:gd name="connsiteX43" fmla="*/ 4224759 w 7824486"/>
                <a:gd name="connsiteY43" fmla="*/ 2511706 h 2835797"/>
                <a:gd name="connsiteX44" fmla="*/ 4190035 w 7824486"/>
                <a:gd name="connsiteY44" fmla="*/ 2523281 h 2835797"/>
                <a:gd name="connsiteX45" fmla="*/ 4132162 w 7824486"/>
                <a:gd name="connsiteY45" fmla="*/ 2534855 h 2835797"/>
                <a:gd name="connsiteX46" fmla="*/ 4074288 w 7824486"/>
                <a:gd name="connsiteY46" fmla="*/ 2558005 h 2835797"/>
                <a:gd name="connsiteX47" fmla="*/ 4016415 w 7824486"/>
                <a:gd name="connsiteY47" fmla="*/ 2592729 h 2835797"/>
                <a:gd name="connsiteX48" fmla="*/ 3970116 w 7824486"/>
                <a:gd name="connsiteY48" fmla="*/ 2615878 h 2835797"/>
                <a:gd name="connsiteX49" fmla="*/ 3912243 w 7824486"/>
                <a:gd name="connsiteY49" fmla="*/ 2650602 h 2835797"/>
                <a:gd name="connsiteX50" fmla="*/ 3865944 w 7824486"/>
                <a:gd name="connsiteY50" fmla="*/ 2673751 h 2835797"/>
                <a:gd name="connsiteX51" fmla="*/ 3761772 w 7824486"/>
                <a:gd name="connsiteY51" fmla="*/ 2720050 h 2835797"/>
                <a:gd name="connsiteX52" fmla="*/ 3703898 w 7824486"/>
                <a:gd name="connsiteY52" fmla="*/ 2754774 h 2835797"/>
                <a:gd name="connsiteX53" fmla="*/ 3669174 w 7824486"/>
                <a:gd name="connsiteY53" fmla="*/ 2777924 h 2835797"/>
                <a:gd name="connsiteX54" fmla="*/ 3634450 w 7824486"/>
                <a:gd name="connsiteY54" fmla="*/ 2789498 h 2835797"/>
                <a:gd name="connsiteX55" fmla="*/ 3599726 w 7824486"/>
                <a:gd name="connsiteY55" fmla="*/ 2812648 h 2835797"/>
                <a:gd name="connsiteX56" fmla="*/ 3530278 w 7824486"/>
                <a:gd name="connsiteY56" fmla="*/ 2835797 h 2835797"/>
                <a:gd name="connsiteX57" fmla="*/ 3368233 w 7824486"/>
                <a:gd name="connsiteY57" fmla="*/ 2824222 h 2835797"/>
                <a:gd name="connsiteX58" fmla="*/ 3298784 w 7824486"/>
                <a:gd name="connsiteY58" fmla="*/ 2789498 h 2835797"/>
                <a:gd name="connsiteX59" fmla="*/ 3252486 w 7824486"/>
                <a:gd name="connsiteY59" fmla="*/ 2754774 h 2835797"/>
                <a:gd name="connsiteX60" fmla="*/ 3217762 w 7824486"/>
                <a:gd name="connsiteY60" fmla="*/ 2743200 h 2835797"/>
                <a:gd name="connsiteX61" fmla="*/ 3159888 w 7824486"/>
                <a:gd name="connsiteY61" fmla="*/ 2731625 h 2835797"/>
                <a:gd name="connsiteX62" fmla="*/ 3067291 w 7824486"/>
                <a:gd name="connsiteY62" fmla="*/ 2708475 h 2835797"/>
                <a:gd name="connsiteX63" fmla="*/ 2731625 w 7824486"/>
                <a:gd name="connsiteY63" fmla="*/ 2696901 h 2835797"/>
                <a:gd name="connsiteX64" fmla="*/ 2639027 w 7824486"/>
                <a:gd name="connsiteY64" fmla="*/ 2685326 h 2835797"/>
                <a:gd name="connsiteX65" fmla="*/ 2476982 w 7824486"/>
                <a:gd name="connsiteY65" fmla="*/ 2673751 h 2835797"/>
                <a:gd name="connsiteX66" fmla="*/ 2465407 w 7824486"/>
                <a:gd name="connsiteY66" fmla="*/ 2639027 h 2835797"/>
                <a:gd name="connsiteX67" fmla="*/ 2430683 w 7824486"/>
                <a:gd name="connsiteY67" fmla="*/ 2615878 h 2835797"/>
                <a:gd name="connsiteX68" fmla="*/ 2338086 w 7824486"/>
                <a:gd name="connsiteY68" fmla="*/ 2604303 h 2835797"/>
                <a:gd name="connsiteX69" fmla="*/ 2164465 w 7824486"/>
                <a:gd name="connsiteY69" fmla="*/ 2592729 h 2835797"/>
                <a:gd name="connsiteX70" fmla="*/ 1307939 w 7824486"/>
                <a:gd name="connsiteY70" fmla="*/ 2569579 h 2835797"/>
                <a:gd name="connsiteX71" fmla="*/ 1134319 w 7824486"/>
                <a:gd name="connsiteY71" fmla="*/ 2581154 h 2835797"/>
                <a:gd name="connsiteX72" fmla="*/ 1099595 w 7824486"/>
                <a:gd name="connsiteY72" fmla="*/ 2592729 h 2835797"/>
                <a:gd name="connsiteX73" fmla="*/ 1030146 w 7824486"/>
                <a:gd name="connsiteY73" fmla="*/ 2639027 h 2835797"/>
                <a:gd name="connsiteX74" fmla="*/ 995422 w 7824486"/>
                <a:gd name="connsiteY74" fmla="*/ 2685326 h 2835797"/>
                <a:gd name="connsiteX75" fmla="*/ 972273 w 7824486"/>
                <a:gd name="connsiteY75" fmla="*/ 2731625 h 2835797"/>
                <a:gd name="connsiteX76" fmla="*/ 925974 w 7824486"/>
                <a:gd name="connsiteY76" fmla="*/ 2743200 h 2835797"/>
                <a:gd name="connsiteX77" fmla="*/ 891250 w 7824486"/>
                <a:gd name="connsiteY77" fmla="*/ 2754774 h 2835797"/>
                <a:gd name="connsiteX78" fmla="*/ 694481 w 7824486"/>
                <a:gd name="connsiteY78" fmla="*/ 2743200 h 2835797"/>
                <a:gd name="connsiteX79" fmla="*/ 659757 w 7824486"/>
                <a:gd name="connsiteY79" fmla="*/ 2731625 h 2835797"/>
                <a:gd name="connsiteX80" fmla="*/ 520860 w 7824486"/>
                <a:gd name="connsiteY80" fmla="*/ 2696901 h 2835797"/>
                <a:gd name="connsiteX81" fmla="*/ 497711 w 7824486"/>
                <a:gd name="connsiteY81" fmla="*/ 2673751 h 2835797"/>
                <a:gd name="connsiteX82" fmla="*/ 474562 w 7824486"/>
                <a:gd name="connsiteY82" fmla="*/ 2639027 h 2835797"/>
                <a:gd name="connsiteX83" fmla="*/ 439838 w 7824486"/>
                <a:gd name="connsiteY83" fmla="*/ 2627453 h 2835797"/>
                <a:gd name="connsiteX84" fmla="*/ 277792 w 7824486"/>
                <a:gd name="connsiteY84" fmla="*/ 2592729 h 2835797"/>
                <a:gd name="connsiteX85" fmla="*/ 219919 w 7824486"/>
                <a:gd name="connsiteY85" fmla="*/ 2581154 h 2835797"/>
                <a:gd name="connsiteX86" fmla="*/ 138896 w 7824486"/>
                <a:gd name="connsiteY86" fmla="*/ 2558005 h 2835797"/>
                <a:gd name="connsiteX87" fmla="*/ 57873 w 7824486"/>
                <a:gd name="connsiteY87" fmla="*/ 2523281 h 2835797"/>
                <a:gd name="connsiteX88" fmla="*/ 0 w 7824486"/>
                <a:gd name="connsiteY88" fmla="*/ 2569579 h 2835797"/>
                <a:gd name="connsiteX0" fmla="*/ 0 w 7824486"/>
                <a:gd name="connsiteY0" fmla="*/ 2569579 h 2835797"/>
                <a:gd name="connsiteX1" fmla="*/ 0 w 7824486"/>
                <a:gd name="connsiteY1" fmla="*/ 0 h 2835797"/>
                <a:gd name="connsiteX2" fmla="*/ 7824486 w 7824486"/>
                <a:gd name="connsiteY2" fmla="*/ 0 h 2835797"/>
                <a:gd name="connsiteX3" fmla="*/ 7824486 w 7824486"/>
                <a:gd name="connsiteY3" fmla="*/ 2419108 h 2835797"/>
                <a:gd name="connsiteX4" fmla="*/ 7812911 w 7824486"/>
                <a:gd name="connsiteY4" fmla="*/ 2419108 h 2835797"/>
                <a:gd name="connsiteX5" fmla="*/ 7604567 w 7824486"/>
                <a:gd name="connsiteY5" fmla="*/ 2372810 h 2835797"/>
                <a:gd name="connsiteX6" fmla="*/ 7535119 w 7824486"/>
                <a:gd name="connsiteY6" fmla="*/ 2349660 h 2835797"/>
                <a:gd name="connsiteX7" fmla="*/ 7500395 w 7824486"/>
                <a:gd name="connsiteY7" fmla="*/ 2338086 h 2835797"/>
                <a:gd name="connsiteX8" fmla="*/ 7465670 w 7824486"/>
                <a:gd name="connsiteY8" fmla="*/ 2314936 h 2835797"/>
                <a:gd name="connsiteX9" fmla="*/ 7442521 w 7824486"/>
                <a:gd name="connsiteY9" fmla="*/ 2280212 h 2835797"/>
                <a:gd name="connsiteX10" fmla="*/ 7373073 w 7824486"/>
                <a:gd name="connsiteY10" fmla="*/ 2257063 h 2835797"/>
                <a:gd name="connsiteX11" fmla="*/ 7037407 w 7824486"/>
                <a:gd name="connsiteY11" fmla="*/ 2268637 h 2835797"/>
                <a:gd name="connsiteX12" fmla="*/ 6875362 w 7824486"/>
                <a:gd name="connsiteY12" fmla="*/ 2303362 h 2835797"/>
                <a:gd name="connsiteX13" fmla="*/ 6805914 w 7824486"/>
                <a:gd name="connsiteY13" fmla="*/ 2349660 h 2835797"/>
                <a:gd name="connsiteX14" fmla="*/ 6759615 w 7824486"/>
                <a:gd name="connsiteY14" fmla="*/ 2372810 h 2835797"/>
                <a:gd name="connsiteX15" fmla="*/ 6736465 w 7824486"/>
                <a:gd name="connsiteY15" fmla="*/ 2395959 h 2835797"/>
                <a:gd name="connsiteX16" fmla="*/ 6667017 w 7824486"/>
                <a:gd name="connsiteY16" fmla="*/ 2419108 h 2835797"/>
                <a:gd name="connsiteX17" fmla="*/ 6620719 w 7824486"/>
                <a:gd name="connsiteY17" fmla="*/ 2442258 h 2835797"/>
                <a:gd name="connsiteX18" fmla="*/ 6539696 w 7824486"/>
                <a:gd name="connsiteY18" fmla="*/ 2465407 h 2835797"/>
                <a:gd name="connsiteX19" fmla="*/ 6447098 w 7824486"/>
                <a:gd name="connsiteY19" fmla="*/ 2453832 h 2835797"/>
                <a:gd name="connsiteX20" fmla="*/ 6377650 w 7824486"/>
                <a:gd name="connsiteY20" fmla="*/ 2430683 h 2835797"/>
                <a:gd name="connsiteX21" fmla="*/ 6319777 w 7824486"/>
                <a:gd name="connsiteY21" fmla="*/ 2419108 h 2835797"/>
                <a:gd name="connsiteX22" fmla="*/ 6215605 w 7824486"/>
                <a:gd name="connsiteY22" fmla="*/ 2384384 h 2835797"/>
                <a:gd name="connsiteX23" fmla="*/ 6180881 w 7824486"/>
                <a:gd name="connsiteY23" fmla="*/ 2372810 h 2835797"/>
                <a:gd name="connsiteX24" fmla="*/ 6088283 w 7824486"/>
                <a:gd name="connsiteY24" fmla="*/ 2338086 h 2835797"/>
                <a:gd name="connsiteX25" fmla="*/ 6053559 w 7824486"/>
                <a:gd name="connsiteY25" fmla="*/ 2314936 h 2835797"/>
                <a:gd name="connsiteX26" fmla="*/ 5879939 w 7824486"/>
                <a:gd name="connsiteY26" fmla="*/ 2257063 h 2835797"/>
                <a:gd name="connsiteX27" fmla="*/ 5845215 w 7824486"/>
                <a:gd name="connsiteY27" fmla="*/ 2233913 h 2835797"/>
                <a:gd name="connsiteX28" fmla="*/ 5613721 w 7824486"/>
                <a:gd name="connsiteY28" fmla="*/ 2257063 h 2835797"/>
                <a:gd name="connsiteX29" fmla="*/ 5544273 w 7824486"/>
                <a:gd name="connsiteY29" fmla="*/ 2291787 h 2835797"/>
                <a:gd name="connsiteX30" fmla="*/ 5486400 w 7824486"/>
                <a:gd name="connsiteY30" fmla="*/ 2303362 h 2835797"/>
                <a:gd name="connsiteX31" fmla="*/ 5428526 w 7824486"/>
                <a:gd name="connsiteY31" fmla="*/ 2326511 h 2835797"/>
                <a:gd name="connsiteX32" fmla="*/ 5393802 w 7824486"/>
                <a:gd name="connsiteY32" fmla="*/ 2361235 h 2835797"/>
                <a:gd name="connsiteX33" fmla="*/ 5324354 w 7824486"/>
                <a:gd name="connsiteY33" fmla="*/ 2384384 h 2835797"/>
                <a:gd name="connsiteX34" fmla="*/ 5289630 w 7824486"/>
                <a:gd name="connsiteY34" fmla="*/ 2395959 h 2835797"/>
                <a:gd name="connsiteX35" fmla="*/ 5254906 w 7824486"/>
                <a:gd name="connsiteY35" fmla="*/ 2419108 h 2835797"/>
                <a:gd name="connsiteX36" fmla="*/ 5173883 w 7824486"/>
                <a:gd name="connsiteY36" fmla="*/ 2442258 h 2835797"/>
                <a:gd name="connsiteX37" fmla="*/ 5139159 w 7824486"/>
                <a:gd name="connsiteY37" fmla="*/ 2465407 h 2835797"/>
                <a:gd name="connsiteX38" fmla="*/ 5023412 w 7824486"/>
                <a:gd name="connsiteY38" fmla="*/ 2500131 h 2835797"/>
                <a:gd name="connsiteX39" fmla="*/ 4942389 w 7824486"/>
                <a:gd name="connsiteY39" fmla="*/ 2523281 h 2835797"/>
                <a:gd name="connsiteX40" fmla="*/ 4456253 w 7824486"/>
                <a:gd name="connsiteY40" fmla="*/ 2511706 h 2835797"/>
                <a:gd name="connsiteX41" fmla="*/ 4421529 w 7824486"/>
                <a:gd name="connsiteY41" fmla="*/ 2500131 h 2835797"/>
                <a:gd name="connsiteX42" fmla="*/ 4224759 w 7824486"/>
                <a:gd name="connsiteY42" fmla="*/ 2511706 h 2835797"/>
                <a:gd name="connsiteX43" fmla="*/ 4190035 w 7824486"/>
                <a:gd name="connsiteY43" fmla="*/ 2523281 h 2835797"/>
                <a:gd name="connsiteX44" fmla="*/ 4132162 w 7824486"/>
                <a:gd name="connsiteY44" fmla="*/ 2534855 h 2835797"/>
                <a:gd name="connsiteX45" fmla="*/ 4074288 w 7824486"/>
                <a:gd name="connsiteY45" fmla="*/ 2558005 h 2835797"/>
                <a:gd name="connsiteX46" fmla="*/ 4016415 w 7824486"/>
                <a:gd name="connsiteY46" fmla="*/ 2592729 h 2835797"/>
                <a:gd name="connsiteX47" fmla="*/ 3970116 w 7824486"/>
                <a:gd name="connsiteY47" fmla="*/ 2615878 h 2835797"/>
                <a:gd name="connsiteX48" fmla="*/ 3912243 w 7824486"/>
                <a:gd name="connsiteY48" fmla="*/ 2650602 h 2835797"/>
                <a:gd name="connsiteX49" fmla="*/ 3865944 w 7824486"/>
                <a:gd name="connsiteY49" fmla="*/ 2673751 h 2835797"/>
                <a:gd name="connsiteX50" fmla="*/ 3761772 w 7824486"/>
                <a:gd name="connsiteY50" fmla="*/ 2720050 h 2835797"/>
                <a:gd name="connsiteX51" fmla="*/ 3703898 w 7824486"/>
                <a:gd name="connsiteY51" fmla="*/ 2754774 h 2835797"/>
                <a:gd name="connsiteX52" fmla="*/ 3669174 w 7824486"/>
                <a:gd name="connsiteY52" fmla="*/ 2777924 h 2835797"/>
                <a:gd name="connsiteX53" fmla="*/ 3634450 w 7824486"/>
                <a:gd name="connsiteY53" fmla="*/ 2789498 h 2835797"/>
                <a:gd name="connsiteX54" fmla="*/ 3599726 w 7824486"/>
                <a:gd name="connsiteY54" fmla="*/ 2812648 h 2835797"/>
                <a:gd name="connsiteX55" fmla="*/ 3530278 w 7824486"/>
                <a:gd name="connsiteY55" fmla="*/ 2835797 h 2835797"/>
                <a:gd name="connsiteX56" fmla="*/ 3368233 w 7824486"/>
                <a:gd name="connsiteY56" fmla="*/ 2824222 h 2835797"/>
                <a:gd name="connsiteX57" fmla="*/ 3298784 w 7824486"/>
                <a:gd name="connsiteY57" fmla="*/ 2789498 h 2835797"/>
                <a:gd name="connsiteX58" fmla="*/ 3252486 w 7824486"/>
                <a:gd name="connsiteY58" fmla="*/ 2754774 h 2835797"/>
                <a:gd name="connsiteX59" fmla="*/ 3217762 w 7824486"/>
                <a:gd name="connsiteY59" fmla="*/ 2743200 h 2835797"/>
                <a:gd name="connsiteX60" fmla="*/ 3159888 w 7824486"/>
                <a:gd name="connsiteY60" fmla="*/ 2731625 h 2835797"/>
                <a:gd name="connsiteX61" fmla="*/ 3067291 w 7824486"/>
                <a:gd name="connsiteY61" fmla="*/ 2708475 h 2835797"/>
                <a:gd name="connsiteX62" fmla="*/ 2731625 w 7824486"/>
                <a:gd name="connsiteY62" fmla="*/ 2696901 h 2835797"/>
                <a:gd name="connsiteX63" fmla="*/ 2639027 w 7824486"/>
                <a:gd name="connsiteY63" fmla="*/ 2685326 h 2835797"/>
                <a:gd name="connsiteX64" fmla="*/ 2476982 w 7824486"/>
                <a:gd name="connsiteY64" fmla="*/ 2673751 h 2835797"/>
                <a:gd name="connsiteX65" fmla="*/ 2465407 w 7824486"/>
                <a:gd name="connsiteY65" fmla="*/ 2639027 h 2835797"/>
                <a:gd name="connsiteX66" fmla="*/ 2430683 w 7824486"/>
                <a:gd name="connsiteY66" fmla="*/ 2615878 h 2835797"/>
                <a:gd name="connsiteX67" fmla="*/ 2338086 w 7824486"/>
                <a:gd name="connsiteY67" fmla="*/ 2604303 h 2835797"/>
                <a:gd name="connsiteX68" fmla="*/ 2164465 w 7824486"/>
                <a:gd name="connsiteY68" fmla="*/ 2592729 h 2835797"/>
                <a:gd name="connsiteX69" fmla="*/ 1307939 w 7824486"/>
                <a:gd name="connsiteY69" fmla="*/ 2569579 h 2835797"/>
                <a:gd name="connsiteX70" fmla="*/ 1134319 w 7824486"/>
                <a:gd name="connsiteY70" fmla="*/ 2581154 h 2835797"/>
                <a:gd name="connsiteX71" fmla="*/ 1099595 w 7824486"/>
                <a:gd name="connsiteY71" fmla="*/ 2592729 h 2835797"/>
                <a:gd name="connsiteX72" fmla="*/ 1030146 w 7824486"/>
                <a:gd name="connsiteY72" fmla="*/ 2639027 h 2835797"/>
                <a:gd name="connsiteX73" fmla="*/ 995422 w 7824486"/>
                <a:gd name="connsiteY73" fmla="*/ 2685326 h 2835797"/>
                <a:gd name="connsiteX74" fmla="*/ 972273 w 7824486"/>
                <a:gd name="connsiteY74" fmla="*/ 2731625 h 2835797"/>
                <a:gd name="connsiteX75" fmla="*/ 925974 w 7824486"/>
                <a:gd name="connsiteY75" fmla="*/ 2743200 h 2835797"/>
                <a:gd name="connsiteX76" fmla="*/ 891250 w 7824486"/>
                <a:gd name="connsiteY76" fmla="*/ 2754774 h 2835797"/>
                <a:gd name="connsiteX77" fmla="*/ 694481 w 7824486"/>
                <a:gd name="connsiteY77" fmla="*/ 2743200 h 2835797"/>
                <a:gd name="connsiteX78" fmla="*/ 659757 w 7824486"/>
                <a:gd name="connsiteY78" fmla="*/ 2731625 h 2835797"/>
                <a:gd name="connsiteX79" fmla="*/ 520860 w 7824486"/>
                <a:gd name="connsiteY79" fmla="*/ 2696901 h 2835797"/>
                <a:gd name="connsiteX80" fmla="*/ 497711 w 7824486"/>
                <a:gd name="connsiteY80" fmla="*/ 2673751 h 2835797"/>
                <a:gd name="connsiteX81" fmla="*/ 474562 w 7824486"/>
                <a:gd name="connsiteY81" fmla="*/ 2639027 h 2835797"/>
                <a:gd name="connsiteX82" fmla="*/ 439838 w 7824486"/>
                <a:gd name="connsiteY82" fmla="*/ 2627453 h 2835797"/>
                <a:gd name="connsiteX83" fmla="*/ 277792 w 7824486"/>
                <a:gd name="connsiteY83" fmla="*/ 2592729 h 2835797"/>
                <a:gd name="connsiteX84" fmla="*/ 219919 w 7824486"/>
                <a:gd name="connsiteY84" fmla="*/ 2581154 h 2835797"/>
                <a:gd name="connsiteX85" fmla="*/ 138896 w 7824486"/>
                <a:gd name="connsiteY85" fmla="*/ 2558005 h 2835797"/>
                <a:gd name="connsiteX86" fmla="*/ 57873 w 7824486"/>
                <a:gd name="connsiteY86" fmla="*/ 2523281 h 2835797"/>
                <a:gd name="connsiteX87" fmla="*/ 0 w 7824486"/>
                <a:gd name="connsiteY87" fmla="*/ 2569579 h 2835797"/>
                <a:gd name="connsiteX0" fmla="*/ 0 w 7824486"/>
                <a:gd name="connsiteY0" fmla="*/ 2569579 h 2835797"/>
                <a:gd name="connsiteX1" fmla="*/ 0 w 7824486"/>
                <a:gd name="connsiteY1" fmla="*/ 0 h 2835797"/>
                <a:gd name="connsiteX2" fmla="*/ 7824486 w 7824486"/>
                <a:gd name="connsiteY2" fmla="*/ 0 h 2835797"/>
                <a:gd name="connsiteX3" fmla="*/ 7824486 w 7824486"/>
                <a:gd name="connsiteY3" fmla="*/ 2419108 h 2835797"/>
                <a:gd name="connsiteX4" fmla="*/ 7812911 w 7824486"/>
                <a:gd name="connsiteY4" fmla="*/ 2419108 h 2835797"/>
                <a:gd name="connsiteX5" fmla="*/ 7604567 w 7824486"/>
                <a:gd name="connsiteY5" fmla="*/ 2372810 h 2835797"/>
                <a:gd name="connsiteX6" fmla="*/ 7535119 w 7824486"/>
                <a:gd name="connsiteY6" fmla="*/ 2349660 h 2835797"/>
                <a:gd name="connsiteX7" fmla="*/ 7500395 w 7824486"/>
                <a:gd name="connsiteY7" fmla="*/ 2338086 h 2835797"/>
                <a:gd name="connsiteX8" fmla="*/ 7465670 w 7824486"/>
                <a:gd name="connsiteY8" fmla="*/ 2314936 h 2835797"/>
                <a:gd name="connsiteX9" fmla="*/ 7442521 w 7824486"/>
                <a:gd name="connsiteY9" fmla="*/ 2280212 h 2835797"/>
                <a:gd name="connsiteX10" fmla="*/ 7373073 w 7824486"/>
                <a:gd name="connsiteY10" fmla="*/ 2257063 h 2835797"/>
                <a:gd name="connsiteX11" fmla="*/ 7037407 w 7824486"/>
                <a:gd name="connsiteY11" fmla="*/ 2268637 h 2835797"/>
                <a:gd name="connsiteX12" fmla="*/ 6875362 w 7824486"/>
                <a:gd name="connsiteY12" fmla="*/ 2303362 h 2835797"/>
                <a:gd name="connsiteX13" fmla="*/ 6805914 w 7824486"/>
                <a:gd name="connsiteY13" fmla="*/ 2349660 h 2835797"/>
                <a:gd name="connsiteX14" fmla="*/ 6759615 w 7824486"/>
                <a:gd name="connsiteY14" fmla="*/ 2372810 h 2835797"/>
                <a:gd name="connsiteX15" fmla="*/ 6736465 w 7824486"/>
                <a:gd name="connsiteY15" fmla="*/ 2395959 h 2835797"/>
                <a:gd name="connsiteX16" fmla="*/ 6667017 w 7824486"/>
                <a:gd name="connsiteY16" fmla="*/ 2419108 h 2835797"/>
                <a:gd name="connsiteX17" fmla="*/ 6620719 w 7824486"/>
                <a:gd name="connsiteY17" fmla="*/ 2442258 h 2835797"/>
                <a:gd name="connsiteX18" fmla="*/ 6539696 w 7824486"/>
                <a:gd name="connsiteY18" fmla="*/ 2465407 h 2835797"/>
                <a:gd name="connsiteX19" fmla="*/ 6447098 w 7824486"/>
                <a:gd name="connsiteY19" fmla="*/ 2453832 h 2835797"/>
                <a:gd name="connsiteX20" fmla="*/ 6377650 w 7824486"/>
                <a:gd name="connsiteY20" fmla="*/ 2430683 h 2835797"/>
                <a:gd name="connsiteX21" fmla="*/ 6319777 w 7824486"/>
                <a:gd name="connsiteY21" fmla="*/ 2419108 h 2835797"/>
                <a:gd name="connsiteX22" fmla="*/ 6215605 w 7824486"/>
                <a:gd name="connsiteY22" fmla="*/ 2384384 h 2835797"/>
                <a:gd name="connsiteX23" fmla="*/ 6180881 w 7824486"/>
                <a:gd name="connsiteY23" fmla="*/ 2372810 h 2835797"/>
                <a:gd name="connsiteX24" fmla="*/ 6088283 w 7824486"/>
                <a:gd name="connsiteY24" fmla="*/ 2338086 h 2835797"/>
                <a:gd name="connsiteX25" fmla="*/ 5879939 w 7824486"/>
                <a:gd name="connsiteY25" fmla="*/ 2257063 h 2835797"/>
                <a:gd name="connsiteX26" fmla="*/ 5845215 w 7824486"/>
                <a:gd name="connsiteY26" fmla="*/ 2233913 h 2835797"/>
                <a:gd name="connsiteX27" fmla="*/ 5613721 w 7824486"/>
                <a:gd name="connsiteY27" fmla="*/ 2257063 h 2835797"/>
                <a:gd name="connsiteX28" fmla="*/ 5544273 w 7824486"/>
                <a:gd name="connsiteY28" fmla="*/ 2291787 h 2835797"/>
                <a:gd name="connsiteX29" fmla="*/ 5486400 w 7824486"/>
                <a:gd name="connsiteY29" fmla="*/ 2303362 h 2835797"/>
                <a:gd name="connsiteX30" fmla="*/ 5428526 w 7824486"/>
                <a:gd name="connsiteY30" fmla="*/ 2326511 h 2835797"/>
                <a:gd name="connsiteX31" fmla="*/ 5393802 w 7824486"/>
                <a:gd name="connsiteY31" fmla="*/ 2361235 h 2835797"/>
                <a:gd name="connsiteX32" fmla="*/ 5324354 w 7824486"/>
                <a:gd name="connsiteY32" fmla="*/ 2384384 h 2835797"/>
                <a:gd name="connsiteX33" fmla="*/ 5289630 w 7824486"/>
                <a:gd name="connsiteY33" fmla="*/ 2395959 h 2835797"/>
                <a:gd name="connsiteX34" fmla="*/ 5254906 w 7824486"/>
                <a:gd name="connsiteY34" fmla="*/ 2419108 h 2835797"/>
                <a:gd name="connsiteX35" fmla="*/ 5173883 w 7824486"/>
                <a:gd name="connsiteY35" fmla="*/ 2442258 h 2835797"/>
                <a:gd name="connsiteX36" fmla="*/ 5139159 w 7824486"/>
                <a:gd name="connsiteY36" fmla="*/ 2465407 h 2835797"/>
                <a:gd name="connsiteX37" fmla="*/ 5023412 w 7824486"/>
                <a:gd name="connsiteY37" fmla="*/ 2500131 h 2835797"/>
                <a:gd name="connsiteX38" fmla="*/ 4942389 w 7824486"/>
                <a:gd name="connsiteY38" fmla="*/ 2523281 h 2835797"/>
                <a:gd name="connsiteX39" fmla="*/ 4456253 w 7824486"/>
                <a:gd name="connsiteY39" fmla="*/ 2511706 h 2835797"/>
                <a:gd name="connsiteX40" fmla="*/ 4421529 w 7824486"/>
                <a:gd name="connsiteY40" fmla="*/ 2500131 h 2835797"/>
                <a:gd name="connsiteX41" fmla="*/ 4224759 w 7824486"/>
                <a:gd name="connsiteY41" fmla="*/ 2511706 h 2835797"/>
                <a:gd name="connsiteX42" fmla="*/ 4190035 w 7824486"/>
                <a:gd name="connsiteY42" fmla="*/ 2523281 h 2835797"/>
                <a:gd name="connsiteX43" fmla="*/ 4132162 w 7824486"/>
                <a:gd name="connsiteY43" fmla="*/ 2534855 h 2835797"/>
                <a:gd name="connsiteX44" fmla="*/ 4074288 w 7824486"/>
                <a:gd name="connsiteY44" fmla="*/ 2558005 h 2835797"/>
                <a:gd name="connsiteX45" fmla="*/ 4016415 w 7824486"/>
                <a:gd name="connsiteY45" fmla="*/ 2592729 h 2835797"/>
                <a:gd name="connsiteX46" fmla="*/ 3970116 w 7824486"/>
                <a:gd name="connsiteY46" fmla="*/ 2615878 h 2835797"/>
                <a:gd name="connsiteX47" fmla="*/ 3912243 w 7824486"/>
                <a:gd name="connsiteY47" fmla="*/ 2650602 h 2835797"/>
                <a:gd name="connsiteX48" fmla="*/ 3865944 w 7824486"/>
                <a:gd name="connsiteY48" fmla="*/ 2673751 h 2835797"/>
                <a:gd name="connsiteX49" fmla="*/ 3761772 w 7824486"/>
                <a:gd name="connsiteY49" fmla="*/ 2720050 h 2835797"/>
                <a:gd name="connsiteX50" fmla="*/ 3703898 w 7824486"/>
                <a:gd name="connsiteY50" fmla="*/ 2754774 h 2835797"/>
                <a:gd name="connsiteX51" fmla="*/ 3669174 w 7824486"/>
                <a:gd name="connsiteY51" fmla="*/ 2777924 h 2835797"/>
                <a:gd name="connsiteX52" fmla="*/ 3634450 w 7824486"/>
                <a:gd name="connsiteY52" fmla="*/ 2789498 h 2835797"/>
                <a:gd name="connsiteX53" fmla="*/ 3599726 w 7824486"/>
                <a:gd name="connsiteY53" fmla="*/ 2812648 h 2835797"/>
                <a:gd name="connsiteX54" fmla="*/ 3530278 w 7824486"/>
                <a:gd name="connsiteY54" fmla="*/ 2835797 h 2835797"/>
                <a:gd name="connsiteX55" fmla="*/ 3368233 w 7824486"/>
                <a:gd name="connsiteY55" fmla="*/ 2824222 h 2835797"/>
                <a:gd name="connsiteX56" fmla="*/ 3298784 w 7824486"/>
                <a:gd name="connsiteY56" fmla="*/ 2789498 h 2835797"/>
                <a:gd name="connsiteX57" fmla="*/ 3252486 w 7824486"/>
                <a:gd name="connsiteY57" fmla="*/ 2754774 h 2835797"/>
                <a:gd name="connsiteX58" fmla="*/ 3217762 w 7824486"/>
                <a:gd name="connsiteY58" fmla="*/ 2743200 h 2835797"/>
                <a:gd name="connsiteX59" fmla="*/ 3159888 w 7824486"/>
                <a:gd name="connsiteY59" fmla="*/ 2731625 h 2835797"/>
                <a:gd name="connsiteX60" fmla="*/ 3067291 w 7824486"/>
                <a:gd name="connsiteY60" fmla="*/ 2708475 h 2835797"/>
                <a:gd name="connsiteX61" fmla="*/ 2731625 w 7824486"/>
                <a:gd name="connsiteY61" fmla="*/ 2696901 h 2835797"/>
                <a:gd name="connsiteX62" fmla="*/ 2639027 w 7824486"/>
                <a:gd name="connsiteY62" fmla="*/ 2685326 h 2835797"/>
                <a:gd name="connsiteX63" fmla="*/ 2476982 w 7824486"/>
                <a:gd name="connsiteY63" fmla="*/ 2673751 h 2835797"/>
                <a:gd name="connsiteX64" fmla="*/ 2465407 w 7824486"/>
                <a:gd name="connsiteY64" fmla="*/ 2639027 h 2835797"/>
                <a:gd name="connsiteX65" fmla="*/ 2430683 w 7824486"/>
                <a:gd name="connsiteY65" fmla="*/ 2615878 h 2835797"/>
                <a:gd name="connsiteX66" fmla="*/ 2338086 w 7824486"/>
                <a:gd name="connsiteY66" fmla="*/ 2604303 h 2835797"/>
                <a:gd name="connsiteX67" fmla="*/ 2164465 w 7824486"/>
                <a:gd name="connsiteY67" fmla="*/ 2592729 h 2835797"/>
                <a:gd name="connsiteX68" fmla="*/ 1307939 w 7824486"/>
                <a:gd name="connsiteY68" fmla="*/ 2569579 h 2835797"/>
                <a:gd name="connsiteX69" fmla="*/ 1134319 w 7824486"/>
                <a:gd name="connsiteY69" fmla="*/ 2581154 h 2835797"/>
                <a:gd name="connsiteX70" fmla="*/ 1099595 w 7824486"/>
                <a:gd name="connsiteY70" fmla="*/ 2592729 h 2835797"/>
                <a:gd name="connsiteX71" fmla="*/ 1030146 w 7824486"/>
                <a:gd name="connsiteY71" fmla="*/ 2639027 h 2835797"/>
                <a:gd name="connsiteX72" fmla="*/ 995422 w 7824486"/>
                <a:gd name="connsiteY72" fmla="*/ 2685326 h 2835797"/>
                <a:gd name="connsiteX73" fmla="*/ 972273 w 7824486"/>
                <a:gd name="connsiteY73" fmla="*/ 2731625 h 2835797"/>
                <a:gd name="connsiteX74" fmla="*/ 925974 w 7824486"/>
                <a:gd name="connsiteY74" fmla="*/ 2743200 h 2835797"/>
                <a:gd name="connsiteX75" fmla="*/ 891250 w 7824486"/>
                <a:gd name="connsiteY75" fmla="*/ 2754774 h 2835797"/>
                <a:gd name="connsiteX76" fmla="*/ 694481 w 7824486"/>
                <a:gd name="connsiteY76" fmla="*/ 2743200 h 2835797"/>
                <a:gd name="connsiteX77" fmla="*/ 659757 w 7824486"/>
                <a:gd name="connsiteY77" fmla="*/ 2731625 h 2835797"/>
                <a:gd name="connsiteX78" fmla="*/ 520860 w 7824486"/>
                <a:gd name="connsiteY78" fmla="*/ 2696901 h 2835797"/>
                <a:gd name="connsiteX79" fmla="*/ 497711 w 7824486"/>
                <a:gd name="connsiteY79" fmla="*/ 2673751 h 2835797"/>
                <a:gd name="connsiteX80" fmla="*/ 474562 w 7824486"/>
                <a:gd name="connsiteY80" fmla="*/ 2639027 h 2835797"/>
                <a:gd name="connsiteX81" fmla="*/ 439838 w 7824486"/>
                <a:gd name="connsiteY81" fmla="*/ 2627453 h 2835797"/>
                <a:gd name="connsiteX82" fmla="*/ 277792 w 7824486"/>
                <a:gd name="connsiteY82" fmla="*/ 2592729 h 2835797"/>
                <a:gd name="connsiteX83" fmla="*/ 219919 w 7824486"/>
                <a:gd name="connsiteY83" fmla="*/ 2581154 h 2835797"/>
                <a:gd name="connsiteX84" fmla="*/ 138896 w 7824486"/>
                <a:gd name="connsiteY84" fmla="*/ 2558005 h 2835797"/>
                <a:gd name="connsiteX85" fmla="*/ 57873 w 7824486"/>
                <a:gd name="connsiteY85" fmla="*/ 2523281 h 2835797"/>
                <a:gd name="connsiteX86" fmla="*/ 0 w 7824486"/>
                <a:gd name="connsiteY86" fmla="*/ 2569579 h 2835797"/>
                <a:gd name="connsiteX0" fmla="*/ 0 w 7824486"/>
                <a:gd name="connsiteY0" fmla="*/ 2569579 h 2835797"/>
                <a:gd name="connsiteX1" fmla="*/ 0 w 7824486"/>
                <a:gd name="connsiteY1" fmla="*/ 0 h 2835797"/>
                <a:gd name="connsiteX2" fmla="*/ 7824486 w 7824486"/>
                <a:gd name="connsiteY2" fmla="*/ 0 h 2835797"/>
                <a:gd name="connsiteX3" fmla="*/ 7824486 w 7824486"/>
                <a:gd name="connsiteY3" fmla="*/ 2419108 h 2835797"/>
                <a:gd name="connsiteX4" fmla="*/ 7812911 w 7824486"/>
                <a:gd name="connsiteY4" fmla="*/ 2419108 h 2835797"/>
                <a:gd name="connsiteX5" fmla="*/ 7604567 w 7824486"/>
                <a:gd name="connsiteY5" fmla="*/ 2372810 h 2835797"/>
                <a:gd name="connsiteX6" fmla="*/ 7535119 w 7824486"/>
                <a:gd name="connsiteY6" fmla="*/ 2349660 h 2835797"/>
                <a:gd name="connsiteX7" fmla="*/ 7500395 w 7824486"/>
                <a:gd name="connsiteY7" fmla="*/ 2338086 h 2835797"/>
                <a:gd name="connsiteX8" fmla="*/ 7465670 w 7824486"/>
                <a:gd name="connsiteY8" fmla="*/ 2314936 h 2835797"/>
                <a:gd name="connsiteX9" fmla="*/ 7442521 w 7824486"/>
                <a:gd name="connsiteY9" fmla="*/ 2280212 h 2835797"/>
                <a:gd name="connsiteX10" fmla="*/ 7373073 w 7824486"/>
                <a:gd name="connsiteY10" fmla="*/ 2257063 h 2835797"/>
                <a:gd name="connsiteX11" fmla="*/ 7037407 w 7824486"/>
                <a:gd name="connsiteY11" fmla="*/ 2268637 h 2835797"/>
                <a:gd name="connsiteX12" fmla="*/ 6875362 w 7824486"/>
                <a:gd name="connsiteY12" fmla="*/ 2303362 h 2835797"/>
                <a:gd name="connsiteX13" fmla="*/ 6805914 w 7824486"/>
                <a:gd name="connsiteY13" fmla="*/ 2349660 h 2835797"/>
                <a:gd name="connsiteX14" fmla="*/ 6759615 w 7824486"/>
                <a:gd name="connsiteY14" fmla="*/ 2372810 h 2835797"/>
                <a:gd name="connsiteX15" fmla="*/ 6736465 w 7824486"/>
                <a:gd name="connsiteY15" fmla="*/ 2395959 h 2835797"/>
                <a:gd name="connsiteX16" fmla="*/ 6667017 w 7824486"/>
                <a:gd name="connsiteY16" fmla="*/ 2419108 h 2835797"/>
                <a:gd name="connsiteX17" fmla="*/ 6620719 w 7824486"/>
                <a:gd name="connsiteY17" fmla="*/ 2442258 h 2835797"/>
                <a:gd name="connsiteX18" fmla="*/ 6539696 w 7824486"/>
                <a:gd name="connsiteY18" fmla="*/ 2465407 h 2835797"/>
                <a:gd name="connsiteX19" fmla="*/ 6447098 w 7824486"/>
                <a:gd name="connsiteY19" fmla="*/ 2453832 h 2835797"/>
                <a:gd name="connsiteX20" fmla="*/ 6377650 w 7824486"/>
                <a:gd name="connsiteY20" fmla="*/ 2430683 h 2835797"/>
                <a:gd name="connsiteX21" fmla="*/ 6319777 w 7824486"/>
                <a:gd name="connsiteY21" fmla="*/ 2419108 h 2835797"/>
                <a:gd name="connsiteX22" fmla="*/ 6215605 w 7824486"/>
                <a:gd name="connsiteY22" fmla="*/ 2384384 h 2835797"/>
                <a:gd name="connsiteX23" fmla="*/ 6180881 w 7824486"/>
                <a:gd name="connsiteY23" fmla="*/ 2372810 h 2835797"/>
                <a:gd name="connsiteX24" fmla="*/ 6088283 w 7824486"/>
                <a:gd name="connsiteY24" fmla="*/ 2338086 h 2835797"/>
                <a:gd name="connsiteX25" fmla="*/ 5845215 w 7824486"/>
                <a:gd name="connsiteY25" fmla="*/ 2233913 h 2835797"/>
                <a:gd name="connsiteX26" fmla="*/ 5613721 w 7824486"/>
                <a:gd name="connsiteY26" fmla="*/ 2257063 h 2835797"/>
                <a:gd name="connsiteX27" fmla="*/ 5544273 w 7824486"/>
                <a:gd name="connsiteY27" fmla="*/ 2291787 h 2835797"/>
                <a:gd name="connsiteX28" fmla="*/ 5486400 w 7824486"/>
                <a:gd name="connsiteY28" fmla="*/ 2303362 h 2835797"/>
                <a:gd name="connsiteX29" fmla="*/ 5428526 w 7824486"/>
                <a:gd name="connsiteY29" fmla="*/ 2326511 h 2835797"/>
                <a:gd name="connsiteX30" fmla="*/ 5393802 w 7824486"/>
                <a:gd name="connsiteY30" fmla="*/ 2361235 h 2835797"/>
                <a:gd name="connsiteX31" fmla="*/ 5324354 w 7824486"/>
                <a:gd name="connsiteY31" fmla="*/ 2384384 h 2835797"/>
                <a:gd name="connsiteX32" fmla="*/ 5289630 w 7824486"/>
                <a:gd name="connsiteY32" fmla="*/ 2395959 h 2835797"/>
                <a:gd name="connsiteX33" fmla="*/ 5254906 w 7824486"/>
                <a:gd name="connsiteY33" fmla="*/ 2419108 h 2835797"/>
                <a:gd name="connsiteX34" fmla="*/ 5173883 w 7824486"/>
                <a:gd name="connsiteY34" fmla="*/ 2442258 h 2835797"/>
                <a:gd name="connsiteX35" fmla="*/ 5139159 w 7824486"/>
                <a:gd name="connsiteY35" fmla="*/ 2465407 h 2835797"/>
                <a:gd name="connsiteX36" fmla="*/ 5023412 w 7824486"/>
                <a:gd name="connsiteY36" fmla="*/ 2500131 h 2835797"/>
                <a:gd name="connsiteX37" fmla="*/ 4942389 w 7824486"/>
                <a:gd name="connsiteY37" fmla="*/ 2523281 h 2835797"/>
                <a:gd name="connsiteX38" fmla="*/ 4456253 w 7824486"/>
                <a:gd name="connsiteY38" fmla="*/ 2511706 h 2835797"/>
                <a:gd name="connsiteX39" fmla="*/ 4421529 w 7824486"/>
                <a:gd name="connsiteY39" fmla="*/ 2500131 h 2835797"/>
                <a:gd name="connsiteX40" fmla="*/ 4224759 w 7824486"/>
                <a:gd name="connsiteY40" fmla="*/ 2511706 h 2835797"/>
                <a:gd name="connsiteX41" fmla="*/ 4190035 w 7824486"/>
                <a:gd name="connsiteY41" fmla="*/ 2523281 h 2835797"/>
                <a:gd name="connsiteX42" fmla="*/ 4132162 w 7824486"/>
                <a:gd name="connsiteY42" fmla="*/ 2534855 h 2835797"/>
                <a:gd name="connsiteX43" fmla="*/ 4074288 w 7824486"/>
                <a:gd name="connsiteY43" fmla="*/ 2558005 h 2835797"/>
                <a:gd name="connsiteX44" fmla="*/ 4016415 w 7824486"/>
                <a:gd name="connsiteY44" fmla="*/ 2592729 h 2835797"/>
                <a:gd name="connsiteX45" fmla="*/ 3970116 w 7824486"/>
                <a:gd name="connsiteY45" fmla="*/ 2615878 h 2835797"/>
                <a:gd name="connsiteX46" fmla="*/ 3912243 w 7824486"/>
                <a:gd name="connsiteY46" fmla="*/ 2650602 h 2835797"/>
                <a:gd name="connsiteX47" fmla="*/ 3865944 w 7824486"/>
                <a:gd name="connsiteY47" fmla="*/ 2673751 h 2835797"/>
                <a:gd name="connsiteX48" fmla="*/ 3761772 w 7824486"/>
                <a:gd name="connsiteY48" fmla="*/ 2720050 h 2835797"/>
                <a:gd name="connsiteX49" fmla="*/ 3703898 w 7824486"/>
                <a:gd name="connsiteY49" fmla="*/ 2754774 h 2835797"/>
                <a:gd name="connsiteX50" fmla="*/ 3669174 w 7824486"/>
                <a:gd name="connsiteY50" fmla="*/ 2777924 h 2835797"/>
                <a:gd name="connsiteX51" fmla="*/ 3634450 w 7824486"/>
                <a:gd name="connsiteY51" fmla="*/ 2789498 h 2835797"/>
                <a:gd name="connsiteX52" fmla="*/ 3599726 w 7824486"/>
                <a:gd name="connsiteY52" fmla="*/ 2812648 h 2835797"/>
                <a:gd name="connsiteX53" fmla="*/ 3530278 w 7824486"/>
                <a:gd name="connsiteY53" fmla="*/ 2835797 h 2835797"/>
                <a:gd name="connsiteX54" fmla="*/ 3368233 w 7824486"/>
                <a:gd name="connsiteY54" fmla="*/ 2824222 h 2835797"/>
                <a:gd name="connsiteX55" fmla="*/ 3298784 w 7824486"/>
                <a:gd name="connsiteY55" fmla="*/ 2789498 h 2835797"/>
                <a:gd name="connsiteX56" fmla="*/ 3252486 w 7824486"/>
                <a:gd name="connsiteY56" fmla="*/ 2754774 h 2835797"/>
                <a:gd name="connsiteX57" fmla="*/ 3217762 w 7824486"/>
                <a:gd name="connsiteY57" fmla="*/ 2743200 h 2835797"/>
                <a:gd name="connsiteX58" fmla="*/ 3159888 w 7824486"/>
                <a:gd name="connsiteY58" fmla="*/ 2731625 h 2835797"/>
                <a:gd name="connsiteX59" fmla="*/ 3067291 w 7824486"/>
                <a:gd name="connsiteY59" fmla="*/ 2708475 h 2835797"/>
                <a:gd name="connsiteX60" fmla="*/ 2731625 w 7824486"/>
                <a:gd name="connsiteY60" fmla="*/ 2696901 h 2835797"/>
                <a:gd name="connsiteX61" fmla="*/ 2639027 w 7824486"/>
                <a:gd name="connsiteY61" fmla="*/ 2685326 h 2835797"/>
                <a:gd name="connsiteX62" fmla="*/ 2476982 w 7824486"/>
                <a:gd name="connsiteY62" fmla="*/ 2673751 h 2835797"/>
                <a:gd name="connsiteX63" fmla="*/ 2465407 w 7824486"/>
                <a:gd name="connsiteY63" fmla="*/ 2639027 h 2835797"/>
                <a:gd name="connsiteX64" fmla="*/ 2430683 w 7824486"/>
                <a:gd name="connsiteY64" fmla="*/ 2615878 h 2835797"/>
                <a:gd name="connsiteX65" fmla="*/ 2338086 w 7824486"/>
                <a:gd name="connsiteY65" fmla="*/ 2604303 h 2835797"/>
                <a:gd name="connsiteX66" fmla="*/ 2164465 w 7824486"/>
                <a:gd name="connsiteY66" fmla="*/ 2592729 h 2835797"/>
                <a:gd name="connsiteX67" fmla="*/ 1307939 w 7824486"/>
                <a:gd name="connsiteY67" fmla="*/ 2569579 h 2835797"/>
                <a:gd name="connsiteX68" fmla="*/ 1134319 w 7824486"/>
                <a:gd name="connsiteY68" fmla="*/ 2581154 h 2835797"/>
                <a:gd name="connsiteX69" fmla="*/ 1099595 w 7824486"/>
                <a:gd name="connsiteY69" fmla="*/ 2592729 h 2835797"/>
                <a:gd name="connsiteX70" fmla="*/ 1030146 w 7824486"/>
                <a:gd name="connsiteY70" fmla="*/ 2639027 h 2835797"/>
                <a:gd name="connsiteX71" fmla="*/ 995422 w 7824486"/>
                <a:gd name="connsiteY71" fmla="*/ 2685326 h 2835797"/>
                <a:gd name="connsiteX72" fmla="*/ 972273 w 7824486"/>
                <a:gd name="connsiteY72" fmla="*/ 2731625 h 2835797"/>
                <a:gd name="connsiteX73" fmla="*/ 925974 w 7824486"/>
                <a:gd name="connsiteY73" fmla="*/ 2743200 h 2835797"/>
                <a:gd name="connsiteX74" fmla="*/ 891250 w 7824486"/>
                <a:gd name="connsiteY74" fmla="*/ 2754774 h 2835797"/>
                <a:gd name="connsiteX75" fmla="*/ 694481 w 7824486"/>
                <a:gd name="connsiteY75" fmla="*/ 2743200 h 2835797"/>
                <a:gd name="connsiteX76" fmla="*/ 659757 w 7824486"/>
                <a:gd name="connsiteY76" fmla="*/ 2731625 h 2835797"/>
                <a:gd name="connsiteX77" fmla="*/ 520860 w 7824486"/>
                <a:gd name="connsiteY77" fmla="*/ 2696901 h 2835797"/>
                <a:gd name="connsiteX78" fmla="*/ 497711 w 7824486"/>
                <a:gd name="connsiteY78" fmla="*/ 2673751 h 2835797"/>
                <a:gd name="connsiteX79" fmla="*/ 474562 w 7824486"/>
                <a:gd name="connsiteY79" fmla="*/ 2639027 h 2835797"/>
                <a:gd name="connsiteX80" fmla="*/ 439838 w 7824486"/>
                <a:gd name="connsiteY80" fmla="*/ 2627453 h 2835797"/>
                <a:gd name="connsiteX81" fmla="*/ 277792 w 7824486"/>
                <a:gd name="connsiteY81" fmla="*/ 2592729 h 2835797"/>
                <a:gd name="connsiteX82" fmla="*/ 219919 w 7824486"/>
                <a:gd name="connsiteY82" fmla="*/ 2581154 h 2835797"/>
                <a:gd name="connsiteX83" fmla="*/ 138896 w 7824486"/>
                <a:gd name="connsiteY83" fmla="*/ 2558005 h 2835797"/>
                <a:gd name="connsiteX84" fmla="*/ 57873 w 7824486"/>
                <a:gd name="connsiteY84" fmla="*/ 2523281 h 2835797"/>
                <a:gd name="connsiteX85" fmla="*/ 0 w 7824486"/>
                <a:gd name="connsiteY85" fmla="*/ 2569579 h 2835797"/>
                <a:gd name="connsiteX0" fmla="*/ 0 w 7824486"/>
                <a:gd name="connsiteY0" fmla="*/ 2569579 h 2835797"/>
                <a:gd name="connsiteX1" fmla="*/ 0 w 7824486"/>
                <a:gd name="connsiteY1" fmla="*/ 0 h 2835797"/>
                <a:gd name="connsiteX2" fmla="*/ 7824486 w 7824486"/>
                <a:gd name="connsiteY2" fmla="*/ 0 h 2835797"/>
                <a:gd name="connsiteX3" fmla="*/ 7824486 w 7824486"/>
                <a:gd name="connsiteY3" fmla="*/ 2419108 h 2835797"/>
                <a:gd name="connsiteX4" fmla="*/ 7812911 w 7824486"/>
                <a:gd name="connsiteY4" fmla="*/ 2419108 h 2835797"/>
                <a:gd name="connsiteX5" fmla="*/ 7604567 w 7824486"/>
                <a:gd name="connsiteY5" fmla="*/ 2372810 h 2835797"/>
                <a:gd name="connsiteX6" fmla="*/ 7535119 w 7824486"/>
                <a:gd name="connsiteY6" fmla="*/ 2349660 h 2835797"/>
                <a:gd name="connsiteX7" fmla="*/ 7500395 w 7824486"/>
                <a:gd name="connsiteY7" fmla="*/ 2338086 h 2835797"/>
                <a:gd name="connsiteX8" fmla="*/ 7465670 w 7824486"/>
                <a:gd name="connsiteY8" fmla="*/ 2314936 h 2835797"/>
                <a:gd name="connsiteX9" fmla="*/ 7442521 w 7824486"/>
                <a:gd name="connsiteY9" fmla="*/ 2280212 h 2835797"/>
                <a:gd name="connsiteX10" fmla="*/ 7373073 w 7824486"/>
                <a:gd name="connsiteY10" fmla="*/ 2257063 h 2835797"/>
                <a:gd name="connsiteX11" fmla="*/ 7037407 w 7824486"/>
                <a:gd name="connsiteY11" fmla="*/ 2268637 h 2835797"/>
                <a:gd name="connsiteX12" fmla="*/ 6875362 w 7824486"/>
                <a:gd name="connsiteY12" fmla="*/ 2303362 h 2835797"/>
                <a:gd name="connsiteX13" fmla="*/ 6805914 w 7824486"/>
                <a:gd name="connsiteY13" fmla="*/ 2349660 h 2835797"/>
                <a:gd name="connsiteX14" fmla="*/ 6759615 w 7824486"/>
                <a:gd name="connsiteY14" fmla="*/ 2372810 h 2835797"/>
                <a:gd name="connsiteX15" fmla="*/ 6736465 w 7824486"/>
                <a:gd name="connsiteY15" fmla="*/ 2395959 h 2835797"/>
                <a:gd name="connsiteX16" fmla="*/ 6667017 w 7824486"/>
                <a:gd name="connsiteY16" fmla="*/ 2419108 h 2835797"/>
                <a:gd name="connsiteX17" fmla="*/ 6620719 w 7824486"/>
                <a:gd name="connsiteY17" fmla="*/ 2442258 h 2835797"/>
                <a:gd name="connsiteX18" fmla="*/ 6539696 w 7824486"/>
                <a:gd name="connsiteY18" fmla="*/ 2465407 h 2835797"/>
                <a:gd name="connsiteX19" fmla="*/ 6447098 w 7824486"/>
                <a:gd name="connsiteY19" fmla="*/ 2453832 h 2835797"/>
                <a:gd name="connsiteX20" fmla="*/ 6377650 w 7824486"/>
                <a:gd name="connsiteY20" fmla="*/ 2430683 h 2835797"/>
                <a:gd name="connsiteX21" fmla="*/ 6215605 w 7824486"/>
                <a:gd name="connsiteY21" fmla="*/ 2384384 h 2835797"/>
                <a:gd name="connsiteX22" fmla="*/ 6180881 w 7824486"/>
                <a:gd name="connsiteY22" fmla="*/ 2372810 h 2835797"/>
                <a:gd name="connsiteX23" fmla="*/ 6088283 w 7824486"/>
                <a:gd name="connsiteY23" fmla="*/ 2338086 h 2835797"/>
                <a:gd name="connsiteX24" fmla="*/ 5845215 w 7824486"/>
                <a:gd name="connsiteY24" fmla="*/ 2233913 h 2835797"/>
                <a:gd name="connsiteX25" fmla="*/ 5613721 w 7824486"/>
                <a:gd name="connsiteY25" fmla="*/ 2257063 h 2835797"/>
                <a:gd name="connsiteX26" fmla="*/ 5544273 w 7824486"/>
                <a:gd name="connsiteY26" fmla="*/ 2291787 h 2835797"/>
                <a:gd name="connsiteX27" fmla="*/ 5486400 w 7824486"/>
                <a:gd name="connsiteY27" fmla="*/ 2303362 h 2835797"/>
                <a:gd name="connsiteX28" fmla="*/ 5428526 w 7824486"/>
                <a:gd name="connsiteY28" fmla="*/ 2326511 h 2835797"/>
                <a:gd name="connsiteX29" fmla="*/ 5393802 w 7824486"/>
                <a:gd name="connsiteY29" fmla="*/ 2361235 h 2835797"/>
                <a:gd name="connsiteX30" fmla="*/ 5324354 w 7824486"/>
                <a:gd name="connsiteY30" fmla="*/ 2384384 h 2835797"/>
                <a:gd name="connsiteX31" fmla="*/ 5289630 w 7824486"/>
                <a:gd name="connsiteY31" fmla="*/ 2395959 h 2835797"/>
                <a:gd name="connsiteX32" fmla="*/ 5254906 w 7824486"/>
                <a:gd name="connsiteY32" fmla="*/ 2419108 h 2835797"/>
                <a:gd name="connsiteX33" fmla="*/ 5173883 w 7824486"/>
                <a:gd name="connsiteY33" fmla="*/ 2442258 h 2835797"/>
                <a:gd name="connsiteX34" fmla="*/ 5139159 w 7824486"/>
                <a:gd name="connsiteY34" fmla="*/ 2465407 h 2835797"/>
                <a:gd name="connsiteX35" fmla="*/ 5023412 w 7824486"/>
                <a:gd name="connsiteY35" fmla="*/ 2500131 h 2835797"/>
                <a:gd name="connsiteX36" fmla="*/ 4942389 w 7824486"/>
                <a:gd name="connsiteY36" fmla="*/ 2523281 h 2835797"/>
                <a:gd name="connsiteX37" fmla="*/ 4456253 w 7824486"/>
                <a:gd name="connsiteY37" fmla="*/ 2511706 h 2835797"/>
                <a:gd name="connsiteX38" fmla="*/ 4421529 w 7824486"/>
                <a:gd name="connsiteY38" fmla="*/ 2500131 h 2835797"/>
                <a:gd name="connsiteX39" fmla="*/ 4224759 w 7824486"/>
                <a:gd name="connsiteY39" fmla="*/ 2511706 h 2835797"/>
                <a:gd name="connsiteX40" fmla="*/ 4190035 w 7824486"/>
                <a:gd name="connsiteY40" fmla="*/ 2523281 h 2835797"/>
                <a:gd name="connsiteX41" fmla="*/ 4132162 w 7824486"/>
                <a:gd name="connsiteY41" fmla="*/ 2534855 h 2835797"/>
                <a:gd name="connsiteX42" fmla="*/ 4074288 w 7824486"/>
                <a:gd name="connsiteY42" fmla="*/ 2558005 h 2835797"/>
                <a:gd name="connsiteX43" fmla="*/ 4016415 w 7824486"/>
                <a:gd name="connsiteY43" fmla="*/ 2592729 h 2835797"/>
                <a:gd name="connsiteX44" fmla="*/ 3970116 w 7824486"/>
                <a:gd name="connsiteY44" fmla="*/ 2615878 h 2835797"/>
                <a:gd name="connsiteX45" fmla="*/ 3912243 w 7824486"/>
                <a:gd name="connsiteY45" fmla="*/ 2650602 h 2835797"/>
                <a:gd name="connsiteX46" fmla="*/ 3865944 w 7824486"/>
                <a:gd name="connsiteY46" fmla="*/ 2673751 h 2835797"/>
                <a:gd name="connsiteX47" fmla="*/ 3761772 w 7824486"/>
                <a:gd name="connsiteY47" fmla="*/ 2720050 h 2835797"/>
                <a:gd name="connsiteX48" fmla="*/ 3703898 w 7824486"/>
                <a:gd name="connsiteY48" fmla="*/ 2754774 h 2835797"/>
                <a:gd name="connsiteX49" fmla="*/ 3669174 w 7824486"/>
                <a:gd name="connsiteY49" fmla="*/ 2777924 h 2835797"/>
                <a:gd name="connsiteX50" fmla="*/ 3634450 w 7824486"/>
                <a:gd name="connsiteY50" fmla="*/ 2789498 h 2835797"/>
                <a:gd name="connsiteX51" fmla="*/ 3599726 w 7824486"/>
                <a:gd name="connsiteY51" fmla="*/ 2812648 h 2835797"/>
                <a:gd name="connsiteX52" fmla="*/ 3530278 w 7824486"/>
                <a:gd name="connsiteY52" fmla="*/ 2835797 h 2835797"/>
                <a:gd name="connsiteX53" fmla="*/ 3368233 w 7824486"/>
                <a:gd name="connsiteY53" fmla="*/ 2824222 h 2835797"/>
                <a:gd name="connsiteX54" fmla="*/ 3298784 w 7824486"/>
                <a:gd name="connsiteY54" fmla="*/ 2789498 h 2835797"/>
                <a:gd name="connsiteX55" fmla="*/ 3252486 w 7824486"/>
                <a:gd name="connsiteY55" fmla="*/ 2754774 h 2835797"/>
                <a:gd name="connsiteX56" fmla="*/ 3217762 w 7824486"/>
                <a:gd name="connsiteY56" fmla="*/ 2743200 h 2835797"/>
                <a:gd name="connsiteX57" fmla="*/ 3159888 w 7824486"/>
                <a:gd name="connsiteY57" fmla="*/ 2731625 h 2835797"/>
                <a:gd name="connsiteX58" fmla="*/ 3067291 w 7824486"/>
                <a:gd name="connsiteY58" fmla="*/ 2708475 h 2835797"/>
                <a:gd name="connsiteX59" fmla="*/ 2731625 w 7824486"/>
                <a:gd name="connsiteY59" fmla="*/ 2696901 h 2835797"/>
                <a:gd name="connsiteX60" fmla="*/ 2639027 w 7824486"/>
                <a:gd name="connsiteY60" fmla="*/ 2685326 h 2835797"/>
                <a:gd name="connsiteX61" fmla="*/ 2476982 w 7824486"/>
                <a:gd name="connsiteY61" fmla="*/ 2673751 h 2835797"/>
                <a:gd name="connsiteX62" fmla="*/ 2465407 w 7824486"/>
                <a:gd name="connsiteY62" fmla="*/ 2639027 h 2835797"/>
                <a:gd name="connsiteX63" fmla="*/ 2430683 w 7824486"/>
                <a:gd name="connsiteY63" fmla="*/ 2615878 h 2835797"/>
                <a:gd name="connsiteX64" fmla="*/ 2338086 w 7824486"/>
                <a:gd name="connsiteY64" fmla="*/ 2604303 h 2835797"/>
                <a:gd name="connsiteX65" fmla="*/ 2164465 w 7824486"/>
                <a:gd name="connsiteY65" fmla="*/ 2592729 h 2835797"/>
                <a:gd name="connsiteX66" fmla="*/ 1307939 w 7824486"/>
                <a:gd name="connsiteY66" fmla="*/ 2569579 h 2835797"/>
                <a:gd name="connsiteX67" fmla="*/ 1134319 w 7824486"/>
                <a:gd name="connsiteY67" fmla="*/ 2581154 h 2835797"/>
                <a:gd name="connsiteX68" fmla="*/ 1099595 w 7824486"/>
                <a:gd name="connsiteY68" fmla="*/ 2592729 h 2835797"/>
                <a:gd name="connsiteX69" fmla="*/ 1030146 w 7824486"/>
                <a:gd name="connsiteY69" fmla="*/ 2639027 h 2835797"/>
                <a:gd name="connsiteX70" fmla="*/ 995422 w 7824486"/>
                <a:gd name="connsiteY70" fmla="*/ 2685326 h 2835797"/>
                <a:gd name="connsiteX71" fmla="*/ 972273 w 7824486"/>
                <a:gd name="connsiteY71" fmla="*/ 2731625 h 2835797"/>
                <a:gd name="connsiteX72" fmla="*/ 925974 w 7824486"/>
                <a:gd name="connsiteY72" fmla="*/ 2743200 h 2835797"/>
                <a:gd name="connsiteX73" fmla="*/ 891250 w 7824486"/>
                <a:gd name="connsiteY73" fmla="*/ 2754774 h 2835797"/>
                <a:gd name="connsiteX74" fmla="*/ 694481 w 7824486"/>
                <a:gd name="connsiteY74" fmla="*/ 2743200 h 2835797"/>
                <a:gd name="connsiteX75" fmla="*/ 659757 w 7824486"/>
                <a:gd name="connsiteY75" fmla="*/ 2731625 h 2835797"/>
                <a:gd name="connsiteX76" fmla="*/ 520860 w 7824486"/>
                <a:gd name="connsiteY76" fmla="*/ 2696901 h 2835797"/>
                <a:gd name="connsiteX77" fmla="*/ 497711 w 7824486"/>
                <a:gd name="connsiteY77" fmla="*/ 2673751 h 2835797"/>
                <a:gd name="connsiteX78" fmla="*/ 474562 w 7824486"/>
                <a:gd name="connsiteY78" fmla="*/ 2639027 h 2835797"/>
                <a:gd name="connsiteX79" fmla="*/ 439838 w 7824486"/>
                <a:gd name="connsiteY79" fmla="*/ 2627453 h 2835797"/>
                <a:gd name="connsiteX80" fmla="*/ 277792 w 7824486"/>
                <a:gd name="connsiteY80" fmla="*/ 2592729 h 2835797"/>
                <a:gd name="connsiteX81" fmla="*/ 219919 w 7824486"/>
                <a:gd name="connsiteY81" fmla="*/ 2581154 h 2835797"/>
                <a:gd name="connsiteX82" fmla="*/ 138896 w 7824486"/>
                <a:gd name="connsiteY82" fmla="*/ 2558005 h 2835797"/>
                <a:gd name="connsiteX83" fmla="*/ 57873 w 7824486"/>
                <a:gd name="connsiteY83" fmla="*/ 2523281 h 2835797"/>
                <a:gd name="connsiteX84" fmla="*/ 0 w 7824486"/>
                <a:gd name="connsiteY84" fmla="*/ 2569579 h 2835797"/>
                <a:gd name="connsiteX0" fmla="*/ 0 w 7824486"/>
                <a:gd name="connsiteY0" fmla="*/ 2569579 h 2835797"/>
                <a:gd name="connsiteX1" fmla="*/ 0 w 7824486"/>
                <a:gd name="connsiteY1" fmla="*/ 0 h 2835797"/>
                <a:gd name="connsiteX2" fmla="*/ 7824486 w 7824486"/>
                <a:gd name="connsiteY2" fmla="*/ 0 h 2835797"/>
                <a:gd name="connsiteX3" fmla="*/ 7824486 w 7824486"/>
                <a:gd name="connsiteY3" fmla="*/ 2419108 h 2835797"/>
                <a:gd name="connsiteX4" fmla="*/ 7812911 w 7824486"/>
                <a:gd name="connsiteY4" fmla="*/ 2419108 h 2835797"/>
                <a:gd name="connsiteX5" fmla="*/ 7604567 w 7824486"/>
                <a:gd name="connsiteY5" fmla="*/ 2372810 h 2835797"/>
                <a:gd name="connsiteX6" fmla="*/ 7535119 w 7824486"/>
                <a:gd name="connsiteY6" fmla="*/ 2349660 h 2835797"/>
                <a:gd name="connsiteX7" fmla="*/ 7500395 w 7824486"/>
                <a:gd name="connsiteY7" fmla="*/ 2338086 h 2835797"/>
                <a:gd name="connsiteX8" fmla="*/ 7465670 w 7824486"/>
                <a:gd name="connsiteY8" fmla="*/ 2314936 h 2835797"/>
                <a:gd name="connsiteX9" fmla="*/ 7442521 w 7824486"/>
                <a:gd name="connsiteY9" fmla="*/ 2280212 h 2835797"/>
                <a:gd name="connsiteX10" fmla="*/ 7373073 w 7824486"/>
                <a:gd name="connsiteY10" fmla="*/ 2257063 h 2835797"/>
                <a:gd name="connsiteX11" fmla="*/ 7037407 w 7824486"/>
                <a:gd name="connsiteY11" fmla="*/ 2268637 h 2835797"/>
                <a:gd name="connsiteX12" fmla="*/ 6875362 w 7824486"/>
                <a:gd name="connsiteY12" fmla="*/ 2303362 h 2835797"/>
                <a:gd name="connsiteX13" fmla="*/ 6805914 w 7824486"/>
                <a:gd name="connsiteY13" fmla="*/ 2349660 h 2835797"/>
                <a:gd name="connsiteX14" fmla="*/ 6759615 w 7824486"/>
                <a:gd name="connsiteY14" fmla="*/ 2372810 h 2835797"/>
                <a:gd name="connsiteX15" fmla="*/ 6736465 w 7824486"/>
                <a:gd name="connsiteY15" fmla="*/ 2395959 h 2835797"/>
                <a:gd name="connsiteX16" fmla="*/ 6667017 w 7824486"/>
                <a:gd name="connsiteY16" fmla="*/ 2419108 h 2835797"/>
                <a:gd name="connsiteX17" fmla="*/ 6620719 w 7824486"/>
                <a:gd name="connsiteY17" fmla="*/ 2442258 h 2835797"/>
                <a:gd name="connsiteX18" fmla="*/ 6447098 w 7824486"/>
                <a:gd name="connsiteY18" fmla="*/ 2453832 h 2835797"/>
                <a:gd name="connsiteX19" fmla="*/ 6377650 w 7824486"/>
                <a:gd name="connsiteY19" fmla="*/ 2430683 h 2835797"/>
                <a:gd name="connsiteX20" fmla="*/ 6215605 w 7824486"/>
                <a:gd name="connsiteY20" fmla="*/ 2384384 h 2835797"/>
                <a:gd name="connsiteX21" fmla="*/ 6180881 w 7824486"/>
                <a:gd name="connsiteY21" fmla="*/ 2372810 h 2835797"/>
                <a:gd name="connsiteX22" fmla="*/ 6088283 w 7824486"/>
                <a:gd name="connsiteY22" fmla="*/ 2338086 h 2835797"/>
                <a:gd name="connsiteX23" fmla="*/ 5845215 w 7824486"/>
                <a:gd name="connsiteY23" fmla="*/ 2233913 h 2835797"/>
                <a:gd name="connsiteX24" fmla="*/ 5613721 w 7824486"/>
                <a:gd name="connsiteY24" fmla="*/ 2257063 h 2835797"/>
                <a:gd name="connsiteX25" fmla="*/ 5544273 w 7824486"/>
                <a:gd name="connsiteY25" fmla="*/ 2291787 h 2835797"/>
                <a:gd name="connsiteX26" fmla="*/ 5486400 w 7824486"/>
                <a:gd name="connsiteY26" fmla="*/ 2303362 h 2835797"/>
                <a:gd name="connsiteX27" fmla="*/ 5428526 w 7824486"/>
                <a:gd name="connsiteY27" fmla="*/ 2326511 h 2835797"/>
                <a:gd name="connsiteX28" fmla="*/ 5393802 w 7824486"/>
                <a:gd name="connsiteY28" fmla="*/ 2361235 h 2835797"/>
                <a:gd name="connsiteX29" fmla="*/ 5324354 w 7824486"/>
                <a:gd name="connsiteY29" fmla="*/ 2384384 h 2835797"/>
                <a:gd name="connsiteX30" fmla="*/ 5289630 w 7824486"/>
                <a:gd name="connsiteY30" fmla="*/ 2395959 h 2835797"/>
                <a:gd name="connsiteX31" fmla="*/ 5254906 w 7824486"/>
                <a:gd name="connsiteY31" fmla="*/ 2419108 h 2835797"/>
                <a:gd name="connsiteX32" fmla="*/ 5173883 w 7824486"/>
                <a:gd name="connsiteY32" fmla="*/ 2442258 h 2835797"/>
                <a:gd name="connsiteX33" fmla="*/ 5139159 w 7824486"/>
                <a:gd name="connsiteY33" fmla="*/ 2465407 h 2835797"/>
                <a:gd name="connsiteX34" fmla="*/ 5023412 w 7824486"/>
                <a:gd name="connsiteY34" fmla="*/ 2500131 h 2835797"/>
                <a:gd name="connsiteX35" fmla="*/ 4942389 w 7824486"/>
                <a:gd name="connsiteY35" fmla="*/ 2523281 h 2835797"/>
                <a:gd name="connsiteX36" fmla="*/ 4456253 w 7824486"/>
                <a:gd name="connsiteY36" fmla="*/ 2511706 h 2835797"/>
                <a:gd name="connsiteX37" fmla="*/ 4421529 w 7824486"/>
                <a:gd name="connsiteY37" fmla="*/ 2500131 h 2835797"/>
                <a:gd name="connsiteX38" fmla="*/ 4224759 w 7824486"/>
                <a:gd name="connsiteY38" fmla="*/ 2511706 h 2835797"/>
                <a:gd name="connsiteX39" fmla="*/ 4190035 w 7824486"/>
                <a:gd name="connsiteY39" fmla="*/ 2523281 h 2835797"/>
                <a:gd name="connsiteX40" fmla="*/ 4132162 w 7824486"/>
                <a:gd name="connsiteY40" fmla="*/ 2534855 h 2835797"/>
                <a:gd name="connsiteX41" fmla="*/ 4074288 w 7824486"/>
                <a:gd name="connsiteY41" fmla="*/ 2558005 h 2835797"/>
                <a:gd name="connsiteX42" fmla="*/ 4016415 w 7824486"/>
                <a:gd name="connsiteY42" fmla="*/ 2592729 h 2835797"/>
                <a:gd name="connsiteX43" fmla="*/ 3970116 w 7824486"/>
                <a:gd name="connsiteY43" fmla="*/ 2615878 h 2835797"/>
                <a:gd name="connsiteX44" fmla="*/ 3912243 w 7824486"/>
                <a:gd name="connsiteY44" fmla="*/ 2650602 h 2835797"/>
                <a:gd name="connsiteX45" fmla="*/ 3865944 w 7824486"/>
                <a:gd name="connsiteY45" fmla="*/ 2673751 h 2835797"/>
                <a:gd name="connsiteX46" fmla="*/ 3761772 w 7824486"/>
                <a:gd name="connsiteY46" fmla="*/ 2720050 h 2835797"/>
                <a:gd name="connsiteX47" fmla="*/ 3703898 w 7824486"/>
                <a:gd name="connsiteY47" fmla="*/ 2754774 h 2835797"/>
                <a:gd name="connsiteX48" fmla="*/ 3669174 w 7824486"/>
                <a:gd name="connsiteY48" fmla="*/ 2777924 h 2835797"/>
                <a:gd name="connsiteX49" fmla="*/ 3634450 w 7824486"/>
                <a:gd name="connsiteY49" fmla="*/ 2789498 h 2835797"/>
                <a:gd name="connsiteX50" fmla="*/ 3599726 w 7824486"/>
                <a:gd name="connsiteY50" fmla="*/ 2812648 h 2835797"/>
                <a:gd name="connsiteX51" fmla="*/ 3530278 w 7824486"/>
                <a:gd name="connsiteY51" fmla="*/ 2835797 h 2835797"/>
                <a:gd name="connsiteX52" fmla="*/ 3368233 w 7824486"/>
                <a:gd name="connsiteY52" fmla="*/ 2824222 h 2835797"/>
                <a:gd name="connsiteX53" fmla="*/ 3298784 w 7824486"/>
                <a:gd name="connsiteY53" fmla="*/ 2789498 h 2835797"/>
                <a:gd name="connsiteX54" fmla="*/ 3252486 w 7824486"/>
                <a:gd name="connsiteY54" fmla="*/ 2754774 h 2835797"/>
                <a:gd name="connsiteX55" fmla="*/ 3217762 w 7824486"/>
                <a:gd name="connsiteY55" fmla="*/ 2743200 h 2835797"/>
                <a:gd name="connsiteX56" fmla="*/ 3159888 w 7824486"/>
                <a:gd name="connsiteY56" fmla="*/ 2731625 h 2835797"/>
                <a:gd name="connsiteX57" fmla="*/ 3067291 w 7824486"/>
                <a:gd name="connsiteY57" fmla="*/ 2708475 h 2835797"/>
                <a:gd name="connsiteX58" fmla="*/ 2731625 w 7824486"/>
                <a:gd name="connsiteY58" fmla="*/ 2696901 h 2835797"/>
                <a:gd name="connsiteX59" fmla="*/ 2639027 w 7824486"/>
                <a:gd name="connsiteY59" fmla="*/ 2685326 h 2835797"/>
                <a:gd name="connsiteX60" fmla="*/ 2476982 w 7824486"/>
                <a:gd name="connsiteY60" fmla="*/ 2673751 h 2835797"/>
                <a:gd name="connsiteX61" fmla="*/ 2465407 w 7824486"/>
                <a:gd name="connsiteY61" fmla="*/ 2639027 h 2835797"/>
                <a:gd name="connsiteX62" fmla="*/ 2430683 w 7824486"/>
                <a:gd name="connsiteY62" fmla="*/ 2615878 h 2835797"/>
                <a:gd name="connsiteX63" fmla="*/ 2338086 w 7824486"/>
                <a:gd name="connsiteY63" fmla="*/ 2604303 h 2835797"/>
                <a:gd name="connsiteX64" fmla="*/ 2164465 w 7824486"/>
                <a:gd name="connsiteY64" fmla="*/ 2592729 h 2835797"/>
                <a:gd name="connsiteX65" fmla="*/ 1307939 w 7824486"/>
                <a:gd name="connsiteY65" fmla="*/ 2569579 h 2835797"/>
                <a:gd name="connsiteX66" fmla="*/ 1134319 w 7824486"/>
                <a:gd name="connsiteY66" fmla="*/ 2581154 h 2835797"/>
                <a:gd name="connsiteX67" fmla="*/ 1099595 w 7824486"/>
                <a:gd name="connsiteY67" fmla="*/ 2592729 h 2835797"/>
                <a:gd name="connsiteX68" fmla="*/ 1030146 w 7824486"/>
                <a:gd name="connsiteY68" fmla="*/ 2639027 h 2835797"/>
                <a:gd name="connsiteX69" fmla="*/ 995422 w 7824486"/>
                <a:gd name="connsiteY69" fmla="*/ 2685326 h 2835797"/>
                <a:gd name="connsiteX70" fmla="*/ 972273 w 7824486"/>
                <a:gd name="connsiteY70" fmla="*/ 2731625 h 2835797"/>
                <a:gd name="connsiteX71" fmla="*/ 925974 w 7824486"/>
                <a:gd name="connsiteY71" fmla="*/ 2743200 h 2835797"/>
                <a:gd name="connsiteX72" fmla="*/ 891250 w 7824486"/>
                <a:gd name="connsiteY72" fmla="*/ 2754774 h 2835797"/>
                <a:gd name="connsiteX73" fmla="*/ 694481 w 7824486"/>
                <a:gd name="connsiteY73" fmla="*/ 2743200 h 2835797"/>
                <a:gd name="connsiteX74" fmla="*/ 659757 w 7824486"/>
                <a:gd name="connsiteY74" fmla="*/ 2731625 h 2835797"/>
                <a:gd name="connsiteX75" fmla="*/ 520860 w 7824486"/>
                <a:gd name="connsiteY75" fmla="*/ 2696901 h 2835797"/>
                <a:gd name="connsiteX76" fmla="*/ 497711 w 7824486"/>
                <a:gd name="connsiteY76" fmla="*/ 2673751 h 2835797"/>
                <a:gd name="connsiteX77" fmla="*/ 474562 w 7824486"/>
                <a:gd name="connsiteY77" fmla="*/ 2639027 h 2835797"/>
                <a:gd name="connsiteX78" fmla="*/ 439838 w 7824486"/>
                <a:gd name="connsiteY78" fmla="*/ 2627453 h 2835797"/>
                <a:gd name="connsiteX79" fmla="*/ 277792 w 7824486"/>
                <a:gd name="connsiteY79" fmla="*/ 2592729 h 2835797"/>
                <a:gd name="connsiteX80" fmla="*/ 219919 w 7824486"/>
                <a:gd name="connsiteY80" fmla="*/ 2581154 h 2835797"/>
                <a:gd name="connsiteX81" fmla="*/ 138896 w 7824486"/>
                <a:gd name="connsiteY81" fmla="*/ 2558005 h 2835797"/>
                <a:gd name="connsiteX82" fmla="*/ 57873 w 7824486"/>
                <a:gd name="connsiteY82" fmla="*/ 2523281 h 2835797"/>
                <a:gd name="connsiteX83" fmla="*/ 0 w 7824486"/>
                <a:gd name="connsiteY83" fmla="*/ 2569579 h 2835797"/>
                <a:gd name="connsiteX0" fmla="*/ 0 w 7824486"/>
                <a:gd name="connsiteY0" fmla="*/ 2569579 h 2835797"/>
                <a:gd name="connsiteX1" fmla="*/ 0 w 7824486"/>
                <a:gd name="connsiteY1" fmla="*/ 0 h 2835797"/>
                <a:gd name="connsiteX2" fmla="*/ 7824486 w 7824486"/>
                <a:gd name="connsiteY2" fmla="*/ 0 h 2835797"/>
                <a:gd name="connsiteX3" fmla="*/ 7824486 w 7824486"/>
                <a:gd name="connsiteY3" fmla="*/ 2419108 h 2835797"/>
                <a:gd name="connsiteX4" fmla="*/ 7812911 w 7824486"/>
                <a:gd name="connsiteY4" fmla="*/ 2419108 h 2835797"/>
                <a:gd name="connsiteX5" fmla="*/ 7604567 w 7824486"/>
                <a:gd name="connsiteY5" fmla="*/ 2372810 h 2835797"/>
                <a:gd name="connsiteX6" fmla="*/ 7535119 w 7824486"/>
                <a:gd name="connsiteY6" fmla="*/ 2349660 h 2835797"/>
                <a:gd name="connsiteX7" fmla="*/ 7500395 w 7824486"/>
                <a:gd name="connsiteY7" fmla="*/ 2338086 h 2835797"/>
                <a:gd name="connsiteX8" fmla="*/ 7465670 w 7824486"/>
                <a:gd name="connsiteY8" fmla="*/ 2314936 h 2835797"/>
                <a:gd name="connsiteX9" fmla="*/ 7442521 w 7824486"/>
                <a:gd name="connsiteY9" fmla="*/ 2280212 h 2835797"/>
                <a:gd name="connsiteX10" fmla="*/ 7373073 w 7824486"/>
                <a:gd name="connsiteY10" fmla="*/ 2257063 h 2835797"/>
                <a:gd name="connsiteX11" fmla="*/ 7037407 w 7824486"/>
                <a:gd name="connsiteY11" fmla="*/ 2268637 h 2835797"/>
                <a:gd name="connsiteX12" fmla="*/ 6875362 w 7824486"/>
                <a:gd name="connsiteY12" fmla="*/ 2303362 h 2835797"/>
                <a:gd name="connsiteX13" fmla="*/ 6805914 w 7824486"/>
                <a:gd name="connsiteY13" fmla="*/ 2349660 h 2835797"/>
                <a:gd name="connsiteX14" fmla="*/ 6759615 w 7824486"/>
                <a:gd name="connsiteY14" fmla="*/ 2372810 h 2835797"/>
                <a:gd name="connsiteX15" fmla="*/ 6736465 w 7824486"/>
                <a:gd name="connsiteY15" fmla="*/ 2395959 h 2835797"/>
                <a:gd name="connsiteX16" fmla="*/ 6667017 w 7824486"/>
                <a:gd name="connsiteY16" fmla="*/ 2419108 h 2835797"/>
                <a:gd name="connsiteX17" fmla="*/ 6620719 w 7824486"/>
                <a:gd name="connsiteY17" fmla="*/ 2442258 h 2835797"/>
                <a:gd name="connsiteX18" fmla="*/ 6447098 w 7824486"/>
                <a:gd name="connsiteY18" fmla="*/ 2453832 h 2835797"/>
                <a:gd name="connsiteX19" fmla="*/ 6377650 w 7824486"/>
                <a:gd name="connsiteY19" fmla="*/ 2430683 h 2835797"/>
                <a:gd name="connsiteX20" fmla="*/ 6215605 w 7824486"/>
                <a:gd name="connsiteY20" fmla="*/ 2384384 h 2835797"/>
                <a:gd name="connsiteX21" fmla="*/ 6088283 w 7824486"/>
                <a:gd name="connsiteY21" fmla="*/ 2338086 h 2835797"/>
                <a:gd name="connsiteX22" fmla="*/ 5845215 w 7824486"/>
                <a:gd name="connsiteY22" fmla="*/ 2233913 h 2835797"/>
                <a:gd name="connsiteX23" fmla="*/ 5613721 w 7824486"/>
                <a:gd name="connsiteY23" fmla="*/ 2257063 h 2835797"/>
                <a:gd name="connsiteX24" fmla="*/ 5544273 w 7824486"/>
                <a:gd name="connsiteY24" fmla="*/ 2291787 h 2835797"/>
                <a:gd name="connsiteX25" fmla="*/ 5486400 w 7824486"/>
                <a:gd name="connsiteY25" fmla="*/ 2303362 h 2835797"/>
                <a:gd name="connsiteX26" fmla="*/ 5428526 w 7824486"/>
                <a:gd name="connsiteY26" fmla="*/ 2326511 h 2835797"/>
                <a:gd name="connsiteX27" fmla="*/ 5393802 w 7824486"/>
                <a:gd name="connsiteY27" fmla="*/ 2361235 h 2835797"/>
                <a:gd name="connsiteX28" fmla="*/ 5324354 w 7824486"/>
                <a:gd name="connsiteY28" fmla="*/ 2384384 h 2835797"/>
                <a:gd name="connsiteX29" fmla="*/ 5289630 w 7824486"/>
                <a:gd name="connsiteY29" fmla="*/ 2395959 h 2835797"/>
                <a:gd name="connsiteX30" fmla="*/ 5254906 w 7824486"/>
                <a:gd name="connsiteY30" fmla="*/ 2419108 h 2835797"/>
                <a:gd name="connsiteX31" fmla="*/ 5173883 w 7824486"/>
                <a:gd name="connsiteY31" fmla="*/ 2442258 h 2835797"/>
                <a:gd name="connsiteX32" fmla="*/ 5139159 w 7824486"/>
                <a:gd name="connsiteY32" fmla="*/ 2465407 h 2835797"/>
                <a:gd name="connsiteX33" fmla="*/ 5023412 w 7824486"/>
                <a:gd name="connsiteY33" fmla="*/ 2500131 h 2835797"/>
                <a:gd name="connsiteX34" fmla="*/ 4942389 w 7824486"/>
                <a:gd name="connsiteY34" fmla="*/ 2523281 h 2835797"/>
                <a:gd name="connsiteX35" fmla="*/ 4456253 w 7824486"/>
                <a:gd name="connsiteY35" fmla="*/ 2511706 h 2835797"/>
                <a:gd name="connsiteX36" fmla="*/ 4421529 w 7824486"/>
                <a:gd name="connsiteY36" fmla="*/ 2500131 h 2835797"/>
                <a:gd name="connsiteX37" fmla="*/ 4224759 w 7824486"/>
                <a:gd name="connsiteY37" fmla="*/ 2511706 h 2835797"/>
                <a:gd name="connsiteX38" fmla="*/ 4190035 w 7824486"/>
                <a:gd name="connsiteY38" fmla="*/ 2523281 h 2835797"/>
                <a:gd name="connsiteX39" fmla="*/ 4132162 w 7824486"/>
                <a:gd name="connsiteY39" fmla="*/ 2534855 h 2835797"/>
                <a:gd name="connsiteX40" fmla="*/ 4074288 w 7824486"/>
                <a:gd name="connsiteY40" fmla="*/ 2558005 h 2835797"/>
                <a:gd name="connsiteX41" fmla="*/ 4016415 w 7824486"/>
                <a:gd name="connsiteY41" fmla="*/ 2592729 h 2835797"/>
                <a:gd name="connsiteX42" fmla="*/ 3970116 w 7824486"/>
                <a:gd name="connsiteY42" fmla="*/ 2615878 h 2835797"/>
                <a:gd name="connsiteX43" fmla="*/ 3912243 w 7824486"/>
                <a:gd name="connsiteY43" fmla="*/ 2650602 h 2835797"/>
                <a:gd name="connsiteX44" fmla="*/ 3865944 w 7824486"/>
                <a:gd name="connsiteY44" fmla="*/ 2673751 h 2835797"/>
                <a:gd name="connsiteX45" fmla="*/ 3761772 w 7824486"/>
                <a:gd name="connsiteY45" fmla="*/ 2720050 h 2835797"/>
                <a:gd name="connsiteX46" fmla="*/ 3703898 w 7824486"/>
                <a:gd name="connsiteY46" fmla="*/ 2754774 h 2835797"/>
                <a:gd name="connsiteX47" fmla="*/ 3669174 w 7824486"/>
                <a:gd name="connsiteY47" fmla="*/ 2777924 h 2835797"/>
                <a:gd name="connsiteX48" fmla="*/ 3634450 w 7824486"/>
                <a:gd name="connsiteY48" fmla="*/ 2789498 h 2835797"/>
                <a:gd name="connsiteX49" fmla="*/ 3599726 w 7824486"/>
                <a:gd name="connsiteY49" fmla="*/ 2812648 h 2835797"/>
                <a:gd name="connsiteX50" fmla="*/ 3530278 w 7824486"/>
                <a:gd name="connsiteY50" fmla="*/ 2835797 h 2835797"/>
                <a:gd name="connsiteX51" fmla="*/ 3368233 w 7824486"/>
                <a:gd name="connsiteY51" fmla="*/ 2824222 h 2835797"/>
                <a:gd name="connsiteX52" fmla="*/ 3298784 w 7824486"/>
                <a:gd name="connsiteY52" fmla="*/ 2789498 h 2835797"/>
                <a:gd name="connsiteX53" fmla="*/ 3252486 w 7824486"/>
                <a:gd name="connsiteY53" fmla="*/ 2754774 h 2835797"/>
                <a:gd name="connsiteX54" fmla="*/ 3217762 w 7824486"/>
                <a:gd name="connsiteY54" fmla="*/ 2743200 h 2835797"/>
                <a:gd name="connsiteX55" fmla="*/ 3159888 w 7824486"/>
                <a:gd name="connsiteY55" fmla="*/ 2731625 h 2835797"/>
                <a:gd name="connsiteX56" fmla="*/ 3067291 w 7824486"/>
                <a:gd name="connsiteY56" fmla="*/ 2708475 h 2835797"/>
                <a:gd name="connsiteX57" fmla="*/ 2731625 w 7824486"/>
                <a:gd name="connsiteY57" fmla="*/ 2696901 h 2835797"/>
                <a:gd name="connsiteX58" fmla="*/ 2639027 w 7824486"/>
                <a:gd name="connsiteY58" fmla="*/ 2685326 h 2835797"/>
                <a:gd name="connsiteX59" fmla="*/ 2476982 w 7824486"/>
                <a:gd name="connsiteY59" fmla="*/ 2673751 h 2835797"/>
                <a:gd name="connsiteX60" fmla="*/ 2465407 w 7824486"/>
                <a:gd name="connsiteY60" fmla="*/ 2639027 h 2835797"/>
                <a:gd name="connsiteX61" fmla="*/ 2430683 w 7824486"/>
                <a:gd name="connsiteY61" fmla="*/ 2615878 h 2835797"/>
                <a:gd name="connsiteX62" fmla="*/ 2338086 w 7824486"/>
                <a:gd name="connsiteY62" fmla="*/ 2604303 h 2835797"/>
                <a:gd name="connsiteX63" fmla="*/ 2164465 w 7824486"/>
                <a:gd name="connsiteY63" fmla="*/ 2592729 h 2835797"/>
                <a:gd name="connsiteX64" fmla="*/ 1307939 w 7824486"/>
                <a:gd name="connsiteY64" fmla="*/ 2569579 h 2835797"/>
                <a:gd name="connsiteX65" fmla="*/ 1134319 w 7824486"/>
                <a:gd name="connsiteY65" fmla="*/ 2581154 h 2835797"/>
                <a:gd name="connsiteX66" fmla="*/ 1099595 w 7824486"/>
                <a:gd name="connsiteY66" fmla="*/ 2592729 h 2835797"/>
                <a:gd name="connsiteX67" fmla="*/ 1030146 w 7824486"/>
                <a:gd name="connsiteY67" fmla="*/ 2639027 h 2835797"/>
                <a:gd name="connsiteX68" fmla="*/ 995422 w 7824486"/>
                <a:gd name="connsiteY68" fmla="*/ 2685326 h 2835797"/>
                <a:gd name="connsiteX69" fmla="*/ 972273 w 7824486"/>
                <a:gd name="connsiteY69" fmla="*/ 2731625 h 2835797"/>
                <a:gd name="connsiteX70" fmla="*/ 925974 w 7824486"/>
                <a:gd name="connsiteY70" fmla="*/ 2743200 h 2835797"/>
                <a:gd name="connsiteX71" fmla="*/ 891250 w 7824486"/>
                <a:gd name="connsiteY71" fmla="*/ 2754774 h 2835797"/>
                <a:gd name="connsiteX72" fmla="*/ 694481 w 7824486"/>
                <a:gd name="connsiteY72" fmla="*/ 2743200 h 2835797"/>
                <a:gd name="connsiteX73" fmla="*/ 659757 w 7824486"/>
                <a:gd name="connsiteY73" fmla="*/ 2731625 h 2835797"/>
                <a:gd name="connsiteX74" fmla="*/ 520860 w 7824486"/>
                <a:gd name="connsiteY74" fmla="*/ 2696901 h 2835797"/>
                <a:gd name="connsiteX75" fmla="*/ 497711 w 7824486"/>
                <a:gd name="connsiteY75" fmla="*/ 2673751 h 2835797"/>
                <a:gd name="connsiteX76" fmla="*/ 474562 w 7824486"/>
                <a:gd name="connsiteY76" fmla="*/ 2639027 h 2835797"/>
                <a:gd name="connsiteX77" fmla="*/ 439838 w 7824486"/>
                <a:gd name="connsiteY77" fmla="*/ 2627453 h 2835797"/>
                <a:gd name="connsiteX78" fmla="*/ 277792 w 7824486"/>
                <a:gd name="connsiteY78" fmla="*/ 2592729 h 2835797"/>
                <a:gd name="connsiteX79" fmla="*/ 219919 w 7824486"/>
                <a:gd name="connsiteY79" fmla="*/ 2581154 h 2835797"/>
                <a:gd name="connsiteX80" fmla="*/ 138896 w 7824486"/>
                <a:gd name="connsiteY80" fmla="*/ 2558005 h 2835797"/>
                <a:gd name="connsiteX81" fmla="*/ 57873 w 7824486"/>
                <a:gd name="connsiteY81" fmla="*/ 2523281 h 2835797"/>
                <a:gd name="connsiteX82" fmla="*/ 0 w 7824486"/>
                <a:gd name="connsiteY82" fmla="*/ 2569579 h 2835797"/>
                <a:gd name="connsiteX0" fmla="*/ 0 w 7824486"/>
                <a:gd name="connsiteY0" fmla="*/ 2569579 h 2835797"/>
                <a:gd name="connsiteX1" fmla="*/ 0 w 7824486"/>
                <a:gd name="connsiteY1" fmla="*/ 0 h 2835797"/>
                <a:gd name="connsiteX2" fmla="*/ 7824486 w 7824486"/>
                <a:gd name="connsiteY2" fmla="*/ 0 h 2835797"/>
                <a:gd name="connsiteX3" fmla="*/ 7824486 w 7824486"/>
                <a:gd name="connsiteY3" fmla="*/ 2419108 h 2835797"/>
                <a:gd name="connsiteX4" fmla="*/ 7812911 w 7824486"/>
                <a:gd name="connsiteY4" fmla="*/ 2419108 h 2835797"/>
                <a:gd name="connsiteX5" fmla="*/ 7604567 w 7824486"/>
                <a:gd name="connsiteY5" fmla="*/ 2372810 h 2835797"/>
                <a:gd name="connsiteX6" fmla="*/ 7535119 w 7824486"/>
                <a:gd name="connsiteY6" fmla="*/ 2349660 h 2835797"/>
                <a:gd name="connsiteX7" fmla="*/ 7500395 w 7824486"/>
                <a:gd name="connsiteY7" fmla="*/ 2338086 h 2835797"/>
                <a:gd name="connsiteX8" fmla="*/ 7465670 w 7824486"/>
                <a:gd name="connsiteY8" fmla="*/ 2314936 h 2835797"/>
                <a:gd name="connsiteX9" fmla="*/ 7442521 w 7824486"/>
                <a:gd name="connsiteY9" fmla="*/ 2280212 h 2835797"/>
                <a:gd name="connsiteX10" fmla="*/ 7373073 w 7824486"/>
                <a:gd name="connsiteY10" fmla="*/ 2257063 h 2835797"/>
                <a:gd name="connsiteX11" fmla="*/ 7037407 w 7824486"/>
                <a:gd name="connsiteY11" fmla="*/ 2268637 h 2835797"/>
                <a:gd name="connsiteX12" fmla="*/ 6875362 w 7824486"/>
                <a:gd name="connsiteY12" fmla="*/ 2303362 h 2835797"/>
                <a:gd name="connsiteX13" fmla="*/ 6805914 w 7824486"/>
                <a:gd name="connsiteY13" fmla="*/ 2349660 h 2835797"/>
                <a:gd name="connsiteX14" fmla="*/ 6759615 w 7824486"/>
                <a:gd name="connsiteY14" fmla="*/ 2372810 h 2835797"/>
                <a:gd name="connsiteX15" fmla="*/ 6736465 w 7824486"/>
                <a:gd name="connsiteY15" fmla="*/ 2395959 h 2835797"/>
                <a:gd name="connsiteX16" fmla="*/ 6667017 w 7824486"/>
                <a:gd name="connsiteY16" fmla="*/ 2419108 h 2835797"/>
                <a:gd name="connsiteX17" fmla="*/ 6620719 w 7824486"/>
                <a:gd name="connsiteY17" fmla="*/ 2442258 h 2835797"/>
                <a:gd name="connsiteX18" fmla="*/ 6447098 w 7824486"/>
                <a:gd name="connsiteY18" fmla="*/ 2453832 h 2835797"/>
                <a:gd name="connsiteX19" fmla="*/ 6377650 w 7824486"/>
                <a:gd name="connsiteY19" fmla="*/ 2430683 h 2835797"/>
                <a:gd name="connsiteX20" fmla="*/ 6215605 w 7824486"/>
                <a:gd name="connsiteY20" fmla="*/ 2384384 h 2835797"/>
                <a:gd name="connsiteX21" fmla="*/ 5845215 w 7824486"/>
                <a:gd name="connsiteY21" fmla="*/ 2233913 h 2835797"/>
                <a:gd name="connsiteX22" fmla="*/ 5613721 w 7824486"/>
                <a:gd name="connsiteY22" fmla="*/ 2257063 h 2835797"/>
                <a:gd name="connsiteX23" fmla="*/ 5544273 w 7824486"/>
                <a:gd name="connsiteY23" fmla="*/ 2291787 h 2835797"/>
                <a:gd name="connsiteX24" fmla="*/ 5486400 w 7824486"/>
                <a:gd name="connsiteY24" fmla="*/ 2303362 h 2835797"/>
                <a:gd name="connsiteX25" fmla="*/ 5428526 w 7824486"/>
                <a:gd name="connsiteY25" fmla="*/ 2326511 h 2835797"/>
                <a:gd name="connsiteX26" fmla="*/ 5393802 w 7824486"/>
                <a:gd name="connsiteY26" fmla="*/ 2361235 h 2835797"/>
                <a:gd name="connsiteX27" fmla="*/ 5324354 w 7824486"/>
                <a:gd name="connsiteY27" fmla="*/ 2384384 h 2835797"/>
                <a:gd name="connsiteX28" fmla="*/ 5289630 w 7824486"/>
                <a:gd name="connsiteY28" fmla="*/ 2395959 h 2835797"/>
                <a:gd name="connsiteX29" fmla="*/ 5254906 w 7824486"/>
                <a:gd name="connsiteY29" fmla="*/ 2419108 h 2835797"/>
                <a:gd name="connsiteX30" fmla="*/ 5173883 w 7824486"/>
                <a:gd name="connsiteY30" fmla="*/ 2442258 h 2835797"/>
                <a:gd name="connsiteX31" fmla="*/ 5139159 w 7824486"/>
                <a:gd name="connsiteY31" fmla="*/ 2465407 h 2835797"/>
                <a:gd name="connsiteX32" fmla="*/ 5023412 w 7824486"/>
                <a:gd name="connsiteY32" fmla="*/ 2500131 h 2835797"/>
                <a:gd name="connsiteX33" fmla="*/ 4942389 w 7824486"/>
                <a:gd name="connsiteY33" fmla="*/ 2523281 h 2835797"/>
                <a:gd name="connsiteX34" fmla="*/ 4456253 w 7824486"/>
                <a:gd name="connsiteY34" fmla="*/ 2511706 h 2835797"/>
                <a:gd name="connsiteX35" fmla="*/ 4421529 w 7824486"/>
                <a:gd name="connsiteY35" fmla="*/ 2500131 h 2835797"/>
                <a:gd name="connsiteX36" fmla="*/ 4224759 w 7824486"/>
                <a:gd name="connsiteY36" fmla="*/ 2511706 h 2835797"/>
                <a:gd name="connsiteX37" fmla="*/ 4190035 w 7824486"/>
                <a:gd name="connsiteY37" fmla="*/ 2523281 h 2835797"/>
                <a:gd name="connsiteX38" fmla="*/ 4132162 w 7824486"/>
                <a:gd name="connsiteY38" fmla="*/ 2534855 h 2835797"/>
                <a:gd name="connsiteX39" fmla="*/ 4074288 w 7824486"/>
                <a:gd name="connsiteY39" fmla="*/ 2558005 h 2835797"/>
                <a:gd name="connsiteX40" fmla="*/ 4016415 w 7824486"/>
                <a:gd name="connsiteY40" fmla="*/ 2592729 h 2835797"/>
                <a:gd name="connsiteX41" fmla="*/ 3970116 w 7824486"/>
                <a:gd name="connsiteY41" fmla="*/ 2615878 h 2835797"/>
                <a:gd name="connsiteX42" fmla="*/ 3912243 w 7824486"/>
                <a:gd name="connsiteY42" fmla="*/ 2650602 h 2835797"/>
                <a:gd name="connsiteX43" fmla="*/ 3865944 w 7824486"/>
                <a:gd name="connsiteY43" fmla="*/ 2673751 h 2835797"/>
                <a:gd name="connsiteX44" fmla="*/ 3761772 w 7824486"/>
                <a:gd name="connsiteY44" fmla="*/ 2720050 h 2835797"/>
                <a:gd name="connsiteX45" fmla="*/ 3703898 w 7824486"/>
                <a:gd name="connsiteY45" fmla="*/ 2754774 h 2835797"/>
                <a:gd name="connsiteX46" fmla="*/ 3669174 w 7824486"/>
                <a:gd name="connsiteY46" fmla="*/ 2777924 h 2835797"/>
                <a:gd name="connsiteX47" fmla="*/ 3634450 w 7824486"/>
                <a:gd name="connsiteY47" fmla="*/ 2789498 h 2835797"/>
                <a:gd name="connsiteX48" fmla="*/ 3599726 w 7824486"/>
                <a:gd name="connsiteY48" fmla="*/ 2812648 h 2835797"/>
                <a:gd name="connsiteX49" fmla="*/ 3530278 w 7824486"/>
                <a:gd name="connsiteY49" fmla="*/ 2835797 h 2835797"/>
                <a:gd name="connsiteX50" fmla="*/ 3368233 w 7824486"/>
                <a:gd name="connsiteY50" fmla="*/ 2824222 h 2835797"/>
                <a:gd name="connsiteX51" fmla="*/ 3298784 w 7824486"/>
                <a:gd name="connsiteY51" fmla="*/ 2789498 h 2835797"/>
                <a:gd name="connsiteX52" fmla="*/ 3252486 w 7824486"/>
                <a:gd name="connsiteY52" fmla="*/ 2754774 h 2835797"/>
                <a:gd name="connsiteX53" fmla="*/ 3217762 w 7824486"/>
                <a:gd name="connsiteY53" fmla="*/ 2743200 h 2835797"/>
                <a:gd name="connsiteX54" fmla="*/ 3159888 w 7824486"/>
                <a:gd name="connsiteY54" fmla="*/ 2731625 h 2835797"/>
                <a:gd name="connsiteX55" fmla="*/ 3067291 w 7824486"/>
                <a:gd name="connsiteY55" fmla="*/ 2708475 h 2835797"/>
                <a:gd name="connsiteX56" fmla="*/ 2731625 w 7824486"/>
                <a:gd name="connsiteY56" fmla="*/ 2696901 h 2835797"/>
                <a:gd name="connsiteX57" fmla="*/ 2639027 w 7824486"/>
                <a:gd name="connsiteY57" fmla="*/ 2685326 h 2835797"/>
                <a:gd name="connsiteX58" fmla="*/ 2476982 w 7824486"/>
                <a:gd name="connsiteY58" fmla="*/ 2673751 h 2835797"/>
                <a:gd name="connsiteX59" fmla="*/ 2465407 w 7824486"/>
                <a:gd name="connsiteY59" fmla="*/ 2639027 h 2835797"/>
                <a:gd name="connsiteX60" fmla="*/ 2430683 w 7824486"/>
                <a:gd name="connsiteY60" fmla="*/ 2615878 h 2835797"/>
                <a:gd name="connsiteX61" fmla="*/ 2338086 w 7824486"/>
                <a:gd name="connsiteY61" fmla="*/ 2604303 h 2835797"/>
                <a:gd name="connsiteX62" fmla="*/ 2164465 w 7824486"/>
                <a:gd name="connsiteY62" fmla="*/ 2592729 h 2835797"/>
                <a:gd name="connsiteX63" fmla="*/ 1307939 w 7824486"/>
                <a:gd name="connsiteY63" fmla="*/ 2569579 h 2835797"/>
                <a:gd name="connsiteX64" fmla="*/ 1134319 w 7824486"/>
                <a:gd name="connsiteY64" fmla="*/ 2581154 h 2835797"/>
                <a:gd name="connsiteX65" fmla="*/ 1099595 w 7824486"/>
                <a:gd name="connsiteY65" fmla="*/ 2592729 h 2835797"/>
                <a:gd name="connsiteX66" fmla="*/ 1030146 w 7824486"/>
                <a:gd name="connsiteY66" fmla="*/ 2639027 h 2835797"/>
                <a:gd name="connsiteX67" fmla="*/ 995422 w 7824486"/>
                <a:gd name="connsiteY67" fmla="*/ 2685326 h 2835797"/>
                <a:gd name="connsiteX68" fmla="*/ 972273 w 7824486"/>
                <a:gd name="connsiteY68" fmla="*/ 2731625 h 2835797"/>
                <a:gd name="connsiteX69" fmla="*/ 925974 w 7824486"/>
                <a:gd name="connsiteY69" fmla="*/ 2743200 h 2835797"/>
                <a:gd name="connsiteX70" fmla="*/ 891250 w 7824486"/>
                <a:gd name="connsiteY70" fmla="*/ 2754774 h 2835797"/>
                <a:gd name="connsiteX71" fmla="*/ 694481 w 7824486"/>
                <a:gd name="connsiteY71" fmla="*/ 2743200 h 2835797"/>
                <a:gd name="connsiteX72" fmla="*/ 659757 w 7824486"/>
                <a:gd name="connsiteY72" fmla="*/ 2731625 h 2835797"/>
                <a:gd name="connsiteX73" fmla="*/ 520860 w 7824486"/>
                <a:gd name="connsiteY73" fmla="*/ 2696901 h 2835797"/>
                <a:gd name="connsiteX74" fmla="*/ 497711 w 7824486"/>
                <a:gd name="connsiteY74" fmla="*/ 2673751 h 2835797"/>
                <a:gd name="connsiteX75" fmla="*/ 474562 w 7824486"/>
                <a:gd name="connsiteY75" fmla="*/ 2639027 h 2835797"/>
                <a:gd name="connsiteX76" fmla="*/ 439838 w 7824486"/>
                <a:gd name="connsiteY76" fmla="*/ 2627453 h 2835797"/>
                <a:gd name="connsiteX77" fmla="*/ 277792 w 7824486"/>
                <a:gd name="connsiteY77" fmla="*/ 2592729 h 2835797"/>
                <a:gd name="connsiteX78" fmla="*/ 219919 w 7824486"/>
                <a:gd name="connsiteY78" fmla="*/ 2581154 h 2835797"/>
                <a:gd name="connsiteX79" fmla="*/ 138896 w 7824486"/>
                <a:gd name="connsiteY79" fmla="*/ 2558005 h 2835797"/>
                <a:gd name="connsiteX80" fmla="*/ 57873 w 7824486"/>
                <a:gd name="connsiteY80" fmla="*/ 2523281 h 2835797"/>
                <a:gd name="connsiteX81" fmla="*/ 0 w 7824486"/>
                <a:gd name="connsiteY81" fmla="*/ 2569579 h 2835797"/>
                <a:gd name="connsiteX0" fmla="*/ 0 w 7824486"/>
                <a:gd name="connsiteY0" fmla="*/ 2569579 h 2835797"/>
                <a:gd name="connsiteX1" fmla="*/ 0 w 7824486"/>
                <a:gd name="connsiteY1" fmla="*/ 0 h 2835797"/>
                <a:gd name="connsiteX2" fmla="*/ 7824486 w 7824486"/>
                <a:gd name="connsiteY2" fmla="*/ 0 h 2835797"/>
                <a:gd name="connsiteX3" fmla="*/ 7824486 w 7824486"/>
                <a:gd name="connsiteY3" fmla="*/ 2419108 h 2835797"/>
                <a:gd name="connsiteX4" fmla="*/ 7812911 w 7824486"/>
                <a:gd name="connsiteY4" fmla="*/ 2419108 h 2835797"/>
                <a:gd name="connsiteX5" fmla="*/ 7604567 w 7824486"/>
                <a:gd name="connsiteY5" fmla="*/ 2372810 h 2835797"/>
                <a:gd name="connsiteX6" fmla="*/ 7535119 w 7824486"/>
                <a:gd name="connsiteY6" fmla="*/ 2349660 h 2835797"/>
                <a:gd name="connsiteX7" fmla="*/ 7500395 w 7824486"/>
                <a:gd name="connsiteY7" fmla="*/ 2338086 h 2835797"/>
                <a:gd name="connsiteX8" fmla="*/ 7465670 w 7824486"/>
                <a:gd name="connsiteY8" fmla="*/ 2314936 h 2835797"/>
                <a:gd name="connsiteX9" fmla="*/ 7442521 w 7824486"/>
                <a:gd name="connsiteY9" fmla="*/ 2280212 h 2835797"/>
                <a:gd name="connsiteX10" fmla="*/ 7373073 w 7824486"/>
                <a:gd name="connsiteY10" fmla="*/ 2257063 h 2835797"/>
                <a:gd name="connsiteX11" fmla="*/ 7037407 w 7824486"/>
                <a:gd name="connsiteY11" fmla="*/ 2268637 h 2835797"/>
                <a:gd name="connsiteX12" fmla="*/ 6875362 w 7824486"/>
                <a:gd name="connsiteY12" fmla="*/ 2303362 h 2835797"/>
                <a:gd name="connsiteX13" fmla="*/ 6805914 w 7824486"/>
                <a:gd name="connsiteY13" fmla="*/ 2349660 h 2835797"/>
                <a:gd name="connsiteX14" fmla="*/ 6759615 w 7824486"/>
                <a:gd name="connsiteY14" fmla="*/ 2372810 h 2835797"/>
                <a:gd name="connsiteX15" fmla="*/ 6736465 w 7824486"/>
                <a:gd name="connsiteY15" fmla="*/ 2395959 h 2835797"/>
                <a:gd name="connsiteX16" fmla="*/ 6667017 w 7824486"/>
                <a:gd name="connsiteY16" fmla="*/ 2419108 h 2835797"/>
                <a:gd name="connsiteX17" fmla="*/ 6620719 w 7824486"/>
                <a:gd name="connsiteY17" fmla="*/ 2442258 h 2835797"/>
                <a:gd name="connsiteX18" fmla="*/ 6447098 w 7824486"/>
                <a:gd name="connsiteY18" fmla="*/ 2453832 h 2835797"/>
                <a:gd name="connsiteX19" fmla="*/ 6377650 w 7824486"/>
                <a:gd name="connsiteY19" fmla="*/ 2430683 h 2835797"/>
                <a:gd name="connsiteX20" fmla="*/ 6215605 w 7824486"/>
                <a:gd name="connsiteY20" fmla="*/ 2384384 h 2835797"/>
                <a:gd name="connsiteX21" fmla="*/ 5613721 w 7824486"/>
                <a:gd name="connsiteY21" fmla="*/ 2257063 h 2835797"/>
                <a:gd name="connsiteX22" fmla="*/ 5544273 w 7824486"/>
                <a:gd name="connsiteY22" fmla="*/ 2291787 h 2835797"/>
                <a:gd name="connsiteX23" fmla="*/ 5486400 w 7824486"/>
                <a:gd name="connsiteY23" fmla="*/ 2303362 h 2835797"/>
                <a:gd name="connsiteX24" fmla="*/ 5428526 w 7824486"/>
                <a:gd name="connsiteY24" fmla="*/ 2326511 h 2835797"/>
                <a:gd name="connsiteX25" fmla="*/ 5393802 w 7824486"/>
                <a:gd name="connsiteY25" fmla="*/ 2361235 h 2835797"/>
                <a:gd name="connsiteX26" fmla="*/ 5324354 w 7824486"/>
                <a:gd name="connsiteY26" fmla="*/ 2384384 h 2835797"/>
                <a:gd name="connsiteX27" fmla="*/ 5289630 w 7824486"/>
                <a:gd name="connsiteY27" fmla="*/ 2395959 h 2835797"/>
                <a:gd name="connsiteX28" fmla="*/ 5254906 w 7824486"/>
                <a:gd name="connsiteY28" fmla="*/ 2419108 h 2835797"/>
                <a:gd name="connsiteX29" fmla="*/ 5173883 w 7824486"/>
                <a:gd name="connsiteY29" fmla="*/ 2442258 h 2835797"/>
                <a:gd name="connsiteX30" fmla="*/ 5139159 w 7824486"/>
                <a:gd name="connsiteY30" fmla="*/ 2465407 h 2835797"/>
                <a:gd name="connsiteX31" fmla="*/ 5023412 w 7824486"/>
                <a:gd name="connsiteY31" fmla="*/ 2500131 h 2835797"/>
                <a:gd name="connsiteX32" fmla="*/ 4942389 w 7824486"/>
                <a:gd name="connsiteY32" fmla="*/ 2523281 h 2835797"/>
                <a:gd name="connsiteX33" fmla="*/ 4456253 w 7824486"/>
                <a:gd name="connsiteY33" fmla="*/ 2511706 h 2835797"/>
                <a:gd name="connsiteX34" fmla="*/ 4421529 w 7824486"/>
                <a:gd name="connsiteY34" fmla="*/ 2500131 h 2835797"/>
                <a:gd name="connsiteX35" fmla="*/ 4224759 w 7824486"/>
                <a:gd name="connsiteY35" fmla="*/ 2511706 h 2835797"/>
                <a:gd name="connsiteX36" fmla="*/ 4190035 w 7824486"/>
                <a:gd name="connsiteY36" fmla="*/ 2523281 h 2835797"/>
                <a:gd name="connsiteX37" fmla="*/ 4132162 w 7824486"/>
                <a:gd name="connsiteY37" fmla="*/ 2534855 h 2835797"/>
                <a:gd name="connsiteX38" fmla="*/ 4074288 w 7824486"/>
                <a:gd name="connsiteY38" fmla="*/ 2558005 h 2835797"/>
                <a:gd name="connsiteX39" fmla="*/ 4016415 w 7824486"/>
                <a:gd name="connsiteY39" fmla="*/ 2592729 h 2835797"/>
                <a:gd name="connsiteX40" fmla="*/ 3970116 w 7824486"/>
                <a:gd name="connsiteY40" fmla="*/ 2615878 h 2835797"/>
                <a:gd name="connsiteX41" fmla="*/ 3912243 w 7824486"/>
                <a:gd name="connsiteY41" fmla="*/ 2650602 h 2835797"/>
                <a:gd name="connsiteX42" fmla="*/ 3865944 w 7824486"/>
                <a:gd name="connsiteY42" fmla="*/ 2673751 h 2835797"/>
                <a:gd name="connsiteX43" fmla="*/ 3761772 w 7824486"/>
                <a:gd name="connsiteY43" fmla="*/ 2720050 h 2835797"/>
                <a:gd name="connsiteX44" fmla="*/ 3703898 w 7824486"/>
                <a:gd name="connsiteY44" fmla="*/ 2754774 h 2835797"/>
                <a:gd name="connsiteX45" fmla="*/ 3669174 w 7824486"/>
                <a:gd name="connsiteY45" fmla="*/ 2777924 h 2835797"/>
                <a:gd name="connsiteX46" fmla="*/ 3634450 w 7824486"/>
                <a:gd name="connsiteY46" fmla="*/ 2789498 h 2835797"/>
                <a:gd name="connsiteX47" fmla="*/ 3599726 w 7824486"/>
                <a:gd name="connsiteY47" fmla="*/ 2812648 h 2835797"/>
                <a:gd name="connsiteX48" fmla="*/ 3530278 w 7824486"/>
                <a:gd name="connsiteY48" fmla="*/ 2835797 h 2835797"/>
                <a:gd name="connsiteX49" fmla="*/ 3368233 w 7824486"/>
                <a:gd name="connsiteY49" fmla="*/ 2824222 h 2835797"/>
                <a:gd name="connsiteX50" fmla="*/ 3298784 w 7824486"/>
                <a:gd name="connsiteY50" fmla="*/ 2789498 h 2835797"/>
                <a:gd name="connsiteX51" fmla="*/ 3252486 w 7824486"/>
                <a:gd name="connsiteY51" fmla="*/ 2754774 h 2835797"/>
                <a:gd name="connsiteX52" fmla="*/ 3217762 w 7824486"/>
                <a:gd name="connsiteY52" fmla="*/ 2743200 h 2835797"/>
                <a:gd name="connsiteX53" fmla="*/ 3159888 w 7824486"/>
                <a:gd name="connsiteY53" fmla="*/ 2731625 h 2835797"/>
                <a:gd name="connsiteX54" fmla="*/ 3067291 w 7824486"/>
                <a:gd name="connsiteY54" fmla="*/ 2708475 h 2835797"/>
                <a:gd name="connsiteX55" fmla="*/ 2731625 w 7824486"/>
                <a:gd name="connsiteY55" fmla="*/ 2696901 h 2835797"/>
                <a:gd name="connsiteX56" fmla="*/ 2639027 w 7824486"/>
                <a:gd name="connsiteY56" fmla="*/ 2685326 h 2835797"/>
                <a:gd name="connsiteX57" fmla="*/ 2476982 w 7824486"/>
                <a:gd name="connsiteY57" fmla="*/ 2673751 h 2835797"/>
                <a:gd name="connsiteX58" fmla="*/ 2465407 w 7824486"/>
                <a:gd name="connsiteY58" fmla="*/ 2639027 h 2835797"/>
                <a:gd name="connsiteX59" fmla="*/ 2430683 w 7824486"/>
                <a:gd name="connsiteY59" fmla="*/ 2615878 h 2835797"/>
                <a:gd name="connsiteX60" fmla="*/ 2338086 w 7824486"/>
                <a:gd name="connsiteY60" fmla="*/ 2604303 h 2835797"/>
                <a:gd name="connsiteX61" fmla="*/ 2164465 w 7824486"/>
                <a:gd name="connsiteY61" fmla="*/ 2592729 h 2835797"/>
                <a:gd name="connsiteX62" fmla="*/ 1307939 w 7824486"/>
                <a:gd name="connsiteY62" fmla="*/ 2569579 h 2835797"/>
                <a:gd name="connsiteX63" fmla="*/ 1134319 w 7824486"/>
                <a:gd name="connsiteY63" fmla="*/ 2581154 h 2835797"/>
                <a:gd name="connsiteX64" fmla="*/ 1099595 w 7824486"/>
                <a:gd name="connsiteY64" fmla="*/ 2592729 h 2835797"/>
                <a:gd name="connsiteX65" fmla="*/ 1030146 w 7824486"/>
                <a:gd name="connsiteY65" fmla="*/ 2639027 h 2835797"/>
                <a:gd name="connsiteX66" fmla="*/ 995422 w 7824486"/>
                <a:gd name="connsiteY66" fmla="*/ 2685326 h 2835797"/>
                <a:gd name="connsiteX67" fmla="*/ 972273 w 7824486"/>
                <a:gd name="connsiteY67" fmla="*/ 2731625 h 2835797"/>
                <a:gd name="connsiteX68" fmla="*/ 925974 w 7824486"/>
                <a:gd name="connsiteY68" fmla="*/ 2743200 h 2835797"/>
                <a:gd name="connsiteX69" fmla="*/ 891250 w 7824486"/>
                <a:gd name="connsiteY69" fmla="*/ 2754774 h 2835797"/>
                <a:gd name="connsiteX70" fmla="*/ 694481 w 7824486"/>
                <a:gd name="connsiteY70" fmla="*/ 2743200 h 2835797"/>
                <a:gd name="connsiteX71" fmla="*/ 659757 w 7824486"/>
                <a:gd name="connsiteY71" fmla="*/ 2731625 h 2835797"/>
                <a:gd name="connsiteX72" fmla="*/ 520860 w 7824486"/>
                <a:gd name="connsiteY72" fmla="*/ 2696901 h 2835797"/>
                <a:gd name="connsiteX73" fmla="*/ 497711 w 7824486"/>
                <a:gd name="connsiteY73" fmla="*/ 2673751 h 2835797"/>
                <a:gd name="connsiteX74" fmla="*/ 474562 w 7824486"/>
                <a:gd name="connsiteY74" fmla="*/ 2639027 h 2835797"/>
                <a:gd name="connsiteX75" fmla="*/ 439838 w 7824486"/>
                <a:gd name="connsiteY75" fmla="*/ 2627453 h 2835797"/>
                <a:gd name="connsiteX76" fmla="*/ 277792 w 7824486"/>
                <a:gd name="connsiteY76" fmla="*/ 2592729 h 2835797"/>
                <a:gd name="connsiteX77" fmla="*/ 219919 w 7824486"/>
                <a:gd name="connsiteY77" fmla="*/ 2581154 h 2835797"/>
                <a:gd name="connsiteX78" fmla="*/ 138896 w 7824486"/>
                <a:gd name="connsiteY78" fmla="*/ 2558005 h 2835797"/>
                <a:gd name="connsiteX79" fmla="*/ 57873 w 7824486"/>
                <a:gd name="connsiteY79" fmla="*/ 2523281 h 2835797"/>
                <a:gd name="connsiteX80" fmla="*/ 0 w 7824486"/>
                <a:gd name="connsiteY80" fmla="*/ 2569579 h 2835797"/>
                <a:gd name="connsiteX0" fmla="*/ 0 w 7824486"/>
                <a:gd name="connsiteY0" fmla="*/ 2569579 h 2835797"/>
                <a:gd name="connsiteX1" fmla="*/ 0 w 7824486"/>
                <a:gd name="connsiteY1" fmla="*/ 0 h 2835797"/>
                <a:gd name="connsiteX2" fmla="*/ 7824486 w 7824486"/>
                <a:gd name="connsiteY2" fmla="*/ 0 h 2835797"/>
                <a:gd name="connsiteX3" fmla="*/ 7824486 w 7824486"/>
                <a:gd name="connsiteY3" fmla="*/ 2419108 h 2835797"/>
                <a:gd name="connsiteX4" fmla="*/ 7812911 w 7824486"/>
                <a:gd name="connsiteY4" fmla="*/ 2419108 h 2835797"/>
                <a:gd name="connsiteX5" fmla="*/ 7604567 w 7824486"/>
                <a:gd name="connsiteY5" fmla="*/ 2372810 h 2835797"/>
                <a:gd name="connsiteX6" fmla="*/ 7535119 w 7824486"/>
                <a:gd name="connsiteY6" fmla="*/ 2349660 h 2835797"/>
                <a:gd name="connsiteX7" fmla="*/ 7500395 w 7824486"/>
                <a:gd name="connsiteY7" fmla="*/ 2338086 h 2835797"/>
                <a:gd name="connsiteX8" fmla="*/ 7465670 w 7824486"/>
                <a:gd name="connsiteY8" fmla="*/ 2314936 h 2835797"/>
                <a:gd name="connsiteX9" fmla="*/ 7442521 w 7824486"/>
                <a:gd name="connsiteY9" fmla="*/ 2280212 h 2835797"/>
                <a:gd name="connsiteX10" fmla="*/ 7373073 w 7824486"/>
                <a:gd name="connsiteY10" fmla="*/ 2257063 h 2835797"/>
                <a:gd name="connsiteX11" fmla="*/ 7037407 w 7824486"/>
                <a:gd name="connsiteY11" fmla="*/ 2268637 h 2835797"/>
                <a:gd name="connsiteX12" fmla="*/ 6875362 w 7824486"/>
                <a:gd name="connsiteY12" fmla="*/ 2303362 h 2835797"/>
                <a:gd name="connsiteX13" fmla="*/ 6805914 w 7824486"/>
                <a:gd name="connsiteY13" fmla="*/ 2349660 h 2835797"/>
                <a:gd name="connsiteX14" fmla="*/ 6759615 w 7824486"/>
                <a:gd name="connsiteY14" fmla="*/ 2372810 h 2835797"/>
                <a:gd name="connsiteX15" fmla="*/ 6736465 w 7824486"/>
                <a:gd name="connsiteY15" fmla="*/ 2395959 h 2835797"/>
                <a:gd name="connsiteX16" fmla="*/ 6667017 w 7824486"/>
                <a:gd name="connsiteY16" fmla="*/ 2419108 h 2835797"/>
                <a:gd name="connsiteX17" fmla="*/ 6620719 w 7824486"/>
                <a:gd name="connsiteY17" fmla="*/ 2442258 h 2835797"/>
                <a:gd name="connsiteX18" fmla="*/ 6447098 w 7824486"/>
                <a:gd name="connsiteY18" fmla="*/ 2453832 h 2835797"/>
                <a:gd name="connsiteX19" fmla="*/ 6377650 w 7824486"/>
                <a:gd name="connsiteY19" fmla="*/ 2430683 h 2835797"/>
                <a:gd name="connsiteX20" fmla="*/ 6215605 w 7824486"/>
                <a:gd name="connsiteY20" fmla="*/ 2384384 h 2835797"/>
                <a:gd name="connsiteX21" fmla="*/ 5544273 w 7824486"/>
                <a:gd name="connsiteY21" fmla="*/ 2291787 h 2835797"/>
                <a:gd name="connsiteX22" fmla="*/ 5486400 w 7824486"/>
                <a:gd name="connsiteY22" fmla="*/ 2303362 h 2835797"/>
                <a:gd name="connsiteX23" fmla="*/ 5428526 w 7824486"/>
                <a:gd name="connsiteY23" fmla="*/ 2326511 h 2835797"/>
                <a:gd name="connsiteX24" fmla="*/ 5393802 w 7824486"/>
                <a:gd name="connsiteY24" fmla="*/ 2361235 h 2835797"/>
                <a:gd name="connsiteX25" fmla="*/ 5324354 w 7824486"/>
                <a:gd name="connsiteY25" fmla="*/ 2384384 h 2835797"/>
                <a:gd name="connsiteX26" fmla="*/ 5289630 w 7824486"/>
                <a:gd name="connsiteY26" fmla="*/ 2395959 h 2835797"/>
                <a:gd name="connsiteX27" fmla="*/ 5254906 w 7824486"/>
                <a:gd name="connsiteY27" fmla="*/ 2419108 h 2835797"/>
                <a:gd name="connsiteX28" fmla="*/ 5173883 w 7824486"/>
                <a:gd name="connsiteY28" fmla="*/ 2442258 h 2835797"/>
                <a:gd name="connsiteX29" fmla="*/ 5139159 w 7824486"/>
                <a:gd name="connsiteY29" fmla="*/ 2465407 h 2835797"/>
                <a:gd name="connsiteX30" fmla="*/ 5023412 w 7824486"/>
                <a:gd name="connsiteY30" fmla="*/ 2500131 h 2835797"/>
                <a:gd name="connsiteX31" fmla="*/ 4942389 w 7824486"/>
                <a:gd name="connsiteY31" fmla="*/ 2523281 h 2835797"/>
                <a:gd name="connsiteX32" fmla="*/ 4456253 w 7824486"/>
                <a:gd name="connsiteY32" fmla="*/ 2511706 h 2835797"/>
                <a:gd name="connsiteX33" fmla="*/ 4421529 w 7824486"/>
                <a:gd name="connsiteY33" fmla="*/ 2500131 h 2835797"/>
                <a:gd name="connsiteX34" fmla="*/ 4224759 w 7824486"/>
                <a:gd name="connsiteY34" fmla="*/ 2511706 h 2835797"/>
                <a:gd name="connsiteX35" fmla="*/ 4190035 w 7824486"/>
                <a:gd name="connsiteY35" fmla="*/ 2523281 h 2835797"/>
                <a:gd name="connsiteX36" fmla="*/ 4132162 w 7824486"/>
                <a:gd name="connsiteY36" fmla="*/ 2534855 h 2835797"/>
                <a:gd name="connsiteX37" fmla="*/ 4074288 w 7824486"/>
                <a:gd name="connsiteY37" fmla="*/ 2558005 h 2835797"/>
                <a:gd name="connsiteX38" fmla="*/ 4016415 w 7824486"/>
                <a:gd name="connsiteY38" fmla="*/ 2592729 h 2835797"/>
                <a:gd name="connsiteX39" fmla="*/ 3970116 w 7824486"/>
                <a:gd name="connsiteY39" fmla="*/ 2615878 h 2835797"/>
                <a:gd name="connsiteX40" fmla="*/ 3912243 w 7824486"/>
                <a:gd name="connsiteY40" fmla="*/ 2650602 h 2835797"/>
                <a:gd name="connsiteX41" fmla="*/ 3865944 w 7824486"/>
                <a:gd name="connsiteY41" fmla="*/ 2673751 h 2835797"/>
                <a:gd name="connsiteX42" fmla="*/ 3761772 w 7824486"/>
                <a:gd name="connsiteY42" fmla="*/ 2720050 h 2835797"/>
                <a:gd name="connsiteX43" fmla="*/ 3703898 w 7824486"/>
                <a:gd name="connsiteY43" fmla="*/ 2754774 h 2835797"/>
                <a:gd name="connsiteX44" fmla="*/ 3669174 w 7824486"/>
                <a:gd name="connsiteY44" fmla="*/ 2777924 h 2835797"/>
                <a:gd name="connsiteX45" fmla="*/ 3634450 w 7824486"/>
                <a:gd name="connsiteY45" fmla="*/ 2789498 h 2835797"/>
                <a:gd name="connsiteX46" fmla="*/ 3599726 w 7824486"/>
                <a:gd name="connsiteY46" fmla="*/ 2812648 h 2835797"/>
                <a:gd name="connsiteX47" fmla="*/ 3530278 w 7824486"/>
                <a:gd name="connsiteY47" fmla="*/ 2835797 h 2835797"/>
                <a:gd name="connsiteX48" fmla="*/ 3368233 w 7824486"/>
                <a:gd name="connsiteY48" fmla="*/ 2824222 h 2835797"/>
                <a:gd name="connsiteX49" fmla="*/ 3298784 w 7824486"/>
                <a:gd name="connsiteY49" fmla="*/ 2789498 h 2835797"/>
                <a:gd name="connsiteX50" fmla="*/ 3252486 w 7824486"/>
                <a:gd name="connsiteY50" fmla="*/ 2754774 h 2835797"/>
                <a:gd name="connsiteX51" fmla="*/ 3217762 w 7824486"/>
                <a:gd name="connsiteY51" fmla="*/ 2743200 h 2835797"/>
                <a:gd name="connsiteX52" fmla="*/ 3159888 w 7824486"/>
                <a:gd name="connsiteY52" fmla="*/ 2731625 h 2835797"/>
                <a:gd name="connsiteX53" fmla="*/ 3067291 w 7824486"/>
                <a:gd name="connsiteY53" fmla="*/ 2708475 h 2835797"/>
                <a:gd name="connsiteX54" fmla="*/ 2731625 w 7824486"/>
                <a:gd name="connsiteY54" fmla="*/ 2696901 h 2835797"/>
                <a:gd name="connsiteX55" fmla="*/ 2639027 w 7824486"/>
                <a:gd name="connsiteY55" fmla="*/ 2685326 h 2835797"/>
                <a:gd name="connsiteX56" fmla="*/ 2476982 w 7824486"/>
                <a:gd name="connsiteY56" fmla="*/ 2673751 h 2835797"/>
                <a:gd name="connsiteX57" fmla="*/ 2465407 w 7824486"/>
                <a:gd name="connsiteY57" fmla="*/ 2639027 h 2835797"/>
                <a:gd name="connsiteX58" fmla="*/ 2430683 w 7824486"/>
                <a:gd name="connsiteY58" fmla="*/ 2615878 h 2835797"/>
                <a:gd name="connsiteX59" fmla="*/ 2338086 w 7824486"/>
                <a:gd name="connsiteY59" fmla="*/ 2604303 h 2835797"/>
                <a:gd name="connsiteX60" fmla="*/ 2164465 w 7824486"/>
                <a:gd name="connsiteY60" fmla="*/ 2592729 h 2835797"/>
                <a:gd name="connsiteX61" fmla="*/ 1307939 w 7824486"/>
                <a:gd name="connsiteY61" fmla="*/ 2569579 h 2835797"/>
                <a:gd name="connsiteX62" fmla="*/ 1134319 w 7824486"/>
                <a:gd name="connsiteY62" fmla="*/ 2581154 h 2835797"/>
                <a:gd name="connsiteX63" fmla="*/ 1099595 w 7824486"/>
                <a:gd name="connsiteY63" fmla="*/ 2592729 h 2835797"/>
                <a:gd name="connsiteX64" fmla="*/ 1030146 w 7824486"/>
                <a:gd name="connsiteY64" fmla="*/ 2639027 h 2835797"/>
                <a:gd name="connsiteX65" fmla="*/ 995422 w 7824486"/>
                <a:gd name="connsiteY65" fmla="*/ 2685326 h 2835797"/>
                <a:gd name="connsiteX66" fmla="*/ 972273 w 7824486"/>
                <a:gd name="connsiteY66" fmla="*/ 2731625 h 2835797"/>
                <a:gd name="connsiteX67" fmla="*/ 925974 w 7824486"/>
                <a:gd name="connsiteY67" fmla="*/ 2743200 h 2835797"/>
                <a:gd name="connsiteX68" fmla="*/ 891250 w 7824486"/>
                <a:gd name="connsiteY68" fmla="*/ 2754774 h 2835797"/>
                <a:gd name="connsiteX69" fmla="*/ 694481 w 7824486"/>
                <a:gd name="connsiteY69" fmla="*/ 2743200 h 2835797"/>
                <a:gd name="connsiteX70" fmla="*/ 659757 w 7824486"/>
                <a:gd name="connsiteY70" fmla="*/ 2731625 h 2835797"/>
                <a:gd name="connsiteX71" fmla="*/ 520860 w 7824486"/>
                <a:gd name="connsiteY71" fmla="*/ 2696901 h 2835797"/>
                <a:gd name="connsiteX72" fmla="*/ 497711 w 7824486"/>
                <a:gd name="connsiteY72" fmla="*/ 2673751 h 2835797"/>
                <a:gd name="connsiteX73" fmla="*/ 474562 w 7824486"/>
                <a:gd name="connsiteY73" fmla="*/ 2639027 h 2835797"/>
                <a:gd name="connsiteX74" fmla="*/ 439838 w 7824486"/>
                <a:gd name="connsiteY74" fmla="*/ 2627453 h 2835797"/>
                <a:gd name="connsiteX75" fmla="*/ 277792 w 7824486"/>
                <a:gd name="connsiteY75" fmla="*/ 2592729 h 2835797"/>
                <a:gd name="connsiteX76" fmla="*/ 219919 w 7824486"/>
                <a:gd name="connsiteY76" fmla="*/ 2581154 h 2835797"/>
                <a:gd name="connsiteX77" fmla="*/ 138896 w 7824486"/>
                <a:gd name="connsiteY77" fmla="*/ 2558005 h 2835797"/>
                <a:gd name="connsiteX78" fmla="*/ 57873 w 7824486"/>
                <a:gd name="connsiteY78" fmla="*/ 2523281 h 2835797"/>
                <a:gd name="connsiteX79" fmla="*/ 0 w 7824486"/>
                <a:gd name="connsiteY79" fmla="*/ 2569579 h 2835797"/>
                <a:gd name="connsiteX0" fmla="*/ 0 w 7824486"/>
                <a:gd name="connsiteY0" fmla="*/ 2569579 h 2835797"/>
                <a:gd name="connsiteX1" fmla="*/ 0 w 7824486"/>
                <a:gd name="connsiteY1" fmla="*/ 0 h 2835797"/>
                <a:gd name="connsiteX2" fmla="*/ 7824486 w 7824486"/>
                <a:gd name="connsiteY2" fmla="*/ 0 h 2835797"/>
                <a:gd name="connsiteX3" fmla="*/ 7824486 w 7824486"/>
                <a:gd name="connsiteY3" fmla="*/ 2419108 h 2835797"/>
                <a:gd name="connsiteX4" fmla="*/ 7812911 w 7824486"/>
                <a:gd name="connsiteY4" fmla="*/ 2419108 h 2835797"/>
                <a:gd name="connsiteX5" fmla="*/ 7604567 w 7824486"/>
                <a:gd name="connsiteY5" fmla="*/ 2372810 h 2835797"/>
                <a:gd name="connsiteX6" fmla="*/ 7535119 w 7824486"/>
                <a:gd name="connsiteY6" fmla="*/ 2349660 h 2835797"/>
                <a:gd name="connsiteX7" fmla="*/ 7500395 w 7824486"/>
                <a:gd name="connsiteY7" fmla="*/ 2338086 h 2835797"/>
                <a:gd name="connsiteX8" fmla="*/ 7465670 w 7824486"/>
                <a:gd name="connsiteY8" fmla="*/ 2314936 h 2835797"/>
                <a:gd name="connsiteX9" fmla="*/ 7442521 w 7824486"/>
                <a:gd name="connsiteY9" fmla="*/ 2280212 h 2835797"/>
                <a:gd name="connsiteX10" fmla="*/ 7373073 w 7824486"/>
                <a:gd name="connsiteY10" fmla="*/ 2257063 h 2835797"/>
                <a:gd name="connsiteX11" fmla="*/ 7037407 w 7824486"/>
                <a:gd name="connsiteY11" fmla="*/ 2268637 h 2835797"/>
                <a:gd name="connsiteX12" fmla="*/ 6875362 w 7824486"/>
                <a:gd name="connsiteY12" fmla="*/ 2303362 h 2835797"/>
                <a:gd name="connsiteX13" fmla="*/ 6805914 w 7824486"/>
                <a:gd name="connsiteY13" fmla="*/ 2349660 h 2835797"/>
                <a:gd name="connsiteX14" fmla="*/ 6759615 w 7824486"/>
                <a:gd name="connsiteY14" fmla="*/ 2372810 h 2835797"/>
                <a:gd name="connsiteX15" fmla="*/ 6736465 w 7824486"/>
                <a:gd name="connsiteY15" fmla="*/ 2395959 h 2835797"/>
                <a:gd name="connsiteX16" fmla="*/ 6667017 w 7824486"/>
                <a:gd name="connsiteY16" fmla="*/ 2419108 h 2835797"/>
                <a:gd name="connsiteX17" fmla="*/ 6620719 w 7824486"/>
                <a:gd name="connsiteY17" fmla="*/ 2442258 h 2835797"/>
                <a:gd name="connsiteX18" fmla="*/ 6447098 w 7824486"/>
                <a:gd name="connsiteY18" fmla="*/ 2453832 h 2835797"/>
                <a:gd name="connsiteX19" fmla="*/ 6377650 w 7824486"/>
                <a:gd name="connsiteY19" fmla="*/ 2430683 h 2835797"/>
                <a:gd name="connsiteX20" fmla="*/ 6215605 w 7824486"/>
                <a:gd name="connsiteY20" fmla="*/ 2384384 h 2835797"/>
                <a:gd name="connsiteX21" fmla="*/ 5544273 w 7824486"/>
                <a:gd name="connsiteY21" fmla="*/ 2291787 h 2835797"/>
                <a:gd name="connsiteX22" fmla="*/ 5428526 w 7824486"/>
                <a:gd name="connsiteY22" fmla="*/ 2326511 h 2835797"/>
                <a:gd name="connsiteX23" fmla="*/ 5393802 w 7824486"/>
                <a:gd name="connsiteY23" fmla="*/ 2361235 h 2835797"/>
                <a:gd name="connsiteX24" fmla="*/ 5324354 w 7824486"/>
                <a:gd name="connsiteY24" fmla="*/ 2384384 h 2835797"/>
                <a:gd name="connsiteX25" fmla="*/ 5289630 w 7824486"/>
                <a:gd name="connsiteY25" fmla="*/ 2395959 h 2835797"/>
                <a:gd name="connsiteX26" fmla="*/ 5254906 w 7824486"/>
                <a:gd name="connsiteY26" fmla="*/ 2419108 h 2835797"/>
                <a:gd name="connsiteX27" fmla="*/ 5173883 w 7824486"/>
                <a:gd name="connsiteY27" fmla="*/ 2442258 h 2835797"/>
                <a:gd name="connsiteX28" fmla="*/ 5139159 w 7824486"/>
                <a:gd name="connsiteY28" fmla="*/ 2465407 h 2835797"/>
                <a:gd name="connsiteX29" fmla="*/ 5023412 w 7824486"/>
                <a:gd name="connsiteY29" fmla="*/ 2500131 h 2835797"/>
                <a:gd name="connsiteX30" fmla="*/ 4942389 w 7824486"/>
                <a:gd name="connsiteY30" fmla="*/ 2523281 h 2835797"/>
                <a:gd name="connsiteX31" fmla="*/ 4456253 w 7824486"/>
                <a:gd name="connsiteY31" fmla="*/ 2511706 h 2835797"/>
                <a:gd name="connsiteX32" fmla="*/ 4421529 w 7824486"/>
                <a:gd name="connsiteY32" fmla="*/ 2500131 h 2835797"/>
                <a:gd name="connsiteX33" fmla="*/ 4224759 w 7824486"/>
                <a:gd name="connsiteY33" fmla="*/ 2511706 h 2835797"/>
                <a:gd name="connsiteX34" fmla="*/ 4190035 w 7824486"/>
                <a:gd name="connsiteY34" fmla="*/ 2523281 h 2835797"/>
                <a:gd name="connsiteX35" fmla="*/ 4132162 w 7824486"/>
                <a:gd name="connsiteY35" fmla="*/ 2534855 h 2835797"/>
                <a:gd name="connsiteX36" fmla="*/ 4074288 w 7824486"/>
                <a:gd name="connsiteY36" fmla="*/ 2558005 h 2835797"/>
                <a:gd name="connsiteX37" fmla="*/ 4016415 w 7824486"/>
                <a:gd name="connsiteY37" fmla="*/ 2592729 h 2835797"/>
                <a:gd name="connsiteX38" fmla="*/ 3970116 w 7824486"/>
                <a:gd name="connsiteY38" fmla="*/ 2615878 h 2835797"/>
                <a:gd name="connsiteX39" fmla="*/ 3912243 w 7824486"/>
                <a:gd name="connsiteY39" fmla="*/ 2650602 h 2835797"/>
                <a:gd name="connsiteX40" fmla="*/ 3865944 w 7824486"/>
                <a:gd name="connsiteY40" fmla="*/ 2673751 h 2835797"/>
                <a:gd name="connsiteX41" fmla="*/ 3761772 w 7824486"/>
                <a:gd name="connsiteY41" fmla="*/ 2720050 h 2835797"/>
                <a:gd name="connsiteX42" fmla="*/ 3703898 w 7824486"/>
                <a:gd name="connsiteY42" fmla="*/ 2754774 h 2835797"/>
                <a:gd name="connsiteX43" fmla="*/ 3669174 w 7824486"/>
                <a:gd name="connsiteY43" fmla="*/ 2777924 h 2835797"/>
                <a:gd name="connsiteX44" fmla="*/ 3634450 w 7824486"/>
                <a:gd name="connsiteY44" fmla="*/ 2789498 h 2835797"/>
                <a:gd name="connsiteX45" fmla="*/ 3599726 w 7824486"/>
                <a:gd name="connsiteY45" fmla="*/ 2812648 h 2835797"/>
                <a:gd name="connsiteX46" fmla="*/ 3530278 w 7824486"/>
                <a:gd name="connsiteY46" fmla="*/ 2835797 h 2835797"/>
                <a:gd name="connsiteX47" fmla="*/ 3368233 w 7824486"/>
                <a:gd name="connsiteY47" fmla="*/ 2824222 h 2835797"/>
                <a:gd name="connsiteX48" fmla="*/ 3298784 w 7824486"/>
                <a:gd name="connsiteY48" fmla="*/ 2789498 h 2835797"/>
                <a:gd name="connsiteX49" fmla="*/ 3252486 w 7824486"/>
                <a:gd name="connsiteY49" fmla="*/ 2754774 h 2835797"/>
                <a:gd name="connsiteX50" fmla="*/ 3217762 w 7824486"/>
                <a:gd name="connsiteY50" fmla="*/ 2743200 h 2835797"/>
                <a:gd name="connsiteX51" fmla="*/ 3159888 w 7824486"/>
                <a:gd name="connsiteY51" fmla="*/ 2731625 h 2835797"/>
                <a:gd name="connsiteX52" fmla="*/ 3067291 w 7824486"/>
                <a:gd name="connsiteY52" fmla="*/ 2708475 h 2835797"/>
                <a:gd name="connsiteX53" fmla="*/ 2731625 w 7824486"/>
                <a:gd name="connsiteY53" fmla="*/ 2696901 h 2835797"/>
                <a:gd name="connsiteX54" fmla="*/ 2639027 w 7824486"/>
                <a:gd name="connsiteY54" fmla="*/ 2685326 h 2835797"/>
                <a:gd name="connsiteX55" fmla="*/ 2476982 w 7824486"/>
                <a:gd name="connsiteY55" fmla="*/ 2673751 h 2835797"/>
                <a:gd name="connsiteX56" fmla="*/ 2465407 w 7824486"/>
                <a:gd name="connsiteY56" fmla="*/ 2639027 h 2835797"/>
                <a:gd name="connsiteX57" fmla="*/ 2430683 w 7824486"/>
                <a:gd name="connsiteY57" fmla="*/ 2615878 h 2835797"/>
                <a:gd name="connsiteX58" fmla="*/ 2338086 w 7824486"/>
                <a:gd name="connsiteY58" fmla="*/ 2604303 h 2835797"/>
                <a:gd name="connsiteX59" fmla="*/ 2164465 w 7824486"/>
                <a:gd name="connsiteY59" fmla="*/ 2592729 h 2835797"/>
                <a:gd name="connsiteX60" fmla="*/ 1307939 w 7824486"/>
                <a:gd name="connsiteY60" fmla="*/ 2569579 h 2835797"/>
                <a:gd name="connsiteX61" fmla="*/ 1134319 w 7824486"/>
                <a:gd name="connsiteY61" fmla="*/ 2581154 h 2835797"/>
                <a:gd name="connsiteX62" fmla="*/ 1099595 w 7824486"/>
                <a:gd name="connsiteY62" fmla="*/ 2592729 h 2835797"/>
                <a:gd name="connsiteX63" fmla="*/ 1030146 w 7824486"/>
                <a:gd name="connsiteY63" fmla="*/ 2639027 h 2835797"/>
                <a:gd name="connsiteX64" fmla="*/ 995422 w 7824486"/>
                <a:gd name="connsiteY64" fmla="*/ 2685326 h 2835797"/>
                <a:gd name="connsiteX65" fmla="*/ 972273 w 7824486"/>
                <a:gd name="connsiteY65" fmla="*/ 2731625 h 2835797"/>
                <a:gd name="connsiteX66" fmla="*/ 925974 w 7824486"/>
                <a:gd name="connsiteY66" fmla="*/ 2743200 h 2835797"/>
                <a:gd name="connsiteX67" fmla="*/ 891250 w 7824486"/>
                <a:gd name="connsiteY67" fmla="*/ 2754774 h 2835797"/>
                <a:gd name="connsiteX68" fmla="*/ 694481 w 7824486"/>
                <a:gd name="connsiteY68" fmla="*/ 2743200 h 2835797"/>
                <a:gd name="connsiteX69" fmla="*/ 659757 w 7824486"/>
                <a:gd name="connsiteY69" fmla="*/ 2731625 h 2835797"/>
                <a:gd name="connsiteX70" fmla="*/ 520860 w 7824486"/>
                <a:gd name="connsiteY70" fmla="*/ 2696901 h 2835797"/>
                <a:gd name="connsiteX71" fmla="*/ 497711 w 7824486"/>
                <a:gd name="connsiteY71" fmla="*/ 2673751 h 2835797"/>
                <a:gd name="connsiteX72" fmla="*/ 474562 w 7824486"/>
                <a:gd name="connsiteY72" fmla="*/ 2639027 h 2835797"/>
                <a:gd name="connsiteX73" fmla="*/ 439838 w 7824486"/>
                <a:gd name="connsiteY73" fmla="*/ 2627453 h 2835797"/>
                <a:gd name="connsiteX74" fmla="*/ 277792 w 7824486"/>
                <a:gd name="connsiteY74" fmla="*/ 2592729 h 2835797"/>
                <a:gd name="connsiteX75" fmla="*/ 219919 w 7824486"/>
                <a:gd name="connsiteY75" fmla="*/ 2581154 h 2835797"/>
                <a:gd name="connsiteX76" fmla="*/ 138896 w 7824486"/>
                <a:gd name="connsiteY76" fmla="*/ 2558005 h 2835797"/>
                <a:gd name="connsiteX77" fmla="*/ 57873 w 7824486"/>
                <a:gd name="connsiteY77" fmla="*/ 2523281 h 2835797"/>
                <a:gd name="connsiteX78" fmla="*/ 0 w 7824486"/>
                <a:gd name="connsiteY78" fmla="*/ 2569579 h 2835797"/>
                <a:gd name="connsiteX0" fmla="*/ 0 w 7824486"/>
                <a:gd name="connsiteY0" fmla="*/ 2569579 h 2835797"/>
                <a:gd name="connsiteX1" fmla="*/ 0 w 7824486"/>
                <a:gd name="connsiteY1" fmla="*/ 0 h 2835797"/>
                <a:gd name="connsiteX2" fmla="*/ 7824486 w 7824486"/>
                <a:gd name="connsiteY2" fmla="*/ 0 h 2835797"/>
                <a:gd name="connsiteX3" fmla="*/ 7824486 w 7824486"/>
                <a:gd name="connsiteY3" fmla="*/ 2419108 h 2835797"/>
                <a:gd name="connsiteX4" fmla="*/ 7812911 w 7824486"/>
                <a:gd name="connsiteY4" fmla="*/ 2419108 h 2835797"/>
                <a:gd name="connsiteX5" fmla="*/ 7604567 w 7824486"/>
                <a:gd name="connsiteY5" fmla="*/ 2372810 h 2835797"/>
                <a:gd name="connsiteX6" fmla="*/ 7535119 w 7824486"/>
                <a:gd name="connsiteY6" fmla="*/ 2349660 h 2835797"/>
                <a:gd name="connsiteX7" fmla="*/ 7500395 w 7824486"/>
                <a:gd name="connsiteY7" fmla="*/ 2338086 h 2835797"/>
                <a:gd name="connsiteX8" fmla="*/ 7465670 w 7824486"/>
                <a:gd name="connsiteY8" fmla="*/ 2314936 h 2835797"/>
                <a:gd name="connsiteX9" fmla="*/ 7442521 w 7824486"/>
                <a:gd name="connsiteY9" fmla="*/ 2280212 h 2835797"/>
                <a:gd name="connsiteX10" fmla="*/ 7373073 w 7824486"/>
                <a:gd name="connsiteY10" fmla="*/ 2257063 h 2835797"/>
                <a:gd name="connsiteX11" fmla="*/ 7037407 w 7824486"/>
                <a:gd name="connsiteY11" fmla="*/ 2268637 h 2835797"/>
                <a:gd name="connsiteX12" fmla="*/ 6875362 w 7824486"/>
                <a:gd name="connsiteY12" fmla="*/ 2303362 h 2835797"/>
                <a:gd name="connsiteX13" fmla="*/ 6805914 w 7824486"/>
                <a:gd name="connsiteY13" fmla="*/ 2349660 h 2835797"/>
                <a:gd name="connsiteX14" fmla="*/ 6759615 w 7824486"/>
                <a:gd name="connsiteY14" fmla="*/ 2372810 h 2835797"/>
                <a:gd name="connsiteX15" fmla="*/ 6736465 w 7824486"/>
                <a:gd name="connsiteY15" fmla="*/ 2395959 h 2835797"/>
                <a:gd name="connsiteX16" fmla="*/ 6667017 w 7824486"/>
                <a:gd name="connsiteY16" fmla="*/ 2419108 h 2835797"/>
                <a:gd name="connsiteX17" fmla="*/ 6620719 w 7824486"/>
                <a:gd name="connsiteY17" fmla="*/ 2442258 h 2835797"/>
                <a:gd name="connsiteX18" fmla="*/ 6447098 w 7824486"/>
                <a:gd name="connsiteY18" fmla="*/ 2453832 h 2835797"/>
                <a:gd name="connsiteX19" fmla="*/ 6377650 w 7824486"/>
                <a:gd name="connsiteY19" fmla="*/ 2430683 h 2835797"/>
                <a:gd name="connsiteX20" fmla="*/ 6215605 w 7824486"/>
                <a:gd name="connsiteY20" fmla="*/ 2384384 h 2835797"/>
                <a:gd name="connsiteX21" fmla="*/ 5544273 w 7824486"/>
                <a:gd name="connsiteY21" fmla="*/ 2291787 h 2835797"/>
                <a:gd name="connsiteX22" fmla="*/ 5428526 w 7824486"/>
                <a:gd name="connsiteY22" fmla="*/ 2326511 h 2835797"/>
                <a:gd name="connsiteX23" fmla="*/ 5324354 w 7824486"/>
                <a:gd name="connsiteY23" fmla="*/ 2384384 h 2835797"/>
                <a:gd name="connsiteX24" fmla="*/ 5289630 w 7824486"/>
                <a:gd name="connsiteY24" fmla="*/ 2395959 h 2835797"/>
                <a:gd name="connsiteX25" fmla="*/ 5254906 w 7824486"/>
                <a:gd name="connsiteY25" fmla="*/ 2419108 h 2835797"/>
                <a:gd name="connsiteX26" fmla="*/ 5173883 w 7824486"/>
                <a:gd name="connsiteY26" fmla="*/ 2442258 h 2835797"/>
                <a:gd name="connsiteX27" fmla="*/ 5139159 w 7824486"/>
                <a:gd name="connsiteY27" fmla="*/ 2465407 h 2835797"/>
                <a:gd name="connsiteX28" fmla="*/ 5023412 w 7824486"/>
                <a:gd name="connsiteY28" fmla="*/ 2500131 h 2835797"/>
                <a:gd name="connsiteX29" fmla="*/ 4942389 w 7824486"/>
                <a:gd name="connsiteY29" fmla="*/ 2523281 h 2835797"/>
                <a:gd name="connsiteX30" fmla="*/ 4456253 w 7824486"/>
                <a:gd name="connsiteY30" fmla="*/ 2511706 h 2835797"/>
                <a:gd name="connsiteX31" fmla="*/ 4421529 w 7824486"/>
                <a:gd name="connsiteY31" fmla="*/ 2500131 h 2835797"/>
                <a:gd name="connsiteX32" fmla="*/ 4224759 w 7824486"/>
                <a:gd name="connsiteY32" fmla="*/ 2511706 h 2835797"/>
                <a:gd name="connsiteX33" fmla="*/ 4190035 w 7824486"/>
                <a:gd name="connsiteY33" fmla="*/ 2523281 h 2835797"/>
                <a:gd name="connsiteX34" fmla="*/ 4132162 w 7824486"/>
                <a:gd name="connsiteY34" fmla="*/ 2534855 h 2835797"/>
                <a:gd name="connsiteX35" fmla="*/ 4074288 w 7824486"/>
                <a:gd name="connsiteY35" fmla="*/ 2558005 h 2835797"/>
                <a:gd name="connsiteX36" fmla="*/ 4016415 w 7824486"/>
                <a:gd name="connsiteY36" fmla="*/ 2592729 h 2835797"/>
                <a:gd name="connsiteX37" fmla="*/ 3970116 w 7824486"/>
                <a:gd name="connsiteY37" fmla="*/ 2615878 h 2835797"/>
                <a:gd name="connsiteX38" fmla="*/ 3912243 w 7824486"/>
                <a:gd name="connsiteY38" fmla="*/ 2650602 h 2835797"/>
                <a:gd name="connsiteX39" fmla="*/ 3865944 w 7824486"/>
                <a:gd name="connsiteY39" fmla="*/ 2673751 h 2835797"/>
                <a:gd name="connsiteX40" fmla="*/ 3761772 w 7824486"/>
                <a:gd name="connsiteY40" fmla="*/ 2720050 h 2835797"/>
                <a:gd name="connsiteX41" fmla="*/ 3703898 w 7824486"/>
                <a:gd name="connsiteY41" fmla="*/ 2754774 h 2835797"/>
                <a:gd name="connsiteX42" fmla="*/ 3669174 w 7824486"/>
                <a:gd name="connsiteY42" fmla="*/ 2777924 h 2835797"/>
                <a:gd name="connsiteX43" fmla="*/ 3634450 w 7824486"/>
                <a:gd name="connsiteY43" fmla="*/ 2789498 h 2835797"/>
                <a:gd name="connsiteX44" fmla="*/ 3599726 w 7824486"/>
                <a:gd name="connsiteY44" fmla="*/ 2812648 h 2835797"/>
                <a:gd name="connsiteX45" fmla="*/ 3530278 w 7824486"/>
                <a:gd name="connsiteY45" fmla="*/ 2835797 h 2835797"/>
                <a:gd name="connsiteX46" fmla="*/ 3368233 w 7824486"/>
                <a:gd name="connsiteY46" fmla="*/ 2824222 h 2835797"/>
                <a:gd name="connsiteX47" fmla="*/ 3298784 w 7824486"/>
                <a:gd name="connsiteY47" fmla="*/ 2789498 h 2835797"/>
                <a:gd name="connsiteX48" fmla="*/ 3252486 w 7824486"/>
                <a:gd name="connsiteY48" fmla="*/ 2754774 h 2835797"/>
                <a:gd name="connsiteX49" fmla="*/ 3217762 w 7824486"/>
                <a:gd name="connsiteY49" fmla="*/ 2743200 h 2835797"/>
                <a:gd name="connsiteX50" fmla="*/ 3159888 w 7824486"/>
                <a:gd name="connsiteY50" fmla="*/ 2731625 h 2835797"/>
                <a:gd name="connsiteX51" fmla="*/ 3067291 w 7824486"/>
                <a:gd name="connsiteY51" fmla="*/ 2708475 h 2835797"/>
                <a:gd name="connsiteX52" fmla="*/ 2731625 w 7824486"/>
                <a:gd name="connsiteY52" fmla="*/ 2696901 h 2835797"/>
                <a:gd name="connsiteX53" fmla="*/ 2639027 w 7824486"/>
                <a:gd name="connsiteY53" fmla="*/ 2685326 h 2835797"/>
                <a:gd name="connsiteX54" fmla="*/ 2476982 w 7824486"/>
                <a:gd name="connsiteY54" fmla="*/ 2673751 h 2835797"/>
                <a:gd name="connsiteX55" fmla="*/ 2465407 w 7824486"/>
                <a:gd name="connsiteY55" fmla="*/ 2639027 h 2835797"/>
                <a:gd name="connsiteX56" fmla="*/ 2430683 w 7824486"/>
                <a:gd name="connsiteY56" fmla="*/ 2615878 h 2835797"/>
                <a:gd name="connsiteX57" fmla="*/ 2338086 w 7824486"/>
                <a:gd name="connsiteY57" fmla="*/ 2604303 h 2835797"/>
                <a:gd name="connsiteX58" fmla="*/ 2164465 w 7824486"/>
                <a:gd name="connsiteY58" fmla="*/ 2592729 h 2835797"/>
                <a:gd name="connsiteX59" fmla="*/ 1307939 w 7824486"/>
                <a:gd name="connsiteY59" fmla="*/ 2569579 h 2835797"/>
                <a:gd name="connsiteX60" fmla="*/ 1134319 w 7824486"/>
                <a:gd name="connsiteY60" fmla="*/ 2581154 h 2835797"/>
                <a:gd name="connsiteX61" fmla="*/ 1099595 w 7824486"/>
                <a:gd name="connsiteY61" fmla="*/ 2592729 h 2835797"/>
                <a:gd name="connsiteX62" fmla="*/ 1030146 w 7824486"/>
                <a:gd name="connsiteY62" fmla="*/ 2639027 h 2835797"/>
                <a:gd name="connsiteX63" fmla="*/ 995422 w 7824486"/>
                <a:gd name="connsiteY63" fmla="*/ 2685326 h 2835797"/>
                <a:gd name="connsiteX64" fmla="*/ 972273 w 7824486"/>
                <a:gd name="connsiteY64" fmla="*/ 2731625 h 2835797"/>
                <a:gd name="connsiteX65" fmla="*/ 925974 w 7824486"/>
                <a:gd name="connsiteY65" fmla="*/ 2743200 h 2835797"/>
                <a:gd name="connsiteX66" fmla="*/ 891250 w 7824486"/>
                <a:gd name="connsiteY66" fmla="*/ 2754774 h 2835797"/>
                <a:gd name="connsiteX67" fmla="*/ 694481 w 7824486"/>
                <a:gd name="connsiteY67" fmla="*/ 2743200 h 2835797"/>
                <a:gd name="connsiteX68" fmla="*/ 659757 w 7824486"/>
                <a:gd name="connsiteY68" fmla="*/ 2731625 h 2835797"/>
                <a:gd name="connsiteX69" fmla="*/ 520860 w 7824486"/>
                <a:gd name="connsiteY69" fmla="*/ 2696901 h 2835797"/>
                <a:gd name="connsiteX70" fmla="*/ 497711 w 7824486"/>
                <a:gd name="connsiteY70" fmla="*/ 2673751 h 2835797"/>
                <a:gd name="connsiteX71" fmla="*/ 474562 w 7824486"/>
                <a:gd name="connsiteY71" fmla="*/ 2639027 h 2835797"/>
                <a:gd name="connsiteX72" fmla="*/ 439838 w 7824486"/>
                <a:gd name="connsiteY72" fmla="*/ 2627453 h 2835797"/>
                <a:gd name="connsiteX73" fmla="*/ 277792 w 7824486"/>
                <a:gd name="connsiteY73" fmla="*/ 2592729 h 2835797"/>
                <a:gd name="connsiteX74" fmla="*/ 219919 w 7824486"/>
                <a:gd name="connsiteY74" fmla="*/ 2581154 h 2835797"/>
                <a:gd name="connsiteX75" fmla="*/ 138896 w 7824486"/>
                <a:gd name="connsiteY75" fmla="*/ 2558005 h 2835797"/>
                <a:gd name="connsiteX76" fmla="*/ 57873 w 7824486"/>
                <a:gd name="connsiteY76" fmla="*/ 2523281 h 2835797"/>
                <a:gd name="connsiteX77" fmla="*/ 0 w 7824486"/>
                <a:gd name="connsiteY77" fmla="*/ 2569579 h 2835797"/>
                <a:gd name="connsiteX0" fmla="*/ 5544273 w 7824486"/>
                <a:gd name="connsiteY0" fmla="*/ 2291787 h 2835797"/>
                <a:gd name="connsiteX1" fmla="*/ 5428526 w 7824486"/>
                <a:gd name="connsiteY1" fmla="*/ 2326511 h 2835797"/>
                <a:gd name="connsiteX2" fmla="*/ 5324354 w 7824486"/>
                <a:gd name="connsiteY2" fmla="*/ 2384384 h 2835797"/>
                <a:gd name="connsiteX3" fmla="*/ 5289630 w 7824486"/>
                <a:gd name="connsiteY3" fmla="*/ 2395959 h 2835797"/>
                <a:gd name="connsiteX4" fmla="*/ 5254906 w 7824486"/>
                <a:gd name="connsiteY4" fmla="*/ 2419108 h 2835797"/>
                <a:gd name="connsiteX5" fmla="*/ 5173883 w 7824486"/>
                <a:gd name="connsiteY5" fmla="*/ 2442258 h 2835797"/>
                <a:gd name="connsiteX6" fmla="*/ 5139159 w 7824486"/>
                <a:gd name="connsiteY6" fmla="*/ 2465407 h 2835797"/>
                <a:gd name="connsiteX7" fmla="*/ 5023412 w 7824486"/>
                <a:gd name="connsiteY7" fmla="*/ 2500131 h 2835797"/>
                <a:gd name="connsiteX8" fmla="*/ 4942389 w 7824486"/>
                <a:gd name="connsiteY8" fmla="*/ 2523281 h 2835797"/>
                <a:gd name="connsiteX9" fmla="*/ 4456253 w 7824486"/>
                <a:gd name="connsiteY9" fmla="*/ 2511706 h 2835797"/>
                <a:gd name="connsiteX10" fmla="*/ 4421529 w 7824486"/>
                <a:gd name="connsiteY10" fmla="*/ 2500131 h 2835797"/>
                <a:gd name="connsiteX11" fmla="*/ 4224759 w 7824486"/>
                <a:gd name="connsiteY11" fmla="*/ 2511706 h 2835797"/>
                <a:gd name="connsiteX12" fmla="*/ 4190035 w 7824486"/>
                <a:gd name="connsiteY12" fmla="*/ 2523281 h 2835797"/>
                <a:gd name="connsiteX13" fmla="*/ 4132162 w 7824486"/>
                <a:gd name="connsiteY13" fmla="*/ 2534855 h 2835797"/>
                <a:gd name="connsiteX14" fmla="*/ 4074288 w 7824486"/>
                <a:gd name="connsiteY14" fmla="*/ 2558005 h 2835797"/>
                <a:gd name="connsiteX15" fmla="*/ 4016415 w 7824486"/>
                <a:gd name="connsiteY15" fmla="*/ 2592729 h 2835797"/>
                <a:gd name="connsiteX16" fmla="*/ 3970116 w 7824486"/>
                <a:gd name="connsiteY16" fmla="*/ 2615878 h 2835797"/>
                <a:gd name="connsiteX17" fmla="*/ 3912243 w 7824486"/>
                <a:gd name="connsiteY17" fmla="*/ 2650602 h 2835797"/>
                <a:gd name="connsiteX18" fmla="*/ 3865944 w 7824486"/>
                <a:gd name="connsiteY18" fmla="*/ 2673751 h 2835797"/>
                <a:gd name="connsiteX19" fmla="*/ 3761772 w 7824486"/>
                <a:gd name="connsiteY19" fmla="*/ 2720050 h 2835797"/>
                <a:gd name="connsiteX20" fmla="*/ 3703898 w 7824486"/>
                <a:gd name="connsiteY20" fmla="*/ 2754774 h 2835797"/>
                <a:gd name="connsiteX21" fmla="*/ 3669174 w 7824486"/>
                <a:gd name="connsiteY21" fmla="*/ 2777924 h 2835797"/>
                <a:gd name="connsiteX22" fmla="*/ 3634450 w 7824486"/>
                <a:gd name="connsiteY22" fmla="*/ 2789498 h 2835797"/>
                <a:gd name="connsiteX23" fmla="*/ 3599726 w 7824486"/>
                <a:gd name="connsiteY23" fmla="*/ 2812648 h 2835797"/>
                <a:gd name="connsiteX24" fmla="*/ 3530278 w 7824486"/>
                <a:gd name="connsiteY24" fmla="*/ 2835797 h 2835797"/>
                <a:gd name="connsiteX25" fmla="*/ 3368233 w 7824486"/>
                <a:gd name="connsiteY25" fmla="*/ 2824222 h 2835797"/>
                <a:gd name="connsiteX26" fmla="*/ 3298784 w 7824486"/>
                <a:gd name="connsiteY26" fmla="*/ 2789498 h 2835797"/>
                <a:gd name="connsiteX27" fmla="*/ 3252486 w 7824486"/>
                <a:gd name="connsiteY27" fmla="*/ 2754774 h 2835797"/>
                <a:gd name="connsiteX28" fmla="*/ 3217762 w 7824486"/>
                <a:gd name="connsiteY28" fmla="*/ 2743200 h 2835797"/>
                <a:gd name="connsiteX29" fmla="*/ 3159888 w 7824486"/>
                <a:gd name="connsiteY29" fmla="*/ 2731625 h 2835797"/>
                <a:gd name="connsiteX30" fmla="*/ 3067291 w 7824486"/>
                <a:gd name="connsiteY30" fmla="*/ 2708475 h 2835797"/>
                <a:gd name="connsiteX31" fmla="*/ 2731625 w 7824486"/>
                <a:gd name="connsiteY31" fmla="*/ 2696901 h 2835797"/>
                <a:gd name="connsiteX32" fmla="*/ 2639027 w 7824486"/>
                <a:gd name="connsiteY32" fmla="*/ 2685326 h 2835797"/>
                <a:gd name="connsiteX33" fmla="*/ 2476982 w 7824486"/>
                <a:gd name="connsiteY33" fmla="*/ 2673751 h 2835797"/>
                <a:gd name="connsiteX34" fmla="*/ 2465407 w 7824486"/>
                <a:gd name="connsiteY34" fmla="*/ 2639027 h 2835797"/>
                <a:gd name="connsiteX35" fmla="*/ 2430683 w 7824486"/>
                <a:gd name="connsiteY35" fmla="*/ 2615878 h 2835797"/>
                <a:gd name="connsiteX36" fmla="*/ 2338086 w 7824486"/>
                <a:gd name="connsiteY36" fmla="*/ 2604303 h 2835797"/>
                <a:gd name="connsiteX37" fmla="*/ 2164465 w 7824486"/>
                <a:gd name="connsiteY37" fmla="*/ 2592729 h 2835797"/>
                <a:gd name="connsiteX38" fmla="*/ 1307939 w 7824486"/>
                <a:gd name="connsiteY38" fmla="*/ 2569579 h 2835797"/>
                <a:gd name="connsiteX39" fmla="*/ 1134319 w 7824486"/>
                <a:gd name="connsiteY39" fmla="*/ 2581154 h 2835797"/>
                <a:gd name="connsiteX40" fmla="*/ 1099595 w 7824486"/>
                <a:gd name="connsiteY40" fmla="*/ 2592729 h 2835797"/>
                <a:gd name="connsiteX41" fmla="*/ 1030146 w 7824486"/>
                <a:gd name="connsiteY41" fmla="*/ 2639027 h 2835797"/>
                <a:gd name="connsiteX42" fmla="*/ 995422 w 7824486"/>
                <a:gd name="connsiteY42" fmla="*/ 2685326 h 2835797"/>
                <a:gd name="connsiteX43" fmla="*/ 972273 w 7824486"/>
                <a:gd name="connsiteY43" fmla="*/ 2731625 h 2835797"/>
                <a:gd name="connsiteX44" fmla="*/ 925974 w 7824486"/>
                <a:gd name="connsiteY44" fmla="*/ 2743200 h 2835797"/>
                <a:gd name="connsiteX45" fmla="*/ 891250 w 7824486"/>
                <a:gd name="connsiteY45" fmla="*/ 2754774 h 2835797"/>
                <a:gd name="connsiteX46" fmla="*/ 694481 w 7824486"/>
                <a:gd name="connsiteY46" fmla="*/ 2743200 h 2835797"/>
                <a:gd name="connsiteX47" fmla="*/ 659757 w 7824486"/>
                <a:gd name="connsiteY47" fmla="*/ 2731625 h 2835797"/>
                <a:gd name="connsiteX48" fmla="*/ 520860 w 7824486"/>
                <a:gd name="connsiteY48" fmla="*/ 2696901 h 2835797"/>
                <a:gd name="connsiteX49" fmla="*/ 497711 w 7824486"/>
                <a:gd name="connsiteY49" fmla="*/ 2673751 h 2835797"/>
                <a:gd name="connsiteX50" fmla="*/ 474562 w 7824486"/>
                <a:gd name="connsiteY50" fmla="*/ 2639027 h 2835797"/>
                <a:gd name="connsiteX51" fmla="*/ 439838 w 7824486"/>
                <a:gd name="connsiteY51" fmla="*/ 2627453 h 2835797"/>
                <a:gd name="connsiteX52" fmla="*/ 277792 w 7824486"/>
                <a:gd name="connsiteY52" fmla="*/ 2592729 h 2835797"/>
                <a:gd name="connsiteX53" fmla="*/ 219919 w 7824486"/>
                <a:gd name="connsiteY53" fmla="*/ 2581154 h 2835797"/>
                <a:gd name="connsiteX54" fmla="*/ 138896 w 7824486"/>
                <a:gd name="connsiteY54" fmla="*/ 2558005 h 2835797"/>
                <a:gd name="connsiteX55" fmla="*/ 57873 w 7824486"/>
                <a:gd name="connsiteY55" fmla="*/ 2523281 h 2835797"/>
                <a:gd name="connsiteX56" fmla="*/ 0 w 7824486"/>
                <a:gd name="connsiteY56" fmla="*/ 2569579 h 2835797"/>
                <a:gd name="connsiteX57" fmla="*/ 0 w 7824486"/>
                <a:gd name="connsiteY57" fmla="*/ 0 h 2835797"/>
                <a:gd name="connsiteX58" fmla="*/ 7824486 w 7824486"/>
                <a:gd name="connsiteY58" fmla="*/ 0 h 2835797"/>
                <a:gd name="connsiteX59" fmla="*/ 7824486 w 7824486"/>
                <a:gd name="connsiteY59" fmla="*/ 2419108 h 2835797"/>
                <a:gd name="connsiteX60" fmla="*/ 7812911 w 7824486"/>
                <a:gd name="connsiteY60" fmla="*/ 2419108 h 2835797"/>
                <a:gd name="connsiteX61" fmla="*/ 7604567 w 7824486"/>
                <a:gd name="connsiteY61" fmla="*/ 2372810 h 2835797"/>
                <a:gd name="connsiteX62" fmla="*/ 7535119 w 7824486"/>
                <a:gd name="connsiteY62" fmla="*/ 2349660 h 2835797"/>
                <a:gd name="connsiteX63" fmla="*/ 7500395 w 7824486"/>
                <a:gd name="connsiteY63" fmla="*/ 2338086 h 2835797"/>
                <a:gd name="connsiteX64" fmla="*/ 7465670 w 7824486"/>
                <a:gd name="connsiteY64" fmla="*/ 2314936 h 2835797"/>
                <a:gd name="connsiteX65" fmla="*/ 7442521 w 7824486"/>
                <a:gd name="connsiteY65" fmla="*/ 2280212 h 2835797"/>
                <a:gd name="connsiteX66" fmla="*/ 7373073 w 7824486"/>
                <a:gd name="connsiteY66" fmla="*/ 2257063 h 2835797"/>
                <a:gd name="connsiteX67" fmla="*/ 7037407 w 7824486"/>
                <a:gd name="connsiteY67" fmla="*/ 2268637 h 2835797"/>
                <a:gd name="connsiteX68" fmla="*/ 6875362 w 7824486"/>
                <a:gd name="connsiteY68" fmla="*/ 2303362 h 2835797"/>
                <a:gd name="connsiteX69" fmla="*/ 6805914 w 7824486"/>
                <a:gd name="connsiteY69" fmla="*/ 2349660 h 2835797"/>
                <a:gd name="connsiteX70" fmla="*/ 6759615 w 7824486"/>
                <a:gd name="connsiteY70" fmla="*/ 2372810 h 2835797"/>
                <a:gd name="connsiteX71" fmla="*/ 6736465 w 7824486"/>
                <a:gd name="connsiteY71" fmla="*/ 2395959 h 2835797"/>
                <a:gd name="connsiteX72" fmla="*/ 6667017 w 7824486"/>
                <a:gd name="connsiteY72" fmla="*/ 2419108 h 2835797"/>
                <a:gd name="connsiteX73" fmla="*/ 6620719 w 7824486"/>
                <a:gd name="connsiteY73" fmla="*/ 2442258 h 2835797"/>
                <a:gd name="connsiteX74" fmla="*/ 6447098 w 7824486"/>
                <a:gd name="connsiteY74" fmla="*/ 2453832 h 2835797"/>
                <a:gd name="connsiteX75" fmla="*/ 6377650 w 7824486"/>
                <a:gd name="connsiteY75" fmla="*/ 2430683 h 2835797"/>
                <a:gd name="connsiteX76" fmla="*/ 6307045 w 7824486"/>
                <a:gd name="connsiteY76" fmla="*/ 2483184 h 2835797"/>
                <a:gd name="connsiteX0" fmla="*/ 5428526 w 7824486"/>
                <a:gd name="connsiteY0" fmla="*/ 2326511 h 2835797"/>
                <a:gd name="connsiteX1" fmla="*/ 5324354 w 7824486"/>
                <a:gd name="connsiteY1" fmla="*/ 2384384 h 2835797"/>
                <a:gd name="connsiteX2" fmla="*/ 5289630 w 7824486"/>
                <a:gd name="connsiteY2" fmla="*/ 2395959 h 2835797"/>
                <a:gd name="connsiteX3" fmla="*/ 5254906 w 7824486"/>
                <a:gd name="connsiteY3" fmla="*/ 2419108 h 2835797"/>
                <a:gd name="connsiteX4" fmla="*/ 5173883 w 7824486"/>
                <a:gd name="connsiteY4" fmla="*/ 2442258 h 2835797"/>
                <a:gd name="connsiteX5" fmla="*/ 5139159 w 7824486"/>
                <a:gd name="connsiteY5" fmla="*/ 2465407 h 2835797"/>
                <a:gd name="connsiteX6" fmla="*/ 5023412 w 7824486"/>
                <a:gd name="connsiteY6" fmla="*/ 2500131 h 2835797"/>
                <a:gd name="connsiteX7" fmla="*/ 4942389 w 7824486"/>
                <a:gd name="connsiteY7" fmla="*/ 2523281 h 2835797"/>
                <a:gd name="connsiteX8" fmla="*/ 4456253 w 7824486"/>
                <a:gd name="connsiteY8" fmla="*/ 2511706 h 2835797"/>
                <a:gd name="connsiteX9" fmla="*/ 4421529 w 7824486"/>
                <a:gd name="connsiteY9" fmla="*/ 2500131 h 2835797"/>
                <a:gd name="connsiteX10" fmla="*/ 4224759 w 7824486"/>
                <a:gd name="connsiteY10" fmla="*/ 2511706 h 2835797"/>
                <a:gd name="connsiteX11" fmla="*/ 4190035 w 7824486"/>
                <a:gd name="connsiteY11" fmla="*/ 2523281 h 2835797"/>
                <a:gd name="connsiteX12" fmla="*/ 4132162 w 7824486"/>
                <a:gd name="connsiteY12" fmla="*/ 2534855 h 2835797"/>
                <a:gd name="connsiteX13" fmla="*/ 4074288 w 7824486"/>
                <a:gd name="connsiteY13" fmla="*/ 2558005 h 2835797"/>
                <a:gd name="connsiteX14" fmla="*/ 4016415 w 7824486"/>
                <a:gd name="connsiteY14" fmla="*/ 2592729 h 2835797"/>
                <a:gd name="connsiteX15" fmla="*/ 3970116 w 7824486"/>
                <a:gd name="connsiteY15" fmla="*/ 2615878 h 2835797"/>
                <a:gd name="connsiteX16" fmla="*/ 3912243 w 7824486"/>
                <a:gd name="connsiteY16" fmla="*/ 2650602 h 2835797"/>
                <a:gd name="connsiteX17" fmla="*/ 3865944 w 7824486"/>
                <a:gd name="connsiteY17" fmla="*/ 2673751 h 2835797"/>
                <a:gd name="connsiteX18" fmla="*/ 3761772 w 7824486"/>
                <a:gd name="connsiteY18" fmla="*/ 2720050 h 2835797"/>
                <a:gd name="connsiteX19" fmla="*/ 3703898 w 7824486"/>
                <a:gd name="connsiteY19" fmla="*/ 2754774 h 2835797"/>
                <a:gd name="connsiteX20" fmla="*/ 3669174 w 7824486"/>
                <a:gd name="connsiteY20" fmla="*/ 2777924 h 2835797"/>
                <a:gd name="connsiteX21" fmla="*/ 3634450 w 7824486"/>
                <a:gd name="connsiteY21" fmla="*/ 2789498 h 2835797"/>
                <a:gd name="connsiteX22" fmla="*/ 3599726 w 7824486"/>
                <a:gd name="connsiteY22" fmla="*/ 2812648 h 2835797"/>
                <a:gd name="connsiteX23" fmla="*/ 3530278 w 7824486"/>
                <a:gd name="connsiteY23" fmla="*/ 2835797 h 2835797"/>
                <a:gd name="connsiteX24" fmla="*/ 3368233 w 7824486"/>
                <a:gd name="connsiteY24" fmla="*/ 2824222 h 2835797"/>
                <a:gd name="connsiteX25" fmla="*/ 3298784 w 7824486"/>
                <a:gd name="connsiteY25" fmla="*/ 2789498 h 2835797"/>
                <a:gd name="connsiteX26" fmla="*/ 3252486 w 7824486"/>
                <a:gd name="connsiteY26" fmla="*/ 2754774 h 2835797"/>
                <a:gd name="connsiteX27" fmla="*/ 3217762 w 7824486"/>
                <a:gd name="connsiteY27" fmla="*/ 2743200 h 2835797"/>
                <a:gd name="connsiteX28" fmla="*/ 3159888 w 7824486"/>
                <a:gd name="connsiteY28" fmla="*/ 2731625 h 2835797"/>
                <a:gd name="connsiteX29" fmla="*/ 3067291 w 7824486"/>
                <a:gd name="connsiteY29" fmla="*/ 2708475 h 2835797"/>
                <a:gd name="connsiteX30" fmla="*/ 2731625 w 7824486"/>
                <a:gd name="connsiteY30" fmla="*/ 2696901 h 2835797"/>
                <a:gd name="connsiteX31" fmla="*/ 2639027 w 7824486"/>
                <a:gd name="connsiteY31" fmla="*/ 2685326 h 2835797"/>
                <a:gd name="connsiteX32" fmla="*/ 2476982 w 7824486"/>
                <a:gd name="connsiteY32" fmla="*/ 2673751 h 2835797"/>
                <a:gd name="connsiteX33" fmla="*/ 2465407 w 7824486"/>
                <a:gd name="connsiteY33" fmla="*/ 2639027 h 2835797"/>
                <a:gd name="connsiteX34" fmla="*/ 2430683 w 7824486"/>
                <a:gd name="connsiteY34" fmla="*/ 2615878 h 2835797"/>
                <a:gd name="connsiteX35" fmla="*/ 2338086 w 7824486"/>
                <a:gd name="connsiteY35" fmla="*/ 2604303 h 2835797"/>
                <a:gd name="connsiteX36" fmla="*/ 2164465 w 7824486"/>
                <a:gd name="connsiteY36" fmla="*/ 2592729 h 2835797"/>
                <a:gd name="connsiteX37" fmla="*/ 1307939 w 7824486"/>
                <a:gd name="connsiteY37" fmla="*/ 2569579 h 2835797"/>
                <a:gd name="connsiteX38" fmla="*/ 1134319 w 7824486"/>
                <a:gd name="connsiteY38" fmla="*/ 2581154 h 2835797"/>
                <a:gd name="connsiteX39" fmla="*/ 1099595 w 7824486"/>
                <a:gd name="connsiteY39" fmla="*/ 2592729 h 2835797"/>
                <a:gd name="connsiteX40" fmla="*/ 1030146 w 7824486"/>
                <a:gd name="connsiteY40" fmla="*/ 2639027 h 2835797"/>
                <a:gd name="connsiteX41" fmla="*/ 995422 w 7824486"/>
                <a:gd name="connsiteY41" fmla="*/ 2685326 h 2835797"/>
                <a:gd name="connsiteX42" fmla="*/ 972273 w 7824486"/>
                <a:gd name="connsiteY42" fmla="*/ 2731625 h 2835797"/>
                <a:gd name="connsiteX43" fmla="*/ 925974 w 7824486"/>
                <a:gd name="connsiteY43" fmla="*/ 2743200 h 2835797"/>
                <a:gd name="connsiteX44" fmla="*/ 891250 w 7824486"/>
                <a:gd name="connsiteY44" fmla="*/ 2754774 h 2835797"/>
                <a:gd name="connsiteX45" fmla="*/ 694481 w 7824486"/>
                <a:gd name="connsiteY45" fmla="*/ 2743200 h 2835797"/>
                <a:gd name="connsiteX46" fmla="*/ 659757 w 7824486"/>
                <a:gd name="connsiteY46" fmla="*/ 2731625 h 2835797"/>
                <a:gd name="connsiteX47" fmla="*/ 520860 w 7824486"/>
                <a:gd name="connsiteY47" fmla="*/ 2696901 h 2835797"/>
                <a:gd name="connsiteX48" fmla="*/ 497711 w 7824486"/>
                <a:gd name="connsiteY48" fmla="*/ 2673751 h 2835797"/>
                <a:gd name="connsiteX49" fmla="*/ 474562 w 7824486"/>
                <a:gd name="connsiteY49" fmla="*/ 2639027 h 2835797"/>
                <a:gd name="connsiteX50" fmla="*/ 439838 w 7824486"/>
                <a:gd name="connsiteY50" fmla="*/ 2627453 h 2835797"/>
                <a:gd name="connsiteX51" fmla="*/ 277792 w 7824486"/>
                <a:gd name="connsiteY51" fmla="*/ 2592729 h 2835797"/>
                <a:gd name="connsiteX52" fmla="*/ 219919 w 7824486"/>
                <a:gd name="connsiteY52" fmla="*/ 2581154 h 2835797"/>
                <a:gd name="connsiteX53" fmla="*/ 138896 w 7824486"/>
                <a:gd name="connsiteY53" fmla="*/ 2558005 h 2835797"/>
                <a:gd name="connsiteX54" fmla="*/ 57873 w 7824486"/>
                <a:gd name="connsiteY54" fmla="*/ 2523281 h 2835797"/>
                <a:gd name="connsiteX55" fmla="*/ 0 w 7824486"/>
                <a:gd name="connsiteY55" fmla="*/ 2569579 h 2835797"/>
                <a:gd name="connsiteX56" fmla="*/ 0 w 7824486"/>
                <a:gd name="connsiteY56" fmla="*/ 0 h 2835797"/>
                <a:gd name="connsiteX57" fmla="*/ 7824486 w 7824486"/>
                <a:gd name="connsiteY57" fmla="*/ 0 h 2835797"/>
                <a:gd name="connsiteX58" fmla="*/ 7824486 w 7824486"/>
                <a:gd name="connsiteY58" fmla="*/ 2419108 h 2835797"/>
                <a:gd name="connsiteX59" fmla="*/ 7812911 w 7824486"/>
                <a:gd name="connsiteY59" fmla="*/ 2419108 h 2835797"/>
                <a:gd name="connsiteX60" fmla="*/ 7604567 w 7824486"/>
                <a:gd name="connsiteY60" fmla="*/ 2372810 h 2835797"/>
                <a:gd name="connsiteX61" fmla="*/ 7535119 w 7824486"/>
                <a:gd name="connsiteY61" fmla="*/ 2349660 h 2835797"/>
                <a:gd name="connsiteX62" fmla="*/ 7500395 w 7824486"/>
                <a:gd name="connsiteY62" fmla="*/ 2338086 h 2835797"/>
                <a:gd name="connsiteX63" fmla="*/ 7465670 w 7824486"/>
                <a:gd name="connsiteY63" fmla="*/ 2314936 h 2835797"/>
                <a:gd name="connsiteX64" fmla="*/ 7442521 w 7824486"/>
                <a:gd name="connsiteY64" fmla="*/ 2280212 h 2835797"/>
                <a:gd name="connsiteX65" fmla="*/ 7373073 w 7824486"/>
                <a:gd name="connsiteY65" fmla="*/ 2257063 h 2835797"/>
                <a:gd name="connsiteX66" fmla="*/ 7037407 w 7824486"/>
                <a:gd name="connsiteY66" fmla="*/ 2268637 h 2835797"/>
                <a:gd name="connsiteX67" fmla="*/ 6875362 w 7824486"/>
                <a:gd name="connsiteY67" fmla="*/ 2303362 h 2835797"/>
                <a:gd name="connsiteX68" fmla="*/ 6805914 w 7824486"/>
                <a:gd name="connsiteY68" fmla="*/ 2349660 h 2835797"/>
                <a:gd name="connsiteX69" fmla="*/ 6759615 w 7824486"/>
                <a:gd name="connsiteY69" fmla="*/ 2372810 h 2835797"/>
                <a:gd name="connsiteX70" fmla="*/ 6736465 w 7824486"/>
                <a:gd name="connsiteY70" fmla="*/ 2395959 h 2835797"/>
                <a:gd name="connsiteX71" fmla="*/ 6667017 w 7824486"/>
                <a:gd name="connsiteY71" fmla="*/ 2419108 h 2835797"/>
                <a:gd name="connsiteX72" fmla="*/ 6620719 w 7824486"/>
                <a:gd name="connsiteY72" fmla="*/ 2442258 h 2835797"/>
                <a:gd name="connsiteX73" fmla="*/ 6447098 w 7824486"/>
                <a:gd name="connsiteY73" fmla="*/ 2453832 h 2835797"/>
                <a:gd name="connsiteX74" fmla="*/ 6377650 w 7824486"/>
                <a:gd name="connsiteY74" fmla="*/ 2430683 h 2835797"/>
                <a:gd name="connsiteX75" fmla="*/ 6307045 w 7824486"/>
                <a:gd name="connsiteY75" fmla="*/ 2483184 h 2835797"/>
                <a:gd name="connsiteX0" fmla="*/ 5324354 w 7824486"/>
                <a:gd name="connsiteY0" fmla="*/ 2384384 h 2835797"/>
                <a:gd name="connsiteX1" fmla="*/ 5289630 w 7824486"/>
                <a:gd name="connsiteY1" fmla="*/ 2395959 h 2835797"/>
                <a:gd name="connsiteX2" fmla="*/ 5254906 w 7824486"/>
                <a:gd name="connsiteY2" fmla="*/ 2419108 h 2835797"/>
                <a:gd name="connsiteX3" fmla="*/ 5173883 w 7824486"/>
                <a:gd name="connsiteY3" fmla="*/ 2442258 h 2835797"/>
                <a:gd name="connsiteX4" fmla="*/ 5139159 w 7824486"/>
                <a:gd name="connsiteY4" fmla="*/ 2465407 h 2835797"/>
                <a:gd name="connsiteX5" fmla="*/ 5023412 w 7824486"/>
                <a:gd name="connsiteY5" fmla="*/ 2500131 h 2835797"/>
                <a:gd name="connsiteX6" fmla="*/ 4942389 w 7824486"/>
                <a:gd name="connsiteY6" fmla="*/ 2523281 h 2835797"/>
                <a:gd name="connsiteX7" fmla="*/ 4456253 w 7824486"/>
                <a:gd name="connsiteY7" fmla="*/ 2511706 h 2835797"/>
                <a:gd name="connsiteX8" fmla="*/ 4421529 w 7824486"/>
                <a:gd name="connsiteY8" fmla="*/ 2500131 h 2835797"/>
                <a:gd name="connsiteX9" fmla="*/ 4224759 w 7824486"/>
                <a:gd name="connsiteY9" fmla="*/ 2511706 h 2835797"/>
                <a:gd name="connsiteX10" fmla="*/ 4190035 w 7824486"/>
                <a:gd name="connsiteY10" fmla="*/ 2523281 h 2835797"/>
                <a:gd name="connsiteX11" fmla="*/ 4132162 w 7824486"/>
                <a:gd name="connsiteY11" fmla="*/ 2534855 h 2835797"/>
                <a:gd name="connsiteX12" fmla="*/ 4074288 w 7824486"/>
                <a:gd name="connsiteY12" fmla="*/ 2558005 h 2835797"/>
                <a:gd name="connsiteX13" fmla="*/ 4016415 w 7824486"/>
                <a:gd name="connsiteY13" fmla="*/ 2592729 h 2835797"/>
                <a:gd name="connsiteX14" fmla="*/ 3970116 w 7824486"/>
                <a:gd name="connsiteY14" fmla="*/ 2615878 h 2835797"/>
                <a:gd name="connsiteX15" fmla="*/ 3912243 w 7824486"/>
                <a:gd name="connsiteY15" fmla="*/ 2650602 h 2835797"/>
                <a:gd name="connsiteX16" fmla="*/ 3865944 w 7824486"/>
                <a:gd name="connsiteY16" fmla="*/ 2673751 h 2835797"/>
                <a:gd name="connsiteX17" fmla="*/ 3761772 w 7824486"/>
                <a:gd name="connsiteY17" fmla="*/ 2720050 h 2835797"/>
                <a:gd name="connsiteX18" fmla="*/ 3703898 w 7824486"/>
                <a:gd name="connsiteY18" fmla="*/ 2754774 h 2835797"/>
                <a:gd name="connsiteX19" fmla="*/ 3669174 w 7824486"/>
                <a:gd name="connsiteY19" fmla="*/ 2777924 h 2835797"/>
                <a:gd name="connsiteX20" fmla="*/ 3634450 w 7824486"/>
                <a:gd name="connsiteY20" fmla="*/ 2789498 h 2835797"/>
                <a:gd name="connsiteX21" fmla="*/ 3599726 w 7824486"/>
                <a:gd name="connsiteY21" fmla="*/ 2812648 h 2835797"/>
                <a:gd name="connsiteX22" fmla="*/ 3530278 w 7824486"/>
                <a:gd name="connsiteY22" fmla="*/ 2835797 h 2835797"/>
                <a:gd name="connsiteX23" fmla="*/ 3368233 w 7824486"/>
                <a:gd name="connsiteY23" fmla="*/ 2824222 h 2835797"/>
                <a:gd name="connsiteX24" fmla="*/ 3298784 w 7824486"/>
                <a:gd name="connsiteY24" fmla="*/ 2789498 h 2835797"/>
                <a:gd name="connsiteX25" fmla="*/ 3252486 w 7824486"/>
                <a:gd name="connsiteY25" fmla="*/ 2754774 h 2835797"/>
                <a:gd name="connsiteX26" fmla="*/ 3217762 w 7824486"/>
                <a:gd name="connsiteY26" fmla="*/ 2743200 h 2835797"/>
                <a:gd name="connsiteX27" fmla="*/ 3159888 w 7824486"/>
                <a:gd name="connsiteY27" fmla="*/ 2731625 h 2835797"/>
                <a:gd name="connsiteX28" fmla="*/ 3067291 w 7824486"/>
                <a:gd name="connsiteY28" fmla="*/ 2708475 h 2835797"/>
                <a:gd name="connsiteX29" fmla="*/ 2731625 w 7824486"/>
                <a:gd name="connsiteY29" fmla="*/ 2696901 h 2835797"/>
                <a:gd name="connsiteX30" fmla="*/ 2639027 w 7824486"/>
                <a:gd name="connsiteY30" fmla="*/ 2685326 h 2835797"/>
                <a:gd name="connsiteX31" fmla="*/ 2476982 w 7824486"/>
                <a:gd name="connsiteY31" fmla="*/ 2673751 h 2835797"/>
                <a:gd name="connsiteX32" fmla="*/ 2465407 w 7824486"/>
                <a:gd name="connsiteY32" fmla="*/ 2639027 h 2835797"/>
                <a:gd name="connsiteX33" fmla="*/ 2430683 w 7824486"/>
                <a:gd name="connsiteY33" fmla="*/ 2615878 h 2835797"/>
                <a:gd name="connsiteX34" fmla="*/ 2338086 w 7824486"/>
                <a:gd name="connsiteY34" fmla="*/ 2604303 h 2835797"/>
                <a:gd name="connsiteX35" fmla="*/ 2164465 w 7824486"/>
                <a:gd name="connsiteY35" fmla="*/ 2592729 h 2835797"/>
                <a:gd name="connsiteX36" fmla="*/ 1307939 w 7824486"/>
                <a:gd name="connsiteY36" fmla="*/ 2569579 h 2835797"/>
                <a:gd name="connsiteX37" fmla="*/ 1134319 w 7824486"/>
                <a:gd name="connsiteY37" fmla="*/ 2581154 h 2835797"/>
                <a:gd name="connsiteX38" fmla="*/ 1099595 w 7824486"/>
                <a:gd name="connsiteY38" fmla="*/ 2592729 h 2835797"/>
                <a:gd name="connsiteX39" fmla="*/ 1030146 w 7824486"/>
                <a:gd name="connsiteY39" fmla="*/ 2639027 h 2835797"/>
                <a:gd name="connsiteX40" fmla="*/ 995422 w 7824486"/>
                <a:gd name="connsiteY40" fmla="*/ 2685326 h 2835797"/>
                <a:gd name="connsiteX41" fmla="*/ 972273 w 7824486"/>
                <a:gd name="connsiteY41" fmla="*/ 2731625 h 2835797"/>
                <a:gd name="connsiteX42" fmla="*/ 925974 w 7824486"/>
                <a:gd name="connsiteY42" fmla="*/ 2743200 h 2835797"/>
                <a:gd name="connsiteX43" fmla="*/ 891250 w 7824486"/>
                <a:gd name="connsiteY43" fmla="*/ 2754774 h 2835797"/>
                <a:gd name="connsiteX44" fmla="*/ 694481 w 7824486"/>
                <a:gd name="connsiteY44" fmla="*/ 2743200 h 2835797"/>
                <a:gd name="connsiteX45" fmla="*/ 659757 w 7824486"/>
                <a:gd name="connsiteY45" fmla="*/ 2731625 h 2835797"/>
                <a:gd name="connsiteX46" fmla="*/ 520860 w 7824486"/>
                <a:gd name="connsiteY46" fmla="*/ 2696901 h 2835797"/>
                <a:gd name="connsiteX47" fmla="*/ 497711 w 7824486"/>
                <a:gd name="connsiteY47" fmla="*/ 2673751 h 2835797"/>
                <a:gd name="connsiteX48" fmla="*/ 474562 w 7824486"/>
                <a:gd name="connsiteY48" fmla="*/ 2639027 h 2835797"/>
                <a:gd name="connsiteX49" fmla="*/ 439838 w 7824486"/>
                <a:gd name="connsiteY49" fmla="*/ 2627453 h 2835797"/>
                <a:gd name="connsiteX50" fmla="*/ 277792 w 7824486"/>
                <a:gd name="connsiteY50" fmla="*/ 2592729 h 2835797"/>
                <a:gd name="connsiteX51" fmla="*/ 219919 w 7824486"/>
                <a:gd name="connsiteY51" fmla="*/ 2581154 h 2835797"/>
                <a:gd name="connsiteX52" fmla="*/ 138896 w 7824486"/>
                <a:gd name="connsiteY52" fmla="*/ 2558005 h 2835797"/>
                <a:gd name="connsiteX53" fmla="*/ 57873 w 7824486"/>
                <a:gd name="connsiteY53" fmla="*/ 2523281 h 2835797"/>
                <a:gd name="connsiteX54" fmla="*/ 0 w 7824486"/>
                <a:gd name="connsiteY54" fmla="*/ 2569579 h 2835797"/>
                <a:gd name="connsiteX55" fmla="*/ 0 w 7824486"/>
                <a:gd name="connsiteY55" fmla="*/ 0 h 2835797"/>
                <a:gd name="connsiteX56" fmla="*/ 7824486 w 7824486"/>
                <a:gd name="connsiteY56" fmla="*/ 0 h 2835797"/>
                <a:gd name="connsiteX57" fmla="*/ 7824486 w 7824486"/>
                <a:gd name="connsiteY57" fmla="*/ 2419108 h 2835797"/>
                <a:gd name="connsiteX58" fmla="*/ 7812911 w 7824486"/>
                <a:gd name="connsiteY58" fmla="*/ 2419108 h 2835797"/>
                <a:gd name="connsiteX59" fmla="*/ 7604567 w 7824486"/>
                <a:gd name="connsiteY59" fmla="*/ 2372810 h 2835797"/>
                <a:gd name="connsiteX60" fmla="*/ 7535119 w 7824486"/>
                <a:gd name="connsiteY60" fmla="*/ 2349660 h 2835797"/>
                <a:gd name="connsiteX61" fmla="*/ 7500395 w 7824486"/>
                <a:gd name="connsiteY61" fmla="*/ 2338086 h 2835797"/>
                <a:gd name="connsiteX62" fmla="*/ 7465670 w 7824486"/>
                <a:gd name="connsiteY62" fmla="*/ 2314936 h 2835797"/>
                <a:gd name="connsiteX63" fmla="*/ 7442521 w 7824486"/>
                <a:gd name="connsiteY63" fmla="*/ 2280212 h 2835797"/>
                <a:gd name="connsiteX64" fmla="*/ 7373073 w 7824486"/>
                <a:gd name="connsiteY64" fmla="*/ 2257063 h 2835797"/>
                <a:gd name="connsiteX65" fmla="*/ 7037407 w 7824486"/>
                <a:gd name="connsiteY65" fmla="*/ 2268637 h 2835797"/>
                <a:gd name="connsiteX66" fmla="*/ 6875362 w 7824486"/>
                <a:gd name="connsiteY66" fmla="*/ 2303362 h 2835797"/>
                <a:gd name="connsiteX67" fmla="*/ 6805914 w 7824486"/>
                <a:gd name="connsiteY67" fmla="*/ 2349660 h 2835797"/>
                <a:gd name="connsiteX68" fmla="*/ 6759615 w 7824486"/>
                <a:gd name="connsiteY68" fmla="*/ 2372810 h 2835797"/>
                <a:gd name="connsiteX69" fmla="*/ 6736465 w 7824486"/>
                <a:gd name="connsiteY69" fmla="*/ 2395959 h 2835797"/>
                <a:gd name="connsiteX70" fmla="*/ 6667017 w 7824486"/>
                <a:gd name="connsiteY70" fmla="*/ 2419108 h 2835797"/>
                <a:gd name="connsiteX71" fmla="*/ 6620719 w 7824486"/>
                <a:gd name="connsiteY71" fmla="*/ 2442258 h 2835797"/>
                <a:gd name="connsiteX72" fmla="*/ 6447098 w 7824486"/>
                <a:gd name="connsiteY72" fmla="*/ 2453832 h 2835797"/>
                <a:gd name="connsiteX73" fmla="*/ 6377650 w 7824486"/>
                <a:gd name="connsiteY73" fmla="*/ 2430683 h 2835797"/>
                <a:gd name="connsiteX74" fmla="*/ 6307045 w 7824486"/>
                <a:gd name="connsiteY74" fmla="*/ 2483184 h 2835797"/>
                <a:gd name="connsiteX0" fmla="*/ 5324354 w 7824486"/>
                <a:gd name="connsiteY0" fmla="*/ 2384384 h 2835797"/>
                <a:gd name="connsiteX1" fmla="*/ 5254906 w 7824486"/>
                <a:gd name="connsiteY1" fmla="*/ 2419108 h 2835797"/>
                <a:gd name="connsiteX2" fmla="*/ 5173883 w 7824486"/>
                <a:gd name="connsiteY2" fmla="*/ 2442258 h 2835797"/>
                <a:gd name="connsiteX3" fmla="*/ 5139159 w 7824486"/>
                <a:gd name="connsiteY3" fmla="*/ 2465407 h 2835797"/>
                <a:gd name="connsiteX4" fmla="*/ 5023412 w 7824486"/>
                <a:gd name="connsiteY4" fmla="*/ 2500131 h 2835797"/>
                <a:gd name="connsiteX5" fmla="*/ 4942389 w 7824486"/>
                <a:gd name="connsiteY5" fmla="*/ 2523281 h 2835797"/>
                <a:gd name="connsiteX6" fmla="*/ 4456253 w 7824486"/>
                <a:gd name="connsiteY6" fmla="*/ 2511706 h 2835797"/>
                <a:gd name="connsiteX7" fmla="*/ 4421529 w 7824486"/>
                <a:gd name="connsiteY7" fmla="*/ 2500131 h 2835797"/>
                <a:gd name="connsiteX8" fmla="*/ 4224759 w 7824486"/>
                <a:gd name="connsiteY8" fmla="*/ 2511706 h 2835797"/>
                <a:gd name="connsiteX9" fmla="*/ 4190035 w 7824486"/>
                <a:gd name="connsiteY9" fmla="*/ 2523281 h 2835797"/>
                <a:gd name="connsiteX10" fmla="*/ 4132162 w 7824486"/>
                <a:gd name="connsiteY10" fmla="*/ 2534855 h 2835797"/>
                <a:gd name="connsiteX11" fmla="*/ 4074288 w 7824486"/>
                <a:gd name="connsiteY11" fmla="*/ 2558005 h 2835797"/>
                <a:gd name="connsiteX12" fmla="*/ 4016415 w 7824486"/>
                <a:gd name="connsiteY12" fmla="*/ 2592729 h 2835797"/>
                <a:gd name="connsiteX13" fmla="*/ 3970116 w 7824486"/>
                <a:gd name="connsiteY13" fmla="*/ 2615878 h 2835797"/>
                <a:gd name="connsiteX14" fmla="*/ 3912243 w 7824486"/>
                <a:gd name="connsiteY14" fmla="*/ 2650602 h 2835797"/>
                <a:gd name="connsiteX15" fmla="*/ 3865944 w 7824486"/>
                <a:gd name="connsiteY15" fmla="*/ 2673751 h 2835797"/>
                <a:gd name="connsiteX16" fmla="*/ 3761772 w 7824486"/>
                <a:gd name="connsiteY16" fmla="*/ 2720050 h 2835797"/>
                <a:gd name="connsiteX17" fmla="*/ 3703898 w 7824486"/>
                <a:gd name="connsiteY17" fmla="*/ 2754774 h 2835797"/>
                <a:gd name="connsiteX18" fmla="*/ 3669174 w 7824486"/>
                <a:gd name="connsiteY18" fmla="*/ 2777924 h 2835797"/>
                <a:gd name="connsiteX19" fmla="*/ 3634450 w 7824486"/>
                <a:gd name="connsiteY19" fmla="*/ 2789498 h 2835797"/>
                <a:gd name="connsiteX20" fmla="*/ 3599726 w 7824486"/>
                <a:gd name="connsiteY20" fmla="*/ 2812648 h 2835797"/>
                <a:gd name="connsiteX21" fmla="*/ 3530278 w 7824486"/>
                <a:gd name="connsiteY21" fmla="*/ 2835797 h 2835797"/>
                <a:gd name="connsiteX22" fmla="*/ 3368233 w 7824486"/>
                <a:gd name="connsiteY22" fmla="*/ 2824222 h 2835797"/>
                <a:gd name="connsiteX23" fmla="*/ 3298784 w 7824486"/>
                <a:gd name="connsiteY23" fmla="*/ 2789498 h 2835797"/>
                <a:gd name="connsiteX24" fmla="*/ 3252486 w 7824486"/>
                <a:gd name="connsiteY24" fmla="*/ 2754774 h 2835797"/>
                <a:gd name="connsiteX25" fmla="*/ 3217762 w 7824486"/>
                <a:gd name="connsiteY25" fmla="*/ 2743200 h 2835797"/>
                <a:gd name="connsiteX26" fmla="*/ 3159888 w 7824486"/>
                <a:gd name="connsiteY26" fmla="*/ 2731625 h 2835797"/>
                <a:gd name="connsiteX27" fmla="*/ 3067291 w 7824486"/>
                <a:gd name="connsiteY27" fmla="*/ 2708475 h 2835797"/>
                <a:gd name="connsiteX28" fmla="*/ 2731625 w 7824486"/>
                <a:gd name="connsiteY28" fmla="*/ 2696901 h 2835797"/>
                <a:gd name="connsiteX29" fmla="*/ 2639027 w 7824486"/>
                <a:gd name="connsiteY29" fmla="*/ 2685326 h 2835797"/>
                <a:gd name="connsiteX30" fmla="*/ 2476982 w 7824486"/>
                <a:gd name="connsiteY30" fmla="*/ 2673751 h 2835797"/>
                <a:gd name="connsiteX31" fmla="*/ 2465407 w 7824486"/>
                <a:gd name="connsiteY31" fmla="*/ 2639027 h 2835797"/>
                <a:gd name="connsiteX32" fmla="*/ 2430683 w 7824486"/>
                <a:gd name="connsiteY32" fmla="*/ 2615878 h 2835797"/>
                <a:gd name="connsiteX33" fmla="*/ 2338086 w 7824486"/>
                <a:gd name="connsiteY33" fmla="*/ 2604303 h 2835797"/>
                <a:gd name="connsiteX34" fmla="*/ 2164465 w 7824486"/>
                <a:gd name="connsiteY34" fmla="*/ 2592729 h 2835797"/>
                <a:gd name="connsiteX35" fmla="*/ 1307939 w 7824486"/>
                <a:gd name="connsiteY35" fmla="*/ 2569579 h 2835797"/>
                <a:gd name="connsiteX36" fmla="*/ 1134319 w 7824486"/>
                <a:gd name="connsiteY36" fmla="*/ 2581154 h 2835797"/>
                <a:gd name="connsiteX37" fmla="*/ 1099595 w 7824486"/>
                <a:gd name="connsiteY37" fmla="*/ 2592729 h 2835797"/>
                <a:gd name="connsiteX38" fmla="*/ 1030146 w 7824486"/>
                <a:gd name="connsiteY38" fmla="*/ 2639027 h 2835797"/>
                <a:gd name="connsiteX39" fmla="*/ 995422 w 7824486"/>
                <a:gd name="connsiteY39" fmla="*/ 2685326 h 2835797"/>
                <a:gd name="connsiteX40" fmla="*/ 972273 w 7824486"/>
                <a:gd name="connsiteY40" fmla="*/ 2731625 h 2835797"/>
                <a:gd name="connsiteX41" fmla="*/ 925974 w 7824486"/>
                <a:gd name="connsiteY41" fmla="*/ 2743200 h 2835797"/>
                <a:gd name="connsiteX42" fmla="*/ 891250 w 7824486"/>
                <a:gd name="connsiteY42" fmla="*/ 2754774 h 2835797"/>
                <a:gd name="connsiteX43" fmla="*/ 694481 w 7824486"/>
                <a:gd name="connsiteY43" fmla="*/ 2743200 h 2835797"/>
                <a:gd name="connsiteX44" fmla="*/ 659757 w 7824486"/>
                <a:gd name="connsiteY44" fmla="*/ 2731625 h 2835797"/>
                <a:gd name="connsiteX45" fmla="*/ 520860 w 7824486"/>
                <a:gd name="connsiteY45" fmla="*/ 2696901 h 2835797"/>
                <a:gd name="connsiteX46" fmla="*/ 497711 w 7824486"/>
                <a:gd name="connsiteY46" fmla="*/ 2673751 h 2835797"/>
                <a:gd name="connsiteX47" fmla="*/ 474562 w 7824486"/>
                <a:gd name="connsiteY47" fmla="*/ 2639027 h 2835797"/>
                <a:gd name="connsiteX48" fmla="*/ 439838 w 7824486"/>
                <a:gd name="connsiteY48" fmla="*/ 2627453 h 2835797"/>
                <a:gd name="connsiteX49" fmla="*/ 277792 w 7824486"/>
                <a:gd name="connsiteY49" fmla="*/ 2592729 h 2835797"/>
                <a:gd name="connsiteX50" fmla="*/ 219919 w 7824486"/>
                <a:gd name="connsiteY50" fmla="*/ 2581154 h 2835797"/>
                <a:gd name="connsiteX51" fmla="*/ 138896 w 7824486"/>
                <a:gd name="connsiteY51" fmla="*/ 2558005 h 2835797"/>
                <a:gd name="connsiteX52" fmla="*/ 57873 w 7824486"/>
                <a:gd name="connsiteY52" fmla="*/ 2523281 h 2835797"/>
                <a:gd name="connsiteX53" fmla="*/ 0 w 7824486"/>
                <a:gd name="connsiteY53" fmla="*/ 2569579 h 2835797"/>
                <a:gd name="connsiteX54" fmla="*/ 0 w 7824486"/>
                <a:gd name="connsiteY54" fmla="*/ 0 h 2835797"/>
                <a:gd name="connsiteX55" fmla="*/ 7824486 w 7824486"/>
                <a:gd name="connsiteY55" fmla="*/ 0 h 2835797"/>
                <a:gd name="connsiteX56" fmla="*/ 7824486 w 7824486"/>
                <a:gd name="connsiteY56" fmla="*/ 2419108 h 2835797"/>
                <a:gd name="connsiteX57" fmla="*/ 7812911 w 7824486"/>
                <a:gd name="connsiteY57" fmla="*/ 2419108 h 2835797"/>
                <a:gd name="connsiteX58" fmla="*/ 7604567 w 7824486"/>
                <a:gd name="connsiteY58" fmla="*/ 2372810 h 2835797"/>
                <a:gd name="connsiteX59" fmla="*/ 7535119 w 7824486"/>
                <a:gd name="connsiteY59" fmla="*/ 2349660 h 2835797"/>
                <a:gd name="connsiteX60" fmla="*/ 7500395 w 7824486"/>
                <a:gd name="connsiteY60" fmla="*/ 2338086 h 2835797"/>
                <a:gd name="connsiteX61" fmla="*/ 7465670 w 7824486"/>
                <a:gd name="connsiteY61" fmla="*/ 2314936 h 2835797"/>
                <a:gd name="connsiteX62" fmla="*/ 7442521 w 7824486"/>
                <a:gd name="connsiteY62" fmla="*/ 2280212 h 2835797"/>
                <a:gd name="connsiteX63" fmla="*/ 7373073 w 7824486"/>
                <a:gd name="connsiteY63" fmla="*/ 2257063 h 2835797"/>
                <a:gd name="connsiteX64" fmla="*/ 7037407 w 7824486"/>
                <a:gd name="connsiteY64" fmla="*/ 2268637 h 2835797"/>
                <a:gd name="connsiteX65" fmla="*/ 6875362 w 7824486"/>
                <a:gd name="connsiteY65" fmla="*/ 2303362 h 2835797"/>
                <a:gd name="connsiteX66" fmla="*/ 6805914 w 7824486"/>
                <a:gd name="connsiteY66" fmla="*/ 2349660 h 2835797"/>
                <a:gd name="connsiteX67" fmla="*/ 6759615 w 7824486"/>
                <a:gd name="connsiteY67" fmla="*/ 2372810 h 2835797"/>
                <a:gd name="connsiteX68" fmla="*/ 6736465 w 7824486"/>
                <a:gd name="connsiteY68" fmla="*/ 2395959 h 2835797"/>
                <a:gd name="connsiteX69" fmla="*/ 6667017 w 7824486"/>
                <a:gd name="connsiteY69" fmla="*/ 2419108 h 2835797"/>
                <a:gd name="connsiteX70" fmla="*/ 6620719 w 7824486"/>
                <a:gd name="connsiteY70" fmla="*/ 2442258 h 2835797"/>
                <a:gd name="connsiteX71" fmla="*/ 6447098 w 7824486"/>
                <a:gd name="connsiteY71" fmla="*/ 2453832 h 2835797"/>
                <a:gd name="connsiteX72" fmla="*/ 6377650 w 7824486"/>
                <a:gd name="connsiteY72" fmla="*/ 2430683 h 2835797"/>
                <a:gd name="connsiteX73" fmla="*/ 6307045 w 7824486"/>
                <a:gd name="connsiteY73" fmla="*/ 2483184 h 2835797"/>
                <a:gd name="connsiteX0" fmla="*/ 5254906 w 7824486"/>
                <a:gd name="connsiteY0" fmla="*/ 2419108 h 2835797"/>
                <a:gd name="connsiteX1" fmla="*/ 5173883 w 7824486"/>
                <a:gd name="connsiteY1" fmla="*/ 2442258 h 2835797"/>
                <a:gd name="connsiteX2" fmla="*/ 5139159 w 7824486"/>
                <a:gd name="connsiteY2" fmla="*/ 2465407 h 2835797"/>
                <a:gd name="connsiteX3" fmla="*/ 5023412 w 7824486"/>
                <a:gd name="connsiteY3" fmla="*/ 2500131 h 2835797"/>
                <a:gd name="connsiteX4" fmla="*/ 4942389 w 7824486"/>
                <a:gd name="connsiteY4" fmla="*/ 2523281 h 2835797"/>
                <a:gd name="connsiteX5" fmla="*/ 4456253 w 7824486"/>
                <a:gd name="connsiteY5" fmla="*/ 2511706 h 2835797"/>
                <a:gd name="connsiteX6" fmla="*/ 4421529 w 7824486"/>
                <a:gd name="connsiteY6" fmla="*/ 2500131 h 2835797"/>
                <a:gd name="connsiteX7" fmla="*/ 4224759 w 7824486"/>
                <a:gd name="connsiteY7" fmla="*/ 2511706 h 2835797"/>
                <a:gd name="connsiteX8" fmla="*/ 4190035 w 7824486"/>
                <a:gd name="connsiteY8" fmla="*/ 2523281 h 2835797"/>
                <a:gd name="connsiteX9" fmla="*/ 4132162 w 7824486"/>
                <a:gd name="connsiteY9" fmla="*/ 2534855 h 2835797"/>
                <a:gd name="connsiteX10" fmla="*/ 4074288 w 7824486"/>
                <a:gd name="connsiteY10" fmla="*/ 2558005 h 2835797"/>
                <a:gd name="connsiteX11" fmla="*/ 4016415 w 7824486"/>
                <a:gd name="connsiteY11" fmla="*/ 2592729 h 2835797"/>
                <a:gd name="connsiteX12" fmla="*/ 3970116 w 7824486"/>
                <a:gd name="connsiteY12" fmla="*/ 2615878 h 2835797"/>
                <a:gd name="connsiteX13" fmla="*/ 3912243 w 7824486"/>
                <a:gd name="connsiteY13" fmla="*/ 2650602 h 2835797"/>
                <a:gd name="connsiteX14" fmla="*/ 3865944 w 7824486"/>
                <a:gd name="connsiteY14" fmla="*/ 2673751 h 2835797"/>
                <a:gd name="connsiteX15" fmla="*/ 3761772 w 7824486"/>
                <a:gd name="connsiteY15" fmla="*/ 2720050 h 2835797"/>
                <a:gd name="connsiteX16" fmla="*/ 3703898 w 7824486"/>
                <a:gd name="connsiteY16" fmla="*/ 2754774 h 2835797"/>
                <a:gd name="connsiteX17" fmla="*/ 3669174 w 7824486"/>
                <a:gd name="connsiteY17" fmla="*/ 2777924 h 2835797"/>
                <a:gd name="connsiteX18" fmla="*/ 3634450 w 7824486"/>
                <a:gd name="connsiteY18" fmla="*/ 2789498 h 2835797"/>
                <a:gd name="connsiteX19" fmla="*/ 3599726 w 7824486"/>
                <a:gd name="connsiteY19" fmla="*/ 2812648 h 2835797"/>
                <a:gd name="connsiteX20" fmla="*/ 3530278 w 7824486"/>
                <a:gd name="connsiteY20" fmla="*/ 2835797 h 2835797"/>
                <a:gd name="connsiteX21" fmla="*/ 3368233 w 7824486"/>
                <a:gd name="connsiteY21" fmla="*/ 2824222 h 2835797"/>
                <a:gd name="connsiteX22" fmla="*/ 3298784 w 7824486"/>
                <a:gd name="connsiteY22" fmla="*/ 2789498 h 2835797"/>
                <a:gd name="connsiteX23" fmla="*/ 3252486 w 7824486"/>
                <a:gd name="connsiteY23" fmla="*/ 2754774 h 2835797"/>
                <a:gd name="connsiteX24" fmla="*/ 3217762 w 7824486"/>
                <a:gd name="connsiteY24" fmla="*/ 2743200 h 2835797"/>
                <a:gd name="connsiteX25" fmla="*/ 3159888 w 7824486"/>
                <a:gd name="connsiteY25" fmla="*/ 2731625 h 2835797"/>
                <a:gd name="connsiteX26" fmla="*/ 3067291 w 7824486"/>
                <a:gd name="connsiteY26" fmla="*/ 2708475 h 2835797"/>
                <a:gd name="connsiteX27" fmla="*/ 2731625 w 7824486"/>
                <a:gd name="connsiteY27" fmla="*/ 2696901 h 2835797"/>
                <a:gd name="connsiteX28" fmla="*/ 2639027 w 7824486"/>
                <a:gd name="connsiteY28" fmla="*/ 2685326 h 2835797"/>
                <a:gd name="connsiteX29" fmla="*/ 2476982 w 7824486"/>
                <a:gd name="connsiteY29" fmla="*/ 2673751 h 2835797"/>
                <a:gd name="connsiteX30" fmla="*/ 2465407 w 7824486"/>
                <a:gd name="connsiteY30" fmla="*/ 2639027 h 2835797"/>
                <a:gd name="connsiteX31" fmla="*/ 2430683 w 7824486"/>
                <a:gd name="connsiteY31" fmla="*/ 2615878 h 2835797"/>
                <a:gd name="connsiteX32" fmla="*/ 2338086 w 7824486"/>
                <a:gd name="connsiteY32" fmla="*/ 2604303 h 2835797"/>
                <a:gd name="connsiteX33" fmla="*/ 2164465 w 7824486"/>
                <a:gd name="connsiteY33" fmla="*/ 2592729 h 2835797"/>
                <a:gd name="connsiteX34" fmla="*/ 1307939 w 7824486"/>
                <a:gd name="connsiteY34" fmla="*/ 2569579 h 2835797"/>
                <a:gd name="connsiteX35" fmla="*/ 1134319 w 7824486"/>
                <a:gd name="connsiteY35" fmla="*/ 2581154 h 2835797"/>
                <a:gd name="connsiteX36" fmla="*/ 1099595 w 7824486"/>
                <a:gd name="connsiteY36" fmla="*/ 2592729 h 2835797"/>
                <a:gd name="connsiteX37" fmla="*/ 1030146 w 7824486"/>
                <a:gd name="connsiteY37" fmla="*/ 2639027 h 2835797"/>
                <a:gd name="connsiteX38" fmla="*/ 995422 w 7824486"/>
                <a:gd name="connsiteY38" fmla="*/ 2685326 h 2835797"/>
                <a:gd name="connsiteX39" fmla="*/ 972273 w 7824486"/>
                <a:gd name="connsiteY39" fmla="*/ 2731625 h 2835797"/>
                <a:gd name="connsiteX40" fmla="*/ 925974 w 7824486"/>
                <a:gd name="connsiteY40" fmla="*/ 2743200 h 2835797"/>
                <a:gd name="connsiteX41" fmla="*/ 891250 w 7824486"/>
                <a:gd name="connsiteY41" fmla="*/ 2754774 h 2835797"/>
                <a:gd name="connsiteX42" fmla="*/ 694481 w 7824486"/>
                <a:gd name="connsiteY42" fmla="*/ 2743200 h 2835797"/>
                <a:gd name="connsiteX43" fmla="*/ 659757 w 7824486"/>
                <a:gd name="connsiteY43" fmla="*/ 2731625 h 2835797"/>
                <a:gd name="connsiteX44" fmla="*/ 520860 w 7824486"/>
                <a:gd name="connsiteY44" fmla="*/ 2696901 h 2835797"/>
                <a:gd name="connsiteX45" fmla="*/ 497711 w 7824486"/>
                <a:gd name="connsiteY45" fmla="*/ 2673751 h 2835797"/>
                <a:gd name="connsiteX46" fmla="*/ 474562 w 7824486"/>
                <a:gd name="connsiteY46" fmla="*/ 2639027 h 2835797"/>
                <a:gd name="connsiteX47" fmla="*/ 439838 w 7824486"/>
                <a:gd name="connsiteY47" fmla="*/ 2627453 h 2835797"/>
                <a:gd name="connsiteX48" fmla="*/ 277792 w 7824486"/>
                <a:gd name="connsiteY48" fmla="*/ 2592729 h 2835797"/>
                <a:gd name="connsiteX49" fmla="*/ 219919 w 7824486"/>
                <a:gd name="connsiteY49" fmla="*/ 2581154 h 2835797"/>
                <a:gd name="connsiteX50" fmla="*/ 138896 w 7824486"/>
                <a:gd name="connsiteY50" fmla="*/ 2558005 h 2835797"/>
                <a:gd name="connsiteX51" fmla="*/ 57873 w 7824486"/>
                <a:gd name="connsiteY51" fmla="*/ 2523281 h 2835797"/>
                <a:gd name="connsiteX52" fmla="*/ 0 w 7824486"/>
                <a:gd name="connsiteY52" fmla="*/ 2569579 h 2835797"/>
                <a:gd name="connsiteX53" fmla="*/ 0 w 7824486"/>
                <a:gd name="connsiteY53" fmla="*/ 0 h 2835797"/>
                <a:gd name="connsiteX54" fmla="*/ 7824486 w 7824486"/>
                <a:gd name="connsiteY54" fmla="*/ 0 h 2835797"/>
                <a:gd name="connsiteX55" fmla="*/ 7824486 w 7824486"/>
                <a:gd name="connsiteY55" fmla="*/ 2419108 h 2835797"/>
                <a:gd name="connsiteX56" fmla="*/ 7812911 w 7824486"/>
                <a:gd name="connsiteY56" fmla="*/ 2419108 h 2835797"/>
                <a:gd name="connsiteX57" fmla="*/ 7604567 w 7824486"/>
                <a:gd name="connsiteY57" fmla="*/ 2372810 h 2835797"/>
                <a:gd name="connsiteX58" fmla="*/ 7535119 w 7824486"/>
                <a:gd name="connsiteY58" fmla="*/ 2349660 h 2835797"/>
                <a:gd name="connsiteX59" fmla="*/ 7500395 w 7824486"/>
                <a:gd name="connsiteY59" fmla="*/ 2338086 h 2835797"/>
                <a:gd name="connsiteX60" fmla="*/ 7465670 w 7824486"/>
                <a:gd name="connsiteY60" fmla="*/ 2314936 h 2835797"/>
                <a:gd name="connsiteX61" fmla="*/ 7442521 w 7824486"/>
                <a:gd name="connsiteY61" fmla="*/ 2280212 h 2835797"/>
                <a:gd name="connsiteX62" fmla="*/ 7373073 w 7824486"/>
                <a:gd name="connsiteY62" fmla="*/ 2257063 h 2835797"/>
                <a:gd name="connsiteX63" fmla="*/ 7037407 w 7824486"/>
                <a:gd name="connsiteY63" fmla="*/ 2268637 h 2835797"/>
                <a:gd name="connsiteX64" fmla="*/ 6875362 w 7824486"/>
                <a:gd name="connsiteY64" fmla="*/ 2303362 h 2835797"/>
                <a:gd name="connsiteX65" fmla="*/ 6805914 w 7824486"/>
                <a:gd name="connsiteY65" fmla="*/ 2349660 h 2835797"/>
                <a:gd name="connsiteX66" fmla="*/ 6759615 w 7824486"/>
                <a:gd name="connsiteY66" fmla="*/ 2372810 h 2835797"/>
                <a:gd name="connsiteX67" fmla="*/ 6736465 w 7824486"/>
                <a:gd name="connsiteY67" fmla="*/ 2395959 h 2835797"/>
                <a:gd name="connsiteX68" fmla="*/ 6667017 w 7824486"/>
                <a:gd name="connsiteY68" fmla="*/ 2419108 h 2835797"/>
                <a:gd name="connsiteX69" fmla="*/ 6620719 w 7824486"/>
                <a:gd name="connsiteY69" fmla="*/ 2442258 h 2835797"/>
                <a:gd name="connsiteX70" fmla="*/ 6447098 w 7824486"/>
                <a:gd name="connsiteY70" fmla="*/ 2453832 h 2835797"/>
                <a:gd name="connsiteX71" fmla="*/ 6377650 w 7824486"/>
                <a:gd name="connsiteY71" fmla="*/ 2430683 h 2835797"/>
                <a:gd name="connsiteX72" fmla="*/ 6307045 w 7824486"/>
                <a:gd name="connsiteY72" fmla="*/ 2483184 h 2835797"/>
                <a:gd name="connsiteX0" fmla="*/ 5173883 w 7824486"/>
                <a:gd name="connsiteY0" fmla="*/ 2442258 h 2835797"/>
                <a:gd name="connsiteX1" fmla="*/ 5139159 w 7824486"/>
                <a:gd name="connsiteY1" fmla="*/ 2465407 h 2835797"/>
                <a:gd name="connsiteX2" fmla="*/ 5023412 w 7824486"/>
                <a:gd name="connsiteY2" fmla="*/ 2500131 h 2835797"/>
                <a:gd name="connsiteX3" fmla="*/ 4942389 w 7824486"/>
                <a:gd name="connsiteY3" fmla="*/ 2523281 h 2835797"/>
                <a:gd name="connsiteX4" fmla="*/ 4456253 w 7824486"/>
                <a:gd name="connsiteY4" fmla="*/ 2511706 h 2835797"/>
                <a:gd name="connsiteX5" fmla="*/ 4421529 w 7824486"/>
                <a:gd name="connsiteY5" fmla="*/ 2500131 h 2835797"/>
                <a:gd name="connsiteX6" fmla="*/ 4224759 w 7824486"/>
                <a:gd name="connsiteY6" fmla="*/ 2511706 h 2835797"/>
                <a:gd name="connsiteX7" fmla="*/ 4190035 w 7824486"/>
                <a:gd name="connsiteY7" fmla="*/ 2523281 h 2835797"/>
                <a:gd name="connsiteX8" fmla="*/ 4132162 w 7824486"/>
                <a:gd name="connsiteY8" fmla="*/ 2534855 h 2835797"/>
                <a:gd name="connsiteX9" fmla="*/ 4074288 w 7824486"/>
                <a:gd name="connsiteY9" fmla="*/ 2558005 h 2835797"/>
                <a:gd name="connsiteX10" fmla="*/ 4016415 w 7824486"/>
                <a:gd name="connsiteY10" fmla="*/ 2592729 h 2835797"/>
                <a:gd name="connsiteX11" fmla="*/ 3970116 w 7824486"/>
                <a:gd name="connsiteY11" fmla="*/ 2615878 h 2835797"/>
                <a:gd name="connsiteX12" fmla="*/ 3912243 w 7824486"/>
                <a:gd name="connsiteY12" fmla="*/ 2650602 h 2835797"/>
                <a:gd name="connsiteX13" fmla="*/ 3865944 w 7824486"/>
                <a:gd name="connsiteY13" fmla="*/ 2673751 h 2835797"/>
                <a:gd name="connsiteX14" fmla="*/ 3761772 w 7824486"/>
                <a:gd name="connsiteY14" fmla="*/ 2720050 h 2835797"/>
                <a:gd name="connsiteX15" fmla="*/ 3703898 w 7824486"/>
                <a:gd name="connsiteY15" fmla="*/ 2754774 h 2835797"/>
                <a:gd name="connsiteX16" fmla="*/ 3669174 w 7824486"/>
                <a:gd name="connsiteY16" fmla="*/ 2777924 h 2835797"/>
                <a:gd name="connsiteX17" fmla="*/ 3634450 w 7824486"/>
                <a:gd name="connsiteY17" fmla="*/ 2789498 h 2835797"/>
                <a:gd name="connsiteX18" fmla="*/ 3599726 w 7824486"/>
                <a:gd name="connsiteY18" fmla="*/ 2812648 h 2835797"/>
                <a:gd name="connsiteX19" fmla="*/ 3530278 w 7824486"/>
                <a:gd name="connsiteY19" fmla="*/ 2835797 h 2835797"/>
                <a:gd name="connsiteX20" fmla="*/ 3368233 w 7824486"/>
                <a:gd name="connsiteY20" fmla="*/ 2824222 h 2835797"/>
                <a:gd name="connsiteX21" fmla="*/ 3298784 w 7824486"/>
                <a:gd name="connsiteY21" fmla="*/ 2789498 h 2835797"/>
                <a:gd name="connsiteX22" fmla="*/ 3252486 w 7824486"/>
                <a:gd name="connsiteY22" fmla="*/ 2754774 h 2835797"/>
                <a:gd name="connsiteX23" fmla="*/ 3217762 w 7824486"/>
                <a:gd name="connsiteY23" fmla="*/ 2743200 h 2835797"/>
                <a:gd name="connsiteX24" fmla="*/ 3159888 w 7824486"/>
                <a:gd name="connsiteY24" fmla="*/ 2731625 h 2835797"/>
                <a:gd name="connsiteX25" fmla="*/ 3067291 w 7824486"/>
                <a:gd name="connsiteY25" fmla="*/ 2708475 h 2835797"/>
                <a:gd name="connsiteX26" fmla="*/ 2731625 w 7824486"/>
                <a:gd name="connsiteY26" fmla="*/ 2696901 h 2835797"/>
                <a:gd name="connsiteX27" fmla="*/ 2639027 w 7824486"/>
                <a:gd name="connsiteY27" fmla="*/ 2685326 h 2835797"/>
                <a:gd name="connsiteX28" fmla="*/ 2476982 w 7824486"/>
                <a:gd name="connsiteY28" fmla="*/ 2673751 h 2835797"/>
                <a:gd name="connsiteX29" fmla="*/ 2465407 w 7824486"/>
                <a:gd name="connsiteY29" fmla="*/ 2639027 h 2835797"/>
                <a:gd name="connsiteX30" fmla="*/ 2430683 w 7824486"/>
                <a:gd name="connsiteY30" fmla="*/ 2615878 h 2835797"/>
                <a:gd name="connsiteX31" fmla="*/ 2338086 w 7824486"/>
                <a:gd name="connsiteY31" fmla="*/ 2604303 h 2835797"/>
                <a:gd name="connsiteX32" fmla="*/ 2164465 w 7824486"/>
                <a:gd name="connsiteY32" fmla="*/ 2592729 h 2835797"/>
                <a:gd name="connsiteX33" fmla="*/ 1307939 w 7824486"/>
                <a:gd name="connsiteY33" fmla="*/ 2569579 h 2835797"/>
                <a:gd name="connsiteX34" fmla="*/ 1134319 w 7824486"/>
                <a:gd name="connsiteY34" fmla="*/ 2581154 h 2835797"/>
                <a:gd name="connsiteX35" fmla="*/ 1099595 w 7824486"/>
                <a:gd name="connsiteY35" fmla="*/ 2592729 h 2835797"/>
                <a:gd name="connsiteX36" fmla="*/ 1030146 w 7824486"/>
                <a:gd name="connsiteY36" fmla="*/ 2639027 h 2835797"/>
                <a:gd name="connsiteX37" fmla="*/ 995422 w 7824486"/>
                <a:gd name="connsiteY37" fmla="*/ 2685326 h 2835797"/>
                <a:gd name="connsiteX38" fmla="*/ 972273 w 7824486"/>
                <a:gd name="connsiteY38" fmla="*/ 2731625 h 2835797"/>
                <a:gd name="connsiteX39" fmla="*/ 925974 w 7824486"/>
                <a:gd name="connsiteY39" fmla="*/ 2743200 h 2835797"/>
                <a:gd name="connsiteX40" fmla="*/ 891250 w 7824486"/>
                <a:gd name="connsiteY40" fmla="*/ 2754774 h 2835797"/>
                <a:gd name="connsiteX41" fmla="*/ 694481 w 7824486"/>
                <a:gd name="connsiteY41" fmla="*/ 2743200 h 2835797"/>
                <a:gd name="connsiteX42" fmla="*/ 659757 w 7824486"/>
                <a:gd name="connsiteY42" fmla="*/ 2731625 h 2835797"/>
                <a:gd name="connsiteX43" fmla="*/ 520860 w 7824486"/>
                <a:gd name="connsiteY43" fmla="*/ 2696901 h 2835797"/>
                <a:gd name="connsiteX44" fmla="*/ 497711 w 7824486"/>
                <a:gd name="connsiteY44" fmla="*/ 2673751 h 2835797"/>
                <a:gd name="connsiteX45" fmla="*/ 474562 w 7824486"/>
                <a:gd name="connsiteY45" fmla="*/ 2639027 h 2835797"/>
                <a:gd name="connsiteX46" fmla="*/ 439838 w 7824486"/>
                <a:gd name="connsiteY46" fmla="*/ 2627453 h 2835797"/>
                <a:gd name="connsiteX47" fmla="*/ 277792 w 7824486"/>
                <a:gd name="connsiteY47" fmla="*/ 2592729 h 2835797"/>
                <a:gd name="connsiteX48" fmla="*/ 219919 w 7824486"/>
                <a:gd name="connsiteY48" fmla="*/ 2581154 h 2835797"/>
                <a:gd name="connsiteX49" fmla="*/ 138896 w 7824486"/>
                <a:gd name="connsiteY49" fmla="*/ 2558005 h 2835797"/>
                <a:gd name="connsiteX50" fmla="*/ 57873 w 7824486"/>
                <a:gd name="connsiteY50" fmla="*/ 2523281 h 2835797"/>
                <a:gd name="connsiteX51" fmla="*/ 0 w 7824486"/>
                <a:gd name="connsiteY51" fmla="*/ 2569579 h 2835797"/>
                <a:gd name="connsiteX52" fmla="*/ 0 w 7824486"/>
                <a:gd name="connsiteY52" fmla="*/ 0 h 2835797"/>
                <a:gd name="connsiteX53" fmla="*/ 7824486 w 7824486"/>
                <a:gd name="connsiteY53" fmla="*/ 0 h 2835797"/>
                <a:gd name="connsiteX54" fmla="*/ 7824486 w 7824486"/>
                <a:gd name="connsiteY54" fmla="*/ 2419108 h 2835797"/>
                <a:gd name="connsiteX55" fmla="*/ 7812911 w 7824486"/>
                <a:gd name="connsiteY55" fmla="*/ 2419108 h 2835797"/>
                <a:gd name="connsiteX56" fmla="*/ 7604567 w 7824486"/>
                <a:gd name="connsiteY56" fmla="*/ 2372810 h 2835797"/>
                <a:gd name="connsiteX57" fmla="*/ 7535119 w 7824486"/>
                <a:gd name="connsiteY57" fmla="*/ 2349660 h 2835797"/>
                <a:gd name="connsiteX58" fmla="*/ 7500395 w 7824486"/>
                <a:gd name="connsiteY58" fmla="*/ 2338086 h 2835797"/>
                <a:gd name="connsiteX59" fmla="*/ 7465670 w 7824486"/>
                <a:gd name="connsiteY59" fmla="*/ 2314936 h 2835797"/>
                <a:gd name="connsiteX60" fmla="*/ 7442521 w 7824486"/>
                <a:gd name="connsiteY60" fmla="*/ 2280212 h 2835797"/>
                <a:gd name="connsiteX61" fmla="*/ 7373073 w 7824486"/>
                <a:gd name="connsiteY61" fmla="*/ 2257063 h 2835797"/>
                <a:gd name="connsiteX62" fmla="*/ 7037407 w 7824486"/>
                <a:gd name="connsiteY62" fmla="*/ 2268637 h 2835797"/>
                <a:gd name="connsiteX63" fmla="*/ 6875362 w 7824486"/>
                <a:gd name="connsiteY63" fmla="*/ 2303362 h 2835797"/>
                <a:gd name="connsiteX64" fmla="*/ 6805914 w 7824486"/>
                <a:gd name="connsiteY64" fmla="*/ 2349660 h 2835797"/>
                <a:gd name="connsiteX65" fmla="*/ 6759615 w 7824486"/>
                <a:gd name="connsiteY65" fmla="*/ 2372810 h 2835797"/>
                <a:gd name="connsiteX66" fmla="*/ 6736465 w 7824486"/>
                <a:gd name="connsiteY66" fmla="*/ 2395959 h 2835797"/>
                <a:gd name="connsiteX67" fmla="*/ 6667017 w 7824486"/>
                <a:gd name="connsiteY67" fmla="*/ 2419108 h 2835797"/>
                <a:gd name="connsiteX68" fmla="*/ 6620719 w 7824486"/>
                <a:gd name="connsiteY68" fmla="*/ 2442258 h 2835797"/>
                <a:gd name="connsiteX69" fmla="*/ 6447098 w 7824486"/>
                <a:gd name="connsiteY69" fmla="*/ 2453832 h 2835797"/>
                <a:gd name="connsiteX70" fmla="*/ 6377650 w 7824486"/>
                <a:gd name="connsiteY70" fmla="*/ 2430683 h 2835797"/>
                <a:gd name="connsiteX71" fmla="*/ 6307045 w 7824486"/>
                <a:gd name="connsiteY71" fmla="*/ 2483184 h 2835797"/>
                <a:gd name="connsiteX0" fmla="*/ 5173883 w 7824486"/>
                <a:gd name="connsiteY0" fmla="*/ 2442258 h 2835797"/>
                <a:gd name="connsiteX1" fmla="*/ 5023412 w 7824486"/>
                <a:gd name="connsiteY1" fmla="*/ 2500131 h 2835797"/>
                <a:gd name="connsiteX2" fmla="*/ 4942389 w 7824486"/>
                <a:gd name="connsiteY2" fmla="*/ 2523281 h 2835797"/>
                <a:gd name="connsiteX3" fmla="*/ 4456253 w 7824486"/>
                <a:gd name="connsiteY3" fmla="*/ 2511706 h 2835797"/>
                <a:gd name="connsiteX4" fmla="*/ 4421529 w 7824486"/>
                <a:gd name="connsiteY4" fmla="*/ 2500131 h 2835797"/>
                <a:gd name="connsiteX5" fmla="*/ 4224759 w 7824486"/>
                <a:gd name="connsiteY5" fmla="*/ 2511706 h 2835797"/>
                <a:gd name="connsiteX6" fmla="*/ 4190035 w 7824486"/>
                <a:gd name="connsiteY6" fmla="*/ 2523281 h 2835797"/>
                <a:gd name="connsiteX7" fmla="*/ 4132162 w 7824486"/>
                <a:gd name="connsiteY7" fmla="*/ 2534855 h 2835797"/>
                <a:gd name="connsiteX8" fmla="*/ 4074288 w 7824486"/>
                <a:gd name="connsiteY8" fmla="*/ 2558005 h 2835797"/>
                <a:gd name="connsiteX9" fmla="*/ 4016415 w 7824486"/>
                <a:gd name="connsiteY9" fmla="*/ 2592729 h 2835797"/>
                <a:gd name="connsiteX10" fmla="*/ 3970116 w 7824486"/>
                <a:gd name="connsiteY10" fmla="*/ 2615878 h 2835797"/>
                <a:gd name="connsiteX11" fmla="*/ 3912243 w 7824486"/>
                <a:gd name="connsiteY11" fmla="*/ 2650602 h 2835797"/>
                <a:gd name="connsiteX12" fmla="*/ 3865944 w 7824486"/>
                <a:gd name="connsiteY12" fmla="*/ 2673751 h 2835797"/>
                <a:gd name="connsiteX13" fmla="*/ 3761772 w 7824486"/>
                <a:gd name="connsiteY13" fmla="*/ 2720050 h 2835797"/>
                <a:gd name="connsiteX14" fmla="*/ 3703898 w 7824486"/>
                <a:gd name="connsiteY14" fmla="*/ 2754774 h 2835797"/>
                <a:gd name="connsiteX15" fmla="*/ 3669174 w 7824486"/>
                <a:gd name="connsiteY15" fmla="*/ 2777924 h 2835797"/>
                <a:gd name="connsiteX16" fmla="*/ 3634450 w 7824486"/>
                <a:gd name="connsiteY16" fmla="*/ 2789498 h 2835797"/>
                <a:gd name="connsiteX17" fmla="*/ 3599726 w 7824486"/>
                <a:gd name="connsiteY17" fmla="*/ 2812648 h 2835797"/>
                <a:gd name="connsiteX18" fmla="*/ 3530278 w 7824486"/>
                <a:gd name="connsiteY18" fmla="*/ 2835797 h 2835797"/>
                <a:gd name="connsiteX19" fmla="*/ 3368233 w 7824486"/>
                <a:gd name="connsiteY19" fmla="*/ 2824222 h 2835797"/>
                <a:gd name="connsiteX20" fmla="*/ 3298784 w 7824486"/>
                <a:gd name="connsiteY20" fmla="*/ 2789498 h 2835797"/>
                <a:gd name="connsiteX21" fmla="*/ 3252486 w 7824486"/>
                <a:gd name="connsiteY21" fmla="*/ 2754774 h 2835797"/>
                <a:gd name="connsiteX22" fmla="*/ 3217762 w 7824486"/>
                <a:gd name="connsiteY22" fmla="*/ 2743200 h 2835797"/>
                <a:gd name="connsiteX23" fmla="*/ 3159888 w 7824486"/>
                <a:gd name="connsiteY23" fmla="*/ 2731625 h 2835797"/>
                <a:gd name="connsiteX24" fmla="*/ 3067291 w 7824486"/>
                <a:gd name="connsiteY24" fmla="*/ 2708475 h 2835797"/>
                <a:gd name="connsiteX25" fmla="*/ 2731625 w 7824486"/>
                <a:gd name="connsiteY25" fmla="*/ 2696901 h 2835797"/>
                <a:gd name="connsiteX26" fmla="*/ 2639027 w 7824486"/>
                <a:gd name="connsiteY26" fmla="*/ 2685326 h 2835797"/>
                <a:gd name="connsiteX27" fmla="*/ 2476982 w 7824486"/>
                <a:gd name="connsiteY27" fmla="*/ 2673751 h 2835797"/>
                <a:gd name="connsiteX28" fmla="*/ 2465407 w 7824486"/>
                <a:gd name="connsiteY28" fmla="*/ 2639027 h 2835797"/>
                <a:gd name="connsiteX29" fmla="*/ 2430683 w 7824486"/>
                <a:gd name="connsiteY29" fmla="*/ 2615878 h 2835797"/>
                <a:gd name="connsiteX30" fmla="*/ 2338086 w 7824486"/>
                <a:gd name="connsiteY30" fmla="*/ 2604303 h 2835797"/>
                <a:gd name="connsiteX31" fmla="*/ 2164465 w 7824486"/>
                <a:gd name="connsiteY31" fmla="*/ 2592729 h 2835797"/>
                <a:gd name="connsiteX32" fmla="*/ 1307939 w 7824486"/>
                <a:gd name="connsiteY32" fmla="*/ 2569579 h 2835797"/>
                <a:gd name="connsiteX33" fmla="*/ 1134319 w 7824486"/>
                <a:gd name="connsiteY33" fmla="*/ 2581154 h 2835797"/>
                <a:gd name="connsiteX34" fmla="*/ 1099595 w 7824486"/>
                <a:gd name="connsiteY34" fmla="*/ 2592729 h 2835797"/>
                <a:gd name="connsiteX35" fmla="*/ 1030146 w 7824486"/>
                <a:gd name="connsiteY35" fmla="*/ 2639027 h 2835797"/>
                <a:gd name="connsiteX36" fmla="*/ 995422 w 7824486"/>
                <a:gd name="connsiteY36" fmla="*/ 2685326 h 2835797"/>
                <a:gd name="connsiteX37" fmla="*/ 972273 w 7824486"/>
                <a:gd name="connsiteY37" fmla="*/ 2731625 h 2835797"/>
                <a:gd name="connsiteX38" fmla="*/ 925974 w 7824486"/>
                <a:gd name="connsiteY38" fmla="*/ 2743200 h 2835797"/>
                <a:gd name="connsiteX39" fmla="*/ 891250 w 7824486"/>
                <a:gd name="connsiteY39" fmla="*/ 2754774 h 2835797"/>
                <a:gd name="connsiteX40" fmla="*/ 694481 w 7824486"/>
                <a:gd name="connsiteY40" fmla="*/ 2743200 h 2835797"/>
                <a:gd name="connsiteX41" fmla="*/ 659757 w 7824486"/>
                <a:gd name="connsiteY41" fmla="*/ 2731625 h 2835797"/>
                <a:gd name="connsiteX42" fmla="*/ 520860 w 7824486"/>
                <a:gd name="connsiteY42" fmla="*/ 2696901 h 2835797"/>
                <a:gd name="connsiteX43" fmla="*/ 497711 w 7824486"/>
                <a:gd name="connsiteY43" fmla="*/ 2673751 h 2835797"/>
                <a:gd name="connsiteX44" fmla="*/ 474562 w 7824486"/>
                <a:gd name="connsiteY44" fmla="*/ 2639027 h 2835797"/>
                <a:gd name="connsiteX45" fmla="*/ 439838 w 7824486"/>
                <a:gd name="connsiteY45" fmla="*/ 2627453 h 2835797"/>
                <a:gd name="connsiteX46" fmla="*/ 277792 w 7824486"/>
                <a:gd name="connsiteY46" fmla="*/ 2592729 h 2835797"/>
                <a:gd name="connsiteX47" fmla="*/ 219919 w 7824486"/>
                <a:gd name="connsiteY47" fmla="*/ 2581154 h 2835797"/>
                <a:gd name="connsiteX48" fmla="*/ 138896 w 7824486"/>
                <a:gd name="connsiteY48" fmla="*/ 2558005 h 2835797"/>
                <a:gd name="connsiteX49" fmla="*/ 57873 w 7824486"/>
                <a:gd name="connsiteY49" fmla="*/ 2523281 h 2835797"/>
                <a:gd name="connsiteX50" fmla="*/ 0 w 7824486"/>
                <a:gd name="connsiteY50" fmla="*/ 2569579 h 2835797"/>
                <a:gd name="connsiteX51" fmla="*/ 0 w 7824486"/>
                <a:gd name="connsiteY51" fmla="*/ 0 h 2835797"/>
                <a:gd name="connsiteX52" fmla="*/ 7824486 w 7824486"/>
                <a:gd name="connsiteY52" fmla="*/ 0 h 2835797"/>
                <a:gd name="connsiteX53" fmla="*/ 7824486 w 7824486"/>
                <a:gd name="connsiteY53" fmla="*/ 2419108 h 2835797"/>
                <a:gd name="connsiteX54" fmla="*/ 7812911 w 7824486"/>
                <a:gd name="connsiteY54" fmla="*/ 2419108 h 2835797"/>
                <a:gd name="connsiteX55" fmla="*/ 7604567 w 7824486"/>
                <a:gd name="connsiteY55" fmla="*/ 2372810 h 2835797"/>
                <a:gd name="connsiteX56" fmla="*/ 7535119 w 7824486"/>
                <a:gd name="connsiteY56" fmla="*/ 2349660 h 2835797"/>
                <a:gd name="connsiteX57" fmla="*/ 7500395 w 7824486"/>
                <a:gd name="connsiteY57" fmla="*/ 2338086 h 2835797"/>
                <a:gd name="connsiteX58" fmla="*/ 7465670 w 7824486"/>
                <a:gd name="connsiteY58" fmla="*/ 2314936 h 2835797"/>
                <a:gd name="connsiteX59" fmla="*/ 7442521 w 7824486"/>
                <a:gd name="connsiteY59" fmla="*/ 2280212 h 2835797"/>
                <a:gd name="connsiteX60" fmla="*/ 7373073 w 7824486"/>
                <a:gd name="connsiteY60" fmla="*/ 2257063 h 2835797"/>
                <a:gd name="connsiteX61" fmla="*/ 7037407 w 7824486"/>
                <a:gd name="connsiteY61" fmla="*/ 2268637 h 2835797"/>
                <a:gd name="connsiteX62" fmla="*/ 6875362 w 7824486"/>
                <a:gd name="connsiteY62" fmla="*/ 2303362 h 2835797"/>
                <a:gd name="connsiteX63" fmla="*/ 6805914 w 7824486"/>
                <a:gd name="connsiteY63" fmla="*/ 2349660 h 2835797"/>
                <a:gd name="connsiteX64" fmla="*/ 6759615 w 7824486"/>
                <a:gd name="connsiteY64" fmla="*/ 2372810 h 2835797"/>
                <a:gd name="connsiteX65" fmla="*/ 6736465 w 7824486"/>
                <a:gd name="connsiteY65" fmla="*/ 2395959 h 2835797"/>
                <a:gd name="connsiteX66" fmla="*/ 6667017 w 7824486"/>
                <a:gd name="connsiteY66" fmla="*/ 2419108 h 2835797"/>
                <a:gd name="connsiteX67" fmla="*/ 6620719 w 7824486"/>
                <a:gd name="connsiteY67" fmla="*/ 2442258 h 2835797"/>
                <a:gd name="connsiteX68" fmla="*/ 6447098 w 7824486"/>
                <a:gd name="connsiteY68" fmla="*/ 2453832 h 2835797"/>
                <a:gd name="connsiteX69" fmla="*/ 6377650 w 7824486"/>
                <a:gd name="connsiteY69" fmla="*/ 2430683 h 2835797"/>
                <a:gd name="connsiteX70" fmla="*/ 6307045 w 7824486"/>
                <a:gd name="connsiteY70" fmla="*/ 2483184 h 2835797"/>
                <a:gd name="connsiteX0" fmla="*/ 5023412 w 7824486"/>
                <a:gd name="connsiteY0" fmla="*/ 2500131 h 2835797"/>
                <a:gd name="connsiteX1" fmla="*/ 4942389 w 7824486"/>
                <a:gd name="connsiteY1" fmla="*/ 2523281 h 2835797"/>
                <a:gd name="connsiteX2" fmla="*/ 4456253 w 7824486"/>
                <a:gd name="connsiteY2" fmla="*/ 2511706 h 2835797"/>
                <a:gd name="connsiteX3" fmla="*/ 4421529 w 7824486"/>
                <a:gd name="connsiteY3" fmla="*/ 2500131 h 2835797"/>
                <a:gd name="connsiteX4" fmla="*/ 4224759 w 7824486"/>
                <a:gd name="connsiteY4" fmla="*/ 2511706 h 2835797"/>
                <a:gd name="connsiteX5" fmla="*/ 4190035 w 7824486"/>
                <a:gd name="connsiteY5" fmla="*/ 2523281 h 2835797"/>
                <a:gd name="connsiteX6" fmla="*/ 4132162 w 7824486"/>
                <a:gd name="connsiteY6" fmla="*/ 2534855 h 2835797"/>
                <a:gd name="connsiteX7" fmla="*/ 4074288 w 7824486"/>
                <a:gd name="connsiteY7" fmla="*/ 2558005 h 2835797"/>
                <a:gd name="connsiteX8" fmla="*/ 4016415 w 7824486"/>
                <a:gd name="connsiteY8" fmla="*/ 2592729 h 2835797"/>
                <a:gd name="connsiteX9" fmla="*/ 3970116 w 7824486"/>
                <a:gd name="connsiteY9" fmla="*/ 2615878 h 2835797"/>
                <a:gd name="connsiteX10" fmla="*/ 3912243 w 7824486"/>
                <a:gd name="connsiteY10" fmla="*/ 2650602 h 2835797"/>
                <a:gd name="connsiteX11" fmla="*/ 3865944 w 7824486"/>
                <a:gd name="connsiteY11" fmla="*/ 2673751 h 2835797"/>
                <a:gd name="connsiteX12" fmla="*/ 3761772 w 7824486"/>
                <a:gd name="connsiteY12" fmla="*/ 2720050 h 2835797"/>
                <a:gd name="connsiteX13" fmla="*/ 3703898 w 7824486"/>
                <a:gd name="connsiteY13" fmla="*/ 2754774 h 2835797"/>
                <a:gd name="connsiteX14" fmla="*/ 3669174 w 7824486"/>
                <a:gd name="connsiteY14" fmla="*/ 2777924 h 2835797"/>
                <a:gd name="connsiteX15" fmla="*/ 3634450 w 7824486"/>
                <a:gd name="connsiteY15" fmla="*/ 2789498 h 2835797"/>
                <a:gd name="connsiteX16" fmla="*/ 3599726 w 7824486"/>
                <a:gd name="connsiteY16" fmla="*/ 2812648 h 2835797"/>
                <a:gd name="connsiteX17" fmla="*/ 3530278 w 7824486"/>
                <a:gd name="connsiteY17" fmla="*/ 2835797 h 2835797"/>
                <a:gd name="connsiteX18" fmla="*/ 3368233 w 7824486"/>
                <a:gd name="connsiteY18" fmla="*/ 2824222 h 2835797"/>
                <a:gd name="connsiteX19" fmla="*/ 3298784 w 7824486"/>
                <a:gd name="connsiteY19" fmla="*/ 2789498 h 2835797"/>
                <a:gd name="connsiteX20" fmla="*/ 3252486 w 7824486"/>
                <a:gd name="connsiteY20" fmla="*/ 2754774 h 2835797"/>
                <a:gd name="connsiteX21" fmla="*/ 3217762 w 7824486"/>
                <a:gd name="connsiteY21" fmla="*/ 2743200 h 2835797"/>
                <a:gd name="connsiteX22" fmla="*/ 3159888 w 7824486"/>
                <a:gd name="connsiteY22" fmla="*/ 2731625 h 2835797"/>
                <a:gd name="connsiteX23" fmla="*/ 3067291 w 7824486"/>
                <a:gd name="connsiteY23" fmla="*/ 2708475 h 2835797"/>
                <a:gd name="connsiteX24" fmla="*/ 2731625 w 7824486"/>
                <a:gd name="connsiteY24" fmla="*/ 2696901 h 2835797"/>
                <a:gd name="connsiteX25" fmla="*/ 2639027 w 7824486"/>
                <a:gd name="connsiteY25" fmla="*/ 2685326 h 2835797"/>
                <a:gd name="connsiteX26" fmla="*/ 2476982 w 7824486"/>
                <a:gd name="connsiteY26" fmla="*/ 2673751 h 2835797"/>
                <a:gd name="connsiteX27" fmla="*/ 2465407 w 7824486"/>
                <a:gd name="connsiteY27" fmla="*/ 2639027 h 2835797"/>
                <a:gd name="connsiteX28" fmla="*/ 2430683 w 7824486"/>
                <a:gd name="connsiteY28" fmla="*/ 2615878 h 2835797"/>
                <a:gd name="connsiteX29" fmla="*/ 2338086 w 7824486"/>
                <a:gd name="connsiteY29" fmla="*/ 2604303 h 2835797"/>
                <a:gd name="connsiteX30" fmla="*/ 2164465 w 7824486"/>
                <a:gd name="connsiteY30" fmla="*/ 2592729 h 2835797"/>
                <a:gd name="connsiteX31" fmla="*/ 1307939 w 7824486"/>
                <a:gd name="connsiteY31" fmla="*/ 2569579 h 2835797"/>
                <a:gd name="connsiteX32" fmla="*/ 1134319 w 7824486"/>
                <a:gd name="connsiteY32" fmla="*/ 2581154 h 2835797"/>
                <a:gd name="connsiteX33" fmla="*/ 1099595 w 7824486"/>
                <a:gd name="connsiteY33" fmla="*/ 2592729 h 2835797"/>
                <a:gd name="connsiteX34" fmla="*/ 1030146 w 7824486"/>
                <a:gd name="connsiteY34" fmla="*/ 2639027 h 2835797"/>
                <a:gd name="connsiteX35" fmla="*/ 995422 w 7824486"/>
                <a:gd name="connsiteY35" fmla="*/ 2685326 h 2835797"/>
                <a:gd name="connsiteX36" fmla="*/ 972273 w 7824486"/>
                <a:gd name="connsiteY36" fmla="*/ 2731625 h 2835797"/>
                <a:gd name="connsiteX37" fmla="*/ 925974 w 7824486"/>
                <a:gd name="connsiteY37" fmla="*/ 2743200 h 2835797"/>
                <a:gd name="connsiteX38" fmla="*/ 891250 w 7824486"/>
                <a:gd name="connsiteY38" fmla="*/ 2754774 h 2835797"/>
                <a:gd name="connsiteX39" fmla="*/ 694481 w 7824486"/>
                <a:gd name="connsiteY39" fmla="*/ 2743200 h 2835797"/>
                <a:gd name="connsiteX40" fmla="*/ 659757 w 7824486"/>
                <a:gd name="connsiteY40" fmla="*/ 2731625 h 2835797"/>
                <a:gd name="connsiteX41" fmla="*/ 520860 w 7824486"/>
                <a:gd name="connsiteY41" fmla="*/ 2696901 h 2835797"/>
                <a:gd name="connsiteX42" fmla="*/ 497711 w 7824486"/>
                <a:gd name="connsiteY42" fmla="*/ 2673751 h 2835797"/>
                <a:gd name="connsiteX43" fmla="*/ 474562 w 7824486"/>
                <a:gd name="connsiteY43" fmla="*/ 2639027 h 2835797"/>
                <a:gd name="connsiteX44" fmla="*/ 439838 w 7824486"/>
                <a:gd name="connsiteY44" fmla="*/ 2627453 h 2835797"/>
                <a:gd name="connsiteX45" fmla="*/ 277792 w 7824486"/>
                <a:gd name="connsiteY45" fmla="*/ 2592729 h 2835797"/>
                <a:gd name="connsiteX46" fmla="*/ 219919 w 7824486"/>
                <a:gd name="connsiteY46" fmla="*/ 2581154 h 2835797"/>
                <a:gd name="connsiteX47" fmla="*/ 138896 w 7824486"/>
                <a:gd name="connsiteY47" fmla="*/ 2558005 h 2835797"/>
                <a:gd name="connsiteX48" fmla="*/ 57873 w 7824486"/>
                <a:gd name="connsiteY48" fmla="*/ 2523281 h 2835797"/>
                <a:gd name="connsiteX49" fmla="*/ 0 w 7824486"/>
                <a:gd name="connsiteY49" fmla="*/ 2569579 h 2835797"/>
                <a:gd name="connsiteX50" fmla="*/ 0 w 7824486"/>
                <a:gd name="connsiteY50" fmla="*/ 0 h 2835797"/>
                <a:gd name="connsiteX51" fmla="*/ 7824486 w 7824486"/>
                <a:gd name="connsiteY51" fmla="*/ 0 h 2835797"/>
                <a:gd name="connsiteX52" fmla="*/ 7824486 w 7824486"/>
                <a:gd name="connsiteY52" fmla="*/ 2419108 h 2835797"/>
                <a:gd name="connsiteX53" fmla="*/ 7812911 w 7824486"/>
                <a:gd name="connsiteY53" fmla="*/ 2419108 h 2835797"/>
                <a:gd name="connsiteX54" fmla="*/ 7604567 w 7824486"/>
                <a:gd name="connsiteY54" fmla="*/ 2372810 h 2835797"/>
                <a:gd name="connsiteX55" fmla="*/ 7535119 w 7824486"/>
                <a:gd name="connsiteY55" fmla="*/ 2349660 h 2835797"/>
                <a:gd name="connsiteX56" fmla="*/ 7500395 w 7824486"/>
                <a:gd name="connsiteY56" fmla="*/ 2338086 h 2835797"/>
                <a:gd name="connsiteX57" fmla="*/ 7465670 w 7824486"/>
                <a:gd name="connsiteY57" fmla="*/ 2314936 h 2835797"/>
                <a:gd name="connsiteX58" fmla="*/ 7442521 w 7824486"/>
                <a:gd name="connsiteY58" fmla="*/ 2280212 h 2835797"/>
                <a:gd name="connsiteX59" fmla="*/ 7373073 w 7824486"/>
                <a:gd name="connsiteY59" fmla="*/ 2257063 h 2835797"/>
                <a:gd name="connsiteX60" fmla="*/ 7037407 w 7824486"/>
                <a:gd name="connsiteY60" fmla="*/ 2268637 h 2835797"/>
                <a:gd name="connsiteX61" fmla="*/ 6875362 w 7824486"/>
                <a:gd name="connsiteY61" fmla="*/ 2303362 h 2835797"/>
                <a:gd name="connsiteX62" fmla="*/ 6805914 w 7824486"/>
                <a:gd name="connsiteY62" fmla="*/ 2349660 h 2835797"/>
                <a:gd name="connsiteX63" fmla="*/ 6759615 w 7824486"/>
                <a:gd name="connsiteY63" fmla="*/ 2372810 h 2835797"/>
                <a:gd name="connsiteX64" fmla="*/ 6736465 w 7824486"/>
                <a:gd name="connsiteY64" fmla="*/ 2395959 h 2835797"/>
                <a:gd name="connsiteX65" fmla="*/ 6667017 w 7824486"/>
                <a:gd name="connsiteY65" fmla="*/ 2419108 h 2835797"/>
                <a:gd name="connsiteX66" fmla="*/ 6620719 w 7824486"/>
                <a:gd name="connsiteY66" fmla="*/ 2442258 h 2835797"/>
                <a:gd name="connsiteX67" fmla="*/ 6447098 w 7824486"/>
                <a:gd name="connsiteY67" fmla="*/ 2453832 h 2835797"/>
                <a:gd name="connsiteX68" fmla="*/ 6377650 w 7824486"/>
                <a:gd name="connsiteY68" fmla="*/ 2430683 h 2835797"/>
                <a:gd name="connsiteX69" fmla="*/ 6307045 w 7824486"/>
                <a:gd name="connsiteY69" fmla="*/ 2483184 h 2835797"/>
                <a:gd name="connsiteX0" fmla="*/ 4942389 w 7824486"/>
                <a:gd name="connsiteY0" fmla="*/ 2523281 h 2835797"/>
                <a:gd name="connsiteX1" fmla="*/ 4456253 w 7824486"/>
                <a:gd name="connsiteY1" fmla="*/ 2511706 h 2835797"/>
                <a:gd name="connsiteX2" fmla="*/ 4421529 w 7824486"/>
                <a:gd name="connsiteY2" fmla="*/ 2500131 h 2835797"/>
                <a:gd name="connsiteX3" fmla="*/ 4224759 w 7824486"/>
                <a:gd name="connsiteY3" fmla="*/ 2511706 h 2835797"/>
                <a:gd name="connsiteX4" fmla="*/ 4190035 w 7824486"/>
                <a:gd name="connsiteY4" fmla="*/ 2523281 h 2835797"/>
                <a:gd name="connsiteX5" fmla="*/ 4132162 w 7824486"/>
                <a:gd name="connsiteY5" fmla="*/ 2534855 h 2835797"/>
                <a:gd name="connsiteX6" fmla="*/ 4074288 w 7824486"/>
                <a:gd name="connsiteY6" fmla="*/ 2558005 h 2835797"/>
                <a:gd name="connsiteX7" fmla="*/ 4016415 w 7824486"/>
                <a:gd name="connsiteY7" fmla="*/ 2592729 h 2835797"/>
                <a:gd name="connsiteX8" fmla="*/ 3970116 w 7824486"/>
                <a:gd name="connsiteY8" fmla="*/ 2615878 h 2835797"/>
                <a:gd name="connsiteX9" fmla="*/ 3912243 w 7824486"/>
                <a:gd name="connsiteY9" fmla="*/ 2650602 h 2835797"/>
                <a:gd name="connsiteX10" fmla="*/ 3865944 w 7824486"/>
                <a:gd name="connsiteY10" fmla="*/ 2673751 h 2835797"/>
                <a:gd name="connsiteX11" fmla="*/ 3761772 w 7824486"/>
                <a:gd name="connsiteY11" fmla="*/ 2720050 h 2835797"/>
                <a:gd name="connsiteX12" fmla="*/ 3703898 w 7824486"/>
                <a:gd name="connsiteY12" fmla="*/ 2754774 h 2835797"/>
                <a:gd name="connsiteX13" fmla="*/ 3669174 w 7824486"/>
                <a:gd name="connsiteY13" fmla="*/ 2777924 h 2835797"/>
                <a:gd name="connsiteX14" fmla="*/ 3634450 w 7824486"/>
                <a:gd name="connsiteY14" fmla="*/ 2789498 h 2835797"/>
                <a:gd name="connsiteX15" fmla="*/ 3599726 w 7824486"/>
                <a:gd name="connsiteY15" fmla="*/ 2812648 h 2835797"/>
                <a:gd name="connsiteX16" fmla="*/ 3530278 w 7824486"/>
                <a:gd name="connsiteY16" fmla="*/ 2835797 h 2835797"/>
                <a:gd name="connsiteX17" fmla="*/ 3368233 w 7824486"/>
                <a:gd name="connsiteY17" fmla="*/ 2824222 h 2835797"/>
                <a:gd name="connsiteX18" fmla="*/ 3298784 w 7824486"/>
                <a:gd name="connsiteY18" fmla="*/ 2789498 h 2835797"/>
                <a:gd name="connsiteX19" fmla="*/ 3252486 w 7824486"/>
                <a:gd name="connsiteY19" fmla="*/ 2754774 h 2835797"/>
                <a:gd name="connsiteX20" fmla="*/ 3217762 w 7824486"/>
                <a:gd name="connsiteY20" fmla="*/ 2743200 h 2835797"/>
                <a:gd name="connsiteX21" fmla="*/ 3159888 w 7824486"/>
                <a:gd name="connsiteY21" fmla="*/ 2731625 h 2835797"/>
                <a:gd name="connsiteX22" fmla="*/ 3067291 w 7824486"/>
                <a:gd name="connsiteY22" fmla="*/ 2708475 h 2835797"/>
                <a:gd name="connsiteX23" fmla="*/ 2731625 w 7824486"/>
                <a:gd name="connsiteY23" fmla="*/ 2696901 h 2835797"/>
                <a:gd name="connsiteX24" fmla="*/ 2639027 w 7824486"/>
                <a:gd name="connsiteY24" fmla="*/ 2685326 h 2835797"/>
                <a:gd name="connsiteX25" fmla="*/ 2476982 w 7824486"/>
                <a:gd name="connsiteY25" fmla="*/ 2673751 h 2835797"/>
                <a:gd name="connsiteX26" fmla="*/ 2465407 w 7824486"/>
                <a:gd name="connsiteY26" fmla="*/ 2639027 h 2835797"/>
                <a:gd name="connsiteX27" fmla="*/ 2430683 w 7824486"/>
                <a:gd name="connsiteY27" fmla="*/ 2615878 h 2835797"/>
                <a:gd name="connsiteX28" fmla="*/ 2338086 w 7824486"/>
                <a:gd name="connsiteY28" fmla="*/ 2604303 h 2835797"/>
                <a:gd name="connsiteX29" fmla="*/ 2164465 w 7824486"/>
                <a:gd name="connsiteY29" fmla="*/ 2592729 h 2835797"/>
                <a:gd name="connsiteX30" fmla="*/ 1307939 w 7824486"/>
                <a:gd name="connsiteY30" fmla="*/ 2569579 h 2835797"/>
                <a:gd name="connsiteX31" fmla="*/ 1134319 w 7824486"/>
                <a:gd name="connsiteY31" fmla="*/ 2581154 h 2835797"/>
                <a:gd name="connsiteX32" fmla="*/ 1099595 w 7824486"/>
                <a:gd name="connsiteY32" fmla="*/ 2592729 h 2835797"/>
                <a:gd name="connsiteX33" fmla="*/ 1030146 w 7824486"/>
                <a:gd name="connsiteY33" fmla="*/ 2639027 h 2835797"/>
                <a:gd name="connsiteX34" fmla="*/ 995422 w 7824486"/>
                <a:gd name="connsiteY34" fmla="*/ 2685326 h 2835797"/>
                <a:gd name="connsiteX35" fmla="*/ 972273 w 7824486"/>
                <a:gd name="connsiteY35" fmla="*/ 2731625 h 2835797"/>
                <a:gd name="connsiteX36" fmla="*/ 925974 w 7824486"/>
                <a:gd name="connsiteY36" fmla="*/ 2743200 h 2835797"/>
                <a:gd name="connsiteX37" fmla="*/ 891250 w 7824486"/>
                <a:gd name="connsiteY37" fmla="*/ 2754774 h 2835797"/>
                <a:gd name="connsiteX38" fmla="*/ 694481 w 7824486"/>
                <a:gd name="connsiteY38" fmla="*/ 2743200 h 2835797"/>
                <a:gd name="connsiteX39" fmla="*/ 659757 w 7824486"/>
                <a:gd name="connsiteY39" fmla="*/ 2731625 h 2835797"/>
                <a:gd name="connsiteX40" fmla="*/ 520860 w 7824486"/>
                <a:gd name="connsiteY40" fmla="*/ 2696901 h 2835797"/>
                <a:gd name="connsiteX41" fmla="*/ 497711 w 7824486"/>
                <a:gd name="connsiteY41" fmla="*/ 2673751 h 2835797"/>
                <a:gd name="connsiteX42" fmla="*/ 474562 w 7824486"/>
                <a:gd name="connsiteY42" fmla="*/ 2639027 h 2835797"/>
                <a:gd name="connsiteX43" fmla="*/ 439838 w 7824486"/>
                <a:gd name="connsiteY43" fmla="*/ 2627453 h 2835797"/>
                <a:gd name="connsiteX44" fmla="*/ 277792 w 7824486"/>
                <a:gd name="connsiteY44" fmla="*/ 2592729 h 2835797"/>
                <a:gd name="connsiteX45" fmla="*/ 219919 w 7824486"/>
                <a:gd name="connsiteY45" fmla="*/ 2581154 h 2835797"/>
                <a:gd name="connsiteX46" fmla="*/ 138896 w 7824486"/>
                <a:gd name="connsiteY46" fmla="*/ 2558005 h 2835797"/>
                <a:gd name="connsiteX47" fmla="*/ 57873 w 7824486"/>
                <a:gd name="connsiteY47" fmla="*/ 2523281 h 2835797"/>
                <a:gd name="connsiteX48" fmla="*/ 0 w 7824486"/>
                <a:gd name="connsiteY48" fmla="*/ 2569579 h 2835797"/>
                <a:gd name="connsiteX49" fmla="*/ 0 w 7824486"/>
                <a:gd name="connsiteY49" fmla="*/ 0 h 2835797"/>
                <a:gd name="connsiteX50" fmla="*/ 7824486 w 7824486"/>
                <a:gd name="connsiteY50" fmla="*/ 0 h 2835797"/>
                <a:gd name="connsiteX51" fmla="*/ 7824486 w 7824486"/>
                <a:gd name="connsiteY51" fmla="*/ 2419108 h 2835797"/>
                <a:gd name="connsiteX52" fmla="*/ 7812911 w 7824486"/>
                <a:gd name="connsiteY52" fmla="*/ 2419108 h 2835797"/>
                <a:gd name="connsiteX53" fmla="*/ 7604567 w 7824486"/>
                <a:gd name="connsiteY53" fmla="*/ 2372810 h 2835797"/>
                <a:gd name="connsiteX54" fmla="*/ 7535119 w 7824486"/>
                <a:gd name="connsiteY54" fmla="*/ 2349660 h 2835797"/>
                <a:gd name="connsiteX55" fmla="*/ 7500395 w 7824486"/>
                <a:gd name="connsiteY55" fmla="*/ 2338086 h 2835797"/>
                <a:gd name="connsiteX56" fmla="*/ 7465670 w 7824486"/>
                <a:gd name="connsiteY56" fmla="*/ 2314936 h 2835797"/>
                <a:gd name="connsiteX57" fmla="*/ 7442521 w 7824486"/>
                <a:gd name="connsiteY57" fmla="*/ 2280212 h 2835797"/>
                <a:gd name="connsiteX58" fmla="*/ 7373073 w 7824486"/>
                <a:gd name="connsiteY58" fmla="*/ 2257063 h 2835797"/>
                <a:gd name="connsiteX59" fmla="*/ 7037407 w 7824486"/>
                <a:gd name="connsiteY59" fmla="*/ 2268637 h 2835797"/>
                <a:gd name="connsiteX60" fmla="*/ 6875362 w 7824486"/>
                <a:gd name="connsiteY60" fmla="*/ 2303362 h 2835797"/>
                <a:gd name="connsiteX61" fmla="*/ 6805914 w 7824486"/>
                <a:gd name="connsiteY61" fmla="*/ 2349660 h 2835797"/>
                <a:gd name="connsiteX62" fmla="*/ 6759615 w 7824486"/>
                <a:gd name="connsiteY62" fmla="*/ 2372810 h 2835797"/>
                <a:gd name="connsiteX63" fmla="*/ 6736465 w 7824486"/>
                <a:gd name="connsiteY63" fmla="*/ 2395959 h 2835797"/>
                <a:gd name="connsiteX64" fmla="*/ 6667017 w 7824486"/>
                <a:gd name="connsiteY64" fmla="*/ 2419108 h 2835797"/>
                <a:gd name="connsiteX65" fmla="*/ 6620719 w 7824486"/>
                <a:gd name="connsiteY65" fmla="*/ 2442258 h 2835797"/>
                <a:gd name="connsiteX66" fmla="*/ 6447098 w 7824486"/>
                <a:gd name="connsiteY66" fmla="*/ 2453832 h 2835797"/>
                <a:gd name="connsiteX67" fmla="*/ 6377650 w 7824486"/>
                <a:gd name="connsiteY67" fmla="*/ 2430683 h 2835797"/>
                <a:gd name="connsiteX68" fmla="*/ 6307045 w 7824486"/>
                <a:gd name="connsiteY68" fmla="*/ 2483184 h 2835797"/>
                <a:gd name="connsiteX0" fmla="*/ 4942389 w 7824486"/>
                <a:gd name="connsiteY0" fmla="*/ 2523281 h 2835797"/>
                <a:gd name="connsiteX1" fmla="*/ 4456253 w 7824486"/>
                <a:gd name="connsiteY1" fmla="*/ 2511706 h 2835797"/>
                <a:gd name="connsiteX2" fmla="*/ 4421529 w 7824486"/>
                <a:gd name="connsiteY2" fmla="*/ 2500131 h 2835797"/>
                <a:gd name="connsiteX3" fmla="*/ 4224759 w 7824486"/>
                <a:gd name="connsiteY3" fmla="*/ 2511706 h 2835797"/>
                <a:gd name="connsiteX4" fmla="*/ 4190035 w 7824486"/>
                <a:gd name="connsiteY4" fmla="*/ 2523281 h 2835797"/>
                <a:gd name="connsiteX5" fmla="*/ 4132162 w 7824486"/>
                <a:gd name="connsiteY5" fmla="*/ 2534855 h 2835797"/>
                <a:gd name="connsiteX6" fmla="*/ 4074288 w 7824486"/>
                <a:gd name="connsiteY6" fmla="*/ 2558005 h 2835797"/>
                <a:gd name="connsiteX7" fmla="*/ 4016415 w 7824486"/>
                <a:gd name="connsiteY7" fmla="*/ 2592729 h 2835797"/>
                <a:gd name="connsiteX8" fmla="*/ 3970116 w 7824486"/>
                <a:gd name="connsiteY8" fmla="*/ 2615878 h 2835797"/>
                <a:gd name="connsiteX9" fmla="*/ 3912243 w 7824486"/>
                <a:gd name="connsiteY9" fmla="*/ 2650602 h 2835797"/>
                <a:gd name="connsiteX10" fmla="*/ 3865944 w 7824486"/>
                <a:gd name="connsiteY10" fmla="*/ 2673751 h 2835797"/>
                <a:gd name="connsiteX11" fmla="*/ 3761772 w 7824486"/>
                <a:gd name="connsiteY11" fmla="*/ 2720050 h 2835797"/>
                <a:gd name="connsiteX12" fmla="*/ 3703898 w 7824486"/>
                <a:gd name="connsiteY12" fmla="*/ 2754774 h 2835797"/>
                <a:gd name="connsiteX13" fmla="*/ 3669174 w 7824486"/>
                <a:gd name="connsiteY13" fmla="*/ 2777924 h 2835797"/>
                <a:gd name="connsiteX14" fmla="*/ 3634450 w 7824486"/>
                <a:gd name="connsiteY14" fmla="*/ 2789498 h 2835797"/>
                <a:gd name="connsiteX15" fmla="*/ 3599726 w 7824486"/>
                <a:gd name="connsiteY15" fmla="*/ 2812648 h 2835797"/>
                <a:gd name="connsiteX16" fmla="*/ 3530278 w 7824486"/>
                <a:gd name="connsiteY16" fmla="*/ 2835797 h 2835797"/>
                <a:gd name="connsiteX17" fmla="*/ 3368233 w 7824486"/>
                <a:gd name="connsiteY17" fmla="*/ 2824222 h 2835797"/>
                <a:gd name="connsiteX18" fmla="*/ 3298784 w 7824486"/>
                <a:gd name="connsiteY18" fmla="*/ 2789498 h 2835797"/>
                <a:gd name="connsiteX19" fmla="*/ 3252486 w 7824486"/>
                <a:gd name="connsiteY19" fmla="*/ 2754774 h 2835797"/>
                <a:gd name="connsiteX20" fmla="*/ 3217762 w 7824486"/>
                <a:gd name="connsiteY20" fmla="*/ 2743200 h 2835797"/>
                <a:gd name="connsiteX21" fmla="*/ 3159888 w 7824486"/>
                <a:gd name="connsiteY21" fmla="*/ 2731625 h 2835797"/>
                <a:gd name="connsiteX22" fmla="*/ 3067291 w 7824486"/>
                <a:gd name="connsiteY22" fmla="*/ 2708475 h 2835797"/>
                <a:gd name="connsiteX23" fmla="*/ 2731625 w 7824486"/>
                <a:gd name="connsiteY23" fmla="*/ 2696901 h 2835797"/>
                <a:gd name="connsiteX24" fmla="*/ 2639027 w 7824486"/>
                <a:gd name="connsiteY24" fmla="*/ 2685326 h 2835797"/>
                <a:gd name="connsiteX25" fmla="*/ 2476982 w 7824486"/>
                <a:gd name="connsiteY25" fmla="*/ 2673751 h 2835797"/>
                <a:gd name="connsiteX26" fmla="*/ 2465407 w 7824486"/>
                <a:gd name="connsiteY26" fmla="*/ 2639027 h 2835797"/>
                <a:gd name="connsiteX27" fmla="*/ 2430683 w 7824486"/>
                <a:gd name="connsiteY27" fmla="*/ 2615878 h 2835797"/>
                <a:gd name="connsiteX28" fmla="*/ 2338086 w 7824486"/>
                <a:gd name="connsiteY28" fmla="*/ 2604303 h 2835797"/>
                <a:gd name="connsiteX29" fmla="*/ 2164465 w 7824486"/>
                <a:gd name="connsiteY29" fmla="*/ 2592729 h 2835797"/>
                <a:gd name="connsiteX30" fmla="*/ 1307939 w 7824486"/>
                <a:gd name="connsiteY30" fmla="*/ 2569579 h 2835797"/>
                <a:gd name="connsiteX31" fmla="*/ 1134319 w 7824486"/>
                <a:gd name="connsiteY31" fmla="*/ 2581154 h 2835797"/>
                <a:gd name="connsiteX32" fmla="*/ 1099595 w 7824486"/>
                <a:gd name="connsiteY32" fmla="*/ 2592729 h 2835797"/>
                <a:gd name="connsiteX33" fmla="*/ 1030146 w 7824486"/>
                <a:gd name="connsiteY33" fmla="*/ 2639027 h 2835797"/>
                <a:gd name="connsiteX34" fmla="*/ 995422 w 7824486"/>
                <a:gd name="connsiteY34" fmla="*/ 2685326 h 2835797"/>
                <a:gd name="connsiteX35" fmla="*/ 972273 w 7824486"/>
                <a:gd name="connsiteY35" fmla="*/ 2731625 h 2835797"/>
                <a:gd name="connsiteX36" fmla="*/ 925974 w 7824486"/>
                <a:gd name="connsiteY36" fmla="*/ 2743200 h 2835797"/>
                <a:gd name="connsiteX37" fmla="*/ 891250 w 7824486"/>
                <a:gd name="connsiteY37" fmla="*/ 2754774 h 2835797"/>
                <a:gd name="connsiteX38" fmla="*/ 694481 w 7824486"/>
                <a:gd name="connsiteY38" fmla="*/ 2743200 h 2835797"/>
                <a:gd name="connsiteX39" fmla="*/ 659757 w 7824486"/>
                <a:gd name="connsiteY39" fmla="*/ 2731625 h 2835797"/>
                <a:gd name="connsiteX40" fmla="*/ 520860 w 7824486"/>
                <a:gd name="connsiteY40" fmla="*/ 2696901 h 2835797"/>
                <a:gd name="connsiteX41" fmla="*/ 497711 w 7824486"/>
                <a:gd name="connsiteY41" fmla="*/ 2673751 h 2835797"/>
                <a:gd name="connsiteX42" fmla="*/ 474562 w 7824486"/>
                <a:gd name="connsiteY42" fmla="*/ 2639027 h 2835797"/>
                <a:gd name="connsiteX43" fmla="*/ 439838 w 7824486"/>
                <a:gd name="connsiteY43" fmla="*/ 2627453 h 2835797"/>
                <a:gd name="connsiteX44" fmla="*/ 277792 w 7824486"/>
                <a:gd name="connsiteY44" fmla="*/ 2592729 h 2835797"/>
                <a:gd name="connsiteX45" fmla="*/ 219919 w 7824486"/>
                <a:gd name="connsiteY45" fmla="*/ 2581154 h 2835797"/>
                <a:gd name="connsiteX46" fmla="*/ 138896 w 7824486"/>
                <a:gd name="connsiteY46" fmla="*/ 2558005 h 2835797"/>
                <a:gd name="connsiteX47" fmla="*/ 57873 w 7824486"/>
                <a:gd name="connsiteY47" fmla="*/ 2523281 h 2835797"/>
                <a:gd name="connsiteX48" fmla="*/ 0 w 7824486"/>
                <a:gd name="connsiteY48" fmla="*/ 2569579 h 2835797"/>
                <a:gd name="connsiteX49" fmla="*/ 0 w 7824486"/>
                <a:gd name="connsiteY49" fmla="*/ 0 h 2835797"/>
                <a:gd name="connsiteX50" fmla="*/ 7824486 w 7824486"/>
                <a:gd name="connsiteY50" fmla="*/ 0 h 2835797"/>
                <a:gd name="connsiteX51" fmla="*/ 7824486 w 7824486"/>
                <a:gd name="connsiteY51" fmla="*/ 2419108 h 2835797"/>
                <a:gd name="connsiteX52" fmla="*/ 7812911 w 7824486"/>
                <a:gd name="connsiteY52" fmla="*/ 2419108 h 2835797"/>
                <a:gd name="connsiteX53" fmla="*/ 7604567 w 7824486"/>
                <a:gd name="connsiteY53" fmla="*/ 2372810 h 2835797"/>
                <a:gd name="connsiteX54" fmla="*/ 7535119 w 7824486"/>
                <a:gd name="connsiteY54" fmla="*/ 2349660 h 2835797"/>
                <a:gd name="connsiteX55" fmla="*/ 7500395 w 7824486"/>
                <a:gd name="connsiteY55" fmla="*/ 2338086 h 2835797"/>
                <a:gd name="connsiteX56" fmla="*/ 7465670 w 7824486"/>
                <a:gd name="connsiteY56" fmla="*/ 2314936 h 2835797"/>
                <a:gd name="connsiteX57" fmla="*/ 7442521 w 7824486"/>
                <a:gd name="connsiteY57" fmla="*/ 2280212 h 2835797"/>
                <a:gd name="connsiteX58" fmla="*/ 7373073 w 7824486"/>
                <a:gd name="connsiteY58" fmla="*/ 2257063 h 2835797"/>
                <a:gd name="connsiteX59" fmla="*/ 7037407 w 7824486"/>
                <a:gd name="connsiteY59" fmla="*/ 2268637 h 2835797"/>
                <a:gd name="connsiteX60" fmla="*/ 6875362 w 7824486"/>
                <a:gd name="connsiteY60" fmla="*/ 2303362 h 2835797"/>
                <a:gd name="connsiteX61" fmla="*/ 6805914 w 7824486"/>
                <a:gd name="connsiteY61" fmla="*/ 2349660 h 2835797"/>
                <a:gd name="connsiteX62" fmla="*/ 6759615 w 7824486"/>
                <a:gd name="connsiteY62" fmla="*/ 2372810 h 2835797"/>
                <a:gd name="connsiteX63" fmla="*/ 6736465 w 7824486"/>
                <a:gd name="connsiteY63" fmla="*/ 2395959 h 2835797"/>
                <a:gd name="connsiteX64" fmla="*/ 6667017 w 7824486"/>
                <a:gd name="connsiteY64" fmla="*/ 2419108 h 2835797"/>
                <a:gd name="connsiteX65" fmla="*/ 6620719 w 7824486"/>
                <a:gd name="connsiteY65" fmla="*/ 2442258 h 2835797"/>
                <a:gd name="connsiteX66" fmla="*/ 6447098 w 7824486"/>
                <a:gd name="connsiteY66" fmla="*/ 2453832 h 2835797"/>
                <a:gd name="connsiteX67" fmla="*/ 6377650 w 7824486"/>
                <a:gd name="connsiteY67" fmla="*/ 2430683 h 2835797"/>
                <a:gd name="connsiteX0" fmla="*/ 4942389 w 7824486"/>
                <a:gd name="connsiteY0" fmla="*/ 2523281 h 2835797"/>
                <a:gd name="connsiteX1" fmla="*/ 4456253 w 7824486"/>
                <a:gd name="connsiteY1" fmla="*/ 2511706 h 2835797"/>
                <a:gd name="connsiteX2" fmla="*/ 4421529 w 7824486"/>
                <a:gd name="connsiteY2" fmla="*/ 2500131 h 2835797"/>
                <a:gd name="connsiteX3" fmla="*/ 4224759 w 7824486"/>
                <a:gd name="connsiteY3" fmla="*/ 2511706 h 2835797"/>
                <a:gd name="connsiteX4" fmla="*/ 4190035 w 7824486"/>
                <a:gd name="connsiteY4" fmla="*/ 2523281 h 2835797"/>
                <a:gd name="connsiteX5" fmla="*/ 4132162 w 7824486"/>
                <a:gd name="connsiteY5" fmla="*/ 2534855 h 2835797"/>
                <a:gd name="connsiteX6" fmla="*/ 4074288 w 7824486"/>
                <a:gd name="connsiteY6" fmla="*/ 2558005 h 2835797"/>
                <a:gd name="connsiteX7" fmla="*/ 4016415 w 7824486"/>
                <a:gd name="connsiteY7" fmla="*/ 2592729 h 2835797"/>
                <a:gd name="connsiteX8" fmla="*/ 3970116 w 7824486"/>
                <a:gd name="connsiteY8" fmla="*/ 2615878 h 2835797"/>
                <a:gd name="connsiteX9" fmla="*/ 3912243 w 7824486"/>
                <a:gd name="connsiteY9" fmla="*/ 2650602 h 2835797"/>
                <a:gd name="connsiteX10" fmla="*/ 3865944 w 7824486"/>
                <a:gd name="connsiteY10" fmla="*/ 2673751 h 2835797"/>
                <a:gd name="connsiteX11" fmla="*/ 3761772 w 7824486"/>
                <a:gd name="connsiteY11" fmla="*/ 2720050 h 2835797"/>
                <a:gd name="connsiteX12" fmla="*/ 3703898 w 7824486"/>
                <a:gd name="connsiteY12" fmla="*/ 2754774 h 2835797"/>
                <a:gd name="connsiteX13" fmla="*/ 3669174 w 7824486"/>
                <a:gd name="connsiteY13" fmla="*/ 2777924 h 2835797"/>
                <a:gd name="connsiteX14" fmla="*/ 3634450 w 7824486"/>
                <a:gd name="connsiteY14" fmla="*/ 2789498 h 2835797"/>
                <a:gd name="connsiteX15" fmla="*/ 3599726 w 7824486"/>
                <a:gd name="connsiteY15" fmla="*/ 2812648 h 2835797"/>
                <a:gd name="connsiteX16" fmla="*/ 3530278 w 7824486"/>
                <a:gd name="connsiteY16" fmla="*/ 2835797 h 2835797"/>
                <a:gd name="connsiteX17" fmla="*/ 3368233 w 7824486"/>
                <a:gd name="connsiteY17" fmla="*/ 2824222 h 2835797"/>
                <a:gd name="connsiteX18" fmla="*/ 3298784 w 7824486"/>
                <a:gd name="connsiteY18" fmla="*/ 2789498 h 2835797"/>
                <a:gd name="connsiteX19" fmla="*/ 3252486 w 7824486"/>
                <a:gd name="connsiteY19" fmla="*/ 2754774 h 2835797"/>
                <a:gd name="connsiteX20" fmla="*/ 3217762 w 7824486"/>
                <a:gd name="connsiteY20" fmla="*/ 2743200 h 2835797"/>
                <a:gd name="connsiteX21" fmla="*/ 3159888 w 7824486"/>
                <a:gd name="connsiteY21" fmla="*/ 2731625 h 2835797"/>
                <a:gd name="connsiteX22" fmla="*/ 3067291 w 7824486"/>
                <a:gd name="connsiteY22" fmla="*/ 2708475 h 2835797"/>
                <a:gd name="connsiteX23" fmla="*/ 2731625 w 7824486"/>
                <a:gd name="connsiteY23" fmla="*/ 2696901 h 2835797"/>
                <a:gd name="connsiteX24" fmla="*/ 2639027 w 7824486"/>
                <a:gd name="connsiteY24" fmla="*/ 2685326 h 2835797"/>
                <a:gd name="connsiteX25" fmla="*/ 2476982 w 7824486"/>
                <a:gd name="connsiteY25" fmla="*/ 2673751 h 2835797"/>
                <a:gd name="connsiteX26" fmla="*/ 2465407 w 7824486"/>
                <a:gd name="connsiteY26" fmla="*/ 2639027 h 2835797"/>
                <a:gd name="connsiteX27" fmla="*/ 2430683 w 7824486"/>
                <a:gd name="connsiteY27" fmla="*/ 2615878 h 2835797"/>
                <a:gd name="connsiteX28" fmla="*/ 2338086 w 7824486"/>
                <a:gd name="connsiteY28" fmla="*/ 2604303 h 2835797"/>
                <a:gd name="connsiteX29" fmla="*/ 2164465 w 7824486"/>
                <a:gd name="connsiteY29" fmla="*/ 2592729 h 2835797"/>
                <a:gd name="connsiteX30" fmla="*/ 1307939 w 7824486"/>
                <a:gd name="connsiteY30" fmla="*/ 2569579 h 2835797"/>
                <a:gd name="connsiteX31" fmla="*/ 1134319 w 7824486"/>
                <a:gd name="connsiteY31" fmla="*/ 2581154 h 2835797"/>
                <a:gd name="connsiteX32" fmla="*/ 1099595 w 7824486"/>
                <a:gd name="connsiteY32" fmla="*/ 2592729 h 2835797"/>
                <a:gd name="connsiteX33" fmla="*/ 1030146 w 7824486"/>
                <a:gd name="connsiteY33" fmla="*/ 2639027 h 2835797"/>
                <a:gd name="connsiteX34" fmla="*/ 995422 w 7824486"/>
                <a:gd name="connsiteY34" fmla="*/ 2685326 h 2835797"/>
                <a:gd name="connsiteX35" fmla="*/ 972273 w 7824486"/>
                <a:gd name="connsiteY35" fmla="*/ 2731625 h 2835797"/>
                <a:gd name="connsiteX36" fmla="*/ 925974 w 7824486"/>
                <a:gd name="connsiteY36" fmla="*/ 2743200 h 2835797"/>
                <a:gd name="connsiteX37" fmla="*/ 891250 w 7824486"/>
                <a:gd name="connsiteY37" fmla="*/ 2754774 h 2835797"/>
                <a:gd name="connsiteX38" fmla="*/ 694481 w 7824486"/>
                <a:gd name="connsiteY38" fmla="*/ 2743200 h 2835797"/>
                <a:gd name="connsiteX39" fmla="*/ 659757 w 7824486"/>
                <a:gd name="connsiteY39" fmla="*/ 2731625 h 2835797"/>
                <a:gd name="connsiteX40" fmla="*/ 520860 w 7824486"/>
                <a:gd name="connsiteY40" fmla="*/ 2696901 h 2835797"/>
                <a:gd name="connsiteX41" fmla="*/ 497711 w 7824486"/>
                <a:gd name="connsiteY41" fmla="*/ 2673751 h 2835797"/>
                <a:gd name="connsiteX42" fmla="*/ 474562 w 7824486"/>
                <a:gd name="connsiteY42" fmla="*/ 2639027 h 2835797"/>
                <a:gd name="connsiteX43" fmla="*/ 439838 w 7824486"/>
                <a:gd name="connsiteY43" fmla="*/ 2627453 h 2835797"/>
                <a:gd name="connsiteX44" fmla="*/ 277792 w 7824486"/>
                <a:gd name="connsiteY44" fmla="*/ 2592729 h 2835797"/>
                <a:gd name="connsiteX45" fmla="*/ 219919 w 7824486"/>
                <a:gd name="connsiteY45" fmla="*/ 2581154 h 2835797"/>
                <a:gd name="connsiteX46" fmla="*/ 138896 w 7824486"/>
                <a:gd name="connsiteY46" fmla="*/ 2558005 h 2835797"/>
                <a:gd name="connsiteX47" fmla="*/ 57873 w 7824486"/>
                <a:gd name="connsiteY47" fmla="*/ 2523281 h 2835797"/>
                <a:gd name="connsiteX48" fmla="*/ 0 w 7824486"/>
                <a:gd name="connsiteY48" fmla="*/ 2569579 h 2835797"/>
                <a:gd name="connsiteX49" fmla="*/ 0 w 7824486"/>
                <a:gd name="connsiteY49" fmla="*/ 0 h 2835797"/>
                <a:gd name="connsiteX50" fmla="*/ 7824486 w 7824486"/>
                <a:gd name="connsiteY50" fmla="*/ 0 h 2835797"/>
                <a:gd name="connsiteX51" fmla="*/ 7824486 w 7824486"/>
                <a:gd name="connsiteY51" fmla="*/ 2419108 h 2835797"/>
                <a:gd name="connsiteX52" fmla="*/ 7812911 w 7824486"/>
                <a:gd name="connsiteY52" fmla="*/ 2419108 h 2835797"/>
                <a:gd name="connsiteX53" fmla="*/ 7604567 w 7824486"/>
                <a:gd name="connsiteY53" fmla="*/ 2372810 h 2835797"/>
                <a:gd name="connsiteX54" fmla="*/ 7535119 w 7824486"/>
                <a:gd name="connsiteY54" fmla="*/ 2349660 h 2835797"/>
                <a:gd name="connsiteX55" fmla="*/ 7500395 w 7824486"/>
                <a:gd name="connsiteY55" fmla="*/ 2338086 h 2835797"/>
                <a:gd name="connsiteX56" fmla="*/ 7465670 w 7824486"/>
                <a:gd name="connsiteY56" fmla="*/ 2314936 h 2835797"/>
                <a:gd name="connsiteX57" fmla="*/ 7442521 w 7824486"/>
                <a:gd name="connsiteY57" fmla="*/ 2280212 h 2835797"/>
                <a:gd name="connsiteX58" fmla="*/ 7373073 w 7824486"/>
                <a:gd name="connsiteY58" fmla="*/ 2257063 h 2835797"/>
                <a:gd name="connsiteX59" fmla="*/ 7037407 w 7824486"/>
                <a:gd name="connsiteY59" fmla="*/ 2268637 h 2835797"/>
                <a:gd name="connsiteX60" fmla="*/ 6875362 w 7824486"/>
                <a:gd name="connsiteY60" fmla="*/ 2303362 h 2835797"/>
                <a:gd name="connsiteX61" fmla="*/ 6805914 w 7824486"/>
                <a:gd name="connsiteY61" fmla="*/ 2349660 h 2835797"/>
                <a:gd name="connsiteX62" fmla="*/ 6759615 w 7824486"/>
                <a:gd name="connsiteY62" fmla="*/ 2372810 h 2835797"/>
                <a:gd name="connsiteX63" fmla="*/ 6736465 w 7824486"/>
                <a:gd name="connsiteY63" fmla="*/ 2395959 h 2835797"/>
                <a:gd name="connsiteX64" fmla="*/ 6667017 w 7824486"/>
                <a:gd name="connsiteY64" fmla="*/ 2419108 h 2835797"/>
                <a:gd name="connsiteX65" fmla="*/ 6620719 w 7824486"/>
                <a:gd name="connsiteY65" fmla="*/ 2442258 h 2835797"/>
                <a:gd name="connsiteX66" fmla="*/ 6447098 w 7824486"/>
                <a:gd name="connsiteY66" fmla="*/ 2453832 h 2835797"/>
                <a:gd name="connsiteX0" fmla="*/ 4942389 w 7824486"/>
                <a:gd name="connsiteY0" fmla="*/ 2523281 h 2835797"/>
                <a:gd name="connsiteX1" fmla="*/ 4456253 w 7824486"/>
                <a:gd name="connsiteY1" fmla="*/ 2511706 h 2835797"/>
                <a:gd name="connsiteX2" fmla="*/ 4421529 w 7824486"/>
                <a:gd name="connsiteY2" fmla="*/ 2500131 h 2835797"/>
                <a:gd name="connsiteX3" fmla="*/ 4224759 w 7824486"/>
                <a:gd name="connsiteY3" fmla="*/ 2511706 h 2835797"/>
                <a:gd name="connsiteX4" fmla="*/ 4190035 w 7824486"/>
                <a:gd name="connsiteY4" fmla="*/ 2523281 h 2835797"/>
                <a:gd name="connsiteX5" fmla="*/ 4132162 w 7824486"/>
                <a:gd name="connsiteY5" fmla="*/ 2534855 h 2835797"/>
                <a:gd name="connsiteX6" fmla="*/ 4074288 w 7824486"/>
                <a:gd name="connsiteY6" fmla="*/ 2558005 h 2835797"/>
                <a:gd name="connsiteX7" fmla="*/ 4016415 w 7824486"/>
                <a:gd name="connsiteY7" fmla="*/ 2592729 h 2835797"/>
                <a:gd name="connsiteX8" fmla="*/ 3970116 w 7824486"/>
                <a:gd name="connsiteY8" fmla="*/ 2615878 h 2835797"/>
                <a:gd name="connsiteX9" fmla="*/ 3912243 w 7824486"/>
                <a:gd name="connsiteY9" fmla="*/ 2650602 h 2835797"/>
                <a:gd name="connsiteX10" fmla="*/ 3865944 w 7824486"/>
                <a:gd name="connsiteY10" fmla="*/ 2673751 h 2835797"/>
                <a:gd name="connsiteX11" fmla="*/ 3761772 w 7824486"/>
                <a:gd name="connsiteY11" fmla="*/ 2720050 h 2835797"/>
                <a:gd name="connsiteX12" fmla="*/ 3703898 w 7824486"/>
                <a:gd name="connsiteY12" fmla="*/ 2754774 h 2835797"/>
                <a:gd name="connsiteX13" fmla="*/ 3669174 w 7824486"/>
                <a:gd name="connsiteY13" fmla="*/ 2777924 h 2835797"/>
                <a:gd name="connsiteX14" fmla="*/ 3634450 w 7824486"/>
                <a:gd name="connsiteY14" fmla="*/ 2789498 h 2835797"/>
                <a:gd name="connsiteX15" fmla="*/ 3599726 w 7824486"/>
                <a:gd name="connsiteY15" fmla="*/ 2812648 h 2835797"/>
                <a:gd name="connsiteX16" fmla="*/ 3530278 w 7824486"/>
                <a:gd name="connsiteY16" fmla="*/ 2835797 h 2835797"/>
                <a:gd name="connsiteX17" fmla="*/ 3368233 w 7824486"/>
                <a:gd name="connsiteY17" fmla="*/ 2824222 h 2835797"/>
                <a:gd name="connsiteX18" fmla="*/ 3298784 w 7824486"/>
                <a:gd name="connsiteY18" fmla="*/ 2789498 h 2835797"/>
                <a:gd name="connsiteX19" fmla="*/ 3252486 w 7824486"/>
                <a:gd name="connsiteY19" fmla="*/ 2754774 h 2835797"/>
                <a:gd name="connsiteX20" fmla="*/ 3217762 w 7824486"/>
                <a:gd name="connsiteY20" fmla="*/ 2743200 h 2835797"/>
                <a:gd name="connsiteX21" fmla="*/ 3159888 w 7824486"/>
                <a:gd name="connsiteY21" fmla="*/ 2731625 h 2835797"/>
                <a:gd name="connsiteX22" fmla="*/ 3067291 w 7824486"/>
                <a:gd name="connsiteY22" fmla="*/ 2708475 h 2835797"/>
                <a:gd name="connsiteX23" fmla="*/ 2731625 w 7824486"/>
                <a:gd name="connsiteY23" fmla="*/ 2696901 h 2835797"/>
                <a:gd name="connsiteX24" fmla="*/ 2639027 w 7824486"/>
                <a:gd name="connsiteY24" fmla="*/ 2685326 h 2835797"/>
                <a:gd name="connsiteX25" fmla="*/ 2476982 w 7824486"/>
                <a:gd name="connsiteY25" fmla="*/ 2673751 h 2835797"/>
                <a:gd name="connsiteX26" fmla="*/ 2465407 w 7824486"/>
                <a:gd name="connsiteY26" fmla="*/ 2639027 h 2835797"/>
                <a:gd name="connsiteX27" fmla="*/ 2430683 w 7824486"/>
                <a:gd name="connsiteY27" fmla="*/ 2615878 h 2835797"/>
                <a:gd name="connsiteX28" fmla="*/ 2338086 w 7824486"/>
                <a:gd name="connsiteY28" fmla="*/ 2604303 h 2835797"/>
                <a:gd name="connsiteX29" fmla="*/ 2164465 w 7824486"/>
                <a:gd name="connsiteY29" fmla="*/ 2592729 h 2835797"/>
                <a:gd name="connsiteX30" fmla="*/ 1307939 w 7824486"/>
                <a:gd name="connsiteY30" fmla="*/ 2569579 h 2835797"/>
                <a:gd name="connsiteX31" fmla="*/ 1134319 w 7824486"/>
                <a:gd name="connsiteY31" fmla="*/ 2581154 h 2835797"/>
                <a:gd name="connsiteX32" fmla="*/ 1099595 w 7824486"/>
                <a:gd name="connsiteY32" fmla="*/ 2592729 h 2835797"/>
                <a:gd name="connsiteX33" fmla="*/ 1030146 w 7824486"/>
                <a:gd name="connsiteY33" fmla="*/ 2639027 h 2835797"/>
                <a:gd name="connsiteX34" fmla="*/ 995422 w 7824486"/>
                <a:gd name="connsiteY34" fmla="*/ 2685326 h 2835797"/>
                <a:gd name="connsiteX35" fmla="*/ 972273 w 7824486"/>
                <a:gd name="connsiteY35" fmla="*/ 2731625 h 2835797"/>
                <a:gd name="connsiteX36" fmla="*/ 925974 w 7824486"/>
                <a:gd name="connsiteY36" fmla="*/ 2743200 h 2835797"/>
                <a:gd name="connsiteX37" fmla="*/ 891250 w 7824486"/>
                <a:gd name="connsiteY37" fmla="*/ 2754774 h 2835797"/>
                <a:gd name="connsiteX38" fmla="*/ 694481 w 7824486"/>
                <a:gd name="connsiteY38" fmla="*/ 2743200 h 2835797"/>
                <a:gd name="connsiteX39" fmla="*/ 659757 w 7824486"/>
                <a:gd name="connsiteY39" fmla="*/ 2731625 h 2835797"/>
                <a:gd name="connsiteX40" fmla="*/ 520860 w 7824486"/>
                <a:gd name="connsiteY40" fmla="*/ 2696901 h 2835797"/>
                <a:gd name="connsiteX41" fmla="*/ 497711 w 7824486"/>
                <a:gd name="connsiteY41" fmla="*/ 2673751 h 2835797"/>
                <a:gd name="connsiteX42" fmla="*/ 474562 w 7824486"/>
                <a:gd name="connsiteY42" fmla="*/ 2639027 h 2835797"/>
                <a:gd name="connsiteX43" fmla="*/ 439838 w 7824486"/>
                <a:gd name="connsiteY43" fmla="*/ 2627453 h 2835797"/>
                <a:gd name="connsiteX44" fmla="*/ 277792 w 7824486"/>
                <a:gd name="connsiteY44" fmla="*/ 2592729 h 2835797"/>
                <a:gd name="connsiteX45" fmla="*/ 219919 w 7824486"/>
                <a:gd name="connsiteY45" fmla="*/ 2581154 h 2835797"/>
                <a:gd name="connsiteX46" fmla="*/ 138896 w 7824486"/>
                <a:gd name="connsiteY46" fmla="*/ 2558005 h 2835797"/>
                <a:gd name="connsiteX47" fmla="*/ 57873 w 7824486"/>
                <a:gd name="connsiteY47" fmla="*/ 2523281 h 2835797"/>
                <a:gd name="connsiteX48" fmla="*/ 0 w 7824486"/>
                <a:gd name="connsiteY48" fmla="*/ 2569579 h 2835797"/>
                <a:gd name="connsiteX49" fmla="*/ 0 w 7824486"/>
                <a:gd name="connsiteY49" fmla="*/ 0 h 2835797"/>
                <a:gd name="connsiteX50" fmla="*/ 7824486 w 7824486"/>
                <a:gd name="connsiteY50" fmla="*/ 0 h 2835797"/>
                <a:gd name="connsiteX51" fmla="*/ 7824486 w 7824486"/>
                <a:gd name="connsiteY51" fmla="*/ 2419108 h 2835797"/>
                <a:gd name="connsiteX52" fmla="*/ 7812911 w 7824486"/>
                <a:gd name="connsiteY52" fmla="*/ 2419108 h 2835797"/>
                <a:gd name="connsiteX53" fmla="*/ 7604567 w 7824486"/>
                <a:gd name="connsiteY53" fmla="*/ 2372810 h 2835797"/>
                <a:gd name="connsiteX54" fmla="*/ 7535119 w 7824486"/>
                <a:gd name="connsiteY54" fmla="*/ 2349660 h 2835797"/>
                <a:gd name="connsiteX55" fmla="*/ 7500395 w 7824486"/>
                <a:gd name="connsiteY55" fmla="*/ 2338086 h 2835797"/>
                <a:gd name="connsiteX56" fmla="*/ 7465670 w 7824486"/>
                <a:gd name="connsiteY56" fmla="*/ 2314936 h 2835797"/>
                <a:gd name="connsiteX57" fmla="*/ 7442521 w 7824486"/>
                <a:gd name="connsiteY57" fmla="*/ 2280212 h 2835797"/>
                <a:gd name="connsiteX58" fmla="*/ 7373073 w 7824486"/>
                <a:gd name="connsiteY58" fmla="*/ 2257063 h 2835797"/>
                <a:gd name="connsiteX59" fmla="*/ 7037407 w 7824486"/>
                <a:gd name="connsiteY59" fmla="*/ 2268637 h 2835797"/>
                <a:gd name="connsiteX60" fmla="*/ 6875362 w 7824486"/>
                <a:gd name="connsiteY60" fmla="*/ 2303362 h 2835797"/>
                <a:gd name="connsiteX61" fmla="*/ 6805914 w 7824486"/>
                <a:gd name="connsiteY61" fmla="*/ 2349660 h 2835797"/>
                <a:gd name="connsiteX62" fmla="*/ 6759615 w 7824486"/>
                <a:gd name="connsiteY62" fmla="*/ 2372810 h 2835797"/>
                <a:gd name="connsiteX63" fmla="*/ 6736465 w 7824486"/>
                <a:gd name="connsiteY63" fmla="*/ 2395959 h 2835797"/>
                <a:gd name="connsiteX64" fmla="*/ 6667017 w 7824486"/>
                <a:gd name="connsiteY64" fmla="*/ 2419108 h 2835797"/>
                <a:gd name="connsiteX65" fmla="*/ 6620719 w 7824486"/>
                <a:gd name="connsiteY65" fmla="*/ 2442258 h 2835797"/>
                <a:gd name="connsiteX0" fmla="*/ 4942389 w 7824486"/>
                <a:gd name="connsiteY0" fmla="*/ 2523281 h 2835797"/>
                <a:gd name="connsiteX1" fmla="*/ 4456253 w 7824486"/>
                <a:gd name="connsiteY1" fmla="*/ 2511706 h 2835797"/>
                <a:gd name="connsiteX2" fmla="*/ 4421529 w 7824486"/>
                <a:gd name="connsiteY2" fmla="*/ 2500131 h 2835797"/>
                <a:gd name="connsiteX3" fmla="*/ 4224759 w 7824486"/>
                <a:gd name="connsiteY3" fmla="*/ 2511706 h 2835797"/>
                <a:gd name="connsiteX4" fmla="*/ 4190035 w 7824486"/>
                <a:gd name="connsiteY4" fmla="*/ 2523281 h 2835797"/>
                <a:gd name="connsiteX5" fmla="*/ 4132162 w 7824486"/>
                <a:gd name="connsiteY5" fmla="*/ 2534855 h 2835797"/>
                <a:gd name="connsiteX6" fmla="*/ 4074288 w 7824486"/>
                <a:gd name="connsiteY6" fmla="*/ 2558005 h 2835797"/>
                <a:gd name="connsiteX7" fmla="*/ 4016415 w 7824486"/>
                <a:gd name="connsiteY7" fmla="*/ 2592729 h 2835797"/>
                <a:gd name="connsiteX8" fmla="*/ 3970116 w 7824486"/>
                <a:gd name="connsiteY8" fmla="*/ 2615878 h 2835797"/>
                <a:gd name="connsiteX9" fmla="*/ 3912243 w 7824486"/>
                <a:gd name="connsiteY9" fmla="*/ 2650602 h 2835797"/>
                <a:gd name="connsiteX10" fmla="*/ 3865944 w 7824486"/>
                <a:gd name="connsiteY10" fmla="*/ 2673751 h 2835797"/>
                <a:gd name="connsiteX11" fmla="*/ 3761772 w 7824486"/>
                <a:gd name="connsiteY11" fmla="*/ 2720050 h 2835797"/>
                <a:gd name="connsiteX12" fmla="*/ 3703898 w 7824486"/>
                <a:gd name="connsiteY12" fmla="*/ 2754774 h 2835797"/>
                <a:gd name="connsiteX13" fmla="*/ 3669174 w 7824486"/>
                <a:gd name="connsiteY13" fmla="*/ 2777924 h 2835797"/>
                <a:gd name="connsiteX14" fmla="*/ 3634450 w 7824486"/>
                <a:gd name="connsiteY14" fmla="*/ 2789498 h 2835797"/>
                <a:gd name="connsiteX15" fmla="*/ 3599726 w 7824486"/>
                <a:gd name="connsiteY15" fmla="*/ 2812648 h 2835797"/>
                <a:gd name="connsiteX16" fmla="*/ 3530278 w 7824486"/>
                <a:gd name="connsiteY16" fmla="*/ 2835797 h 2835797"/>
                <a:gd name="connsiteX17" fmla="*/ 3368233 w 7824486"/>
                <a:gd name="connsiteY17" fmla="*/ 2824222 h 2835797"/>
                <a:gd name="connsiteX18" fmla="*/ 3298784 w 7824486"/>
                <a:gd name="connsiteY18" fmla="*/ 2789498 h 2835797"/>
                <a:gd name="connsiteX19" fmla="*/ 3252486 w 7824486"/>
                <a:gd name="connsiteY19" fmla="*/ 2754774 h 2835797"/>
                <a:gd name="connsiteX20" fmla="*/ 3217762 w 7824486"/>
                <a:gd name="connsiteY20" fmla="*/ 2743200 h 2835797"/>
                <a:gd name="connsiteX21" fmla="*/ 3159888 w 7824486"/>
                <a:gd name="connsiteY21" fmla="*/ 2731625 h 2835797"/>
                <a:gd name="connsiteX22" fmla="*/ 3067291 w 7824486"/>
                <a:gd name="connsiteY22" fmla="*/ 2708475 h 2835797"/>
                <a:gd name="connsiteX23" fmla="*/ 2731625 w 7824486"/>
                <a:gd name="connsiteY23" fmla="*/ 2696901 h 2835797"/>
                <a:gd name="connsiteX24" fmla="*/ 2639027 w 7824486"/>
                <a:gd name="connsiteY24" fmla="*/ 2685326 h 2835797"/>
                <a:gd name="connsiteX25" fmla="*/ 2476982 w 7824486"/>
                <a:gd name="connsiteY25" fmla="*/ 2673751 h 2835797"/>
                <a:gd name="connsiteX26" fmla="*/ 2465407 w 7824486"/>
                <a:gd name="connsiteY26" fmla="*/ 2639027 h 2835797"/>
                <a:gd name="connsiteX27" fmla="*/ 2430683 w 7824486"/>
                <a:gd name="connsiteY27" fmla="*/ 2615878 h 2835797"/>
                <a:gd name="connsiteX28" fmla="*/ 2338086 w 7824486"/>
                <a:gd name="connsiteY28" fmla="*/ 2604303 h 2835797"/>
                <a:gd name="connsiteX29" fmla="*/ 2164465 w 7824486"/>
                <a:gd name="connsiteY29" fmla="*/ 2592729 h 2835797"/>
                <a:gd name="connsiteX30" fmla="*/ 1307939 w 7824486"/>
                <a:gd name="connsiteY30" fmla="*/ 2569579 h 2835797"/>
                <a:gd name="connsiteX31" fmla="*/ 1134319 w 7824486"/>
                <a:gd name="connsiteY31" fmla="*/ 2581154 h 2835797"/>
                <a:gd name="connsiteX32" fmla="*/ 1099595 w 7824486"/>
                <a:gd name="connsiteY32" fmla="*/ 2592729 h 2835797"/>
                <a:gd name="connsiteX33" fmla="*/ 1030146 w 7824486"/>
                <a:gd name="connsiteY33" fmla="*/ 2639027 h 2835797"/>
                <a:gd name="connsiteX34" fmla="*/ 995422 w 7824486"/>
                <a:gd name="connsiteY34" fmla="*/ 2685326 h 2835797"/>
                <a:gd name="connsiteX35" fmla="*/ 972273 w 7824486"/>
                <a:gd name="connsiteY35" fmla="*/ 2731625 h 2835797"/>
                <a:gd name="connsiteX36" fmla="*/ 925974 w 7824486"/>
                <a:gd name="connsiteY36" fmla="*/ 2743200 h 2835797"/>
                <a:gd name="connsiteX37" fmla="*/ 891250 w 7824486"/>
                <a:gd name="connsiteY37" fmla="*/ 2754774 h 2835797"/>
                <a:gd name="connsiteX38" fmla="*/ 694481 w 7824486"/>
                <a:gd name="connsiteY38" fmla="*/ 2743200 h 2835797"/>
                <a:gd name="connsiteX39" fmla="*/ 659757 w 7824486"/>
                <a:gd name="connsiteY39" fmla="*/ 2731625 h 2835797"/>
                <a:gd name="connsiteX40" fmla="*/ 520860 w 7824486"/>
                <a:gd name="connsiteY40" fmla="*/ 2696901 h 2835797"/>
                <a:gd name="connsiteX41" fmla="*/ 497711 w 7824486"/>
                <a:gd name="connsiteY41" fmla="*/ 2673751 h 2835797"/>
                <a:gd name="connsiteX42" fmla="*/ 474562 w 7824486"/>
                <a:gd name="connsiteY42" fmla="*/ 2639027 h 2835797"/>
                <a:gd name="connsiteX43" fmla="*/ 439838 w 7824486"/>
                <a:gd name="connsiteY43" fmla="*/ 2627453 h 2835797"/>
                <a:gd name="connsiteX44" fmla="*/ 277792 w 7824486"/>
                <a:gd name="connsiteY44" fmla="*/ 2592729 h 2835797"/>
                <a:gd name="connsiteX45" fmla="*/ 219919 w 7824486"/>
                <a:gd name="connsiteY45" fmla="*/ 2581154 h 2835797"/>
                <a:gd name="connsiteX46" fmla="*/ 138896 w 7824486"/>
                <a:gd name="connsiteY46" fmla="*/ 2558005 h 2835797"/>
                <a:gd name="connsiteX47" fmla="*/ 57873 w 7824486"/>
                <a:gd name="connsiteY47" fmla="*/ 2523281 h 2835797"/>
                <a:gd name="connsiteX48" fmla="*/ 0 w 7824486"/>
                <a:gd name="connsiteY48" fmla="*/ 2569579 h 2835797"/>
                <a:gd name="connsiteX49" fmla="*/ 0 w 7824486"/>
                <a:gd name="connsiteY49" fmla="*/ 0 h 2835797"/>
                <a:gd name="connsiteX50" fmla="*/ 7824486 w 7824486"/>
                <a:gd name="connsiteY50" fmla="*/ 0 h 2835797"/>
                <a:gd name="connsiteX51" fmla="*/ 7824486 w 7824486"/>
                <a:gd name="connsiteY51" fmla="*/ 2419108 h 2835797"/>
                <a:gd name="connsiteX52" fmla="*/ 7812911 w 7824486"/>
                <a:gd name="connsiteY52" fmla="*/ 2419108 h 2835797"/>
                <a:gd name="connsiteX53" fmla="*/ 7604567 w 7824486"/>
                <a:gd name="connsiteY53" fmla="*/ 2372810 h 2835797"/>
                <a:gd name="connsiteX54" fmla="*/ 7535119 w 7824486"/>
                <a:gd name="connsiteY54" fmla="*/ 2349660 h 2835797"/>
                <a:gd name="connsiteX55" fmla="*/ 7500395 w 7824486"/>
                <a:gd name="connsiteY55" fmla="*/ 2338086 h 2835797"/>
                <a:gd name="connsiteX56" fmla="*/ 7465670 w 7824486"/>
                <a:gd name="connsiteY56" fmla="*/ 2314936 h 2835797"/>
                <a:gd name="connsiteX57" fmla="*/ 7442521 w 7824486"/>
                <a:gd name="connsiteY57" fmla="*/ 2280212 h 2835797"/>
                <a:gd name="connsiteX58" fmla="*/ 7373073 w 7824486"/>
                <a:gd name="connsiteY58" fmla="*/ 2257063 h 2835797"/>
                <a:gd name="connsiteX59" fmla="*/ 7037407 w 7824486"/>
                <a:gd name="connsiteY59" fmla="*/ 2268637 h 2835797"/>
                <a:gd name="connsiteX60" fmla="*/ 6875362 w 7824486"/>
                <a:gd name="connsiteY60" fmla="*/ 2303362 h 2835797"/>
                <a:gd name="connsiteX61" fmla="*/ 6805914 w 7824486"/>
                <a:gd name="connsiteY61" fmla="*/ 2349660 h 2835797"/>
                <a:gd name="connsiteX62" fmla="*/ 6759615 w 7824486"/>
                <a:gd name="connsiteY62" fmla="*/ 2372810 h 2835797"/>
                <a:gd name="connsiteX63" fmla="*/ 6736465 w 7824486"/>
                <a:gd name="connsiteY63" fmla="*/ 2395959 h 2835797"/>
                <a:gd name="connsiteX64" fmla="*/ 6667017 w 7824486"/>
                <a:gd name="connsiteY64" fmla="*/ 2419108 h 2835797"/>
                <a:gd name="connsiteX65" fmla="*/ 6620719 w 7824486"/>
                <a:gd name="connsiteY65" fmla="*/ 2442258 h 2835797"/>
                <a:gd name="connsiteX66" fmla="*/ 4942389 w 7824486"/>
                <a:gd name="connsiteY66" fmla="*/ 2523281 h 2835797"/>
                <a:gd name="connsiteX0" fmla="*/ 4942389 w 7824486"/>
                <a:gd name="connsiteY0" fmla="*/ 2523281 h 2835797"/>
                <a:gd name="connsiteX1" fmla="*/ 4456253 w 7824486"/>
                <a:gd name="connsiteY1" fmla="*/ 2511706 h 2835797"/>
                <a:gd name="connsiteX2" fmla="*/ 4421529 w 7824486"/>
                <a:gd name="connsiteY2" fmla="*/ 2500131 h 2835797"/>
                <a:gd name="connsiteX3" fmla="*/ 4224759 w 7824486"/>
                <a:gd name="connsiteY3" fmla="*/ 2511706 h 2835797"/>
                <a:gd name="connsiteX4" fmla="*/ 4190035 w 7824486"/>
                <a:gd name="connsiteY4" fmla="*/ 2523281 h 2835797"/>
                <a:gd name="connsiteX5" fmla="*/ 4132162 w 7824486"/>
                <a:gd name="connsiteY5" fmla="*/ 2534855 h 2835797"/>
                <a:gd name="connsiteX6" fmla="*/ 4074288 w 7824486"/>
                <a:gd name="connsiteY6" fmla="*/ 2558005 h 2835797"/>
                <a:gd name="connsiteX7" fmla="*/ 4016415 w 7824486"/>
                <a:gd name="connsiteY7" fmla="*/ 2592729 h 2835797"/>
                <a:gd name="connsiteX8" fmla="*/ 3970116 w 7824486"/>
                <a:gd name="connsiteY8" fmla="*/ 2615878 h 2835797"/>
                <a:gd name="connsiteX9" fmla="*/ 3912243 w 7824486"/>
                <a:gd name="connsiteY9" fmla="*/ 2650602 h 2835797"/>
                <a:gd name="connsiteX10" fmla="*/ 3865944 w 7824486"/>
                <a:gd name="connsiteY10" fmla="*/ 2673751 h 2835797"/>
                <a:gd name="connsiteX11" fmla="*/ 3761772 w 7824486"/>
                <a:gd name="connsiteY11" fmla="*/ 2720050 h 2835797"/>
                <a:gd name="connsiteX12" fmla="*/ 3703898 w 7824486"/>
                <a:gd name="connsiteY12" fmla="*/ 2754774 h 2835797"/>
                <a:gd name="connsiteX13" fmla="*/ 3669174 w 7824486"/>
                <a:gd name="connsiteY13" fmla="*/ 2777924 h 2835797"/>
                <a:gd name="connsiteX14" fmla="*/ 3634450 w 7824486"/>
                <a:gd name="connsiteY14" fmla="*/ 2789498 h 2835797"/>
                <a:gd name="connsiteX15" fmla="*/ 3599726 w 7824486"/>
                <a:gd name="connsiteY15" fmla="*/ 2812648 h 2835797"/>
                <a:gd name="connsiteX16" fmla="*/ 3530278 w 7824486"/>
                <a:gd name="connsiteY16" fmla="*/ 2835797 h 2835797"/>
                <a:gd name="connsiteX17" fmla="*/ 3368233 w 7824486"/>
                <a:gd name="connsiteY17" fmla="*/ 2824222 h 2835797"/>
                <a:gd name="connsiteX18" fmla="*/ 3298784 w 7824486"/>
                <a:gd name="connsiteY18" fmla="*/ 2789498 h 2835797"/>
                <a:gd name="connsiteX19" fmla="*/ 3252486 w 7824486"/>
                <a:gd name="connsiteY19" fmla="*/ 2754774 h 2835797"/>
                <a:gd name="connsiteX20" fmla="*/ 3217762 w 7824486"/>
                <a:gd name="connsiteY20" fmla="*/ 2743200 h 2835797"/>
                <a:gd name="connsiteX21" fmla="*/ 3159888 w 7824486"/>
                <a:gd name="connsiteY21" fmla="*/ 2731625 h 2835797"/>
                <a:gd name="connsiteX22" fmla="*/ 3067291 w 7824486"/>
                <a:gd name="connsiteY22" fmla="*/ 2708475 h 2835797"/>
                <a:gd name="connsiteX23" fmla="*/ 2731625 w 7824486"/>
                <a:gd name="connsiteY23" fmla="*/ 2696901 h 2835797"/>
                <a:gd name="connsiteX24" fmla="*/ 2639027 w 7824486"/>
                <a:gd name="connsiteY24" fmla="*/ 2685326 h 2835797"/>
                <a:gd name="connsiteX25" fmla="*/ 2476982 w 7824486"/>
                <a:gd name="connsiteY25" fmla="*/ 2673751 h 2835797"/>
                <a:gd name="connsiteX26" fmla="*/ 2465407 w 7824486"/>
                <a:gd name="connsiteY26" fmla="*/ 2639027 h 2835797"/>
                <a:gd name="connsiteX27" fmla="*/ 2430683 w 7824486"/>
                <a:gd name="connsiteY27" fmla="*/ 2615878 h 2835797"/>
                <a:gd name="connsiteX28" fmla="*/ 2338086 w 7824486"/>
                <a:gd name="connsiteY28" fmla="*/ 2604303 h 2835797"/>
                <a:gd name="connsiteX29" fmla="*/ 2164465 w 7824486"/>
                <a:gd name="connsiteY29" fmla="*/ 2592729 h 2835797"/>
                <a:gd name="connsiteX30" fmla="*/ 1307939 w 7824486"/>
                <a:gd name="connsiteY30" fmla="*/ 2569579 h 2835797"/>
                <a:gd name="connsiteX31" fmla="*/ 1134319 w 7824486"/>
                <a:gd name="connsiteY31" fmla="*/ 2581154 h 2835797"/>
                <a:gd name="connsiteX32" fmla="*/ 1099595 w 7824486"/>
                <a:gd name="connsiteY32" fmla="*/ 2592729 h 2835797"/>
                <a:gd name="connsiteX33" fmla="*/ 1030146 w 7824486"/>
                <a:gd name="connsiteY33" fmla="*/ 2639027 h 2835797"/>
                <a:gd name="connsiteX34" fmla="*/ 995422 w 7824486"/>
                <a:gd name="connsiteY34" fmla="*/ 2685326 h 2835797"/>
                <a:gd name="connsiteX35" fmla="*/ 972273 w 7824486"/>
                <a:gd name="connsiteY35" fmla="*/ 2731625 h 2835797"/>
                <a:gd name="connsiteX36" fmla="*/ 925974 w 7824486"/>
                <a:gd name="connsiteY36" fmla="*/ 2743200 h 2835797"/>
                <a:gd name="connsiteX37" fmla="*/ 891250 w 7824486"/>
                <a:gd name="connsiteY37" fmla="*/ 2754774 h 2835797"/>
                <a:gd name="connsiteX38" fmla="*/ 694481 w 7824486"/>
                <a:gd name="connsiteY38" fmla="*/ 2743200 h 2835797"/>
                <a:gd name="connsiteX39" fmla="*/ 659757 w 7824486"/>
                <a:gd name="connsiteY39" fmla="*/ 2731625 h 2835797"/>
                <a:gd name="connsiteX40" fmla="*/ 520860 w 7824486"/>
                <a:gd name="connsiteY40" fmla="*/ 2696901 h 2835797"/>
                <a:gd name="connsiteX41" fmla="*/ 497711 w 7824486"/>
                <a:gd name="connsiteY41" fmla="*/ 2673751 h 2835797"/>
                <a:gd name="connsiteX42" fmla="*/ 474562 w 7824486"/>
                <a:gd name="connsiteY42" fmla="*/ 2639027 h 2835797"/>
                <a:gd name="connsiteX43" fmla="*/ 439838 w 7824486"/>
                <a:gd name="connsiteY43" fmla="*/ 2627453 h 2835797"/>
                <a:gd name="connsiteX44" fmla="*/ 277792 w 7824486"/>
                <a:gd name="connsiteY44" fmla="*/ 2592729 h 2835797"/>
                <a:gd name="connsiteX45" fmla="*/ 219919 w 7824486"/>
                <a:gd name="connsiteY45" fmla="*/ 2581154 h 2835797"/>
                <a:gd name="connsiteX46" fmla="*/ 138896 w 7824486"/>
                <a:gd name="connsiteY46" fmla="*/ 2558005 h 2835797"/>
                <a:gd name="connsiteX47" fmla="*/ 57873 w 7824486"/>
                <a:gd name="connsiteY47" fmla="*/ 2523281 h 2835797"/>
                <a:gd name="connsiteX48" fmla="*/ 0 w 7824486"/>
                <a:gd name="connsiteY48" fmla="*/ 2569579 h 2835797"/>
                <a:gd name="connsiteX49" fmla="*/ 0 w 7824486"/>
                <a:gd name="connsiteY49" fmla="*/ 0 h 2835797"/>
                <a:gd name="connsiteX50" fmla="*/ 7824486 w 7824486"/>
                <a:gd name="connsiteY50" fmla="*/ 0 h 2835797"/>
                <a:gd name="connsiteX51" fmla="*/ 7824486 w 7824486"/>
                <a:gd name="connsiteY51" fmla="*/ 2419108 h 2835797"/>
                <a:gd name="connsiteX52" fmla="*/ 7812911 w 7824486"/>
                <a:gd name="connsiteY52" fmla="*/ 2419108 h 2835797"/>
                <a:gd name="connsiteX53" fmla="*/ 7604567 w 7824486"/>
                <a:gd name="connsiteY53" fmla="*/ 2372810 h 2835797"/>
                <a:gd name="connsiteX54" fmla="*/ 7535119 w 7824486"/>
                <a:gd name="connsiteY54" fmla="*/ 2349660 h 2835797"/>
                <a:gd name="connsiteX55" fmla="*/ 7500395 w 7824486"/>
                <a:gd name="connsiteY55" fmla="*/ 2338086 h 2835797"/>
                <a:gd name="connsiteX56" fmla="*/ 7465670 w 7824486"/>
                <a:gd name="connsiteY56" fmla="*/ 2314936 h 2835797"/>
                <a:gd name="connsiteX57" fmla="*/ 7442521 w 7824486"/>
                <a:gd name="connsiteY57" fmla="*/ 2280212 h 2835797"/>
                <a:gd name="connsiteX58" fmla="*/ 7373073 w 7824486"/>
                <a:gd name="connsiteY58" fmla="*/ 2257063 h 2835797"/>
                <a:gd name="connsiteX59" fmla="*/ 7037407 w 7824486"/>
                <a:gd name="connsiteY59" fmla="*/ 2268637 h 2835797"/>
                <a:gd name="connsiteX60" fmla="*/ 6875362 w 7824486"/>
                <a:gd name="connsiteY60" fmla="*/ 2303362 h 2835797"/>
                <a:gd name="connsiteX61" fmla="*/ 6805914 w 7824486"/>
                <a:gd name="connsiteY61" fmla="*/ 2349660 h 2835797"/>
                <a:gd name="connsiteX62" fmla="*/ 6759615 w 7824486"/>
                <a:gd name="connsiteY62" fmla="*/ 2372810 h 2835797"/>
                <a:gd name="connsiteX63" fmla="*/ 6736465 w 7824486"/>
                <a:gd name="connsiteY63" fmla="*/ 2395959 h 2835797"/>
                <a:gd name="connsiteX64" fmla="*/ 6667017 w 7824486"/>
                <a:gd name="connsiteY64" fmla="*/ 2419108 h 2835797"/>
                <a:gd name="connsiteX65" fmla="*/ 6620719 w 7824486"/>
                <a:gd name="connsiteY65" fmla="*/ 2442258 h 2835797"/>
                <a:gd name="connsiteX66" fmla="*/ 6216610 w 7824486"/>
                <a:gd name="connsiteY66" fmla="*/ 2536561 h 2835797"/>
                <a:gd name="connsiteX67" fmla="*/ 4942389 w 7824486"/>
                <a:gd name="connsiteY67" fmla="*/ 2523281 h 2835797"/>
                <a:gd name="connsiteX0" fmla="*/ 4942389 w 7824486"/>
                <a:gd name="connsiteY0" fmla="*/ 2523281 h 2835797"/>
                <a:gd name="connsiteX1" fmla="*/ 4456253 w 7824486"/>
                <a:gd name="connsiteY1" fmla="*/ 2511706 h 2835797"/>
                <a:gd name="connsiteX2" fmla="*/ 4421529 w 7824486"/>
                <a:gd name="connsiteY2" fmla="*/ 2500131 h 2835797"/>
                <a:gd name="connsiteX3" fmla="*/ 4224759 w 7824486"/>
                <a:gd name="connsiteY3" fmla="*/ 2511706 h 2835797"/>
                <a:gd name="connsiteX4" fmla="*/ 4190035 w 7824486"/>
                <a:gd name="connsiteY4" fmla="*/ 2523281 h 2835797"/>
                <a:gd name="connsiteX5" fmla="*/ 4132162 w 7824486"/>
                <a:gd name="connsiteY5" fmla="*/ 2534855 h 2835797"/>
                <a:gd name="connsiteX6" fmla="*/ 4074288 w 7824486"/>
                <a:gd name="connsiteY6" fmla="*/ 2558005 h 2835797"/>
                <a:gd name="connsiteX7" fmla="*/ 4016415 w 7824486"/>
                <a:gd name="connsiteY7" fmla="*/ 2592729 h 2835797"/>
                <a:gd name="connsiteX8" fmla="*/ 3970116 w 7824486"/>
                <a:gd name="connsiteY8" fmla="*/ 2615878 h 2835797"/>
                <a:gd name="connsiteX9" fmla="*/ 3912243 w 7824486"/>
                <a:gd name="connsiteY9" fmla="*/ 2650602 h 2835797"/>
                <a:gd name="connsiteX10" fmla="*/ 3865944 w 7824486"/>
                <a:gd name="connsiteY10" fmla="*/ 2673751 h 2835797"/>
                <a:gd name="connsiteX11" fmla="*/ 3761772 w 7824486"/>
                <a:gd name="connsiteY11" fmla="*/ 2720050 h 2835797"/>
                <a:gd name="connsiteX12" fmla="*/ 3703898 w 7824486"/>
                <a:gd name="connsiteY12" fmla="*/ 2754774 h 2835797"/>
                <a:gd name="connsiteX13" fmla="*/ 3669174 w 7824486"/>
                <a:gd name="connsiteY13" fmla="*/ 2777924 h 2835797"/>
                <a:gd name="connsiteX14" fmla="*/ 3634450 w 7824486"/>
                <a:gd name="connsiteY14" fmla="*/ 2789498 h 2835797"/>
                <a:gd name="connsiteX15" fmla="*/ 3599726 w 7824486"/>
                <a:gd name="connsiteY15" fmla="*/ 2812648 h 2835797"/>
                <a:gd name="connsiteX16" fmla="*/ 3530278 w 7824486"/>
                <a:gd name="connsiteY16" fmla="*/ 2835797 h 2835797"/>
                <a:gd name="connsiteX17" fmla="*/ 3368233 w 7824486"/>
                <a:gd name="connsiteY17" fmla="*/ 2824222 h 2835797"/>
                <a:gd name="connsiteX18" fmla="*/ 3298784 w 7824486"/>
                <a:gd name="connsiteY18" fmla="*/ 2789498 h 2835797"/>
                <a:gd name="connsiteX19" fmla="*/ 3252486 w 7824486"/>
                <a:gd name="connsiteY19" fmla="*/ 2754774 h 2835797"/>
                <a:gd name="connsiteX20" fmla="*/ 3217762 w 7824486"/>
                <a:gd name="connsiteY20" fmla="*/ 2743200 h 2835797"/>
                <a:gd name="connsiteX21" fmla="*/ 3159888 w 7824486"/>
                <a:gd name="connsiteY21" fmla="*/ 2731625 h 2835797"/>
                <a:gd name="connsiteX22" fmla="*/ 3067291 w 7824486"/>
                <a:gd name="connsiteY22" fmla="*/ 2708475 h 2835797"/>
                <a:gd name="connsiteX23" fmla="*/ 2731625 w 7824486"/>
                <a:gd name="connsiteY23" fmla="*/ 2696901 h 2835797"/>
                <a:gd name="connsiteX24" fmla="*/ 2639027 w 7824486"/>
                <a:gd name="connsiteY24" fmla="*/ 2685326 h 2835797"/>
                <a:gd name="connsiteX25" fmla="*/ 2476982 w 7824486"/>
                <a:gd name="connsiteY25" fmla="*/ 2673751 h 2835797"/>
                <a:gd name="connsiteX26" fmla="*/ 2465407 w 7824486"/>
                <a:gd name="connsiteY26" fmla="*/ 2639027 h 2835797"/>
                <a:gd name="connsiteX27" fmla="*/ 2430683 w 7824486"/>
                <a:gd name="connsiteY27" fmla="*/ 2615878 h 2835797"/>
                <a:gd name="connsiteX28" fmla="*/ 2338086 w 7824486"/>
                <a:gd name="connsiteY28" fmla="*/ 2604303 h 2835797"/>
                <a:gd name="connsiteX29" fmla="*/ 2164465 w 7824486"/>
                <a:gd name="connsiteY29" fmla="*/ 2592729 h 2835797"/>
                <a:gd name="connsiteX30" fmla="*/ 1307939 w 7824486"/>
                <a:gd name="connsiteY30" fmla="*/ 2569579 h 2835797"/>
                <a:gd name="connsiteX31" fmla="*/ 1134319 w 7824486"/>
                <a:gd name="connsiteY31" fmla="*/ 2581154 h 2835797"/>
                <a:gd name="connsiteX32" fmla="*/ 1099595 w 7824486"/>
                <a:gd name="connsiteY32" fmla="*/ 2592729 h 2835797"/>
                <a:gd name="connsiteX33" fmla="*/ 1030146 w 7824486"/>
                <a:gd name="connsiteY33" fmla="*/ 2639027 h 2835797"/>
                <a:gd name="connsiteX34" fmla="*/ 995422 w 7824486"/>
                <a:gd name="connsiteY34" fmla="*/ 2685326 h 2835797"/>
                <a:gd name="connsiteX35" fmla="*/ 972273 w 7824486"/>
                <a:gd name="connsiteY35" fmla="*/ 2731625 h 2835797"/>
                <a:gd name="connsiteX36" fmla="*/ 925974 w 7824486"/>
                <a:gd name="connsiteY36" fmla="*/ 2743200 h 2835797"/>
                <a:gd name="connsiteX37" fmla="*/ 891250 w 7824486"/>
                <a:gd name="connsiteY37" fmla="*/ 2754774 h 2835797"/>
                <a:gd name="connsiteX38" fmla="*/ 694481 w 7824486"/>
                <a:gd name="connsiteY38" fmla="*/ 2743200 h 2835797"/>
                <a:gd name="connsiteX39" fmla="*/ 659757 w 7824486"/>
                <a:gd name="connsiteY39" fmla="*/ 2731625 h 2835797"/>
                <a:gd name="connsiteX40" fmla="*/ 520860 w 7824486"/>
                <a:gd name="connsiteY40" fmla="*/ 2696901 h 2835797"/>
                <a:gd name="connsiteX41" fmla="*/ 497711 w 7824486"/>
                <a:gd name="connsiteY41" fmla="*/ 2673751 h 2835797"/>
                <a:gd name="connsiteX42" fmla="*/ 474562 w 7824486"/>
                <a:gd name="connsiteY42" fmla="*/ 2639027 h 2835797"/>
                <a:gd name="connsiteX43" fmla="*/ 439838 w 7824486"/>
                <a:gd name="connsiteY43" fmla="*/ 2627453 h 2835797"/>
                <a:gd name="connsiteX44" fmla="*/ 277792 w 7824486"/>
                <a:gd name="connsiteY44" fmla="*/ 2592729 h 2835797"/>
                <a:gd name="connsiteX45" fmla="*/ 219919 w 7824486"/>
                <a:gd name="connsiteY45" fmla="*/ 2581154 h 2835797"/>
                <a:gd name="connsiteX46" fmla="*/ 138896 w 7824486"/>
                <a:gd name="connsiteY46" fmla="*/ 2558005 h 2835797"/>
                <a:gd name="connsiteX47" fmla="*/ 57873 w 7824486"/>
                <a:gd name="connsiteY47" fmla="*/ 2523281 h 2835797"/>
                <a:gd name="connsiteX48" fmla="*/ 0 w 7824486"/>
                <a:gd name="connsiteY48" fmla="*/ 2569579 h 2835797"/>
                <a:gd name="connsiteX49" fmla="*/ 0 w 7824486"/>
                <a:gd name="connsiteY49" fmla="*/ 0 h 2835797"/>
                <a:gd name="connsiteX50" fmla="*/ 7824486 w 7824486"/>
                <a:gd name="connsiteY50" fmla="*/ 0 h 2835797"/>
                <a:gd name="connsiteX51" fmla="*/ 7824486 w 7824486"/>
                <a:gd name="connsiteY51" fmla="*/ 2419108 h 2835797"/>
                <a:gd name="connsiteX52" fmla="*/ 7812911 w 7824486"/>
                <a:gd name="connsiteY52" fmla="*/ 2419108 h 2835797"/>
                <a:gd name="connsiteX53" fmla="*/ 7604567 w 7824486"/>
                <a:gd name="connsiteY53" fmla="*/ 2372810 h 2835797"/>
                <a:gd name="connsiteX54" fmla="*/ 7535119 w 7824486"/>
                <a:gd name="connsiteY54" fmla="*/ 2349660 h 2835797"/>
                <a:gd name="connsiteX55" fmla="*/ 7500395 w 7824486"/>
                <a:gd name="connsiteY55" fmla="*/ 2338086 h 2835797"/>
                <a:gd name="connsiteX56" fmla="*/ 7465670 w 7824486"/>
                <a:gd name="connsiteY56" fmla="*/ 2314936 h 2835797"/>
                <a:gd name="connsiteX57" fmla="*/ 7442521 w 7824486"/>
                <a:gd name="connsiteY57" fmla="*/ 2280212 h 2835797"/>
                <a:gd name="connsiteX58" fmla="*/ 7373073 w 7824486"/>
                <a:gd name="connsiteY58" fmla="*/ 2257063 h 2835797"/>
                <a:gd name="connsiteX59" fmla="*/ 7037407 w 7824486"/>
                <a:gd name="connsiteY59" fmla="*/ 2268637 h 2835797"/>
                <a:gd name="connsiteX60" fmla="*/ 7099186 w 7824486"/>
                <a:gd name="connsiteY60" fmla="*/ 2381863 h 2835797"/>
                <a:gd name="connsiteX61" fmla="*/ 6875362 w 7824486"/>
                <a:gd name="connsiteY61" fmla="*/ 2303362 h 2835797"/>
                <a:gd name="connsiteX62" fmla="*/ 6805914 w 7824486"/>
                <a:gd name="connsiteY62" fmla="*/ 2349660 h 2835797"/>
                <a:gd name="connsiteX63" fmla="*/ 6759615 w 7824486"/>
                <a:gd name="connsiteY63" fmla="*/ 2372810 h 2835797"/>
                <a:gd name="connsiteX64" fmla="*/ 6736465 w 7824486"/>
                <a:gd name="connsiteY64" fmla="*/ 2395959 h 2835797"/>
                <a:gd name="connsiteX65" fmla="*/ 6667017 w 7824486"/>
                <a:gd name="connsiteY65" fmla="*/ 2419108 h 2835797"/>
                <a:gd name="connsiteX66" fmla="*/ 6620719 w 7824486"/>
                <a:gd name="connsiteY66" fmla="*/ 2442258 h 2835797"/>
                <a:gd name="connsiteX67" fmla="*/ 6216610 w 7824486"/>
                <a:gd name="connsiteY67" fmla="*/ 2536561 h 2835797"/>
                <a:gd name="connsiteX68" fmla="*/ 4942389 w 7824486"/>
                <a:gd name="connsiteY68" fmla="*/ 2523281 h 2835797"/>
                <a:gd name="connsiteX0" fmla="*/ 4942389 w 7824486"/>
                <a:gd name="connsiteY0" fmla="*/ 2523281 h 2835797"/>
                <a:gd name="connsiteX1" fmla="*/ 4456253 w 7824486"/>
                <a:gd name="connsiteY1" fmla="*/ 2511706 h 2835797"/>
                <a:gd name="connsiteX2" fmla="*/ 4421529 w 7824486"/>
                <a:gd name="connsiteY2" fmla="*/ 2500131 h 2835797"/>
                <a:gd name="connsiteX3" fmla="*/ 4224759 w 7824486"/>
                <a:gd name="connsiteY3" fmla="*/ 2511706 h 2835797"/>
                <a:gd name="connsiteX4" fmla="*/ 4190035 w 7824486"/>
                <a:gd name="connsiteY4" fmla="*/ 2523281 h 2835797"/>
                <a:gd name="connsiteX5" fmla="*/ 4132162 w 7824486"/>
                <a:gd name="connsiteY5" fmla="*/ 2534855 h 2835797"/>
                <a:gd name="connsiteX6" fmla="*/ 4074288 w 7824486"/>
                <a:gd name="connsiteY6" fmla="*/ 2558005 h 2835797"/>
                <a:gd name="connsiteX7" fmla="*/ 4016415 w 7824486"/>
                <a:gd name="connsiteY7" fmla="*/ 2592729 h 2835797"/>
                <a:gd name="connsiteX8" fmla="*/ 3970116 w 7824486"/>
                <a:gd name="connsiteY8" fmla="*/ 2615878 h 2835797"/>
                <a:gd name="connsiteX9" fmla="*/ 3912243 w 7824486"/>
                <a:gd name="connsiteY9" fmla="*/ 2650602 h 2835797"/>
                <a:gd name="connsiteX10" fmla="*/ 3865944 w 7824486"/>
                <a:gd name="connsiteY10" fmla="*/ 2673751 h 2835797"/>
                <a:gd name="connsiteX11" fmla="*/ 3761772 w 7824486"/>
                <a:gd name="connsiteY11" fmla="*/ 2720050 h 2835797"/>
                <a:gd name="connsiteX12" fmla="*/ 3703898 w 7824486"/>
                <a:gd name="connsiteY12" fmla="*/ 2754774 h 2835797"/>
                <a:gd name="connsiteX13" fmla="*/ 3669174 w 7824486"/>
                <a:gd name="connsiteY13" fmla="*/ 2777924 h 2835797"/>
                <a:gd name="connsiteX14" fmla="*/ 3634450 w 7824486"/>
                <a:gd name="connsiteY14" fmla="*/ 2789498 h 2835797"/>
                <a:gd name="connsiteX15" fmla="*/ 3599726 w 7824486"/>
                <a:gd name="connsiteY15" fmla="*/ 2812648 h 2835797"/>
                <a:gd name="connsiteX16" fmla="*/ 3530278 w 7824486"/>
                <a:gd name="connsiteY16" fmla="*/ 2835797 h 2835797"/>
                <a:gd name="connsiteX17" fmla="*/ 3368233 w 7824486"/>
                <a:gd name="connsiteY17" fmla="*/ 2824222 h 2835797"/>
                <a:gd name="connsiteX18" fmla="*/ 3298784 w 7824486"/>
                <a:gd name="connsiteY18" fmla="*/ 2789498 h 2835797"/>
                <a:gd name="connsiteX19" fmla="*/ 3252486 w 7824486"/>
                <a:gd name="connsiteY19" fmla="*/ 2754774 h 2835797"/>
                <a:gd name="connsiteX20" fmla="*/ 3217762 w 7824486"/>
                <a:gd name="connsiteY20" fmla="*/ 2743200 h 2835797"/>
                <a:gd name="connsiteX21" fmla="*/ 3159888 w 7824486"/>
                <a:gd name="connsiteY21" fmla="*/ 2731625 h 2835797"/>
                <a:gd name="connsiteX22" fmla="*/ 3067291 w 7824486"/>
                <a:gd name="connsiteY22" fmla="*/ 2708475 h 2835797"/>
                <a:gd name="connsiteX23" fmla="*/ 2731625 w 7824486"/>
                <a:gd name="connsiteY23" fmla="*/ 2696901 h 2835797"/>
                <a:gd name="connsiteX24" fmla="*/ 2639027 w 7824486"/>
                <a:gd name="connsiteY24" fmla="*/ 2685326 h 2835797"/>
                <a:gd name="connsiteX25" fmla="*/ 2476982 w 7824486"/>
                <a:gd name="connsiteY25" fmla="*/ 2673751 h 2835797"/>
                <a:gd name="connsiteX26" fmla="*/ 2465407 w 7824486"/>
                <a:gd name="connsiteY26" fmla="*/ 2639027 h 2835797"/>
                <a:gd name="connsiteX27" fmla="*/ 2430683 w 7824486"/>
                <a:gd name="connsiteY27" fmla="*/ 2615878 h 2835797"/>
                <a:gd name="connsiteX28" fmla="*/ 2338086 w 7824486"/>
                <a:gd name="connsiteY28" fmla="*/ 2604303 h 2835797"/>
                <a:gd name="connsiteX29" fmla="*/ 2164465 w 7824486"/>
                <a:gd name="connsiteY29" fmla="*/ 2592729 h 2835797"/>
                <a:gd name="connsiteX30" fmla="*/ 1307939 w 7824486"/>
                <a:gd name="connsiteY30" fmla="*/ 2569579 h 2835797"/>
                <a:gd name="connsiteX31" fmla="*/ 1134319 w 7824486"/>
                <a:gd name="connsiteY31" fmla="*/ 2581154 h 2835797"/>
                <a:gd name="connsiteX32" fmla="*/ 1099595 w 7824486"/>
                <a:gd name="connsiteY32" fmla="*/ 2592729 h 2835797"/>
                <a:gd name="connsiteX33" fmla="*/ 1030146 w 7824486"/>
                <a:gd name="connsiteY33" fmla="*/ 2639027 h 2835797"/>
                <a:gd name="connsiteX34" fmla="*/ 995422 w 7824486"/>
                <a:gd name="connsiteY34" fmla="*/ 2685326 h 2835797"/>
                <a:gd name="connsiteX35" fmla="*/ 972273 w 7824486"/>
                <a:gd name="connsiteY35" fmla="*/ 2731625 h 2835797"/>
                <a:gd name="connsiteX36" fmla="*/ 925974 w 7824486"/>
                <a:gd name="connsiteY36" fmla="*/ 2743200 h 2835797"/>
                <a:gd name="connsiteX37" fmla="*/ 891250 w 7824486"/>
                <a:gd name="connsiteY37" fmla="*/ 2754774 h 2835797"/>
                <a:gd name="connsiteX38" fmla="*/ 694481 w 7824486"/>
                <a:gd name="connsiteY38" fmla="*/ 2743200 h 2835797"/>
                <a:gd name="connsiteX39" fmla="*/ 659757 w 7824486"/>
                <a:gd name="connsiteY39" fmla="*/ 2731625 h 2835797"/>
                <a:gd name="connsiteX40" fmla="*/ 520860 w 7824486"/>
                <a:gd name="connsiteY40" fmla="*/ 2696901 h 2835797"/>
                <a:gd name="connsiteX41" fmla="*/ 497711 w 7824486"/>
                <a:gd name="connsiteY41" fmla="*/ 2673751 h 2835797"/>
                <a:gd name="connsiteX42" fmla="*/ 474562 w 7824486"/>
                <a:gd name="connsiteY42" fmla="*/ 2639027 h 2835797"/>
                <a:gd name="connsiteX43" fmla="*/ 439838 w 7824486"/>
                <a:gd name="connsiteY43" fmla="*/ 2627453 h 2835797"/>
                <a:gd name="connsiteX44" fmla="*/ 277792 w 7824486"/>
                <a:gd name="connsiteY44" fmla="*/ 2592729 h 2835797"/>
                <a:gd name="connsiteX45" fmla="*/ 219919 w 7824486"/>
                <a:gd name="connsiteY45" fmla="*/ 2581154 h 2835797"/>
                <a:gd name="connsiteX46" fmla="*/ 138896 w 7824486"/>
                <a:gd name="connsiteY46" fmla="*/ 2558005 h 2835797"/>
                <a:gd name="connsiteX47" fmla="*/ 57873 w 7824486"/>
                <a:gd name="connsiteY47" fmla="*/ 2523281 h 2835797"/>
                <a:gd name="connsiteX48" fmla="*/ 0 w 7824486"/>
                <a:gd name="connsiteY48" fmla="*/ 2569579 h 2835797"/>
                <a:gd name="connsiteX49" fmla="*/ 0 w 7824486"/>
                <a:gd name="connsiteY49" fmla="*/ 0 h 2835797"/>
                <a:gd name="connsiteX50" fmla="*/ 7824486 w 7824486"/>
                <a:gd name="connsiteY50" fmla="*/ 0 h 2835797"/>
                <a:gd name="connsiteX51" fmla="*/ 7824486 w 7824486"/>
                <a:gd name="connsiteY51" fmla="*/ 2419108 h 2835797"/>
                <a:gd name="connsiteX52" fmla="*/ 7812911 w 7824486"/>
                <a:gd name="connsiteY52" fmla="*/ 2419108 h 2835797"/>
                <a:gd name="connsiteX53" fmla="*/ 7604567 w 7824486"/>
                <a:gd name="connsiteY53" fmla="*/ 2372810 h 2835797"/>
                <a:gd name="connsiteX54" fmla="*/ 7535119 w 7824486"/>
                <a:gd name="connsiteY54" fmla="*/ 2349660 h 2835797"/>
                <a:gd name="connsiteX55" fmla="*/ 7500395 w 7824486"/>
                <a:gd name="connsiteY55" fmla="*/ 2338086 h 2835797"/>
                <a:gd name="connsiteX56" fmla="*/ 7465670 w 7824486"/>
                <a:gd name="connsiteY56" fmla="*/ 2314936 h 2835797"/>
                <a:gd name="connsiteX57" fmla="*/ 7442521 w 7824486"/>
                <a:gd name="connsiteY57" fmla="*/ 2280212 h 2835797"/>
                <a:gd name="connsiteX58" fmla="*/ 7373073 w 7824486"/>
                <a:gd name="connsiteY58" fmla="*/ 2257063 h 2835797"/>
                <a:gd name="connsiteX59" fmla="*/ 7294269 w 7824486"/>
                <a:gd name="connsiteY59" fmla="*/ 2380083 h 2835797"/>
                <a:gd name="connsiteX60" fmla="*/ 7099186 w 7824486"/>
                <a:gd name="connsiteY60" fmla="*/ 2381863 h 2835797"/>
                <a:gd name="connsiteX61" fmla="*/ 6875362 w 7824486"/>
                <a:gd name="connsiteY61" fmla="*/ 2303362 h 2835797"/>
                <a:gd name="connsiteX62" fmla="*/ 6805914 w 7824486"/>
                <a:gd name="connsiteY62" fmla="*/ 2349660 h 2835797"/>
                <a:gd name="connsiteX63" fmla="*/ 6759615 w 7824486"/>
                <a:gd name="connsiteY63" fmla="*/ 2372810 h 2835797"/>
                <a:gd name="connsiteX64" fmla="*/ 6736465 w 7824486"/>
                <a:gd name="connsiteY64" fmla="*/ 2395959 h 2835797"/>
                <a:gd name="connsiteX65" fmla="*/ 6667017 w 7824486"/>
                <a:gd name="connsiteY65" fmla="*/ 2419108 h 2835797"/>
                <a:gd name="connsiteX66" fmla="*/ 6620719 w 7824486"/>
                <a:gd name="connsiteY66" fmla="*/ 2442258 h 2835797"/>
                <a:gd name="connsiteX67" fmla="*/ 6216610 w 7824486"/>
                <a:gd name="connsiteY67" fmla="*/ 2536561 h 2835797"/>
                <a:gd name="connsiteX68" fmla="*/ 4942389 w 7824486"/>
                <a:gd name="connsiteY68" fmla="*/ 2523281 h 2835797"/>
                <a:gd name="connsiteX0" fmla="*/ 4942389 w 7824486"/>
                <a:gd name="connsiteY0" fmla="*/ 2523281 h 2835797"/>
                <a:gd name="connsiteX1" fmla="*/ 4456253 w 7824486"/>
                <a:gd name="connsiteY1" fmla="*/ 2511706 h 2835797"/>
                <a:gd name="connsiteX2" fmla="*/ 4421529 w 7824486"/>
                <a:gd name="connsiteY2" fmla="*/ 2500131 h 2835797"/>
                <a:gd name="connsiteX3" fmla="*/ 4224759 w 7824486"/>
                <a:gd name="connsiteY3" fmla="*/ 2511706 h 2835797"/>
                <a:gd name="connsiteX4" fmla="*/ 4190035 w 7824486"/>
                <a:gd name="connsiteY4" fmla="*/ 2523281 h 2835797"/>
                <a:gd name="connsiteX5" fmla="*/ 4132162 w 7824486"/>
                <a:gd name="connsiteY5" fmla="*/ 2534855 h 2835797"/>
                <a:gd name="connsiteX6" fmla="*/ 4074288 w 7824486"/>
                <a:gd name="connsiteY6" fmla="*/ 2558005 h 2835797"/>
                <a:gd name="connsiteX7" fmla="*/ 4016415 w 7824486"/>
                <a:gd name="connsiteY7" fmla="*/ 2592729 h 2835797"/>
                <a:gd name="connsiteX8" fmla="*/ 3970116 w 7824486"/>
                <a:gd name="connsiteY8" fmla="*/ 2615878 h 2835797"/>
                <a:gd name="connsiteX9" fmla="*/ 3912243 w 7824486"/>
                <a:gd name="connsiteY9" fmla="*/ 2650602 h 2835797"/>
                <a:gd name="connsiteX10" fmla="*/ 3865944 w 7824486"/>
                <a:gd name="connsiteY10" fmla="*/ 2673751 h 2835797"/>
                <a:gd name="connsiteX11" fmla="*/ 3761772 w 7824486"/>
                <a:gd name="connsiteY11" fmla="*/ 2720050 h 2835797"/>
                <a:gd name="connsiteX12" fmla="*/ 3703898 w 7824486"/>
                <a:gd name="connsiteY12" fmla="*/ 2754774 h 2835797"/>
                <a:gd name="connsiteX13" fmla="*/ 3669174 w 7824486"/>
                <a:gd name="connsiteY13" fmla="*/ 2777924 h 2835797"/>
                <a:gd name="connsiteX14" fmla="*/ 3634450 w 7824486"/>
                <a:gd name="connsiteY14" fmla="*/ 2789498 h 2835797"/>
                <a:gd name="connsiteX15" fmla="*/ 3599726 w 7824486"/>
                <a:gd name="connsiteY15" fmla="*/ 2812648 h 2835797"/>
                <a:gd name="connsiteX16" fmla="*/ 3530278 w 7824486"/>
                <a:gd name="connsiteY16" fmla="*/ 2835797 h 2835797"/>
                <a:gd name="connsiteX17" fmla="*/ 3368233 w 7824486"/>
                <a:gd name="connsiteY17" fmla="*/ 2824222 h 2835797"/>
                <a:gd name="connsiteX18" fmla="*/ 3298784 w 7824486"/>
                <a:gd name="connsiteY18" fmla="*/ 2789498 h 2835797"/>
                <a:gd name="connsiteX19" fmla="*/ 3252486 w 7824486"/>
                <a:gd name="connsiteY19" fmla="*/ 2754774 h 2835797"/>
                <a:gd name="connsiteX20" fmla="*/ 3217762 w 7824486"/>
                <a:gd name="connsiteY20" fmla="*/ 2743200 h 2835797"/>
                <a:gd name="connsiteX21" fmla="*/ 3159888 w 7824486"/>
                <a:gd name="connsiteY21" fmla="*/ 2731625 h 2835797"/>
                <a:gd name="connsiteX22" fmla="*/ 3067291 w 7824486"/>
                <a:gd name="connsiteY22" fmla="*/ 2708475 h 2835797"/>
                <a:gd name="connsiteX23" fmla="*/ 2731625 w 7824486"/>
                <a:gd name="connsiteY23" fmla="*/ 2696901 h 2835797"/>
                <a:gd name="connsiteX24" fmla="*/ 2639027 w 7824486"/>
                <a:gd name="connsiteY24" fmla="*/ 2685326 h 2835797"/>
                <a:gd name="connsiteX25" fmla="*/ 2476982 w 7824486"/>
                <a:gd name="connsiteY25" fmla="*/ 2673751 h 2835797"/>
                <a:gd name="connsiteX26" fmla="*/ 2465407 w 7824486"/>
                <a:gd name="connsiteY26" fmla="*/ 2639027 h 2835797"/>
                <a:gd name="connsiteX27" fmla="*/ 2430683 w 7824486"/>
                <a:gd name="connsiteY27" fmla="*/ 2615878 h 2835797"/>
                <a:gd name="connsiteX28" fmla="*/ 2338086 w 7824486"/>
                <a:gd name="connsiteY28" fmla="*/ 2604303 h 2835797"/>
                <a:gd name="connsiteX29" fmla="*/ 2164465 w 7824486"/>
                <a:gd name="connsiteY29" fmla="*/ 2592729 h 2835797"/>
                <a:gd name="connsiteX30" fmla="*/ 1307939 w 7824486"/>
                <a:gd name="connsiteY30" fmla="*/ 2569579 h 2835797"/>
                <a:gd name="connsiteX31" fmla="*/ 1134319 w 7824486"/>
                <a:gd name="connsiteY31" fmla="*/ 2581154 h 2835797"/>
                <a:gd name="connsiteX32" fmla="*/ 1099595 w 7824486"/>
                <a:gd name="connsiteY32" fmla="*/ 2592729 h 2835797"/>
                <a:gd name="connsiteX33" fmla="*/ 1030146 w 7824486"/>
                <a:gd name="connsiteY33" fmla="*/ 2639027 h 2835797"/>
                <a:gd name="connsiteX34" fmla="*/ 995422 w 7824486"/>
                <a:gd name="connsiteY34" fmla="*/ 2685326 h 2835797"/>
                <a:gd name="connsiteX35" fmla="*/ 972273 w 7824486"/>
                <a:gd name="connsiteY35" fmla="*/ 2731625 h 2835797"/>
                <a:gd name="connsiteX36" fmla="*/ 925974 w 7824486"/>
                <a:gd name="connsiteY36" fmla="*/ 2743200 h 2835797"/>
                <a:gd name="connsiteX37" fmla="*/ 891250 w 7824486"/>
                <a:gd name="connsiteY37" fmla="*/ 2754774 h 2835797"/>
                <a:gd name="connsiteX38" fmla="*/ 694481 w 7824486"/>
                <a:gd name="connsiteY38" fmla="*/ 2743200 h 2835797"/>
                <a:gd name="connsiteX39" fmla="*/ 659757 w 7824486"/>
                <a:gd name="connsiteY39" fmla="*/ 2731625 h 2835797"/>
                <a:gd name="connsiteX40" fmla="*/ 520860 w 7824486"/>
                <a:gd name="connsiteY40" fmla="*/ 2696901 h 2835797"/>
                <a:gd name="connsiteX41" fmla="*/ 497711 w 7824486"/>
                <a:gd name="connsiteY41" fmla="*/ 2673751 h 2835797"/>
                <a:gd name="connsiteX42" fmla="*/ 474562 w 7824486"/>
                <a:gd name="connsiteY42" fmla="*/ 2639027 h 2835797"/>
                <a:gd name="connsiteX43" fmla="*/ 439838 w 7824486"/>
                <a:gd name="connsiteY43" fmla="*/ 2627453 h 2835797"/>
                <a:gd name="connsiteX44" fmla="*/ 277792 w 7824486"/>
                <a:gd name="connsiteY44" fmla="*/ 2592729 h 2835797"/>
                <a:gd name="connsiteX45" fmla="*/ 219919 w 7824486"/>
                <a:gd name="connsiteY45" fmla="*/ 2581154 h 2835797"/>
                <a:gd name="connsiteX46" fmla="*/ 138896 w 7824486"/>
                <a:gd name="connsiteY46" fmla="*/ 2558005 h 2835797"/>
                <a:gd name="connsiteX47" fmla="*/ 57873 w 7824486"/>
                <a:gd name="connsiteY47" fmla="*/ 2523281 h 2835797"/>
                <a:gd name="connsiteX48" fmla="*/ 0 w 7824486"/>
                <a:gd name="connsiteY48" fmla="*/ 2569579 h 2835797"/>
                <a:gd name="connsiteX49" fmla="*/ 0 w 7824486"/>
                <a:gd name="connsiteY49" fmla="*/ 0 h 2835797"/>
                <a:gd name="connsiteX50" fmla="*/ 7824486 w 7824486"/>
                <a:gd name="connsiteY50" fmla="*/ 0 h 2835797"/>
                <a:gd name="connsiteX51" fmla="*/ 7824486 w 7824486"/>
                <a:gd name="connsiteY51" fmla="*/ 2419108 h 2835797"/>
                <a:gd name="connsiteX52" fmla="*/ 7812911 w 7824486"/>
                <a:gd name="connsiteY52" fmla="*/ 2419108 h 2835797"/>
                <a:gd name="connsiteX53" fmla="*/ 7604567 w 7824486"/>
                <a:gd name="connsiteY53" fmla="*/ 2372810 h 2835797"/>
                <a:gd name="connsiteX54" fmla="*/ 7535119 w 7824486"/>
                <a:gd name="connsiteY54" fmla="*/ 2349660 h 2835797"/>
                <a:gd name="connsiteX55" fmla="*/ 7500395 w 7824486"/>
                <a:gd name="connsiteY55" fmla="*/ 2338086 h 2835797"/>
                <a:gd name="connsiteX56" fmla="*/ 7465670 w 7824486"/>
                <a:gd name="connsiteY56" fmla="*/ 2314936 h 2835797"/>
                <a:gd name="connsiteX57" fmla="*/ 7442521 w 7824486"/>
                <a:gd name="connsiteY57" fmla="*/ 2280212 h 2835797"/>
                <a:gd name="connsiteX58" fmla="*/ 7373073 w 7824486"/>
                <a:gd name="connsiteY58" fmla="*/ 2257063 h 2835797"/>
                <a:gd name="connsiteX59" fmla="*/ 7294269 w 7824486"/>
                <a:gd name="connsiteY59" fmla="*/ 2380083 h 2835797"/>
                <a:gd name="connsiteX60" fmla="*/ 7099186 w 7824486"/>
                <a:gd name="connsiteY60" fmla="*/ 2381863 h 2835797"/>
                <a:gd name="connsiteX61" fmla="*/ 6936481 w 7824486"/>
                <a:gd name="connsiteY61" fmla="*/ 2405247 h 2835797"/>
                <a:gd name="connsiteX62" fmla="*/ 6805914 w 7824486"/>
                <a:gd name="connsiteY62" fmla="*/ 2349660 h 2835797"/>
                <a:gd name="connsiteX63" fmla="*/ 6759615 w 7824486"/>
                <a:gd name="connsiteY63" fmla="*/ 2372810 h 2835797"/>
                <a:gd name="connsiteX64" fmla="*/ 6736465 w 7824486"/>
                <a:gd name="connsiteY64" fmla="*/ 2395959 h 2835797"/>
                <a:gd name="connsiteX65" fmla="*/ 6667017 w 7824486"/>
                <a:gd name="connsiteY65" fmla="*/ 2419108 h 2835797"/>
                <a:gd name="connsiteX66" fmla="*/ 6620719 w 7824486"/>
                <a:gd name="connsiteY66" fmla="*/ 2442258 h 2835797"/>
                <a:gd name="connsiteX67" fmla="*/ 6216610 w 7824486"/>
                <a:gd name="connsiteY67" fmla="*/ 2536561 h 2835797"/>
                <a:gd name="connsiteX68" fmla="*/ 4942389 w 7824486"/>
                <a:gd name="connsiteY68" fmla="*/ 2523281 h 2835797"/>
                <a:gd name="connsiteX0" fmla="*/ 4942389 w 7824486"/>
                <a:gd name="connsiteY0" fmla="*/ 2523281 h 2835797"/>
                <a:gd name="connsiteX1" fmla="*/ 4456253 w 7824486"/>
                <a:gd name="connsiteY1" fmla="*/ 2511706 h 2835797"/>
                <a:gd name="connsiteX2" fmla="*/ 4421529 w 7824486"/>
                <a:gd name="connsiteY2" fmla="*/ 2500131 h 2835797"/>
                <a:gd name="connsiteX3" fmla="*/ 4224759 w 7824486"/>
                <a:gd name="connsiteY3" fmla="*/ 2511706 h 2835797"/>
                <a:gd name="connsiteX4" fmla="*/ 4190035 w 7824486"/>
                <a:gd name="connsiteY4" fmla="*/ 2523281 h 2835797"/>
                <a:gd name="connsiteX5" fmla="*/ 4132162 w 7824486"/>
                <a:gd name="connsiteY5" fmla="*/ 2534855 h 2835797"/>
                <a:gd name="connsiteX6" fmla="*/ 4074288 w 7824486"/>
                <a:gd name="connsiteY6" fmla="*/ 2558005 h 2835797"/>
                <a:gd name="connsiteX7" fmla="*/ 4016415 w 7824486"/>
                <a:gd name="connsiteY7" fmla="*/ 2592729 h 2835797"/>
                <a:gd name="connsiteX8" fmla="*/ 3970116 w 7824486"/>
                <a:gd name="connsiteY8" fmla="*/ 2615878 h 2835797"/>
                <a:gd name="connsiteX9" fmla="*/ 3912243 w 7824486"/>
                <a:gd name="connsiteY9" fmla="*/ 2650602 h 2835797"/>
                <a:gd name="connsiteX10" fmla="*/ 3865944 w 7824486"/>
                <a:gd name="connsiteY10" fmla="*/ 2673751 h 2835797"/>
                <a:gd name="connsiteX11" fmla="*/ 3761772 w 7824486"/>
                <a:gd name="connsiteY11" fmla="*/ 2720050 h 2835797"/>
                <a:gd name="connsiteX12" fmla="*/ 3703898 w 7824486"/>
                <a:gd name="connsiteY12" fmla="*/ 2754774 h 2835797"/>
                <a:gd name="connsiteX13" fmla="*/ 3669174 w 7824486"/>
                <a:gd name="connsiteY13" fmla="*/ 2777924 h 2835797"/>
                <a:gd name="connsiteX14" fmla="*/ 3634450 w 7824486"/>
                <a:gd name="connsiteY14" fmla="*/ 2789498 h 2835797"/>
                <a:gd name="connsiteX15" fmla="*/ 3599726 w 7824486"/>
                <a:gd name="connsiteY15" fmla="*/ 2812648 h 2835797"/>
                <a:gd name="connsiteX16" fmla="*/ 3530278 w 7824486"/>
                <a:gd name="connsiteY16" fmla="*/ 2835797 h 2835797"/>
                <a:gd name="connsiteX17" fmla="*/ 3368233 w 7824486"/>
                <a:gd name="connsiteY17" fmla="*/ 2824222 h 2835797"/>
                <a:gd name="connsiteX18" fmla="*/ 3298784 w 7824486"/>
                <a:gd name="connsiteY18" fmla="*/ 2789498 h 2835797"/>
                <a:gd name="connsiteX19" fmla="*/ 3252486 w 7824486"/>
                <a:gd name="connsiteY19" fmla="*/ 2754774 h 2835797"/>
                <a:gd name="connsiteX20" fmla="*/ 3217762 w 7824486"/>
                <a:gd name="connsiteY20" fmla="*/ 2743200 h 2835797"/>
                <a:gd name="connsiteX21" fmla="*/ 3159888 w 7824486"/>
                <a:gd name="connsiteY21" fmla="*/ 2731625 h 2835797"/>
                <a:gd name="connsiteX22" fmla="*/ 3067291 w 7824486"/>
                <a:gd name="connsiteY22" fmla="*/ 2708475 h 2835797"/>
                <a:gd name="connsiteX23" fmla="*/ 2731625 w 7824486"/>
                <a:gd name="connsiteY23" fmla="*/ 2696901 h 2835797"/>
                <a:gd name="connsiteX24" fmla="*/ 2639027 w 7824486"/>
                <a:gd name="connsiteY24" fmla="*/ 2685326 h 2835797"/>
                <a:gd name="connsiteX25" fmla="*/ 2476982 w 7824486"/>
                <a:gd name="connsiteY25" fmla="*/ 2673751 h 2835797"/>
                <a:gd name="connsiteX26" fmla="*/ 2465407 w 7824486"/>
                <a:gd name="connsiteY26" fmla="*/ 2639027 h 2835797"/>
                <a:gd name="connsiteX27" fmla="*/ 2430683 w 7824486"/>
                <a:gd name="connsiteY27" fmla="*/ 2615878 h 2835797"/>
                <a:gd name="connsiteX28" fmla="*/ 2338086 w 7824486"/>
                <a:gd name="connsiteY28" fmla="*/ 2604303 h 2835797"/>
                <a:gd name="connsiteX29" fmla="*/ 2164465 w 7824486"/>
                <a:gd name="connsiteY29" fmla="*/ 2592729 h 2835797"/>
                <a:gd name="connsiteX30" fmla="*/ 1307939 w 7824486"/>
                <a:gd name="connsiteY30" fmla="*/ 2569579 h 2835797"/>
                <a:gd name="connsiteX31" fmla="*/ 1134319 w 7824486"/>
                <a:gd name="connsiteY31" fmla="*/ 2581154 h 2835797"/>
                <a:gd name="connsiteX32" fmla="*/ 1099595 w 7824486"/>
                <a:gd name="connsiteY32" fmla="*/ 2592729 h 2835797"/>
                <a:gd name="connsiteX33" fmla="*/ 1030146 w 7824486"/>
                <a:gd name="connsiteY33" fmla="*/ 2639027 h 2835797"/>
                <a:gd name="connsiteX34" fmla="*/ 995422 w 7824486"/>
                <a:gd name="connsiteY34" fmla="*/ 2685326 h 2835797"/>
                <a:gd name="connsiteX35" fmla="*/ 972273 w 7824486"/>
                <a:gd name="connsiteY35" fmla="*/ 2731625 h 2835797"/>
                <a:gd name="connsiteX36" fmla="*/ 925974 w 7824486"/>
                <a:gd name="connsiteY36" fmla="*/ 2743200 h 2835797"/>
                <a:gd name="connsiteX37" fmla="*/ 891250 w 7824486"/>
                <a:gd name="connsiteY37" fmla="*/ 2754774 h 2835797"/>
                <a:gd name="connsiteX38" fmla="*/ 694481 w 7824486"/>
                <a:gd name="connsiteY38" fmla="*/ 2743200 h 2835797"/>
                <a:gd name="connsiteX39" fmla="*/ 659757 w 7824486"/>
                <a:gd name="connsiteY39" fmla="*/ 2731625 h 2835797"/>
                <a:gd name="connsiteX40" fmla="*/ 520860 w 7824486"/>
                <a:gd name="connsiteY40" fmla="*/ 2696901 h 2835797"/>
                <a:gd name="connsiteX41" fmla="*/ 497711 w 7824486"/>
                <a:gd name="connsiteY41" fmla="*/ 2673751 h 2835797"/>
                <a:gd name="connsiteX42" fmla="*/ 474562 w 7824486"/>
                <a:gd name="connsiteY42" fmla="*/ 2639027 h 2835797"/>
                <a:gd name="connsiteX43" fmla="*/ 439838 w 7824486"/>
                <a:gd name="connsiteY43" fmla="*/ 2627453 h 2835797"/>
                <a:gd name="connsiteX44" fmla="*/ 277792 w 7824486"/>
                <a:gd name="connsiteY44" fmla="*/ 2592729 h 2835797"/>
                <a:gd name="connsiteX45" fmla="*/ 219919 w 7824486"/>
                <a:gd name="connsiteY45" fmla="*/ 2581154 h 2835797"/>
                <a:gd name="connsiteX46" fmla="*/ 138896 w 7824486"/>
                <a:gd name="connsiteY46" fmla="*/ 2558005 h 2835797"/>
                <a:gd name="connsiteX47" fmla="*/ 57873 w 7824486"/>
                <a:gd name="connsiteY47" fmla="*/ 2523281 h 2835797"/>
                <a:gd name="connsiteX48" fmla="*/ 0 w 7824486"/>
                <a:gd name="connsiteY48" fmla="*/ 2569579 h 2835797"/>
                <a:gd name="connsiteX49" fmla="*/ 0 w 7824486"/>
                <a:gd name="connsiteY49" fmla="*/ 0 h 2835797"/>
                <a:gd name="connsiteX50" fmla="*/ 7824486 w 7824486"/>
                <a:gd name="connsiteY50" fmla="*/ 0 h 2835797"/>
                <a:gd name="connsiteX51" fmla="*/ 7824486 w 7824486"/>
                <a:gd name="connsiteY51" fmla="*/ 2419108 h 2835797"/>
                <a:gd name="connsiteX52" fmla="*/ 7812911 w 7824486"/>
                <a:gd name="connsiteY52" fmla="*/ 2419108 h 2835797"/>
                <a:gd name="connsiteX53" fmla="*/ 7604567 w 7824486"/>
                <a:gd name="connsiteY53" fmla="*/ 2372810 h 2835797"/>
                <a:gd name="connsiteX54" fmla="*/ 7535119 w 7824486"/>
                <a:gd name="connsiteY54" fmla="*/ 2349660 h 2835797"/>
                <a:gd name="connsiteX55" fmla="*/ 7500395 w 7824486"/>
                <a:gd name="connsiteY55" fmla="*/ 2338086 h 2835797"/>
                <a:gd name="connsiteX56" fmla="*/ 7465670 w 7824486"/>
                <a:gd name="connsiteY56" fmla="*/ 2314936 h 2835797"/>
                <a:gd name="connsiteX57" fmla="*/ 7442521 w 7824486"/>
                <a:gd name="connsiteY57" fmla="*/ 2280212 h 2835797"/>
                <a:gd name="connsiteX58" fmla="*/ 7373073 w 7824486"/>
                <a:gd name="connsiteY58" fmla="*/ 2257063 h 2835797"/>
                <a:gd name="connsiteX59" fmla="*/ 7294269 w 7824486"/>
                <a:gd name="connsiteY59" fmla="*/ 2380083 h 2835797"/>
                <a:gd name="connsiteX60" fmla="*/ 7099186 w 7824486"/>
                <a:gd name="connsiteY60" fmla="*/ 2381863 h 2835797"/>
                <a:gd name="connsiteX61" fmla="*/ 6936481 w 7824486"/>
                <a:gd name="connsiteY61" fmla="*/ 2405247 h 2835797"/>
                <a:gd name="connsiteX62" fmla="*/ 6805914 w 7824486"/>
                <a:gd name="connsiteY62" fmla="*/ 2349660 h 2835797"/>
                <a:gd name="connsiteX63" fmla="*/ 6759615 w 7824486"/>
                <a:gd name="connsiteY63" fmla="*/ 2372810 h 2835797"/>
                <a:gd name="connsiteX64" fmla="*/ 6736465 w 7824486"/>
                <a:gd name="connsiteY64" fmla="*/ 2395959 h 2835797"/>
                <a:gd name="connsiteX65" fmla="*/ 6667017 w 7824486"/>
                <a:gd name="connsiteY65" fmla="*/ 2419108 h 2835797"/>
                <a:gd name="connsiteX66" fmla="*/ 6620719 w 7824486"/>
                <a:gd name="connsiteY66" fmla="*/ 2442258 h 2835797"/>
                <a:gd name="connsiteX67" fmla="*/ 6172153 w 7824486"/>
                <a:gd name="connsiteY67" fmla="*/ 2661548 h 2835797"/>
                <a:gd name="connsiteX68" fmla="*/ 4942389 w 7824486"/>
                <a:gd name="connsiteY68" fmla="*/ 2523281 h 2835797"/>
                <a:gd name="connsiteX0" fmla="*/ 4938850 w 7824486"/>
                <a:gd name="connsiteY0" fmla="*/ 2607879 h 2835797"/>
                <a:gd name="connsiteX1" fmla="*/ 4456253 w 7824486"/>
                <a:gd name="connsiteY1" fmla="*/ 2511706 h 2835797"/>
                <a:gd name="connsiteX2" fmla="*/ 4421529 w 7824486"/>
                <a:gd name="connsiteY2" fmla="*/ 2500131 h 2835797"/>
                <a:gd name="connsiteX3" fmla="*/ 4224759 w 7824486"/>
                <a:gd name="connsiteY3" fmla="*/ 2511706 h 2835797"/>
                <a:gd name="connsiteX4" fmla="*/ 4190035 w 7824486"/>
                <a:gd name="connsiteY4" fmla="*/ 2523281 h 2835797"/>
                <a:gd name="connsiteX5" fmla="*/ 4132162 w 7824486"/>
                <a:gd name="connsiteY5" fmla="*/ 2534855 h 2835797"/>
                <a:gd name="connsiteX6" fmla="*/ 4074288 w 7824486"/>
                <a:gd name="connsiteY6" fmla="*/ 2558005 h 2835797"/>
                <a:gd name="connsiteX7" fmla="*/ 4016415 w 7824486"/>
                <a:gd name="connsiteY7" fmla="*/ 2592729 h 2835797"/>
                <a:gd name="connsiteX8" fmla="*/ 3970116 w 7824486"/>
                <a:gd name="connsiteY8" fmla="*/ 2615878 h 2835797"/>
                <a:gd name="connsiteX9" fmla="*/ 3912243 w 7824486"/>
                <a:gd name="connsiteY9" fmla="*/ 2650602 h 2835797"/>
                <a:gd name="connsiteX10" fmla="*/ 3865944 w 7824486"/>
                <a:gd name="connsiteY10" fmla="*/ 2673751 h 2835797"/>
                <a:gd name="connsiteX11" fmla="*/ 3761772 w 7824486"/>
                <a:gd name="connsiteY11" fmla="*/ 2720050 h 2835797"/>
                <a:gd name="connsiteX12" fmla="*/ 3703898 w 7824486"/>
                <a:gd name="connsiteY12" fmla="*/ 2754774 h 2835797"/>
                <a:gd name="connsiteX13" fmla="*/ 3669174 w 7824486"/>
                <a:gd name="connsiteY13" fmla="*/ 2777924 h 2835797"/>
                <a:gd name="connsiteX14" fmla="*/ 3634450 w 7824486"/>
                <a:gd name="connsiteY14" fmla="*/ 2789498 h 2835797"/>
                <a:gd name="connsiteX15" fmla="*/ 3599726 w 7824486"/>
                <a:gd name="connsiteY15" fmla="*/ 2812648 h 2835797"/>
                <a:gd name="connsiteX16" fmla="*/ 3530278 w 7824486"/>
                <a:gd name="connsiteY16" fmla="*/ 2835797 h 2835797"/>
                <a:gd name="connsiteX17" fmla="*/ 3368233 w 7824486"/>
                <a:gd name="connsiteY17" fmla="*/ 2824222 h 2835797"/>
                <a:gd name="connsiteX18" fmla="*/ 3298784 w 7824486"/>
                <a:gd name="connsiteY18" fmla="*/ 2789498 h 2835797"/>
                <a:gd name="connsiteX19" fmla="*/ 3252486 w 7824486"/>
                <a:gd name="connsiteY19" fmla="*/ 2754774 h 2835797"/>
                <a:gd name="connsiteX20" fmla="*/ 3217762 w 7824486"/>
                <a:gd name="connsiteY20" fmla="*/ 2743200 h 2835797"/>
                <a:gd name="connsiteX21" fmla="*/ 3159888 w 7824486"/>
                <a:gd name="connsiteY21" fmla="*/ 2731625 h 2835797"/>
                <a:gd name="connsiteX22" fmla="*/ 3067291 w 7824486"/>
                <a:gd name="connsiteY22" fmla="*/ 2708475 h 2835797"/>
                <a:gd name="connsiteX23" fmla="*/ 2731625 w 7824486"/>
                <a:gd name="connsiteY23" fmla="*/ 2696901 h 2835797"/>
                <a:gd name="connsiteX24" fmla="*/ 2639027 w 7824486"/>
                <a:gd name="connsiteY24" fmla="*/ 2685326 h 2835797"/>
                <a:gd name="connsiteX25" fmla="*/ 2476982 w 7824486"/>
                <a:gd name="connsiteY25" fmla="*/ 2673751 h 2835797"/>
                <a:gd name="connsiteX26" fmla="*/ 2465407 w 7824486"/>
                <a:gd name="connsiteY26" fmla="*/ 2639027 h 2835797"/>
                <a:gd name="connsiteX27" fmla="*/ 2430683 w 7824486"/>
                <a:gd name="connsiteY27" fmla="*/ 2615878 h 2835797"/>
                <a:gd name="connsiteX28" fmla="*/ 2338086 w 7824486"/>
                <a:gd name="connsiteY28" fmla="*/ 2604303 h 2835797"/>
                <a:gd name="connsiteX29" fmla="*/ 2164465 w 7824486"/>
                <a:gd name="connsiteY29" fmla="*/ 2592729 h 2835797"/>
                <a:gd name="connsiteX30" fmla="*/ 1307939 w 7824486"/>
                <a:gd name="connsiteY30" fmla="*/ 2569579 h 2835797"/>
                <a:gd name="connsiteX31" fmla="*/ 1134319 w 7824486"/>
                <a:gd name="connsiteY31" fmla="*/ 2581154 h 2835797"/>
                <a:gd name="connsiteX32" fmla="*/ 1099595 w 7824486"/>
                <a:gd name="connsiteY32" fmla="*/ 2592729 h 2835797"/>
                <a:gd name="connsiteX33" fmla="*/ 1030146 w 7824486"/>
                <a:gd name="connsiteY33" fmla="*/ 2639027 h 2835797"/>
                <a:gd name="connsiteX34" fmla="*/ 995422 w 7824486"/>
                <a:gd name="connsiteY34" fmla="*/ 2685326 h 2835797"/>
                <a:gd name="connsiteX35" fmla="*/ 972273 w 7824486"/>
                <a:gd name="connsiteY35" fmla="*/ 2731625 h 2835797"/>
                <a:gd name="connsiteX36" fmla="*/ 925974 w 7824486"/>
                <a:gd name="connsiteY36" fmla="*/ 2743200 h 2835797"/>
                <a:gd name="connsiteX37" fmla="*/ 891250 w 7824486"/>
                <a:gd name="connsiteY37" fmla="*/ 2754774 h 2835797"/>
                <a:gd name="connsiteX38" fmla="*/ 694481 w 7824486"/>
                <a:gd name="connsiteY38" fmla="*/ 2743200 h 2835797"/>
                <a:gd name="connsiteX39" fmla="*/ 659757 w 7824486"/>
                <a:gd name="connsiteY39" fmla="*/ 2731625 h 2835797"/>
                <a:gd name="connsiteX40" fmla="*/ 520860 w 7824486"/>
                <a:gd name="connsiteY40" fmla="*/ 2696901 h 2835797"/>
                <a:gd name="connsiteX41" fmla="*/ 497711 w 7824486"/>
                <a:gd name="connsiteY41" fmla="*/ 2673751 h 2835797"/>
                <a:gd name="connsiteX42" fmla="*/ 474562 w 7824486"/>
                <a:gd name="connsiteY42" fmla="*/ 2639027 h 2835797"/>
                <a:gd name="connsiteX43" fmla="*/ 439838 w 7824486"/>
                <a:gd name="connsiteY43" fmla="*/ 2627453 h 2835797"/>
                <a:gd name="connsiteX44" fmla="*/ 277792 w 7824486"/>
                <a:gd name="connsiteY44" fmla="*/ 2592729 h 2835797"/>
                <a:gd name="connsiteX45" fmla="*/ 219919 w 7824486"/>
                <a:gd name="connsiteY45" fmla="*/ 2581154 h 2835797"/>
                <a:gd name="connsiteX46" fmla="*/ 138896 w 7824486"/>
                <a:gd name="connsiteY46" fmla="*/ 2558005 h 2835797"/>
                <a:gd name="connsiteX47" fmla="*/ 57873 w 7824486"/>
                <a:gd name="connsiteY47" fmla="*/ 2523281 h 2835797"/>
                <a:gd name="connsiteX48" fmla="*/ 0 w 7824486"/>
                <a:gd name="connsiteY48" fmla="*/ 2569579 h 2835797"/>
                <a:gd name="connsiteX49" fmla="*/ 0 w 7824486"/>
                <a:gd name="connsiteY49" fmla="*/ 0 h 2835797"/>
                <a:gd name="connsiteX50" fmla="*/ 7824486 w 7824486"/>
                <a:gd name="connsiteY50" fmla="*/ 0 h 2835797"/>
                <a:gd name="connsiteX51" fmla="*/ 7824486 w 7824486"/>
                <a:gd name="connsiteY51" fmla="*/ 2419108 h 2835797"/>
                <a:gd name="connsiteX52" fmla="*/ 7812911 w 7824486"/>
                <a:gd name="connsiteY52" fmla="*/ 2419108 h 2835797"/>
                <a:gd name="connsiteX53" fmla="*/ 7604567 w 7824486"/>
                <a:gd name="connsiteY53" fmla="*/ 2372810 h 2835797"/>
                <a:gd name="connsiteX54" fmla="*/ 7535119 w 7824486"/>
                <a:gd name="connsiteY54" fmla="*/ 2349660 h 2835797"/>
                <a:gd name="connsiteX55" fmla="*/ 7500395 w 7824486"/>
                <a:gd name="connsiteY55" fmla="*/ 2338086 h 2835797"/>
                <a:gd name="connsiteX56" fmla="*/ 7465670 w 7824486"/>
                <a:gd name="connsiteY56" fmla="*/ 2314936 h 2835797"/>
                <a:gd name="connsiteX57" fmla="*/ 7442521 w 7824486"/>
                <a:gd name="connsiteY57" fmla="*/ 2280212 h 2835797"/>
                <a:gd name="connsiteX58" fmla="*/ 7373073 w 7824486"/>
                <a:gd name="connsiteY58" fmla="*/ 2257063 h 2835797"/>
                <a:gd name="connsiteX59" fmla="*/ 7294269 w 7824486"/>
                <a:gd name="connsiteY59" fmla="*/ 2380083 h 2835797"/>
                <a:gd name="connsiteX60" fmla="*/ 7099186 w 7824486"/>
                <a:gd name="connsiteY60" fmla="*/ 2381863 h 2835797"/>
                <a:gd name="connsiteX61" fmla="*/ 6936481 w 7824486"/>
                <a:gd name="connsiteY61" fmla="*/ 2405247 h 2835797"/>
                <a:gd name="connsiteX62" fmla="*/ 6805914 w 7824486"/>
                <a:gd name="connsiteY62" fmla="*/ 2349660 h 2835797"/>
                <a:gd name="connsiteX63" fmla="*/ 6759615 w 7824486"/>
                <a:gd name="connsiteY63" fmla="*/ 2372810 h 2835797"/>
                <a:gd name="connsiteX64" fmla="*/ 6736465 w 7824486"/>
                <a:gd name="connsiteY64" fmla="*/ 2395959 h 2835797"/>
                <a:gd name="connsiteX65" fmla="*/ 6667017 w 7824486"/>
                <a:gd name="connsiteY65" fmla="*/ 2419108 h 2835797"/>
                <a:gd name="connsiteX66" fmla="*/ 6620719 w 7824486"/>
                <a:gd name="connsiteY66" fmla="*/ 2442258 h 2835797"/>
                <a:gd name="connsiteX67" fmla="*/ 6172153 w 7824486"/>
                <a:gd name="connsiteY67" fmla="*/ 2661548 h 2835797"/>
                <a:gd name="connsiteX68" fmla="*/ 4938850 w 7824486"/>
                <a:gd name="connsiteY68" fmla="*/ 2607879 h 2835797"/>
                <a:gd name="connsiteX0" fmla="*/ 4938850 w 7824486"/>
                <a:gd name="connsiteY0" fmla="*/ 2607879 h 2835797"/>
                <a:gd name="connsiteX1" fmla="*/ 4456253 w 7824486"/>
                <a:gd name="connsiteY1" fmla="*/ 2511706 h 2835797"/>
                <a:gd name="connsiteX2" fmla="*/ 4224759 w 7824486"/>
                <a:gd name="connsiteY2" fmla="*/ 2511706 h 2835797"/>
                <a:gd name="connsiteX3" fmla="*/ 4190035 w 7824486"/>
                <a:gd name="connsiteY3" fmla="*/ 2523281 h 2835797"/>
                <a:gd name="connsiteX4" fmla="*/ 4132162 w 7824486"/>
                <a:gd name="connsiteY4" fmla="*/ 2534855 h 2835797"/>
                <a:gd name="connsiteX5" fmla="*/ 4074288 w 7824486"/>
                <a:gd name="connsiteY5" fmla="*/ 2558005 h 2835797"/>
                <a:gd name="connsiteX6" fmla="*/ 4016415 w 7824486"/>
                <a:gd name="connsiteY6" fmla="*/ 2592729 h 2835797"/>
                <a:gd name="connsiteX7" fmla="*/ 3970116 w 7824486"/>
                <a:gd name="connsiteY7" fmla="*/ 2615878 h 2835797"/>
                <a:gd name="connsiteX8" fmla="*/ 3912243 w 7824486"/>
                <a:gd name="connsiteY8" fmla="*/ 2650602 h 2835797"/>
                <a:gd name="connsiteX9" fmla="*/ 3865944 w 7824486"/>
                <a:gd name="connsiteY9" fmla="*/ 2673751 h 2835797"/>
                <a:gd name="connsiteX10" fmla="*/ 3761772 w 7824486"/>
                <a:gd name="connsiteY10" fmla="*/ 2720050 h 2835797"/>
                <a:gd name="connsiteX11" fmla="*/ 3703898 w 7824486"/>
                <a:gd name="connsiteY11" fmla="*/ 2754774 h 2835797"/>
                <a:gd name="connsiteX12" fmla="*/ 3669174 w 7824486"/>
                <a:gd name="connsiteY12" fmla="*/ 2777924 h 2835797"/>
                <a:gd name="connsiteX13" fmla="*/ 3634450 w 7824486"/>
                <a:gd name="connsiteY13" fmla="*/ 2789498 h 2835797"/>
                <a:gd name="connsiteX14" fmla="*/ 3599726 w 7824486"/>
                <a:gd name="connsiteY14" fmla="*/ 2812648 h 2835797"/>
                <a:gd name="connsiteX15" fmla="*/ 3530278 w 7824486"/>
                <a:gd name="connsiteY15" fmla="*/ 2835797 h 2835797"/>
                <a:gd name="connsiteX16" fmla="*/ 3368233 w 7824486"/>
                <a:gd name="connsiteY16" fmla="*/ 2824222 h 2835797"/>
                <a:gd name="connsiteX17" fmla="*/ 3298784 w 7824486"/>
                <a:gd name="connsiteY17" fmla="*/ 2789498 h 2835797"/>
                <a:gd name="connsiteX18" fmla="*/ 3252486 w 7824486"/>
                <a:gd name="connsiteY18" fmla="*/ 2754774 h 2835797"/>
                <a:gd name="connsiteX19" fmla="*/ 3217762 w 7824486"/>
                <a:gd name="connsiteY19" fmla="*/ 2743200 h 2835797"/>
                <a:gd name="connsiteX20" fmla="*/ 3159888 w 7824486"/>
                <a:gd name="connsiteY20" fmla="*/ 2731625 h 2835797"/>
                <a:gd name="connsiteX21" fmla="*/ 3067291 w 7824486"/>
                <a:gd name="connsiteY21" fmla="*/ 2708475 h 2835797"/>
                <a:gd name="connsiteX22" fmla="*/ 2731625 w 7824486"/>
                <a:gd name="connsiteY22" fmla="*/ 2696901 h 2835797"/>
                <a:gd name="connsiteX23" fmla="*/ 2639027 w 7824486"/>
                <a:gd name="connsiteY23" fmla="*/ 2685326 h 2835797"/>
                <a:gd name="connsiteX24" fmla="*/ 2476982 w 7824486"/>
                <a:gd name="connsiteY24" fmla="*/ 2673751 h 2835797"/>
                <a:gd name="connsiteX25" fmla="*/ 2465407 w 7824486"/>
                <a:gd name="connsiteY25" fmla="*/ 2639027 h 2835797"/>
                <a:gd name="connsiteX26" fmla="*/ 2430683 w 7824486"/>
                <a:gd name="connsiteY26" fmla="*/ 2615878 h 2835797"/>
                <a:gd name="connsiteX27" fmla="*/ 2338086 w 7824486"/>
                <a:gd name="connsiteY27" fmla="*/ 2604303 h 2835797"/>
                <a:gd name="connsiteX28" fmla="*/ 2164465 w 7824486"/>
                <a:gd name="connsiteY28" fmla="*/ 2592729 h 2835797"/>
                <a:gd name="connsiteX29" fmla="*/ 1307939 w 7824486"/>
                <a:gd name="connsiteY29" fmla="*/ 2569579 h 2835797"/>
                <a:gd name="connsiteX30" fmla="*/ 1134319 w 7824486"/>
                <a:gd name="connsiteY30" fmla="*/ 2581154 h 2835797"/>
                <a:gd name="connsiteX31" fmla="*/ 1099595 w 7824486"/>
                <a:gd name="connsiteY31" fmla="*/ 2592729 h 2835797"/>
                <a:gd name="connsiteX32" fmla="*/ 1030146 w 7824486"/>
                <a:gd name="connsiteY32" fmla="*/ 2639027 h 2835797"/>
                <a:gd name="connsiteX33" fmla="*/ 995422 w 7824486"/>
                <a:gd name="connsiteY33" fmla="*/ 2685326 h 2835797"/>
                <a:gd name="connsiteX34" fmla="*/ 972273 w 7824486"/>
                <a:gd name="connsiteY34" fmla="*/ 2731625 h 2835797"/>
                <a:gd name="connsiteX35" fmla="*/ 925974 w 7824486"/>
                <a:gd name="connsiteY35" fmla="*/ 2743200 h 2835797"/>
                <a:gd name="connsiteX36" fmla="*/ 891250 w 7824486"/>
                <a:gd name="connsiteY36" fmla="*/ 2754774 h 2835797"/>
                <a:gd name="connsiteX37" fmla="*/ 694481 w 7824486"/>
                <a:gd name="connsiteY37" fmla="*/ 2743200 h 2835797"/>
                <a:gd name="connsiteX38" fmla="*/ 659757 w 7824486"/>
                <a:gd name="connsiteY38" fmla="*/ 2731625 h 2835797"/>
                <a:gd name="connsiteX39" fmla="*/ 520860 w 7824486"/>
                <a:gd name="connsiteY39" fmla="*/ 2696901 h 2835797"/>
                <a:gd name="connsiteX40" fmla="*/ 497711 w 7824486"/>
                <a:gd name="connsiteY40" fmla="*/ 2673751 h 2835797"/>
                <a:gd name="connsiteX41" fmla="*/ 474562 w 7824486"/>
                <a:gd name="connsiteY41" fmla="*/ 2639027 h 2835797"/>
                <a:gd name="connsiteX42" fmla="*/ 439838 w 7824486"/>
                <a:gd name="connsiteY42" fmla="*/ 2627453 h 2835797"/>
                <a:gd name="connsiteX43" fmla="*/ 277792 w 7824486"/>
                <a:gd name="connsiteY43" fmla="*/ 2592729 h 2835797"/>
                <a:gd name="connsiteX44" fmla="*/ 219919 w 7824486"/>
                <a:gd name="connsiteY44" fmla="*/ 2581154 h 2835797"/>
                <a:gd name="connsiteX45" fmla="*/ 138896 w 7824486"/>
                <a:gd name="connsiteY45" fmla="*/ 2558005 h 2835797"/>
                <a:gd name="connsiteX46" fmla="*/ 57873 w 7824486"/>
                <a:gd name="connsiteY46" fmla="*/ 2523281 h 2835797"/>
                <a:gd name="connsiteX47" fmla="*/ 0 w 7824486"/>
                <a:gd name="connsiteY47" fmla="*/ 2569579 h 2835797"/>
                <a:gd name="connsiteX48" fmla="*/ 0 w 7824486"/>
                <a:gd name="connsiteY48" fmla="*/ 0 h 2835797"/>
                <a:gd name="connsiteX49" fmla="*/ 7824486 w 7824486"/>
                <a:gd name="connsiteY49" fmla="*/ 0 h 2835797"/>
                <a:gd name="connsiteX50" fmla="*/ 7824486 w 7824486"/>
                <a:gd name="connsiteY50" fmla="*/ 2419108 h 2835797"/>
                <a:gd name="connsiteX51" fmla="*/ 7812911 w 7824486"/>
                <a:gd name="connsiteY51" fmla="*/ 2419108 h 2835797"/>
                <a:gd name="connsiteX52" fmla="*/ 7604567 w 7824486"/>
                <a:gd name="connsiteY52" fmla="*/ 2372810 h 2835797"/>
                <a:gd name="connsiteX53" fmla="*/ 7535119 w 7824486"/>
                <a:gd name="connsiteY53" fmla="*/ 2349660 h 2835797"/>
                <a:gd name="connsiteX54" fmla="*/ 7500395 w 7824486"/>
                <a:gd name="connsiteY54" fmla="*/ 2338086 h 2835797"/>
                <a:gd name="connsiteX55" fmla="*/ 7465670 w 7824486"/>
                <a:gd name="connsiteY55" fmla="*/ 2314936 h 2835797"/>
                <a:gd name="connsiteX56" fmla="*/ 7442521 w 7824486"/>
                <a:gd name="connsiteY56" fmla="*/ 2280212 h 2835797"/>
                <a:gd name="connsiteX57" fmla="*/ 7373073 w 7824486"/>
                <a:gd name="connsiteY57" fmla="*/ 2257063 h 2835797"/>
                <a:gd name="connsiteX58" fmla="*/ 7294269 w 7824486"/>
                <a:gd name="connsiteY58" fmla="*/ 2380083 h 2835797"/>
                <a:gd name="connsiteX59" fmla="*/ 7099186 w 7824486"/>
                <a:gd name="connsiteY59" fmla="*/ 2381863 h 2835797"/>
                <a:gd name="connsiteX60" fmla="*/ 6936481 w 7824486"/>
                <a:gd name="connsiteY60" fmla="*/ 2405247 h 2835797"/>
                <a:gd name="connsiteX61" fmla="*/ 6805914 w 7824486"/>
                <a:gd name="connsiteY61" fmla="*/ 2349660 h 2835797"/>
                <a:gd name="connsiteX62" fmla="*/ 6759615 w 7824486"/>
                <a:gd name="connsiteY62" fmla="*/ 2372810 h 2835797"/>
                <a:gd name="connsiteX63" fmla="*/ 6736465 w 7824486"/>
                <a:gd name="connsiteY63" fmla="*/ 2395959 h 2835797"/>
                <a:gd name="connsiteX64" fmla="*/ 6667017 w 7824486"/>
                <a:gd name="connsiteY64" fmla="*/ 2419108 h 2835797"/>
                <a:gd name="connsiteX65" fmla="*/ 6620719 w 7824486"/>
                <a:gd name="connsiteY65" fmla="*/ 2442258 h 2835797"/>
                <a:gd name="connsiteX66" fmla="*/ 6172153 w 7824486"/>
                <a:gd name="connsiteY66" fmla="*/ 2661548 h 2835797"/>
                <a:gd name="connsiteX67" fmla="*/ 4938850 w 7824486"/>
                <a:gd name="connsiteY67" fmla="*/ 2607879 h 2835797"/>
                <a:gd name="connsiteX0" fmla="*/ 4938850 w 7824486"/>
                <a:gd name="connsiteY0" fmla="*/ 2607879 h 2835797"/>
                <a:gd name="connsiteX1" fmla="*/ 4224759 w 7824486"/>
                <a:gd name="connsiteY1" fmla="*/ 2511706 h 2835797"/>
                <a:gd name="connsiteX2" fmla="*/ 4190035 w 7824486"/>
                <a:gd name="connsiteY2" fmla="*/ 2523281 h 2835797"/>
                <a:gd name="connsiteX3" fmla="*/ 4132162 w 7824486"/>
                <a:gd name="connsiteY3" fmla="*/ 2534855 h 2835797"/>
                <a:gd name="connsiteX4" fmla="*/ 4074288 w 7824486"/>
                <a:gd name="connsiteY4" fmla="*/ 2558005 h 2835797"/>
                <a:gd name="connsiteX5" fmla="*/ 4016415 w 7824486"/>
                <a:gd name="connsiteY5" fmla="*/ 2592729 h 2835797"/>
                <a:gd name="connsiteX6" fmla="*/ 3970116 w 7824486"/>
                <a:gd name="connsiteY6" fmla="*/ 2615878 h 2835797"/>
                <a:gd name="connsiteX7" fmla="*/ 3912243 w 7824486"/>
                <a:gd name="connsiteY7" fmla="*/ 2650602 h 2835797"/>
                <a:gd name="connsiteX8" fmla="*/ 3865944 w 7824486"/>
                <a:gd name="connsiteY8" fmla="*/ 2673751 h 2835797"/>
                <a:gd name="connsiteX9" fmla="*/ 3761772 w 7824486"/>
                <a:gd name="connsiteY9" fmla="*/ 2720050 h 2835797"/>
                <a:gd name="connsiteX10" fmla="*/ 3703898 w 7824486"/>
                <a:gd name="connsiteY10" fmla="*/ 2754774 h 2835797"/>
                <a:gd name="connsiteX11" fmla="*/ 3669174 w 7824486"/>
                <a:gd name="connsiteY11" fmla="*/ 2777924 h 2835797"/>
                <a:gd name="connsiteX12" fmla="*/ 3634450 w 7824486"/>
                <a:gd name="connsiteY12" fmla="*/ 2789498 h 2835797"/>
                <a:gd name="connsiteX13" fmla="*/ 3599726 w 7824486"/>
                <a:gd name="connsiteY13" fmla="*/ 2812648 h 2835797"/>
                <a:gd name="connsiteX14" fmla="*/ 3530278 w 7824486"/>
                <a:gd name="connsiteY14" fmla="*/ 2835797 h 2835797"/>
                <a:gd name="connsiteX15" fmla="*/ 3368233 w 7824486"/>
                <a:gd name="connsiteY15" fmla="*/ 2824222 h 2835797"/>
                <a:gd name="connsiteX16" fmla="*/ 3298784 w 7824486"/>
                <a:gd name="connsiteY16" fmla="*/ 2789498 h 2835797"/>
                <a:gd name="connsiteX17" fmla="*/ 3252486 w 7824486"/>
                <a:gd name="connsiteY17" fmla="*/ 2754774 h 2835797"/>
                <a:gd name="connsiteX18" fmla="*/ 3217762 w 7824486"/>
                <a:gd name="connsiteY18" fmla="*/ 2743200 h 2835797"/>
                <a:gd name="connsiteX19" fmla="*/ 3159888 w 7824486"/>
                <a:gd name="connsiteY19" fmla="*/ 2731625 h 2835797"/>
                <a:gd name="connsiteX20" fmla="*/ 3067291 w 7824486"/>
                <a:gd name="connsiteY20" fmla="*/ 2708475 h 2835797"/>
                <a:gd name="connsiteX21" fmla="*/ 2731625 w 7824486"/>
                <a:gd name="connsiteY21" fmla="*/ 2696901 h 2835797"/>
                <a:gd name="connsiteX22" fmla="*/ 2639027 w 7824486"/>
                <a:gd name="connsiteY22" fmla="*/ 2685326 h 2835797"/>
                <a:gd name="connsiteX23" fmla="*/ 2476982 w 7824486"/>
                <a:gd name="connsiteY23" fmla="*/ 2673751 h 2835797"/>
                <a:gd name="connsiteX24" fmla="*/ 2465407 w 7824486"/>
                <a:gd name="connsiteY24" fmla="*/ 2639027 h 2835797"/>
                <a:gd name="connsiteX25" fmla="*/ 2430683 w 7824486"/>
                <a:gd name="connsiteY25" fmla="*/ 2615878 h 2835797"/>
                <a:gd name="connsiteX26" fmla="*/ 2338086 w 7824486"/>
                <a:gd name="connsiteY26" fmla="*/ 2604303 h 2835797"/>
                <a:gd name="connsiteX27" fmla="*/ 2164465 w 7824486"/>
                <a:gd name="connsiteY27" fmla="*/ 2592729 h 2835797"/>
                <a:gd name="connsiteX28" fmla="*/ 1307939 w 7824486"/>
                <a:gd name="connsiteY28" fmla="*/ 2569579 h 2835797"/>
                <a:gd name="connsiteX29" fmla="*/ 1134319 w 7824486"/>
                <a:gd name="connsiteY29" fmla="*/ 2581154 h 2835797"/>
                <a:gd name="connsiteX30" fmla="*/ 1099595 w 7824486"/>
                <a:gd name="connsiteY30" fmla="*/ 2592729 h 2835797"/>
                <a:gd name="connsiteX31" fmla="*/ 1030146 w 7824486"/>
                <a:gd name="connsiteY31" fmla="*/ 2639027 h 2835797"/>
                <a:gd name="connsiteX32" fmla="*/ 995422 w 7824486"/>
                <a:gd name="connsiteY32" fmla="*/ 2685326 h 2835797"/>
                <a:gd name="connsiteX33" fmla="*/ 972273 w 7824486"/>
                <a:gd name="connsiteY33" fmla="*/ 2731625 h 2835797"/>
                <a:gd name="connsiteX34" fmla="*/ 925974 w 7824486"/>
                <a:gd name="connsiteY34" fmla="*/ 2743200 h 2835797"/>
                <a:gd name="connsiteX35" fmla="*/ 891250 w 7824486"/>
                <a:gd name="connsiteY35" fmla="*/ 2754774 h 2835797"/>
                <a:gd name="connsiteX36" fmla="*/ 694481 w 7824486"/>
                <a:gd name="connsiteY36" fmla="*/ 2743200 h 2835797"/>
                <a:gd name="connsiteX37" fmla="*/ 659757 w 7824486"/>
                <a:gd name="connsiteY37" fmla="*/ 2731625 h 2835797"/>
                <a:gd name="connsiteX38" fmla="*/ 520860 w 7824486"/>
                <a:gd name="connsiteY38" fmla="*/ 2696901 h 2835797"/>
                <a:gd name="connsiteX39" fmla="*/ 497711 w 7824486"/>
                <a:gd name="connsiteY39" fmla="*/ 2673751 h 2835797"/>
                <a:gd name="connsiteX40" fmla="*/ 474562 w 7824486"/>
                <a:gd name="connsiteY40" fmla="*/ 2639027 h 2835797"/>
                <a:gd name="connsiteX41" fmla="*/ 439838 w 7824486"/>
                <a:gd name="connsiteY41" fmla="*/ 2627453 h 2835797"/>
                <a:gd name="connsiteX42" fmla="*/ 277792 w 7824486"/>
                <a:gd name="connsiteY42" fmla="*/ 2592729 h 2835797"/>
                <a:gd name="connsiteX43" fmla="*/ 219919 w 7824486"/>
                <a:gd name="connsiteY43" fmla="*/ 2581154 h 2835797"/>
                <a:gd name="connsiteX44" fmla="*/ 138896 w 7824486"/>
                <a:gd name="connsiteY44" fmla="*/ 2558005 h 2835797"/>
                <a:gd name="connsiteX45" fmla="*/ 57873 w 7824486"/>
                <a:gd name="connsiteY45" fmla="*/ 2523281 h 2835797"/>
                <a:gd name="connsiteX46" fmla="*/ 0 w 7824486"/>
                <a:gd name="connsiteY46" fmla="*/ 2569579 h 2835797"/>
                <a:gd name="connsiteX47" fmla="*/ 0 w 7824486"/>
                <a:gd name="connsiteY47" fmla="*/ 0 h 2835797"/>
                <a:gd name="connsiteX48" fmla="*/ 7824486 w 7824486"/>
                <a:gd name="connsiteY48" fmla="*/ 0 h 2835797"/>
                <a:gd name="connsiteX49" fmla="*/ 7824486 w 7824486"/>
                <a:gd name="connsiteY49" fmla="*/ 2419108 h 2835797"/>
                <a:gd name="connsiteX50" fmla="*/ 7812911 w 7824486"/>
                <a:gd name="connsiteY50" fmla="*/ 2419108 h 2835797"/>
                <a:gd name="connsiteX51" fmla="*/ 7604567 w 7824486"/>
                <a:gd name="connsiteY51" fmla="*/ 2372810 h 2835797"/>
                <a:gd name="connsiteX52" fmla="*/ 7535119 w 7824486"/>
                <a:gd name="connsiteY52" fmla="*/ 2349660 h 2835797"/>
                <a:gd name="connsiteX53" fmla="*/ 7500395 w 7824486"/>
                <a:gd name="connsiteY53" fmla="*/ 2338086 h 2835797"/>
                <a:gd name="connsiteX54" fmla="*/ 7465670 w 7824486"/>
                <a:gd name="connsiteY54" fmla="*/ 2314936 h 2835797"/>
                <a:gd name="connsiteX55" fmla="*/ 7442521 w 7824486"/>
                <a:gd name="connsiteY55" fmla="*/ 2280212 h 2835797"/>
                <a:gd name="connsiteX56" fmla="*/ 7373073 w 7824486"/>
                <a:gd name="connsiteY56" fmla="*/ 2257063 h 2835797"/>
                <a:gd name="connsiteX57" fmla="*/ 7294269 w 7824486"/>
                <a:gd name="connsiteY57" fmla="*/ 2380083 h 2835797"/>
                <a:gd name="connsiteX58" fmla="*/ 7099186 w 7824486"/>
                <a:gd name="connsiteY58" fmla="*/ 2381863 h 2835797"/>
                <a:gd name="connsiteX59" fmla="*/ 6936481 w 7824486"/>
                <a:gd name="connsiteY59" fmla="*/ 2405247 h 2835797"/>
                <a:gd name="connsiteX60" fmla="*/ 6805914 w 7824486"/>
                <a:gd name="connsiteY60" fmla="*/ 2349660 h 2835797"/>
                <a:gd name="connsiteX61" fmla="*/ 6759615 w 7824486"/>
                <a:gd name="connsiteY61" fmla="*/ 2372810 h 2835797"/>
                <a:gd name="connsiteX62" fmla="*/ 6736465 w 7824486"/>
                <a:gd name="connsiteY62" fmla="*/ 2395959 h 2835797"/>
                <a:gd name="connsiteX63" fmla="*/ 6667017 w 7824486"/>
                <a:gd name="connsiteY63" fmla="*/ 2419108 h 2835797"/>
                <a:gd name="connsiteX64" fmla="*/ 6620719 w 7824486"/>
                <a:gd name="connsiteY64" fmla="*/ 2442258 h 2835797"/>
                <a:gd name="connsiteX65" fmla="*/ 6172153 w 7824486"/>
                <a:gd name="connsiteY65" fmla="*/ 2661548 h 2835797"/>
                <a:gd name="connsiteX66" fmla="*/ 4938850 w 7824486"/>
                <a:gd name="connsiteY66" fmla="*/ 2607879 h 28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824486" h="2835797">
                  <a:moveTo>
                    <a:pt x="4938850" y="2607879"/>
                  </a:moveTo>
                  <a:cubicBezTo>
                    <a:pt x="4614284" y="2582905"/>
                    <a:pt x="4349561" y="2525806"/>
                    <a:pt x="4224759" y="2511706"/>
                  </a:cubicBezTo>
                  <a:cubicBezTo>
                    <a:pt x="4213184" y="2515564"/>
                    <a:pt x="4201872" y="2520322"/>
                    <a:pt x="4190035" y="2523281"/>
                  </a:cubicBezTo>
                  <a:cubicBezTo>
                    <a:pt x="4170949" y="2528052"/>
                    <a:pt x="4151005" y="2529202"/>
                    <a:pt x="4132162" y="2534855"/>
                  </a:cubicBezTo>
                  <a:cubicBezTo>
                    <a:pt x="4112261" y="2540825"/>
                    <a:pt x="4092872" y="2548713"/>
                    <a:pt x="4074288" y="2558005"/>
                  </a:cubicBezTo>
                  <a:cubicBezTo>
                    <a:pt x="4054166" y="2568066"/>
                    <a:pt x="4036081" y="2581804"/>
                    <a:pt x="4016415" y="2592729"/>
                  </a:cubicBezTo>
                  <a:cubicBezTo>
                    <a:pt x="4001332" y="2601109"/>
                    <a:pt x="3985199" y="2607498"/>
                    <a:pt x="3970116" y="2615878"/>
                  </a:cubicBezTo>
                  <a:cubicBezTo>
                    <a:pt x="3950450" y="2626803"/>
                    <a:pt x="3931909" y="2639677"/>
                    <a:pt x="3912243" y="2650602"/>
                  </a:cubicBezTo>
                  <a:cubicBezTo>
                    <a:pt x="3897160" y="2658982"/>
                    <a:pt x="3881027" y="2665372"/>
                    <a:pt x="3865944" y="2673751"/>
                  </a:cubicBezTo>
                  <a:cubicBezTo>
                    <a:pt x="3784026" y="2719260"/>
                    <a:pt x="3837252" y="2701179"/>
                    <a:pt x="3761772" y="2720050"/>
                  </a:cubicBezTo>
                  <a:cubicBezTo>
                    <a:pt x="3742481" y="2731625"/>
                    <a:pt x="3722976" y="2742850"/>
                    <a:pt x="3703898" y="2754774"/>
                  </a:cubicBezTo>
                  <a:cubicBezTo>
                    <a:pt x="3692101" y="2762147"/>
                    <a:pt x="3681617" y="2771703"/>
                    <a:pt x="3669174" y="2777924"/>
                  </a:cubicBezTo>
                  <a:cubicBezTo>
                    <a:pt x="3658261" y="2783380"/>
                    <a:pt x="3646025" y="2785640"/>
                    <a:pt x="3634450" y="2789498"/>
                  </a:cubicBezTo>
                  <a:cubicBezTo>
                    <a:pt x="3622875" y="2797215"/>
                    <a:pt x="3612438" y="2806998"/>
                    <a:pt x="3599726" y="2812648"/>
                  </a:cubicBezTo>
                  <a:cubicBezTo>
                    <a:pt x="3577428" y="2822558"/>
                    <a:pt x="3530278" y="2835797"/>
                    <a:pt x="3530278" y="2835797"/>
                  </a:cubicBezTo>
                  <a:cubicBezTo>
                    <a:pt x="3476263" y="2831939"/>
                    <a:pt x="3422015" y="2830549"/>
                    <a:pt x="3368233" y="2824222"/>
                  </a:cubicBezTo>
                  <a:cubicBezTo>
                    <a:pt x="3340773" y="2820991"/>
                    <a:pt x="3320329" y="2804888"/>
                    <a:pt x="3298784" y="2789498"/>
                  </a:cubicBezTo>
                  <a:cubicBezTo>
                    <a:pt x="3283086" y="2778285"/>
                    <a:pt x="3269235" y="2764345"/>
                    <a:pt x="3252486" y="2754774"/>
                  </a:cubicBezTo>
                  <a:cubicBezTo>
                    <a:pt x="3241893" y="2748721"/>
                    <a:pt x="3229598" y="2746159"/>
                    <a:pt x="3217762" y="2743200"/>
                  </a:cubicBezTo>
                  <a:cubicBezTo>
                    <a:pt x="3198676" y="2738429"/>
                    <a:pt x="3179058" y="2736049"/>
                    <a:pt x="3159888" y="2731625"/>
                  </a:cubicBezTo>
                  <a:cubicBezTo>
                    <a:pt x="3128887" y="2724471"/>
                    <a:pt x="3098157" y="2716192"/>
                    <a:pt x="3067291" y="2708475"/>
                  </a:cubicBezTo>
                  <a:cubicBezTo>
                    <a:pt x="2958679" y="2681321"/>
                    <a:pt x="2843514" y="2700759"/>
                    <a:pt x="2731625" y="2696901"/>
                  </a:cubicBezTo>
                  <a:cubicBezTo>
                    <a:pt x="2700759" y="2693043"/>
                    <a:pt x="2670005" y="2688142"/>
                    <a:pt x="2639027" y="2685326"/>
                  </a:cubicBezTo>
                  <a:cubicBezTo>
                    <a:pt x="2585097" y="2680423"/>
                    <a:pt x="2529306" y="2687704"/>
                    <a:pt x="2476982" y="2673751"/>
                  </a:cubicBezTo>
                  <a:cubicBezTo>
                    <a:pt x="2465193" y="2670607"/>
                    <a:pt x="2473029" y="2648554"/>
                    <a:pt x="2465407" y="2639027"/>
                  </a:cubicBezTo>
                  <a:cubicBezTo>
                    <a:pt x="2456717" y="2628164"/>
                    <a:pt x="2444104" y="2619538"/>
                    <a:pt x="2430683" y="2615878"/>
                  </a:cubicBezTo>
                  <a:cubicBezTo>
                    <a:pt x="2400673" y="2607693"/>
                    <a:pt x="2368952" y="2608161"/>
                    <a:pt x="2338086" y="2604303"/>
                  </a:cubicBezTo>
                  <a:cubicBezTo>
                    <a:pt x="2235493" y="2570106"/>
                    <a:pt x="2292890" y="2578459"/>
                    <a:pt x="2164465" y="2592729"/>
                  </a:cubicBezTo>
                  <a:cubicBezTo>
                    <a:pt x="1848682" y="2579571"/>
                    <a:pt x="1657064" y="2569579"/>
                    <a:pt x="1307939" y="2569579"/>
                  </a:cubicBezTo>
                  <a:cubicBezTo>
                    <a:pt x="1249937" y="2569579"/>
                    <a:pt x="1192192" y="2577296"/>
                    <a:pt x="1134319" y="2581154"/>
                  </a:cubicBezTo>
                  <a:cubicBezTo>
                    <a:pt x="1122744" y="2585012"/>
                    <a:pt x="1110260" y="2586804"/>
                    <a:pt x="1099595" y="2592729"/>
                  </a:cubicBezTo>
                  <a:cubicBezTo>
                    <a:pt x="1075274" y="2606240"/>
                    <a:pt x="1030146" y="2639027"/>
                    <a:pt x="1030146" y="2639027"/>
                  </a:cubicBezTo>
                  <a:cubicBezTo>
                    <a:pt x="1018571" y="2654460"/>
                    <a:pt x="1005646" y="2668967"/>
                    <a:pt x="995422" y="2685326"/>
                  </a:cubicBezTo>
                  <a:cubicBezTo>
                    <a:pt x="986277" y="2699958"/>
                    <a:pt x="985528" y="2720579"/>
                    <a:pt x="972273" y="2731625"/>
                  </a:cubicBezTo>
                  <a:cubicBezTo>
                    <a:pt x="960052" y="2741809"/>
                    <a:pt x="941270" y="2738830"/>
                    <a:pt x="925974" y="2743200"/>
                  </a:cubicBezTo>
                  <a:cubicBezTo>
                    <a:pt x="914243" y="2746552"/>
                    <a:pt x="902825" y="2750916"/>
                    <a:pt x="891250" y="2754774"/>
                  </a:cubicBezTo>
                  <a:cubicBezTo>
                    <a:pt x="825660" y="2750916"/>
                    <a:pt x="759858" y="2749738"/>
                    <a:pt x="694481" y="2743200"/>
                  </a:cubicBezTo>
                  <a:cubicBezTo>
                    <a:pt x="682341" y="2741986"/>
                    <a:pt x="671594" y="2734584"/>
                    <a:pt x="659757" y="2731625"/>
                  </a:cubicBezTo>
                  <a:cubicBezTo>
                    <a:pt x="454716" y="2680364"/>
                    <a:pt x="791591" y="2774251"/>
                    <a:pt x="520860" y="2696901"/>
                  </a:cubicBezTo>
                  <a:cubicBezTo>
                    <a:pt x="513144" y="2689184"/>
                    <a:pt x="504528" y="2682273"/>
                    <a:pt x="497711" y="2673751"/>
                  </a:cubicBezTo>
                  <a:cubicBezTo>
                    <a:pt x="489021" y="2662888"/>
                    <a:pt x="485425" y="2647717"/>
                    <a:pt x="474562" y="2639027"/>
                  </a:cubicBezTo>
                  <a:cubicBezTo>
                    <a:pt x="465035" y="2631405"/>
                    <a:pt x="451413" y="2631311"/>
                    <a:pt x="439838" y="2627453"/>
                  </a:cubicBezTo>
                  <a:cubicBezTo>
                    <a:pt x="382468" y="2570083"/>
                    <a:pt x="433388" y="2611034"/>
                    <a:pt x="277792" y="2592729"/>
                  </a:cubicBezTo>
                  <a:cubicBezTo>
                    <a:pt x="258254" y="2590430"/>
                    <a:pt x="239124" y="2585422"/>
                    <a:pt x="219919" y="2581154"/>
                  </a:cubicBezTo>
                  <a:cubicBezTo>
                    <a:pt x="176320" y="2571465"/>
                    <a:pt x="177563" y="2570893"/>
                    <a:pt x="138896" y="2558005"/>
                  </a:cubicBezTo>
                  <a:cubicBezTo>
                    <a:pt x="105045" y="2507230"/>
                    <a:pt x="81022" y="2521352"/>
                    <a:pt x="57873" y="2523281"/>
                  </a:cubicBezTo>
                  <a:cubicBezTo>
                    <a:pt x="34724" y="2525210"/>
                    <a:pt x="32279" y="2569140"/>
                    <a:pt x="0" y="2569579"/>
                  </a:cubicBezTo>
                  <a:lnTo>
                    <a:pt x="0" y="0"/>
                  </a:lnTo>
                  <a:lnTo>
                    <a:pt x="7824486" y="0"/>
                  </a:lnTo>
                  <a:lnTo>
                    <a:pt x="7824486" y="2419108"/>
                  </a:lnTo>
                  <a:lnTo>
                    <a:pt x="7812911" y="2419108"/>
                  </a:lnTo>
                  <a:cubicBezTo>
                    <a:pt x="7672362" y="2403492"/>
                    <a:pt x="7741882" y="2418582"/>
                    <a:pt x="7604567" y="2372810"/>
                  </a:cubicBezTo>
                  <a:lnTo>
                    <a:pt x="7535119" y="2349660"/>
                  </a:lnTo>
                  <a:lnTo>
                    <a:pt x="7500395" y="2338086"/>
                  </a:lnTo>
                  <a:cubicBezTo>
                    <a:pt x="7488820" y="2330369"/>
                    <a:pt x="7475507" y="2324773"/>
                    <a:pt x="7465670" y="2314936"/>
                  </a:cubicBezTo>
                  <a:cubicBezTo>
                    <a:pt x="7455833" y="2305099"/>
                    <a:pt x="7454317" y="2287585"/>
                    <a:pt x="7442521" y="2280212"/>
                  </a:cubicBezTo>
                  <a:cubicBezTo>
                    <a:pt x="7421829" y="2267279"/>
                    <a:pt x="7397782" y="2240418"/>
                    <a:pt x="7373073" y="2257063"/>
                  </a:cubicBezTo>
                  <a:cubicBezTo>
                    <a:pt x="7348364" y="2273708"/>
                    <a:pt x="7320537" y="2339076"/>
                    <a:pt x="7294269" y="2380083"/>
                  </a:cubicBezTo>
                  <a:cubicBezTo>
                    <a:pt x="7248621" y="2400883"/>
                    <a:pt x="7126193" y="2376076"/>
                    <a:pt x="7099186" y="2381863"/>
                  </a:cubicBezTo>
                  <a:cubicBezTo>
                    <a:pt x="7072179" y="2387650"/>
                    <a:pt x="6964397" y="2390752"/>
                    <a:pt x="6936481" y="2405247"/>
                  </a:cubicBezTo>
                  <a:lnTo>
                    <a:pt x="6805914" y="2349660"/>
                  </a:lnTo>
                  <a:cubicBezTo>
                    <a:pt x="6791557" y="2359231"/>
                    <a:pt x="6773972" y="2363239"/>
                    <a:pt x="6759615" y="2372810"/>
                  </a:cubicBezTo>
                  <a:cubicBezTo>
                    <a:pt x="6750535" y="2378863"/>
                    <a:pt x="6746226" y="2391079"/>
                    <a:pt x="6736465" y="2395959"/>
                  </a:cubicBezTo>
                  <a:cubicBezTo>
                    <a:pt x="6714640" y="2406871"/>
                    <a:pt x="6690166" y="2411392"/>
                    <a:pt x="6667017" y="2419108"/>
                  </a:cubicBezTo>
                  <a:cubicBezTo>
                    <a:pt x="6650648" y="2424564"/>
                    <a:pt x="6703196" y="2401851"/>
                    <a:pt x="6620719" y="2442258"/>
                  </a:cubicBezTo>
                  <a:cubicBezTo>
                    <a:pt x="6538242" y="2482665"/>
                    <a:pt x="6196341" y="2667102"/>
                    <a:pt x="6172153" y="2661548"/>
                  </a:cubicBezTo>
                  <a:lnTo>
                    <a:pt x="4938850" y="2607879"/>
                  </a:lnTo>
                  <a:close/>
                </a:path>
              </a:pathLst>
            </a:custGeom>
            <a:solidFill>
              <a:srgbClr val="FFFFCC"/>
            </a:solidFill>
            <a:ln w="19050">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78816" y="1604708"/>
              <a:ext cx="5380936" cy="1477328"/>
            </a:xfrm>
            <a:prstGeom prst="rect">
              <a:avLst/>
            </a:prstGeom>
          </p:spPr>
          <p:txBody>
            <a:bodyPr wrap="square">
              <a:spAutoFit/>
            </a:bodyPr>
            <a:lstStyle/>
            <a:p>
              <a:r>
                <a:rPr lang="en-US" dirty="0">
                  <a:latin typeface="Consolas" pitchFamily="49" charset="0"/>
                  <a:cs typeface="Consolas" pitchFamily="49" charset="0"/>
                </a:rPr>
                <a:t>Right click "</a:t>
              </a:r>
              <a:r>
                <a:rPr lang="en-US" i="1" dirty="0">
                  <a:latin typeface="Consolas" pitchFamily="49" charset="0"/>
                  <a:cs typeface="Consolas" pitchFamily="49" charset="0"/>
                </a:rPr>
                <a:t>My</a:t>
              </a:r>
              <a:r>
                <a:rPr lang="en-US" dirty="0">
                  <a:latin typeface="Consolas" pitchFamily="49" charset="0"/>
                  <a:cs typeface="Consolas" pitchFamily="49" charset="0"/>
                </a:rPr>
                <a:t> </a:t>
              </a:r>
              <a:r>
                <a:rPr lang="en-US" i="1" dirty="0">
                  <a:latin typeface="Consolas" pitchFamily="49" charset="0"/>
                  <a:cs typeface="Consolas" pitchFamily="49" charset="0"/>
                </a:rPr>
                <a:t>Computer</a:t>
              </a:r>
              <a:r>
                <a:rPr lang="en-US" dirty="0">
                  <a:latin typeface="Consolas" pitchFamily="49" charset="0"/>
                  <a:cs typeface="Consolas" pitchFamily="49" charset="0"/>
                </a:rPr>
                <a:t>" on the desktop, and click the </a:t>
              </a:r>
              <a:r>
                <a:rPr lang="en-US" i="1" dirty="0">
                  <a:latin typeface="Consolas" pitchFamily="49" charset="0"/>
                  <a:cs typeface="Consolas" pitchFamily="49" charset="0"/>
                </a:rPr>
                <a:t>Manage</a:t>
              </a:r>
              <a:r>
                <a:rPr lang="en-US" dirty="0">
                  <a:latin typeface="Consolas" pitchFamily="49" charset="0"/>
                  <a:cs typeface="Consolas" pitchFamily="49" charset="0"/>
                </a:rPr>
                <a:t> menu option</a:t>
              </a:r>
              <a:r>
                <a:rPr lang="en-US" dirty="0" smtClean="0">
                  <a:latin typeface="Consolas" pitchFamily="49" charset="0"/>
                  <a:cs typeface="Consolas" pitchFamily="49" charset="0"/>
                </a:rPr>
                <a:t>.</a:t>
              </a:r>
            </a:p>
            <a:p>
              <a:endParaRPr lang="en-US" dirty="0">
                <a:latin typeface="Consolas" pitchFamily="49" charset="0"/>
                <a:cs typeface="Consolas" pitchFamily="49" charset="0"/>
              </a:endParaRPr>
            </a:p>
            <a:p>
              <a:r>
                <a:rPr lang="en-US" dirty="0" smtClean="0">
                  <a:latin typeface="Consolas" pitchFamily="49" charset="0"/>
                  <a:cs typeface="Consolas" pitchFamily="49" charset="0"/>
                </a:rPr>
                <a:t>Click </a:t>
              </a:r>
              <a:r>
                <a:rPr lang="en-US" i="1" dirty="0" smtClean="0">
                  <a:latin typeface="Consolas" pitchFamily="49" charset="0"/>
                  <a:cs typeface="Consolas" pitchFamily="49" charset="0"/>
                </a:rPr>
                <a:t>Services</a:t>
              </a:r>
              <a:r>
                <a:rPr lang="en-US" dirty="0" smtClean="0">
                  <a:latin typeface="Consolas" pitchFamily="49" charset="0"/>
                  <a:cs typeface="Consolas" pitchFamily="49" charset="0"/>
                </a:rPr>
                <a:t> </a:t>
              </a:r>
              <a:r>
                <a:rPr lang="en-US" dirty="0">
                  <a:latin typeface="Consolas" pitchFamily="49" charset="0"/>
                  <a:cs typeface="Consolas" pitchFamily="49" charset="0"/>
                </a:rPr>
                <a:t>after expanding "</a:t>
              </a:r>
              <a:r>
                <a:rPr lang="en-US" i="1" dirty="0">
                  <a:latin typeface="Consolas" pitchFamily="49" charset="0"/>
                  <a:cs typeface="Consolas" pitchFamily="49" charset="0"/>
                </a:rPr>
                <a:t>Services and applications</a:t>
              </a:r>
              <a:r>
                <a:rPr lang="en-US" dirty="0" smtClean="0">
                  <a:latin typeface="Consolas" pitchFamily="49" charset="0"/>
                  <a:cs typeface="Consolas" pitchFamily="49" charset="0"/>
                </a:rPr>
                <a:t>"</a:t>
              </a:r>
              <a:endParaRPr lang="en-US" dirty="0">
                <a:latin typeface="Consolas" pitchFamily="49" charset="0"/>
                <a:cs typeface="Consolas" pitchFamily="49" charset="0"/>
              </a:endParaRPr>
            </a:p>
          </p:txBody>
        </p:sp>
      </p:grpSp>
      <p:grpSp>
        <p:nvGrpSpPr>
          <p:cNvPr id="16" name="Group 15"/>
          <p:cNvGrpSpPr/>
          <p:nvPr/>
        </p:nvGrpSpPr>
        <p:grpSpPr>
          <a:xfrm>
            <a:off x="457060" y="4130040"/>
            <a:ext cx="5562739" cy="2194560"/>
            <a:chOff x="457060" y="4130040"/>
            <a:chExt cx="5562739" cy="2194560"/>
          </a:xfrm>
        </p:grpSpPr>
        <p:sp>
          <p:nvSpPr>
            <p:cNvPr id="6" name="Freeform 5"/>
            <p:cNvSpPr/>
            <p:nvPr/>
          </p:nvSpPr>
          <p:spPr>
            <a:xfrm>
              <a:off x="457060" y="4130040"/>
              <a:ext cx="5562739" cy="2194560"/>
            </a:xfrm>
            <a:custGeom>
              <a:avLst/>
              <a:gdLst>
                <a:gd name="connsiteX0" fmla="*/ 5486400 w 5516880"/>
                <a:gd name="connsiteY0" fmla="*/ 2346960 h 2506690"/>
                <a:gd name="connsiteX1" fmla="*/ 5486400 w 5516880"/>
                <a:gd name="connsiteY1" fmla="*/ 0 h 2506690"/>
                <a:gd name="connsiteX2" fmla="*/ 0 w 5516880"/>
                <a:gd name="connsiteY2" fmla="*/ 0 h 2506690"/>
                <a:gd name="connsiteX3" fmla="*/ 0 w 5516880"/>
                <a:gd name="connsiteY3" fmla="*/ 2392680 h 2506690"/>
                <a:gd name="connsiteX4" fmla="*/ 0 w 5516880"/>
                <a:gd name="connsiteY4" fmla="*/ 2407920 h 2506690"/>
                <a:gd name="connsiteX5" fmla="*/ 396240 w 5516880"/>
                <a:gd name="connsiteY5" fmla="*/ 2438400 h 2506690"/>
                <a:gd name="connsiteX6" fmla="*/ 441960 w 5516880"/>
                <a:gd name="connsiteY6" fmla="*/ 2453640 h 2506690"/>
                <a:gd name="connsiteX7" fmla="*/ 533400 w 5516880"/>
                <a:gd name="connsiteY7" fmla="*/ 2499360 h 2506690"/>
                <a:gd name="connsiteX8" fmla="*/ 609600 w 5516880"/>
                <a:gd name="connsiteY8" fmla="*/ 2453640 h 2506690"/>
                <a:gd name="connsiteX9" fmla="*/ 685800 w 5516880"/>
                <a:gd name="connsiteY9" fmla="*/ 2423160 h 2506690"/>
                <a:gd name="connsiteX10" fmla="*/ 731520 w 5516880"/>
                <a:gd name="connsiteY10" fmla="*/ 2392680 h 2506690"/>
                <a:gd name="connsiteX11" fmla="*/ 914400 w 5516880"/>
                <a:gd name="connsiteY11" fmla="*/ 2362200 h 2506690"/>
                <a:gd name="connsiteX12" fmla="*/ 1264920 w 5516880"/>
                <a:gd name="connsiteY12" fmla="*/ 2331720 h 2506690"/>
                <a:gd name="connsiteX13" fmla="*/ 1341120 w 5516880"/>
                <a:gd name="connsiteY13" fmla="*/ 2316480 h 2506690"/>
                <a:gd name="connsiteX14" fmla="*/ 1645920 w 5516880"/>
                <a:gd name="connsiteY14" fmla="*/ 2346960 h 2506690"/>
                <a:gd name="connsiteX15" fmla="*/ 1737360 w 5516880"/>
                <a:gd name="connsiteY15" fmla="*/ 2377440 h 2506690"/>
                <a:gd name="connsiteX16" fmla="*/ 1798320 w 5516880"/>
                <a:gd name="connsiteY16" fmla="*/ 2392680 h 2506690"/>
                <a:gd name="connsiteX17" fmla="*/ 1844040 w 5516880"/>
                <a:gd name="connsiteY17" fmla="*/ 2423160 h 2506690"/>
                <a:gd name="connsiteX18" fmla="*/ 1905000 w 5516880"/>
                <a:gd name="connsiteY18" fmla="*/ 2438400 h 2506690"/>
                <a:gd name="connsiteX19" fmla="*/ 2362200 w 5516880"/>
                <a:gd name="connsiteY19" fmla="*/ 2423160 h 2506690"/>
                <a:gd name="connsiteX20" fmla="*/ 2453640 w 5516880"/>
                <a:gd name="connsiteY20" fmla="*/ 2362200 h 2506690"/>
                <a:gd name="connsiteX21" fmla="*/ 2499360 w 5516880"/>
                <a:gd name="connsiteY21" fmla="*/ 2331720 h 2506690"/>
                <a:gd name="connsiteX22" fmla="*/ 2560320 w 5516880"/>
                <a:gd name="connsiteY22" fmla="*/ 2316480 h 2506690"/>
                <a:gd name="connsiteX23" fmla="*/ 2971800 w 5516880"/>
                <a:gd name="connsiteY23" fmla="*/ 2331720 h 2506690"/>
                <a:gd name="connsiteX24" fmla="*/ 3017520 w 5516880"/>
                <a:gd name="connsiteY24" fmla="*/ 2377440 h 2506690"/>
                <a:gd name="connsiteX25" fmla="*/ 3108960 w 5516880"/>
                <a:gd name="connsiteY25" fmla="*/ 2407920 h 2506690"/>
                <a:gd name="connsiteX26" fmla="*/ 3276600 w 5516880"/>
                <a:gd name="connsiteY26" fmla="*/ 2423160 h 2506690"/>
                <a:gd name="connsiteX27" fmla="*/ 3718560 w 5516880"/>
                <a:gd name="connsiteY27" fmla="*/ 2453640 h 2506690"/>
                <a:gd name="connsiteX28" fmla="*/ 3764280 w 5516880"/>
                <a:gd name="connsiteY28" fmla="*/ 2484120 h 2506690"/>
                <a:gd name="connsiteX29" fmla="*/ 4114800 w 5516880"/>
                <a:gd name="connsiteY29" fmla="*/ 2484120 h 2506690"/>
                <a:gd name="connsiteX30" fmla="*/ 4221480 w 5516880"/>
                <a:gd name="connsiteY30" fmla="*/ 2468880 h 2506690"/>
                <a:gd name="connsiteX31" fmla="*/ 4267200 w 5516880"/>
                <a:gd name="connsiteY31" fmla="*/ 2453640 h 2506690"/>
                <a:gd name="connsiteX32" fmla="*/ 4404360 w 5516880"/>
                <a:gd name="connsiteY32" fmla="*/ 2423160 h 2506690"/>
                <a:gd name="connsiteX33" fmla="*/ 4526280 w 5516880"/>
                <a:gd name="connsiteY33" fmla="*/ 2362200 h 2506690"/>
                <a:gd name="connsiteX34" fmla="*/ 5074920 w 5516880"/>
                <a:gd name="connsiteY34" fmla="*/ 2316480 h 2506690"/>
                <a:gd name="connsiteX35" fmla="*/ 5410200 w 5516880"/>
                <a:gd name="connsiteY35" fmla="*/ 2301240 h 2506690"/>
                <a:gd name="connsiteX36" fmla="*/ 5516880 w 5516880"/>
                <a:gd name="connsiteY36" fmla="*/ 2286000 h 2506690"/>
                <a:gd name="connsiteX37" fmla="*/ 5516880 w 5516880"/>
                <a:gd name="connsiteY37" fmla="*/ 2286000 h 2506690"/>
                <a:gd name="connsiteX0" fmla="*/ 5486400 w 5516880"/>
                <a:gd name="connsiteY0" fmla="*/ 2346960 h 2506690"/>
                <a:gd name="connsiteX1" fmla="*/ 5486400 w 5516880"/>
                <a:gd name="connsiteY1" fmla="*/ 0 h 2506690"/>
                <a:gd name="connsiteX2" fmla="*/ 0 w 5516880"/>
                <a:gd name="connsiteY2" fmla="*/ 0 h 2506690"/>
                <a:gd name="connsiteX3" fmla="*/ 0 w 5516880"/>
                <a:gd name="connsiteY3" fmla="*/ 2392680 h 2506690"/>
                <a:gd name="connsiteX4" fmla="*/ 0 w 5516880"/>
                <a:gd name="connsiteY4" fmla="*/ 2407920 h 2506690"/>
                <a:gd name="connsiteX5" fmla="*/ 396240 w 5516880"/>
                <a:gd name="connsiteY5" fmla="*/ 2438400 h 2506690"/>
                <a:gd name="connsiteX6" fmla="*/ 441960 w 5516880"/>
                <a:gd name="connsiteY6" fmla="*/ 2453640 h 2506690"/>
                <a:gd name="connsiteX7" fmla="*/ 533400 w 5516880"/>
                <a:gd name="connsiteY7" fmla="*/ 2499360 h 2506690"/>
                <a:gd name="connsiteX8" fmla="*/ 609600 w 5516880"/>
                <a:gd name="connsiteY8" fmla="*/ 2453640 h 2506690"/>
                <a:gd name="connsiteX9" fmla="*/ 685800 w 5516880"/>
                <a:gd name="connsiteY9" fmla="*/ 2423160 h 2506690"/>
                <a:gd name="connsiteX10" fmla="*/ 731520 w 5516880"/>
                <a:gd name="connsiteY10" fmla="*/ 2392680 h 2506690"/>
                <a:gd name="connsiteX11" fmla="*/ 914400 w 5516880"/>
                <a:gd name="connsiteY11" fmla="*/ 2362200 h 2506690"/>
                <a:gd name="connsiteX12" fmla="*/ 1264920 w 5516880"/>
                <a:gd name="connsiteY12" fmla="*/ 2331720 h 2506690"/>
                <a:gd name="connsiteX13" fmla="*/ 1341120 w 5516880"/>
                <a:gd name="connsiteY13" fmla="*/ 2316480 h 2506690"/>
                <a:gd name="connsiteX14" fmla="*/ 1645920 w 5516880"/>
                <a:gd name="connsiteY14" fmla="*/ 2346960 h 2506690"/>
                <a:gd name="connsiteX15" fmla="*/ 1737360 w 5516880"/>
                <a:gd name="connsiteY15" fmla="*/ 2377440 h 2506690"/>
                <a:gd name="connsiteX16" fmla="*/ 1798320 w 5516880"/>
                <a:gd name="connsiteY16" fmla="*/ 2392680 h 2506690"/>
                <a:gd name="connsiteX17" fmla="*/ 1844040 w 5516880"/>
                <a:gd name="connsiteY17" fmla="*/ 2423160 h 2506690"/>
                <a:gd name="connsiteX18" fmla="*/ 1905000 w 5516880"/>
                <a:gd name="connsiteY18" fmla="*/ 2438400 h 2506690"/>
                <a:gd name="connsiteX19" fmla="*/ 2362200 w 5516880"/>
                <a:gd name="connsiteY19" fmla="*/ 2423160 h 2506690"/>
                <a:gd name="connsiteX20" fmla="*/ 2453640 w 5516880"/>
                <a:gd name="connsiteY20" fmla="*/ 2362200 h 2506690"/>
                <a:gd name="connsiteX21" fmla="*/ 2499360 w 5516880"/>
                <a:gd name="connsiteY21" fmla="*/ 2331720 h 2506690"/>
                <a:gd name="connsiteX22" fmla="*/ 2560320 w 5516880"/>
                <a:gd name="connsiteY22" fmla="*/ 2316480 h 2506690"/>
                <a:gd name="connsiteX23" fmla="*/ 2971800 w 5516880"/>
                <a:gd name="connsiteY23" fmla="*/ 2331720 h 2506690"/>
                <a:gd name="connsiteX24" fmla="*/ 3017520 w 5516880"/>
                <a:gd name="connsiteY24" fmla="*/ 2377440 h 2506690"/>
                <a:gd name="connsiteX25" fmla="*/ 3108960 w 5516880"/>
                <a:gd name="connsiteY25" fmla="*/ 2407920 h 2506690"/>
                <a:gd name="connsiteX26" fmla="*/ 3276600 w 5516880"/>
                <a:gd name="connsiteY26" fmla="*/ 2423160 h 2506690"/>
                <a:gd name="connsiteX27" fmla="*/ 3718560 w 5516880"/>
                <a:gd name="connsiteY27" fmla="*/ 2453640 h 2506690"/>
                <a:gd name="connsiteX28" fmla="*/ 3764280 w 5516880"/>
                <a:gd name="connsiteY28" fmla="*/ 2484120 h 2506690"/>
                <a:gd name="connsiteX29" fmla="*/ 4114800 w 5516880"/>
                <a:gd name="connsiteY29" fmla="*/ 2484120 h 2506690"/>
                <a:gd name="connsiteX30" fmla="*/ 4221480 w 5516880"/>
                <a:gd name="connsiteY30" fmla="*/ 2468880 h 2506690"/>
                <a:gd name="connsiteX31" fmla="*/ 4267200 w 5516880"/>
                <a:gd name="connsiteY31" fmla="*/ 2453640 h 2506690"/>
                <a:gd name="connsiteX32" fmla="*/ 4404360 w 5516880"/>
                <a:gd name="connsiteY32" fmla="*/ 2423160 h 2506690"/>
                <a:gd name="connsiteX33" fmla="*/ 4526280 w 5516880"/>
                <a:gd name="connsiteY33" fmla="*/ 2362200 h 2506690"/>
                <a:gd name="connsiteX34" fmla="*/ 5074920 w 5516880"/>
                <a:gd name="connsiteY34" fmla="*/ 2316480 h 2506690"/>
                <a:gd name="connsiteX35" fmla="*/ 5410200 w 5516880"/>
                <a:gd name="connsiteY35" fmla="*/ 2301240 h 2506690"/>
                <a:gd name="connsiteX36" fmla="*/ 5516880 w 5516880"/>
                <a:gd name="connsiteY36" fmla="*/ 2286000 h 2506690"/>
                <a:gd name="connsiteX0" fmla="*/ 5486400 w 5486400"/>
                <a:gd name="connsiteY0" fmla="*/ 2346960 h 2506690"/>
                <a:gd name="connsiteX1" fmla="*/ 5486400 w 5486400"/>
                <a:gd name="connsiteY1" fmla="*/ 0 h 2506690"/>
                <a:gd name="connsiteX2" fmla="*/ 0 w 5486400"/>
                <a:gd name="connsiteY2" fmla="*/ 0 h 2506690"/>
                <a:gd name="connsiteX3" fmla="*/ 0 w 5486400"/>
                <a:gd name="connsiteY3" fmla="*/ 2392680 h 2506690"/>
                <a:gd name="connsiteX4" fmla="*/ 0 w 5486400"/>
                <a:gd name="connsiteY4" fmla="*/ 2407920 h 2506690"/>
                <a:gd name="connsiteX5" fmla="*/ 396240 w 5486400"/>
                <a:gd name="connsiteY5" fmla="*/ 2438400 h 2506690"/>
                <a:gd name="connsiteX6" fmla="*/ 441960 w 5486400"/>
                <a:gd name="connsiteY6" fmla="*/ 2453640 h 2506690"/>
                <a:gd name="connsiteX7" fmla="*/ 533400 w 5486400"/>
                <a:gd name="connsiteY7" fmla="*/ 2499360 h 2506690"/>
                <a:gd name="connsiteX8" fmla="*/ 609600 w 5486400"/>
                <a:gd name="connsiteY8" fmla="*/ 2453640 h 2506690"/>
                <a:gd name="connsiteX9" fmla="*/ 685800 w 5486400"/>
                <a:gd name="connsiteY9" fmla="*/ 2423160 h 2506690"/>
                <a:gd name="connsiteX10" fmla="*/ 731520 w 5486400"/>
                <a:gd name="connsiteY10" fmla="*/ 2392680 h 2506690"/>
                <a:gd name="connsiteX11" fmla="*/ 914400 w 5486400"/>
                <a:gd name="connsiteY11" fmla="*/ 2362200 h 2506690"/>
                <a:gd name="connsiteX12" fmla="*/ 1264920 w 5486400"/>
                <a:gd name="connsiteY12" fmla="*/ 2331720 h 2506690"/>
                <a:gd name="connsiteX13" fmla="*/ 1341120 w 5486400"/>
                <a:gd name="connsiteY13" fmla="*/ 2316480 h 2506690"/>
                <a:gd name="connsiteX14" fmla="*/ 1645920 w 5486400"/>
                <a:gd name="connsiteY14" fmla="*/ 2346960 h 2506690"/>
                <a:gd name="connsiteX15" fmla="*/ 1737360 w 5486400"/>
                <a:gd name="connsiteY15" fmla="*/ 2377440 h 2506690"/>
                <a:gd name="connsiteX16" fmla="*/ 1798320 w 5486400"/>
                <a:gd name="connsiteY16" fmla="*/ 2392680 h 2506690"/>
                <a:gd name="connsiteX17" fmla="*/ 1844040 w 5486400"/>
                <a:gd name="connsiteY17" fmla="*/ 2423160 h 2506690"/>
                <a:gd name="connsiteX18" fmla="*/ 1905000 w 5486400"/>
                <a:gd name="connsiteY18" fmla="*/ 2438400 h 2506690"/>
                <a:gd name="connsiteX19" fmla="*/ 2362200 w 5486400"/>
                <a:gd name="connsiteY19" fmla="*/ 2423160 h 2506690"/>
                <a:gd name="connsiteX20" fmla="*/ 2453640 w 5486400"/>
                <a:gd name="connsiteY20" fmla="*/ 2362200 h 2506690"/>
                <a:gd name="connsiteX21" fmla="*/ 2499360 w 5486400"/>
                <a:gd name="connsiteY21" fmla="*/ 2331720 h 2506690"/>
                <a:gd name="connsiteX22" fmla="*/ 2560320 w 5486400"/>
                <a:gd name="connsiteY22" fmla="*/ 2316480 h 2506690"/>
                <a:gd name="connsiteX23" fmla="*/ 2971800 w 5486400"/>
                <a:gd name="connsiteY23" fmla="*/ 2331720 h 2506690"/>
                <a:gd name="connsiteX24" fmla="*/ 3017520 w 5486400"/>
                <a:gd name="connsiteY24" fmla="*/ 2377440 h 2506690"/>
                <a:gd name="connsiteX25" fmla="*/ 3108960 w 5486400"/>
                <a:gd name="connsiteY25" fmla="*/ 2407920 h 2506690"/>
                <a:gd name="connsiteX26" fmla="*/ 3276600 w 5486400"/>
                <a:gd name="connsiteY26" fmla="*/ 2423160 h 2506690"/>
                <a:gd name="connsiteX27" fmla="*/ 3718560 w 5486400"/>
                <a:gd name="connsiteY27" fmla="*/ 2453640 h 2506690"/>
                <a:gd name="connsiteX28" fmla="*/ 3764280 w 5486400"/>
                <a:gd name="connsiteY28" fmla="*/ 2484120 h 2506690"/>
                <a:gd name="connsiteX29" fmla="*/ 4114800 w 5486400"/>
                <a:gd name="connsiteY29" fmla="*/ 2484120 h 2506690"/>
                <a:gd name="connsiteX30" fmla="*/ 4221480 w 5486400"/>
                <a:gd name="connsiteY30" fmla="*/ 2468880 h 2506690"/>
                <a:gd name="connsiteX31" fmla="*/ 4267200 w 5486400"/>
                <a:gd name="connsiteY31" fmla="*/ 2453640 h 2506690"/>
                <a:gd name="connsiteX32" fmla="*/ 4404360 w 5486400"/>
                <a:gd name="connsiteY32" fmla="*/ 2423160 h 2506690"/>
                <a:gd name="connsiteX33" fmla="*/ 4526280 w 5486400"/>
                <a:gd name="connsiteY33" fmla="*/ 2362200 h 2506690"/>
                <a:gd name="connsiteX34" fmla="*/ 5074920 w 5486400"/>
                <a:gd name="connsiteY34" fmla="*/ 2316480 h 2506690"/>
                <a:gd name="connsiteX35" fmla="*/ 5410200 w 5486400"/>
                <a:gd name="connsiteY35" fmla="*/ 2301240 h 2506690"/>
                <a:gd name="connsiteX0" fmla="*/ 5486400 w 5486400"/>
                <a:gd name="connsiteY0" fmla="*/ 2346960 h 2506690"/>
                <a:gd name="connsiteX1" fmla="*/ 5486400 w 5486400"/>
                <a:gd name="connsiteY1" fmla="*/ 0 h 2506690"/>
                <a:gd name="connsiteX2" fmla="*/ 0 w 5486400"/>
                <a:gd name="connsiteY2" fmla="*/ 0 h 2506690"/>
                <a:gd name="connsiteX3" fmla="*/ 0 w 5486400"/>
                <a:gd name="connsiteY3" fmla="*/ 2392680 h 2506690"/>
                <a:gd name="connsiteX4" fmla="*/ 0 w 5486400"/>
                <a:gd name="connsiteY4" fmla="*/ 2407920 h 2506690"/>
                <a:gd name="connsiteX5" fmla="*/ 396240 w 5486400"/>
                <a:gd name="connsiteY5" fmla="*/ 2438400 h 2506690"/>
                <a:gd name="connsiteX6" fmla="*/ 441960 w 5486400"/>
                <a:gd name="connsiteY6" fmla="*/ 2453640 h 2506690"/>
                <a:gd name="connsiteX7" fmla="*/ 533400 w 5486400"/>
                <a:gd name="connsiteY7" fmla="*/ 2499360 h 2506690"/>
                <a:gd name="connsiteX8" fmla="*/ 609600 w 5486400"/>
                <a:gd name="connsiteY8" fmla="*/ 2453640 h 2506690"/>
                <a:gd name="connsiteX9" fmla="*/ 685800 w 5486400"/>
                <a:gd name="connsiteY9" fmla="*/ 2423160 h 2506690"/>
                <a:gd name="connsiteX10" fmla="*/ 731520 w 5486400"/>
                <a:gd name="connsiteY10" fmla="*/ 2392680 h 2506690"/>
                <a:gd name="connsiteX11" fmla="*/ 914400 w 5486400"/>
                <a:gd name="connsiteY11" fmla="*/ 2362200 h 2506690"/>
                <a:gd name="connsiteX12" fmla="*/ 1264920 w 5486400"/>
                <a:gd name="connsiteY12" fmla="*/ 2331720 h 2506690"/>
                <a:gd name="connsiteX13" fmla="*/ 1341120 w 5486400"/>
                <a:gd name="connsiteY13" fmla="*/ 2316480 h 2506690"/>
                <a:gd name="connsiteX14" fmla="*/ 1645920 w 5486400"/>
                <a:gd name="connsiteY14" fmla="*/ 2346960 h 2506690"/>
                <a:gd name="connsiteX15" fmla="*/ 1737360 w 5486400"/>
                <a:gd name="connsiteY15" fmla="*/ 2377440 h 2506690"/>
                <a:gd name="connsiteX16" fmla="*/ 1798320 w 5486400"/>
                <a:gd name="connsiteY16" fmla="*/ 2392680 h 2506690"/>
                <a:gd name="connsiteX17" fmla="*/ 1844040 w 5486400"/>
                <a:gd name="connsiteY17" fmla="*/ 2423160 h 2506690"/>
                <a:gd name="connsiteX18" fmla="*/ 1905000 w 5486400"/>
                <a:gd name="connsiteY18" fmla="*/ 2438400 h 2506690"/>
                <a:gd name="connsiteX19" fmla="*/ 2362200 w 5486400"/>
                <a:gd name="connsiteY19" fmla="*/ 2423160 h 2506690"/>
                <a:gd name="connsiteX20" fmla="*/ 2453640 w 5486400"/>
                <a:gd name="connsiteY20" fmla="*/ 2362200 h 2506690"/>
                <a:gd name="connsiteX21" fmla="*/ 2499360 w 5486400"/>
                <a:gd name="connsiteY21" fmla="*/ 2331720 h 2506690"/>
                <a:gd name="connsiteX22" fmla="*/ 2560320 w 5486400"/>
                <a:gd name="connsiteY22" fmla="*/ 2316480 h 2506690"/>
                <a:gd name="connsiteX23" fmla="*/ 2971800 w 5486400"/>
                <a:gd name="connsiteY23" fmla="*/ 2331720 h 2506690"/>
                <a:gd name="connsiteX24" fmla="*/ 3017520 w 5486400"/>
                <a:gd name="connsiteY24" fmla="*/ 2377440 h 2506690"/>
                <a:gd name="connsiteX25" fmla="*/ 3108960 w 5486400"/>
                <a:gd name="connsiteY25" fmla="*/ 2407920 h 2506690"/>
                <a:gd name="connsiteX26" fmla="*/ 3276600 w 5486400"/>
                <a:gd name="connsiteY26" fmla="*/ 2423160 h 2506690"/>
                <a:gd name="connsiteX27" fmla="*/ 3718560 w 5486400"/>
                <a:gd name="connsiteY27" fmla="*/ 2453640 h 2506690"/>
                <a:gd name="connsiteX28" fmla="*/ 3764280 w 5486400"/>
                <a:gd name="connsiteY28" fmla="*/ 2484120 h 2506690"/>
                <a:gd name="connsiteX29" fmla="*/ 4114800 w 5486400"/>
                <a:gd name="connsiteY29" fmla="*/ 2484120 h 2506690"/>
                <a:gd name="connsiteX30" fmla="*/ 4221480 w 5486400"/>
                <a:gd name="connsiteY30" fmla="*/ 2468880 h 2506690"/>
                <a:gd name="connsiteX31" fmla="*/ 4267200 w 5486400"/>
                <a:gd name="connsiteY31" fmla="*/ 2453640 h 2506690"/>
                <a:gd name="connsiteX32" fmla="*/ 4404360 w 5486400"/>
                <a:gd name="connsiteY32" fmla="*/ 2423160 h 2506690"/>
                <a:gd name="connsiteX33" fmla="*/ 4526280 w 5486400"/>
                <a:gd name="connsiteY33" fmla="*/ 2362200 h 2506690"/>
                <a:gd name="connsiteX34" fmla="*/ 5074920 w 5486400"/>
                <a:gd name="connsiteY34" fmla="*/ 2316480 h 2506690"/>
                <a:gd name="connsiteX35" fmla="*/ 5410200 w 5486400"/>
                <a:gd name="connsiteY35" fmla="*/ 2301240 h 2506690"/>
                <a:gd name="connsiteX36" fmla="*/ 5486400 w 5486400"/>
                <a:gd name="connsiteY36" fmla="*/ 2346960 h 250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486400" h="2506690">
                  <a:moveTo>
                    <a:pt x="5486400" y="2346960"/>
                  </a:moveTo>
                  <a:lnTo>
                    <a:pt x="5486400" y="0"/>
                  </a:lnTo>
                  <a:lnTo>
                    <a:pt x="0" y="0"/>
                  </a:lnTo>
                  <a:lnTo>
                    <a:pt x="0" y="2392680"/>
                  </a:lnTo>
                  <a:lnTo>
                    <a:pt x="0" y="2407920"/>
                  </a:lnTo>
                  <a:cubicBezTo>
                    <a:pt x="131996" y="2414520"/>
                    <a:pt x="266323" y="2409529"/>
                    <a:pt x="396240" y="2438400"/>
                  </a:cubicBezTo>
                  <a:cubicBezTo>
                    <a:pt x="411922" y="2441885"/>
                    <a:pt x="426720" y="2448560"/>
                    <a:pt x="441960" y="2453640"/>
                  </a:cubicBezTo>
                  <a:cubicBezTo>
                    <a:pt x="455266" y="2462511"/>
                    <a:pt x="510456" y="2505096"/>
                    <a:pt x="533400" y="2499360"/>
                  </a:cubicBezTo>
                  <a:cubicBezTo>
                    <a:pt x="562137" y="2492176"/>
                    <a:pt x="583106" y="2466887"/>
                    <a:pt x="609600" y="2453640"/>
                  </a:cubicBezTo>
                  <a:cubicBezTo>
                    <a:pt x="634069" y="2441406"/>
                    <a:pt x="661331" y="2435394"/>
                    <a:pt x="685800" y="2423160"/>
                  </a:cubicBezTo>
                  <a:cubicBezTo>
                    <a:pt x="702183" y="2414969"/>
                    <a:pt x="715137" y="2400871"/>
                    <a:pt x="731520" y="2392680"/>
                  </a:cubicBezTo>
                  <a:cubicBezTo>
                    <a:pt x="782583" y="2367148"/>
                    <a:pt x="870941" y="2367029"/>
                    <a:pt x="914400" y="2362200"/>
                  </a:cubicBezTo>
                  <a:cubicBezTo>
                    <a:pt x="1062627" y="2312791"/>
                    <a:pt x="906081" y="2360427"/>
                    <a:pt x="1264920" y="2331720"/>
                  </a:cubicBezTo>
                  <a:cubicBezTo>
                    <a:pt x="1290741" y="2329654"/>
                    <a:pt x="1315720" y="2321560"/>
                    <a:pt x="1341120" y="2316480"/>
                  </a:cubicBezTo>
                  <a:cubicBezTo>
                    <a:pt x="1411105" y="2321479"/>
                    <a:pt x="1559642" y="2325391"/>
                    <a:pt x="1645920" y="2346960"/>
                  </a:cubicBezTo>
                  <a:cubicBezTo>
                    <a:pt x="1677089" y="2354752"/>
                    <a:pt x="1706191" y="2369648"/>
                    <a:pt x="1737360" y="2377440"/>
                  </a:cubicBezTo>
                  <a:lnTo>
                    <a:pt x="1798320" y="2392680"/>
                  </a:lnTo>
                  <a:cubicBezTo>
                    <a:pt x="1813560" y="2402840"/>
                    <a:pt x="1827205" y="2415945"/>
                    <a:pt x="1844040" y="2423160"/>
                  </a:cubicBezTo>
                  <a:cubicBezTo>
                    <a:pt x="1863292" y="2431411"/>
                    <a:pt x="1884055" y="2438400"/>
                    <a:pt x="1905000" y="2438400"/>
                  </a:cubicBezTo>
                  <a:cubicBezTo>
                    <a:pt x="2057485" y="2438400"/>
                    <a:pt x="2209800" y="2428240"/>
                    <a:pt x="2362200" y="2423160"/>
                  </a:cubicBezTo>
                  <a:lnTo>
                    <a:pt x="2453640" y="2362200"/>
                  </a:lnTo>
                  <a:cubicBezTo>
                    <a:pt x="2468880" y="2352040"/>
                    <a:pt x="2481591" y="2336162"/>
                    <a:pt x="2499360" y="2331720"/>
                  </a:cubicBezTo>
                  <a:lnTo>
                    <a:pt x="2560320" y="2316480"/>
                  </a:lnTo>
                  <a:cubicBezTo>
                    <a:pt x="2697480" y="2321560"/>
                    <a:pt x="2835750" y="2313580"/>
                    <a:pt x="2971800" y="2331720"/>
                  </a:cubicBezTo>
                  <a:cubicBezTo>
                    <a:pt x="2993164" y="2334568"/>
                    <a:pt x="2998680" y="2366973"/>
                    <a:pt x="3017520" y="2377440"/>
                  </a:cubicBezTo>
                  <a:cubicBezTo>
                    <a:pt x="3045606" y="2393043"/>
                    <a:pt x="3078480" y="2397760"/>
                    <a:pt x="3108960" y="2407920"/>
                  </a:cubicBezTo>
                  <a:cubicBezTo>
                    <a:pt x="3162191" y="2425664"/>
                    <a:pt x="3220647" y="2418964"/>
                    <a:pt x="3276600" y="2423160"/>
                  </a:cubicBezTo>
                  <a:lnTo>
                    <a:pt x="3718560" y="2453640"/>
                  </a:lnTo>
                  <a:cubicBezTo>
                    <a:pt x="3733800" y="2463800"/>
                    <a:pt x="3747897" y="2475929"/>
                    <a:pt x="3764280" y="2484120"/>
                  </a:cubicBezTo>
                  <a:cubicBezTo>
                    <a:pt x="3863408" y="2533684"/>
                    <a:pt x="4066878" y="2486516"/>
                    <a:pt x="4114800" y="2484120"/>
                  </a:cubicBezTo>
                  <a:cubicBezTo>
                    <a:pt x="4150360" y="2479040"/>
                    <a:pt x="4186257" y="2475925"/>
                    <a:pt x="4221480" y="2468880"/>
                  </a:cubicBezTo>
                  <a:cubicBezTo>
                    <a:pt x="4237232" y="2465730"/>
                    <a:pt x="4251615" y="2457536"/>
                    <a:pt x="4267200" y="2453640"/>
                  </a:cubicBezTo>
                  <a:cubicBezTo>
                    <a:pt x="4312637" y="2442281"/>
                    <a:pt x="4358640" y="2433320"/>
                    <a:pt x="4404360" y="2423160"/>
                  </a:cubicBezTo>
                  <a:lnTo>
                    <a:pt x="4526280" y="2362200"/>
                  </a:lnTo>
                  <a:cubicBezTo>
                    <a:pt x="4732709" y="2258985"/>
                    <a:pt x="4564533" y="2332430"/>
                    <a:pt x="5074920" y="2316480"/>
                  </a:cubicBezTo>
                  <a:cubicBezTo>
                    <a:pt x="5205666" y="2229316"/>
                    <a:pt x="5078045" y="2301240"/>
                    <a:pt x="5410200" y="2301240"/>
                  </a:cubicBezTo>
                  <a:lnTo>
                    <a:pt x="5486400" y="2346960"/>
                  </a:lnTo>
                  <a:close/>
                </a:path>
              </a:pathLst>
            </a:custGeom>
            <a:solidFill>
              <a:srgbClr val="FFFFCC"/>
            </a:solidFill>
            <a:ln w="19050">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8816" y="4217075"/>
              <a:ext cx="5233234" cy="1769715"/>
            </a:xfrm>
            <a:prstGeom prst="rect">
              <a:avLst/>
            </a:prstGeom>
          </p:spPr>
          <p:txBody>
            <a:bodyPr wrap="square">
              <a:spAutoFit/>
            </a:bodyPr>
            <a:lstStyle/>
            <a:p>
              <a:r>
                <a:rPr lang="en-US" dirty="0" smtClean="0">
                  <a:latin typeface="Consolas" pitchFamily="49" charset="0"/>
                  <a:cs typeface="Consolas" pitchFamily="49" charset="0"/>
                </a:rPr>
                <a:t>...</a:t>
              </a:r>
            </a:p>
            <a:p>
              <a:endParaRPr lang="en-US" sz="700" dirty="0">
                <a:latin typeface="Consolas" pitchFamily="49" charset="0"/>
                <a:cs typeface="Consolas" pitchFamily="49" charset="0"/>
              </a:endParaRPr>
            </a:p>
            <a:p>
              <a:r>
                <a:rPr lang="en-US" dirty="0" smtClean="0">
                  <a:latin typeface="Consolas" pitchFamily="49" charset="0"/>
                  <a:cs typeface="Consolas" pitchFamily="49" charset="0"/>
                </a:rPr>
                <a:t>Cities </a:t>
              </a:r>
              <a:r>
                <a:rPr lang="en-US" dirty="0">
                  <a:latin typeface="Consolas" pitchFamily="49" charset="0"/>
                  <a:cs typeface="Consolas" pitchFamily="49" charset="0"/>
                </a:rPr>
                <a:t>built on or near water sources can irrigate to increase their crop </a:t>
              </a:r>
              <a:r>
                <a:rPr lang="en-US" dirty="0" smtClean="0">
                  <a:latin typeface="Consolas" pitchFamily="49" charset="0"/>
                  <a:cs typeface="Consolas" pitchFamily="49" charset="0"/>
                </a:rPr>
                <a:t>yields.</a:t>
              </a:r>
            </a:p>
            <a:p>
              <a:endParaRPr lang="en-US" sz="1050" dirty="0" smtClean="0">
                <a:latin typeface="Consolas" pitchFamily="49" charset="0"/>
                <a:cs typeface="Consolas" pitchFamily="49" charset="0"/>
              </a:endParaRPr>
            </a:p>
            <a:p>
              <a:r>
                <a:rPr lang="en-US" dirty="0" smtClean="0">
                  <a:latin typeface="Consolas" pitchFamily="49" charset="0"/>
                  <a:cs typeface="Consolas" pitchFamily="49" charset="0"/>
                </a:rPr>
                <a:t>...</a:t>
              </a:r>
              <a:endParaRPr lang="en-US" dirty="0">
                <a:latin typeface="Consolas" pitchFamily="49" charset="0"/>
                <a:cs typeface="Consolas" pitchFamily="49" charset="0"/>
              </a:endParaRPr>
            </a:p>
          </p:txBody>
        </p:sp>
      </p:grpSp>
      <p:pic>
        <p:nvPicPr>
          <p:cNvPr id="9" name="Picture 2" descr="D:\phd-presentation\img\win_xp_lit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626" r="22159"/>
          <a:stretch/>
        </p:blipFill>
        <p:spPr bwMode="auto">
          <a:xfrm>
            <a:off x="6324600" y="1447800"/>
            <a:ext cx="2388217" cy="18264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noChangeArrowheads="1"/>
          </p:cNvPicPr>
          <p:nvPr/>
        </p:nvPicPr>
        <p:blipFill rotWithShape="1">
          <a:blip r:embed="rId4" cstate="print"/>
          <a:srcRect l="49783" t="19752" r="15110" b="29406"/>
          <a:stretch/>
        </p:blipFill>
        <p:spPr bwMode="auto">
          <a:xfrm>
            <a:off x="6221311" y="4079914"/>
            <a:ext cx="2594793" cy="2215991"/>
          </a:xfrm>
          <a:prstGeom prst="rect">
            <a:avLst/>
          </a:prstGeom>
          <a:ln>
            <a:noFill/>
          </a:ln>
          <a:effectLst>
            <a:softEdge rad="112500"/>
          </a:effectLst>
        </p:spPr>
      </p:pic>
      <p:sp>
        <p:nvSpPr>
          <p:cNvPr id="5" name="TextBox 4"/>
          <p:cNvSpPr txBox="1"/>
          <p:nvPr/>
        </p:nvSpPr>
        <p:spPr>
          <a:xfrm>
            <a:off x="6324600" y="1066800"/>
            <a:ext cx="2018245" cy="369332"/>
          </a:xfrm>
          <a:prstGeom prst="rect">
            <a:avLst/>
          </a:prstGeom>
          <a:noFill/>
        </p:spPr>
        <p:txBody>
          <a:bodyPr wrap="none" rtlCol="0">
            <a:spAutoFit/>
          </a:bodyPr>
          <a:lstStyle/>
          <a:p>
            <a:r>
              <a:rPr lang="en-US" dirty="0" smtClean="0"/>
              <a:t>Microsoft Windows</a:t>
            </a:r>
            <a:endParaRPr lang="en-US" dirty="0"/>
          </a:p>
        </p:txBody>
      </p:sp>
      <p:sp>
        <p:nvSpPr>
          <p:cNvPr id="13" name="TextBox 12"/>
          <p:cNvSpPr txBox="1"/>
          <p:nvPr/>
        </p:nvSpPr>
        <p:spPr>
          <a:xfrm>
            <a:off x="578816" y="1066800"/>
            <a:ext cx="2537618" cy="369332"/>
          </a:xfrm>
          <a:prstGeom prst="rect">
            <a:avLst/>
          </a:prstGeom>
          <a:noFill/>
        </p:spPr>
        <p:txBody>
          <a:bodyPr wrap="none" rtlCol="0">
            <a:spAutoFit/>
          </a:bodyPr>
          <a:lstStyle/>
          <a:p>
            <a:r>
              <a:rPr lang="en-US" dirty="0" smtClean="0"/>
              <a:t>Windows help document</a:t>
            </a:r>
            <a:endParaRPr lang="en-US" dirty="0"/>
          </a:p>
        </p:txBody>
      </p:sp>
      <p:sp>
        <p:nvSpPr>
          <p:cNvPr id="14" name="TextBox 13"/>
          <p:cNvSpPr txBox="1"/>
          <p:nvPr/>
        </p:nvSpPr>
        <p:spPr>
          <a:xfrm>
            <a:off x="6324600" y="3745468"/>
            <a:ext cx="1522340" cy="369332"/>
          </a:xfrm>
          <a:prstGeom prst="rect">
            <a:avLst/>
          </a:prstGeom>
          <a:noFill/>
        </p:spPr>
        <p:txBody>
          <a:bodyPr wrap="none" rtlCol="0">
            <a:spAutoFit/>
          </a:bodyPr>
          <a:lstStyle/>
          <a:p>
            <a:r>
              <a:rPr lang="en-US" dirty="0" smtClean="0"/>
              <a:t>Strategy game</a:t>
            </a:r>
            <a:endParaRPr lang="en-US" dirty="0"/>
          </a:p>
        </p:txBody>
      </p:sp>
      <p:sp>
        <p:nvSpPr>
          <p:cNvPr id="15" name="TextBox 14"/>
          <p:cNvSpPr txBox="1"/>
          <p:nvPr/>
        </p:nvSpPr>
        <p:spPr>
          <a:xfrm>
            <a:off x="578816" y="3733800"/>
            <a:ext cx="1774845" cy="369332"/>
          </a:xfrm>
          <a:prstGeom prst="rect">
            <a:avLst/>
          </a:prstGeom>
          <a:noFill/>
        </p:spPr>
        <p:txBody>
          <a:bodyPr wrap="none" rtlCol="0">
            <a:spAutoFit/>
          </a:bodyPr>
          <a:lstStyle/>
          <a:p>
            <a:r>
              <a:rPr lang="en-US" dirty="0" smtClean="0"/>
              <a:t>Game user guide</a:t>
            </a:r>
            <a:endParaRPr lang="en-US" dirty="0"/>
          </a:p>
        </p:txBody>
      </p:sp>
    </p:spTree>
    <p:extLst>
      <p:ext uri="{BB962C8B-B14F-4D97-AF65-F5344CB8AC3E}">
        <p14:creationId xmlns:p14="http://schemas.microsoft.com/office/powerpoint/2010/main" val="3297012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6783841" y="6461959"/>
            <a:ext cx="2121120" cy="283709"/>
          </a:xfrm>
          <a:prstGeom prst="rect">
            <a:avLst/>
          </a:prstGeom>
          <a:noFill/>
          <a:ln w="9525">
            <a:noFill/>
            <a:round/>
            <a:headEnd/>
            <a:tailEnd/>
          </a:ln>
        </p:spPr>
        <p:txBody>
          <a:bodyPr lIns="0" tIns="0" rIns="0" bIns="0"/>
          <a:lstStyle/>
          <a:p>
            <a:pPr algn="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fld id="{E554C9E3-7A1A-459E-B3EC-DC8C47D3A256}" type="slidenum">
              <a:rPr lang="en-US" sz="1500">
                <a:solidFill>
                  <a:srgbClr val="000000"/>
                </a:solidFill>
                <a:latin typeface="Trebuchet MS" pitchFamily="32" charset="0"/>
              </a:rPr>
              <a:pPr algn="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t>20</a:t>
            </a:fld>
            <a:endParaRPr lang="en-US" sz="1500" dirty="0">
              <a:solidFill>
                <a:srgbClr val="000000"/>
              </a:solidFill>
              <a:latin typeface="Trebuchet MS" pitchFamily="32" charset="0"/>
            </a:endParaRPr>
          </a:p>
        </p:txBody>
      </p:sp>
      <p:sp>
        <p:nvSpPr>
          <p:cNvPr id="33795" name="Text Box 2"/>
          <p:cNvSpPr txBox="1">
            <a:spLocks noChangeArrowheads="1"/>
          </p:cNvSpPr>
          <p:nvPr/>
        </p:nvSpPr>
        <p:spPr bwMode="auto">
          <a:xfrm>
            <a:off x="1015200" y="1113238"/>
            <a:ext cx="6842880" cy="4530716"/>
          </a:xfrm>
          <a:prstGeom prst="rect">
            <a:avLst/>
          </a:prstGeom>
          <a:noFill/>
          <a:ln w="9525">
            <a:noFill/>
            <a:round/>
            <a:headEnd/>
            <a:tailEnd/>
          </a:ln>
        </p:spPr>
        <p:txBody>
          <a:bodyPr lIns="81639" tIns="40820" rIns="81639" bIns="40820"/>
          <a:lstStyle/>
          <a:p>
            <a:pP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i="1" dirty="0">
                <a:solidFill>
                  <a:srgbClr val="C90016"/>
                </a:solidFill>
                <a:latin typeface="Trebuchet MS" pitchFamily="32" charset="0"/>
              </a:rPr>
              <a:t>Features on words and environment command</a:t>
            </a:r>
          </a:p>
          <a:p>
            <a:pPr>
              <a:lnSpc>
                <a:spcPct val="126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solidFill>
                  <a:srgbClr val="000000"/>
                </a:solidFill>
                <a:latin typeface="Trebuchet MS" pitchFamily="32" charset="0"/>
              </a:rPr>
              <a:t>      Edit distance between word and object label</a:t>
            </a:r>
          </a:p>
          <a:p>
            <a:pPr>
              <a:lnSpc>
                <a:spcPct val="126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solidFill>
                  <a:srgbClr val="000000"/>
                </a:solidFill>
                <a:latin typeface="Trebuchet MS" pitchFamily="32" charset="0"/>
              </a:rPr>
              <a:t>      Binary feature on each (</a:t>
            </a:r>
            <a:r>
              <a:rPr lang="en-US" i="1" dirty="0">
                <a:solidFill>
                  <a:srgbClr val="000000"/>
                </a:solidFill>
                <a:latin typeface="Trebuchet MS" pitchFamily="32" charset="0"/>
              </a:rPr>
              <a:t>word</a:t>
            </a:r>
            <a:r>
              <a:rPr lang="en-US" dirty="0">
                <a:solidFill>
                  <a:srgbClr val="000000"/>
                </a:solidFill>
                <a:latin typeface="Trebuchet MS" pitchFamily="32" charset="0"/>
              </a:rPr>
              <a:t>, </a:t>
            </a:r>
            <a:r>
              <a:rPr lang="en-US" i="1" dirty="0">
                <a:solidFill>
                  <a:srgbClr val="000000"/>
                </a:solidFill>
                <a:latin typeface="Trebuchet MS" pitchFamily="32" charset="0"/>
              </a:rPr>
              <a:t>command</a:t>
            </a:r>
            <a:r>
              <a:rPr lang="en-US" dirty="0">
                <a:solidFill>
                  <a:srgbClr val="000000"/>
                </a:solidFill>
                <a:latin typeface="Trebuchet MS" pitchFamily="32" charset="0"/>
              </a:rPr>
              <a:t>) pair</a:t>
            </a:r>
          </a:p>
          <a:p>
            <a:pPr>
              <a:lnSpc>
                <a:spcPct val="126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solidFill>
                  <a:srgbClr val="000000"/>
                </a:solidFill>
                <a:latin typeface="Trebuchet MS" pitchFamily="32" charset="0"/>
              </a:rPr>
              <a:t>      Binary feature on each (</a:t>
            </a:r>
            <a:r>
              <a:rPr lang="en-US" i="1" dirty="0">
                <a:solidFill>
                  <a:srgbClr val="000000"/>
                </a:solidFill>
                <a:latin typeface="Trebuchet MS" pitchFamily="32" charset="0"/>
              </a:rPr>
              <a:t>word</a:t>
            </a:r>
            <a:r>
              <a:rPr lang="en-US" dirty="0">
                <a:solidFill>
                  <a:srgbClr val="000000"/>
                </a:solidFill>
                <a:latin typeface="Trebuchet MS" pitchFamily="32" charset="0"/>
              </a:rPr>
              <a:t>, </a:t>
            </a:r>
            <a:r>
              <a:rPr lang="en-US" i="1" dirty="0">
                <a:solidFill>
                  <a:srgbClr val="000000"/>
                </a:solidFill>
                <a:latin typeface="Trebuchet MS" pitchFamily="32" charset="0"/>
              </a:rPr>
              <a:t>object</a:t>
            </a:r>
            <a:r>
              <a:rPr lang="en-US" dirty="0">
                <a:solidFill>
                  <a:srgbClr val="000000"/>
                </a:solidFill>
                <a:latin typeface="Trebuchet MS" pitchFamily="32" charset="0"/>
              </a:rPr>
              <a:t> </a:t>
            </a:r>
            <a:r>
              <a:rPr lang="en-US" i="1" dirty="0">
                <a:solidFill>
                  <a:srgbClr val="000000"/>
                </a:solidFill>
                <a:latin typeface="Trebuchet MS" pitchFamily="32" charset="0"/>
              </a:rPr>
              <a:t>type</a:t>
            </a:r>
            <a:r>
              <a:rPr lang="en-US" dirty="0">
                <a:solidFill>
                  <a:srgbClr val="000000"/>
                </a:solidFill>
                <a:latin typeface="Trebuchet MS" pitchFamily="32" charset="0"/>
              </a:rPr>
              <a:t>) pair</a:t>
            </a:r>
          </a:p>
          <a:p>
            <a:pPr>
              <a:lnSpc>
                <a:spcPct val="126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900" dirty="0">
                <a:solidFill>
                  <a:srgbClr val="000000"/>
                </a:solidFill>
                <a:latin typeface="Trebuchet MS" pitchFamily="32" charset="0"/>
              </a:rPr>
              <a:t> </a:t>
            </a:r>
          </a:p>
          <a:p>
            <a:pPr>
              <a:lnSpc>
                <a:spcPct val="126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i="1" dirty="0">
                <a:solidFill>
                  <a:srgbClr val="C90016"/>
                </a:solidFill>
                <a:latin typeface="Trebuchet MS" pitchFamily="32" charset="0"/>
              </a:rPr>
              <a:t>Features on environment objects</a:t>
            </a:r>
          </a:p>
          <a:p>
            <a:pPr>
              <a:lnSpc>
                <a:spcPct val="126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solidFill>
                  <a:srgbClr val="000000"/>
                </a:solidFill>
                <a:latin typeface="Trebuchet MS" pitchFamily="32" charset="0"/>
              </a:rPr>
              <a:t>      Object is visible</a:t>
            </a:r>
          </a:p>
          <a:p>
            <a:pPr>
              <a:lnSpc>
                <a:spcPct val="126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solidFill>
                  <a:srgbClr val="000000"/>
                </a:solidFill>
                <a:latin typeface="Trebuchet MS" pitchFamily="32" charset="0"/>
              </a:rPr>
              <a:t>      Object is in foreground</a:t>
            </a:r>
          </a:p>
          <a:p>
            <a:pPr>
              <a:lnSpc>
                <a:spcPct val="126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solidFill>
                  <a:srgbClr val="000000"/>
                </a:solidFill>
                <a:latin typeface="Trebuchet MS" pitchFamily="32" charset="0"/>
              </a:rPr>
              <a:t>      Object was previously interacted with</a:t>
            </a:r>
          </a:p>
          <a:p>
            <a:pPr>
              <a:lnSpc>
                <a:spcPct val="126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solidFill>
                  <a:srgbClr val="000000"/>
                </a:solidFill>
                <a:latin typeface="Trebuchet MS" pitchFamily="32" charset="0"/>
              </a:rPr>
              <a:t>      Object became visible after last action</a:t>
            </a:r>
          </a:p>
          <a:p>
            <a:pPr>
              <a:lnSpc>
                <a:spcPct val="126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900" dirty="0">
                <a:solidFill>
                  <a:srgbClr val="2300DC"/>
                </a:solidFill>
                <a:latin typeface="Trebuchet MS" pitchFamily="32" charset="0"/>
              </a:rPr>
              <a:t> </a:t>
            </a:r>
          </a:p>
          <a:p>
            <a:pPr>
              <a:lnSpc>
                <a:spcPct val="126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i="1" dirty="0">
                <a:solidFill>
                  <a:srgbClr val="C90016"/>
                </a:solidFill>
                <a:latin typeface="Trebuchet MS" pitchFamily="32" charset="0"/>
              </a:rPr>
              <a:t>Features on words</a:t>
            </a:r>
          </a:p>
          <a:p>
            <a:pPr>
              <a:lnSpc>
                <a:spcPct val="126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solidFill>
                  <a:srgbClr val="000000"/>
                </a:solidFill>
                <a:latin typeface="Trebuchet MS" pitchFamily="32" charset="0"/>
              </a:rPr>
              <a:t>      Word type</a:t>
            </a:r>
          </a:p>
          <a:p>
            <a:pPr>
              <a:lnSpc>
                <a:spcPct val="126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solidFill>
                  <a:srgbClr val="000000"/>
                </a:solidFill>
                <a:latin typeface="Trebuchet MS" pitchFamily="32" charset="0"/>
              </a:rPr>
              <a:t>      Distance from last used word</a:t>
            </a:r>
          </a:p>
        </p:txBody>
      </p:sp>
      <p:sp>
        <p:nvSpPr>
          <p:cNvPr id="33796" name="Text Box 3"/>
          <p:cNvSpPr txBox="1">
            <a:spLocks noChangeArrowheads="1"/>
          </p:cNvSpPr>
          <p:nvPr/>
        </p:nvSpPr>
        <p:spPr bwMode="auto">
          <a:xfrm>
            <a:off x="414720" y="207382"/>
            <a:ext cx="8294400" cy="456528"/>
          </a:xfrm>
          <a:prstGeom prst="rect">
            <a:avLst/>
          </a:prstGeom>
          <a:noFill/>
          <a:ln w="9525">
            <a:noFill/>
            <a:round/>
            <a:headEnd/>
            <a:tailEnd/>
          </a:ln>
        </p:spPr>
        <p:txBody>
          <a:bodyPr lIns="81639" tIns="40820" rIns="81639" bIns="40820"/>
          <a:lstStyle/>
          <a:p>
            <a:pPr algn="ct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500" dirty="0">
                <a:solidFill>
                  <a:srgbClr val="000000"/>
                </a:solidFill>
                <a:latin typeface="Trebuchet MS" pitchFamily="32" charset="0"/>
              </a:rPr>
              <a:t>Example Features</a:t>
            </a:r>
          </a:p>
        </p:txBody>
      </p:sp>
      <p:sp>
        <p:nvSpPr>
          <p:cNvPr id="33797" name="Text Box 4"/>
          <p:cNvSpPr txBox="1">
            <a:spLocks noChangeArrowheads="1"/>
          </p:cNvSpPr>
          <p:nvPr/>
        </p:nvSpPr>
        <p:spPr bwMode="auto">
          <a:xfrm>
            <a:off x="1015200" y="5859976"/>
            <a:ext cx="5172480" cy="349956"/>
          </a:xfrm>
          <a:prstGeom prst="rect">
            <a:avLst/>
          </a:prstGeom>
          <a:noFill/>
          <a:ln w="9525">
            <a:noFill/>
            <a:round/>
            <a:headEnd/>
            <a:tailEnd/>
          </a:ln>
        </p:spPr>
        <p:txBody>
          <a:bodyPr wrap="none" lIns="81639" tIns="40820" rIns="81639" bIns="40820"/>
          <a:lstStyle/>
          <a:p>
            <a:pP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b="1" i="1" dirty="0">
                <a:solidFill>
                  <a:srgbClr val="C90016"/>
                </a:solidFill>
                <a:latin typeface="Trebuchet MS" pitchFamily="32" charset="0"/>
              </a:rPr>
              <a:t>Total number of features: 4438</a:t>
            </a:r>
          </a:p>
        </p:txBody>
      </p:sp>
    </p:spTree>
    <p:extLst>
      <p:ext uri="{BB962C8B-B14F-4D97-AF65-F5344CB8AC3E}">
        <p14:creationId xmlns:p14="http://schemas.microsoft.com/office/powerpoint/2010/main" val="39158177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1"/>
          <p:cNvSpPr txBox="1">
            <a:spLocks noChangeArrowheads="1"/>
          </p:cNvSpPr>
          <p:nvPr/>
        </p:nvSpPr>
        <p:spPr bwMode="auto">
          <a:xfrm>
            <a:off x="6783841" y="6461959"/>
            <a:ext cx="2121120" cy="283709"/>
          </a:xfrm>
          <a:prstGeom prst="rect">
            <a:avLst/>
          </a:prstGeom>
          <a:noFill/>
          <a:ln w="9525">
            <a:noFill/>
            <a:round/>
            <a:headEnd/>
            <a:tailEnd/>
          </a:ln>
        </p:spPr>
        <p:txBody>
          <a:bodyPr lIns="0" tIns="0" rIns="0" bIns="0"/>
          <a:lstStyle/>
          <a:p>
            <a:pPr algn="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fld id="{40732D7C-04A6-437D-A4A4-F960C01ECD44}" type="slidenum">
              <a:rPr lang="en-US" sz="1500">
                <a:solidFill>
                  <a:srgbClr val="000000"/>
                </a:solidFill>
                <a:latin typeface="Trebuchet MS" pitchFamily="32" charset="0"/>
              </a:rPr>
              <a:pPr algn="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t>21</a:t>
            </a:fld>
            <a:endParaRPr lang="en-US" sz="1500" dirty="0">
              <a:solidFill>
                <a:srgbClr val="000000"/>
              </a:solidFill>
              <a:latin typeface="Trebuchet MS" pitchFamily="32" charset="0"/>
            </a:endParaRPr>
          </a:p>
        </p:txBody>
      </p:sp>
      <p:pic>
        <p:nvPicPr>
          <p:cNvPr id="1028" name="Picture 2"/>
          <p:cNvPicPr>
            <a:picLocks noChangeAspect="1" noChangeArrowheads="1"/>
          </p:cNvPicPr>
          <p:nvPr/>
        </p:nvPicPr>
        <p:blipFill>
          <a:blip r:embed="rId3" cstate="print"/>
          <a:srcRect/>
          <a:stretch>
            <a:fillRect/>
          </a:stretch>
        </p:blipFill>
        <p:spPr bwMode="auto">
          <a:xfrm>
            <a:off x="5891040" y="1499198"/>
            <a:ext cx="2089440" cy="1551042"/>
          </a:xfrm>
          <a:prstGeom prst="rect">
            <a:avLst/>
          </a:prstGeom>
          <a:noFill/>
          <a:ln w="9525">
            <a:noFill/>
            <a:round/>
            <a:headEnd/>
            <a:tailEnd/>
          </a:ln>
        </p:spPr>
      </p:pic>
      <p:sp>
        <p:nvSpPr>
          <p:cNvPr id="1029" name="AutoShape 3"/>
          <p:cNvSpPr>
            <a:spLocks noChangeArrowheads="1"/>
          </p:cNvSpPr>
          <p:nvPr/>
        </p:nvSpPr>
        <p:spPr bwMode="auto">
          <a:xfrm>
            <a:off x="1758241" y="2610995"/>
            <a:ext cx="5048640" cy="2755009"/>
          </a:xfrm>
          <a:prstGeom prst="roundRect">
            <a:avLst>
              <a:gd name="adj" fmla="val 4255"/>
            </a:avLst>
          </a:prstGeom>
          <a:solidFill>
            <a:srgbClr val="FFFFFF"/>
          </a:solidFill>
          <a:ln w="9525">
            <a:noFill/>
            <a:round/>
            <a:headEnd/>
            <a:tailEnd/>
          </a:ln>
          <a:effectLst>
            <a:outerShdw blurRad="50800" dist="38100" dir="5400000" algn="t" rotWithShape="0">
              <a:prstClr val="black">
                <a:alpha val="40000"/>
              </a:prstClr>
            </a:outerShdw>
          </a:effectLst>
        </p:spPr>
        <p:txBody>
          <a:bodyPr wrap="none" lIns="82945" tIns="41473" rIns="82945" bIns="41473" anchor="ctr"/>
          <a:lstStyle/>
          <a:p>
            <a:endParaRPr lang="en-US"/>
          </a:p>
        </p:txBody>
      </p:sp>
      <p:sp>
        <p:nvSpPr>
          <p:cNvPr id="1030" name="Text Box 5"/>
          <p:cNvSpPr txBox="1">
            <a:spLocks noChangeArrowheads="1"/>
          </p:cNvSpPr>
          <p:nvPr/>
        </p:nvSpPr>
        <p:spPr bwMode="auto">
          <a:xfrm>
            <a:off x="1877761" y="1647534"/>
            <a:ext cx="4474080" cy="671110"/>
          </a:xfrm>
          <a:prstGeom prst="rect">
            <a:avLst/>
          </a:prstGeom>
          <a:noFill/>
          <a:ln w="9525">
            <a:noFill/>
            <a:round/>
            <a:headEnd/>
            <a:tailEnd/>
          </a:ln>
        </p:spPr>
        <p:txBody>
          <a:bodyPr lIns="81639" tIns="40820" rIns="81639" bIns="40820"/>
          <a:lstStyle/>
          <a:p>
            <a:pP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000" dirty="0">
                <a:solidFill>
                  <a:srgbClr val="000000"/>
                </a:solidFill>
                <a:latin typeface="Trebuchet MS" pitchFamily="32" charset="0"/>
              </a:rPr>
              <a:t>Windows 2000 help documents</a:t>
            </a:r>
          </a:p>
          <a:p>
            <a:pP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000" dirty="0">
                <a:solidFill>
                  <a:srgbClr val="000000"/>
                </a:solidFill>
                <a:latin typeface="Trebuchet MS" pitchFamily="32" charset="0"/>
              </a:rPr>
              <a:t>from  </a:t>
            </a:r>
            <a:r>
              <a:rPr lang="en-US" sz="2000" i="1" dirty="0">
                <a:solidFill>
                  <a:srgbClr val="666666"/>
                </a:solidFill>
                <a:latin typeface="Trebuchet MS" pitchFamily="32" charset="0"/>
              </a:rPr>
              <a:t>support.microsoft.com</a:t>
            </a:r>
          </a:p>
        </p:txBody>
      </p:sp>
      <p:sp>
        <p:nvSpPr>
          <p:cNvPr id="1031" name="Text Box 6"/>
          <p:cNvSpPr txBox="1">
            <a:spLocks noChangeArrowheads="1"/>
          </p:cNvSpPr>
          <p:nvPr/>
        </p:nvSpPr>
        <p:spPr bwMode="auto">
          <a:xfrm>
            <a:off x="414720" y="207382"/>
            <a:ext cx="8294400" cy="456528"/>
          </a:xfrm>
          <a:prstGeom prst="rect">
            <a:avLst/>
          </a:prstGeom>
          <a:noFill/>
          <a:ln w="9525">
            <a:noFill/>
            <a:round/>
            <a:headEnd/>
            <a:tailEnd/>
          </a:ln>
        </p:spPr>
        <p:txBody>
          <a:bodyPr lIns="81639" tIns="40820" rIns="81639" bIns="40820"/>
          <a:lstStyle/>
          <a:p>
            <a:pPr algn="ct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500" dirty="0">
                <a:solidFill>
                  <a:srgbClr val="000000"/>
                </a:solidFill>
                <a:latin typeface="Trebuchet MS" pitchFamily="32" charset="0"/>
              </a:rPr>
              <a:t>Windows Configuration Application</a:t>
            </a:r>
          </a:p>
        </p:txBody>
      </p:sp>
      <p:graphicFrame>
        <p:nvGraphicFramePr>
          <p:cNvPr id="2" name="Table 1"/>
          <p:cNvGraphicFramePr>
            <a:graphicFrameLocks noGrp="1"/>
          </p:cNvGraphicFramePr>
          <p:nvPr>
            <p:extLst>
              <p:ext uri="{D42A27DB-BD31-4B8C-83A1-F6EECF244321}">
                <p14:modId xmlns:p14="http://schemas.microsoft.com/office/powerpoint/2010/main" val="2100330102"/>
              </p:ext>
            </p:extLst>
          </p:nvPr>
        </p:nvGraphicFramePr>
        <p:xfrm>
          <a:off x="1877762" y="2690559"/>
          <a:ext cx="4827838" cy="2595880"/>
        </p:xfrm>
        <a:graphic>
          <a:graphicData uri="http://schemas.openxmlformats.org/drawingml/2006/table">
            <a:tbl>
              <a:tblPr firstRow="1" bandRow="1">
                <a:tableStyleId>{5940675A-B579-460E-94D1-54222C63F5DA}</a:tableStyleId>
              </a:tblPr>
              <a:tblGrid>
                <a:gridCol w="3249904"/>
                <a:gridCol w="1577934"/>
              </a:tblGrid>
              <a:tr h="370840">
                <a:tc>
                  <a:txBody>
                    <a:bodyPr/>
                    <a:lstStyle/>
                    <a:p>
                      <a:r>
                        <a:rPr lang="en-US" i="1" dirty="0" smtClean="0"/>
                        <a:t>Total</a:t>
                      </a:r>
                      <a:r>
                        <a:rPr lang="en-US" i="1" baseline="0" dirty="0" smtClean="0"/>
                        <a:t> # of documents</a:t>
                      </a:r>
                      <a:endParaRPr lang="en-US" i="1" dirty="0"/>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bg1">
                          <a:lumMod val="50000"/>
                        </a:schemeClr>
                      </a:solidFill>
                      <a:prstDash val="sysDot"/>
                      <a:round/>
                      <a:headEnd type="none" w="med" len="med"/>
                      <a:tailEnd type="none" w="med" len="med"/>
                    </a:lnB>
                  </a:tcPr>
                </a:tc>
                <a:tc>
                  <a:txBody>
                    <a:bodyPr/>
                    <a:lstStyle/>
                    <a:p>
                      <a:pPr algn="r"/>
                      <a:r>
                        <a:rPr lang="en-US" i="1" dirty="0" smtClean="0"/>
                        <a:t>128</a:t>
                      </a:r>
                      <a:endParaRPr lang="en-US" i="1" dirty="0"/>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bg1">
                          <a:lumMod val="50000"/>
                        </a:schemeClr>
                      </a:solidFill>
                      <a:prstDash val="sysDot"/>
                      <a:round/>
                      <a:headEnd type="none" w="med" len="med"/>
                      <a:tailEnd type="none" w="med" len="med"/>
                    </a:lnB>
                  </a:tcPr>
                </a:tc>
              </a:tr>
              <a:tr h="370840">
                <a:tc>
                  <a:txBody>
                    <a:bodyPr/>
                    <a:lstStyle/>
                    <a:p>
                      <a:r>
                        <a:rPr lang="en-US" i="1" dirty="0" smtClean="0"/>
                        <a:t>Train</a:t>
                      </a:r>
                      <a:r>
                        <a:rPr lang="en-US" i="1" baseline="0" dirty="0" smtClean="0"/>
                        <a:t> / development / test</a:t>
                      </a:r>
                      <a:endParaRPr lang="en-US" i="1" dirty="0"/>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ysDot"/>
                      <a:round/>
                      <a:headEnd type="none" w="med" len="med"/>
                      <a:tailEnd type="none" w="med" len="med"/>
                    </a:lnT>
                    <a:lnB w="3175" cap="flat" cmpd="sng" algn="ctr">
                      <a:solidFill>
                        <a:schemeClr val="bg1">
                          <a:lumMod val="50000"/>
                        </a:schemeClr>
                      </a:solidFill>
                      <a:prstDash val="sysDot"/>
                      <a:round/>
                      <a:headEnd type="none" w="med" len="med"/>
                      <a:tailEnd type="none" w="med" len="med"/>
                    </a:lnB>
                  </a:tcPr>
                </a:tc>
                <a:tc>
                  <a:txBody>
                    <a:bodyPr/>
                    <a:lstStyle/>
                    <a:p>
                      <a:pPr algn="r"/>
                      <a:r>
                        <a:rPr lang="en-US" i="1" dirty="0" smtClean="0"/>
                        <a:t>70 / 18 / 40</a:t>
                      </a:r>
                      <a:endParaRPr lang="en-US" i="1" dirty="0"/>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ysDot"/>
                      <a:round/>
                      <a:headEnd type="none" w="med" len="med"/>
                      <a:tailEnd type="none" w="med" len="med"/>
                    </a:lnT>
                    <a:lnB w="3175" cap="flat" cmpd="sng" algn="ctr">
                      <a:solidFill>
                        <a:schemeClr val="bg1">
                          <a:lumMod val="50000"/>
                        </a:schemeClr>
                      </a:solidFill>
                      <a:prstDash val="sysDot"/>
                      <a:round/>
                      <a:headEnd type="none" w="med" len="med"/>
                      <a:tailEnd type="none" w="med" len="med"/>
                    </a:lnB>
                  </a:tcPr>
                </a:tc>
              </a:tr>
              <a:tr h="370840">
                <a:tc>
                  <a:txBody>
                    <a:bodyPr/>
                    <a:lstStyle/>
                    <a:p>
                      <a:r>
                        <a:rPr lang="en-US" i="1" dirty="0" smtClean="0"/>
                        <a:t>Total # of words</a:t>
                      </a:r>
                      <a:endParaRPr lang="en-US" i="1" dirty="0"/>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ysDot"/>
                      <a:round/>
                      <a:headEnd type="none" w="med" len="med"/>
                      <a:tailEnd type="none" w="med" len="med"/>
                    </a:lnT>
                    <a:lnB w="3175" cap="flat" cmpd="sng" algn="ctr">
                      <a:solidFill>
                        <a:schemeClr val="bg1">
                          <a:lumMod val="50000"/>
                        </a:schemeClr>
                      </a:solidFill>
                      <a:prstDash val="sysDot"/>
                      <a:round/>
                      <a:headEnd type="none" w="med" len="med"/>
                      <a:tailEnd type="none" w="med" len="med"/>
                    </a:lnB>
                  </a:tcPr>
                </a:tc>
                <a:tc>
                  <a:txBody>
                    <a:bodyPr/>
                    <a:lstStyle/>
                    <a:p>
                      <a:pPr algn="r"/>
                      <a:r>
                        <a:rPr lang="en-US" i="1" dirty="0" smtClean="0"/>
                        <a:t>5562</a:t>
                      </a:r>
                      <a:endParaRPr lang="en-US" i="1" dirty="0"/>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ysDot"/>
                      <a:round/>
                      <a:headEnd type="none" w="med" len="med"/>
                      <a:tailEnd type="none" w="med" len="med"/>
                    </a:lnT>
                    <a:lnB w="3175" cap="flat" cmpd="sng" algn="ctr">
                      <a:solidFill>
                        <a:schemeClr val="bg1">
                          <a:lumMod val="50000"/>
                        </a:schemeClr>
                      </a:solidFill>
                      <a:prstDash val="sysDot"/>
                      <a:round/>
                      <a:headEnd type="none" w="med" len="med"/>
                      <a:tailEnd type="none" w="med" len="med"/>
                    </a:lnB>
                  </a:tcPr>
                </a:tc>
              </a:tr>
              <a:tr h="370840">
                <a:tc>
                  <a:txBody>
                    <a:bodyPr/>
                    <a:lstStyle/>
                    <a:p>
                      <a:r>
                        <a:rPr lang="en-US" i="1" dirty="0" smtClean="0"/>
                        <a:t>Vocabulary size</a:t>
                      </a:r>
                      <a:endParaRPr lang="en-US" i="1" dirty="0"/>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ysDot"/>
                      <a:round/>
                      <a:headEnd type="none" w="med" len="med"/>
                      <a:tailEnd type="none" w="med" len="med"/>
                    </a:lnT>
                    <a:lnB w="3175" cap="flat" cmpd="sng" algn="ctr">
                      <a:solidFill>
                        <a:schemeClr val="bg1">
                          <a:lumMod val="50000"/>
                        </a:schemeClr>
                      </a:solidFill>
                      <a:prstDash val="sysDot"/>
                      <a:round/>
                      <a:headEnd type="none" w="med" len="med"/>
                      <a:tailEnd type="none" w="med" len="med"/>
                    </a:lnB>
                  </a:tcPr>
                </a:tc>
                <a:tc>
                  <a:txBody>
                    <a:bodyPr/>
                    <a:lstStyle/>
                    <a:p>
                      <a:pPr algn="r"/>
                      <a:r>
                        <a:rPr lang="en-US" i="1" dirty="0" smtClean="0"/>
                        <a:t>610</a:t>
                      </a:r>
                      <a:endParaRPr lang="en-US" i="1" dirty="0"/>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ysDot"/>
                      <a:round/>
                      <a:headEnd type="none" w="med" len="med"/>
                      <a:tailEnd type="none" w="med" len="med"/>
                    </a:lnT>
                    <a:lnB w="3175" cap="flat" cmpd="sng" algn="ctr">
                      <a:solidFill>
                        <a:schemeClr val="bg1">
                          <a:lumMod val="50000"/>
                        </a:schemeClr>
                      </a:solidFill>
                      <a:prstDash val="sysDot"/>
                      <a:round/>
                      <a:headEnd type="none" w="med" len="med"/>
                      <a:tailEnd type="none" w="med" len="med"/>
                    </a:lnB>
                  </a:tcPr>
                </a:tc>
              </a:tr>
              <a:tr h="370840">
                <a:tc>
                  <a:txBody>
                    <a:bodyPr/>
                    <a:lstStyle/>
                    <a:p>
                      <a:r>
                        <a:rPr lang="en-US" i="1" dirty="0" smtClean="0"/>
                        <a:t>Avg.</a:t>
                      </a:r>
                      <a:r>
                        <a:rPr lang="en-US" i="1" baseline="0" dirty="0" smtClean="0"/>
                        <a:t> words per sentence</a:t>
                      </a:r>
                      <a:endParaRPr lang="en-US" i="1" dirty="0"/>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ysDot"/>
                      <a:round/>
                      <a:headEnd type="none" w="med" len="med"/>
                      <a:tailEnd type="none" w="med" len="med"/>
                    </a:lnT>
                    <a:lnB w="3175" cap="flat" cmpd="sng" algn="ctr">
                      <a:solidFill>
                        <a:schemeClr val="bg1">
                          <a:lumMod val="50000"/>
                        </a:schemeClr>
                      </a:solidFill>
                      <a:prstDash val="sysDot"/>
                      <a:round/>
                      <a:headEnd type="none" w="med" len="med"/>
                      <a:tailEnd type="none" w="med" len="med"/>
                    </a:lnB>
                  </a:tcPr>
                </a:tc>
                <a:tc>
                  <a:txBody>
                    <a:bodyPr/>
                    <a:lstStyle/>
                    <a:p>
                      <a:pPr algn="r"/>
                      <a:r>
                        <a:rPr lang="en-US" i="1" dirty="0" smtClean="0"/>
                        <a:t>9.93</a:t>
                      </a:r>
                      <a:endParaRPr lang="en-US" i="1" dirty="0"/>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ysDot"/>
                      <a:round/>
                      <a:headEnd type="none" w="med" len="med"/>
                      <a:tailEnd type="none" w="med" len="med"/>
                    </a:lnT>
                    <a:lnB w="3175" cap="flat" cmpd="sng" algn="ctr">
                      <a:solidFill>
                        <a:schemeClr val="bg1">
                          <a:lumMod val="50000"/>
                        </a:schemeClr>
                      </a:solidFill>
                      <a:prstDash val="sysDot"/>
                      <a:round/>
                      <a:headEnd type="none" w="med" len="med"/>
                      <a:tailEnd type="none" w="med" len="med"/>
                    </a:lnB>
                  </a:tcPr>
                </a:tc>
              </a:tr>
              <a:tr h="370840">
                <a:tc>
                  <a:txBody>
                    <a:bodyPr/>
                    <a:lstStyle/>
                    <a:p>
                      <a:r>
                        <a:rPr lang="en-US" i="1" dirty="0" smtClean="0"/>
                        <a:t>Avg.</a:t>
                      </a:r>
                      <a:r>
                        <a:rPr lang="en-US" i="1" baseline="0" dirty="0" smtClean="0"/>
                        <a:t> sentences per document</a:t>
                      </a:r>
                      <a:endParaRPr lang="en-US" i="1" dirty="0"/>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ysDot"/>
                      <a:round/>
                      <a:headEnd type="none" w="med" len="med"/>
                      <a:tailEnd type="none" w="med" len="med"/>
                    </a:lnT>
                    <a:lnB w="3175" cap="flat" cmpd="sng" algn="ctr">
                      <a:solidFill>
                        <a:schemeClr val="bg1">
                          <a:lumMod val="50000"/>
                        </a:schemeClr>
                      </a:solidFill>
                      <a:prstDash val="sysDot"/>
                      <a:round/>
                      <a:headEnd type="none" w="med" len="med"/>
                      <a:tailEnd type="none" w="med" len="med"/>
                    </a:lnB>
                  </a:tcPr>
                </a:tc>
                <a:tc>
                  <a:txBody>
                    <a:bodyPr/>
                    <a:lstStyle/>
                    <a:p>
                      <a:pPr algn="r"/>
                      <a:r>
                        <a:rPr lang="en-US" i="1" dirty="0" smtClean="0"/>
                        <a:t>4.38</a:t>
                      </a:r>
                      <a:endParaRPr lang="en-US" i="1" dirty="0"/>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ysDot"/>
                      <a:round/>
                      <a:headEnd type="none" w="med" len="med"/>
                      <a:tailEnd type="none" w="med" len="med"/>
                    </a:lnT>
                    <a:lnB w="3175" cap="flat" cmpd="sng" algn="ctr">
                      <a:solidFill>
                        <a:schemeClr val="bg1">
                          <a:lumMod val="50000"/>
                        </a:schemeClr>
                      </a:solidFill>
                      <a:prstDash val="sysDot"/>
                      <a:round/>
                      <a:headEnd type="none" w="med" len="med"/>
                      <a:tailEnd type="none" w="med" len="med"/>
                    </a:lnB>
                  </a:tcPr>
                </a:tc>
              </a:tr>
              <a:tr h="370840">
                <a:tc>
                  <a:txBody>
                    <a:bodyPr/>
                    <a:lstStyle/>
                    <a:p>
                      <a:r>
                        <a:rPr lang="en-US" i="1" dirty="0" smtClean="0"/>
                        <a:t>Avg. actions per document</a:t>
                      </a:r>
                      <a:endParaRPr lang="en-US" i="1" dirty="0"/>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ysDot"/>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r"/>
                      <a:r>
                        <a:rPr lang="en-US" i="1" dirty="0" smtClean="0"/>
                        <a:t>10.37</a:t>
                      </a:r>
                      <a:endParaRPr lang="en-US" i="1" dirty="0"/>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ysDot"/>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418548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2461" y="0"/>
            <a:ext cx="8229600" cy="792162"/>
          </a:xfrm>
          <a:prstGeom prst="rect">
            <a:avLst/>
          </a:prstGeom>
        </p:spPr>
        <p:txBody>
          <a:bodyPr anchor="ctr">
            <a:normAutofit/>
          </a:bodyPr>
          <a:lstStyle/>
          <a:p>
            <a:pPr algn="ct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3200" dirty="0" smtClean="0">
                <a:solidFill>
                  <a:schemeClr val="tx1">
                    <a:lumMod val="50000"/>
                    <a:lumOff val="50000"/>
                  </a:schemeClr>
                </a:solidFill>
                <a:latin typeface="+mj-lt"/>
              </a:rPr>
              <a:t>Results: </a:t>
            </a:r>
            <a:r>
              <a:rPr lang="en-US" sz="3200" dirty="0" smtClean="0">
                <a:solidFill>
                  <a:srgbClr val="000000"/>
                </a:solidFill>
                <a:latin typeface="+mj-lt"/>
              </a:rPr>
              <a:t>Command Accuracy</a:t>
            </a:r>
            <a:endParaRPr lang="en-US" sz="3200" dirty="0">
              <a:solidFill>
                <a:srgbClr val="000000"/>
              </a:solidFill>
              <a:latin typeface="+mj-lt"/>
            </a:endParaRPr>
          </a:p>
        </p:txBody>
      </p:sp>
      <p:grpSp>
        <p:nvGrpSpPr>
          <p:cNvPr id="10" name="Group 9"/>
          <p:cNvGrpSpPr/>
          <p:nvPr/>
        </p:nvGrpSpPr>
        <p:grpSpPr>
          <a:xfrm>
            <a:off x="838200" y="990600"/>
            <a:ext cx="7848600" cy="4724400"/>
            <a:chOff x="838200" y="1143000"/>
            <a:chExt cx="7848600" cy="4724400"/>
          </a:xfrm>
        </p:grpSpPr>
        <p:graphicFrame>
          <p:nvGraphicFramePr>
            <p:cNvPr id="3" name="Chart 2"/>
            <p:cNvGraphicFramePr/>
            <p:nvPr>
              <p:extLst>
                <p:ext uri="{D42A27DB-BD31-4B8C-83A1-F6EECF244321}">
                  <p14:modId xmlns:p14="http://schemas.microsoft.com/office/powerpoint/2010/main" val="3275275927"/>
                </p:ext>
              </p:extLst>
            </p:nvPr>
          </p:nvGraphicFramePr>
          <p:xfrm>
            <a:off x="3048000" y="1143000"/>
            <a:ext cx="56388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938242" y="2480500"/>
              <a:ext cx="2262158" cy="400110"/>
            </a:xfrm>
            <a:prstGeom prst="rect">
              <a:avLst/>
            </a:prstGeom>
            <a:noFill/>
          </p:spPr>
          <p:txBody>
            <a:bodyPr wrap="none" rtlCol="0">
              <a:spAutoFit/>
            </a:bodyPr>
            <a:lstStyle/>
            <a:p>
              <a:r>
                <a:rPr lang="en-US" sz="2000" i="1" dirty="0" smtClean="0">
                  <a:latin typeface="Trebuchet MS" pitchFamily="34" charset="0"/>
                </a:rPr>
                <a:t>Majority heuristic</a:t>
              </a:r>
              <a:endParaRPr lang="en-US" sz="2000" i="1" dirty="0">
                <a:latin typeface="Trebuchet MS" pitchFamily="34" charset="0"/>
              </a:endParaRPr>
            </a:p>
          </p:txBody>
        </p:sp>
        <p:sp>
          <p:nvSpPr>
            <p:cNvPr id="7" name="TextBox 6"/>
            <p:cNvSpPr txBox="1"/>
            <p:nvPr/>
          </p:nvSpPr>
          <p:spPr>
            <a:xfrm>
              <a:off x="1026407" y="3276600"/>
              <a:ext cx="2173993" cy="400110"/>
            </a:xfrm>
            <a:prstGeom prst="rect">
              <a:avLst/>
            </a:prstGeom>
            <a:noFill/>
          </p:spPr>
          <p:txBody>
            <a:bodyPr wrap="none" rtlCol="0">
              <a:spAutoFit/>
            </a:bodyPr>
            <a:lstStyle/>
            <a:p>
              <a:r>
                <a:rPr lang="en-US" sz="2000" i="1" dirty="0" smtClean="0">
                  <a:latin typeface="Trebuchet MS" pitchFamily="34" charset="0"/>
                </a:rPr>
                <a:t>Control feedback</a:t>
              </a:r>
              <a:endParaRPr lang="en-US" sz="2000" i="1" dirty="0">
                <a:latin typeface="Trebuchet MS" pitchFamily="34" charset="0"/>
              </a:endParaRPr>
            </a:p>
          </p:txBody>
        </p:sp>
        <p:sp>
          <p:nvSpPr>
            <p:cNvPr id="8" name="TextBox 7"/>
            <p:cNvSpPr txBox="1"/>
            <p:nvPr/>
          </p:nvSpPr>
          <p:spPr>
            <a:xfrm>
              <a:off x="838200" y="4099810"/>
              <a:ext cx="2388795" cy="400110"/>
            </a:xfrm>
            <a:prstGeom prst="rect">
              <a:avLst/>
            </a:prstGeom>
            <a:noFill/>
          </p:spPr>
          <p:txBody>
            <a:bodyPr wrap="none" rtlCol="0">
              <a:spAutoFit/>
            </a:bodyPr>
            <a:lstStyle/>
            <a:p>
              <a:r>
                <a:rPr lang="en-US" sz="2000" i="1" dirty="0" smtClean="0">
                  <a:latin typeface="Trebuchet MS" pitchFamily="34" charset="0"/>
                </a:rPr>
                <a:t>Manual </a:t>
              </a:r>
              <a:r>
                <a:rPr lang="en-US" sz="2000" i="1" dirty="0">
                  <a:latin typeface="Trebuchet MS" pitchFamily="34" charset="0"/>
                </a:rPr>
                <a:t>s</a:t>
              </a:r>
              <a:r>
                <a:rPr lang="en-US" sz="2000" i="1" dirty="0" smtClean="0">
                  <a:latin typeface="Trebuchet MS" pitchFamily="34" charset="0"/>
                </a:rPr>
                <a:t>upervision</a:t>
              </a:r>
              <a:endParaRPr lang="en-US" sz="2000" i="1" dirty="0">
                <a:latin typeface="Trebuchet MS" pitchFamily="34" charset="0"/>
              </a:endParaRPr>
            </a:p>
          </p:txBody>
        </p:sp>
        <p:sp>
          <p:nvSpPr>
            <p:cNvPr id="9" name="TextBox 8"/>
            <p:cNvSpPr txBox="1"/>
            <p:nvPr/>
          </p:nvSpPr>
          <p:spPr>
            <a:xfrm>
              <a:off x="3810000" y="5467290"/>
              <a:ext cx="3730508" cy="400110"/>
            </a:xfrm>
            <a:prstGeom prst="rect">
              <a:avLst/>
            </a:prstGeom>
            <a:noFill/>
          </p:spPr>
          <p:txBody>
            <a:bodyPr wrap="none" rtlCol="0">
              <a:spAutoFit/>
            </a:bodyPr>
            <a:lstStyle/>
            <a:p>
              <a:r>
                <a:rPr lang="en-US" sz="2000" i="1" dirty="0" smtClean="0">
                  <a:latin typeface="Trebuchet MS" pitchFamily="34" charset="0"/>
                </a:rPr>
                <a:t>% commands correctly mapped</a:t>
              </a:r>
              <a:endParaRPr lang="en-US" sz="2000" i="1" dirty="0">
                <a:latin typeface="Trebuchet MS" pitchFamily="34" charset="0"/>
              </a:endParaRPr>
            </a:p>
          </p:txBody>
        </p:sp>
        <p:sp>
          <p:nvSpPr>
            <p:cNvPr id="2" name="Rectangle 1"/>
            <p:cNvSpPr/>
            <p:nvPr/>
          </p:nvSpPr>
          <p:spPr>
            <a:xfrm>
              <a:off x="2971800" y="1143000"/>
              <a:ext cx="685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3828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Chart 2"/>
          <p:cNvGraphicFramePr/>
          <p:nvPr/>
        </p:nvGraphicFramePr>
        <p:xfrm>
          <a:off x="3048000" y="1143000"/>
          <a:ext cx="56388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305303" y="1600200"/>
            <a:ext cx="1891865" cy="400110"/>
          </a:xfrm>
          <a:prstGeom prst="rect">
            <a:avLst/>
          </a:prstGeom>
          <a:noFill/>
        </p:spPr>
        <p:txBody>
          <a:bodyPr wrap="none" rtlCol="0">
            <a:spAutoFit/>
          </a:bodyPr>
          <a:lstStyle/>
          <a:p>
            <a:r>
              <a:rPr lang="en-US" sz="2000" i="1" dirty="0" smtClean="0">
                <a:latin typeface="Trebuchet MS" pitchFamily="34" charset="0"/>
              </a:rPr>
              <a:t>Random action</a:t>
            </a:r>
            <a:endParaRPr lang="en-US" sz="2000" i="1" dirty="0">
              <a:latin typeface="Trebuchet MS" pitchFamily="34" charset="0"/>
            </a:endParaRPr>
          </a:p>
        </p:txBody>
      </p:sp>
      <p:sp>
        <p:nvSpPr>
          <p:cNvPr id="6" name="TextBox 5"/>
          <p:cNvSpPr txBox="1"/>
          <p:nvPr/>
        </p:nvSpPr>
        <p:spPr>
          <a:xfrm>
            <a:off x="1236375" y="2343090"/>
            <a:ext cx="1960793" cy="400110"/>
          </a:xfrm>
          <a:prstGeom prst="rect">
            <a:avLst/>
          </a:prstGeom>
          <a:noFill/>
        </p:spPr>
        <p:txBody>
          <a:bodyPr wrap="none" rtlCol="0">
            <a:spAutoFit/>
          </a:bodyPr>
          <a:lstStyle/>
          <a:p>
            <a:r>
              <a:rPr lang="en-US" sz="2000" i="1" dirty="0" smtClean="0">
                <a:latin typeface="Trebuchet MS" pitchFamily="34" charset="0"/>
              </a:rPr>
              <a:t>Majority action</a:t>
            </a:r>
            <a:endParaRPr lang="en-US" sz="2000" i="1" dirty="0">
              <a:latin typeface="Trebuchet MS" pitchFamily="34" charset="0"/>
            </a:endParaRPr>
          </a:p>
        </p:txBody>
      </p:sp>
      <p:sp>
        <p:nvSpPr>
          <p:cNvPr id="7" name="TextBox 6"/>
          <p:cNvSpPr txBox="1"/>
          <p:nvPr/>
        </p:nvSpPr>
        <p:spPr>
          <a:xfrm>
            <a:off x="609600" y="3181290"/>
            <a:ext cx="2587568" cy="400110"/>
          </a:xfrm>
          <a:prstGeom prst="rect">
            <a:avLst/>
          </a:prstGeom>
          <a:noFill/>
        </p:spPr>
        <p:txBody>
          <a:bodyPr wrap="none" rtlCol="0">
            <a:spAutoFit/>
          </a:bodyPr>
          <a:lstStyle/>
          <a:p>
            <a:r>
              <a:rPr lang="en-US" sz="2000" i="1" dirty="0" smtClean="0">
                <a:latin typeface="Trebuchet MS" pitchFamily="34" charset="0"/>
              </a:rPr>
              <a:t>Environment Reward</a:t>
            </a:r>
            <a:endParaRPr lang="en-US" sz="2000" i="1" dirty="0">
              <a:latin typeface="Trebuchet MS" pitchFamily="34" charset="0"/>
            </a:endParaRPr>
          </a:p>
        </p:txBody>
      </p:sp>
      <p:sp>
        <p:nvSpPr>
          <p:cNvPr id="8" name="TextBox 7"/>
          <p:cNvSpPr txBox="1"/>
          <p:nvPr/>
        </p:nvSpPr>
        <p:spPr>
          <a:xfrm>
            <a:off x="1177063" y="4019490"/>
            <a:ext cx="2020105" cy="400110"/>
          </a:xfrm>
          <a:prstGeom prst="rect">
            <a:avLst/>
          </a:prstGeom>
          <a:noFill/>
        </p:spPr>
        <p:txBody>
          <a:bodyPr wrap="none" rtlCol="0">
            <a:spAutoFit/>
          </a:bodyPr>
          <a:lstStyle/>
          <a:p>
            <a:r>
              <a:rPr lang="en-US" sz="2000" i="1" dirty="0" smtClean="0">
                <a:latin typeface="Trebuchet MS" pitchFamily="34" charset="0"/>
              </a:rPr>
              <a:t>Full Supervision</a:t>
            </a:r>
            <a:endParaRPr lang="en-US" sz="2000" i="1" dirty="0">
              <a:latin typeface="Trebuchet MS" pitchFamily="34" charset="0"/>
            </a:endParaRPr>
          </a:p>
        </p:txBody>
      </p:sp>
      <p:sp>
        <p:nvSpPr>
          <p:cNvPr id="9" name="TextBox 8"/>
          <p:cNvSpPr txBox="1"/>
          <p:nvPr/>
        </p:nvSpPr>
        <p:spPr>
          <a:xfrm>
            <a:off x="4044009" y="5467290"/>
            <a:ext cx="3770584" cy="400110"/>
          </a:xfrm>
          <a:prstGeom prst="rect">
            <a:avLst/>
          </a:prstGeom>
          <a:noFill/>
        </p:spPr>
        <p:txBody>
          <a:bodyPr wrap="none" rtlCol="0">
            <a:spAutoFit/>
          </a:bodyPr>
          <a:lstStyle/>
          <a:p>
            <a:r>
              <a:rPr lang="en-US" sz="2000" i="1" dirty="0" smtClean="0">
                <a:latin typeface="Trebuchet MS" pitchFamily="34" charset="0"/>
              </a:rPr>
              <a:t>% documents correctly mapped</a:t>
            </a:r>
            <a:endParaRPr lang="en-US" sz="2000" i="1" dirty="0">
              <a:latin typeface="Trebuchet MS" pitchFamily="34" charset="0"/>
            </a:endParaRPr>
          </a:p>
        </p:txBody>
      </p:sp>
      <p:sp>
        <p:nvSpPr>
          <p:cNvPr id="10" name="Title 1"/>
          <p:cNvSpPr txBox="1">
            <a:spLocks/>
          </p:cNvSpPr>
          <p:nvPr/>
        </p:nvSpPr>
        <p:spPr>
          <a:xfrm>
            <a:off x="432461" y="0"/>
            <a:ext cx="8229600" cy="792162"/>
          </a:xfrm>
          <a:prstGeom prst="rect">
            <a:avLst/>
          </a:prstGeom>
        </p:spPr>
        <p:txBody>
          <a:bodyPr anchor="ctr">
            <a:normAutofit/>
          </a:bodyPr>
          <a:lstStyle/>
          <a:p>
            <a:pPr algn="ct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800" dirty="0" smtClean="0">
                <a:solidFill>
                  <a:schemeClr val="tx1">
                    <a:lumMod val="50000"/>
                    <a:lumOff val="50000"/>
                  </a:schemeClr>
                </a:solidFill>
                <a:latin typeface="Trebuchet MS" pitchFamily="34" charset="0"/>
              </a:rPr>
              <a:t>Results: </a:t>
            </a:r>
            <a:r>
              <a:rPr lang="en-US" sz="2800" dirty="0" smtClean="0">
                <a:solidFill>
                  <a:srgbClr val="000000"/>
                </a:solidFill>
                <a:latin typeface="Trebuchet MS" pitchFamily="34" charset="0"/>
              </a:rPr>
              <a:t>Document Accuracy</a:t>
            </a:r>
            <a:endParaRPr lang="en-US" sz="2800" dirty="0">
              <a:solidFill>
                <a:srgbClr val="000000"/>
              </a:solidFill>
              <a:latin typeface="Trebuchet MS" pitchFamily="34" charset="0"/>
            </a:endParaRPr>
          </a:p>
        </p:txBody>
      </p:sp>
    </p:spTree>
    <p:extLst>
      <p:ext uri="{BB962C8B-B14F-4D97-AF65-F5344CB8AC3E}">
        <p14:creationId xmlns:p14="http://schemas.microsoft.com/office/powerpoint/2010/main" val="20291187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65696"/>
            <a:ext cx="9144000" cy="1752600"/>
          </a:xfrm>
          <a:prstGeom prst="rect">
            <a:avLst/>
          </a:prstGeom>
          <a:ln>
            <a:noFill/>
          </a:ln>
        </p:spPr>
        <p:style>
          <a:lnRef idx="1">
            <a:schemeClr val="accent3"/>
          </a:lnRef>
          <a:fillRef idx="1001">
            <a:schemeClr val="lt2"/>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066800" y="1295400"/>
            <a:ext cx="7467600" cy="5257800"/>
          </a:xfrm>
        </p:spPr>
        <p:txBody>
          <a:bodyPr>
            <a:noAutofit/>
          </a:bodyPr>
          <a:lstStyle/>
          <a:p>
            <a:pPr marL="514350" indent="-514350">
              <a:spcBef>
                <a:spcPts val="1800"/>
              </a:spcBef>
              <a:buFont typeface="+mj-lt"/>
              <a:buAutoNum type="arabicPeriod"/>
            </a:pPr>
            <a:r>
              <a:rPr lang="en-US" sz="2800" dirty="0"/>
              <a:t>Step-by-step </a:t>
            </a:r>
            <a:r>
              <a:rPr lang="en-US" sz="2800" dirty="0" smtClean="0"/>
              <a:t>imperative </a:t>
            </a:r>
            <a:r>
              <a:rPr lang="en-US" sz="2800" dirty="0"/>
              <a:t>instructions</a:t>
            </a:r>
            <a:endParaRPr lang="en-US" sz="2800" dirty="0" smtClean="0"/>
          </a:p>
          <a:p>
            <a:pPr marL="512763" indent="-512763">
              <a:spcBef>
                <a:spcPts val="0"/>
              </a:spcBef>
              <a:buNone/>
            </a:pPr>
            <a:r>
              <a:rPr lang="en-US" dirty="0">
                <a:solidFill>
                  <a:schemeClr val="tx1">
                    <a:lumMod val="50000"/>
                    <a:lumOff val="50000"/>
                  </a:schemeClr>
                </a:solidFill>
              </a:rPr>
              <a:t>	</a:t>
            </a:r>
            <a:r>
              <a:rPr lang="en-US" sz="2000" i="1" dirty="0" smtClean="0">
                <a:solidFill>
                  <a:schemeClr val="tx1">
                    <a:lumMod val="50000"/>
                    <a:lumOff val="50000"/>
                  </a:schemeClr>
                </a:solidFill>
                <a:latin typeface="Consolas" pitchFamily="49" charset="0"/>
                <a:cs typeface="Consolas" pitchFamily="49" charset="0"/>
              </a:rPr>
              <a:t>- Learning </a:t>
            </a:r>
            <a:r>
              <a:rPr lang="en-US" sz="2000" i="1" dirty="0">
                <a:solidFill>
                  <a:schemeClr val="tx1">
                    <a:lumMod val="50000"/>
                    <a:lumOff val="50000"/>
                  </a:schemeClr>
                </a:solidFill>
                <a:latin typeface="Consolas" pitchFamily="49" charset="0"/>
                <a:cs typeface="Consolas" pitchFamily="49" charset="0"/>
              </a:rPr>
              <a:t>from control </a:t>
            </a:r>
            <a:r>
              <a:rPr lang="en-US" sz="2000" i="1" dirty="0" smtClean="0">
                <a:solidFill>
                  <a:schemeClr val="tx1">
                    <a:lumMod val="50000"/>
                    <a:lumOff val="50000"/>
                  </a:schemeClr>
                </a:solidFill>
                <a:latin typeface="Consolas" pitchFamily="49" charset="0"/>
                <a:cs typeface="Consolas" pitchFamily="49" charset="0"/>
              </a:rPr>
              <a:t>feedback</a:t>
            </a:r>
            <a:endParaRPr lang="en-US" sz="2000" i="1" dirty="0">
              <a:solidFill>
                <a:schemeClr val="tx1">
                  <a:lumMod val="50000"/>
                  <a:lumOff val="50000"/>
                </a:schemeClr>
              </a:solidFill>
              <a:latin typeface="Consolas" pitchFamily="49" charset="0"/>
              <a:cs typeface="Consolas" pitchFamily="49" charset="0"/>
            </a:endParaRPr>
          </a:p>
          <a:p>
            <a:pPr marL="514350" indent="-514350">
              <a:spcBef>
                <a:spcPts val="2400"/>
              </a:spcBef>
              <a:buFont typeface="+mj-lt"/>
              <a:buAutoNum type="arabicPeriod" startAt="2"/>
            </a:pPr>
            <a:r>
              <a:rPr lang="en-US" sz="2800" dirty="0" smtClean="0"/>
              <a:t>High-level strategy descriptions</a:t>
            </a:r>
          </a:p>
          <a:p>
            <a:pPr marL="512763" indent="-512763">
              <a:spcBef>
                <a:spcPts val="0"/>
              </a:spcBef>
              <a:buNone/>
            </a:pPr>
            <a:r>
              <a:rPr lang="en-US" sz="2800" dirty="0" smtClean="0">
                <a:solidFill>
                  <a:schemeClr val="tx1">
                    <a:lumMod val="50000"/>
                    <a:lumOff val="50000"/>
                  </a:schemeClr>
                </a:solidFill>
              </a:rPr>
              <a:t>	</a:t>
            </a:r>
            <a:r>
              <a:rPr lang="en-US" sz="2000" i="1" dirty="0" smtClean="0">
                <a:solidFill>
                  <a:srgbClr val="C00000"/>
                </a:solidFill>
                <a:latin typeface="Consolas" pitchFamily="49" charset="0"/>
                <a:cs typeface="Consolas" pitchFamily="49" charset="0"/>
              </a:rPr>
              <a:t>- </a:t>
            </a:r>
            <a:r>
              <a:rPr lang="en-US" sz="2000" b="1" i="1" dirty="0" smtClean="0">
                <a:solidFill>
                  <a:srgbClr val="C00000"/>
                </a:solidFill>
                <a:latin typeface="Consolas" pitchFamily="49" charset="0"/>
                <a:cs typeface="Consolas" pitchFamily="49" charset="0"/>
              </a:rPr>
              <a:t>Situational </a:t>
            </a:r>
            <a:r>
              <a:rPr lang="en-US" sz="2000" b="1" i="1" dirty="0">
                <a:solidFill>
                  <a:srgbClr val="C00000"/>
                </a:solidFill>
                <a:latin typeface="Consolas" pitchFamily="49" charset="0"/>
                <a:cs typeface="Consolas" pitchFamily="49" charset="0"/>
              </a:rPr>
              <a:t>relevance</a:t>
            </a:r>
          </a:p>
          <a:p>
            <a:pPr marL="512763" indent="-512763">
              <a:spcBef>
                <a:spcPts val="0"/>
              </a:spcBef>
              <a:buNone/>
            </a:pPr>
            <a:r>
              <a:rPr lang="en-US" sz="2000" i="1" dirty="0">
                <a:solidFill>
                  <a:srgbClr val="C00000"/>
                </a:solidFill>
                <a:latin typeface="Consolas" pitchFamily="49" charset="0"/>
                <a:cs typeface="Consolas" pitchFamily="49" charset="0"/>
              </a:rPr>
              <a:t>	</a:t>
            </a:r>
            <a:r>
              <a:rPr lang="en-US" sz="2000" i="1" dirty="0" smtClean="0">
                <a:solidFill>
                  <a:srgbClr val="C00000"/>
                </a:solidFill>
                <a:latin typeface="Consolas" pitchFamily="49" charset="0"/>
                <a:cs typeface="Consolas" pitchFamily="49" charset="0"/>
              </a:rPr>
              <a:t>- </a:t>
            </a:r>
            <a:r>
              <a:rPr lang="en-US" sz="2000" b="1" i="1" dirty="0" smtClean="0">
                <a:solidFill>
                  <a:srgbClr val="C00000"/>
                </a:solidFill>
                <a:latin typeface="Consolas" pitchFamily="49" charset="0"/>
                <a:cs typeface="Consolas" pitchFamily="49" charset="0"/>
              </a:rPr>
              <a:t>Incompleteness</a:t>
            </a:r>
            <a:endParaRPr lang="en-US" sz="2000" b="1" i="1" dirty="0">
              <a:solidFill>
                <a:srgbClr val="C00000"/>
              </a:solidFill>
              <a:latin typeface="Consolas" pitchFamily="49" charset="0"/>
              <a:cs typeface="Consolas" pitchFamily="49" charset="0"/>
            </a:endParaRPr>
          </a:p>
          <a:p>
            <a:pPr marL="512763" indent="-512763">
              <a:spcBef>
                <a:spcPts val="0"/>
              </a:spcBef>
              <a:buNone/>
            </a:pPr>
            <a:r>
              <a:rPr lang="en-US" sz="2000" i="1" dirty="0">
                <a:solidFill>
                  <a:srgbClr val="C00000"/>
                </a:solidFill>
                <a:latin typeface="Consolas" pitchFamily="49" charset="0"/>
                <a:cs typeface="Consolas" pitchFamily="49" charset="0"/>
              </a:rPr>
              <a:t>	</a:t>
            </a:r>
            <a:r>
              <a:rPr lang="en-US" sz="2000" i="1" dirty="0" smtClean="0">
                <a:solidFill>
                  <a:srgbClr val="C00000"/>
                </a:solidFill>
                <a:latin typeface="Consolas" pitchFamily="49" charset="0"/>
                <a:cs typeface="Consolas" pitchFamily="49" charset="0"/>
              </a:rPr>
              <a:t>- Learning </a:t>
            </a:r>
            <a:r>
              <a:rPr lang="en-US" sz="2000" i="1" dirty="0">
                <a:solidFill>
                  <a:srgbClr val="C00000"/>
                </a:solidFill>
                <a:latin typeface="Consolas" pitchFamily="49" charset="0"/>
                <a:cs typeface="Consolas" pitchFamily="49" charset="0"/>
              </a:rPr>
              <a:t>from control feedback</a:t>
            </a:r>
          </a:p>
          <a:p>
            <a:pPr marL="514350" indent="-514350">
              <a:spcBef>
                <a:spcPts val="2400"/>
              </a:spcBef>
              <a:buFont typeface="+mj-lt"/>
              <a:buAutoNum type="arabicPeriod" startAt="3"/>
            </a:pPr>
            <a:r>
              <a:rPr lang="en-US" sz="2800" dirty="0" smtClean="0"/>
              <a:t>General descriptions of world dynamics</a:t>
            </a:r>
          </a:p>
          <a:p>
            <a:pPr marL="512763" lvl="0" indent="-512763">
              <a:spcBef>
                <a:spcPts val="0"/>
              </a:spcBef>
              <a:buNone/>
            </a:pPr>
            <a:r>
              <a:rPr lang="en-US" sz="2800" dirty="0" smtClean="0">
                <a:solidFill>
                  <a:schemeClr val="tx1">
                    <a:lumMod val="50000"/>
                    <a:lumOff val="50000"/>
                  </a:schemeClr>
                </a:solidFill>
              </a:rPr>
              <a:t>	</a:t>
            </a:r>
            <a:r>
              <a:rPr lang="en-US" sz="2000" i="1" dirty="0" smtClean="0">
                <a:solidFill>
                  <a:schemeClr val="tx1">
                    <a:lumMod val="50000"/>
                    <a:lumOff val="50000"/>
                  </a:schemeClr>
                </a:solidFill>
                <a:latin typeface="Consolas" pitchFamily="49" charset="0"/>
                <a:cs typeface="Consolas" pitchFamily="49" charset="0"/>
              </a:rPr>
              <a:t>- Abstractions</a:t>
            </a:r>
            <a:endParaRPr lang="en-US" sz="2000" i="1" dirty="0">
              <a:solidFill>
                <a:schemeClr val="tx1">
                  <a:lumMod val="50000"/>
                  <a:lumOff val="50000"/>
                </a:schemeClr>
              </a:solidFill>
              <a:latin typeface="Consolas" pitchFamily="49" charset="0"/>
              <a:cs typeface="Consolas" pitchFamily="49" charset="0"/>
            </a:endParaRPr>
          </a:p>
          <a:p>
            <a:pPr marL="512763" lvl="0" indent="-512763">
              <a:spcBef>
                <a:spcPts val="0"/>
              </a:spcBef>
              <a:buNone/>
            </a:pPr>
            <a:r>
              <a:rPr lang="en-US" sz="2000" i="1" dirty="0">
                <a:solidFill>
                  <a:schemeClr val="tx1">
                    <a:lumMod val="50000"/>
                    <a:lumOff val="50000"/>
                  </a:schemeClr>
                </a:solidFill>
                <a:latin typeface="Consolas" pitchFamily="49" charset="0"/>
                <a:cs typeface="Consolas" pitchFamily="49" charset="0"/>
              </a:rPr>
              <a:t>	</a:t>
            </a:r>
            <a:r>
              <a:rPr lang="en-US" sz="2000" i="1" dirty="0" smtClean="0">
                <a:solidFill>
                  <a:schemeClr val="tx1">
                    <a:lumMod val="50000"/>
                    <a:lumOff val="50000"/>
                  </a:schemeClr>
                </a:solidFill>
                <a:latin typeface="Consolas" pitchFamily="49" charset="0"/>
                <a:cs typeface="Consolas" pitchFamily="49" charset="0"/>
              </a:rPr>
              <a:t>- Situational </a:t>
            </a:r>
            <a:r>
              <a:rPr lang="en-US" sz="2000" i="1" dirty="0">
                <a:solidFill>
                  <a:schemeClr val="tx1">
                    <a:lumMod val="50000"/>
                    <a:lumOff val="50000"/>
                  </a:schemeClr>
                </a:solidFill>
                <a:latin typeface="Consolas" pitchFamily="49" charset="0"/>
                <a:cs typeface="Consolas" pitchFamily="49" charset="0"/>
              </a:rPr>
              <a:t>relevance</a:t>
            </a:r>
          </a:p>
          <a:p>
            <a:pPr marL="512763" lvl="0" indent="-512763">
              <a:spcBef>
                <a:spcPts val="0"/>
              </a:spcBef>
              <a:buNone/>
            </a:pPr>
            <a:r>
              <a:rPr lang="en-US" sz="2000" i="1" dirty="0">
                <a:solidFill>
                  <a:schemeClr val="tx1">
                    <a:lumMod val="50000"/>
                    <a:lumOff val="50000"/>
                  </a:schemeClr>
                </a:solidFill>
                <a:latin typeface="Consolas" pitchFamily="49" charset="0"/>
                <a:cs typeface="Consolas" pitchFamily="49" charset="0"/>
              </a:rPr>
              <a:t>	</a:t>
            </a:r>
            <a:r>
              <a:rPr lang="en-US" sz="2000" i="1" dirty="0" smtClean="0">
                <a:solidFill>
                  <a:schemeClr val="tx1">
                    <a:lumMod val="50000"/>
                    <a:lumOff val="50000"/>
                  </a:schemeClr>
                </a:solidFill>
                <a:latin typeface="Consolas" pitchFamily="49" charset="0"/>
                <a:cs typeface="Consolas" pitchFamily="49" charset="0"/>
              </a:rPr>
              <a:t>- Incompleteness</a:t>
            </a:r>
            <a:endParaRPr lang="en-US" sz="2000" i="1" dirty="0">
              <a:solidFill>
                <a:schemeClr val="tx1">
                  <a:lumMod val="50000"/>
                  <a:lumOff val="50000"/>
                </a:schemeClr>
              </a:solidFill>
              <a:latin typeface="Consolas" pitchFamily="49" charset="0"/>
              <a:cs typeface="Consolas" pitchFamily="49" charset="0"/>
            </a:endParaRPr>
          </a:p>
          <a:p>
            <a:pPr marL="512763" lvl="0" indent="-512763">
              <a:spcBef>
                <a:spcPts val="0"/>
              </a:spcBef>
              <a:buNone/>
            </a:pPr>
            <a:r>
              <a:rPr lang="en-US" sz="2000" i="1" dirty="0">
                <a:solidFill>
                  <a:schemeClr val="tx1">
                    <a:lumMod val="50000"/>
                    <a:lumOff val="50000"/>
                  </a:schemeClr>
                </a:solidFill>
                <a:latin typeface="Consolas" pitchFamily="49" charset="0"/>
                <a:cs typeface="Consolas" pitchFamily="49" charset="0"/>
              </a:rPr>
              <a:t>	</a:t>
            </a:r>
            <a:r>
              <a:rPr lang="en-US" sz="2000" i="1" dirty="0" smtClean="0">
                <a:solidFill>
                  <a:schemeClr val="tx1">
                    <a:lumMod val="50000"/>
                    <a:lumOff val="50000"/>
                  </a:schemeClr>
                </a:solidFill>
                <a:latin typeface="Consolas" pitchFamily="49" charset="0"/>
                <a:cs typeface="Consolas" pitchFamily="49" charset="0"/>
              </a:rPr>
              <a:t>- Learning </a:t>
            </a:r>
            <a:r>
              <a:rPr lang="en-US" sz="2000" i="1" dirty="0">
                <a:solidFill>
                  <a:schemeClr val="tx1">
                    <a:lumMod val="50000"/>
                    <a:lumOff val="50000"/>
                  </a:schemeClr>
                </a:solidFill>
                <a:latin typeface="Consolas" pitchFamily="49" charset="0"/>
                <a:cs typeface="Consolas" pitchFamily="49" charset="0"/>
              </a:rPr>
              <a:t>from control feedback</a:t>
            </a:r>
          </a:p>
        </p:txBody>
      </p:sp>
      <p:sp>
        <p:nvSpPr>
          <p:cNvPr id="6" name="Right Arrow 5"/>
          <p:cNvSpPr/>
          <p:nvPr/>
        </p:nvSpPr>
        <p:spPr>
          <a:xfrm>
            <a:off x="457200" y="2590800"/>
            <a:ext cx="381000" cy="381000"/>
          </a:xfrm>
          <a:prstGeom prst="rightArrow">
            <a:avLst/>
          </a:prstGeom>
          <a:solidFill>
            <a:srgbClr val="C00000"/>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3376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Solving Hard Decision Tasks</a:t>
            </a:r>
            <a:endParaRPr lang="en-US" sz="3200" dirty="0"/>
          </a:p>
        </p:txBody>
      </p:sp>
      <p:grpSp>
        <p:nvGrpSpPr>
          <p:cNvPr id="6" name="Group 5"/>
          <p:cNvGrpSpPr/>
          <p:nvPr/>
        </p:nvGrpSpPr>
        <p:grpSpPr>
          <a:xfrm>
            <a:off x="3429000" y="1981200"/>
            <a:ext cx="2514600" cy="3476691"/>
            <a:chOff x="3505200" y="1981200"/>
            <a:chExt cx="2514600" cy="3476691"/>
          </a:xfrm>
        </p:grpSpPr>
        <p:pic>
          <p:nvPicPr>
            <p:cNvPr id="136194" name="Picture 2" descr="http://samingersoll.com/wp-content/uploads/2011/06/Stock-Trading.jpg"/>
            <p:cNvPicPr>
              <a:picLocks noChangeAspect="1" noChangeArrowheads="1"/>
            </p:cNvPicPr>
            <p:nvPr/>
          </p:nvPicPr>
          <p:blipFill>
            <a:blip r:embed="rId3" cstate="print"/>
            <a:srcRect l="9231" r="13846" b="4482"/>
            <a:stretch>
              <a:fillRect/>
            </a:stretch>
          </p:blipFill>
          <p:spPr bwMode="auto">
            <a:xfrm>
              <a:off x="4206875" y="1981200"/>
              <a:ext cx="1111250" cy="1066800"/>
            </a:xfrm>
            <a:prstGeom prst="rect">
              <a:avLst/>
            </a:prstGeom>
            <a:ln>
              <a:noFill/>
            </a:ln>
            <a:effectLst>
              <a:softEdge rad="112500"/>
            </a:effectLst>
          </p:spPr>
        </p:pic>
        <p:pic>
          <p:nvPicPr>
            <p:cNvPr id="136195" name="Picture 3"/>
            <p:cNvPicPr>
              <a:picLocks noChangeAspect="1" noChangeArrowheads="1"/>
            </p:cNvPicPr>
            <p:nvPr/>
          </p:nvPicPr>
          <p:blipFill>
            <a:blip r:embed="rId4" cstate="print"/>
            <a:srcRect l="1563" t="11333" r="40625" b="23333"/>
            <a:stretch>
              <a:fillRect/>
            </a:stretch>
          </p:blipFill>
          <p:spPr bwMode="auto">
            <a:xfrm>
              <a:off x="3505200" y="3644537"/>
              <a:ext cx="2514600" cy="1813354"/>
            </a:xfrm>
            <a:prstGeom prst="rect">
              <a:avLst/>
            </a:prstGeom>
            <a:noFill/>
            <a:ln w="9525">
              <a:noFill/>
              <a:miter lim="800000"/>
              <a:headEnd/>
              <a:tailEnd/>
            </a:ln>
          </p:spPr>
        </p:pic>
      </p:grpSp>
      <p:grpSp>
        <p:nvGrpSpPr>
          <p:cNvPr id="7" name="Group 6"/>
          <p:cNvGrpSpPr/>
          <p:nvPr/>
        </p:nvGrpSpPr>
        <p:grpSpPr>
          <a:xfrm>
            <a:off x="6248400" y="1752600"/>
            <a:ext cx="2438400" cy="4317274"/>
            <a:chOff x="6400800" y="1752600"/>
            <a:chExt cx="2438400" cy="4317274"/>
          </a:xfrm>
        </p:grpSpPr>
        <p:pic>
          <p:nvPicPr>
            <p:cNvPr id="10" name="Picture 2" descr="C:\Users\Branavan\Desktop\presentations\acl11\img\irrigate.png"/>
            <p:cNvPicPr>
              <a:picLocks noChangeAspect="1" noChangeArrowheads="1"/>
            </p:cNvPicPr>
            <p:nvPr/>
          </p:nvPicPr>
          <p:blipFill>
            <a:blip r:embed="rId5" cstate="print"/>
            <a:srcRect l="21062" r="13645" b="18120"/>
            <a:stretch>
              <a:fillRect/>
            </a:stretch>
          </p:blipFill>
          <p:spPr bwMode="auto">
            <a:xfrm>
              <a:off x="6553200" y="1752600"/>
              <a:ext cx="2165350" cy="1676400"/>
            </a:xfrm>
            <a:prstGeom prst="rect">
              <a:avLst/>
            </a:prstGeom>
            <a:ln>
              <a:noFill/>
            </a:ln>
            <a:effectLst>
              <a:softEdge rad="63500"/>
            </a:effectLst>
          </p:spPr>
        </p:pic>
        <p:pic>
          <p:nvPicPr>
            <p:cNvPr id="11" name="Picture 4" descr="C:\Users\Branavan\Desktop\presentations\acl11\img\city1.png"/>
            <p:cNvPicPr>
              <a:picLocks noChangeAspect="1" noChangeArrowheads="1"/>
            </p:cNvPicPr>
            <p:nvPr/>
          </p:nvPicPr>
          <p:blipFill>
            <a:blip r:embed="rId6" cstate="print">
              <a:clrChange>
                <a:clrFrom>
                  <a:srgbClr val="FFF3CF"/>
                </a:clrFrom>
                <a:clrTo>
                  <a:srgbClr val="FFF3CF">
                    <a:alpha val="0"/>
                  </a:srgbClr>
                </a:clrTo>
              </a:clrChange>
            </a:blip>
            <a:srcRect/>
            <a:stretch>
              <a:fillRect/>
            </a:stretch>
          </p:blipFill>
          <p:spPr bwMode="auto">
            <a:xfrm>
              <a:off x="6705600" y="2362200"/>
              <a:ext cx="1150077" cy="868947"/>
            </a:xfrm>
            <a:prstGeom prst="rect">
              <a:avLst/>
            </a:prstGeom>
            <a:noFill/>
          </p:spPr>
        </p:pic>
        <p:sp>
          <p:nvSpPr>
            <p:cNvPr id="14" name="Rounded Rectangle 13"/>
            <p:cNvSpPr/>
            <p:nvPr/>
          </p:nvSpPr>
          <p:spPr>
            <a:xfrm>
              <a:off x="6400800" y="3555274"/>
              <a:ext cx="2438400" cy="2514600"/>
            </a:xfrm>
            <a:prstGeom prst="roundRect">
              <a:avLst>
                <a:gd name="adj" fmla="val 3241"/>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r>
                <a:rPr lang="en-US" sz="2000" b="1" i="1" dirty="0" smtClean="0">
                  <a:solidFill>
                    <a:schemeClr val="tx1">
                      <a:lumMod val="85000"/>
                      <a:lumOff val="15000"/>
                    </a:schemeClr>
                  </a:solidFill>
                </a:rPr>
                <a:t>Civilization II Player’s Guide</a:t>
              </a:r>
              <a:endParaRPr lang="en-US" sz="1200" b="1" i="1" dirty="0" smtClean="0">
                <a:solidFill>
                  <a:schemeClr val="tx1">
                    <a:lumMod val="85000"/>
                    <a:lumOff val="15000"/>
                  </a:schemeClr>
                </a:solidFill>
              </a:endParaRPr>
            </a:p>
            <a:p>
              <a:endParaRPr lang="en-US" sz="1200" i="1" dirty="0" smtClean="0">
                <a:solidFill>
                  <a:schemeClr val="tx1">
                    <a:lumMod val="85000"/>
                    <a:lumOff val="15000"/>
                  </a:schemeClr>
                </a:solidFill>
              </a:endParaRPr>
            </a:p>
            <a:p>
              <a:r>
                <a:rPr lang="en-US" sz="1200" i="1" dirty="0" smtClean="0">
                  <a:solidFill>
                    <a:schemeClr val="tx1">
                      <a:lumMod val="85000"/>
                      <a:lumOff val="15000"/>
                    </a:schemeClr>
                  </a:solidFill>
                </a:rPr>
                <a:t>You start with two settler units. Although settlers are capable of performing a variety of useful tasks, your first task is to move the settlers to a site that is suitable for the construction of your first city.     </a:t>
              </a:r>
              <a:r>
                <a:rPr lang="en-US" sz="1200" i="1" dirty="0" smtClean="0">
                  <a:solidFill>
                    <a:schemeClr val="tx1">
                      <a:lumMod val="85000"/>
                      <a:lumOff val="15000"/>
                    </a:schemeClr>
                  </a:solidFill>
                  <a:effectLst/>
                </a:rPr>
                <a:t>Use settlers to build the city on grassland with a river running through it</a:t>
              </a:r>
              <a:endParaRPr lang="en-US" sz="1200" i="1" dirty="0" smtClean="0">
                <a:solidFill>
                  <a:schemeClr val="tx1">
                    <a:lumMod val="85000"/>
                    <a:lumOff val="15000"/>
                  </a:schemeClr>
                </a:solidFill>
              </a:endParaRPr>
            </a:p>
          </p:txBody>
        </p:sp>
      </p:grpSp>
      <p:grpSp>
        <p:nvGrpSpPr>
          <p:cNvPr id="5" name="Group 4"/>
          <p:cNvGrpSpPr/>
          <p:nvPr/>
        </p:nvGrpSpPr>
        <p:grpSpPr>
          <a:xfrm>
            <a:off x="609599" y="1828800"/>
            <a:ext cx="2438401" cy="4038600"/>
            <a:chOff x="609599" y="1828800"/>
            <a:chExt cx="2438401" cy="4038600"/>
          </a:xfrm>
        </p:grpSpPr>
        <p:pic>
          <p:nvPicPr>
            <p:cNvPr id="4" name="Picture 8" descr="http://www.funny-potato.com/blog/wp-content/uploads/2008/07/walle-eve.jpg"/>
            <p:cNvPicPr>
              <a:picLocks noChangeAspect="1" noChangeArrowheads="1"/>
            </p:cNvPicPr>
            <p:nvPr/>
          </p:nvPicPr>
          <p:blipFill>
            <a:blip r:embed="rId7" cstate="print"/>
            <a:srcRect l="28006" t="37059" r="50432" b="29571"/>
            <a:stretch>
              <a:fillRect/>
            </a:stretch>
          </p:blipFill>
          <p:spPr bwMode="auto">
            <a:xfrm>
              <a:off x="1219200" y="1828800"/>
              <a:ext cx="990600" cy="1226458"/>
            </a:xfrm>
            <a:prstGeom prst="rect">
              <a:avLst/>
            </a:prstGeom>
            <a:noFill/>
          </p:spPr>
        </p:pic>
        <p:grpSp>
          <p:nvGrpSpPr>
            <p:cNvPr id="16" name="Group 15"/>
            <p:cNvGrpSpPr/>
            <p:nvPr/>
          </p:nvGrpSpPr>
          <p:grpSpPr>
            <a:xfrm>
              <a:off x="609599" y="3575222"/>
              <a:ext cx="2438401" cy="2292178"/>
              <a:chOff x="380999" y="3200400"/>
              <a:chExt cx="2438401" cy="2292178"/>
            </a:xfrm>
          </p:grpSpPr>
          <p:pic>
            <p:nvPicPr>
              <p:cNvPr id="224258" name="Picture 2"/>
              <p:cNvPicPr>
                <a:picLocks noChangeAspect="1" noChangeArrowheads="1"/>
              </p:cNvPicPr>
              <p:nvPr/>
            </p:nvPicPr>
            <p:blipFill>
              <a:blip r:embed="rId8" cstate="print"/>
              <a:srcRect l="22656" t="18667" r="56414" b="75317"/>
              <a:stretch>
                <a:fillRect/>
              </a:stretch>
            </p:blipFill>
            <p:spPr bwMode="auto">
              <a:xfrm>
                <a:off x="380999" y="3274219"/>
                <a:ext cx="1371601" cy="230981"/>
              </a:xfrm>
              <a:prstGeom prst="rect">
                <a:avLst/>
              </a:prstGeom>
              <a:noFill/>
              <a:ln w="9525">
                <a:noFill/>
                <a:miter lim="800000"/>
                <a:headEnd/>
                <a:tailEnd/>
              </a:ln>
            </p:spPr>
          </p:pic>
          <p:pic>
            <p:nvPicPr>
              <p:cNvPr id="224259" name="Picture 3"/>
              <p:cNvPicPr>
                <a:picLocks noChangeAspect="1" noChangeArrowheads="1"/>
              </p:cNvPicPr>
              <p:nvPr/>
            </p:nvPicPr>
            <p:blipFill>
              <a:blip r:embed="rId9" cstate="print"/>
              <a:srcRect l="23438" t="18000" r="47656" b="43333"/>
              <a:stretch>
                <a:fillRect/>
              </a:stretch>
            </p:blipFill>
            <p:spPr bwMode="auto">
              <a:xfrm>
                <a:off x="381000" y="3581400"/>
                <a:ext cx="2438400" cy="1911178"/>
              </a:xfrm>
              <a:prstGeom prst="rect">
                <a:avLst/>
              </a:prstGeom>
              <a:noFill/>
              <a:ln w="9525">
                <a:noFill/>
                <a:miter lim="800000"/>
                <a:headEnd/>
                <a:tailEnd/>
              </a:ln>
            </p:spPr>
          </p:pic>
          <p:pic>
            <p:nvPicPr>
              <p:cNvPr id="15" name="Picture 2"/>
              <p:cNvPicPr>
                <a:picLocks noChangeAspect="1" noChangeArrowheads="1"/>
              </p:cNvPicPr>
              <p:nvPr/>
            </p:nvPicPr>
            <p:blipFill>
              <a:blip r:embed="rId8" cstate="print"/>
              <a:srcRect l="57540" t="16745" r="27344" b="73333"/>
              <a:stretch>
                <a:fillRect/>
              </a:stretch>
            </p:blipFill>
            <p:spPr bwMode="auto">
              <a:xfrm>
                <a:off x="1752600" y="3200400"/>
                <a:ext cx="990600" cy="381000"/>
              </a:xfrm>
              <a:prstGeom prst="rect">
                <a:avLst/>
              </a:prstGeom>
              <a:noFill/>
              <a:ln w="9525">
                <a:noFill/>
                <a:miter lim="800000"/>
                <a:headEnd/>
                <a:tailEnd/>
              </a:ln>
            </p:spPr>
          </p:pic>
        </p:grpSp>
      </p:grpSp>
    </p:spTree>
    <p:extLst>
      <p:ext uri="{BB962C8B-B14F-4D97-AF65-F5344CB8AC3E}">
        <p14:creationId xmlns:p14="http://schemas.microsoft.com/office/powerpoint/2010/main" val="24434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800600"/>
            <a:ext cx="9144000" cy="1371600"/>
          </a:xfrm>
          <a:prstGeom prst="rect">
            <a:avLst/>
          </a:prstGeom>
          <a:ln>
            <a:noFill/>
          </a:ln>
        </p:spPr>
        <p:style>
          <a:lnRef idx="1">
            <a:schemeClr val="accent3"/>
          </a:lnRef>
          <a:fillRef idx="1001">
            <a:schemeClr val="lt2"/>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lstStyle/>
          <a:p>
            <a:r>
              <a:rPr lang="en-US" dirty="0" smtClean="0"/>
              <a:t>Solving Hard Decision Tasks</a:t>
            </a:r>
            <a:endParaRPr lang="en-US" dirty="0"/>
          </a:p>
        </p:txBody>
      </p:sp>
      <p:sp>
        <p:nvSpPr>
          <p:cNvPr id="3" name="Content Placeholder 2"/>
          <p:cNvSpPr>
            <a:spLocks noGrp="1"/>
          </p:cNvSpPr>
          <p:nvPr>
            <p:ph idx="1"/>
          </p:nvPr>
        </p:nvSpPr>
        <p:spPr>
          <a:xfrm>
            <a:off x="838200" y="1265237"/>
            <a:ext cx="7543800" cy="5059363"/>
          </a:xfrm>
        </p:spPr>
        <p:txBody>
          <a:bodyPr>
            <a:normAutofit/>
          </a:bodyPr>
          <a:lstStyle/>
          <a:p>
            <a:pPr marL="0" indent="0">
              <a:spcBef>
                <a:spcPts val="1200"/>
              </a:spcBef>
              <a:buNone/>
            </a:pPr>
            <a:r>
              <a:rPr lang="en-US" sz="2800" i="1" dirty="0" smtClean="0">
                <a:solidFill>
                  <a:srgbClr val="C00000"/>
                </a:solidFill>
              </a:rPr>
              <a:t>Objective:   </a:t>
            </a:r>
            <a:r>
              <a:rPr lang="en-US" sz="2800" dirty="0" smtClean="0"/>
              <a:t>Maximize a utility function</a:t>
            </a:r>
          </a:p>
          <a:p>
            <a:pPr marL="0" indent="0">
              <a:spcBef>
                <a:spcPts val="3000"/>
              </a:spcBef>
              <a:buNone/>
            </a:pPr>
            <a:r>
              <a:rPr lang="en-US" sz="2800" i="1" dirty="0" smtClean="0">
                <a:solidFill>
                  <a:srgbClr val="C00000"/>
                </a:solidFill>
              </a:rPr>
              <a:t>Challenge:  </a:t>
            </a:r>
            <a:r>
              <a:rPr lang="en-US" sz="2800" dirty="0" smtClean="0"/>
              <a:t>Finding optimal solution hard</a:t>
            </a:r>
          </a:p>
          <a:p>
            <a:pPr marL="1941513" lvl="1">
              <a:buFont typeface="Arial" pitchFamily="34" charset="0"/>
              <a:buChar char="•"/>
            </a:pPr>
            <a:r>
              <a:rPr lang="en-US" sz="2400" i="1" dirty="0" smtClean="0"/>
              <a:t>Large decision space</a:t>
            </a:r>
          </a:p>
          <a:p>
            <a:pPr marL="1941513" lvl="1">
              <a:buFont typeface="Arial" pitchFamily="34" charset="0"/>
              <a:buChar char="•"/>
            </a:pPr>
            <a:r>
              <a:rPr lang="en-US" sz="2400" i="1" dirty="0" smtClean="0"/>
              <a:t>Expensive simulations</a:t>
            </a:r>
            <a:endParaRPr lang="en-US" sz="2400" dirty="0" smtClean="0"/>
          </a:p>
          <a:p>
            <a:pPr marL="1655763" indent="-1655763">
              <a:spcBef>
                <a:spcPts val="2400"/>
              </a:spcBef>
              <a:buNone/>
            </a:pPr>
            <a:r>
              <a:rPr lang="en-US" sz="2800" i="1" dirty="0" smtClean="0">
                <a:solidFill>
                  <a:srgbClr val="C00000"/>
                </a:solidFill>
              </a:rPr>
              <a:t>Traditional solution:   </a:t>
            </a:r>
            <a:r>
              <a:rPr lang="en-US" sz="2800" dirty="0" smtClean="0"/>
              <a:t>Manually encoded domain-knowledge</a:t>
            </a:r>
          </a:p>
          <a:p>
            <a:pPr marL="1655763" indent="-1655763">
              <a:spcBef>
                <a:spcPts val="3600"/>
              </a:spcBef>
              <a:buNone/>
            </a:pPr>
            <a:r>
              <a:rPr lang="en-US" sz="2800" i="1" dirty="0" smtClean="0">
                <a:solidFill>
                  <a:srgbClr val="C00000"/>
                </a:solidFill>
              </a:rPr>
              <a:t>Our goal: 	</a:t>
            </a:r>
            <a:r>
              <a:rPr lang="en-US" sz="2800" dirty="0" smtClean="0"/>
              <a:t>Automatically extract required domain knowledge from text</a:t>
            </a:r>
          </a:p>
        </p:txBody>
      </p:sp>
    </p:spTree>
    <p:extLst>
      <p:ext uri="{BB962C8B-B14F-4D97-AF65-F5344CB8AC3E}">
        <p14:creationId xmlns:p14="http://schemas.microsoft.com/office/powerpoint/2010/main" val="205335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smtClean="0">
                <a:latin typeface="+mj-lt"/>
                <a:ea typeface="+mj-ea"/>
                <a:cs typeface="+mj-cs"/>
              </a:rPr>
              <a:t>Adversarial Planning Problem</a:t>
            </a:r>
            <a:endParaRPr kumimoji="0" lang="en-US" sz="36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6" name="Picture 5"/>
          <p:cNvPicPr>
            <a:picLocks noChangeAspect="1" noChangeArrowheads="1"/>
          </p:cNvPicPr>
          <p:nvPr/>
        </p:nvPicPr>
        <p:blipFill>
          <a:blip r:embed="rId3" cstate="print"/>
          <a:srcRect t="10801" b="28010"/>
          <a:stretch>
            <a:fillRect/>
          </a:stretch>
        </p:blipFill>
        <p:spPr bwMode="auto">
          <a:xfrm>
            <a:off x="1143000" y="2133600"/>
            <a:ext cx="6705600" cy="2419546"/>
          </a:xfrm>
          <a:prstGeom prst="rect">
            <a:avLst/>
          </a:prstGeom>
          <a:ln>
            <a:noFill/>
          </a:ln>
          <a:effectLst>
            <a:outerShdw blurRad="190500" algn="tl" rotWithShape="0">
              <a:srgbClr val="000000">
                <a:alpha val="70000"/>
              </a:srgbClr>
            </a:outerShdw>
          </a:effectLst>
        </p:spPr>
      </p:pic>
      <p:sp>
        <p:nvSpPr>
          <p:cNvPr id="7" name="Rectangle 6"/>
          <p:cNvSpPr/>
          <p:nvPr/>
        </p:nvSpPr>
        <p:spPr>
          <a:xfrm>
            <a:off x="1143000" y="1066800"/>
            <a:ext cx="6858000" cy="830997"/>
          </a:xfrm>
          <a:prstGeom prst="rect">
            <a:avLst/>
          </a:prstGeom>
        </p:spPr>
        <p:txBody>
          <a:bodyPr wrap="square">
            <a:spAutoFit/>
          </a:bodyPr>
          <a:lstStyle/>
          <a:p>
            <a:pPr marL="0" lvl="1">
              <a:tabLst>
                <a:tab pos="1887538" algn="l"/>
              </a:tabLst>
            </a:pPr>
            <a:r>
              <a:rPr lang="en-US" sz="2400" dirty="0" smtClean="0">
                <a:solidFill>
                  <a:sysClr val="windowText" lastClr="000000"/>
                </a:solidFill>
              </a:rPr>
              <a:t>Civilization II :	</a:t>
            </a:r>
            <a:r>
              <a:rPr lang="en-US" sz="2400" dirty="0" smtClean="0">
                <a:solidFill>
                  <a:schemeClr val="tx1">
                    <a:lumMod val="65000"/>
                    <a:lumOff val="35000"/>
                  </a:schemeClr>
                </a:solidFill>
              </a:rPr>
              <a:t>Complex multiplayer strategy game</a:t>
            </a:r>
          </a:p>
          <a:p>
            <a:pPr marL="0" lvl="1">
              <a:tabLst>
                <a:tab pos="1887538" algn="l"/>
              </a:tabLst>
            </a:pPr>
            <a:r>
              <a:rPr lang="en-US" sz="2400" dirty="0" smtClean="0">
                <a:solidFill>
                  <a:schemeClr val="tx1">
                    <a:lumMod val="65000"/>
                    <a:lumOff val="35000"/>
                  </a:schemeClr>
                </a:solidFill>
              </a:rPr>
              <a:t>	(branching factor </a:t>
            </a:r>
            <a:r>
              <a:rPr lang="en-US" sz="2400" dirty="0" smtClean="0">
                <a:solidFill>
                  <a:schemeClr val="tx1">
                    <a:lumMod val="65000"/>
                    <a:lumOff val="35000"/>
                  </a:schemeClr>
                </a:solidFill>
                <a:sym typeface="Symbol"/>
              </a:rPr>
              <a:t> 10</a:t>
            </a:r>
            <a:r>
              <a:rPr lang="en-US" sz="2400" baseline="30000" dirty="0" smtClean="0">
                <a:solidFill>
                  <a:schemeClr val="tx1">
                    <a:lumMod val="65000"/>
                    <a:lumOff val="35000"/>
                  </a:schemeClr>
                </a:solidFill>
                <a:sym typeface="Symbol"/>
              </a:rPr>
              <a:t>20</a:t>
            </a:r>
            <a:r>
              <a:rPr lang="en-US" sz="2400" dirty="0" smtClean="0">
                <a:solidFill>
                  <a:schemeClr val="tx1">
                    <a:lumMod val="65000"/>
                    <a:lumOff val="35000"/>
                  </a:schemeClr>
                </a:solidFill>
              </a:rPr>
              <a:t>)</a:t>
            </a:r>
            <a:endParaRPr lang="en-US" sz="2400" baseline="30000" dirty="0" smtClean="0">
              <a:solidFill>
                <a:schemeClr val="tx1">
                  <a:lumMod val="65000"/>
                  <a:lumOff val="35000"/>
                </a:schemeClr>
              </a:solidFill>
            </a:endParaRPr>
          </a:p>
        </p:txBody>
      </p:sp>
      <p:sp>
        <p:nvSpPr>
          <p:cNvPr id="10" name="Slide Number Placeholder 9"/>
          <p:cNvSpPr>
            <a:spLocks noGrp="1"/>
          </p:cNvSpPr>
          <p:nvPr>
            <p:ph type="sldNum" sz="quarter" idx="12"/>
          </p:nvPr>
        </p:nvSpPr>
        <p:spPr/>
        <p:txBody>
          <a:bodyPr/>
          <a:lstStyle/>
          <a:p>
            <a:fld id="{56BAE9AA-A52C-434E-B53C-34E22D50007E}" type="slidenum">
              <a:rPr lang="en-US" smtClean="0"/>
              <a:pPr/>
              <a:t>27</a:t>
            </a:fld>
            <a:endParaRPr lang="en-US" dirty="0"/>
          </a:p>
        </p:txBody>
      </p:sp>
      <p:sp>
        <p:nvSpPr>
          <p:cNvPr id="8" name="Rectangle 7"/>
          <p:cNvSpPr/>
          <p:nvPr/>
        </p:nvSpPr>
        <p:spPr>
          <a:xfrm>
            <a:off x="990600" y="4892695"/>
            <a:ext cx="7086600" cy="1508105"/>
          </a:xfrm>
          <a:prstGeom prst="rect">
            <a:avLst/>
          </a:prstGeom>
        </p:spPr>
        <p:txBody>
          <a:bodyPr wrap="square">
            <a:spAutoFit/>
          </a:bodyPr>
          <a:lstStyle/>
          <a:p>
            <a:pPr marL="0" lvl="1">
              <a:spcAft>
                <a:spcPts val="1200"/>
              </a:spcAft>
              <a:tabLst>
                <a:tab pos="1887538" algn="l"/>
              </a:tabLst>
            </a:pPr>
            <a:r>
              <a:rPr lang="en-US" sz="2400" dirty="0" smtClean="0">
                <a:solidFill>
                  <a:srgbClr val="C00000"/>
                </a:solidFill>
              </a:rPr>
              <a:t>Traditional Approach:  Monte-Carlo Search Framework</a:t>
            </a:r>
          </a:p>
          <a:p>
            <a:pPr marL="284163" lvl="1" indent="-284163">
              <a:spcAft>
                <a:spcPts val="1200"/>
              </a:spcAft>
              <a:buFont typeface="Arial" pitchFamily="34" charset="0"/>
              <a:buChar char="•"/>
              <a:tabLst>
                <a:tab pos="1887538" algn="l"/>
              </a:tabLst>
            </a:pPr>
            <a:r>
              <a:rPr lang="en-US" sz="2400" i="1" dirty="0" smtClean="0"/>
              <a:t>Learn action selection policy from simulations</a:t>
            </a:r>
          </a:p>
          <a:p>
            <a:pPr marL="284163" lvl="1" indent="-284163">
              <a:spcAft>
                <a:spcPts val="1200"/>
              </a:spcAft>
              <a:buFont typeface="Arial" pitchFamily="34" charset="0"/>
              <a:buChar char="•"/>
              <a:tabLst>
                <a:tab pos="1887538" algn="l"/>
              </a:tabLst>
            </a:pPr>
            <a:r>
              <a:rPr lang="en-US" sz="2400" i="1" dirty="0" smtClean="0"/>
              <a:t>Very successful in complex games like Go and Poker</a:t>
            </a:r>
            <a:endParaRPr lang="en-US" sz="2400" dirty="0" smtClean="0"/>
          </a:p>
        </p:txBody>
      </p:sp>
    </p:spTree>
    <p:extLst>
      <p:ext uri="{BB962C8B-B14F-4D97-AF65-F5344CB8AC3E}">
        <p14:creationId xmlns:p14="http://schemas.microsoft.com/office/powerpoint/2010/main" val="17886042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0" y="0"/>
            <a:ext cx="91440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latin typeface="+mj-lt"/>
                <a:ea typeface="+mj-ea"/>
                <a:cs typeface="+mj-cs"/>
              </a:rPr>
              <a:t>Leveraging Textual Advice: Challenges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Slide Number Placeholder 21"/>
          <p:cNvSpPr>
            <a:spLocks noGrp="1"/>
          </p:cNvSpPr>
          <p:nvPr>
            <p:ph type="sldNum" sz="quarter" idx="12"/>
          </p:nvPr>
        </p:nvSpPr>
        <p:spPr/>
        <p:txBody>
          <a:bodyPr/>
          <a:lstStyle/>
          <a:p>
            <a:fld id="{56BAE9AA-A52C-434E-B53C-34E22D50007E}" type="slidenum">
              <a:rPr lang="en-US" smtClean="0"/>
              <a:pPr/>
              <a:t>28</a:t>
            </a:fld>
            <a:endParaRPr lang="en-US" dirty="0"/>
          </a:p>
        </p:txBody>
      </p:sp>
      <p:sp>
        <p:nvSpPr>
          <p:cNvPr id="34" name="TextBox 33"/>
          <p:cNvSpPr txBox="1"/>
          <p:nvPr/>
        </p:nvSpPr>
        <p:spPr>
          <a:xfrm>
            <a:off x="990600" y="1066800"/>
            <a:ext cx="6172200" cy="461665"/>
          </a:xfrm>
          <a:prstGeom prst="rect">
            <a:avLst/>
          </a:prstGeom>
          <a:noFill/>
        </p:spPr>
        <p:txBody>
          <a:bodyPr wrap="square" rtlCol="0">
            <a:spAutoFit/>
          </a:bodyPr>
          <a:lstStyle/>
          <a:p>
            <a:pPr marL="685800" indent="-685800">
              <a:spcAft>
                <a:spcPts val="600"/>
              </a:spcAft>
              <a:tabLst>
                <a:tab pos="7464425" algn="l"/>
                <a:tab pos="7878763" algn="l"/>
                <a:tab pos="8293100" algn="l"/>
                <a:tab pos="8709025" algn="l"/>
                <a:tab pos="9123363" algn="l"/>
                <a:tab pos="9537700" algn="l"/>
              </a:tabLst>
            </a:pPr>
            <a:r>
              <a:rPr lang="en-US" sz="2400" dirty="0" smtClean="0">
                <a:solidFill>
                  <a:schemeClr val="tx1">
                    <a:lumMod val="75000"/>
                    <a:lumOff val="25000"/>
                  </a:schemeClr>
                </a:solidFill>
              </a:rPr>
              <a:t>1. </a:t>
            </a:r>
            <a:r>
              <a:rPr lang="en-US" sz="2400" dirty="0" smtClean="0"/>
              <a:t>Find sentences relevant to given game state.</a:t>
            </a:r>
          </a:p>
        </p:txBody>
      </p:sp>
      <p:sp>
        <p:nvSpPr>
          <p:cNvPr id="33" name="TextBox 32"/>
          <p:cNvSpPr txBox="1"/>
          <p:nvPr/>
        </p:nvSpPr>
        <p:spPr>
          <a:xfrm>
            <a:off x="1354666" y="1981200"/>
            <a:ext cx="1981200" cy="369332"/>
          </a:xfrm>
          <a:prstGeom prst="rect">
            <a:avLst/>
          </a:prstGeom>
          <a:noFill/>
        </p:spPr>
        <p:txBody>
          <a:bodyPr wrap="square" rtlCol="0">
            <a:spAutoFit/>
          </a:bodyPr>
          <a:lstStyle/>
          <a:p>
            <a:pPr marL="685800" indent="-685800">
              <a:spcAft>
                <a:spcPts val="600"/>
              </a:spcAft>
              <a:tabLst>
                <a:tab pos="7464425" algn="l"/>
                <a:tab pos="7878763" algn="l"/>
                <a:tab pos="8293100" algn="l"/>
                <a:tab pos="8709025" algn="l"/>
                <a:tab pos="9123363" algn="l"/>
                <a:tab pos="9537700" algn="l"/>
              </a:tabLst>
            </a:pPr>
            <a:r>
              <a:rPr lang="en-US" i="1" dirty="0" smtClean="0">
                <a:solidFill>
                  <a:schemeClr val="tx1">
                    <a:lumMod val="50000"/>
                    <a:lumOff val="50000"/>
                  </a:schemeClr>
                </a:solidFill>
              </a:rPr>
              <a:t>Game state</a:t>
            </a:r>
          </a:p>
        </p:txBody>
      </p:sp>
      <p:sp>
        <p:nvSpPr>
          <p:cNvPr id="36" name="TextBox 35"/>
          <p:cNvSpPr txBox="1"/>
          <p:nvPr/>
        </p:nvSpPr>
        <p:spPr>
          <a:xfrm>
            <a:off x="3962400" y="1981200"/>
            <a:ext cx="1981200" cy="369332"/>
          </a:xfrm>
          <a:prstGeom prst="rect">
            <a:avLst/>
          </a:prstGeom>
          <a:noFill/>
        </p:spPr>
        <p:txBody>
          <a:bodyPr wrap="square" rtlCol="0">
            <a:spAutoFit/>
          </a:bodyPr>
          <a:lstStyle/>
          <a:p>
            <a:pPr marL="685800" indent="-685800">
              <a:spcAft>
                <a:spcPts val="600"/>
              </a:spcAft>
              <a:tabLst>
                <a:tab pos="7464425" algn="l"/>
                <a:tab pos="7878763" algn="l"/>
                <a:tab pos="8293100" algn="l"/>
                <a:tab pos="8709025" algn="l"/>
                <a:tab pos="9123363" algn="l"/>
                <a:tab pos="9537700" algn="l"/>
              </a:tabLst>
            </a:pPr>
            <a:r>
              <a:rPr lang="en-US" i="1" dirty="0" smtClean="0">
                <a:solidFill>
                  <a:schemeClr val="tx1">
                    <a:lumMod val="50000"/>
                    <a:lumOff val="50000"/>
                  </a:schemeClr>
                </a:solidFill>
              </a:rPr>
              <a:t>Strategy document</a:t>
            </a:r>
          </a:p>
        </p:txBody>
      </p:sp>
      <p:sp>
        <p:nvSpPr>
          <p:cNvPr id="11" name="Rounded Rectangle 10"/>
          <p:cNvSpPr/>
          <p:nvPr/>
        </p:nvSpPr>
        <p:spPr>
          <a:xfrm>
            <a:off x="3886200" y="2406316"/>
            <a:ext cx="4343400" cy="3080084"/>
          </a:xfrm>
          <a:prstGeom prst="roundRect">
            <a:avLst>
              <a:gd name="adj" fmla="val 3241"/>
            </a:avLst>
          </a:prstGeom>
          <a:solidFill>
            <a:schemeClr val="bg1"/>
          </a:solidFill>
          <a:ln w="635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endParaRPr lang="en-US" i="1" dirty="0" smtClean="0">
              <a:solidFill>
                <a:schemeClr val="tx1">
                  <a:lumMod val="85000"/>
                  <a:lumOff val="15000"/>
                </a:schemeClr>
              </a:solidFill>
            </a:endParaRPr>
          </a:p>
        </p:txBody>
      </p:sp>
      <p:sp>
        <p:nvSpPr>
          <p:cNvPr id="18" name="Rounded Rectangle 17"/>
          <p:cNvSpPr/>
          <p:nvPr/>
        </p:nvSpPr>
        <p:spPr>
          <a:xfrm>
            <a:off x="3886200" y="2406316"/>
            <a:ext cx="4343400" cy="3080084"/>
          </a:xfrm>
          <a:prstGeom prst="roundRect">
            <a:avLst>
              <a:gd name="adj" fmla="val 3241"/>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r>
              <a:rPr lang="en-US" i="1" dirty="0" smtClean="0">
                <a:solidFill>
                  <a:schemeClr val="tx1">
                    <a:lumMod val="85000"/>
                    <a:lumOff val="15000"/>
                  </a:schemeClr>
                </a:solidFill>
              </a:rPr>
              <a:t>You start with two settler units. Although settlers are capable of performing a variety of useful tasks, your first task is to move the settlers to a site that is suitable for the construction of your first city.     </a:t>
            </a:r>
            <a:r>
              <a:rPr lang="en-US" i="1" dirty="0" smtClean="0">
                <a:solidFill>
                  <a:schemeClr val="tx1">
                    <a:lumMod val="85000"/>
                    <a:lumOff val="15000"/>
                  </a:schemeClr>
                </a:solidFill>
                <a:effectLst/>
              </a:rPr>
              <a:t>Use settlers to build the city on grassland with a river running through it if possible.   You can also use settlers to irrigate land near your city.   </a:t>
            </a:r>
            <a:r>
              <a:rPr lang="en-US" i="1" dirty="0" smtClean="0">
                <a:solidFill>
                  <a:schemeClr val="tx1">
                    <a:lumMod val="85000"/>
                    <a:lumOff val="15000"/>
                  </a:schemeClr>
                </a:solidFill>
              </a:rPr>
              <a:t>In order to survive and grow …</a:t>
            </a:r>
          </a:p>
        </p:txBody>
      </p:sp>
      <p:grpSp>
        <p:nvGrpSpPr>
          <p:cNvPr id="2" name="Group 35"/>
          <p:cNvGrpSpPr/>
          <p:nvPr/>
        </p:nvGrpSpPr>
        <p:grpSpPr>
          <a:xfrm>
            <a:off x="914400" y="2362200"/>
            <a:ext cx="2362200" cy="1828800"/>
            <a:chOff x="1143000" y="4267200"/>
            <a:chExt cx="2362200" cy="1828800"/>
          </a:xfrm>
        </p:grpSpPr>
        <p:pic>
          <p:nvPicPr>
            <p:cNvPr id="28" name="Picture 2" descr="C:\Users\Branavan\Desktop\presentations\acl11\img\irrigate.png"/>
            <p:cNvPicPr>
              <a:picLocks noChangeAspect="1" noChangeArrowheads="1"/>
            </p:cNvPicPr>
            <p:nvPr/>
          </p:nvPicPr>
          <p:blipFill>
            <a:blip r:embed="rId3" cstate="print"/>
            <a:srcRect l="21062" r="13645" b="18120"/>
            <a:stretch>
              <a:fillRect/>
            </a:stretch>
          </p:blipFill>
          <p:spPr bwMode="auto">
            <a:xfrm>
              <a:off x="1143000" y="4267200"/>
              <a:ext cx="2362200" cy="1828800"/>
            </a:xfrm>
            <a:prstGeom prst="rect">
              <a:avLst/>
            </a:prstGeom>
            <a:ln>
              <a:noFill/>
            </a:ln>
            <a:effectLst>
              <a:softEdge rad="63500"/>
            </a:effectLst>
          </p:spPr>
        </p:pic>
        <p:pic>
          <p:nvPicPr>
            <p:cNvPr id="29" name="Picture 4" descr="C:\Users\Branavan\Desktop\presentations\acl11\img\city1.png"/>
            <p:cNvPicPr>
              <a:picLocks noChangeAspect="1" noChangeArrowheads="1"/>
            </p:cNvPicPr>
            <p:nvPr/>
          </p:nvPicPr>
          <p:blipFill>
            <a:blip r:embed="rId4" cstate="print">
              <a:clrChange>
                <a:clrFrom>
                  <a:srgbClr val="FFF3CF"/>
                </a:clrFrom>
                <a:clrTo>
                  <a:srgbClr val="FFF3CF">
                    <a:alpha val="0"/>
                  </a:srgbClr>
                </a:clrTo>
              </a:clrChange>
            </a:blip>
            <a:srcRect/>
            <a:stretch>
              <a:fillRect/>
            </a:stretch>
          </p:blipFill>
          <p:spPr bwMode="auto">
            <a:xfrm>
              <a:off x="1371600" y="4876800"/>
              <a:ext cx="1150077" cy="868947"/>
            </a:xfrm>
            <a:prstGeom prst="rect">
              <a:avLst/>
            </a:prstGeom>
            <a:noFill/>
          </p:spPr>
        </p:pic>
        <p:sp>
          <p:nvSpPr>
            <p:cNvPr id="37" name="Rounded Rectangle 36"/>
            <p:cNvSpPr/>
            <p:nvPr/>
          </p:nvSpPr>
          <p:spPr>
            <a:xfrm>
              <a:off x="2514600" y="5562600"/>
              <a:ext cx="914400" cy="485263"/>
            </a:xfrm>
            <a:prstGeom prst="round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smtClean="0">
                  <a:solidFill>
                    <a:schemeClr val="tx1"/>
                  </a:solidFill>
                </a:rPr>
                <a:t>settler</a:t>
              </a:r>
              <a:endParaRPr lang="en-US" sz="2000" i="1" dirty="0">
                <a:solidFill>
                  <a:schemeClr val="tx1"/>
                </a:solidFill>
              </a:endParaRPr>
            </a:p>
          </p:txBody>
        </p:sp>
        <p:sp>
          <p:nvSpPr>
            <p:cNvPr id="38" name="Rounded Rectangle 37"/>
            <p:cNvSpPr/>
            <p:nvPr/>
          </p:nvSpPr>
          <p:spPr>
            <a:xfrm>
              <a:off x="1219200" y="5562600"/>
              <a:ext cx="609600" cy="485263"/>
            </a:xfrm>
            <a:prstGeom prst="round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smtClean="0">
                  <a:solidFill>
                    <a:schemeClr val="tx1"/>
                  </a:solidFill>
                </a:rPr>
                <a:t>city</a:t>
              </a:r>
              <a:endParaRPr lang="en-US" sz="2000" i="1" dirty="0">
                <a:solidFill>
                  <a:schemeClr val="tx1"/>
                </a:solidFill>
              </a:endParaRPr>
            </a:p>
          </p:txBody>
        </p:sp>
      </p:grpSp>
    </p:spTree>
    <p:extLst>
      <p:ext uri="{BB962C8B-B14F-4D97-AF65-F5344CB8AC3E}">
        <p14:creationId xmlns:p14="http://schemas.microsoft.com/office/powerpoint/2010/main" val="24967678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886200" y="2406316"/>
            <a:ext cx="4343400" cy="3080084"/>
          </a:xfrm>
          <a:prstGeom prst="roundRect">
            <a:avLst>
              <a:gd name="adj" fmla="val 3241"/>
            </a:avLst>
          </a:prstGeom>
          <a:solidFill>
            <a:schemeClr val="bg1"/>
          </a:solidFill>
          <a:ln w="635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endParaRPr lang="en-US" i="1" dirty="0" smtClean="0">
              <a:solidFill>
                <a:schemeClr val="tx1">
                  <a:lumMod val="85000"/>
                  <a:lumOff val="15000"/>
                </a:schemeClr>
              </a:solidFill>
            </a:endParaRPr>
          </a:p>
        </p:txBody>
      </p:sp>
      <p:sp>
        <p:nvSpPr>
          <p:cNvPr id="21" name="Rounded Rectangle 20"/>
          <p:cNvSpPr/>
          <p:nvPr/>
        </p:nvSpPr>
        <p:spPr>
          <a:xfrm>
            <a:off x="3977817" y="4780809"/>
            <a:ext cx="1508584" cy="310736"/>
          </a:xfrm>
          <a:prstGeom prst="roundRect">
            <a:avLst/>
          </a:prstGeom>
          <a:solidFill>
            <a:srgbClr val="68B947">
              <a:alpha val="49804"/>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3977816" y="4503717"/>
            <a:ext cx="3946984" cy="331943"/>
          </a:xfrm>
          <a:prstGeom prst="roundRect">
            <a:avLst/>
          </a:prstGeom>
          <a:solidFill>
            <a:srgbClr val="68B947">
              <a:alpha val="49804"/>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21"/>
          <p:cNvSpPr>
            <a:spLocks noGrp="1"/>
          </p:cNvSpPr>
          <p:nvPr>
            <p:ph type="sldNum" sz="quarter" idx="12"/>
          </p:nvPr>
        </p:nvSpPr>
        <p:spPr/>
        <p:txBody>
          <a:bodyPr/>
          <a:lstStyle/>
          <a:p>
            <a:fld id="{56BAE9AA-A52C-434E-B53C-34E22D50007E}" type="slidenum">
              <a:rPr lang="en-US" smtClean="0"/>
              <a:pPr/>
              <a:t>29</a:t>
            </a:fld>
            <a:endParaRPr lang="en-US" dirty="0"/>
          </a:p>
        </p:txBody>
      </p:sp>
      <p:sp>
        <p:nvSpPr>
          <p:cNvPr id="92" name="TextBox 91"/>
          <p:cNvSpPr txBox="1"/>
          <p:nvPr/>
        </p:nvSpPr>
        <p:spPr>
          <a:xfrm>
            <a:off x="1354666" y="1981200"/>
            <a:ext cx="1981200" cy="369332"/>
          </a:xfrm>
          <a:prstGeom prst="rect">
            <a:avLst/>
          </a:prstGeom>
          <a:noFill/>
        </p:spPr>
        <p:txBody>
          <a:bodyPr wrap="square" rtlCol="0">
            <a:spAutoFit/>
          </a:bodyPr>
          <a:lstStyle/>
          <a:p>
            <a:pPr marL="685800" indent="-685800">
              <a:spcAft>
                <a:spcPts val="600"/>
              </a:spcAft>
              <a:tabLst>
                <a:tab pos="7464425" algn="l"/>
                <a:tab pos="7878763" algn="l"/>
                <a:tab pos="8293100" algn="l"/>
                <a:tab pos="8709025" algn="l"/>
                <a:tab pos="9123363" algn="l"/>
                <a:tab pos="9537700" algn="l"/>
              </a:tabLst>
            </a:pPr>
            <a:r>
              <a:rPr lang="en-US" i="1" dirty="0" smtClean="0">
                <a:solidFill>
                  <a:schemeClr val="tx1">
                    <a:lumMod val="50000"/>
                    <a:lumOff val="50000"/>
                  </a:schemeClr>
                </a:solidFill>
              </a:rPr>
              <a:t>Game state</a:t>
            </a:r>
          </a:p>
        </p:txBody>
      </p:sp>
      <p:sp>
        <p:nvSpPr>
          <p:cNvPr id="93" name="TextBox 92"/>
          <p:cNvSpPr txBox="1"/>
          <p:nvPr/>
        </p:nvSpPr>
        <p:spPr>
          <a:xfrm>
            <a:off x="3962400" y="1981200"/>
            <a:ext cx="1981200" cy="369332"/>
          </a:xfrm>
          <a:prstGeom prst="rect">
            <a:avLst/>
          </a:prstGeom>
          <a:noFill/>
        </p:spPr>
        <p:txBody>
          <a:bodyPr wrap="square" rtlCol="0">
            <a:spAutoFit/>
          </a:bodyPr>
          <a:lstStyle/>
          <a:p>
            <a:pPr marL="685800" indent="-685800">
              <a:spcAft>
                <a:spcPts val="600"/>
              </a:spcAft>
              <a:tabLst>
                <a:tab pos="7464425" algn="l"/>
                <a:tab pos="7878763" algn="l"/>
                <a:tab pos="8293100" algn="l"/>
                <a:tab pos="8709025" algn="l"/>
                <a:tab pos="9123363" algn="l"/>
                <a:tab pos="9537700" algn="l"/>
              </a:tabLst>
            </a:pPr>
            <a:r>
              <a:rPr lang="en-US" i="1" dirty="0" smtClean="0">
                <a:solidFill>
                  <a:schemeClr val="tx1">
                    <a:lumMod val="50000"/>
                    <a:lumOff val="50000"/>
                  </a:schemeClr>
                </a:solidFill>
              </a:rPr>
              <a:t>Strategy document</a:t>
            </a:r>
          </a:p>
        </p:txBody>
      </p:sp>
      <p:sp>
        <p:nvSpPr>
          <p:cNvPr id="37" name="Title 1"/>
          <p:cNvSpPr txBox="1">
            <a:spLocks/>
          </p:cNvSpPr>
          <p:nvPr/>
        </p:nvSpPr>
        <p:spPr>
          <a:xfrm>
            <a:off x="0" y="0"/>
            <a:ext cx="91440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latin typeface="+mj-lt"/>
                <a:ea typeface="+mj-ea"/>
                <a:cs typeface="+mj-cs"/>
              </a:rPr>
              <a:t>Leveraging Textual Advice: Challenges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38" name="TextBox 37"/>
          <p:cNvSpPr txBox="1"/>
          <p:nvPr/>
        </p:nvSpPr>
        <p:spPr>
          <a:xfrm>
            <a:off x="990600" y="1066800"/>
            <a:ext cx="6172200" cy="461665"/>
          </a:xfrm>
          <a:prstGeom prst="rect">
            <a:avLst/>
          </a:prstGeom>
          <a:noFill/>
        </p:spPr>
        <p:txBody>
          <a:bodyPr wrap="square" rtlCol="0">
            <a:spAutoFit/>
          </a:bodyPr>
          <a:lstStyle/>
          <a:p>
            <a:pPr marL="685800" indent="-685800">
              <a:spcAft>
                <a:spcPts val="600"/>
              </a:spcAft>
              <a:tabLst>
                <a:tab pos="7464425" algn="l"/>
                <a:tab pos="7878763" algn="l"/>
                <a:tab pos="8293100" algn="l"/>
                <a:tab pos="8709025" algn="l"/>
                <a:tab pos="9123363" algn="l"/>
                <a:tab pos="9537700" algn="l"/>
              </a:tabLst>
            </a:pPr>
            <a:r>
              <a:rPr lang="en-US" sz="2400" dirty="0" smtClean="0">
                <a:solidFill>
                  <a:schemeClr val="tx1">
                    <a:lumMod val="75000"/>
                    <a:lumOff val="25000"/>
                  </a:schemeClr>
                </a:solidFill>
              </a:rPr>
              <a:t>1. </a:t>
            </a:r>
            <a:r>
              <a:rPr lang="en-US" sz="2400" dirty="0" smtClean="0"/>
              <a:t>Find sentences relevant to given game state.</a:t>
            </a:r>
          </a:p>
        </p:txBody>
      </p:sp>
      <p:grpSp>
        <p:nvGrpSpPr>
          <p:cNvPr id="2" name="Group 35"/>
          <p:cNvGrpSpPr/>
          <p:nvPr/>
        </p:nvGrpSpPr>
        <p:grpSpPr>
          <a:xfrm>
            <a:off x="914400" y="2362200"/>
            <a:ext cx="2362200" cy="1828800"/>
            <a:chOff x="1143000" y="4267200"/>
            <a:chExt cx="2362200" cy="1828800"/>
          </a:xfrm>
        </p:grpSpPr>
        <p:pic>
          <p:nvPicPr>
            <p:cNvPr id="40" name="Picture 2" descr="C:\Users\Branavan\Desktop\presentations\acl11\img\irrigate.png"/>
            <p:cNvPicPr>
              <a:picLocks noChangeAspect="1" noChangeArrowheads="1"/>
            </p:cNvPicPr>
            <p:nvPr/>
          </p:nvPicPr>
          <p:blipFill>
            <a:blip r:embed="rId3" cstate="print"/>
            <a:srcRect l="21062" r="13645" b="18120"/>
            <a:stretch>
              <a:fillRect/>
            </a:stretch>
          </p:blipFill>
          <p:spPr bwMode="auto">
            <a:xfrm>
              <a:off x="1143000" y="4267200"/>
              <a:ext cx="2362200" cy="1828800"/>
            </a:xfrm>
            <a:prstGeom prst="rect">
              <a:avLst/>
            </a:prstGeom>
            <a:ln>
              <a:noFill/>
            </a:ln>
            <a:effectLst>
              <a:softEdge rad="63500"/>
            </a:effectLst>
          </p:spPr>
        </p:pic>
        <p:pic>
          <p:nvPicPr>
            <p:cNvPr id="41" name="Picture 4" descr="C:\Users\Branavan\Desktop\presentations\acl11\img\city1.png"/>
            <p:cNvPicPr>
              <a:picLocks noChangeAspect="1" noChangeArrowheads="1"/>
            </p:cNvPicPr>
            <p:nvPr/>
          </p:nvPicPr>
          <p:blipFill>
            <a:blip r:embed="rId4" cstate="print">
              <a:clrChange>
                <a:clrFrom>
                  <a:srgbClr val="FFF3CF"/>
                </a:clrFrom>
                <a:clrTo>
                  <a:srgbClr val="FFF3CF">
                    <a:alpha val="0"/>
                  </a:srgbClr>
                </a:clrTo>
              </a:clrChange>
            </a:blip>
            <a:srcRect/>
            <a:stretch>
              <a:fillRect/>
            </a:stretch>
          </p:blipFill>
          <p:spPr bwMode="auto">
            <a:xfrm>
              <a:off x="1371600" y="4876800"/>
              <a:ext cx="1150077" cy="868947"/>
            </a:xfrm>
            <a:prstGeom prst="rect">
              <a:avLst/>
            </a:prstGeom>
            <a:noFill/>
          </p:spPr>
        </p:pic>
        <p:sp>
          <p:nvSpPr>
            <p:cNvPr id="42" name="Rounded Rectangle 41"/>
            <p:cNvSpPr/>
            <p:nvPr/>
          </p:nvSpPr>
          <p:spPr>
            <a:xfrm>
              <a:off x="2514600" y="5562600"/>
              <a:ext cx="914400" cy="485263"/>
            </a:xfrm>
            <a:prstGeom prst="round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smtClean="0">
                  <a:solidFill>
                    <a:schemeClr val="tx1"/>
                  </a:solidFill>
                </a:rPr>
                <a:t>settler</a:t>
              </a:r>
              <a:endParaRPr lang="en-US" sz="2000" i="1" dirty="0">
                <a:solidFill>
                  <a:schemeClr val="tx1"/>
                </a:solidFill>
              </a:endParaRPr>
            </a:p>
          </p:txBody>
        </p:sp>
        <p:sp>
          <p:nvSpPr>
            <p:cNvPr id="43" name="Rounded Rectangle 42"/>
            <p:cNvSpPr/>
            <p:nvPr/>
          </p:nvSpPr>
          <p:spPr>
            <a:xfrm>
              <a:off x="1219200" y="5562600"/>
              <a:ext cx="609600" cy="485263"/>
            </a:xfrm>
            <a:prstGeom prst="round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smtClean="0">
                  <a:solidFill>
                    <a:schemeClr val="tx1"/>
                  </a:solidFill>
                </a:rPr>
                <a:t>city</a:t>
              </a:r>
              <a:endParaRPr lang="en-US" sz="2000" i="1" dirty="0">
                <a:solidFill>
                  <a:schemeClr val="tx1"/>
                </a:solidFill>
              </a:endParaRPr>
            </a:p>
          </p:txBody>
        </p:sp>
      </p:grpSp>
      <p:sp>
        <p:nvSpPr>
          <p:cNvPr id="44" name="Freeform 43"/>
          <p:cNvSpPr/>
          <p:nvPr/>
        </p:nvSpPr>
        <p:spPr>
          <a:xfrm>
            <a:off x="3247697" y="3657600"/>
            <a:ext cx="677917" cy="1087821"/>
          </a:xfrm>
          <a:custGeom>
            <a:avLst/>
            <a:gdLst>
              <a:gd name="connsiteX0" fmla="*/ 0 w 677917"/>
              <a:gd name="connsiteY0" fmla="*/ 0 h 1087821"/>
              <a:gd name="connsiteX1" fmla="*/ 677917 w 677917"/>
              <a:gd name="connsiteY1" fmla="*/ 1087821 h 1087821"/>
              <a:gd name="connsiteX0" fmla="*/ 0 w 677917"/>
              <a:gd name="connsiteY0" fmla="*/ 0 h 1087821"/>
              <a:gd name="connsiteX1" fmla="*/ 677917 w 677917"/>
              <a:gd name="connsiteY1" fmla="*/ 1087821 h 1087821"/>
              <a:gd name="connsiteX0" fmla="*/ 0 w 677917"/>
              <a:gd name="connsiteY0" fmla="*/ 0 h 1087821"/>
              <a:gd name="connsiteX1" fmla="*/ 677917 w 677917"/>
              <a:gd name="connsiteY1" fmla="*/ 1087821 h 1087821"/>
            </a:gdLst>
            <a:ahLst/>
            <a:cxnLst>
              <a:cxn ang="0">
                <a:pos x="connsiteX0" y="connsiteY0"/>
              </a:cxn>
              <a:cxn ang="0">
                <a:pos x="connsiteX1" y="connsiteY1"/>
              </a:cxn>
            </a:cxnLst>
            <a:rect l="l" t="t" r="r" b="b"/>
            <a:pathLst>
              <a:path w="677917" h="1087821">
                <a:moveTo>
                  <a:pt x="0" y="0"/>
                </a:moveTo>
                <a:cubicBezTo>
                  <a:pt x="331075" y="265386"/>
                  <a:pt x="199697" y="767255"/>
                  <a:pt x="677917" y="1087821"/>
                </a:cubicBezTo>
              </a:path>
            </a:pathLst>
          </a:custGeom>
          <a:ln w="28575">
            <a:solidFill>
              <a:srgbClr val="009E00"/>
            </a:solidFill>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ounded Rectangle 25"/>
          <p:cNvSpPr/>
          <p:nvPr/>
        </p:nvSpPr>
        <p:spPr>
          <a:xfrm>
            <a:off x="3886200" y="2406316"/>
            <a:ext cx="4343400" cy="3080084"/>
          </a:xfrm>
          <a:prstGeom prst="roundRect">
            <a:avLst>
              <a:gd name="adj" fmla="val 3241"/>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r>
              <a:rPr lang="en-US" i="1" dirty="0" smtClean="0">
                <a:solidFill>
                  <a:schemeClr val="tx1">
                    <a:lumMod val="50000"/>
                    <a:lumOff val="50000"/>
                  </a:schemeClr>
                </a:solidFill>
              </a:rPr>
              <a:t>You start with two settler units. Although settlers are capable of performing a variety of useful tasks, your first task is to move the settlers to a site that is suitable for the construction of your first city.     </a:t>
            </a:r>
            <a:r>
              <a:rPr lang="en-US" i="1" dirty="0" smtClean="0">
                <a:solidFill>
                  <a:schemeClr val="tx1">
                    <a:lumMod val="50000"/>
                    <a:lumOff val="50000"/>
                  </a:schemeClr>
                </a:solidFill>
                <a:effectLst/>
              </a:rPr>
              <a:t>Use settlers to build the city on grassland with a river running through it if possible.   </a:t>
            </a:r>
            <a:r>
              <a:rPr lang="en-US" i="1" dirty="0" smtClean="0">
                <a:solidFill>
                  <a:srgbClr val="006600"/>
                </a:solidFill>
                <a:effectLst/>
              </a:rPr>
              <a:t>You can also use settlers to</a:t>
            </a:r>
            <a:r>
              <a:rPr lang="en-US" b="1" i="1" dirty="0" smtClean="0">
                <a:solidFill>
                  <a:srgbClr val="006600"/>
                </a:solidFill>
                <a:effectLst/>
              </a:rPr>
              <a:t> irrigate land near your cit</a:t>
            </a:r>
            <a:r>
              <a:rPr lang="en-US" i="1" dirty="0" smtClean="0">
                <a:solidFill>
                  <a:srgbClr val="006600"/>
                </a:solidFill>
                <a:effectLst/>
              </a:rPr>
              <a:t>y. </a:t>
            </a:r>
            <a:r>
              <a:rPr lang="en-US" i="1" dirty="0" smtClean="0">
                <a:solidFill>
                  <a:srgbClr val="008000"/>
                </a:solidFill>
                <a:effectLst/>
              </a:rPr>
              <a:t>  </a:t>
            </a:r>
            <a:r>
              <a:rPr lang="en-US" i="1" dirty="0" smtClean="0">
                <a:solidFill>
                  <a:schemeClr val="tx1">
                    <a:lumMod val="50000"/>
                    <a:lumOff val="50000"/>
                  </a:schemeClr>
                </a:solidFill>
              </a:rPr>
              <a:t>In order to survive and grow …</a:t>
            </a:r>
          </a:p>
        </p:txBody>
      </p:sp>
    </p:spTree>
    <p:extLst>
      <p:ext uri="{BB962C8B-B14F-4D97-AF65-F5344CB8AC3E}">
        <p14:creationId xmlns:p14="http://schemas.microsoft.com/office/powerpoint/2010/main" val="2316605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Goal</a:t>
            </a:r>
            <a:endParaRPr lang="en-US" dirty="0"/>
          </a:p>
        </p:txBody>
      </p:sp>
      <p:sp>
        <p:nvSpPr>
          <p:cNvPr id="3" name="Content Placeholder 2"/>
          <p:cNvSpPr>
            <a:spLocks noGrp="1"/>
          </p:cNvSpPr>
          <p:nvPr>
            <p:ph idx="1"/>
          </p:nvPr>
        </p:nvSpPr>
        <p:spPr>
          <a:xfrm>
            <a:off x="1066800" y="1447800"/>
            <a:ext cx="7086600" cy="3733800"/>
          </a:xfrm>
        </p:spPr>
        <p:txBody>
          <a:bodyPr>
            <a:normAutofit/>
          </a:bodyPr>
          <a:lstStyle/>
          <a:p>
            <a:pPr marL="0" indent="0">
              <a:spcBef>
                <a:spcPts val="4200"/>
              </a:spcBef>
              <a:buNone/>
            </a:pPr>
            <a:r>
              <a:rPr lang="en-US" sz="2800" dirty="0" smtClean="0"/>
              <a:t>Leverage language-control connection to:</a:t>
            </a:r>
          </a:p>
          <a:p>
            <a:pPr>
              <a:spcBef>
                <a:spcPts val="4200"/>
              </a:spcBef>
            </a:pPr>
            <a:r>
              <a:rPr lang="en-US" sz="2800" i="1" dirty="0" smtClean="0"/>
              <a:t>Learn language analysis from control feedback</a:t>
            </a:r>
            <a:endParaRPr lang="en-US" sz="1600" i="1" dirty="0" smtClean="0"/>
          </a:p>
          <a:p>
            <a:pPr>
              <a:spcBef>
                <a:spcPts val="4200"/>
              </a:spcBef>
            </a:pPr>
            <a:r>
              <a:rPr lang="en-US" sz="2800" i="1" dirty="0" smtClean="0"/>
              <a:t>Improve control performance using textual information</a:t>
            </a:r>
          </a:p>
        </p:txBody>
      </p:sp>
      <p:sp>
        <p:nvSpPr>
          <p:cNvPr id="13" name="TextBox 12"/>
          <p:cNvSpPr txBox="1"/>
          <p:nvPr/>
        </p:nvSpPr>
        <p:spPr>
          <a:xfrm>
            <a:off x="-8970" y="5562600"/>
            <a:ext cx="9152969" cy="523220"/>
          </a:xfrm>
          <a:prstGeom prst="rect">
            <a:avLst/>
          </a:prstGeom>
          <a:noFill/>
        </p:spPr>
        <p:txBody>
          <a:bodyPr wrap="square" rtlCol="0">
            <a:spAutoFit/>
          </a:bodyPr>
          <a:lstStyle/>
          <a:p>
            <a:pPr algn="ctr">
              <a:spcAft>
                <a:spcPts val="1200"/>
              </a:spcAft>
            </a:pPr>
            <a:r>
              <a:rPr lang="en-US" sz="2800" i="1" dirty="0" smtClean="0">
                <a:solidFill>
                  <a:srgbClr val="C00000"/>
                </a:solidFill>
              </a:rPr>
              <a:t>Text interpretation can enable novel automation</a:t>
            </a:r>
          </a:p>
        </p:txBody>
      </p:sp>
    </p:spTree>
    <p:extLst>
      <p:ext uri="{BB962C8B-B14F-4D97-AF65-F5344CB8AC3E}">
        <p14:creationId xmlns:p14="http://schemas.microsoft.com/office/powerpoint/2010/main" val="27751409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p:nvPr/>
        </p:nvGrpSpPr>
        <p:grpSpPr>
          <a:xfrm>
            <a:off x="914400" y="2362200"/>
            <a:ext cx="2362200" cy="1828800"/>
            <a:chOff x="1143000" y="4267200"/>
            <a:chExt cx="2362200" cy="1828800"/>
          </a:xfrm>
        </p:grpSpPr>
        <p:pic>
          <p:nvPicPr>
            <p:cNvPr id="35" name="Picture 2" descr="C:\Users\Branavan\Desktop\presentations\acl11\img\irrigate.png"/>
            <p:cNvPicPr>
              <a:picLocks noChangeAspect="1" noChangeArrowheads="1"/>
            </p:cNvPicPr>
            <p:nvPr/>
          </p:nvPicPr>
          <p:blipFill>
            <a:blip r:embed="rId3" cstate="print"/>
            <a:srcRect l="21062" r="13645" b="18120"/>
            <a:stretch>
              <a:fillRect/>
            </a:stretch>
          </p:blipFill>
          <p:spPr bwMode="auto">
            <a:xfrm>
              <a:off x="1143000" y="4267200"/>
              <a:ext cx="2362200" cy="1828800"/>
            </a:xfrm>
            <a:prstGeom prst="rect">
              <a:avLst/>
            </a:prstGeom>
            <a:ln>
              <a:noFill/>
            </a:ln>
            <a:effectLst>
              <a:softEdge rad="63500"/>
            </a:effectLst>
          </p:spPr>
        </p:pic>
        <p:pic>
          <p:nvPicPr>
            <p:cNvPr id="36" name="Picture 4" descr="C:\Users\Branavan\Desktop\presentations\acl11\img\city1.png"/>
            <p:cNvPicPr>
              <a:picLocks noChangeAspect="1" noChangeArrowheads="1"/>
            </p:cNvPicPr>
            <p:nvPr/>
          </p:nvPicPr>
          <p:blipFill>
            <a:blip r:embed="rId4" cstate="print">
              <a:clrChange>
                <a:clrFrom>
                  <a:srgbClr val="FFF3CF"/>
                </a:clrFrom>
                <a:clrTo>
                  <a:srgbClr val="FFF3CF">
                    <a:alpha val="0"/>
                  </a:srgbClr>
                </a:clrTo>
              </a:clrChange>
            </a:blip>
            <a:srcRect/>
            <a:stretch>
              <a:fillRect/>
            </a:stretch>
          </p:blipFill>
          <p:spPr bwMode="auto">
            <a:xfrm>
              <a:off x="1371600" y="4876800"/>
              <a:ext cx="1150077" cy="868947"/>
            </a:xfrm>
            <a:prstGeom prst="rect">
              <a:avLst/>
            </a:prstGeom>
            <a:noFill/>
          </p:spPr>
        </p:pic>
        <p:sp>
          <p:nvSpPr>
            <p:cNvPr id="37" name="Rounded Rectangle 36"/>
            <p:cNvSpPr/>
            <p:nvPr/>
          </p:nvSpPr>
          <p:spPr>
            <a:xfrm>
              <a:off x="2514600" y="5562600"/>
              <a:ext cx="914400" cy="485263"/>
            </a:xfrm>
            <a:prstGeom prst="round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smtClean="0">
                  <a:solidFill>
                    <a:schemeClr val="tx1"/>
                  </a:solidFill>
                </a:rPr>
                <a:t>settler</a:t>
              </a:r>
              <a:endParaRPr lang="en-US" sz="2000" i="1" dirty="0">
                <a:solidFill>
                  <a:schemeClr val="tx1"/>
                </a:solidFill>
              </a:endParaRPr>
            </a:p>
          </p:txBody>
        </p:sp>
        <p:sp>
          <p:nvSpPr>
            <p:cNvPr id="38" name="Rounded Rectangle 37"/>
            <p:cNvSpPr/>
            <p:nvPr/>
          </p:nvSpPr>
          <p:spPr>
            <a:xfrm>
              <a:off x="1219200" y="5562600"/>
              <a:ext cx="609600" cy="485263"/>
            </a:xfrm>
            <a:prstGeom prst="round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smtClean="0">
                  <a:solidFill>
                    <a:schemeClr val="tx1"/>
                  </a:solidFill>
                </a:rPr>
                <a:t>city</a:t>
              </a:r>
              <a:endParaRPr lang="en-US" sz="2000" i="1" dirty="0">
                <a:solidFill>
                  <a:schemeClr val="tx1"/>
                </a:solidFill>
              </a:endParaRPr>
            </a:p>
          </p:txBody>
        </p:sp>
      </p:grpSp>
      <p:grpSp>
        <p:nvGrpSpPr>
          <p:cNvPr id="3" name="Group 34"/>
          <p:cNvGrpSpPr/>
          <p:nvPr/>
        </p:nvGrpSpPr>
        <p:grpSpPr>
          <a:xfrm>
            <a:off x="914400" y="4267200"/>
            <a:ext cx="2362200" cy="1828800"/>
            <a:chOff x="1143000" y="2362200"/>
            <a:chExt cx="2362200" cy="1828800"/>
          </a:xfrm>
        </p:grpSpPr>
        <p:pic>
          <p:nvPicPr>
            <p:cNvPr id="30" name="Picture 2" descr="C:\Users\Branavan\Desktop\presentations\acl11\img\irrigate.png"/>
            <p:cNvPicPr>
              <a:picLocks noChangeAspect="1" noChangeArrowheads="1"/>
            </p:cNvPicPr>
            <p:nvPr/>
          </p:nvPicPr>
          <p:blipFill>
            <a:blip r:embed="rId3" cstate="print"/>
            <a:srcRect l="21062" r="13645" b="18120"/>
            <a:stretch>
              <a:fillRect/>
            </a:stretch>
          </p:blipFill>
          <p:spPr bwMode="auto">
            <a:xfrm>
              <a:off x="1143000" y="2362200"/>
              <a:ext cx="2362200" cy="1828800"/>
            </a:xfrm>
            <a:prstGeom prst="rect">
              <a:avLst/>
            </a:prstGeom>
            <a:ln>
              <a:noFill/>
            </a:ln>
            <a:effectLst>
              <a:softEdge rad="63500"/>
            </a:effectLst>
          </p:spPr>
        </p:pic>
        <p:sp>
          <p:nvSpPr>
            <p:cNvPr id="32" name="Rounded Rectangle 31"/>
            <p:cNvSpPr/>
            <p:nvPr/>
          </p:nvSpPr>
          <p:spPr>
            <a:xfrm>
              <a:off x="2514600" y="3657600"/>
              <a:ext cx="914400" cy="485263"/>
            </a:xfrm>
            <a:prstGeom prst="round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smtClean="0">
                  <a:solidFill>
                    <a:schemeClr val="tx1"/>
                  </a:solidFill>
                </a:rPr>
                <a:t>settler</a:t>
              </a:r>
              <a:endParaRPr lang="en-US" sz="2000" i="1" dirty="0">
                <a:solidFill>
                  <a:schemeClr val="tx1"/>
                </a:solidFill>
              </a:endParaRPr>
            </a:p>
          </p:txBody>
        </p:sp>
      </p:grpSp>
      <p:sp>
        <p:nvSpPr>
          <p:cNvPr id="26" name="Rectangle 25"/>
          <p:cNvSpPr/>
          <p:nvPr/>
        </p:nvSpPr>
        <p:spPr>
          <a:xfrm>
            <a:off x="685800" y="2286000"/>
            <a:ext cx="2743200" cy="19812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886200" y="2406316"/>
            <a:ext cx="4343400" cy="3080084"/>
          </a:xfrm>
          <a:prstGeom prst="roundRect">
            <a:avLst>
              <a:gd name="adj" fmla="val 3241"/>
            </a:avLst>
          </a:prstGeom>
          <a:solidFill>
            <a:schemeClr val="bg1"/>
          </a:solidFill>
          <a:ln w="635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endParaRPr lang="en-US" i="1" dirty="0" smtClean="0">
              <a:solidFill>
                <a:schemeClr val="tx1">
                  <a:lumMod val="85000"/>
                  <a:lumOff val="15000"/>
                </a:schemeClr>
              </a:solidFill>
            </a:endParaRPr>
          </a:p>
        </p:txBody>
      </p:sp>
      <p:sp>
        <p:nvSpPr>
          <p:cNvPr id="22" name="Slide Number Placeholder 21"/>
          <p:cNvSpPr>
            <a:spLocks noGrp="1"/>
          </p:cNvSpPr>
          <p:nvPr>
            <p:ph type="sldNum" sz="quarter" idx="12"/>
          </p:nvPr>
        </p:nvSpPr>
        <p:spPr/>
        <p:txBody>
          <a:bodyPr/>
          <a:lstStyle/>
          <a:p>
            <a:fld id="{56BAE9AA-A52C-434E-B53C-34E22D50007E}" type="slidenum">
              <a:rPr lang="en-US" smtClean="0"/>
              <a:pPr/>
              <a:t>30</a:t>
            </a:fld>
            <a:endParaRPr lang="en-US" dirty="0"/>
          </a:p>
        </p:txBody>
      </p:sp>
      <p:sp>
        <p:nvSpPr>
          <p:cNvPr id="92" name="TextBox 91"/>
          <p:cNvSpPr txBox="1"/>
          <p:nvPr/>
        </p:nvSpPr>
        <p:spPr>
          <a:xfrm>
            <a:off x="1354666" y="1981200"/>
            <a:ext cx="1981200" cy="369332"/>
          </a:xfrm>
          <a:prstGeom prst="rect">
            <a:avLst/>
          </a:prstGeom>
          <a:noFill/>
        </p:spPr>
        <p:txBody>
          <a:bodyPr wrap="square" rtlCol="0">
            <a:spAutoFit/>
          </a:bodyPr>
          <a:lstStyle/>
          <a:p>
            <a:pPr marL="685800" indent="-685800">
              <a:spcAft>
                <a:spcPts val="600"/>
              </a:spcAft>
              <a:tabLst>
                <a:tab pos="7464425" algn="l"/>
                <a:tab pos="7878763" algn="l"/>
                <a:tab pos="8293100" algn="l"/>
                <a:tab pos="8709025" algn="l"/>
                <a:tab pos="9123363" algn="l"/>
                <a:tab pos="9537700" algn="l"/>
              </a:tabLst>
            </a:pPr>
            <a:r>
              <a:rPr lang="en-US" i="1" dirty="0" smtClean="0">
                <a:solidFill>
                  <a:schemeClr val="tx1">
                    <a:lumMod val="50000"/>
                    <a:lumOff val="50000"/>
                  </a:schemeClr>
                </a:solidFill>
              </a:rPr>
              <a:t>Game state</a:t>
            </a:r>
          </a:p>
        </p:txBody>
      </p:sp>
      <p:sp>
        <p:nvSpPr>
          <p:cNvPr id="93" name="TextBox 92"/>
          <p:cNvSpPr txBox="1"/>
          <p:nvPr/>
        </p:nvSpPr>
        <p:spPr>
          <a:xfrm>
            <a:off x="3962400" y="1981200"/>
            <a:ext cx="1981200" cy="369332"/>
          </a:xfrm>
          <a:prstGeom prst="rect">
            <a:avLst/>
          </a:prstGeom>
          <a:noFill/>
        </p:spPr>
        <p:txBody>
          <a:bodyPr wrap="square" rtlCol="0">
            <a:spAutoFit/>
          </a:bodyPr>
          <a:lstStyle/>
          <a:p>
            <a:pPr marL="685800" indent="-685800">
              <a:spcAft>
                <a:spcPts val="600"/>
              </a:spcAft>
              <a:tabLst>
                <a:tab pos="7464425" algn="l"/>
                <a:tab pos="7878763" algn="l"/>
                <a:tab pos="8293100" algn="l"/>
                <a:tab pos="8709025" algn="l"/>
                <a:tab pos="9123363" algn="l"/>
                <a:tab pos="9537700" algn="l"/>
              </a:tabLst>
            </a:pPr>
            <a:r>
              <a:rPr lang="en-US" i="1" dirty="0" smtClean="0">
                <a:solidFill>
                  <a:schemeClr val="tx1">
                    <a:lumMod val="50000"/>
                    <a:lumOff val="50000"/>
                  </a:schemeClr>
                </a:solidFill>
              </a:rPr>
              <a:t>Strategy document</a:t>
            </a:r>
          </a:p>
        </p:txBody>
      </p:sp>
      <p:sp>
        <p:nvSpPr>
          <p:cNvPr id="19" name="Rounded Rectangle 18"/>
          <p:cNvSpPr/>
          <p:nvPr/>
        </p:nvSpPr>
        <p:spPr>
          <a:xfrm>
            <a:off x="3977816" y="3942608"/>
            <a:ext cx="4023183" cy="324591"/>
          </a:xfrm>
          <a:prstGeom prst="roundRect">
            <a:avLst/>
          </a:prstGeom>
          <a:solidFill>
            <a:srgbClr val="FF7C80">
              <a:alpha val="5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977816" y="4212972"/>
            <a:ext cx="4023183" cy="320434"/>
          </a:xfrm>
          <a:prstGeom prst="roundRect">
            <a:avLst/>
          </a:prstGeom>
          <a:solidFill>
            <a:srgbClr val="FF7C80">
              <a:alpha val="5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3977817" y="4780809"/>
            <a:ext cx="1508584" cy="310736"/>
          </a:xfrm>
          <a:prstGeom prst="roundRect">
            <a:avLst/>
          </a:prstGeom>
          <a:solidFill>
            <a:srgbClr val="68B947">
              <a:alpha val="3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3977816" y="4503717"/>
            <a:ext cx="3946984" cy="331943"/>
          </a:xfrm>
          <a:prstGeom prst="roundRect">
            <a:avLst/>
          </a:prstGeom>
          <a:solidFill>
            <a:srgbClr val="68B947">
              <a:alpha val="3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886200" y="2406316"/>
            <a:ext cx="4343400" cy="3080084"/>
          </a:xfrm>
          <a:prstGeom prst="roundRect">
            <a:avLst>
              <a:gd name="adj" fmla="val 3241"/>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r>
              <a:rPr lang="en-US" i="1" dirty="0" smtClean="0">
                <a:solidFill>
                  <a:schemeClr val="tx1">
                    <a:lumMod val="50000"/>
                    <a:lumOff val="50000"/>
                  </a:schemeClr>
                </a:solidFill>
              </a:rPr>
              <a:t>You start with two settler units. Although settlers are capable of performing a variety of useful tasks, your first task is to move the settlers to a site that is suitable for the construction of your first city.     </a:t>
            </a:r>
            <a:r>
              <a:rPr lang="en-US" i="1" dirty="0" smtClean="0">
                <a:solidFill>
                  <a:srgbClr val="C00000"/>
                </a:solidFill>
                <a:effectLst/>
              </a:rPr>
              <a:t>Use settlers to </a:t>
            </a:r>
            <a:r>
              <a:rPr lang="en-US" b="1" i="1" dirty="0" smtClean="0">
                <a:solidFill>
                  <a:srgbClr val="C00000"/>
                </a:solidFill>
                <a:effectLst/>
              </a:rPr>
              <a:t>build the city on grassland with a river</a:t>
            </a:r>
            <a:r>
              <a:rPr lang="en-US" i="1" dirty="0" smtClean="0">
                <a:solidFill>
                  <a:srgbClr val="C00000"/>
                </a:solidFill>
                <a:effectLst/>
              </a:rPr>
              <a:t> running through it if possible.</a:t>
            </a:r>
            <a:r>
              <a:rPr lang="en-US" i="1" dirty="0" smtClean="0">
                <a:solidFill>
                  <a:schemeClr val="tx1">
                    <a:lumMod val="85000"/>
                    <a:lumOff val="15000"/>
                  </a:schemeClr>
                </a:solidFill>
                <a:effectLst/>
              </a:rPr>
              <a:t>   </a:t>
            </a:r>
            <a:r>
              <a:rPr lang="en-US" i="1" dirty="0" smtClean="0">
                <a:solidFill>
                  <a:srgbClr val="006600"/>
                </a:solidFill>
                <a:effectLst/>
              </a:rPr>
              <a:t>You can also use settlers to irrigate land near your city. </a:t>
            </a:r>
            <a:r>
              <a:rPr lang="en-US" i="1" dirty="0" smtClean="0">
                <a:solidFill>
                  <a:srgbClr val="008000"/>
                </a:solidFill>
                <a:effectLst/>
              </a:rPr>
              <a:t>  </a:t>
            </a:r>
            <a:r>
              <a:rPr lang="en-US" i="1" dirty="0" smtClean="0">
                <a:solidFill>
                  <a:schemeClr val="tx1">
                    <a:lumMod val="50000"/>
                    <a:lumOff val="50000"/>
                  </a:schemeClr>
                </a:solidFill>
              </a:rPr>
              <a:t>In order to survive and grow …</a:t>
            </a:r>
          </a:p>
        </p:txBody>
      </p:sp>
      <p:sp>
        <p:nvSpPr>
          <p:cNvPr id="27" name="Title 1"/>
          <p:cNvSpPr txBox="1">
            <a:spLocks/>
          </p:cNvSpPr>
          <p:nvPr/>
        </p:nvSpPr>
        <p:spPr>
          <a:xfrm>
            <a:off x="0" y="0"/>
            <a:ext cx="91440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latin typeface="+mj-lt"/>
                <a:ea typeface="+mj-ea"/>
                <a:cs typeface="+mj-cs"/>
              </a:rPr>
              <a:t>Leveraging Textual Advice: Challenges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31" name="TextBox 30"/>
          <p:cNvSpPr txBox="1"/>
          <p:nvPr/>
        </p:nvSpPr>
        <p:spPr>
          <a:xfrm>
            <a:off x="990600" y="1062335"/>
            <a:ext cx="6172200" cy="461665"/>
          </a:xfrm>
          <a:prstGeom prst="rect">
            <a:avLst/>
          </a:prstGeom>
          <a:noFill/>
        </p:spPr>
        <p:txBody>
          <a:bodyPr wrap="square" rtlCol="0">
            <a:spAutoFit/>
          </a:bodyPr>
          <a:lstStyle/>
          <a:p>
            <a:pPr marL="685800" indent="-685800">
              <a:spcAft>
                <a:spcPts val="600"/>
              </a:spcAft>
              <a:tabLst>
                <a:tab pos="7464425" algn="l"/>
                <a:tab pos="7878763" algn="l"/>
                <a:tab pos="8293100" algn="l"/>
                <a:tab pos="8709025" algn="l"/>
                <a:tab pos="9123363" algn="l"/>
                <a:tab pos="9537700" algn="l"/>
              </a:tabLst>
            </a:pPr>
            <a:r>
              <a:rPr lang="en-US" sz="2400" dirty="0" smtClean="0">
                <a:solidFill>
                  <a:schemeClr val="tx1">
                    <a:lumMod val="75000"/>
                    <a:lumOff val="25000"/>
                  </a:schemeClr>
                </a:solidFill>
              </a:rPr>
              <a:t>1. </a:t>
            </a:r>
            <a:r>
              <a:rPr lang="en-US" sz="2400" dirty="0" smtClean="0"/>
              <a:t>Find sentences relevant to given game state.</a:t>
            </a:r>
          </a:p>
        </p:txBody>
      </p:sp>
      <p:sp>
        <p:nvSpPr>
          <p:cNvPr id="39" name="Freeform 38"/>
          <p:cNvSpPr/>
          <p:nvPr/>
        </p:nvSpPr>
        <p:spPr>
          <a:xfrm>
            <a:off x="3247697" y="3657600"/>
            <a:ext cx="677917" cy="1087821"/>
          </a:xfrm>
          <a:custGeom>
            <a:avLst/>
            <a:gdLst>
              <a:gd name="connsiteX0" fmla="*/ 0 w 677917"/>
              <a:gd name="connsiteY0" fmla="*/ 0 h 1087821"/>
              <a:gd name="connsiteX1" fmla="*/ 677917 w 677917"/>
              <a:gd name="connsiteY1" fmla="*/ 1087821 h 1087821"/>
              <a:gd name="connsiteX0" fmla="*/ 0 w 677917"/>
              <a:gd name="connsiteY0" fmla="*/ 0 h 1087821"/>
              <a:gd name="connsiteX1" fmla="*/ 677917 w 677917"/>
              <a:gd name="connsiteY1" fmla="*/ 1087821 h 1087821"/>
              <a:gd name="connsiteX0" fmla="*/ 0 w 677917"/>
              <a:gd name="connsiteY0" fmla="*/ 0 h 1087821"/>
              <a:gd name="connsiteX1" fmla="*/ 677917 w 677917"/>
              <a:gd name="connsiteY1" fmla="*/ 1087821 h 1087821"/>
            </a:gdLst>
            <a:ahLst/>
            <a:cxnLst>
              <a:cxn ang="0">
                <a:pos x="connsiteX0" y="connsiteY0"/>
              </a:cxn>
              <a:cxn ang="0">
                <a:pos x="connsiteX1" y="connsiteY1"/>
              </a:cxn>
            </a:cxnLst>
            <a:rect l="l" t="t" r="r" b="b"/>
            <a:pathLst>
              <a:path w="677917" h="1087821">
                <a:moveTo>
                  <a:pt x="0" y="0"/>
                </a:moveTo>
                <a:cubicBezTo>
                  <a:pt x="331075" y="265386"/>
                  <a:pt x="199697" y="767255"/>
                  <a:pt x="677917" y="1087821"/>
                </a:cubicBezTo>
              </a:path>
            </a:pathLst>
          </a:custGeom>
          <a:ln w="28575">
            <a:solidFill>
              <a:srgbClr val="009E00">
                <a:alpha val="30196"/>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flipV="1">
            <a:off x="3246383" y="4343400"/>
            <a:ext cx="677917" cy="706821"/>
          </a:xfrm>
          <a:custGeom>
            <a:avLst/>
            <a:gdLst>
              <a:gd name="connsiteX0" fmla="*/ 0 w 677917"/>
              <a:gd name="connsiteY0" fmla="*/ 0 h 1087821"/>
              <a:gd name="connsiteX1" fmla="*/ 677917 w 677917"/>
              <a:gd name="connsiteY1" fmla="*/ 1087821 h 1087821"/>
              <a:gd name="connsiteX0" fmla="*/ 0 w 677917"/>
              <a:gd name="connsiteY0" fmla="*/ 0 h 1087821"/>
              <a:gd name="connsiteX1" fmla="*/ 677917 w 677917"/>
              <a:gd name="connsiteY1" fmla="*/ 1087821 h 1087821"/>
              <a:gd name="connsiteX0" fmla="*/ 0 w 677917"/>
              <a:gd name="connsiteY0" fmla="*/ 0 h 1087821"/>
              <a:gd name="connsiteX1" fmla="*/ 677917 w 677917"/>
              <a:gd name="connsiteY1" fmla="*/ 1087821 h 1087821"/>
            </a:gdLst>
            <a:ahLst/>
            <a:cxnLst>
              <a:cxn ang="0">
                <a:pos x="connsiteX0" y="connsiteY0"/>
              </a:cxn>
              <a:cxn ang="0">
                <a:pos x="connsiteX1" y="connsiteY1"/>
              </a:cxn>
            </a:cxnLst>
            <a:rect l="l" t="t" r="r" b="b"/>
            <a:pathLst>
              <a:path w="677917" h="1087821">
                <a:moveTo>
                  <a:pt x="0" y="0"/>
                </a:moveTo>
                <a:cubicBezTo>
                  <a:pt x="331075" y="265386"/>
                  <a:pt x="199697" y="767255"/>
                  <a:pt x="677917" y="1087821"/>
                </a:cubicBezTo>
              </a:path>
            </a:pathLst>
          </a:custGeom>
          <a:ln w="28575">
            <a:solidFill>
              <a:srgbClr val="C00000"/>
            </a:solidFill>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877721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reeform 66"/>
          <p:cNvSpPr/>
          <p:nvPr/>
        </p:nvSpPr>
        <p:spPr>
          <a:xfrm flipV="1">
            <a:off x="4724400" y="4424065"/>
            <a:ext cx="1066800" cy="76200"/>
          </a:xfrm>
          <a:custGeom>
            <a:avLst/>
            <a:gdLst>
              <a:gd name="connsiteX0" fmla="*/ 0 w 1274164"/>
              <a:gd name="connsiteY0" fmla="*/ 0 h 0"/>
              <a:gd name="connsiteX1" fmla="*/ 1274164 w 1274164"/>
              <a:gd name="connsiteY1" fmla="*/ 0 h 0"/>
            </a:gdLst>
            <a:ahLst/>
            <a:cxnLst>
              <a:cxn ang="0">
                <a:pos x="connsiteX0" y="connsiteY0"/>
              </a:cxn>
              <a:cxn ang="0">
                <a:pos x="connsiteX1" y="connsiteY1"/>
              </a:cxn>
            </a:cxnLst>
            <a:rect l="l" t="t" r="r" b="b"/>
            <a:pathLst>
              <a:path w="1274164">
                <a:moveTo>
                  <a:pt x="0" y="0"/>
                </a:moveTo>
                <a:lnTo>
                  <a:pt x="1274164" y="0"/>
                </a:lnTo>
              </a:path>
            </a:pathLst>
          </a:custGeom>
          <a:ln w="31750">
            <a:solidFill>
              <a:srgbClr val="C00000"/>
            </a:solidFill>
            <a:headEnd type="none" w="med" len="med"/>
            <a:tailEnd type="arrow"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itle 1"/>
          <p:cNvSpPr txBox="1">
            <a:spLocks/>
          </p:cNvSpPr>
          <p:nvPr/>
        </p:nvSpPr>
        <p:spPr>
          <a:xfrm>
            <a:off x="0" y="0"/>
            <a:ext cx="9144000" cy="838200"/>
          </a:xfrm>
          <a:prstGeom prst="rect">
            <a:avLst/>
          </a:prstGeom>
        </p:spPr>
        <p:txBody>
          <a:bodyPr vert="horz" lIns="91440" tIns="45720" rIns="91440" bIns="45720" rtlCol="0" anchor="ctr">
            <a:normAutofit/>
          </a:bodyPr>
          <a:lstStyle/>
          <a:p>
            <a:pPr lvl="0" algn="ctr">
              <a:spcBef>
                <a:spcPct val="0"/>
              </a:spcBef>
              <a:defRPr/>
            </a:pPr>
            <a:r>
              <a:rPr lang="en-US" sz="3200" dirty="0" smtClean="0"/>
              <a:t>Leveraging Textual Advice: Challenges</a:t>
            </a:r>
            <a:endParaRPr lang="en-US" sz="3200" dirty="0"/>
          </a:p>
        </p:txBody>
      </p:sp>
      <p:sp>
        <p:nvSpPr>
          <p:cNvPr id="22" name="Slide Number Placeholder 21"/>
          <p:cNvSpPr>
            <a:spLocks noGrp="1"/>
          </p:cNvSpPr>
          <p:nvPr>
            <p:ph type="sldNum" sz="quarter" idx="12"/>
          </p:nvPr>
        </p:nvSpPr>
        <p:spPr/>
        <p:txBody>
          <a:bodyPr/>
          <a:lstStyle/>
          <a:p>
            <a:fld id="{56BAE9AA-A52C-434E-B53C-34E22D50007E}" type="slidenum">
              <a:rPr lang="en-US" smtClean="0"/>
              <a:pPr/>
              <a:t>31</a:t>
            </a:fld>
            <a:endParaRPr lang="en-US" dirty="0"/>
          </a:p>
        </p:txBody>
      </p:sp>
      <p:sp>
        <p:nvSpPr>
          <p:cNvPr id="5" name="Rounded Rectangle 4"/>
          <p:cNvSpPr/>
          <p:nvPr/>
        </p:nvSpPr>
        <p:spPr>
          <a:xfrm>
            <a:off x="990600" y="2061865"/>
            <a:ext cx="3810000" cy="1066800"/>
          </a:xfrm>
          <a:prstGeom prst="roundRect">
            <a:avLst>
              <a:gd name="adj" fmla="val 11905"/>
            </a:avLst>
          </a:prstGeom>
          <a:solidFill>
            <a:schemeClr val="bg1"/>
          </a:solidFill>
          <a:ln w="3175">
            <a:solidFill>
              <a:schemeClr val="tx1">
                <a:lumMod val="50000"/>
                <a:lumOff val="50000"/>
              </a:schemeClr>
            </a:soli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smtClean="0">
                <a:solidFill>
                  <a:srgbClr val="C98A0D"/>
                </a:solidFill>
              </a:rPr>
              <a:t>Move</a:t>
            </a:r>
            <a:r>
              <a:rPr lang="en-US" sz="2000" i="1" dirty="0" smtClean="0">
                <a:solidFill>
                  <a:schemeClr val="tx1"/>
                </a:solidFill>
              </a:rPr>
              <a:t> </a:t>
            </a:r>
            <a:r>
              <a:rPr lang="en-US" sz="2000" i="1" dirty="0" smtClean="0">
                <a:solidFill>
                  <a:schemeClr val="tx1">
                    <a:lumMod val="75000"/>
                    <a:lumOff val="25000"/>
                  </a:schemeClr>
                </a:solidFill>
              </a:rPr>
              <a:t>the</a:t>
            </a:r>
            <a:r>
              <a:rPr lang="en-US" sz="2000" i="1" dirty="0" smtClean="0">
                <a:solidFill>
                  <a:schemeClr val="tx1"/>
                </a:solidFill>
              </a:rPr>
              <a:t> </a:t>
            </a:r>
            <a:r>
              <a:rPr lang="en-US" sz="2000" b="1" i="1" dirty="0" smtClean="0">
                <a:solidFill>
                  <a:srgbClr val="652615"/>
                </a:solidFill>
              </a:rPr>
              <a:t>settler</a:t>
            </a:r>
            <a:r>
              <a:rPr lang="en-US" sz="2000" i="1" dirty="0" smtClean="0">
                <a:solidFill>
                  <a:schemeClr val="tx1"/>
                </a:solidFill>
              </a:rPr>
              <a:t> </a:t>
            </a:r>
            <a:r>
              <a:rPr lang="en-US" sz="2000" i="1" dirty="0" smtClean="0">
                <a:solidFill>
                  <a:schemeClr val="tx1">
                    <a:lumMod val="75000"/>
                    <a:lumOff val="25000"/>
                  </a:schemeClr>
                </a:solidFill>
              </a:rPr>
              <a:t>to a site suitable for</a:t>
            </a:r>
            <a:r>
              <a:rPr lang="en-US" sz="2000" i="1" dirty="0" smtClean="0">
                <a:solidFill>
                  <a:schemeClr val="tx1"/>
                </a:solidFill>
              </a:rPr>
              <a:t> </a:t>
            </a:r>
            <a:r>
              <a:rPr lang="en-US" sz="2000" b="1" i="1" dirty="0" smtClean="0">
                <a:solidFill>
                  <a:srgbClr val="C00000"/>
                </a:solidFill>
              </a:rPr>
              <a:t>building</a:t>
            </a:r>
            <a:r>
              <a:rPr lang="en-US" sz="2000" i="1" dirty="0" smtClean="0">
                <a:solidFill>
                  <a:schemeClr val="tx1"/>
                </a:solidFill>
              </a:rPr>
              <a:t> </a:t>
            </a:r>
            <a:r>
              <a:rPr lang="en-US" sz="2000" i="1" dirty="0" smtClean="0">
                <a:solidFill>
                  <a:schemeClr val="tx1">
                    <a:lumMod val="75000"/>
                    <a:lumOff val="25000"/>
                  </a:schemeClr>
                </a:solidFill>
              </a:rPr>
              <a:t>a</a:t>
            </a:r>
            <a:r>
              <a:rPr lang="en-US" sz="2000" i="1" dirty="0" smtClean="0">
                <a:solidFill>
                  <a:schemeClr val="tx1"/>
                </a:solidFill>
              </a:rPr>
              <a:t> </a:t>
            </a:r>
            <a:r>
              <a:rPr lang="en-US" sz="2000" b="1" i="1" dirty="0" smtClean="0">
                <a:solidFill>
                  <a:srgbClr val="C00000"/>
                </a:solidFill>
              </a:rPr>
              <a:t>city</a:t>
            </a:r>
            <a:r>
              <a:rPr lang="en-US" sz="2000" i="1" dirty="0" smtClean="0">
                <a:solidFill>
                  <a:schemeClr val="tx1">
                    <a:lumMod val="75000"/>
                    <a:lumOff val="25000"/>
                  </a:schemeClr>
                </a:solidFill>
              </a:rPr>
              <a:t>, onto grassland with a river if possible.</a:t>
            </a:r>
            <a:endParaRPr lang="en-US" sz="2000" b="1" i="1" dirty="0" smtClean="0">
              <a:solidFill>
                <a:schemeClr val="tx1">
                  <a:lumMod val="75000"/>
                  <a:lumOff val="25000"/>
                </a:schemeClr>
              </a:solidFill>
            </a:endParaRPr>
          </a:p>
        </p:txBody>
      </p:sp>
      <p:sp>
        <p:nvSpPr>
          <p:cNvPr id="6" name="TextBox 5"/>
          <p:cNvSpPr txBox="1"/>
          <p:nvPr/>
        </p:nvSpPr>
        <p:spPr>
          <a:xfrm>
            <a:off x="990600" y="1062335"/>
            <a:ext cx="6172200" cy="461665"/>
          </a:xfrm>
          <a:prstGeom prst="rect">
            <a:avLst/>
          </a:prstGeom>
          <a:noFill/>
        </p:spPr>
        <p:txBody>
          <a:bodyPr wrap="square" rtlCol="0">
            <a:spAutoFit/>
          </a:bodyPr>
          <a:lstStyle/>
          <a:p>
            <a:pPr marL="685800" indent="-685800">
              <a:spcAft>
                <a:spcPts val="600"/>
              </a:spcAft>
              <a:tabLst>
                <a:tab pos="7464425" algn="l"/>
                <a:tab pos="7878763" algn="l"/>
                <a:tab pos="8293100" algn="l"/>
                <a:tab pos="8709025" algn="l"/>
                <a:tab pos="9123363" algn="l"/>
                <a:tab pos="9537700" algn="l"/>
              </a:tabLst>
            </a:pPr>
            <a:r>
              <a:rPr lang="en-US" sz="2400" dirty="0" smtClean="0">
                <a:solidFill>
                  <a:schemeClr val="tx1">
                    <a:lumMod val="75000"/>
                    <a:lumOff val="25000"/>
                  </a:schemeClr>
                </a:solidFill>
              </a:rPr>
              <a:t>2. </a:t>
            </a:r>
            <a:r>
              <a:rPr lang="en-US" sz="2400" dirty="0" smtClean="0"/>
              <a:t>Label sentences with predicate structure.</a:t>
            </a:r>
          </a:p>
        </p:txBody>
      </p:sp>
      <p:grpSp>
        <p:nvGrpSpPr>
          <p:cNvPr id="2" name="Group 24"/>
          <p:cNvGrpSpPr/>
          <p:nvPr/>
        </p:nvGrpSpPr>
        <p:grpSpPr>
          <a:xfrm>
            <a:off x="990600" y="3890665"/>
            <a:ext cx="3810000" cy="1143000"/>
            <a:chOff x="990600" y="3890665"/>
            <a:chExt cx="3810000" cy="1143000"/>
          </a:xfrm>
        </p:grpSpPr>
        <p:sp>
          <p:nvSpPr>
            <p:cNvPr id="24" name="Rounded Rectangle 23"/>
            <p:cNvSpPr/>
            <p:nvPr/>
          </p:nvSpPr>
          <p:spPr>
            <a:xfrm>
              <a:off x="990600" y="3890665"/>
              <a:ext cx="3810000" cy="1143000"/>
            </a:xfrm>
            <a:prstGeom prst="roundRect">
              <a:avLst>
                <a:gd name="adj" fmla="val 11905"/>
              </a:avLst>
            </a:prstGeom>
            <a:solidFill>
              <a:schemeClr val="bg1"/>
            </a:solidFill>
            <a:ln w="3175">
              <a:solidFill>
                <a:schemeClr val="tx1">
                  <a:lumMod val="50000"/>
                  <a:lumOff val="50000"/>
                </a:schemeClr>
              </a:soli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i="1" dirty="0" smtClean="0">
                <a:solidFill>
                  <a:schemeClr val="tx1"/>
                </a:solidFill>
              </a:endParaRPr>
            </a:p>
          </p:txBody>
        </p:sp>
        <p:sp>
          <p:nvSpPr>
            <p:cNvPr id="26" name="Rounded Rectangle 25"/>
            <p:cNvSpPr/>
            <p:nvPr/>
          </p:nvSpPr>
          <p:spPr>
            <a:xfrm>
              <a:off x="1023582" y="3970469"/>
              <a:ext cx="1895265" cy="381000"/>
            </a:xfrm>
            <a:prstGeom prst="roundRect">
              <a:avLst>
                <a:gd name="adj" fmla="val 25288"/>
              </a:avLst>
            </a:prstGeom>
            <a:solidFill>
              <a:schemeClr val="tx2">
                <a:lumMod val="60000"/>
                <a:lumOff val="40000"/>
                <a:alpha val="4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990600" y="3890665"/>
              <a:ext cx="3810000" cy="1143000"/>
            </a:xfrm>
            <a:prstGeom prst="roundRect">
              <a:avLst>
                <a:gd name="adj" fmla="val 10549"/>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smtClean="0">
                  <a:solidFill>
                    <a:srgbClr val="1219AE"/>
                  </a:solidFill>
                </a:rPr>
                <a:t>Move the settler </a:t>
              </a:r>
              <a:r>
                <a:rPr lang="en-US" sz="2000" i="1" dirty="0" smtClean="0">
                  <a:solidFill>
                    <a:schemeClr val="tx1"/>
                  </a:solidFill>
                </a:rPr>
                <a:t>to a site suitable for building a city, onto grassland with a river if possible.</a:t>
              </a:r>
              <a:endParaRPr lang="en-US" sz="2000" b="1" i="1" dirty="0" smtClean="0">
                <a:solidFill>
                  <a:schemeClr val="tx1"/>
                </a:solidFill>
              </a:endParaRPr>
            </a:p>
          </p:txBody>
        </p:sp>
      </p:grpSp>
      <p:grpSp>
        <p:nvGrpSpPr>
          <p:cNvPr id="3" name="Group 46"/>
          <p:cNvGrpSpPr/>
          <p:nvPr/>
        </p:nvGrpSpPr>
        <p:grpSpPr>
          <a:xfrm>
            <a:off x="4800600" y="2306913"/>
            <a:ext cx="990600" cy="593152"/>
            <a:chOff x="6442302" y="3183953"/>
            <a:chExt cx="608523" cy="982856"/>
          </a:xfrm>
        </p:grpSpPr>
        <p:sp>
          <p:nvSpPr>
            <p:cNvPr id="38" name="Freeform 37"/>
            <p:cNvSpPr/>
            <p:nvPr/>
          </p:nvSpPr>
          <p:spPr>
            <a:xfrm>
              <a:off x="6442302" y="3183953"/>
              <a:ext cx="608523" cy="491428"/>
            </a:xfrm>
            <a:custGeom>
              <a:avLst/>
              <a:gdLst>
                <a:gd name="connsiteX0" fmla="*/ 0 w 1276709"/>
                <a:gd name="connsiteY0" fmla="*/ 575095 h 575095"/>
                <a:gd name="connsiteX1" fmla="*/ 373811 w 1276709"/>
                <a:gd name="connsiteY1" fmla="*/ 138023 h 575095"/>
                <a:gd name="connsiteX2" fmla="*/ 1276709 w 1276709"/>
                <a:gd name="connsiteY2" fmla="*/ 0 h 575095"/>
                <a:gd name="connsiteX0" fmla="*/ 0 w 1276709"/>
                <a:gd name="connsiteY0" fmla="*/ 575095 h 575095"/>
                <a:gd name="connsiteX1" fmla="*/ 1276709 w 1276709"/>
                <a:gd name="connsiteY1" fmla="*/ 0 h 575095"/>
                <a:gd name="connsiteX0" fmla="*/ 0 w 1276709"/>
                <a:gd name="connsiteY0" fmla="*/ 607204 h 607204"/>
                <a:gd name="connsiteX1" fmla="*/ 1276709 w 1276709"/>
                <a:gd name="connsiteY1" fmla="*/ 32109 h 607204"/>
                <a:gd name="connsiteX0" fmla="*/ 0 w 1276709"/>
                <a:gd name="connsiteY0" fmla="*/ 607204 h 607204"/>
                <a:gd name="connsiteX1" fmla="*/ 1276709 w 1276709"/>
                <a:gd name="connsiteY1" fmla="*/ 32109 h 607204"/>
                <a:gd name="connsiteX0" fmla="*/ 0 w 1278147"/>
                <a:gd name="connsiteY0" fmla="*/ 692989 h 692989"/>
                <a:gd name="connsiteX1" fmla="*/ 1278147 w 1278147"/>
                <a:gd name="connsiteY1" fmla="*/ 0 h 692989"/>
                <a:gd name="connsiteX0" fmla="*/ 0 w 1278147"/>
                <a:gd name="connsiteY0" fmla="*/ 692989 h 692989"/>
                <a:gd name="connsiteX1" fmla="*/ 1278147 w 1278147"/>
                <a:gd name="connsiteY1" fmla="*/ 0 h 692989"/>
                <a:gd name="connsiteX0" fmla="*/ 0 w 1278147"/>
                <a:gd name="connsiteY0" fmla="*/ 692989 h 692989"/>
                <a:gd name="connsiteX1" fmla="*/ 1278147 w 1278147"/>
                <a:gd name="connsiteY1" fmla="*/ 0 h 692989"/>
              </a:gdLst>
              <a:ahLst/>
              <a:cxnLst>
                <a:cxn ang="0">
                  <a:pos x="connsiteX0" y="connsiteY0"/>
                </a:cxn>
                <a:cxn ang="0">
                  <a:pos x="connsiteX1" y="connsiteY1"/>
                </a:cxn>
              </a:cxnLst>
              <a:rect l="l" t="t" r="r" b="b"/>
              <a:pathLst>
                <a:path w="1278147" h="692989">
                  <a:moveTo>
                    <a:pt x="0" y="692989"/>
                  </a:moveTo>
                  <a:cubicBezTo>
                    <a:pt x="416944" y="85785"/>
                    <a:pt x="992037" y="53676"/>
                    <a:pt x="1278147" y="0"/>
                  </a:cubicBezTo>
                </a:path>
              </a:pathLst>
            </a:custGeom>
            <a:ln w="12700">
              <a:solidFill>
                <a:schemeClr val="tx1">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flipV="1">
              <a:off x="6442302" y="3675381"/>
              <a:ext cx="608523" cy="491428"/>
            </a:xfrm>
            <a:custGeom>
              <a:avLst/>
              <a:gdLst>
                <a:gd name="connsiteX0" fmla="*/ 0 w 1276709"/>
                <a:gd name="connsiteY0" fmla="*/ 575095 h 575095"/>
                <a:gd name="connsiteX1" fmla="*/ 373811 w 1276709"/>
                <a:gd name="connsiteY1" fmla="*/ 138023 h 575095"/>
                <a:gd name="connsiteX2" fmla="*/ 1276709 w 1276709"/>
                <a:gd name="connsiteY2" fmla="*/ 0 h 575095"/>
                <a:gd name="connsiteX0" fmla="*/ 0 w 1276709"/>
                <a:gd name="connsiteY0" fmla="*/ 575095 h 575095"/>
                <a:gd name="connsiteX1" fmla="*/ 1276709 w 1276709"/>
                <a:gd name="connsiteY1" fmla="*/ 0 h 575095"/>
                <a:gd name="connsiteX0" fmla="*/ 0 w 1276709"/>
                <a:gd name="connsiteY0" fmla="*/ 607204 h 607204"/>
                <a:gd name="connsiteX1" fmla="*/ 1276709 w 1276709"/>
                <a:gd name="connsiteY1" fmla="*/ 32109 h 607204"/>
                <a:gd name="connsiteX0" fmla="*/ 0 w 1276709"/>
                <a:gd name="connsiteY0" fmla="*/ 607204 h 607204"/>
                <a:gd name="connsiteX1" fmla="*/ 1276709 w 1276709"/>
                <a:gd name="connsiteY1" fmla="*/ 32109 h 607204"/>
                <a:gd name="connsiteX0" fmla="*/ 0 w 1278147"/>
                <a:gd name="connsiteY0" fmla="*/ 692989 h 692989"/>
                <a:gd name="connsiteX1" fmla="*/ 1278147 w 1278147"/>
                <a:gd name="connsiteY1" fmla="*/ 0 h 692989"/>
                <a:gd name="connsiteX0" fmla="*/ 0 w 1278147"/>
                <a:gd name="connsiteY0" fmla="*/ 692989 h 692989"/>
                <a:gd name="connsiteX1" fmla="*/ 1278147 w 1278147"/>
                <a:gd name="connsiteY1" fmla="*/ 0 h 692989"/>
                <a:gd name="connsiteX0" fmla="*/ 0 w 1278147"/>
                <a:gd name="connsiteY0" fmla="*/ 692989 h 692989"/>
                <a:gd name="connsiteX1" fmla="*/ 1278147 w 1278147"/>
                <a:gd name="connsiteY1" fmla="*/ 0 h 692989"/>
              </a:gdLst>
              <a:ahLst/>
              <a:cxnLst>
                <a:cxn ang="0">
                  <a:pos x="connsiteX0" y="connsiteY0"/>
                </a:cxn>
                <a:cxn ang="0">
                  <a:pos x="connsiteX1" y="connsiteY1"/>
                </a:cxn>
              </a:cxnLst>
              <a:rect l="l" t="t" r="r" b="b"/>
              <a:pathLst>
                <a:path w="1278147" h="692989">
                  <a:moveTo>
                    <a:pt x="0" y="692989"/>
                  </a:moveTo>
                  <a:cubicBezTo>
                    <a:pt x="416944" y="85785"/>
                    <a:pt x="992037" y="53676"/>
                    <a:pt x="1278147" y="0"/>
                  </a:cubicBezTo>
                </a:path>
              </a:pathLst>
            </a:custGeom>
            <a:ln w="12700">
              <a:solidFill>
                <a:schemeClr val="tx1">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 name="Rectangle 39"/>
          <p:cNvSpPr/>
          <p:nvPr/>
        </p:nvSpPr>
        <p:spPr>
          <a:xfrm>
            <a:off x="5867400" y="2104311"/>
            <a:ext cx="2362200" cy="369332"/>
          </a:xfrm>
          <a:prstGeom prst="rect">
            <a:avLst/>
          </a:prstGeom>
        </p:spPr>
        <p:txBody>
          <a:bodyPr wrap="square">
            <a:spAutoFit/>
          </a:bodyPr>
          <a:lstStyle/>
          <a:p>
            <a:pPr marL="0" lvl="1">
              <a:spcAft>
                <a:spcPts val="1200"/>
              </a:spcAft>
            </a:pPr>
            <a:r>
              <a:rPr lang="en-US" b="1" spc="-130" dirty="0" err="1" smtClean="0">
                <a:solidFill>
                  <a:schemeClr val="tx1">
                    <a:lumMod val="65000"/>
                    <a:lumOff val="35000"/>
                  </a:schemeClr>
                </a:solidFill>
                <a:latin typeface="Consolas" pitchFamily="49" charset="0"/>
                <a:cs typeface="Consolas" pitchFamily="49" charset="0"/>
              </a:rPr>
              <a:t>move_settlers_to</a:t>
            </a:r>
            <a:r>
              <a:rPr lang="en-US" b="1" spc="-130" dirty="0" smtClean="0">
                <a:solidFill>
                  <a:schemeClr val="tx1">
                    <a:lumMod val="65000"/>
                    <a:lumOff val="35000"/>
                  </a:schemeClr>
                </a:solidFill>
                <a:latin typeface="Consolas" pitchFamily="49" charset="0"/>
                <a:cs typeface="Consolas" pitchFamily="49" charset="0"/>
              </a:rPr>
              <a:t> </a:t>
            </a:r>
            <a:r>
              <a:rPr lang="en-US" b="1" spc="-130" dirty="0" smtClean="0">
                <a:solidFill>
                  <a:schemeClr val="tx1">
                    <a:lumMod val="50000"/>
                    <a:lumOff val="50000"/>
                  </a:schemeClr>
                </a:solidFill>
                <a:latin typeface="Consolas" pitchFamily="49" charset="0"/>
                <a:cs typeface="Consolas" pitchFamily="49" charset="0"/>
              </a:rPr>
              <a:t>()</a:t>
            </a:r>
            <a:r>
              <a:rPr lang="en-US" b="1" spc="-130" dirty="0" smtClean="0">
                <a:solidFill>
                  <a:schemeClr val="tx1">
                    <a:lumMod val="65000"/>
                    <a:lumOff val="35000"/>
                  </a:schemeClr>
                </a:solidFill>
                <a:latin typeface="Consolas" pitchFamily="49" charset="0"/>
                <a:cs typeface="Consolas" pitchFamily="49" charset="0"/>
              </a:rPr>
              <a:t> </a:t>
            </a:r>
          </a:p>
        </p:txBody>
      </p:sp>
      <p:sp>
        <p:nvSpPr>
          <p:cNvPr id="42" name="Rectangle 41"/>
          <p:cNvSpPr/>
          <p:nvPr/>
        </p:nvSpPr>
        <p:spPr>
          <a:xfrm>
            <a:off x="5867400" y="2671465"/>
            <a:ext cx="2667000" cy="369332"/>
          </a:xfrm>
          <a:prstGeom prst="rect">
            <a:avLst/>
          </a:prstGeom>
        </p:spPr>
        <p:txBody>
          <a:bodyPr wrap="square">
            <a:spAutoFit/>
          </a:bodyPr>
          <a:lstStyle/>
          <a:p>
            <a:pPr marL="0" lvl="1">
              <a:spcAft>
                <a:spcPts val="1200"/>
              </a:spcAft>
            </a:pPr>
            <a:r>
              <a:rPr lang="en-US" b="1" spc="-130" dirty="0" err="1" smtClean="0">
                <a:solidFill>
                  <a:schemeClr val="tx1">
                    <a:lumMod val="65000"/>
                    <a:lumOff val="35000"/>
                  </a:schemeClr>
                </a:solidFill>
                <a:latin typeface="Consolas" pitchFamily="49" charset="0"/>
                <a:cs typeface="Consolas" pitchFamily="49" charset="0"/>
              </a:rPr>
              <a:t>settlers_build_city</a:t>
            </a:r>
            <a:r>
              <a:rPr lang="en-US" b="1" spc="-130" dirty="0" smtClean="0">
                <a:solidFill>
                  <a:schemeClr val="tx1">
                    <a:lumMod val="65000"/>
                    <a:lumOff val="35000"/>
                  </a:schemeClr>
                </a:solidFill>
                <a:latin typeface="Consolas" pitchFamily="49" charset="0"/>
                <a:cs typeface="Consolas" pitchFamily="49" charset="0"/>
              </a:rPr>
              <a:t> </a:t>
            </a:r>
            <a:r>
              <a:rPr lang="en-US" sz="1700" b="1" spc="-130" dirty="0" smtClean="0">
                <a:solidFill>
                  <a:schemeClr val="tx1">
                    <a:lumMod val="50000"/>
                    <a:lumOff val="50000"/>
                  </a:schemeClr>
                </a:solidFill>
                <a:latin typeface="Consolas" pitchFamily="49" charset="0"/>
                <a:cs typeface="Consolas" pitchFamily="49" charset="0"/>
              </a:rPr>
              <a:t>()</a:t>
            </a:r>
            <a:endParaRPr lang="en-US" sz="1700" b="1" spc="-130" dirty="0" smtClean="0">
              <a:solidFill>
                <a:schemeClr val="tx1">
                  <a:lumMod val="50000"/>
                  <a:lumOff val="50000"/>
                </a:schemeClr>
              </a:solidFill>
              <a:latin typeface="Lucida Console" pitchFamily="49" charset="0"/>
            </a:endParaRPr>
          </a:p>
        </p:txBody>
      </p:sp>
      <p:sp>
        <p:nvSpPr>
          <p:cNvPr id="61" name="Rectangle 60"/>
          <p:cNvSpPr/>
          <p:nvPr/>
        </p:nvSpPr>
        <p:spPr>
          <a:xfrm>
            <a:off x="8153400" y="2057400"/>
            <a:ext cx="381000" cy="461665"/>
          </a:xfrm>
          <a:prstGeom prst="rect">
            <a:avLst/>
          </a:prstGeom>
        </p:spPr>
        <p:txBody>
          <a:bodyPr wrap="square">
            <a:spAutoFit/>
          </a:bodyPr>
          <a:lstStyle/>
          <a:p>
            <a:pPr marL="0" lvl="1">
              <a:spcAft>
                <a:spcPts val="1200"/>
              </a:spcAft>
            </a:pPr>
            <a:r>
              <a:rPr lang="en-US" sz="2400" b="1" spc="-130" dirty="0" smtClean="0">
                <a:solidFill>
                  <a:srgbClr val="C00000"/>
                </a:solidFill>
                <a:effectLst>
                  <a:glow rad="63500">
                    <a:schemeClr val="accent2">
                      <a:satMod val="175000"/>
                      <a:alpha val="40000"/>
                    </a:schemeClr>
                  </a:glow>
                </a:effectLst>
              </a:rPr>
              <a:t>?</a:t>
            </a:r>
          </a:p>
        </p:txBody>
      </p:sp>
      <p:sp>
        <p:nvSpPr>
          <p:cNvPr id="62" name="Rectangle 61"/>
          <p:cNvSpPr/>
          <p:nvPr/>
        </p:nvSpPr>
        <p:spPr>
          <a:xfrm>
            <a:off x="8458200" y="2630890"/>
            <a:ext cx="381000" cy="461665"/>
          </a:xfrm>
          <a:prstGeom prst="rect">
            <a:avLst/>
          </a:prstGeom>
        </p:spPr>
        <p:txBody>
          <a:bodyPr wrap="square">
            <a:spAutoFit/>
          </a:bodyPr>
          <a:lstStyle/>
          <a:p>
            <a:pPr marL="0" lvl="1">
              <a:spcAft>
                <a:spcPts val="1200"/>
              </a:spcAft>
            </a:pPr>
            <a:r>
              <a:rPr lang="en-US" sz="2400" b="1" spc="-130" dirty="0" smtClean="0">
                <a:solidFill>
                  <a:srgbClr val="C00000"/>
                </a:solidFill>
                <a:effectLst>
                  <a:glow rad="63500">
                    <a:schemeClr val="accent2">
                      <a:satMod val="175000"/>
                      <a:alpha val="40000"/>
                    </a:schemeClr>
                  </a:glow>
                </a:effectLst>
              </a:rPr>
              <a:t>?</a:t>
            </a:r>
          </a:p>
        </p:txBody>
      </p:sp>
      <p:sp>
        <p:nvSpPr>
          <p:cNvPr id="66" name="Rectangle 65"/>
          <p:cNvSpPr/>
          <p:nvPr/>
        </p:nvSpPr>
        <p:spPr>
          <a:xfrm>
            <a:off x="5867400" y="4278980"/>
            <a:ext cx="2362200" cy="369332"/>
          </a:xfrm>
          <a:prstGeom prst="rect">
            <a:avLst/>
          </a:prstGeom>
        </p:spPr>
        <p:txBody>
          <a:bodyPr wrap="square">
            <a:spAutoFit/>
          </a:bodyPr>
          <a:lstStyle/>
          <a:p>
            <a:pPr marL="0" lvl="1">
              <a:spcAft>
                <a:spcPts val="1200"/>
              </a:spcAft>
            </a:pPr>
            <a:r>
              <a:rPr lang="en-US" b="1" spc="-130" dirty="0" err="1" smtClean="0">
                <a:solidFill>
                  <a:schemeClr val="tx1">
                    <a:lumMod val="65000"/>
                    <a:lumOff val="35000"/>
                  </a:schemeClr>
                </a:solidFill>
                <a:latin typeface="Consolas" pitchFamily="49" charset="0"/>
                <a:cs typeface="Consolas" pitchFamily="49" charset="0"/>
              </a:rPr>
              <a:t>move_settlers_to</a:t>
            </a:r>
            <a:r>
              <a:rPr lang="en-US" b="1" spc="-130" dirty="0" smtClean="0">
                <a:solidFill>
                  <a:schemeClr val="tx1">
                    <a:lumMod val="65000"/>
                    <a:lumOff val="35000"/>
                  </a:schemeClr>
                </a:solidFill>
                <a:latin typeface="Consolas" pitchFamily="49" charset="0"/>
                <a:cs typeface="Consolas" pitchFamily="49" charset="0"/>
              </a:rPr>
              <a:t> </a:t>
            </a:r>
            <a:r>
              <a:rPr lang="en-US" sz="1700" b="1" spc="-130" dirty="0" smtClean="0">
                <a:solidFill>
                  <a:schemeClr val="tx1">
                    <a:lumMod val="50000"/>
                    <a:lumOff val="50000"/>
                  </a:schemeClr>
                </a:solidFill>
                <a:latin typeface="Consolas" pitchFamily="49" charset="0"/>
                <a:cs typeface="Consolas" pitchFamily="49" charset="0"/>
              </a:rPr>
              <a:t>()</a:t>
            </a:r>
            <a:r>
              <a:rPr lang="en-US" sz="1700" b="1" spc="-130" dirty="0" smtClean="0">
                <a:solidFill>
                  <a:schemeClr val="tx1">
                    <a:lumMod val="65000"/>
                    <a:lumOff val="35000"/>
                  </a:schemeClr>
                </a:solidFill>
                <a:latin typeface="Lucida Console" pitchFamily="49" charset="0"/>
              </a:rPr>
              <a:t> </a:t>
            </a:r>
          </a:p>
        </p:txBody>
      </p:sp>
      <p:grpSp>
        <p:nvGrpSpPr>
          <p:cNvPr id="4" name="Group 72"/>
          <p:cNvGrpSpPr/>
          <p:nvPr/>
        </p:nvGrpSpPr>
        <p:grpSpPr>
          <a:xfrm>
            <a:off x="609600" y="5725180"/>
            <a:ext cx="8001000" cy="461665"/>
            <a:chOff x="609600" y="5725180"/>
            <a:chExt cx="8001000" cy="461665"/>
          </a:xfrm>
        </p:grpSpPr>
        <p:sp>
          <p:nvSpPr>
            <p:cNvPr id="69" name="Rounded Rectangle 68"/>
            <p:cNvSpPr/>
            <p:nvPr/>
          </p:nvSpPr>
          <p:spPr>
            <a:xfrm>
              <a:off x="4696848" y="5772993"/>
              <a:ext cx="759124" cy="399207"/>
            </a:xfrm>
            <a:prstGeom prst="roundRect">
              <a:avLst>
                <a:gd name="adj" fmla="val 25288"/>
              </a:avLst>
            </a:prstGeom>
            <a:solidFill>
              <a:srgbClr val="FF5050">
                <a:alpha val="4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3782448" y="5772993"/>
              <a:ext cx="946030" cy="399207"/>
            </a:xfrm>
            <a:prstGeom prst="roundRect">
              <a:avLst>
                <a:gd name="adj" fmla="val 25288"/>
              </a:avLst>
            </a:prstGeom>
            <a:solidFill>
              <a:schemeClr val="tx2">
                <a:lumMod val="60000"/>
                <a:lumOff val="40000"/>
                <a:alpha val="4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5715000" y="5772993"/>
              <a:ext cx="1643332" cy="399207"/>
            </a:xfrm>
            <a:prstGeom prst="roundRect">
              <a:avLst>
                <a:gd name="adj" fmla="val 25288"/>
              </a:avLst>
            </a:prstGeom>
            <a:solidFill>
              <a:schemeClr val="bg1">
                <a:lumMod val="50000"/>
                <a:alpha val="4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09600" y="5725180"/>
              <a:ext cx="8001000" cy="461665"/>
            </a:xfrm>
            <a:prstGeom prst="rect">
              <a:avLst/>
            </a:prstGeom>
          </p:spPr>
          <p:txBody>
            <a:bodyPr wrap="square">
              <a:spAutoFit/>
            </a:bodyPr>
            <a:lstStyle/>
            <a:p>
              <a:pPr marL="0" lvl="1" algn="ctr">
                <a:spcAft>
                  <a:spcPts val="1200"/>
                </a:spcAft>
              </a:pPr>
              <a:r>
                <a:rPr lang="en-US" sz="2400" dirty="0" smtClean="0">
                  <a:solidFill>
                    <a:sysClr val="windowText" lastClr="000000"/>
                  </a:solidFill>
                </a:rPr>
                <a:t>Label words as </a:t>
              </a:r>
              <a:r>
                <a:rPr lang="en-US" sz="2400" i="1" dirty="0" smtClean="0">
                  <a:solidFill>
                    <a:srgbClr val="0033CC"/>
                  </a:solidFill>
                </a:rPr>
                <a:t>action</a:t>
              </a:r>
              <a:r>
                <a:rPr lang="en-US" sz="2400" i="1" dirty="0" smtClean="0">
                  <a:solidFill>
                    <a:sysClr val="windowText" lastClr="000000"/>
                  </a:solidFill>
                </a:rPr>
                <a:t>, </a:t>
              </a:r>
              <a:r>
                <a:rPr lang="en-US" sz="2400" i="1" dirty="0" smtClean="0">
                  <a:solidFill>
                    <a:srgbClr val="C00000"/>
                  </a:solidFill>
                </a:rPr>
                <a:t>state</a:t>
              </a:r>
              <a:r>
                <a:rPr lang="en-US" sz="2400" i="1" dirty="0" smtClean="0">
                  <a:solidFill>
                    <a:sysClr val="windowText" lastClr="000000"/>
                  </a:solidFill>
                </a:rPr>
                <a:t> </a:t>
              </a:r>
              <a:r>
                <a:rPr lang="en-US" sz="2400" dirty="0" smtClean="0">
                  <a:solidFill>
                    <a:sysClr val="windowText" lastClr="000000"/>
                  </a:solidFill>
                </a:rPr>
                <a:t>or</a:t>
              </a:r>
              <a:r>
                <a:rPr lang="en-US" sz="2400" i="1" dirty="0" smtClean="0">
                  <a:solidFill>
                    <a:sysClr val="windowText" lastClr="000000"/>
                  </a:solidFill>
                </a:rPr>
                <a:t> </a:t>
              </a:r>
              <a:r>
                <a:rPr lang="en-US" sz="2400" i="1" dirty="0" smtClean="0">
                  <a:solidFill>
                    <a:schemeClr val="tx1">
                      <a:lumMod val="75000"/>
                      <a:lumOff val="25000"/>
                    </a:schemeClr>
                  </a:solidFill>
                </a:rPr>
                <a:t>background</a:t>
              </a:r>
              <a:endParaRPr lang="en-US" sz="2400" b="1" i="1" dirty="0" smtClean="0">
                <a:solidFill>
                  <a:schemeClr val="tx1">
                    <a:lumMod val="75000"/>
                    <a:lumOff val="25000"/>
                  </a:schemeClr>
                </a:solidFill>
              </a:endParaRPr>
            </a:p>
          </p:txBody>
        </p:sp>
      </p:grpSp>
    </p:spTree>
    <p:extLst>
      <p:ext uri="{BB962C8B-B14F-4D97-AF65-F5344CB8AC3E}">
        <p14:creationId xmlns:p14="http://schemas.microsoft.com/office/powerpoint/2010/main" val="14788996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reeform 66"/>
          <p:cNvSpPr/>
          <p:nvPr/>
        </p:nvSpPr>
        <p:spPr>
          <a:xfrm flipV="1">
            <a:off x="4724400" y="4424065"/>
            <a:ext cx="1066800" cy="76200"/>
          </a:xfrm>
          <a:custGeom>
            <a:avLst/>
            <a:gdLst>
              <a:gd name="connsiteX0" fmla="*/ 0 w 1274164"/>
              <a:gd name="connsiteY0" fmla="*/ 0 h 0"/>
              <a:gd name="connsiteX1" fmla="*/ 1274164 w 1274164"/>
              <a:gd name="connsiteY1" fmla="*/ 0 h 0"/>
            </a:gdLst>
            <a:ahLst/>
            <a:cxnLst>
              <a:cxn ang="0">
                <a:pos x="connsiteX0" y="connsiteY0"/>
              </a:cxn>
              <a:cxn ang="0">
                <a:pos x="connsiteX1" y="connsiteY1"/>
              </a:cxn>
            </a:cxnLst>
            <a:rect l="l" t="t" r="r" b="b"/>
            <a:pathLst>
              <a:path w="1274164">
                <a:moveTo>
                  <a:pt x="0" y="0"/>
                </a:moveTo>
                <a:lnTo>
                  <a:pt x="1274164" y="0"/>
                </a:lnTo>
              </a:path>
            </a:pathLst>
          </a:custGeom>
          <a:ln w="31750">
            <a:solidFill>
              <a:srgbClr val="C00000"/>
            </a:solidFill>
            <a:headEnd type="none" w="med" len="med"/>
            <a:tailEnd type="arrow"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itle 1"/>
          <p:cNvSpPr txBox="1">
            <a:spLocks/>
          </p:cNvSpPr>
          <p:nvPr/>
        </p:nvSpPr>
        <p:spPr>
          <a:xfrm>
            <a:off x="0" y="0"/>
            <a:ext cx="9144000" cy="838200"/>
          </a:xfrm>
          <a:prstGeom prst="rect">
            <a:avLst/>
          </a:prstGeom>
        </p:spPr>
        <p:txBody>
          <a:bodyPr vert="horz" lIns="91440" tIns="45720" rIns="91440" bIns="45720" rtlCol="0" anchor="ctr">
            <a:normAutofit/>
          </a:bodyPr>
          <a:lstStyle/>
          <a:p>
            <a:pPr lvl="0" algn="ctr">
              <a:spcBef>
                <a:spcPct val="0"/>
              </a:spcBef>
              <a:defRPr/>
            </a:pPr>
            <a:r>
              <a:rPr lang="en-US" sz="3200" dirty="0" smtClean="0"/>
              <a:t>Leveraging Textual Advice: Challenges</a:t>
            </a:r>
            <a:endParaRPr lang="en-US" sz="3200" dirty="0"/>
          </a:p>
        </p:txBody>
      </p:sp>
      <p:sp>
        <p:nvSpPr>
          <p:cNvPr id="22" name="Slide Number Placeholder 21"/>
          <p:cNvSpPr>
            <a:spLocks noGrp="1"/>
          </p:cNvSpPr>
          <p:nvPr>
            <p:ph type="sldNum" sz="quarter" idx="12"/>
          </p:nvPr>
        </p:nvSpPr>
        <p:spPr/>
        <p:txBody>
          <a:bodyPr/>
          <a:lstStyle/>
          <a:p>
            <a:fld id="{56BAE9AA-A52C-434E-B53C-34E22D50007E}" type="slidenum">
              <a:rPr lang="en-US" smtClean="0"/>
              <a:pPr/>
              <a:t>32</a:t>
            </a:fld>
            <a:endParaRPr lang="en-US" dirty="0"/>
          </a:p>
        </p:txBody>
      </p:sp>
      <p:sp>
        <p:nvSpPr>
          <p:cNvPr id="5" name="Rounded Rectangle 4"/>
          <p:cNvSpPr/>
          <p:nvPr/>
        </p:nvSpPr>
        <p:spPr>
          <a:xfrm>
            <a:off x="990600" y="2061865"/>
            <a:ext cx="3810000" cy="1066800"/>
          </a:xfrm>
          <a:prstGeom prst="roundRect">
            <a:avLst>
              <a:gd name="adj" fmla="val 11905"/>
            </a:avLst>
          </a:prstGeom>
          <a:solidFill>
            <a:schemeClr val="bg1"/>
          </a:solidFill>
          <a:ln w="3175">
            <a:solidFill>
              <a:schemeClr val="tx1">
                <a:lumMod val="50000"/>
                <a:lumOff val="50000"/>
              </a:schemeClr>
            </a:soli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smtClean="0">
                <a:solidFill>
                  <a:srgbClr val="C98A0D"/>
                </a:solidFill>
              </a:rPr>
              <a:t>Move</a:t>
            </a:r>
            <a:r>
              <a:rPr lang="en-US" sz="2000" i="1" dirty="0" smtClean="0">
                <a:solidFill>
                  <a:schemeClr val="tx1"/>
                </a:solidFill>
              </a:rPr>
              <a:t> </a:t>
            </a:r>
            <a:r>
              <a:rPr lang="en-US" sz="2000" i="1" dirty="0" smtClean="0">
                <a:solidFill>
                  <a:schemeClr val="bg1"/>
                </a:solidFill>
              </a:rPr>
              <a:t>the </a:t>
            </a:r>
            <a:r>
              <a:rPr lang="en-US" sz="2000" b="1" i="1" dirty="0" smtClean="0">
                <a:solidFill>
                  <a:srgbClr val="652615"/>
                </a:solidFill>
              </a:rPr>
              <a:t>settler</a:t>
            </a:r>
            <a:r>
              <a:rPr lang="en-US" sz="2000" i="1" dirty="0" smtClean="0">
                <a:solidFill>
                  <a:schemeClr val="tx1"/>
                </a:solidFill>
              </a:rPr>
              <a:t> </a:t>
            </a:r>
            <a:r>
              <a:rPr lang="en-US" sz="2000" i="1" dirty="0" smtClean="0">
                <a:solidFill>
                  <a:schemeClr val="bg1"/>
                </a:solidFill>
              </a:rPr>
              <a:t>to a site suitable for </a:t>
            </a:r>
            <a:r>
              <a:rPr lang="en-US" sz="2000" b="1" i="1" dirty="0" smtClean="0">
                <a:solidFill>
                  <a:srgbClr val="C00000"/>
                </a:solidFill>
              </a:rPr>
              <a:t>building</a:t>
            </a:r>
            <a:r>
              <a:rPr lang="en-US" sz="2000" i="1" dirty="0" smtClean="0">
                <a:solidFill>
                  <a:schemeClr val="tx1"/>
                </a:solidFill>
              </a:rPr>
              <a:t> </a:t>
            </a:r>
            <a:r>
              <a:rPr lang="en-US" sz="2000" i="1" dirty="0" smtClean="0">
                <a:solidFill>
                  <a:schemeClr val="bg1"/>
                </a:solidFill>
              </a:rPr>
              <a:t>a</a:t>
            </a:r>
            <a:r>
              <a:rPr lang="en-US" sz="2000" i="1" dirty="0" smtClean="0">
                <a:solidFill>
                  <a:schemeClr val="tx1"/>
                </a:solidFill>
              </a:rPr>
              <a:t> </a:t>
            </a:r>
            <a:r>
              <a:rPr lang="en-US" sz="2000" b="1" i="1" dirty="0" smtClean="0">
                <a:solidFill>
                  <a:srgbClr val="C00000"/>
                </a:solidFill>
              </a:rPr>
              <a:t>city</a:t>
            </a:r>
            <a:r>
              <a:rPr lang="en-US" sz="2000" i="1" dirty="0" smtClean="0">
                <a:solidFill>
                  <a:schemeClr val="bg1"/>
                </a:solidFill>
              </a:rPr>
              <a:t>, onto grassland with a river if possible.</a:t>
            </a:r>
            <a:endParaRPr lang="en-US" sz="2000" b="1" i="1" dirty="0" smtClean="0">
              <a:solidFill>
                <a:schemeClr val="bg1"/>
              </a:solidFill>
            </a:endParaRPr>
          </a:p>
        </p:txBody>
      </p:sp>
      <p:sp>
        <p:nvSpPr>
          <p:cNvPr id="6" name="TextBox 5"/>
          <p:cNvSpPr txBox="1"/>
          <p:nvPr/>
        </p:nvSpPr>
        <p:spPr>
          <a:xfrm>
            <a:off x="990600" y="1062335"/>
            <a:ext cx="6172200" cy="461665"/>
          </a:xfrm>
          <a:prstGeom prst="rect">
            <a:avLst/>
          </a:prstGeom>
          <a:noFill/>
        </p:spPr>
        <p:txBody>
          <a:bodyPr wrap="square" rtlCol="0">
            <a:spAutoFit/>
          </a:bodyPr>
          <a:lstStyle/>
          <a:p>
            <a:pPr marL="685800" indent="-685800">
              <a:spcAft>
                <a:spcPts val="600"/>
              </a:spcAft>
              <a:tabLst>
                <a:tab pos="7464425" algn="l"/>
                <a:tab pos="7878763" algn="l"/>
                <a:tab pos="8293100" algn="l"/>
                <a:tab pos="8709025" algn="l"/>
                <a:tab pos="9123363" algn="l"/>
                <a:tab pos="9537700" algn="l"/>
              </a:tabLst>
            </a:pPr>
            <a:r>
              <a:rPr lang="en-US" sz="2400" dirty="0" smtClean="0">
                <a:solidFill>
                  <a:schemeClr val="tx1">
                    <a:lumMod val="75000"/>
                    <a:lumOff val="25000"/>
                  </a:schemeClr>
                </a:solidFill>
              </a:rPr>
              <a:t>2. </a:t>
            </a:r>
            <a:r>
              <a:rPr lang="en-US" sz="2400" dirty="0" smtClean="0"/>
              <a:t>Label sentences with predicate structure.</a:t>
            </a:r>
          </a:p>
        </p:txBody>
      </p:sp>
      <p:grpSp>
        <p:nvGrpSpPr>
          <p:cNvPr id="2" name="Group 24"/>
          <p:cNvGrpSpPr/>
          <p:nvPr/>
        </p:nvGrpSpPr>
        <p:grpSpPr>
          <a:xfrm>
            <a:off x="990600" y="3890665"/>
            <a:ext cx="3810000" cy="1143000"/>
            <a:chOff x="990600" y="3890665"/>
            <a:chExt cx="3810000" cy="1143000"/>
          </a:xfrm>
        </p:grpSpPr>
        <p:sp>
          <p:nvSpPr>
            <p:cNvPr id="24" name="Rounded Rectangle 23"/>
            <p:cNvSpPr/>
            <p:nvPr/>
          </p:nvSpPr>
          <p:spPr>
            <a:xfrm>
              <a:off x="990600" y="3890665"/>
              <a:ext cx="3810000" cy="1143000"/>
            </a:xfrm>
            <a:prstGeom prst="roundRect">
              <a:avLst>
                <a:gd name="adj" fmla="val 11905"/>
              </a:avLst>
            </a:prstGeom>
            <a:solidFill>
              <a:schemeClr val="bg1"/>
            </a:solidFill>
            <a:ln w="3175">
              <a:solidFill>
                <a:schemeClr val="tx1">
                  <a:lumMod val="50000"/>
                  <a:lumOff val="50000"/>
                </a:schemeClr>
              </a:soli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i="1" dirty="0" smtClean="0">
                <a:solidFill>
                  <a:schemeClr val="tx1"/>
                </a:solidFill>
              </a:endParaRPr>
            </a:p>
          </p:txBody>
        </p:sp>
        <p:sp>
          <p:nvSpPr>
            <p:cNvPr id="26" name="Rounded Rectangle 25"/>
            <p:cNvSpPr/>
            <p:nvPr/>
          </p:nvSpPr>
          <p:spPr>
            <a:xfrm>
              <a:off x="1023582" y="3970469"/>
              <a:ext cx="1895265" cy="381000"/>
            </a:xfrm>
            <a:prstGeom prst="roundRect">
              <a:avLst>
                <a:gd name="adj" fmla="val 25288"/>
              </a:avLst>
            </a:prstGeom>
            <a:solidFill>
              <a:schemeClr val="tx2">
                <a:lumMod val="60000"/>
                <a:lumOff val="40000"/>
                <a:alpha val="4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990600" y="3890665"/>
              <a:ext cx="3810000" cy="1143000"/>
            </a:xfrm>
            <a:prstGeom prst="roundRect">
              <a:avLst>
                <a:gd name="adj" fmla="val 10549"/>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smtClean="0">
                  <a:solidFill>
                    <a:srgbClr val="1219AE"/>
                  </a:solidFill>
                </a:rPr>
                <a:t>Move the settler </a:t>
              </a:r>
              <a:r>
                <a:rPr lang="en-US" sz="2000" i="1" dirty="0" smtClean="0">
                  <a:solidFill>
                    <a:schemeClr val="tx1"/>
                  </a:solidFill>
                </a:rPr>
                <a:t>to a site suitable for building a city, onto grassland with a river if possible.</a:t>
              </a:r>
              <a:endParaRPr lang="en-US" sz="2000" b="1" i="1" dirty="0" smtClean="0">
                <a:solidFill>
                  <a:schemeClr val="tx1"/>
                </a:solidFill>
              </a:endParaRPr>
            </a:p>
          </p:txBody>
        </p:sp>
      </p:grpSp>
      <p:grpSp>
        <p:nvGrpSpPr>
          <p:cNvPr id="3" name="Group 46"/>
          <p:cNvGrpSpPr/>
          <p:nvPr/>
        </p:nvGrpSpPr>
        <p:grpSpPr>
          <a:xfrm>
            <a:off x="4800600" y="2306913"/>
            <a:ext cx="990600" cy="593152"/>
            <a:chOff x="6442302" y="3183953"/>
            <a:chExt cx="608523" cy="982856"/>
          </a:xfrm>
        </p:grpSpPr>
        <p:sp>
          <p:nvSpPr>
            <p:cNvPr id="38" name="Freeform 37"/>
            <p:cNvSpPr/>
            <p:nvPr/>
          </p:nvSpPr>
          <p:spPr>
            <a:xfrm>
              <a:off x="6442302" y="3183953"/>
              <a:ext cx="608523" cy="491428"/>
            </a:xfrm>
            <a:custGeom>
              <a:avLst/>
              <a:gdLst>
                <a:gd name="connsiteX0" fmla="*/ 0 w 1276709"/>
                <a:gd name="connsiteY0" fmla="*/ 575095 h 575095"/>
                <a:gd name="connsiteX1" fmla="*/ 373811 w 1276709"/>
                <a:gd name="connsiteY1" fmla="*/ 138023 h 575095"/>
                <a:gd name="connsiteX2" fmla="*/ 1276709 w 1276709"/>
                <a:gd name="connsiteY2" fmla="*/ 0 h 575095"/>
                <a:gd name="connsiteX0" fmla="*/ 0 w 1276709"/>
                <a:gd name="connsiteY0" fmla="*/ 575095 h 575095"/>
                <a:gd name="connsiteX1" fmla="*/ 1276709 w 1276709"/>
                <a:gd name="connsiteY1" fmla="*/ 0 h 575095"/>
                <a:gd name="connsiteX0" fmla="*/ 0 w 1276709"/>
                <a:gd name="connsiteY0" fmla="*/ 607204 h 607204"/>
                <a:gd name="connsiteX1" fmla="*/ 1276709 w 1276709"/>
                <a:gd name="connsiteY1" fmla="*/ 32109 h 607204"/>
                <a:gd name="connsiteX0" fmla="*/ 0 w 1276709"/>
                <a:gd name="connsiteY0" fmla="*/ 607204 h 607204"/>
                <a:gd name="connsiteX1" fmla="*/ 1276709 w 1276709"/>
                <a:gd name="connsiteY1" fmla="*/ 32109 h 607204"/>
                <a:gd name="connsiteX0" fmla="*/ 0 w 1278147"/>
                <a:gd name="connsiteY0" fmla="*/ 692989 h 692989"/>
                <a:gd name="connsiteX1" fmla="*/ 1278147 w 1278147"/>
                <a:gd name="connsiteY1" fmla="*/ 0 h 692989"/>
                <a:gd name="connsiteX0" fmla="*/ 0 w 1278147"/>
                <a:gd name="connsiteY0" fmla="*/ 692989 h 692989"/>
                <a:gd name="connsiteX1" fmla="*/ 1278147 w 1278147"/>
                <a:gd name="connsiteY1" fmla="*/ 0 h 692989"/>
                <a:gd name="connsiteX0" fmla="*/ 0 w 1278147"/>
                <a:gd name="connsiteY0" fmla="*/ 692989 h 692989"/>
                <a:gd name="connsiteX1" fmla="*/ 1278147 w 1278147"/>
                <a:gd name="connsiteY1" fmla="*/ 0 h 692989"/>
              </a:gdLst>
              <a:ahLst/>
              <a:cxnLst>
                <a:cxn ang="0">
                  <a:pos x="connsiteX0" y="connsiteY0"/>
                </a:cxn>
                <a:cxn ang="0">
                  <a:pos x="connsiteX1" y="connsiteY1"/>
                </a:cxn>
              </a:cxnLst>
              <a:rect l="l" t="t" r="r" b="b"/>
              <a:pathLst>
                <a:path w="1278147" h="692989">
                  <a:moveTo>
                    <a:pt x="0" y="692989"/>
                  </a:moveTo>
                  <a:cubicBezTo>
                    <a:pt x="416944" y="85785"/>
                    <a:pt x="992037" y="53676"/>
                    <a:pt x="1278147" y="0"/>
                  </a:cubicBezTo>
                </a:path>
              </a:pathLst>
            </a:custGeom>
            <a:ln w="12700">
              <a:solidFill>
                <a:schemeClr val="tx1">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flipV="1">
              <a:off x="6442302" y="3675381"/>
              <a:ext cx="608523" cy="491428"/>
            </a:xfrm>
            <a:custGeom>
              <a:avLst/>
              <a:gdLst>
                <a:gd name="connsiteX0" fmla="*/ 0 w 1276709"/>
                <a:gd name="connsiteY0" fmla="*/ 575095 h 575095"/>
                <a:gd name="connsiteX1" fmla="*/ 373811 w 1276709"/>
                <a:gd name="connsiteY1" fmla="*/ 138023 h 575095"/>
                <a:gd name="connsiteX2" fmla="*/ 1276709 w 1276709"/>
                <a:gd name="connsiteY2" fmla="*/ 0 h 575095"/>
                <a:gd name="connsiteX0" fmla="*/ 0 w 1276709"/>
                <a:gd name="connsiteY0" fmla="*/ 575095 h 575095"/>
                <a:gd name="connsiteX1" fmla="*/ 1276709 w 1276709"/>
                <a:gd name="connsiteY1" fmla="*/ 0 h 575095"/>
                <a:gd name="connsiteX0" fmla="*/ 0 w 1276709"/>
                <a:gd name="connsiteY0" fmla="*/ 607204 h 607204"/>
                <a:gd name="connsiteX1" fmla="*/ 1276709 w 1276709"/>
                <a:gd name="connsiteY1" fmla="*/ 32109 h 607204"/>
                <a:gd name="connsiteX0" fmla="*/ 0 w 1276709"/>
                <a:gd name="connsiteY0" fmla="*/ 607204 h 607204"/>
                <a:gd name="connsiteX1" fmla="*/ 1276709 w 1276709"/>
                <a:gd name="connsiteY1" fmla="*/ 32109 h 607204"/>
                <a:gd name="connsiteX0" fmla="*/ 0 w 1278147"/>
                <a:gd name="connsiteY0" fmla="*/ 692989 h 692989"/>
                <a:gd name="connsiteX1" fmla="*/ 1278147 w 1278147"/>
                <a:gd name="connsiteY1" fmla="*/ 0 h 692989"/>
                <a:gd name="connsiteX0" fmla="*/ 0 w 1278147"/>
                <a:gd name="connsiteY0" fmla="*/ 692989 h 692989"/>
                <a:gd name="connsiteX1" fmla="*/ 1278147 w 1278147"/>
                <a:gd name="connsiteY1" fmla="*/ 0 h 692989"/>
                <a:gd name="connsiteX0" fmla="*/ 0 w 1278147"/>
                <a:gd name="connsiteY0" fmla="*/ 692989 h 692989"/>
                <a:gd name="connsiteX1" fmla="*/ 1278147 w 1278147"/>
                <a:gd name="connsiteY1" fmla="*/ 0 h 692989"/>
              </a:gdLst>
              <a:ahLst/>
              <a:cxnLst>
                <a:cxn ang="0">
                  <a:pos x="connsiteX0" y="connsiteY0"/>
                </a:cxn>
                <a:cxn ang="0">
                  <a:pos x="connsiteX1" y="connsiteY1"/>
                </a:cxn>
              </a:cxnLst>
              <a:rect l="l" t="t" r="r" b="b"/>
              <a:pathLst>
                <a:path w="1278147" h="692989">
                  <a:moveTo>
                    <a:pt x="0" y="692989"/>
                  </a:moveTo>
                  <a:cubicBezTo>
                    <a:pt x="416944" y="85785"/>
                    <a:pt x="992037" y="53676"/>
                    <a:pt x="1278147" y="0"/>
                  </a:cubicBezTo>
                </a:path>
              </a:pathLst>
            </a:custGeom>
            <a:ln w="12700">
              <a:solidFill>
                <a:schemeClr val="tx1">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 name="Rectangle 39"/>
          <p:cNvSpPr/>
          <p:nvPr/>
        </p:nvSpPr>
        <p:spPr>
          <a:xfrm>
            <a:off x="5867400" y="2104311"/>
            <a:ext cx="2362200" cy="369332"/>
          </a:xfrm>
          <a:prstGeom prst="rect">
            <a:avLst/>
          </a:prstGeom>
        </p:spPr>
        <p:txBody>
          <a:bodyPr wrap="square">
            <a:spAutoFit/>
          </a:bodyPr>
          <a:lstStyle/>
          <a:p>
            <a:pPr marL="0" lvl="1">
              <a:spcAft>
                <a:spcPts val="1200"/>
              </a:spcAft>
            </a:pPr>
            <a:r>
              <a:rPr lang="en-US" b="1" spc="-130" dirty="0" err="1" smtClean="0">
                <a:solidFill>
                  <a:schemeClr val="tx1">
                    <a:lumMod val="65000"/>
                    <a:lumOff val="35000"/>
                  </a:schemeClr>
                </a:solidFill>
                <a:latin typeface="Consolas" pitchFamily="49" charset="0"/>
                <a:cs typeface="Consolas" pitchFamily="49" charset="0"/>
              </a:rPr>
              <a:t>move_settlers_to</a:t>
            </a:r>
            <a:r>
              <a:rPr lang="en-US" b="1" spc="-130" dirty="0" smtClean="0">
                <a:solidFill>
                  <a:schemeClr val="tx1">
                    <a:lumMod val="65000"/>
                    <a:lumOff val="35000"/>
                  </a:schemeClr>
                </a:solidFill>
                <a:latin typeface="Consolas" pitchFamily="49" charset="0"/>
                <a:cs typeface="Consolas" pitchFamily="49" charset="0"/>
              </a:rPr>
              <a:t> </a:t>
            </a:r>
            <a:r>
              <a:rPr lang="en-US" b="1" spc="-130" dirty="0" smtClean="0">
                <a:solidFill>
                  <a:schemeClr val="tx1">
                    <a:lumMod val="50000"/>
                    <a:lumOff val="50000"/>
                  </a:schemeClr>
                </a:solidFill>
                <a:latin typeface="Consolas" pitchFamily="49" charset="0"/>
                <a:cs typeface="Consolas" pitchFamily="49" charset="0"/>
              </a:rPr>
              <a:t>()</a:t>
            </a:r>
            <a:r>
              <a:rPr lang="en-US" b="1" spc="-130" dirty="0" smtClean="0">
                <a:solidFill>
                  <a:schemeClr val="tx1">
                    <a:lumMod val="65000"/>
                    <a:lumOff val="35000"/>
                  </a:schemeClr>
                </a:solidFill>
                <a:latin typeface="Consolas" pitchFamily="49" charset="0"/>
                <a:cs typeface="Consolas" pitchFamily="49" charset="0"/>
              </a:rPr>
              <a:t> </a:t>
            </a:r>
          </a:p>
        </p:txBody>
      </p:sp>
      <p:sp>
        <p:nvSpPr>
          <p:cNvPr id="42" name="Rectangle 41"/>
          <p:cNvSpPr/>
          <p:nvPr/>
        </p:nvSpPr>
        <p:spPr>
          <a:xfrm>
            <a:off x="5867400" y="2671465"/>
            <a:ext cx="2667000" cy="369332"/>
          </a:xfrm>
          <a:prstGeom prst="rect">
            <a:avLst/>
          </a:prstGeom>
        </p:spPr>
        <p:txBody>
          <a:bodyPr wrap="square">
            <a:spAutoFit/>
          </a:bodyPr>
          <a:lstStyle/>
          <a:p>
            <a:pPr marL="0" lvl="1">
              <a:spcAft>
                <a:spcPts val="1200"/>
              </a:spcAft>
            </a:pPr>
            <a:r>
              <a:rPr lang="en-US" b="1" spc="-130" dirty="0" err="1" smtClean="0">
                <a:solidFill>
                  <a:schemeClr val="tx1">
                    <a:lumMod val="65000"/>
                    <a:lumOff val="35000"/>
                  </a:schemeClr>
                </a:solidFill>
                <a:latin typeface="Consolas" pitchFamily="49" charset="0"/>
                <a:cs typeface="Consolas" pitchFamily="49" charset="0"/>
              </a:rPr>
              <a:t>settlers_build_city</a:t>
            </a:r>
            <a:r>
              <a:rPr lang="en-US" b="1" spc="-130" dirty="0" smtClean="0">
                <a:solidFill>
                  <a:schemeClr val="tx1">
                    <a:lumMod val="65000"/>
                    <a:lumOff val="35000"/>
                  </a:schemeClr>
                </a:solidFill>
                <a:latin typeface="Consolas" pitchFamily="49" charset="0"/>
                <a:cs typeface="Consolas" pitchFamily="49" charset="0"/>
              </a:rPr>
              <a:t> </a:t>
            </a:r>
            <a:r>
              <a:rPr lang="en-US" sz="1700" b="1" spc="-130" dirty="0" smtClean="0">
                <a:solidFill>
                  <a:schemeClr val="tx1">
                    <a:lumMod val="50000"/>
                    <a:lumOff val="50000"/>
                  </a:schemeClr>
                </a:solidFill>
                <a:latin typeface="Consolas" pitchFamily="49" charset="0"/>
                <a:cs typeface="Consolas" pitchFamily="49" charset="0"/>
              </a:rPr>
              <a:t>()</a:t>
            </a:r>
            <a:endParaRPr lang="en-US" sz="1700" b="1" spc="-130" dirty="0" smtClean="0">
              <a:solidFill>
                <a:schemeClr val="tx1">
                  <a:lumMod val="50000"/>
                  <a:lumOff val="50000"/>
                </a:schemeClr>
              </a:solidFill>
              <a:latin typeface="Lucida Console" pitchFamily="49" charset="0"/>
            </a:endParaRPr>
          </a:p>
        </p:txBody>
      </p:sp>
      <p:sp>
        <p:nvSpPr>
          <p:cNvPr id="61" name="Rectangle 60"/>
          <p:cNvSpPr/>
          <p:nvPr/>
        </p:nvSpPr>
        <p:spPr>
          <a:xfrm>
            <a:off x="8153400" y="2057400"/>
            <a:ext cx="381000" cy="461665"/>
          </a:xfrm>
          <a:prstGeom prst="rect">
            <a:avLst/>
          </a:prstGeom>
        </p:spPr>
        <p:txBody>
          <a:bodyPr wrap="square">
            <a:spAutoFit/>
          </a:bodyPr>
          <a:lstStyle/>
          <a:p>
            <a:pPr marL="0" lvl="1">
              <a:spcAft>
                <a:spcPts val="1200"/>
              </a:spcAft>
            </a:pPr>
            <a:r>
              <a:rPr lang="en-US" sz="2400" b="1" spc="-130" dirty="0" smtClean="0">
                <a:solidFill>
                  <a:srgbClr val="C00000"/>
                </a:solidFill>
                <a:effectLst>
                  <a:glow rad="63500">
                    <a:schemeClr val="accent2">
                      <a:satMod val="175000"/>
                      <a:alpha val="40000"/>
                    </a:schemeClr>
                  </a:glow>
                </a:effectLst>
              </a:rPr>
              <a:t>?</a:t>
            </a:r>
          </a:p>
        </p:txBody>
      </p:sp>
      <p:sp>
        <p:nvSpPr>
          <p:cNvPr id="62" name="Rectangle 61"/>
          <p:cNvSpPr/>
          <p:nvPr/>
        </p:nvSpPr>
        <p:spPr>
          <a:xfrm>
            <a:off x="8458200" y="2630890"/>
            <a:ext cx="381000" cy="461665"/>
          </a:xfrm>
          <a:prstGeom prst="rect">
            <a:avLst/>
          </a:prstGeom>
        </p:spPr>
        <p:txBody>
          <a:bodyPr wrap="square">
            <a:spAutoFit/>
          </a:bodyPr>
          <a:lstStyle/>
          <a:p>
            <a:pPr marL="0" lvl="1">
              <a:spcAft>
                <a:spcPts val="1200"/>
              </a:spcAft>
            </a:pPr>
            <a:r>
              <a:rPr lang="en-US" sz="2400" b="1" spc="-130" dirty="0" smtClean="0">
                <a:solidFill>
                  <a:srgbClr val="C00000"/>
                </a:solidFill>
                <a:effectLst>
                  <a:glow rad="63500">
                    <a:schemeClr val="accent2">
                      <a:satMod val="175000"/>
                      <a:alpha val="40000"/>
                    </a:schemeClr>
                  </a:glow>
                </a:effectLst>
              </a:rPr>
              <a:t>?</a:t>
            </a:r>
          </a:p>
        </p:txBody>
      </p:sp>
      <p:sp>
        <p:nvSpPr>
          <p:cNvPr id="66" name="Rectangle 65"/>
          <p:cNvSpPr/>
          <p:nvPr/>
        </p:nvSpPr>
        <p:spPr>
          <a:xfrm>
            <a:off x="5867400" y="4278980"/>
            <a:ext cx="2362200" cy="369332"/>
          </a:xfrm>
          <a:prstGeom prst="rect">
            <a:avLst/>
          </a:prstGeom>
        </p:spPr>
        <p:txBody>
          <a:bodyPr wrap="square">
            <a:spAutoFit/>
          </a:bodyPr>
          <a:lstStyle/>
          <a:p>
            <a:pPr marL="0" lvl="1">
              <a:spcAft>
                <a:spcPts val="1200"/>
              </a:spcAft>
            </a:pPr>
            <a:r>
              <a:rPr lang="en-US" b="1" spc="-130" dirty="0" err="1" smtClean="0">
                <a:solidFill>
                  <a:schemeClr val="tx1">
                    <a:lumMod val="65000"/>
                    <a:lumOff val="35000"/>
                  </a:schemeClr>
                </a:solidFill>
                <a:latin typeface="Consolas" pitchFamily="49" charset="0"/>
                <a:cs typeface="Consolas" pitchFamily="49" charset="0"/>
              </a:rPr>
              <a:t>move_settlers_to</a:t>
            </a:r>
            <a:r>
              <a:rPr lang="en-US" b="1" spc="-130" dirty="0" smtClean="0">
                <a:solidFill>
                  <a:schemeClr val="tx1">
                    <a:lumMod val="65000"/>
                    <a:lumOff val="35000"/>
                  </a:schemeClr>
                </a:solidFill>
                <a:latin typeface="Consolas" pitchFamily="49" charset="0"/>
                <a:cs typeface="Consolas" pitchFamily="49" charset="0"/>
              </a:rPr>
              <a:t> </a:t>
            </a:r>
            <a:r>
              <a:rPr lang="en-US" sz="1700" b="1" spc="-130" dirty="0" smtClean="0">
                <a:solidFill>
                  <a:schemeClr val="tx1">
                    <a:lumMod val="50000"/>
                    <a:lumOff val="50000"/>
                  </a:schemeClr>
                </a:solidFill>
                <a:latin typeface="Consolas" pitchFamily="49" charset="0"/>
                <a:cs typeface="Consolas" pitchFamily="49" charset="0"/>
              </a:rPr>
              <a:t>()</a:t>
            </a:r>
            <a:r>
              <a:rPr lang="en-US" sz="1700" b="1" spc="-130" dirty="0" smtClean="0">
                <a:solidFill>
                  <a:schemeClr val="tx1">
                    <a:lumMod val="65000"/>
                    <a:lumOff val="35000"/>
                  </a:schemeClr>
                </a:solidFill>
                <a:latin typeface="Lucida Console" pitchFamily="49" charset="0"/>
              </a:rPr>
              <a:t> </a:t>
            </a:r>
          </a:p>
        </p:txBody>
      </p:sp>
      <p:grpSp>
        <p:nvGrpSpPr>
          <p:cNvPr id="4" name="Group 72"/>
          <p:cNvGrpSpPr/>
          <p:nvPr/>
        </p:nvGrpSpPr>
        <p:grpSpPr>
          <a:xfrm>
            <a:off x="609600" y="5725180"/>
            <a:ext cx="8001000" cy="461665"/>
            <a:chOff x="609600" y="5725180"/>
            <a:chExt cx="8001000" cy="461665"/>
          </a:xfrm>
        </p:grpSpPr>
        <p:sp>
          <p:nvSpPr>
            <p:cNvPr id="69" name="Rounded Rectangle 68"/>
            <p:cNvSpPr/>
            <p:nvPr/>
          </p:nvSpPr>
          <p:spPr>
            <a:xfrm>
              <a:off x="4696848" y="5772993"/>
              <a:ext cx="759124" cy="399207"/>
            </a:xfrm>
            <a:prstGeom prst="roundRect">
              <a:avLst>
                <a:gd name="adj" fmla="val 25288"/>
              </a:avLst>
            </a:prstGeom>
            <a:solidFill>
              <a:srgbClr val="FF5050">
                <a:alpha val="4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3782448" y="5772993"/>
              <a:ext cx="946030" cy="399207"/>
            </a:xfrm>
            <a:prstGeom prst="roundRect">
              <a:avLst>
                <a:gd name="adj" fmla="val 25288"/>
              </a:avLst>
            </a:prstGeom>
            <a:solidFill>
              <a:schemeClr val="tx2">
                <a:lumMod val="60000"/>
                <a:lumOff val="40000"/>
                <a:alpha val="4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5715000" y="5772993"/>
              <a:ext cx="1643332" cy="399207"/>
            </a:xfrm>
            <a:prstGeom prst="roundRect">
              <a:avLst>
                <a:gd name="adj" fmla="val 25288"/>
              </a:avLst>
            </a:prstGeom>
            <a:solidFill>
              <a:schemeClr val="bg1">
                <a:lumMod val="50000"/>
                <a:alpha val="4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09600" y="5725180"/>
              <a:ext cx="8001000" cy="461665"/>
            </a:xfrm>
            <a:prstGeom prst="rect">
              <a:avLst/>
            </a:prstGeom>
          </p:spPr>
          <p:txBody>
            <a:bodyPr wrap="square">
              <a:spAutoFit/>
            </a:bodyPr>
            <a:lstStyle/>
            <a:p>
              <a:pPr marL="0" lvl="1" algn="ctr">
                <a:spcAft>
                  <a:spcPts val="1200"/>
                </a:spcAft>
              </a:pPr>
              <a:r>
                <a:rPr lang="en-US" sz="2400" dirty="0" smtClean="0">
                  <a:solidFill>
                    <a:sysClr val="windowText" lastClr="000000"/>
                  </a:solidFill>
                </a:rPr>
                <a:t>Label words as </a:t>
              </a:r>
              <a:r>
                <a:rPr lang="en-US" sz="2400" i="1" dirty="0" smtClean="0">
                  <a:solidFill>
                    <a:srgbClr val="0033CC"/>
                  </a:solidFill>
                </a:rPr>
                <a:t>action</a:t>
              </a:r>
              <a:r>
                <a:rPr lang="en-US" sz="2400" i="1" dirty="0" smtClean="0">
                  <a:solidFill>
                    <a:sysClr val="windowText" lastClr="000000"/>
                  </a:solidFill>
                </a:rPr>
                <a:t>, </a:t>
              </a:r>
              <a:r>
                <a:rPr lang="en-US" sz="2400" i="1" dirty="0" smtClean="0">
                  <a:solidFill>
                    <a:srgbClr val="C00000"/>
                  </a:solidFill>
                </a:rPr>
                <a:t>state</a:t>
              </a:r>
              <a:r>
                <a:rPr lang="en-US" sz="2400" i="1" dirty="0" smtClean="0">
                  <a:solidFill>
                    <a:sysClr val="windowText" lastClr="000000"/>
                  </a:solidFill>
                </a:rPr>
                <a:t> </a:t>
              </a:r>
              <a:r>
                <a:rPr lang="en-US" sz="2400" dirty="0" smtClean="0">
                  <a:solidFill>
                    <a:sysClr val="windowText" lastClr="000000"/>
                  </a:solidFill>
                </a:rPr>
                <a:t>or</a:t>
              </a:r>
              <a:r>
                <a:rPr lang="en-US" sz="2400" i="1" dirty="0" smtClean="0">
                  <a:solidFill>
                    <a:sysClr val="windowText" lastClr="000000"/>
                  </a:solidFill>
                </a:rPr>
                <a:t> </a:t>
              </a:r>
              <a:r>
                <a:rPr lang="en-US" sz="2400" i="1" dirty="0" smtClean="0">
                  <a:solidFill>
                    <a:schemeClr val="tx1">
                      <a:lumMod val="75000"/>
                      <a:lumOff val="25000"/>
                    </a:schemeClr>
                  </a:solidFill>
                </a:rPr>
                <a:t>background</a:t>
              </a:r>
              <a:endParaRPr lang="en-US" sz="2400" b="1" i="1" dirty="0" smtClean="0">
                <a:solidFill>
                  <a:schemeClr val="tx1">
                    <a:lumMod val="75000"/>
                    <a:lumOff val="25000"/>
                  </a:schemeClr>
                </a:solidFill>
              </a:endParaRPr>
            </a:p>
          </p:txBody>
        </p:sp>
      </p:grpSp>
    </p:spTree>
    <p:extLst>
      <p:ext uri="{BB962C8B-B14F-4D97-AF65-F5344CB8AC3E}">
        <p14:creationId xmlns:p14="http://schemas.microsoft.com/office/powerpoint/2010/main" val="31583904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reeform 66"/>
          <p:cNvSpPr/>
          <p:nvPr/>
        </p:nvSpPr>
        <p:spPr>
          <a:xfrm flipV="1">
            <a:off x="4724400" y="4424065"/>
            <a:ext cx="1066800" cy="76200"/>
          </a:xfrm>
          <a:custGeom>
            <a:avLst/>
            <a:gdLst>
              <a:gd name="connsiteX0" fmla="*/ 0 w 1274164"/>
              <a:gd name="connsiteY0" fmla="*/ 0 h 0"/>
              <a:gd name="connsiteX1" fmla="*/ 1274164 w 1274164"/>
              <a:gd name="connsiteY1" fmla="*/ 0 h 0"/>
            </a:gdLst>
            <a:ahLst/>
            <a:cxnLst>
              <a:cxn ang="0">
                <a:pos x="connsiteX0" y="connsiteY0"/>
              </a:cxn>
              <a:cxn ang="0">
                <a:pos x="connsiteX1" y="connsiteY1"/>
              </a:cxn>
            </a:cxnLst>
            <a:rect l="l" t="t" r="r" b="b"/>
            <a:pathLst>
              <a:path w="1274164">
                <a:moveTo>
                  <a:pt x="0" y="0"/>
                </a:moveTo>
                <a:lnTo>
                  <a:pt x="1274164" y="0"/>
                </a:lnTo>
              </a:path>
            </a:pathLst>
          </a:custGeom>
          <a:ln w="31750">
            <a:solidFill>
              <a:srgbClr val="C00000"/>
            </a:solidFill>
            <a:headEnd type="none" w="med" len="med"/>
            <a:tailEnd type="arrow"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itle 1"/>
          <p:cNvSpPr txBox="1">
            <a:spLocks/>
          </p:cNvSpPr>
          <p:nvPr/>
        </p:nvSpPr>
        <p:spPr>
          <a:xfrm>
            <a:off x="0" y="0"/>
            <a:ext cx="9144000" cy="838200"/>
          </a:xfrm>
          <a:prstGeom prst="rect">
            <a:avLst/>
          </a:prstGeom>
        </p:spPr>
        <p:txBody>
          <a:bodyPr vert="horz" lIns="91440" tIns="45720" rIns="91440" bIns="45720" rtlCol="0" anchor="ctr">
            <a:normAutofit/>
          </a:bodyPr>
          <a:lstStyle/>
          <a:p>
            <a:pPr lvl="0" algn="ctr">
              <a:spcBef>
                <a:spcPct val="0"/>
              </a:spcBef>
              <a:defRPr/>
            </a:pPr>
            <a:r>
              <a:rPr lang="en-US" sz="3200" dirty="0" smtClean="0"/>
              <a:t>Leveraging Textual Advice: Challenges</a:t>
            </a:r>
            <a:endParaRPr lang="en-US" sz="3200" dirty="0"/>
          </a:p>
        </p:txBody>
      </p:sp>
      <p:sp>
        <p:nvSpPr>
          <p:cNvPr id="22" name="Slide Number Placeholder 21"/>
          <p:cNvSpPr>
            <a:spLocks noGrp="1"/>
          </p:cNvSpPr>
          <p:nvPr>
            <p:ph type="sldNum" sz="quarter" idx="12"/>
          </p:nvPr>
        </p:nvSpPr>
        <p:spPr/>
        <p:txBody>
          <a:bodyPr/>
          <a:lstStyle/>
          <a:p>
            <a:fld id="{56BAE9AA-A52C-434E-B53C-34E22D50007E}" type="slidenum">
              <a:rPr lang="en-US" smtClean="0"/>
              <a:pPr/>
              <a:t>33</a:t>
            </a:fld>
            <a:endParaRPr lang="en-US" dirty="0"/>
          </a:p>
        </p:txBody>
      </p:sp>
      <p:sp>
        <p:nvSpPr>
          <p:cNvPr id="5" name="Rounded Rectangle 4"/>
          <p:cNvSpPr/>
          <p:nvPr/>
        </p:nvSpPr>
        <p:spPr>
          <a:xfrm>
            <a:off x="990600" y="2061865"/>
            <a:ext cx="3810000" cy="1066800"/>
          </a:xfrm>
          <a:prstGeom prst="roundRect">
            <a:avLst>
              <a:gd name="adj" fmla="val 11905"/>
            </a:avLst>
          </a:prstGeom>
          <a:solidFill>
            <a:schemeClr val="bg1"/>
          </a:solidFill>
          <a:ln w="3175">
            <a:solidFill>
              <a:schemeClr val="tx1">
                <a:lumMod val="50000"/>
                <a:lumOff val="50000"/>
              </a:schemeClr>
            </a:soli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smtClean="0">
                <a:solidFill>
                  <a:srgbClr val="C98A0D"/>
                </a:solidFill>
              </a:rPr>
              <a:t>Move</a:t>
            </a:r>
            <a:r>
              <a:rPr lang="en-US" sz="2000" i="1" dirty="0" smtClean="0">
                <a:solidFill>
                  <a:schemeClr val="tx1"/>
                </a:solidFill>
              </a:rPr>
              <a:t> </a:t>
            </a:r>
            <a:r>
              <a:rPr lang="en-US" sz="2000" i="1" dirty="0" smtClean="0">
                <a:solidFill>
                  <a:schemeClr val="tx1">
                    <a:lumMod val="75000"/>
                    <a:lumOff val="25000"/>
                  </a:schemeClr>
                </a:solidFill>
              </a:rPr>
              <a:t>the</a:t>
            </a:r>
            <a:r>
              <a:rPr lang="en-US" sz="2000" i="1" dirty="0" smtClean="0">
                <a:solidFill>
                  <a:schemeClr val="tx1"/>
                </a:solidFill>
              </a:rPr>
              <a:t> </a:t>
            </a:r>
            <a:r>
              <a:rPr lang="en-US" sz="2000" b="1" i="1" dirty="0" smtClean="0">
                <a:solidFill>
                  <a:srgbClr val="652615"/>
                </a:solidFill>
              </a:rPr>
              <a:t>settler</a:t>
            </a:r>
            <a:r>
              <a:rPr lang="en-US" sz="2000" i="1" dirty="0" smtClean="0">
                <a:solidFill>
                  <a:schemeClr val="tx1"/>
                </a:solidFill>
              </a:rPr>
              <a:t> </a:t>
            </a:r>
            <a:r>
              <a:rPr lang="en-US" sz="2000" i="1" dirty="0" smtClean="0">
                <a:solidFill>
                  <a:schemeClr val="tx1">
                    <a:lumMod val="75000"/>
                    <a:lumOff val="25000"/>
                  </a:schemeClr>
                </a:solidFill>
              </a:rPr>
              <a:t>to a site suitable for</a:t>
            </a:r>
            <a:r>
              <a:rPr lang="en-US" sz="2000" i="1" dirty="0" smtClean="0">
                <a:solidFill>
                  <a:schemeClr val="tx1"/>
                </a:solidFill>
              </a:rPr>
              <a:t> </a:t>
            </a:r>
            <a:r>
              <a:rPr lang="en-US" sz="2000" b="1" i="1" dirty="0" smtClean="0">
                <a:solidFill>
                  <a:srgbClr val="C00000"/>
                </a:solidFill>
              </a:rPr>
              <a:t>building</a:t>
            </a:r>
            <a:r>
              <a:rPr lang="en-US" sz="2000" i="1" dirty="0" smtClean="0">
                <a:solidFill>
                  <a:schemeClr val="tx1"/>
                </a:solidFill>
              </a:rPr>
              <a:t> </a:t>
            </a:r>
            <a:r>
              <a:rPr lang="en-US" sz="2000" i="1" dirty="0" smtClean="0">
                <a:solidFill>
                  <a:schemeClr val="tx1">
                    <a:lumMod val="75000"/>
                    <a:lumOff val="25000"/>
                  </a:schemeClr>
                </a:solidFill>
              </a:rPr>
              <a:t>a</a:t>
            </a:r>
            <a:r>
              <a:rPr lang="en-US" sz="2000" i="1" dirty="0" smtClean="0">
                <a:solidFill>
                  <a:schemeClr val="tx1"/>
                </a:solidFill>
              </a:rPr>
              <a:t> </a:t>
            </a:r>
            <a:r>
              <a:rPr lang="en-US" sz="2000" b="1" i="1" dirty="0" smtClean="0">
                <a:solidFill>
                  <a:srgbClr val="C00000"/>
                </a:solidFill>
              </a:rPr>
              <a:t>city</a:t>
            </a:r>
            <a:r>
              <a:rPr lang="en-US" sz="2000" i="1" dirty="0" smtClean="0">
                <a:solidFill>
                  <a:schemeClr val="tx1">
                    <a:lumMod val="75000"/>
                    <a:lumOff val="25000"/>
                  </a:schemeClr>
                </a:solidFill>
              </a:rPr>
              <a:t>, onto grassland with a river if possible.</a:t>
            </a:r>
            <a:endParaRPr lang="en-US" sz="2000" b="1" i="1" dirty="0" smtClean="0">
              <a:solidFill>
                <a:schemeClr val="tx1">
                  <a:lumMod val="75000"/>
                  <a:lumOff val="25000"/>
                </a:schemeClr>
              </a:solidFill>
            </a:endParaRPr>
          </a:p>
        </p:txBody>
      </p:sp>
      <p:sp>
        <p:nvSpPr>
          <p:cNvPr id="6" name="TextBox 5"/>
          <p:cNvSpPr txBox="1"/>
          <p:nvPr/>
        </p:nvSpPr>
        <p:spPr>
          <a:xfrm>
            <a:off x="990600" y="1062335"/>
            <a:ext cx="6172200" cy="461665"/>
          </a:xfrm>
          <a:prstGeom prst="rect">
            <a:avLst/>
          </a:prstGeom>
          <a:noFill/>
        </p:spPr>
        <p:txBody>
          <a:bodyPr wrap="square" rtlCol="0">
            <a:spAutoFit/>
          </a:bodyPr>
          <a:lstStyle/>
          <a:p>
            <a:pPr marL="685800" indent="-685800">
              <a:spcAft>
                <a:spcPts val="600"/>
              </a:spcAft>
              <a:tabLst>
                <a:tab pos="7464425" algn="l"/>
                <a:tab pos="7878763" algn="l"/>
                <a:tab pos="8293100" algn="l"/>
                <a:tab pos="8709025" algn="l"/>
                <a:tab pos="9123363" algn="l"/>
                <a:tab pos="9537700" algn="l"/>
              </a:tabLst>
            </a:pPr>
            <a:r>
              <a:rPr lang="en-US" sz="2400" dirty="0" smtClean="0">
                <a:solidFill>
                  <a:schemeClr val="tx1">
                    <a:lumMod val="75000"/>
                    <a:lumOff val="25000"/>
                  </a:schemeClr>
                </a:solidFill>
              </a:rPr>
              <a:t>2. </a:t>
            </a:r>
            <a:r>
              <a:rPr lang="en-US" sz="2400" dirty="0" smtClean="0"/>
              <a:t>Label sentences with predicate structure.</a:t>
            </a:r>
          </a:p>
        </p:txBody>
      </p:sp>
      <p:grpSp>
        <p:nvGrpSpPr>
          <p:cNvPr id="2" name="Group 24"/>
          <p:cNvGrpSpPr/>
          <p:nvPr/>
        </p:nvGrpSpPr>
        <p:grpSpPr>
          <a:xfrm>
            <a:off x="990600" y="3890665"/>
            <a:ext cx="3810000" cy="1143000"/>
            <a:chOff x="990600" y="3890665"/>
            <a:chExt cx="3810000" cy="1143000"/>
          </a:xfrm>
        </p:grpSpPr>
        <p:sp>
          <p:nvSpPr>
            <p:cNvPr id="24" name="Rounded Rectangle 23"/>
            <p:cNvSpPr/>
            <p:nvPr/>
          </p:nvSpPr>
          <p:spPr>
            <a:xfrm>
              <a:off x="990600" y="3890665"/>
              <a:ext cx="3810000" cy="1143000"/>
            </a:xfrm>
            <a:prstGeom prst="roundRect">
              <a:avLst>
                <a:gd name="adj" fmla="val 11905"/>
              </a:avLst>
            </a:prstGeom>
            <a:solidFill>
              <a:schemeClr val="bg1"/>
            </a:solidFill>
            <a:ln w="3175">
              <a:solidFill>
                <a:schemeClr val="tx1">
                  <a:lumMod val="50000"/>
                  <a:lumOff val="50000"/>
                </a:schemeClr>
              </a:soli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i="1" dirty="0" smtClean="0">
                <a:solidFill>
                  <a:schemeClr val="tx1"/>
                </a:solidFill>
              </a:endParaRPr>
            </a:p>
          </p:txBody>
        </p:sp>
        <p:sp>
          <p:nvSpPr>
            <p:cNvPr id="26" name="Rounded Rectangle 25"/>
            <p:cNvSpPr/>
            <p:nvPr/>
          </p:nvSpPr>
          <p:spPr>
            <a:xfrm>
              <a:off x="1023582" y="3970469"/>
              <a:ext cx="1895265" cy="381000"/>
            </a:xfrm>
            <a:prstGeom prst="roundRect">
              <a:avLst>
                <a:gd name="adj" fmla="val 25288"/>
              </a:avLst>
            </a:prstGeom>
            <a:solidFill>
              <a:schemeClr val="tx2">
                <a:lumMod val="60000"/>
                <a:lumOff val="40000"/>
                <a:alpha val="4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990600" y="3890665"/>
              <a:ext cx="3810000" cy="1143000"/>
            </a:xfrm>
            <a:prstGeom prst="roundRect">
              <a:avLst>
                <a:gd name="adj" fmla="val 10549"/>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smtClean="0">
                  <a:solidFill>
                    <a:srgbClr val="1219AE"/>
                  </a:solidFill>
                </a:rPr>
                <a:t>Move the settler </a:t>
              </a:r>
              <a:r>
                <a:rPr lang="en-US" sz="2000" i="1" dirty="0" smtClean="0">
                  <a:solidFill>
                    <a:schemeClr val="tx1"/>
                  </a:solidFill>
                </a:rPr>
                <a:t>to a site suitable for building a city, onto grassland with a river if possible.</a:t>
              </a:r>
              <a:endParaRPr lang="en-US" sz="2000" b="1" i="1" dirty="0" smtClean="0">
                <a:solidFill>
                  <a:schemeClr val="tx1"/>
                </a:solidFill>
              </a:endParaRPr>
            </a:p>
          </p:txBody>
        </p:sp>
      </p:grpSp>
      <p:grpSp>
        <p:nvGrpSpPr>
          <p:cNvPr id="3" name="Group 46"/>
          <p:cNvGrpSpPr/>
          <p:nvPr/>
        </p:nvGrpSpPr>
        <p:grpSpPr>
          <a:xfrm>
            <a:off x="4800600" y="2306913"/>
            <a:ext cx="990600" cy="593152"/>
            <a:chOff x="6442302" y="3183953"/>
            <a:chExt cx="608523" cy="982856"/>
          </a:xfrm>
        </p:grpSpPr>
        <p:sp>
          <p:nvSpPr>
            <p:cNvPr id="38" name="Freeform 37"/>
            <p:cNvSpPr/>
            <p:nvPr/>
          </p:nvSpPr>
          <p:spPr>
            <a:xfrm>
              <a:off x="6442302" y="3183953"/>
              <a:ext cx="608523" cy="491428"/>
            </a:xfrm>
            <a:custGeom>
              <a:avLst/>
              <a:gdLst>
                <a:gd name="connsiteX0" fmla="*/ 0 w 1276709"/>
                <a:gd name="connsiteY0" fmla="*/ 575095 h 575095"/>
                <a:gd name="connsiteX1" fmla="*/ 373811 w 1276709"/>
                <a:gd name="connsiteY1" fmla="*/ 138023 h 575095"/>
                <a:gd name="connsiteX2" fmla="*/ 1276709 w 1276709"/>
                <a:gd name="connsiteY2" fmla="*/ 0 h 575095"/>
                <a:gd name="connsiteX0" fmla="*/ 0 w 1276709"/>
                <a:gd name="connsiteY0" fmla="*/ 575095 h 575095"/>
                <a:gd name="connsiteX1" fmla="*/ 1276709 w 1276709"/>
                <a:gd name="connsiteY1" fmla="*/ 0 h 575095"/>
                <a:gd name="connsiteX0" fmla="*/ 0 w 1276709"/>
                <a:gd name="connsiteY0" fmla="*/ 607204 h 607204"/>
                <a:gd name="connsiteX1" fmla="*/ 1276709 w 1276709"/>
                <a:gd name="connsiteY1" fmla="*/ 32109 h 607204"/>
                <a:gd name="connsiteX0" fmla="*/ 0 w 1276709"/>
                <a:gd name="connsiteY0" fmla="*/ 607204 h 607204"/>
                <a:gd name="connsiteX1" fmla="*/ 1276709 w 1276709"/>
                <a:gd name="connsiteY1" fmla="*/ 32109 h 607204"/>
                <a:gd name="connsiteX0" fmla="*/ 0 w 1278147"/>
                <a:gd name="connsiteY0" fmla="*/ 692989 h 692989"/>
                <a:gd name="connsiteX1" fmla="*/ 1278147 w 1278147"/>
                <a:gd name="connsiteY1" fmla="*/ 0 h 692989"/>
                <a:gd name="connsiteX0" fmla="*/ 0 w 1278147"/>
                <a:gd name="connsiteY0" fmla="*/ 692989 h 692989"/>
                <a:gd name="connsiteX1" fmla="*/ 1278147 w 1278147"/>
                <a:gd name="connsiteY1" fmla="*/ 0 h 692989"/>
                <a:gd name="connsiteX0" fmla="*/ 0 w 1278147"/>
                <a:gd name="connsiteY0" fmla="*/ 692989 h 692989"/>
                <a:gd name="connsiteX1" fmla="*/ 1278147 w 1278147"/>
                <a:gd name="connsiteY1" fmla="*/ 0 h 692989"/>
              </a:gdLst>
              <a:ahLst/>
              <a:cxnLst>
                <a:cxn ang="0">
                  <a:pos x="connsiteX0" y="connsiteY0"/>
                </a:cxn>
                <a:cxn ang="0">
                  <a:pos x="connsiteX1" y="connsiteY1"/>
                </a:cxn>
              </a:cxnLst>
              <a:rect l="l" t="t" r="r" b="b"/>
              <a:pathLst>
                <a:path w="1278147" h="692989">
                  <a:moveTo>
                    <a:pt x="0" y="692989"/>
                  </a:moveTo>
                  <a:cubicBezTo>
                    <a:pt x="416944" y="85785"/>
                    <a:pt x="992037" y="53676"/>
                    <a:pt x="1278147" y="0"/>
                  </a:cubicBezTo>
                </a:path>
              </a:pathLst>
            </a:custGeom>
            <a:ln w="12700">
              <a:solidFill>
                <a:schemeClr val="tx1">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flipV="1">
              <a:off x="6442302" y="3675381"/>
              <a:ext cx="608523" cy="491428"/>
            </a:xfrm>
            <a:custGeom>
              <a:avLst/>
              <a:gdLst>
                <a:gd name="connsiteX0" fmla="*/ 0 w 1276709"/>
                <a:gd name="connsiteY0" fmla="*/ 575095 h 575095"/>
                <a:gd name="connsiteX1" fmla="*/ 373811 w 1276709"/>
                <a:gd name="connsiteY1" fmla="*/ 138023 h 575095"/>
                <a:gd name="connsiteX2" fmla="*/ 1276709 w 1276709"/>
                <a:gd name="connsiteY2" fmla="*/ 0 h 575095"/>
                <a:gd name="connsiteX0" fmla="*/ 0 w 1276709"/>
                <a:gd name="connsiteY0" fmla="*/ 575095 h 575095"/>
                <a:gd name="connsiteX1" fmla="*/ 1276709 w 1276709"/>
                <a:gd name="connsiteY1" fmla="*/ 0 h 575095"/>
                <a:gd name="connsiteX0" fmla="*/ 0 w 1276709"/>
                <a:gd name="connsiteY0" fmla="*/ 607204 h 607204"/>
                <a:gd name="connsiteX1" fmla="*/ 1276709 w 1276709"/>
                <a:gd name="connsiteY1" fmla="*/ 32109 h 607204"/>
                <a:gd name="connsiteX0" fmla="*/ 0 w 1276709"/>
                <a:gd name="connsiteY0" fmla="*/ 607204 h 607204"/>
                <a:gd name="connsiteX1" fmla="*/ 1276709 w 1276709"/>
                <a:gd name="connsiteY1" fmla="*/ 32109 h 607204"/>
                <a:gd name="connsiteX0" fmla="*/ 0 w 1278147"/>
                <a:gd name="connsiteY0" fmla="*/ 692989 h 692989"/>
                <a:gd name="connsiteX1" fmla="*/ 1278147 w 1278147"/>
                <a:gd name="connsiteY1" fmla="*/ 0 h 692989"/>
                <a:gd name="connsiteX0" fmla="*/ 0 w 1278147"/>
                <a:gd name="connsiteY0" fmla="*/ 692989 h 692989"/>
                <a:gd name="connsiteX1" fmla="*/ 1278147 w 1278147"/>
                <a:gd name="connsiteY1" fmla="*/ 0 h 692989"/>
                <a:gd name="connsiteX0" fmla="*/ 0 w 1278147"/>
                <a:gd name="connsiteY0" fmla="*/ 692989 h 692989"/>
                <a:gd name="connsiteX1" fmla="*/ 1278147 w 1278147"/>
                <a:gd name="connsiteY1" fmla="*/ 0 h 692989"/>
              </a:gdLst>
              <a:ahLst/>
              <a:cxnLst>
                <a:cxn ang="0">
                  <a:pos x="connsiteX0" y="connsiteY0"/>
                </a:cxn>
                <a:cxn ang="0">
                  <a:pos x="connsiteX1" y="connsiteY1"/>
                </a:cxn>
              </a:cxnLst>
              <a:rect l="l" t="t" r="r" b="b"/>
              <a:pathLst>
                <a:path w="1278147" h="692989">
                  <a:moveTo>
                    <a:pt x="0" y="692989"/>
                  </a:moveTo>
                  <a:cubicBezTo>
                    <a:pt x="416944" y="85785"/>
                    <a:pt x="992037" y="53676"/>
                    <a:pt x="1278147" y="0"/>
                  </a:cubicBezTo>
                </a:path>
              </a:pathLst>
            </a:custGeom>
            <a:ln w="12700">
              <a:solidFill>
                <a:schemeClr val="tx1">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 name="Rectangle 39"/>
          <p:cNvSpPr/>
          <p:nvPr/>
        </p:nvSpPr>
        <p:spPr>
          <a:xfrm>
            <a:off x="5867400" y="2104311"/>
            <a:ext cx="2362200" cy="369332"/>
          </a:xfrm>
          <a:prstGeom prst="rect">
            <a:avLst/>
          </a:prstGeom>
        </p:spPr>
        <p:txBody>
          <a:bodyPr wrap="square">
            <a:spAutoFit/>
          </a:bodyPr>
          <a:lstStyle/>
          <a:p>
            <a:pPr marL="0" lvl="1">
              <a:spcAft>
                <a:spcPts val="1200"/>
              </a:spcAft>
            </a:pPr>
            <a:r>
              <a:rPr lang="en-US" b="1" spc="-130" dirty="0" err="1" smtClean="0">
                <a:solidFill>
                  <a:schemeClr val="tx1">
                    <a:lumMod val="65000"/>
                    <a:lumOff val="35000"/>
                  </a:schemeClr>
                </a:solidFill>
                <a:latin typeface="Consolas" pitchFamily="49" charset="0"/>
                <a:cs typeface="Consolas" pitchFamily="49" charset="0"/>
              </a:rPr>
              <a:t>move_settlers_to</a:t>
            </a:r>
            <a:r>
              <a:rPr lang="en-US" b="1" spc="-130" dirty="0" smtClean="0">
                <a:solidFill>
                  <a:schemeClr val="tx1">
                    <a:lumMod val="65000"/>
                    <a:lumOff val="35000"/>
                  </a:schemeClr>
                </a:solidFill>
                <a:latin typeface="Consolas" pitchFamily="49" charset="0"/>
                <a:cs typeface="Consolas" pitchFamily="49" charset="0"/>
              </a:rPr>
              <a:t> </a:t>
            </a:r>
            <a:r>
              <a:rPr lang="en-US" b="1" spc="-130" dirty="0" smtClean="0">
                <a:solidFill>
                  <a:schemeClr val="tx1">
                    <a:lumMod val="50000"/>
                    <a:lumOff val="50000"/>
                  </a:schemeClr>
                </a:solidFill>
                <a:latin typeface="Consolas" pitchFamily="49" charset="0"/>
                <a:cs typeface="Consolas" pitchFamily="49" charset="0"/>
              </a:rPr>
              <a:t>()</a:t>
            </a:r>
            <a:r>
              <a:rPr lang="en-US" b="1" spc="-130" dirty="0" smtClean="0">
                <a:solidFill>
                  <a:schemeClr val="tx1">
                    <a:lumMod val="65000"/>
                    <a:lumOff val="35000"/>
                  </a:schemeClr>
                </a:solidFill>
                <a:latin typeface="Consolas" pitchFamily="49" charset="0"/>
                <a:cs typeface="Consolas" pitchFamily="49" charset="0"/>
              </a:rPr>
              <a:t> </a:t>
            </a:r>
          </a:p>
        </p:txBody>
      </p:sp>
      <p:sp>
        <p:nvSpPr>
          <p:cNvPr id="42" name="Rectangle 41"/>
          <p:cNvSpPr/>
          <p:nvPr/>
        </p:nvSpPr>
        <p:spPr>
          <a:xfrm>
            <a:off x="5867400" y="2671465"/>
            <a:ext cx="2667000" cy="369332"/>
          </a:xfrm>
          <a:prstGeom prst="rect">
            <a:avLst/>
          </a:prstGeom>
        </p:spPr>
        <p:txBody>
          <a:bodyPr wrap="square">
            <a:spAutoFit/>
          </a:bodyPr>
          <a:lstStyle/>
          <a:p>
            <a:pPr marL="0" lvl="1">
              <a:spcAft>
                <a:spcPts val="1200"/>
              </a:spcAft>
            </a:pPr>
            <a:r>
              <a:rPr lang="en-US" b="1" spc="-130" dirty="0" err="1" smtClean="0">
                <a:solidFill>
                  <a:schemeClr val="tx1">
                    <a:lumMod val="65000"/>
                    <a:lumOff val="35000"/>
                  </a:schemeClr>
                </a:solidFill>
                <a:latin typeface="Consolas" pitchFamily="49" charset="0"/>
                <a:cs typeface="Consolas" pitchFamily="49" charset="0"/>
              </a:rPr>
              <a:t>settlers_build_city</a:t>
            </a:r>
            <a:r>
              <a:rPr lang="en-US" b="1" spc="-130" dirty="0" smtClean="0">
                <a:solidFill>
                  <a:schemeClr val="tx1">
                    <a:lumMod val="65000"/>
                    <a:lumOff val="35000"/>
                  </a:schemeClr>
                </a:solidFill>
                <a:latin typeface="Consolas" pitchFamily="49" charset="0"/>
                <a:cs typeface="Consolas" pitchFamily="49" charset="0"/>
              </a:rPr>
              <a:t> </a:t>
            </a:r>
            <a:r>
              <a:rPr lang="en-US" sz="1700" b="1" spc="-130" dirty="0" smtClean="0">
                <a:solidFill>
                  <a:schemeClr val="tx1">
                    <a:lumMod val="50000"/>
                    <a:lumOff val="50000"/>
                  </a:schemeClr>
                </a:solidFill>
                <a:latin typeface="Consolas" pitchFamily="49" charset="0"/>
                <a:cs typeface="Consolas" pitchFamily="49" charset="0"/>
              </a:rPr>
              <a:t>()</a:t>
            </a:r>
            <a:endParaRPr lang="en-US" sz="1700" b="1" spc="-130" dirty="0" smtClean="0">
              <a:solidFill>
                <a:schemeClr val="tx1">
                  <a:lumMod val="50000"/>
                  <a:lumOff val="50000"/>
                </a:schemeClr>
              </a:solidFill>
              <a:latin typeface="Lucida Console" pitchFamily="49" charset="0"/>
            </a:endParaRPr>
          </a:p>
        </p:txBody>
      </p:sp>
      <p:sp>
        <p:nvSpPr>
          <p:cNvPr id="61" name="Rectangle 60"/>
          <p:cNvSpPr/>
          <p:nvPr/>
        </p:nvSpPr>
        <p:spPr>
          <a:xfrm>
            <a:off x="8153400" y="2057400"/>
            <a:ext cx="381000" cy="461665"/>
          </a:xfrm>
          <a:prstGeom prst="rect">
            <a:avLst/>
          </a:prstGeom>
        </p:spPr>
        <p:txBody>
          <a:bodyPr wrap="square">
            <a:spAutoFit/>
          </a:bodyPr>
          <a:lstStyle/>
          <a:p>
            <a:pPr marL="0" lvl="1">
              <a:spcAft>
                <a:spcPts val="1200"/>
              </a:spcAft>
            </a:pPr>
            <a:r>
              <a:rPr lang="en-US" sz="2400" b="1" spc="-130" dirty="0" smtClean="0">
                <a:solidFill>
                  <a:srgbClr val="C00000"/>
                </a:solidFill>
                <a:effectLst>
                  <a:glow rad="63500">
                    <a:schemeClr val="accent2">
                      <a:satMod val="175000"/>
                      <a:alpha val="40000"/>
                    </a:schemeClr>
                  </a:glow>
                </a:effectLst>
              </a:rPr>
              <a:t>?</a:t>
            </a:r>
          </a:p>
        </p:txBody>
      </p:sp>
      <p:sp>
        <p:nvSpPr>
          <p:cNvPr id="62" name="Rectangle 61"/>
          <p:cNvSpPr/>
          <p:nvPr/>
        </p:nvSpPr>
        <p:spPr>
          <a:xfrm>
            <a:off x="8458200" y="2630890"/>
            <a:ext cx="381000" cy="461665"/>
          </a:xfrm>
          <a:prstGeom prst="rect">
            <a:avLst/>
          </a:prstGeom>
        </p:spPr>
        <p:txBody>
          <a:bodyPr wrap="square">
            <a:spAutoFit/>
          </a:bodyPr>
          <a:lstStyle/>
          <a:p>
            <a:pPr marL="0" lvl="1">
              <a:spcAft>
                <a:spcPts val="1200"/>
              </a:spcAft>
            </a:pPr>
            <a:r>
              <a:rPr lang="en-US" sz="2400" b="1" spc="-130" dirty="0" smtClean="0">
                <a:solidFill>
                  <a:srgbClr val="C00000"/>
                </a:solidFill>
                <a:effectLst>
                  <a:glow rad="63500">
                    <a:schemeClr val="accent2">
                      <a:satMod val="175000"/>
                      <a:alpha val="40000"/>
                    </a:schemeClr>
                  </a:glow>
                </a:effectLst>
              </a:rPr>
              <a:t>?</a:t>
            </a:r>
          </a:p>
        </p:txBody>
      </p:sp>
      <p:sp>
        <p:nvSpPr>
          <p:cNvPr id="66" name="Rectangle 65"/>
          <p:cNvSpPr/>
          <p:nvPr/>
        </p:nvSpPr>
        <p:spPr>
          <a:xfrm>
            <a:off x="5867400" y="4278980"/>
            <a:ext cx="2362200" cy="369332"/>
          </a:xfrm>
          <a:prstGeom prst="rect">
            <a:avLst/>
          </a:prstGeom>
        </p:spPr>
        <p:txBody>
          <a:bodyPr wrap="square">
            <a:spAutoFit/>
          </a:bodyPr>
          <a:lstStyle/>
          <a:p>
            <a:pPr marL="0" lvl="1">
              <a:spcAft>
                <a:spcPts val="1200"/>
              </a:spcAft>
            </a:pPr>
            <a:r>
              <a:rPr lang="en-US" b="1" spc="-130" dirty="0" err="1" smtClean="0">
                <a:solidFill>
                  <a:schemeClr val="tx1">
                    <a:lumMod val="65000"/>
                    <a:lumOff val="35000"/>
                  </a:schemeClr>
                </a:solidFill>
                <a:latin typeface="Consolas" pitchFamily="49" charset="0"/>
                <a:cs typeface="Consolas" pitchFamily="49" charset="0"/>
              </a:rPr>
              <a:t>move_settlers_to</a:t>
            </a:r>
            <a:r>
              <a:rPr lang="en-US" b="1" spc="-130" dirty="0" smtClean="0">
                <a:solidFill>
                  <a:schemeClr val="tx1">
                    <a:lumMod val="65000"/>
                    <a:lumOff val="35000"/>
                  </a:schemeClr>
                </a:solidFill>
                <a:latin typeface="Consolas" pitchFamily="49" charset="0"/>
                <a:cs typeface="Consolas" pitchFamily="49" charset="0"/>
              </a:rPr>
              <a:t> </a:t>
            </a:r>
            <a:r>
              <a:rPr lang="en-US" sz="1700" b="1" spc="-130" dirty="0" smtClean="0">
                <a:solidFill>
                  <a:schemeClr val="tx1">
                    <a:lumMod val="50000"/>
                    <a:lumOff val="50000"/>
                  </a:schemeClr>
                </a:solidFill>
                <a:latin typeface="Consolas" pitchFamily="49" charset="0"/>
                <a:cs typeface="Consolas" pitchFamily="49" charset="0"/>
              </a:rPr>
              <a:t>()</a:t>
            </a:r>
            <a:r>
              <a:rPr lang="en-US" sz="1700" b="1" spc="-130" dirty="0" smtClean="0">
                <a:solidFill>
                  <a:schemeClr val="tx1">
                    <a:lumMod val="65000"/>
                    <a:lumOff val="35000"/>
                  </a:schemeClr>
                </a:solidFill>
                <a:latin typeface="Lucida Console" pitchFamily="49" charset="0"/>
              </a:rPr>
              <a:t> </a:t>
            </a:r>
          </a:p>
        </p:txBody>
      </p:sp>
      <p:grpSp>
        <p:nvGrpSpPr>
          <p:cNvPr id="4" name="Group 72"/>
          <p:cNvGrpSpPr/>
          <p:nvPr/>
        </p:nvGrpSpPr>
        <p:grpSpPr>
          <a:xfrm>
            <a:off x="609600" y="5725180"/>
            <a:ext cx="8001000" cy="461665"/>
            <a:chOff x="609600" y="5725180"/>
            <a:chExt cx="8001000" cy="461665"/>
          </a:xfrm>
        </p:grpSpPr>
        <p:sp>
          <p:nvSpPr>
            <p:cNvPr id="69" name="Rounded Rectangle 68"/>
            <p:cNvSpPr/>
            <p:nvPr/>
          </p:nvSpPr>
          <p:spPr>
            <a:xfrm>
              <a:off x="4696848" y="5772993"/>
              <a:ext cx="759124" cy="399207"/>
            </a:xfrm>
            <a:prstGeom prst="roundRect">
              <a:avLst>
                <a:gd name="adj" fmla="val 25288"/>
              </a:avLst>
            </a:prstGeom>
            <a:solidFill>
              <a:srgbClr val="FF5050">
                <a:alpha val="4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3782448" y="5772993"/>
              <a:ext cx="946030" cy="399207"/>
            </a:xfrm>
            <a:prstGeom prst="roundRect">
              <a:avLst>
                <a:gd name="adj" fmla="val 25288"/>
              </a:avLst>
            </a:prstGeom>
            <a:solidFill>
              <a:schemeClr val="tx2">
                <a:lumMod val="60000"/>
                <a:lumOff val="40000"/>
                <a:alpha val="4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5715000" y="5772993"/>
              <a:ext cx="1643332" cy="399207"/>
            </a:xfrm>
            <a:prstGeom prst="roundRect">
              <a:avLst>
                <a:gd name="adj" fmla="val 25288"/>
              </a:avLst>
            </a:prstGeom>
            <a:solidFill>
              <a:schemeClr val="bg1">
                <a:lumMod val="50000"/>
                <a:alpha val="4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09600" y="5725180"/>
              <a:ext cx="8001000" cy="461665"/>
            </a:xfrm>
            <a:prstGeom prst="rect">
              <a:avLst/>
            </a:prstGeom>
          </p:spPr>
          <p:txBody>
            <a:bodyPr wrap="square">
              <a:spAutoFit/>
            </a:bodyPr>
            <a:lstStyle/>
            <a:p>
              <a:pPr marL="0" lvl="1" algn="ctr">
                <a:spcAft>
                  <a:spcPts val="1200"/>
                </a:spcAft>
              </a:pPr>
              <a:r>
                <a:rPr lang="en-US" sz="2400" dirty="0" smtClean="0">
                  <a:solidFill>
                    <a:sysClr val="windowText" lastClr="000000"/>
                  </a:solidFill>
                </a:rPr>
                <a:t>Label words as </a:t>
              </a:r>
              <a:r>
                <a:rPr lang="en-US" sz="2400" i="1" dirty="0" smtClean="0">
                  <a:solidFill>
                    <a:srgbClr val="0033CC"/>
                  </a:solidFill>
                </a:rPr>
                <a:t>action</a:t>
              </a:r>
              <a:r>
                <a:rPr lang="en-US" sz="2400" i="1" dirty="0" smtClean="0">
                  <a:solidFill>
                    <a:sysClr val="windowText" lastClr="000000"/>
                  </a:solidFill>
                </a:rPr>
                <a:t>, </a:t>
              </a:r>
              <a:r>
                <a:rPr lang="en-US" sz="2400" i="1" dirty="0" smtClean="0">
                  <a:solidFill>
                    <a:srgbClr val="C00000"/>
                  </a:solidFill>
                </a:rPr>
                <a:t>state</a:t>
              </a:r>
              <a:r>
                <a:rPr lang="en-US" sz="2400" i="1" dirty="0" smtClean="0">
                  <a:solidFill>
                    <a:sysClr val="windowText" lastClr="000000"/>
                  </a:solidFill>
                </a:rPr>
                <a:t> </a:t>
              </a:r>
              <a:r>
                <a:rPr lang="en-US" sz="2400" dirty="0" smtClean="0">
                  <a:solidFill>
                    <a:sysClr val="windowText" lastClr="000000"/>
                  </a:solidFill>
                </a:rPr>
                <a:t>or</a:t>
              </a:r>
              <a:r>
                <a:rPr lang="en-US" sz="2400" i="1" dirty="0" smtClean="0">
                  <a:solidFill>
                    <a:sysClr val="windowText" lastClr="000000"/>
                  </a:solidFill>
                </a:rPr>
                <a:t> </a:t>
              </a:r>
              <a:r>
                <a:rPr lang="en-US" sz="2400" i="1" dirty="0" smtClean="0">
                  <a:solidFill>
                    <a:schemeClr val="tx1">
                      <a:lumMod val="75000"/>
                      <a:lumOff val="25000"/>
                    </a:schemeClr>
                  </a:solidFill>
                </a:rPr>
                <a:t>background</a:t>
              </a:r>
              <a:endParaRPr lang="en-US" sz="2400" b="1" i="1" dirty="0" smtClean="0">
                <a:solidFill>
                  <a:schemeClr val="tx1">
                    <a:lumMod val="75000"/>
                    <a:lumOff val="25000"/>
                  </a:schemeClr>
                </a:solidFill>
              </a:endParaRPr>
            </a:p>
          </p:txBody>
        </p:sp>
      </p:grpSp>
    </p:spTree>
    <p:extLst>
      <p:ext uri="{BB962C8B-B14F-4D97-AF65-F5344CB8AC3E}">
        <p14:creationId xmlns:p14="http://schemas.microsoft.com/office/powerpoint/2010/main" val="20979623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0" y="0"/>
            <a:ext cx="9144000" cy="838200"/>
          </a:xfrm>
          <a:prstGeom prst="rect">
            <a:avLst/>
          </a:prstGeom>
        </p:spPr>
        <p:txBody>
          <a:bodyPr vert="horz" lIns="91440" tIns="45720" rIns="91440" bIns="45720" rtlCol="0" anchor="ctr">
            <a:normAutofit/>
          </a:bodyPr>
          <a:lstStyle/>
          <a:p>
            <a:pPr lvl="0" algn="ctr">
              <a:spcBef>
                <a:spcPct val="0"/>
              </a:spcBef>
              <a:defRPr/>
            </a:pPr>
            <a:r>
              <a:rPr lang="en-US" sz="3200" dirty="0" smtClean="0"/>
              <a:t>Leveraging Textual Advice: Challenges</a:t>
            </a:r>
            <a:endParaRPr lang="en-US" sz="3200" dirty="0"/>
          </a:p>
        </p:txBody>
      </p:sp>
      <p:sp>
        <p:nvSpPr>
          <p:cNvPr id="22" name="Slide Number Placeholder 21"/>
          <p:cNvSpPr>
            <a:spLocks noGrp="1"/>
          </p:cNvSpPr>
          <p:nvPr>
            <p:ph type="sldNum" sz="quarter" idx="12"/>
          </p:nvPr>
        </p:nvSpPr>
        <p:spPr/>
        <p:txBody>
          <a:bodyPr/>
          <a:lstStyle/>
          <a:p>
            <a:fld id="{56BAE9AA-A52C-434E-B53C-34E22D50007E}" type="slidenum">
              <a:rPr lang="en-US" smtClean="0"/>
              <a:pPr/>
              <a:t>34</a:t>
            </a:fld>
            <a:endParaRPr lang="en-US" dirty="0"/>
          </a:p>
        </p:txBody>
      </p:sp>
      <p:sp>
        <p:nvSpPr>
          <p:cNvPr id="97" name="Rounded Rectangle 96"/>
          <p:cNvSpPr/>
          <p:nvPr/>
        </p:nvSpPr>
        <p:spPr>
          <a:xfrm>
            <a:off x="1143000" y="2933701"/>
            <a:ext cx="1981200" cy="1219200"/>
          </a:xfrm>
          <a:prstGeom prst="roundRect">
            <a:avLst>
              <a:gd name="adj" fmla="val 3241"/>
            </a:avLst>
          </a:prstGeom>
          <a:solidFill>
            <a:schemeClr val="bg1"/>
          </a:solidFill>
          <a:ln w="635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i="1" dirty="0" smtClean="0">
                <a:solidFill>
                  <a:srgbClr val="0033CC"/>
                </a:solidFill>
              </a:rPr>
              <a:t>Build the city </a:t>
            </a:r>
            <a:r>
              <a:rPr lang="en-US" sz="1600" i="1" dirty="0" smtClean="0">
                <a:solidFill>
                  <a:schemeClr val="tx1">
                    <a:lumMod val="50000"/>
                    <a:lumOff val="50000"/>
                  </a:schemeClr>
                </a:solidFill>
                <a:effectLst/>
              </a:rPr>
              <a:t>on</a:t>
            </a:r>
            <a:r>
              <a:rPr lang="en-US" sz="1600" i="1" dirty="0" smtClean="0">
                <a:solidFill>
                  <a:schemeClr val="tx1">
                    <a:lumMod val="85000"/>
                    <a:lumOff val="15000"/>
                  </a:schemeClr>
                </a:solidFill>
                <a:effectLst/>
              </a:rPr>
              <a:t> </a:t>
            </a:r>
            <a:r>
              <a:rPr lang="en-US" sz="1600" i="1" dirty="0" smtClean="0">
                <a:solidFill>
                  <a:srgbClr val="C00000"/>
                </a:solidFill>
                <a:effectLst/>
              </a:rPr>
              <a:t>plains or grassland with a river running through it </a:t>
            </a:r>
            <a:r>
              <a:rPr lang="en-US" sz="1600" i="1" dirty="0" smtClean="0">
                <a:solidFill>
                  <a:schemeClr val="tx1">
                    <a:lumMod val="50000"/>
                    <a:lumOff val="50000"/>
                  </a:schemeClr>
                </a:solidFill>
                <a:effectLst/>
              </a:rPr>
              <a:t>if possible</a:t>
            </a:r>
            <a:r>
              <a:rPr lang="en-US" sz="1600" i="1" dirty="0" smtClean="0">
                <a:solidFill>
                  <a:schemeClr val="tx1">
                    <a:lumMod val="85000"/>
                    <a:lumOff val="15000"/>
                  </a:schemeClr>
                </a:solidFill>
                <a:effectLst/>
              </a:rPr>
              <a:t>.</a:t>
            </a:r>
            <a:endParaRPr lang="en-US" sz="1000" i="1" dirty="0" smtClean="0">
              <a:solidFill>
                <a:schemeClr val="tx1">
                  <a:lumMod val="85000"/>
                  <a:lumOff val="15000"/>
                </a:schemeClr>
              </a:solidFill>
              <a:effectLst/>
            </a:endParaRPr>
          </a:p>
        </p:txBody>
      </p:sp>
      <p:sp>
        <p:nvSpPr>
          <p:cNvPr id="101" name="AutoShape 5"/>
          <p:cNvSpPr>
            <a:spLocks noChangeArrowheads="1"/>
          </p:cNvSpPr>
          <p:nvPr/>
        </p:nvSpPr>
        <p:spPr bwMode="auto">
          <a:xfrm flipH="1">
            <a:off x="3378201" y="3429001"/>
            <a:ext cx="304800" cy="228600"/>
          </a:xfrm>
          <a:prstGeom prst="leftArrow">
            <a:avLst>
              <a:gd name="adj1" fmla="val 35990"/>
              <a:gd name="adj2" fmla="val 59426"/>
            </a:avLst>
          </a:prstGeom>
          <a:solidFill>
            <a:schemeClr val="bg1">
              <a:lumMod val="65000"/>
            </a:schemeClr>
          </a:solidFill>
          <a:ln w="12700">
            <a:solidFill>
              <a:schemeClr val="tx1">
                <a:lumMod val="75000"/>
                <a:lumOff val="25000"/>
              </a:schemeClr>
            </a:solidFill>
            <a:round/>
            <a:headEnd/>
            <a:tailEnd/>
          </a:ln>
        </p:spPr>
        <p:txBody>
          <a:bodyPr wrap="none" lIns="82945" tIns="41473" rIns="82945" bIns="41473" anchor="ctr"/>
          <a:lstStyle/>
          <a:p>
            <a:endParaRPr lang="en-US"/>
          </a:p>
        </p:txBody>
      </p:sp>
      <p:grpSp>
        <p:nvGrpSpPr>
          <p:cNvPr id="2" name="Group 114"/>
          <p:cNvGrpSpPr/>
          <p:nvPr/>
        </p:nvGrpSpPr>
        <p:grpSpPr>
          <a:xfrm>
            <a:off x="3946299" y="2819400"/>
            <a:ext cx="4613502" cy="1397000"/>
            <a:chOff x="4149498" y="4546600"/>
            <a:chExt cx="4613502" cy="1397000"/>
          </a:xfrm>
        </p:grpSpPr>
        <p:sp>
          <p:nvSpPr>
            <p:cNvPr id="78" name="Freeform 77"/>
            <p:cNvSpPr/>
            <p:nvPr/>
          </p:nvSpPr>
          <p:spPr>
            <a:xfrm flipV="1">
              <a:off x="4953000" y="5250180"/>
              <a:ext cx="608523" cy="693420"/>
            </a:xfrm>
            <a:custGeom>
              <a:avLst/>
              <a:gdLst>
                <a:gd name="connsiteX0" fmla="*/ 0 w 1276709"/>
                <a:gd name="connsiteY0" fmla="*/ 575095 h 575095"/>
                <a:gd name="connsiteX1" fmla="*/ 373811 w 1276709"/>
                <a:gd name="connsiteY1" fmla="*/ 138023 h 575095"/>
                <a:gd name="connsiteX2" fmla="*/ 1276709 w 1276709"/>
                <a:gd name="connsiteY2" fmla="*/ 0 h 575095"/>
                <a:gd name="connsiteX0" fmla="*/ 0 w 1276709"/>
                <a:gd name="connsiteY0" fmla="*/ 575095 h 575095"/>
                <a:gd name="connsiteX1" fmla="*/ 1276709 w 1276709"/>
                <a:gd name="connsiteY1" fmla="*/ 0 h 575095"/>
                <a:gd name="connsiteX0" fmla="*/ 0 w 1276709"/>
                <a:gd name="connsiteY0" fmla="*/ 607204 h 607204"/>
                <a:gd name="connsiteX1" fmla="*/ 1276709 w 1276709"/>
                <a:gd name="connsiteY1" fmla="*/ 32109 h 607204"/>
                <a:gd name="connsiteX0" fmla="*/ 0 w 1276709"/>
                <a:gd name="connsiteY0" fmla="*/ 607204 h 607204"/>
                <a:gd name="connsiteX1" fmla="*/ 1276709 w 1276709"/>
                <a:gd name="connsiteY1" fmla="*/ 32109 h 607204"/>
                <a:gd name="connsiteX0" fmla="*/ 0 w 1278147"/>
                <a:gd name="connsiteY0" fmla="*/ 692989 h 692989"/>
                <a:gd name="connsiteX1" fmla="*/ 1278147 w 1278147"/>
                <a:gd name="connsiteY1" fmla="*/ 0 h 692989"/>
                <a:gd name="connsiteX0" fmla="*/ 0 w 1278147"/>
                <a:gd name="connsiteY0" fmla="*/ 692989 h 692989"/>
                <a:gd name="connsiteX1" fmla="*/ 1278147 w 1278147"/>
                <a:gd name="connsiteY1" fmla="*/ 0 h 692989"/>
                <a:gd name="connsiteX0" fmla="*/ 0 w 1278147"/>
                <a:gd name="connsiteY0" fmla="*/ 692989 h 692989"/>
                <a:gd name="connsiteX1" fmla="*/ 1278147 w 1278147"/>
                <a:gd name="connsiteY1" fmla="*/ 0 h 692989"/>
              </a:gdLst>
              <a:ahLst/>
              <a:cxnLst>
                <a:cxn ang="0">
                  <a:pos x="connsiteX0" y="connsiteY0"/>
                </a:cxn>
                <a:cxn ang="0">
                  <a:pos x="connsiteX1" y="connsiteY1"/>
                </a:cxn>
              </a:cxnLst>
              <a:rect l="l" t="t" r="r" b="b"/>
              <a:pathLst>
                <a:path w="1278147" h="692989">
                  <a:moveTo>
                    <a:pt x="0" y="692989"/>
                  </a:moveTo>
                  <a:cubicBezTo>
                    <a:pt x="416944" y="85785"/>
                    <a:pt x="992037" y="53676"/>
                    <a:pt x="1278147" y="0"/>
                  </a:cubicBezTo>
                </a:path>
              </a:pathLst>
            </a:custGeom>
            <a:ln w="12700">
              <a:solidFill>
                <a:schemeClr val="tx1">
                  <a:lumMod val="50000"/>
                  <a:lumOff val="50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4974236" y="5350241"/>
              <a:ext cx="1274164" cy="0"/>
            </a:xfrm>
            <a:custGeom>
              <a:avLst/>
              <a:gdLst>
                <a:gd name="connsiteX0" fmla="*/ 0 w 1274164"/>
                <a:gd name="connsiteY0" fmla="*/ 0 h 0"/>
                <a:gd name="connsiteX1" fmla="*/ 1274164 w 1274164"/>
                <a:gd name="connsiteY1" fmla="*/ 0 h 0"/>
                <a:gd name="connsiteX0" fmla="*/ 0 w 10000"/>
                <a:gd name="connsiteY0" fmla="*/ -2147483648 h 0"/>
                <a:gd name="connsiteX1" fmla="*/ 10000 w 10000"/>
                <a:gd name="connsiteY1" fmla="*/ -2147483648 h 0"/>
                <a:gd name="connsiteX0" fmla="*/ 0 w 10000"/>
                <a:gd name="connsiteY0" fmla="*/ -2147483648 h 0"/>
                <a:gd name="connsiteX1" fmla="*/ 10000 w 10000"/>
                <a:gd name="connsiteY1" fmla="*/ -2147483648 h 0"/>
              </a:gdLst>
              <a:ahLst/>
              <a:cxnLst>
                <a:cxn ang="0">
                  <a:pos x="connsiteX0" y="connsiteY0"/>
                </a:cxn>
                <a:cxn ang="0">
                  <a:pos x="connsiteX1" y="connsiteY1"/>
                </a:cxn>
              </a:cxnLst>
              <a:rect l="l" t="t" r="r" b="b"/>
              <a:pathLst>
                <a:path w="10000">
                  <a:moveTo>
                    <a:pt x="0" y="-2147483648"/>
                  </a:moveTo>
                  <a:cubicBezTo>
                    <a:pt x="3333" y="-2147483648"/>
                    <a:pt x="7999" y="-582283"/>
                    <a:pt x="10000" y="-214748364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flipV="1">
              <a:off x="4953000" y="5218178"/>
              <a:ext cx="609600" cy="32003"/>
            </a:xfrm>
            <a:custGeom>
              <a:avLst/>
              <a:gdLst>
                <a:gd name="connsiteX0" fmla="*/ 0 w 1274164"/>
                <a:gd name="connsiteY0" fmla="*/ 0 h 0"/>
                <a:gd name="connsiteX1" fmla="*/ 1274164 w 1274164"/>
                <a:gd name="connsiteY1" fmla="*/ 0 h 0"/>
              </a:gdLst>
              <a:ahLst/>
              <a:cxnLst>
                <a:cxn ang="0">
                  <a:pos x="connsiteX0" y="connsiteY0"/>
                </a:cxn>
                <a:cxn ang="0">
                  <a:pos x="connsiteX1" y="connsiteY1"/>
                </a:cxn>
              </a:cxnLst>
              <a:rect l="l" t="t" r="r" b="b"/>
              <a:pathLst>
                <a:path w="1274164">
                  <a:moveTo>
                    <a:pt x="0" y="0"/>
                  </a:moveTo>
                  <a:lnTo>
                    <a:pt x="1274164" y="0"/>
                  </a:lnTo>
                </a:path>
              </a:pathLst>
            </a:custGeom>
            <a:ln w="31750">
              <a:solidFill>
                <a:srgbClr val="C00000"/>
              </a:solidFill>
              <a:headEnd type="none" w="med" len="med"/>
              <a:tailEnd type="arrow"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4953000" y="4758753"/>
              <a:ext cx="608523" cy="491428"/>
            </a:xfrm>
            <a:custGeom>
              <a:avLst/>
              <a:gdLst>
                <a:gd name="connsiteX0" fmla="*/ 0 w 1276709"/>
                <a:gd name="connsiteY0" fmla="*/ 575095 h 575095"/>
                <a:gd name="connsiteX1" fmla="*/ 373811 w 1276709"/>
                <a:gd name="connsiteY1" fmla="*/ 138023 h 575095"/>
                <a:gd name="connsiteX2" fmla="*/ 1276709 w 1276709"/>
                <a:gd name="connsiteY2" fmla="*/ 0 h 575095"/>
                <a:gd name="connsiteX0" fmla="*/ 0 w 1276709"/>
                <a:gd name="connsiteY0" fmla="*/ 575095 h 575095"/>
                <a:gd name="connsiteX1" fmla="*/ 1276709 w 1276709"/>
                <a:gd name="connsiteY1" fmla="*/ 0 h 575095"/>
                <a:gd name="connsiteX0" fmla="*/ 0 w 1276709"/>
                <a:gd name="connsiteY0" fmla="*/ 607204 h 607204"/>
                <a:gd name="connsiteX1" fmla="*/ 1276709 w 1276709"/>
                <a:gd name="connsiteY1" fmla="*/ 32109 h 607204"/>
                <a:gd name="connsiteX0" fmla="*/ 0 w 1276709"/>
                <a:gd name="connsiteY0" fmla="*/ 607204 h 607204"/>
                <a:gd name="connsiteX1" fmla="*/ 1276709 w 1276709"/>
                <a:gd name="connsiteY1" fmla="*/ 32109 h 607204"/>
                <a:gd name="connsiteX0" fmla="*/ 0 w 1278147"/>
                <a:gd name="connsiteY0" fmla="*/ 692989 h 692989"/>
                <a:gd name="connsiteX1" fmla="*/ 1278147 w 1278147"/>
                <a:gd name="connsiteY1" fmla="*/ 0 h 692989"/>
                <a:gd name="connsiteX0" fmla="*/ 0 w 1278147"/>
                <a:gd name="connsiteY0" fmla="*/ 692989 h 692989"/>
                <a:gd name="connsiteX1" fmla="*/ 1278147 w 1278147"/>
                <a:gd name="connsiteY1" fmla="*/ 0 h 692989"/>
                <a:gd name="connsiteX0" fmla="*/ 0 w 1278147"/>
                <a:gd name="connsiteY0" fmla="*/ 692989 h 692989"/>
                <a:gd name="connsiteX1" fmla="*/ 1278147 w 1278147"/>
                <a:gd name="connsiteY1" fmla="*/ 0 h 692989"/>
              </a:gdLst>
              <a:ahLst/>
              <a:cxnLst>
                <a:cxn ang="0">
                  <a:pos x="connsiteX0" y="connsiteY0"/>
                </a:cxn>
                <a:cxn ang="0">
                  <a:pos x="connsiteX1" y="connsiteY1"/>
                </a:cxn>
              </a:cxnLst>
              <a:rect l="l" t="t" r="r" b="b"/>
              <a:pathLst>
                <a:path w="1278147" h="692989">
                  <a:moveTo>
                    <a:pt x="0" y="692989"/>
                  </a:moveTo>
                  <a:cubicBezTo>
                    <a:pt x="416944" y="85785"/>
                    <a:pt x="992037" y="53676"/>
                    <a:pt x="1278147" y="0"/>
                  </a:cubicBezTo>
                </a:path>
              </a:pathLst>
            </a:custGeom>
            <a:ln w="12700">
              <a:solidFill>
                <a:schemeClr val="tx1">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flipV="1">
              <a:off x="4953000" y="5250181"/>
              <a:ext cx="608523" cy="491428"/>
            </a:xfrm>
            <a:custGeom>
              <a:avLst/>
              <a:gdLst>
                <a:gd name="connsiteX0" fmla="*/ 0 w 1276709"/>
                <a:gd name="connsiteY0" fmla="*/ 575095 h 575095"/>
                <a:gd name="connsiteX1" fmla="*/ 373811 w 1276709"/>
                <a:gd name="connsiteY1" fmla="*/ 138023 h 575095"/>
                <a:gd name="connsiteX2" fmla="*/ 1276709 w 1276709"/>
                <a:gd name="connsiteY2" fmla="*/ 0 h 575095"/>
                <a:gd name="connsiteX0" fmla="*/ 0 w 1276709"/>
                <a:gd name="connsiteY0" fmla="*/ 575095 h 575095"/>
                <a:gd name="connsiteX1" fmla="*/ 1276709 w 1276709"/>
                <a:gd name="connsiteY1" fmla="*/ 0 h 575095"/>
                <a:gd name="connsiteX0" fmla="*/ 0 w 1276709"/>
                <a:gd name="connsiteY0" fmla="*/ 607204 h 607204"/>
                <a:gd name="connsiteX1" fmla="*/ 1276709 w 1276709"/>
                <a:gd name="connsiteY1" fmla="*/ 32109 h 607204"/>
                <a:gd name="connsiteX0" fmla="*/ 0 w 1276709"/>
                <a:gd name="connsiteY0" fmla="*/ 607204 h 607204"/>
                <a:gd name="connsiteX1" fmla="*/ 1276709 w 1276709"/>
                <a:gd name="connsiteY1" fmla="*/ 32109 h 607204"/>
                <a:gd name="connsiteX0" fmla="*/ 0 w 1278147"/>
                <a:gd name="connsiteY0" fmla="*/ 692989 h 692989"/>
                <a:gd name="connsiteX1" fmla="*/ 1278147 w 1278147"/>
                <a:gd name="connsiteY1" fmla="*/ 0 h 692989"/>
                <a:gd name="connsiteX0" fmla="*/ 0 w 1278147"/>
                <a:gd name="connsiteY0" fmla="*/ 692989 h 692989"/>
                <a:gd name="connsiteX1" fmla="*/ 1278147 w 1278147"/>
                <a:gd name="connsiteY1" fmla="*/ 0 h 692989"/>
                <a:gd name="connsiteX0" fmla="*/ 0 w 1278147"/>
                <a:gd name="connsiteY0" fmla="*/ 692989 h 692989"/>
                <a:gd name="connsiteX1" fmla="*/ 1278147 w 1278147"/>
                <a:gd name="connsiteY1" fmla="*/ 0 h 692989"/>
              </a:gdLst>
              <a:ahLst/>
              <a:cxnLst>
                <a:cxn ang="0">
                  <a:pos x="connsiteX0" y="connsiteY0"/>
                </a:cxn>
                <a:cxn ang="0">
                  <a:pos x="connsiteX1" y="connsiteY1"/>
                </a:cxn>
              </a:cxnLst>
              <a:rect l="l" t="t" r="r" b="b"/>
              <a:pathLst>
                <a:path w="1278147" h="692989">
                  <a:moveTo>
                    <a:pt x="0" y="692989"/>
                  </a:moveTo>
                  <a:cubicBezTo>
                    <a:pt x="416944" y="85785"/>
                    <a:pt x="992037" y="53676"/>
                    <a:pt x="1278147" y="0"/>
                  </a:cubicBezTo>
                </a:path>
              </a:pathLst>
            </a:custGeom>
            <a:ln w="12700">
              <a:solidFill>
                <a:schemeClr val="tx1">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Rectangle 68"/>
            <p:cNvSpPr/>
            <p:nvPr/>
          </p:nvSpPr>
          <p:spPr>
            <a:xfrm>
              <a:off x="5638800" y="4546600"/>
              <a:ext cx="3048000" cy="369332"/>
            </a:xfrm>
            <a:prstGeom prst="rect">
              <a:avLst/>
            </a:prstGeom>
          </p:spPr>
          <p:txBody>
            <a:bodyPr wrap="square">
              <a:spAutoFit/>
            </a:bodyPr>
            <a:lstStyle/>
            <a:p>
              <a:pPr marL="0" lvl="1">
                <a:spcAft>
                  <a:spcPts val="1200"/>
                </a:spcAft>
              </a:pPr>
              <a:r>
                <a:rPr lang="en-US" i="1" dirty="0" smtClean="0">
                  <a:solidFill>
                    <a:sysClr val="windowText" lastClr="000000"/>
                  </a:solidFill>
                </a:rPr>
                <a:t>a</a:t>
              </a:r>
              <a:r>
                <a:rPr lang="en-US" baseline="-25000" dirty="0" smtClean="0">
                  <a:solidFill>
                    <a:sysClr val="windowText" lastClr="000000"/>
                  </a:solidFill>
                </a:rPr>
                <a:t>1</a:t>
              </a:r>
              <a:r>
                <a:rPr lang="en-US" i="1" dirty="0" smtClean="0">
                  <a:solidFill>
                    <a:sysClr val="windowText" lastClr="000000"/>
                  </a:solidFill>
                </a:rPr>
                <a:t>  </a:t>
              </a:r>
              <a:r>
                <a:rPr lang="en-US" i="1" dirty="0" smtClean="0">
                  <a:solidFill>
                    <a:schemeClr val="tx1">
                      <a:lumMod val="65000"/>
                      <a:lumOff val="35000"/>
                    </a:schemeClr>
                  </a:solidFill>
                </a:rPr>
                <a:t>– </a:t>
              </a:r>
              <a:r>
                <a:rPr lang="en-US" sz="1500" spc="-130" dirty="0" err="1">
                  <a:solidFill>
                    <a:schemeClr val="tx1">
                      <a:lumMod val="65000"/>
                      <a:lumOff val="35000"/>
                    </a:schemeClr>
                  </a:solidFill>
                  <a:latin typeface="Consolas" pitchFamily="49" charset="0"/>
                  <a:cs typeface="Consolas" pitchFamily="49" charset="0"/>
                </a:rPr>
                <a:t>move_settlers_to</a:t>
              </a:r>
              <a:r>
                <a:rPr lang="en-US" sz="1500" spc="-130" dirty="0">
                  <a:solidFill>
                    <a:schemeClr val="tx1">
                      <a:lumMod val="65000"/>
                      <a:lumOff val="35000"/>
                    </a:schemeClr>
                  </a:solidFill>
                  <a:latin typeface="Consolas" pitchFamily="49" charset="0"/>
                  <a:cs typeface="Consolas" pitchFamily="49" charset="0"/>
                </a:rPr>
                <a:t> (7,3) </a:t>
              </a:r>
            </a:p>
          </p:txBody>
        </p:sp>
        <p:sp>
          <p:nvSpPr>
            <p:cNvPr id="80" name="Rounded Rectangle 79"/>
            <p:cNvSpPr/>
            <p:nvPr/>
          </p:nvSpPr>
          <p:spPr>
            <a:xfrm>
              <a:off x="4343400" y="5562600"/>
              <a:ext cx="457200" cy="28575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ea typeface="Cambria Math" pitchFamily="18" charset="0"/>
                </a:rPr>
                <a:t>S</a:t>
              </a:r>
              <a:endParaRPr lang="en-US" i="1" dirty="0">
                <a:solidFill>
                  <a:schemeClr val="tx1"/>
                </a:solidFill>
                <a:ea typeface="Cambria Math" pitchFamily="18" charset="0"/>
              </a:endParaRPr>
            </a:p>
          </p:txBody>
        </p:sp>
        <p:sp>
          <p:nvSpPr>
            <p:cNvPr id="82" name="Rectangle 81"/>
            <p:cNvSpPr/>
            <p:nvPr/>
          </p:nvSpPr>
          <p:spPr>
            <a:xfrm>
              <a:off x="5638800" y="5029201"/>
              <a:ext cx="3124200" cy="369332"/>
            </a:xfrm>
            <a:prstGeom prst="rect">
              <a:avLst/>
            </a:prstGeom>
          </p:spPr>
          <p:txBody>
            <a:bodyPr wrap="square">
              <a:spAutoFit/>
            </a:bodyPr>
            <a:lstStyle/>
            <a:p>
              <a:pPr marL="0" lvl="1">
                <a:spcAft>
                  <a:spcPts val="1200"/>
                </a:spcAft>
              </a:pPr>
              <a:r>
                <a:rPr lang="en-US" i="1" dirty="0" smtClean="0">
                  <a:solidFill>
                    <a:sysClr val="windowText" lastClr="000000"/>
                  </a:solidFill>
                </a:rPr>
                <a:t>a</a:t>
              </a:r>
              <a:r>
                <a:rPr lang="en-US" baseline="-25000" dirty="0" smtClean="0">
                  <a:solidFill>
                    <a:sysClr val="windowText" lastClr="000000"/>
                  </a:solidFill>
                </a:rPr>
                <a:t>2</a:t>
              </a:r>
              <a:r>
                <a:rPr lang="en-US" i="1" dirty="0" smtClean="0">
                  <a:solidFill>
                    <a:sysClr val="windowText" lastClr="000000"/>
                  </a:solidFill>
                </a:rPr>
                <a:t>  </a:t>
              </a:r>
              <a:r>
                <a:rPr lang="en-US" i="1" dirty="0" smtClean="0">
                  <a:solidFill>
                    <a:schemeClr val="tx1">
                      <a:lumMod val="65000"/>
                      <a:lumOff val="35000"/>
                    </a:schemeClr>
                  </a:solidFill>
                </a:rPr>
                <a:t>– </a:t>
              </a:r>
              <a:r>
                <a:rPr lang="en-US" sz="1500" spc="-130" dirty="0" err="1">
                  <a:solidFill>
                    <a:schemeClr val="tx1">
                      <a:lumMod val="65000"/>
                      <a:lumOff val="35000"/>
                    </a:schemeClr>
                  </a:solidFill>
                  <a:latin typeface="Consolas" pitchFamily="49" charset="0"/>
                  <a:cs typeface="Consolas" pitchFamily="49" charset="0"/>
                </a:rPr>
                <a:t>settlers_build_city</a:t>
              </a:r>
              <a:r>
                <a:rPr lang="en-US" sz="1500" spc="-130" dirty="0">
                  <a:solidFill>
                    <a:schemeClr val="tx1">
                      <a:lumMod val="65000"/>
                      <a:lumOff val="35000"/>
                    </a:schemeClr>
                  </a:solidFill>
                  <a:latin typeface="Consolas" pitchFamily="49" charset="0"/>
                  <a:cs typeface="Consolas" pitchFamily="49" charset="0"/>
                </a:rPr>
                <a:t> ()</a:t>
              </a:r>
            </a:p>
          </p:txBody>
        </p:sp>
        <p:sp>
          <p:nvSpPr>
            <p:cNvPr id="83" name="Rectangle 82"/>
            <p:cNvSpPr/>
            <p:nvPr/>
          </p:nvSpPr>
          <p:spPr>
            <a:xfrm>
              <a:off x="5638800" y="5528733"/>
              <a:ext cx="3124200" cy="369332"/>
            </a:xfrm>
            <a:prstGeom prst="rect">
              <a:avLst/>
            </a:prstGeom>
          </p:spPr>
          <p:txBody>
            <a:bodyPr wrap="square">
              <a:spAutoFit/>
            </a:bodyPr>
            <a:lstStyle/>
            <a:p>
              <a:pPr marL="0" lvl="1">
                <a:spcAft>
                  <a:spcPts val="1200"/>
                </a:spcAft>
              </a:pPr>
              <a:r>
                <a:rPr lang="en-US" i="1" dirty="0" smtClean="0">
                  <a:solidFill>
                    <a:sysClr val="windowText" lastClr="000000"/>
                  </a:solidFill>
                </a:rPr>
                <a:t>a</a:t>
              </a:r>
              <a:r>
                <a:rPr lang="en-US" baseline="-25000" dirty="0" smtClean="0">
                  <a:solidFill>
                    <a:sysClr val="windowText" lastClr="000000"/>
                  </a:solidFill>
                </a:rPr>
                <a:t>3</a:t>
              </a:r>
              <a:r>
                <a:rPr lang="en-US" i="1" dirty="0" smtClean="0">
                  <a:solidFill>
                    <a:sysClr val="windowText" lastClr="000000"/>
                  </a:solidFill>
                </a:rPr>
                <a:t>  </a:t>
              </a:r>
              <a:r>
                <a:rPr lang="en-US" i="1" dirty="0" smtClean="0">
                  <a:solidFill>
                    <a:schemeClr val="tx1">
                      <a:lumMod val="65000"/>
                      <a:lumOff val="35000"/>
                    </a:schemeClr>
                  </a:solidFill>
                </a:rPr>
                <a:t>– </a:t>
              </a:r>
              <a:r>
                <a:rPr lang="en-US" sz="1500" spc="-130" dirty="0" err="1" smtClean="0">
                  <a:solidFill>
                    <a:schemeClr val="tx1">
                      <a:lumMod val="65000"/>
                      <a:lumOff val="35000"/>
                    </a:schemeClr>
                  </a:solidFill>
                  <a:latin typeface="Consolas" pitchFamily="49" charset="0"/>
                  <a:cs typeface="Consolas" pitchFamily="49" charset="0"/>
                </a:rPr>
                <a:t>settlers_irrigate_land</a:t>
              </a:r>
              <a:r>
                <a:rPr lang="en-US" sz="1500" spc="-130" dirty="0" smtClean="0">
                  <a:solidFill>
                    <a:schemeClr val="tx1">
                      <a:lumMod val="65000"/>
                      <a:lumOff val="35000"/>
                    </a:schemeClr>
                  </a:solidFill>
                  <a:latin typeface="Consolas" pitchFamily="49" charset="0"/>
                  <a:cs typeface="Consolas" pitchFamily="49" charset="0"/>
                </a:rPr>
                <a:t> ()</a:t>
              </a:r>
            </a:p>
          </p:txBody>
        </p:sp>
        <p:grpSp>
          <p:nvGrpSpPr>
            <p:cNvPr id="3" name="Group 113"/>
            <p:cNvGrpSpPr/>
            <p:nvPr/>
          </p:nvGrpSpPr>
          <p:grpSpPr>
            <a:xfrm>
              <a:off x="4149498" y="4945357"/>
              <a:ext cx="795310" cy="607980"/>
              <a:chOff x="4177941" y="4945357"/>
              <a:chExt cx="795310" cy="607980"/>
            </a:xfrm>
          </p:grpSpPr>
          <p:sp>
            <p:nvSpPr>
              <p:cNvPr id="112" name="Rounded Rectangle 111"/>
              <p:cNvSpPr/>
              <p:nvPr/>
            </p:nvSpPr>
            <p:spPr>
              <a:xfrm>
                <a:off x="4177941" y="4951106"/>
                <a:ext cx="795310" cy="596482"/>
              </a:xfrm>
              <a:prstGeom prst="roundRect">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a typeface="Cambria Math" pitchFamily="18" charset="0"/>
                </a:endParaRPr>
              </a:p>
            </p:txBody>
          </p:sp>
          <p:pic>
            <p:nvPicPr>
              <p:cNvPr id="110" name="Picture 2" descr="C:\Users\Branavan\Desktop\presentations\acl11\img\irrigate.png"/>
              <p:cNvPicPr>
                <a:picLocks noChangeAspect="1" noChangeArrowheads="1"/>
              </p:cNvPicPr>
              <p:nvPr/>
            </p:nvPicPr>
            <p:blipFill>
              <a:blip r:embed="rId3" cstate="print"/>
              <a:srcRect l="26130" t="-1028" r="11317" b="20668"/>
              <a:stretch>
                <a:fillRect/>
              </a:stretch>
            </p:blipFill>
            <p:spPr bwMode="auto">
              <a:xfrm>
                <a:off x="4192303" y="4945357"/>
                <a:ext cx="766585" cy="607980"/>
              </a:xfrm>
              <a:prstGeom prst="rect">
                <a:avLst/>
              </a:prstGeom>
              <a:noFill/>
              <a:ln>
                <a:noFill/>
              </a:ln>
              <a:effectLst>
                <a:softEdge rad="63500"/>
              </a:effectLst>
            </p:spPr>
          </p:pic>
        </p:grpSp>
      </p:grpSp>
      <p:sp>
        <p:nvSpPr>
          <p:cNvPr id="30" name="TextBox 29"/>
          <p:cNvSpPr txBox="1"/>
          <p:nvPr/>
        </p:nvSpPr>
        <p:spPr>
          <a:xfrm>
            <a:off x="990600" y="1066800"/>
            <a:ext cx="6172200" cy="461665"/>
          </a:xfrm>
          <a:prstGeom prst="rect">
            <a:avLst/>
          </a:prstGeom>
          <a:noFill/>
        </p:spPr>
        <p:txBody>
          <a:bodyPr wrap="square" rtlCol="0">
            <a:spAutoFit/>
          </a:bodyPr>
          <a:lstStyle/>
          <a:p>
            <a:pPr marL="685800" indent="-685800">
              <a:spcAft>
                <a:spcPts val="600"/>
              </a:spcAft>
              <a:tabLst>
                <a:tab pos="7464425" algn="l"/>
                <a:tab pos="7878763" algn="l"/>
                <a:tab pos="8293100" algn="l"/>
                <a:tab pos="8709025" algn="l"/>
                <a:tab pos="9123363" algn="l"/>
                <a:tab pos="9537700" algn="l"/>
              </a:tabLst>
            </a:pPr>
            <a:r>
              <a:rPr lang="en-US" sz="2400" dirty="0" smtClean="0">
                <a:solidFill>
                  <a:schemeClr val="tx1">
                    <a:lumMod val="75000"/>
                    <a:lumOff val="25000"/>
                  </a:schemeClr>
                </a:solidFill>
              </a:rPr>
              <a:t>3. </a:t>
            </a:r>
            <a:r>
              <a:rPr lang="en-US" sz="2400" dirty="0" smtClean="0"/>
              <a:t>Guide action selection using relevant text</a:t>
            </a:r>
            <a:endParaRPr lang="en-US" sz="2400" i="1" dirty="0" smtClean="0"/>
          </a:p>
        </p:txBody>
      </p:sp>
    </p:spTree>
    <p:extLst>
      <p:ext uri="{BB962C8B-B14F-4D97-AF65-F5344CB8AC3E}">
        <p14:creationId xmlns:p14="http://schemas.microsoft.com/office/powerpoint/2010/main" val="7663889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0" y="0"/>
            <a:ext cx="91440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Learning from Game Feedback</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Slide Number Placeholder 21"/>
          <p:cNvSpPr>
            <a:spLocks noGrp="1"/>
          </p:cNvSpPr>
          <p:nvPr>
            <p:ph type="sldNum" sz="quarter" idx="12"/>
          </p:nvPr>
        </p:nvSpPr>
        <p:spPr/>
        <p:txBody>
          <a:bodyPr/>
          <a:lstStyle/>
          <a:p>
            <a:fld id="{56BAE9AA-A52C-434E-B53C-34E22D50007E}" type="slidenum">
              <a:rPr lang="en-US" smtClean="0"/>
              <a:pPr/>
              <a:t>35</a:t>
            </a:fld>
            <a:endParaRPr lang="en-US"/>
          </a:p>
        </p:txBody>
      </p:sp>
      <p:sp>
        <p:nvSpPr>
          <p:cNvPr id="59" name="TextBox 58"/>
          <p:cNvSpPr txBox="1"/>
          <p:nvPr/>
        </p:nvSpPr>
        <p:spPr>
          <a:xfrm>
            <a:off x="762000" y="1134814"/>
            <a:ext cx="8077200" cy="846386"/>
          </a:xfrm>
          <a:prstGeom prst="rect">
            <a:avLst/>
          </a:prstGeom>
          <a:noFill/>
        </p:spPr>
        <p:txBody>
          <a:bodyPr wrap="square" rtlCol="0">
            <a:spAutoFit/>
          </a:bodyPr>
          <a:lstStyle/>
          <a:p>
            <a:pPr marL="1203325" indent="-1203325">
              <a:spcAft>
                <a:spcPts val="600"/>
              </a:spcAft>
              <a:tabLst>
                <a:tab pos="1203325" algn="l"/>
                <a:tab pos="7464425" algn="l"/>
                <a:tab pos="7878763" algn="l"/>
                <a:tab pos="8293100" algn="l"/>
                <a:tab pos="8709025" algn="l"/>
                <a:tab pos="9123363" algn="l"/>
                <a:tab pos="9537700" algn="l"/>
              </a:tabLst>
            </a:pPr>
            <a:r>
              <a:rPr lang="en-US" sz="2200" dirty="0" smtClean="0">
                <a:solidFill>
                  <a:srgbClr val="C00000"/>
                </a:solidFill>
              </a:rPr>
              <a:t>Goal:</a:t>
            </a:r>
            <a:r>
              <a:rPr lang="en-US" sz="2200" dirty="0" smtClean="0"/>
              <a:t>	</a:t>
            </a:r>
            <a:r>
              <a:rPr lang="en-US" sz="2200" i="1" dirty="0" smtClean="0"/>
              <a:t>Learn from game feedback as only source of supervision.</a:t>
            </a:r>
          </a:p>
          <a:p>
            <a:pPr>
              <a:spcAft>
                <a:spcPts val="600"/>
              </a:spcAft>
              <a:tabLst>
                <a:tab pos="1203325" algn="l"/>
                <a:tab pos="7464425" algn="l"/>
                <a:tab pos="7878763" algn="l"/>
                <a:tab pos="8293100" algn="l"/>
                <a:tab pos="8709025" algn="l"/>
                <a:tab pos="9123363" algn="l"/>
                <a:tab pos="9537700" algn="l"/>
              </a:tabLst>
            </a:pPr>
            <a:r>
              <a:rPr lang="en-US" sz="2200" dirty="0" smtClean="0">
                <a:solidFill>
                  <a:srgbClr val="C00000"/>
                </a:solidFill>
              </a:rPr>
              <a:t>Key idea: </a:t>
            </a:r>
            <a:r>
              <a:rPr lang="en-US" sz="2200" dirty="0" smtClean="0"/>
              <a:t>	</a:t>
            </a:r>
            <a:r>
              <a:rPr lang="en-US" sz="2200" i="1" dirty="0" smtClean="0"/>
              <a:t>Better parameter settings will lead to more victories.</a:t>
            </a:r>
          </a:p>
        </p:txBody>
      </p:sp>
      <p:grpSp>
        <p:nvGrpSpPr>
          <p:cNvPr id="2" name="Group 52"/>
          <p:cNvGrpSpPr/>
          <p:nvPr/>
        </p:nvGrpSpPr>
        <p:grpSpPr>
          <a:xfrm>
            <a:off x="685800" y="2514600"/>
            <a:ext cx="7848600" cy="3513183"/>
            <a:chOff x="457200" y="2590800"/>
            <a:chExt cx="8001000" cy="3581400"/>
          </a:xfrm>
        </p:grpSpPr>
        <p:sp>
          <p:nvSpPr>
            <p:cNvPr id="39" name="Rounded Rectangle 38"/>
            <p:cNvSpPr/>
            <p:nvPr/>
          </p:nvSpPr>
          <p:spPr>
            <a:xfrm>
              <a:off x="1752600" y="2590800"/>
              <a:ext cx="6705600" cy="1676400"/>
            </a:xfrm>
            <a:prstGeom prst="roundRect">
              <a:avLst>
                <a:gd name="adj" fmla="val 7417"/>
              </a:avLst>
            </a:prstGeom>
            <a:solidFill>
              <a:schemeClr val="bg1"/>
            </a:solidFill>
            <a:ln w="635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i="1" dirty="0" smtClean="0">
                <a:solidFill>
                  <a:schemeClr val="tx1"/>
                </a:solidFill>
                <a:effectLst>
                  <a:glow rad="101600">
                    <a:schemeClr val="accent3">
                      <a:lumMod val="20000"/>
                      <a:lumOff val="80000"/>
                      <a:alpha val="60000"/>
                    </a:schemeClr>
                  </a:glow>
                </a:effectLst>
              </a:endParaRPr>
            </a:p>
          </p:txBody>
        </p:sp>
        <p:sp>
          <p:nvSpPr>
            <p:cNvPr id="97" name="Freeform 96"/>
            <p:cNvSpPr/>
            <p:nvPr/>
          </p:nvSpPr>
          <p:spPr>
            <a:xfrm flipV="1">
              <a:off x="6248400" y="3302001"/>
              <a:ext cx="1066800" cy="76200"/>
            </a:xfrm>
            <a:custGeom>
              <a:avLst/>
              <a:gdLst>
                <a:gd name="connsiteX0" fmla="*/ 0 w 1274164"/>
                <a:gd name="connsiteY0" fmla="*/ 0 h 0"/>
                <a:gd name="connsiteX1" fmla="*/ 1274164 w 1274164"/>
                <a:gd name="connsiteY1" fmla="*/ 0 h 0"/>
              </a:gdLst>
              <a:ahLst/>
              <a:cxnLst>
                <a:cxn ang="0">
                  <a:pos x="connsiteX0" y="connsiteY0"/>
                </a:cxn>
                <a:cxn ang="0">
                  <a:pos x="connsiteX1" y="connsiteY1"/>
                </a:cxn>
              </a:cxnLst>
              <a:rect l="l" t="t" r="r" b="b"/>
              <a:pathLst>
                <a:path w="1274164">
                  <a:moveTo>
                    <a:pt x="0" y="0"/>
                  </a:moveTo>
                  <a:lnTo>
                    <a:pt x="1274164" y="0"/>
                  </a:lnTo>
                </a:path>
              </a:pathLst>
            </a:custGeom>
            <a:ln w="31750">
              <a:solidFill>
                <a:srgbClr val="C00000"/>
              </a:solidFill>
              <a:prstDash val="sysDot"/>
              <a:headEnd type="none" w="med" len="med"/>
              <a:tailEnd type="arrow"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ounded Rectangle 35"/>
            <p:cNvSpPr/>
            <p:nvPr/>
          </p:nvSpPr>
          <p:spPr>
            <a:xfrm>
              <a:off x="2152650" y="2895600"/>
              <a:ext cx="1733550" cy="990600"/>
            </a:xfrm>
            <a:prstGeom prst="roundRect">
              <a:avLst>
                <a:gd name="adj" fmla="val 4035"/>
              </a:avLst>
            </a:prstGeom>
            <a:solidFill>
              <a:schemeClr val="bg1"/>
            </a:solid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i="1" dirty="0" smtClean="0">
                  <a:solidFill>
                    <a:schemeClr val="tx1">
                      <a:lumMod val="85000"/>
                      <a:lumOff val="15000"/>
                    </a:schemeClr>
                  </a:solidFill>
                </a:rPr>
                <a:t>You start with two settler units. Although </a:t>
              </a:r>
              <a:r>
                <a:rPr lang="en-US" sz="700" i="1" dirty="0" smtClean="0">
                  <a:solidFill>
                    <a:srgbClr val="C00000"/>
                  </a:solidFill>
                </a:rPr>
                <a:t>settlers are capable of performing a variety of useful tasks, your first task is to </a:t>
              </a:r>
              <a:r>
                <a:rPr lang="en-US" sz="700" i="1" dirty="0" smtClean="0">
                  <a:solidFill>
                    <a:schemeClr val="tx1">
                      <a:lumMod val="85000"/>
                      <a:lumOff val="15000"/>
                    </a:schemeClr>
                  </a:solidFill>
                </a:rPr>
                <a:t>move the settlers to a site that is suitable for the construction of your first city.     Use settlers to build the city on plains or grassland with a river running through it if possible.  In order to survive and grow …</a:t>
              </a:r>
            </a:p>
          </p:txBody>
        </p:sp>
        <p:sp>
          <p:nvSpPr>
            <p:cNvPr id="65" name="Freeform 64"/>
            <p:cNvSpPr/>
            <p:nvPr/>
          </p:nvSpPr>
          <p:spPr>
            <a:xfrm flipV="1">
              <a:off x="5181600" y="3370580"/>
              <a:ext cx="608523" cy="693420"/>
            </a:xfrm>
            <a:custGeom>
              <a:avLst/>
              <a:gdLst>
                <a:gd name="connsiteX0" fmla="*/ 0 w 1276709"/>
                <a:gd name="connsiteY0" fmla="*/ 575095 h 575095"/>
                <a:gd name="connsiteX1" fmla="*/ 373811 w 1276709"/>
                <a:gd name="connsiteY1" fmla="*/ 138023 h 575095"/>
                <a:gd name="connsiteX2" fmla="*/ 1276709 w 1276709"/>
                <a:gd name="connsiteY2" fmla="*/ 0 h 575095"/>
                <a:gd name="connsiteX0" fmla="*/ 0 w 1276709"/>
                <a:gd name="connsiteY0" fmla="*/ 575095 h 575095"/>
                <a:gd name="connsiteX1" fmla="*/ 1276709 w 1276709"/>
                <a:gd name="connsiteY1" fmla="*/ 0 h 575095"/>
                <a:gd name="connsiteX0" fmla="*/ 0 w 1276709"/>
                <a:gd name="connsiteY0" fmla="*/ 607204 h 607204"/>
                <a:gd name="connsiteX1" fmla="*/ 1276709 w 1276709"/>
                <a:gd name="connsiteY1" fmla="*/ 32109 h 607204"/>
                <a:gd name="connsiteX0" fmla="*/ 0 w 1276709"/>
                <a:gd name="connsiteY0" fmla="*/ 607204 h 607204"/>
                <a:gd name="connsiteX1" fmla="*/ 1276709 w 1276709"/>
                <a:gd name="connsiteY1" fmla="*/ 32109 h 607204"/>
                <a:gd name="connsiteX0" fmla="*/ 0 w 1278147"/>
                <a:gd name="connsiteY0" fmla="*/ 692989 h 692989"/>
                <a:gd name="connsiteX1" fmla="*/ 1278147 w 1278147"/>
                <a:gd name="connsiteY1" fmla="*/ 0 h 692989"/>
                <a:gd name="connsiteX0" fmla="*/ 0 w 1278147"/>
                <a:gd name="connsiteY0" fmla="*/ 692989 h 692989"/>
                <a:gd name="connsiteX1" fmla="*/ 1278147 w 1278147"/>
                <a:gd name="connsiteY1" fmla="*/ 0 h 692989"/>
                <a:gd name="connsiteX0" fmla="*/ 0 w 1278147"/>
                <a:gd name="connsiteY0" fmla="*/ 692989 h 692989"/>
                <a:gd name="connsiteX1" fmla="*/ 1278147 w 1278147"/>
                <a:gd name="connsiteY1" fmla="*/ 0 h 692989"/>
              </a:gdLst>
              <a:ahLst/>
              <a:cxnLst>
                <a:cxn ang="0">
                  <a:pos x="connsiteX0" y="connsiteY0"/>
                </a:cxn>
                <a:cxn ang="0">
                  <a:pos x="connsiteX1" y="connsiteY1"/>
                </a:cxn>
              </a:cxnLst>
              <a:rect l="l" t="t" r="r" b="b"/>
              <a:pathLst>
                <a:path w="1278147" h="692989">
                  <a:moveTo>
                    <a:pt x="0" y="692989"/>
                  </a:moveTo>
                  <a:cubicBezTo>
                    <a:pt x="416944" y="85785"/>
                    <a:pt x="992037" y="53676"/>
                    <a:pt x="1278147" y="0"/>
                  </a:cubicBezTo>
                </a:path>
              </a:pathLst>
            </a:custGeom>
            <a:ln w="12700">
              <a:solidFill>
                <a:schemeClr val="tx1">
                  <a:lumMod val="50000"/>
                  <a:lumOff val="50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5202836" y="3470641"/>
              <a:ext cx="1274164" cy="0"/>
            </a:xfrm>
            <a:custGeom>
              <a:avLst/>
              <a:gdLst>
                <a:gd name="connsiteX0" fmla="*/ 0 w 1274164"/>
                <a:gd name="connsiteY0" fmla="*/ 0 h 0"/>
                <a:gd name="connsiteX1" fmla="*/ 1274164 w 1274164"/>
                <a:gd name="connsiteY1" fmla="*/ 0 h 0"/>
                <a:gd name="connsiteX0" fmla="*/ 0 w 10000"/>
                <a:gd name="connsiteY0" fmla="*/ -2147483648 h 0"/>
                <a:gd name="connsiteX1" fmla="*/ 10000 w 10000"/>
                <a:gd name="connsiteY1" fmla="*/ -2147483648 h 0"/>
                <a:gd name="connsiteX0" fmla="*/ 0 w 10000"/>
                <a:gd name="connsiteY0" fmla="*/ -2147483648 h 0"/>
                <a:gd name="connsiteX1" fmla="*/ 10000 w 10000"/>
                <a:gd name="connsiteY1" fmla="*/ -2147483648 h 0"/>
              </a:gdLst>
              <a:ahLst/>
              <a:cxnLst>
                <a:cxn ang="0">
                  <a:pos x="connsiteX0" y="connsiteY0"/>
                </a:cxn>
                <a:cxn ang="0">
                  <a:pos x="connsiteX1" y="connsiteY1"/>
                </a:cxn>
              </a:cxnLst>
              <a:rect l="l" t="t" r="r" b="b"/>
              <a:pathLst>
                <a:path w="10000">
                  <a:moveTo>
                    <a:pt x="0" y="-2147483648"/>
                  </a:moveTo>
                  <a:cubicBezTo>
                    <a:pt x="3333" y="-2147483648"/>
                    <a:pt x="7999" y="-582283"/>
                    <a:pt x="10000" y="-214748364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flipV="1">
              <a:off x="5181600" y="3338578"/>
              <a:ext cx="609600" cy="32003"/>
            </a:xfrm>
            <a:custGeom>
              <a:avLst/>
              <a:gdLst>
                <a:gd name="connsiteX0" fmla="*/ 0 w 1274164"/>
                <a:gd name="connsiteY0" fmla="*/ 0 h 0"/>
                <a:gd name="connsiteX1" fmla="*/ 1274164 w 1274164"/>
                <a:gd name="connsiteY1" fmla="*/ 0 h 0"/>
              </a:gdLst>
              <a:ahLst/>
              <a:cxnLst>
                <a:cxn ang="0">
                  <a:pos x="connsiteX0" y="connsiteY0"/>
                </a:cxn>
                <a:cxn ang="0">
                  <a:pos x="connsiteX1" y="connsiteY1"/>
                </a:cxn>
              </a:cxnLst>
              <a:rect l="l" t="t" r="r" b="b"/>
              <a:pathLst>
                <a:path w="1274164">
                  <a:moveTo>
                    <a:pt x="0" y="0"/>
                  </a:moveTo>
                  <a:lnTo>
                    <a:pt x="1274164" y="0"/>
                  </a:lnTo>
                </a:path>
              </a:pathLst>
            </a:custGeom>
            <a:ln w="31750">
              <a:solidFill>
                <a:srgbClr val="C00000"/>
              </a:solidFill>
              <a:headEnd type="none" w="med" len="med"/>
              <a:tailEnd type="arrow"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5181600" y="2879153"/>
              <a:ext cx="608523" cy="491428"/>
            </a:xfrm>
            <a:custGeom>
              <a:avLst/>
              <a:gdLst>
                <a:gd name="connsiteX0" fmla="*/ 0 w 1276709"/>
                <a:gd name="connsiteY0" fmla="*/ 575095 h 575095"/>
                <a:gd name="connsiteX1" fmla="*/ 373811 w 1276709"/>
                <a:gd name="connsiteY1" fmla="*/ 138023 h 575095"/>
                <a:gd name="connsiteX2" fmla="*/ 1276709 w 1276709"/>
                <a:gd name="connsiteY2" fmla="*/ 0 h 575095"/>
                <a:gd name="connsiteX0" fmla="*/ 0 w 1276709"/>
                <a:gd name="connsiteY0" fmla="*/ 575095 h 575095"/>
                <a:gd name="connsiteX1" fmla="*/ 1276709 w 1276709"/>
                <a:gd name="connsiteY1" fmla="*/ 0 h 575095"/>
                <a:gd name="connsiteX0" fmla="*/ 0 w 1276709"/>
                <a:gd name="connsiteY0" fmla="*/ 607204 h 607204"/>
                <a:gd name="connsiteX1" fmla="*/ 1276709 w 1276709"/>
                <a:gd name="connsiteY1" fmla="*/ 32109 h 607204"/>
                <a:gd name="connsiteX0" fmla="*/ 0 w 1276709"/>
                <a:gd name="connsiteY0" fmla="*/ 607204 h 607204"/>
                <a:gd name="connsiteX1" fmla="*/ 1276709 w 1276709"/>
                <a:gd name="connsiteY1" fmla="*/ 32109 h 607204"/>
                <a:gd name="connsiteX0" fmla="*/ 0 w 1278147"/>
                <a:gd name="connsiteY0" fmla="*/ 692989 h 692989"/>
                <a:gd name="connsiteX1" fmla="*/ 1278147 w 1278147"/>
                <a:gd name="connsiteY1" fmla="*/ 0 h 692989"/>
                <a:gd name="connsiteX0" fmla="*/ 0 w 1278147"/>
                <a:gd name="connsiteY0" fmla="*/ 692989 h 692989"/>
                <a:gd name="connsiteX1" fmla="*/ 1278147 w 1278147"/>
                <a:gd name="connsiteY1" fmla="*/ 0 h 692989"/>
                <a:gd name="connsiteX0" fmla="*/ 0 w 1278147"/>
                <a:gd name="connsiteY0" fmla="*/ 692989 h 692989"/>
                <a:gd name="connsiteX1" fmla="*/ 1278147 w 1278147"/>
                <a:gd name="connsiteY1" fmla="*/ 0 h 692989"/>
              </a:gdLst>
              <a:ahLst/>
              <a:cxnLst>
                <a:cxn ang="0">
                  <a:pos x="connsiteX0" y="connsiteY0"/>
                </a:cxn>
                <a:cxn ang="0">
                  <a:pos x="connsiteX1" y="connsiteY1"/>
                </a:cxn>
              </a:cxnLst>
              <a:rect l="l" t="t" r="r" b="b"/>
              <a:pathLst>
                <a:path w="1278147" h="692989">
                  <a:moveTo>
                    <a:pt x="0" y="692989"/>
                  </a:moveTo>
                  <a:cubicBezTo>
                    <a:pt x="416944" y="85785"/>
                    <a:pt x="992037" y="53676"/>
                    <a:pt x="1278147" y="0"/>
                  </a:cubicBezTo>
                </a:path>
              </a:pathLst>
            </a:custGeom>
            <a:ln w="12700">
              <a:solidFill>
                <a:schemeClr val="tx1">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flipV="1">
              <a:off x="5181600" y="3370581"/>
              <a:ext cx="608523" cy="491428"/>
            </a:xfrm>
            <a:custGeom>
              <a:avLst/>
              <a:gdLst>
                <a:gd name="connsiteX0" fmla="*/ 0 w 1276709"/>
                <a:gd name="connsiteY0" fmla="*/ 575095 h 575095"/>
                <a:gd name="connsiteX1" fmla="*/ 373811 w 1276709"/>
                <a:gd name="connsiteY1" fmla="*/ 138023 h 575095"/>
                <a:gd name="connsiteX2" fmla="*/ 1276709 w 1276709"/>
                <a:gd name="connsiteY2" fmla="*/ 0 h 575095"/>
                <a:gd name="connsiteX0" fmla="*/ 0 w 1276709"/>
                <a:gd name="connsiteY0" fmla="*/ 575095 h 575095"/>
                <a:gd name="connsiteX1" fmla="*/ 1276709 w 1276709"/>
                <a:gd name="connsiteY1" fmla="*/ 0 h 575095"/>
                <a:gd name="connsiteX0" fmla="*/ 0 w 1276709"/>
                <a:gd name="connsiteY0" fmla="*/ 607204 h 607204"/>
                <a:gd name="connsiteX1" fmla="*/ 1276709 w 1276709"/>
                <a:gd name="connsiteY1" fmla="*/ 32109 h 607204"/>
                <a:gd name="connsiteX0" fmla="*/ 0 w 1276709"/>
                <a:gd name="connsiteY0" fmla="*/ 607204 h 607204"/>
                <a:gd name="connsiteX1" fmla="*/ 1276709 w 1276709"/>
                <a:gd name="connsiteY1" fmla="*/ 32109 h 607204"/>
                <a:gd name="connsiteX0" fmla="*/ 0 w 1278147"/>
                <a:gd name="connsiteY0" fmla="*/ 692989 h 692989"/>
                <a:gd name="connsiteX1" fmla="*/ 1278147 w 1278147"/>
                <a:gd name="connsiteY1" fmla="*/ 0 h 692989"/>
                <a:gd name="connsiteX0" fmla="*/ 0 w 1278147"/>
                <a:gd name="connsiteY0" fmla="*/ 692989 h 692989"/>
                <a:gd name="connsiteX1" fmla="*/ 1278147 w 1278147"/>
                <a:gd name="connsiteY1" fmla="*/ 0 h 692989"/>
                <a:gd name="connsiteX0" fmla="*/ 0 w 1278147"/>
                <a:gd name="connsiteY0" fmla="*/ 692989 h 692989"/>
                <a:gd name="connsiteX1" fmla="*/ 1278147 w 1278147"/>
                <a:gd name="connsiteY1" fmla="*/ 0 h 692989"/>
              </a:gdLst>
              <a:ahLst/>
              <a:cxnLst>
                <a:cxn ang="0">
                  <a:pos x="connsiteX0" y="connsiteY0"/>
                </a:cxn>
                <a:cxn ang="0">
                  <a:pos x="connsiteX1" y="connsiteY1"/>
                </a:cxn>
              </a:cxnLst>
              <a:rect l="l" t="t" r="r" b="b"/>
              <a:pathLst>
                <a:path w="1278147" h="692989">
                  <a:moveTo>
                    <a:pt x="0" y="692989"/>
                  </a:moveTo>
                  <a:cubicBezTo>
                    <a:pt x="416944" y="85785"/>
                    <a:pt x="992037" y="53676"/>
                    <a:pt x="1278147" y="0"/>
                  </a:cubicBezTo>
                </a:path>
              </a:pathLst>
            </a:custGeom>
            <a:ln w="12700">
              <a:solidFill>
                <a:schemeClr val="tx1">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Rectangle 69"/>
            <p:cNvSpPr/>
            <p:nvPr/>
          </p:nvSpPr>
          <p:spPr>
            <a:xfrm>
              <a:off x="5867400" y="2667000"/>
              <a:ext cx="471908" cy="369332"/>
            </a:xfrm>
            <a:prstGeom prst="rect">
              <a:avLst/>
            </a:prstGeom>
          </p:spPr>
          <p:txBody>
            <a:bodyPr wrap="square">
              <a:spAutoFit/>
            </a:bodyPr>
            <a:lstStyle/>
            <a:p>
              <a:pPr marL="0" lvl="1">
                <a:spcAft>
                  <a:spcPts val="1200"/>
                </a:spcAft>
              </a:pPr>
              <a:r>
                <a:rPr lang="en-US" i="1" dirty="0" smtClean="0">
                  <a:solidFill>
                    <a:sysClr val="windowText" lastClr="000000"/>
                  </a:solidFill>
                </a:rPr>
                <a:t>a</a:t>
              </a:r>
              <a:r>
                <a:rPr lang="en-US" baseline="-25000" dirty="0" smtClean="0">
                  <a:solidFill>
                    <a:sysClr val="windowText" lastClr="000000"/>
                  </a:solidFill>
                </a:rPr>
                <a:t>1</a:t>
              </a:r>
              <a:endParaRPr lang="en-US" sz="1500" spc="-130" dirty="0" smtClean="0">
                <a:solidFill>
                  <a:schemeClr val="tx1">
                    <a:lumMod val="65000"/>
                    <a:lumOff val="35000"/>
                  </a:schemeClr>
                </a:solidFill>
                <a:latin typeface="OCR A Extended" pitchFamily="50" charset="0"/>
              </a:endParaRPr>
            </a:p>
          </p:txBody>
        </p:sp>
        <p:sp>
          <p:nvSpPr>
            <p:cNvPr id="71" name="Rounded Rectangle 70"/>
            <p:cNvSpPr/>
            <p:nvPr/>
          </p:nvSpPr>
          <p:spPr>
            <a:xfrm>
              <a:off x="4572000" y="3683000"/>
              <a:ext cx="457200" cy="28575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ea typeface="Cambria Math" pitchFamily="18" charset="0"/>
                </a:rPr>
                <a:t>S</a:t>
              </a:r>
              <a:endParaRPr lang="en-US" i="1" dirty="0">
                <a:solidFill>
                  <a:schemeClr val="tx1"/>
                </a:solidFill>
                <a:ea typeface="Cambria Math" pitchFamily="18" charset="0"/>
              </a:endParaRPr>
            </a:p>
          </p:txBody>
        </p:sp>
        <p:sp>
          <p:nvSpPr>
            <p:cNvPr id="72" name="Rectangle 71"/>
            <p:cNvSpPr/>
            <p:nvPr/>
          </p:nvSpPr>
          <p:spPr>
            <a:xfrm>
              <a:off x="5867400" y="3149601"/>
              <a:ext cx="483706" cy="369332"/>
            </a:xfrm>
            <a:prstGeom prst="rect">
              <a:avLst/>
            </a:prstGeom>
          </p:spPr>
          <p:txBody>
            <a:bodyPr wrap="square">
              <a:spAutoFit/>
            </a:bodyPr>
            <a:lstStyle/>
            <a:p>
              <a:pPr marL="0" lvl="1">
                <a:spcAft>
                  <a:spcPts val="1200"/>
                </a:spcAft>
              </a:pPr>
              <a:r>
                <a:rPr lang="en-US" i="1" dirty="0" smtClean="0">
                  <a:solidFill>
                    <a:sysClr val="windowText" lastClr="000000"/>
                  </a:solidFill>
                </a:rPr>
                <a:t>a</a:t>
              </a:r>
              <a:r>
                <a:rPr lang="en-US" baseline="-25000" dirty="0" smtClean="0">
                  <a:solidFill>
                    <a:sysClr val="windowText" lastClr="000000"/>
                  </a:solidFill>
                </a:rPr>
                <a:t>2</a:t>
              </a:r>
              <a:endParaRPr lang="en-US" sz="1500" spc="-130" dirty="0" smtClean="0">
                <a:solidFill>
                  <a:schemeClr val="tx1">
                    <a:lumMod val="65000"/>
                    <a:lumOff val="35000"/>
                  </a:schemeClr>
                </a:solidFill>
                <a:latin typeface="OCR A Extended" pitchFamily="50" charset="0"/>
              </a:endParaRPr>
            </a:p>
          </p:txBody>
        </p:sp>
        <p:sp>
          <p:nvSpPr>
            <p:cNvPr id="73" name="Rectangle 72"/>
            <p:cNvSpPr/>
            <p:nvPr/>
          </p:nvSpPr>
          <p:spPr>
            <a:xfrm>
              <a:off x="5867400" y="3649133"/>
              <a:ext cx="483706" cy="369332"/>
            </a:xfrm>
            <a:prstGeom prst="rect">
              <a:avLst/>
            </a:prstGeom>
          </p:spPr>
          <p:txBody>
            <a:bodyPr wrap="square">
              <a:spAutoFit/>
            </a:bodyPr>
            <a:lstStyle/>
            <a:p>
              <a:pPr marL="0" lvl="1">
                <a:spcAft>
                  <a:spcPts val="1200"/>
                </a:spcAft>
              </a:pPr>
              <a:r>
                <a:rPr lang="en-US" i="1" dirty="0" smtClean="0">
                  <a:solidFill>
                    <a:sysClr val="windowText" lastClr="000000"/>
                  </a:solidFill>
                </a:rPr>
                <a:t>a</a:t>
              </a:r>
              <a:r>
                <a:rPr lang="en-US" baseline="-25000" dirty="0" smtClean="0">
                  <a:solidFill>
                    <a:sysClr val="windowText" lastClr="000000"/>
                  </a:solidFill>
                </a:rPr>
                <a:t>3</a:t>
              </a:r>
              <a:endParaRPr lang="en-US" sz="1500" spc="-130" dirty="0" smtClean="0">
                <a:solidFill>
                  <a:schemeClr val="tx1">
                    <a:lumMod val="65000"/>
                    <a:lumOff val="35000"/>
                  </a:schemeClr>
                </a:solidFill>
                <a:latin typeface="OCR A Extended" pitchFamily="50" charset="0"/>
              </a:endParaRPr>
            </a:p>
          </p:txBody>
        </p:sp>
        <p:grpSp>
          <p:nvGrpSpPr>
            <p:cNvPr id="3" name="Group 113"/>
            <p:cNvGrpSpPr/>
            <p:nvPr/>
          </p:nvGrpSpPr>
          <p:grpSpPr>
            <a:xfrm>
              <a:off x="4369906" y="3047868"/>
              <a:ext cx="811694" cy="643758"/>
              <a:chOff x="4169749" y="4927468"/>
              <a:chExt cx="811694" cy="643758"/>
            </a:xfrm>
          </p:grpSpPr>
          <p:sp>
            <p:nvSpPr>
              <p:cNvPr id="75" name="Rounded Rectangle 74"/>
              <p:cNvSpPr/>
              <p:nvPr/>
            </p:nvSpPr>
            <p:spPr>
              <a:xfrm>
                <a:off x="4177941" y="4951106"/>
                <a:ext cx="795310" cy="596482"/>
              </a:xfrm>
              <a:prstGeom prst="roundRect">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a typeface="Cambria Math" pitchFamily="18" charset="0"/>
                </a:endParaRPr>
              </a:p>
            </p:txBody>
          </p:sp>
          <p:pic>
            <p:nvPicPr>
              <p:cNvPr id="76" name="Picture 2" descr="C:\Users\Branavan\Desktop\presentations\acl11\img\irrigate.png"/>
              <p:cNvPicPr>
                <a:picLocks noChangeAspect="1" noChangeArrowheads="1"/>
              </p:cNvPicPr>
              <p:nvPr/>
            </p:nvPicPr>
            <p:blipFill>
              <a:blip r:embed="rId3" cstate="print"/>
              <a:srcRect l="26130" t="-1028" r="11317" b="20668"/>
              <a:stretch>
                <a:fillRect/>
              </a:stretch>
            </p:blipFill>
            <p:spPr bwMode="auto">
              <a:xfrm>
                <a:off x="4169749" y="4927468"/>
                <a:ext cx="811694" cy="643758"/>
              </a:xfrm>
              <a:prstGeom prst="rect">
                <a:avLst/>
              </a:prstGeom>
              <a:noFill/>
              <a:ln>
                <a:noFill/>
              </a:ln>
              <a:effectLst>
                <a:softEdge rad="63500"/>
              </a:effectLst>
            </p:spPr>
          </p:pic>
        </p:grpSp>
        <p:sp>
          <p:nvSpPr>
            <p:cNvPr id="101" name="Rectangle 100"/>
            <p:cNvSpPr/>
            <p:nvPr/>
          </p:nvSpPr>
          <p:spPr>
            <a:xfrm>
              <a:off x="7391400" y="3124200"/>
              <a:ext cx="838200" cy="461665"/>
            </a:xfrm>
            <a:prstGeom prst="rect">
              <a:avLst/>
            </a:prstGeom>
          </p:spPr>
          <p:txBody>
            <a:bodyPr wrap="square">
              <a:spAutoFit/>
            </a:bodyPr>
            <a:lstStyle/>
            <a:p>
              <a:pPr marL="0" lvl="1">
                <a:spcAft>
                  <a:spcPts val="1200"/>
                </a:spcAft>
              </a:pPr>
              <a:r>
                <a:rPr lang="en-US" sz="2400" i="1" dirty="0" smtClean="0">
                  <a:solidFill>
                    <a:srgbClr val="C00000"/>
                  </a:solidFill>
                </a:rPr>
                <a:t>won</a:t>
              </a:r>
            </a:p>
          </p:txBody>
        </p:sp>
        <p:sp>
          <p:nvSpPr>
            <p:cNvPr id="37" name="Rectangle 36"/>
            <p:cNvSpPr/>
            <p:nvPr/>
          </p:nvSpPr>
          <p:spPr>
            <a:xfrm>
              <a:off x="7391400" y="2895600"/>
              <a:ext cx="1066800" cy="307777"/>
            </a:xfrm>
            <a:prstGeom prst="rect">
              <a:avLst/>
            </a:prstGeom>
          </p:spPr>
          <p:txBody>
            <a:bodyPr wrap="square">
              <a:spAutoFit/>
            </a:bodyPr>
            <a:lstStyle/>
            <a:p>
              <a:pPr marL="0" lvl="1">
                <a:spcAft>
                  <a:spcPts val="1200"/>
                </a:spcAft>
              </a:pPr>
              <a:r>
                <a:rPr lang="en-US" sz="1400" i="1" dirty="0" smtClean="0">
                  <a:solidFill>
                    <a:schemeClr val="tx1">
                      <a:lumMod val="65000"/>
                      <a:lumOff val="35000"/>
                    </a:schemeClr>
                  </a:solidFill>
                </a:rPr>
                <a:t>End result</a:t>
              </a:r>
            </a:p>
          </p:txBody>
        </p:sp>
        <p:grpSp>
          <p:nvGrpSpPr>
            <p:cNvPr id="4" name="Group 43"/>
            <p:cNvGrpSpPr/>
            <p:nvPr/>
          </p:nvGrpSpPr>
          <p:grpSpPr>
            <a:xfrm>
              <a:off x="1752600" y="4495800"/>
              <a:ext cx="6705600" cy="1676400"/>
              <a:chOff x="2057400" y="3048000"/>
              <a:chExt cx="6705600" cy="1676400"/>
            </a:xfrm>
          </p:grpSpPr>
          <p:sp>
            <p:nvSpPr>
              <p:cNvPr id="40" name="Rounded Rectangle 39"/>
              <p:cNvSpPr/>
              <p:nvPr/>
            </p:nvSpPr>
            <p:spPr>
              <a:xfrm>
                <a:off x="2057400" y="3048000"/>
                <a:ext cx="6705600" cy="1676400"/>
              </a:xfrm>
              <a:prstGeom prst="roundRect">
                <a:avLst>
                  <a:gd name="adj" fmla="val 7417"/>
                </a:avLst>
              </a:prstGeom>
              <a:solidFill>
                <a:schemeClr val="bg1"/>
              </a:solidFill>
              <a:ln w="635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i="1" dirty="0" smtClean="0">
                  <a:solidFill>
                    <a:schemeClr val="tx1"/>
                  </a:solidFill>
                  <a:effectLst>
                    <a:glow rad="101600">
                      <a:schemeClr val="accent3">
                        <a:lumMod val="20000"/>
                        <a:lumOff val="80000"/>
                        <a:alpha val="60000"/>
                      </a:schemeClr>
                    </a:glow>
                  </a:effectLst>
                </a:endParaRPr>
              </a:p>
            </p:txBody>
          </p:sp>
          <p:sp>
            <p:nvSpPr>
              <p:cNvPr id="98" name="Freeform 97"/>
              <p:cNvSpPr/>
              <p:nvPr/>
            </p:nvSpPr>
            <p:spPr>
              <a:xfrm flipV="1">
                <a:off x="6553200" y="4211936"/>
                <a:ext cx="1066800" cy="76200"/>
              </a:xfrm>
              <a:custGeom>
                <a:avLst/>
                <a:gdLst>
                  <a:gd name="connsiteX0" fmla="*/ 0 w 1274164"/>
                  <a:gd name="connsiteY0" fmla="*/ 0 h 0"/>
                  <a:gd name="connsiteX1" fmla="*/ 1274164 w 1274164"/>
                  <a:gd name="connsiteY1" fmla="*/ 0 h 0"/>
                </a:gdLst>
                <a:ahLst/>
                <a:cxnLst>
                  <a:cxn ang="0">
                    <a:pos x="connsiteX0" y="connsiteY0"/>
                  </a:cxn>
                  <a:cxn ang="0">
                    <a:pos x="connsiteX1" y="connsiteY1"/>
                  </a:cxn>
                </a:cxnLst>
                <a:rect l="l" t="t" r="r" b="b"/>
                <a:pathLst>
                  <a:path w="1274164">
                    <a:moveTo>
                      <a:pt x="0" y="0"/>
                    </a:moveTo>
                    <a:lnTo>
                      <a:pt x="1274164" y="0"/>
                    </a:lnTo>
                  </a:path>
                </a:pathLst>
              </a:custGeom>
              <a:ln w="31750">
                <a:solidFill>
                  <a:srgbClr val="C00000"/>
                </a:solidFill>
                <a:prstDash val="sysDot"/>
                <a:headEnd type="none" w="med" len="med"/>
                <a:tailEnd type="arrow"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flipV="1">
                <a:off x="5486400" y="3802380"/>
                <a:ext cx="608523" cy="693420"/>
              </a:xfrm>
              <a:custGeom>
                <a:avLst/>
                <a:gdLst>
                  <a:gd name="connsiteX0" fmla="*/ 0 w 1276709"/>
                  <a:gd name="connsiteY0" fmla="*/ 575095 h 575095"/>
                  <a:gd name="connsiteX1" fmla="*/ 373811 w 1276709"/>
                  <a:gd name="connsiteY1" fmla="*/ 138023 h 575095"/>
                  <a:gd name="connsiteX2" fmla="*/ 1276709 w 1276709"/>
                  <a:gd name="connsiteY2" fmla="*/ 0 h 575095"/>
                  <a:gd name="connsiteX0" fmla="*/ 0 w 1276709"/>
                  <a:gd name="connsiteY0" fmla="*/ 575095 h 575095"/>
                  <a:gd name="connsiteX1" fmla="*/ 1276709 w 1276709"/>
                  <a:gd name="connsiteY1" fmla="*/ 0 h 575095"/>
                  <a:gd name="connsiteX0" fmla="*/ 0 w 1276709"/>
                  <a:gd name="connsiteY0" fmla="*/ 607204 h 607204"/>
                  <a:gd name="connsiteX1" fmla="*/ 1276709 w 1276709"/>
                  <a:gd name="connsiteY1" fmla="*/ 32109 h 607204"/>
                  <a:gd name="connsiteX0" fmla="*/ 0 w 1276709"/>
                  <a:gd name="connsiteY0" fmla="*/ 607204 h 607204"/>
                  <a:gd name="connsiteX1" fmla="*/ 1276709 w 1276709"/>
                  <a:gd name="connsiteY1" fmla="*/ 32109 h 607204"/>
                  <a:gd name="connsiteX0" fmla="*/ 0 w 1278147"/>
                  <a:gd name="connsiteY0" fmla="*/ 692989 h 692989"/>
                  <a:gd name="connsiteX1" fmla="*/ 1278147 w 1278147"/>
                  <a:gd name="connsiteY1" fmla="*/ 0 h 692989"/>
                  <a:gd name="connsiteX0" fmla="*/ 0 w 1278147"/>
                  <a:gd name="connsiteY0" fmla="*/ 692989 h 692989"/>
                  <a:gd name="connsiteX1" fmla="*/ 1278147 w 1278147"/>
                  <a:gd name="connsiteY1" fmla="*/ 0 h 692989"/>
                  <a:gd name="connsiteX0" fmla="*/ 0 w 1278147"/>
                  <a:gd name="connsiteY0" fmla="*/ 692989 h 692989"/>
                  <a:gd name="connsiteX1" fmla="*/ 1278147 w 1278147"/>
                  <a:gd name="connsiteY1" fmla="*/ 0 h 692989"/>
                </a:gdLst>
                <a:ahLst/>
                <a:cxnLst>
                  <a:cxn ang="0">
                    <a:pos x="connsiteX0" y="connsiteY0"/>
                  </a:cxn>
                  <a:cxn ang="0">
                    <a:pos x="connsiteX1" y="connsiteY1"/>
                  </a:cxn>
                </a:cxnLst>
                <a:rect l="l" t="t" r="r" b="b"/>
                <a:pathLst>
                  <a:path w="1278147" h="692989">
                    <a:moveTo>
                      <a:pt x="0" y="692989"/>
                    </a:moveTo>
                    <a:cubicBezTo>
                      <a:pt x="416944" y="85785"/>
                      <a:pt x="992037" y="53676"/>
                      <a:pt x="1278147" y="0"/>
                    </a:cubicBezTo>
                  </a:path>
                </a:pathLst>
              </a:custGeom>
              <a:ln w="12700">
                <a:solidFill>
                  <a:schemeClr val="tx1">
                    <a:lumMod val="50000"/>
                    <a:lumOff val="50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5507636" y="3902441"/>
                <a:ext cx="1274164" cy="0"/>
              </a:xfrm>
              <a:custGeom>
                <a:avLst/>
                <a:gdLst>
                  <a:gd name="connsiteX0" fmla="*/ 0 w 1274164"/>
                  <a:gd name="connsiteY0" fmla="*/ 0 h 0"/>
                  <a:gd name="connsiteX1" fmla="*/ 1274164 w 1274164"/>
                  <a:gd name="connsiteY1" fmla="*/ 0 h 0"/>
                  <a:gd name="connsiteX0" fmla="*/ 0 w 10000"/>
                  <a:gd name="connsiteY0" fmla="*/ -2147483648 h 0"/>
                  <a:gd name="connsiteX1" fmla="*/ 10000 w 10000"/>
                  <a:gd name="connsiteY1" fmla="*/ -2147483648 h 0"/>
                  <a:gd name="connsiteX0" fmla="*/ 0 w 10000"/>
                  <a:gd name="connsiteY0" fmla="*/ -2147483648 h 0"/>
                  <a:gd name="connsiteX1" fmla="*/ 10000 w 10000"/>
                  <a:gd name="connsiteY1" fmla="*/ -2147483648 h 0"/>
                </a:gdLst>
                <a:ahLst/>
                <a:cxnLst>
                  <a:cxn ang="0">
                    <a:pos x="connsiteX0" y="connsiteY0"/>
                  </a:cxn>
                  <a:cxn ang="0">
                    <a:pos x="connsiteX1" y="connsiteY1"/>
                  </a:cxn>
                </a:cxnLst>
                <a:rect l="l" t="t" r="r" b="b"/>
                <a:pathLst>
                  <a:path w="10000">
                    <a:moveTo>
                      <a:pt x="0" y="-2147483648"/>
                    </a:moveTo>
                    <a:cubicBezTo>
                      <a:pt x="3333" y="-2147483648"/>
                      <a:pt x="7999" y="-582283"/>
                      <a:pt x="10000" y="-214748364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flipV="1">
                <a:off x="5486400" y="3770378"/>
                <a:ext cx="609600" cy="32003"/>
              </a:xfrm>
              <a:custGeom>
                <a:avLst/>
                <a:gdLst>
                  <a:gd name="connsiteX0" fmla="*/ 0 w 1274164"/>
                  <a:gd name="connsiteY0" fmla="*/ 0 h 0"/>
                  <a:gd name="connsiteX1" fmla="*/ 1274164 w 1274164"/>
                  <a:gd name="connsiteY1" fmla="*/ 0 h 0"/>
                </a:gdLst>
                <a:ahLst/>
                <a:cxnLst>
                  <a:cxn ang="0">
                    <a:pos x="connsiteX0" y="connsiteY0"/>
                  </a:cxn>
                  <a:cxn ang="0">
                    <a:pos x="connsiteX1" y="connsiteY1"/>
                  </a:cxn>
                </a:cxnLst>
                <a:rect l="l" t="t" r="r" b="b"/>
                <a:pathLst>
                  <a:path w="1274164">
                    <a:moveTo>
                      <a:pt x="0" y="0"/>
                    </a:moveTo>
                    <a:lnTo>
                      <a:pt x="1274164" y="0"/>
                    </a:lnTo>
                  </a:path>
                </a:pathLst>
              </a:custGeom>
              <a:ln w="12700">
                <a:solidFill>
                  <a:schemeClr val="tx1">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5486400" y="3310953"/>
                <a:ext cx="608523" cy="491428"/>
              </a:xfrm>
              <a:custGeom>
                <a:avLst/>
                <a:gdLst>
                  <a:gd name="connsiteX0" fmla="*/ 0 w 1276709"/>
                  <a:gd name="connsiteY0" fmla="*/ 575095 h 575095"/>
                  <a:gd name="connsiteX1" fmla="*/ 373811 w 1276709"/>
                  <a:gd name="connsiteY1" fmla="*/ 138023 h 575095"/>
                  <a:gd name="connsiteX2" fmla="*/ 1276709 w 1276709"/>
                  <a:gd name="connsiteY2" fmla="*/ 0 h 575095"/>
                  <a:gd name="connsiteX0" fmla="*/ 0 w 1276709"/>
                  <a:gd name="connsiteY0" fmla="*/ 575095 h 575095"/>
                  <a:gd name="connsiteX1" fmla="*/ 1276709 w 1276709"/>
                  <a:gd name="connsiteY1" fmla="*/ 0 h 575095"/>
                  <a:gd name="connsiteX0" fmla="*/ 0 w 1276709"/>
                  <a:gd name="connsiteY0" fmla="*/ 607204 h 607204"/>
                  <a:gd name="connsiteX1" fmla="*/ 1276709 w 1276709"/>
                  <a:gd name="connsiteY1" fmla="*/ 32109 h 607204"/>
                  <a:gd name="connsiteX0" fmla="*/ 0 w 1276709"/>
                  <a:gd name="connsiteY0" fmla="*/ 607204 h 607204"/>
                  <a:gd name="connsiteX1" fmla="*/ 1276709 w 1276709"/>
                  <a:gd name="connsiteY1" fmla="*/ 32109 h 607204"/>
                  <a:gd name="connsiteX0" fmla="*/ 0 w 1278147"/>
                  <a:gd name="connsiteY0" fmla="*/ 692989 h 692989"/>
                  <a:gd name="connsiteX1" fmla="*/ 1278147 w 1278147"/>
                  <a:gd name="connsiteY1" fmla="*/ 0 h 692989"/>
                  <a:gd name="connsiteX0" fmla="*/ 0 w 1278147"/>
                  <a:gd name="connsiteY0" fmla="*/ 692989 h 692989"/>
                  <a:gd name="connsiteX1" fmla="*/ 1278147 w 1278147"/>
                  <a:gd name="connsiteY1" fmla="*/ 0 h 692989"/>
                  <a:gd name="connsiteX0" fmla="*/ 0 w 1278147"/>
                  <a:gd name="connsiteY0" fmla="*/ 692989 h 692989"/>
                  <a:gd name="connsiteX1" fmla="*/ 1278147 w 1278147"/>
                  <a:gd name="connsiteY1" fmla="*/ 0 h 692989"/>
                </a:gdLst>
                <a:ahLst/>
                <a:cxnLst>
                  <a:cxn ang="0">
                    <a:pos x="connsiteX0" y="connsiteY0"/>
                  </a:cxn>
                  <a:cxn ang="0">
                    <a:pos x="connsiteX1" y="connsiteY1"/>
                  </a:cxn>
                </a:cxnLst>
                <a:rect l="l" t="t" r="r" b="b"/>
                <a:pathLst>
                  <a:path w="1278147" h="692989">
                    <a:moveTo>
                      <a:pt x="0" y="692989"/>
                    </a:moveTo>
                    <a:cubicBezTo>
                      <a:pt x="416944" y="85785"/>
                      <a:pt x="992037" y="53676"/>
                      <a:pt x="1278147" y="0"/>
                    </a:cubicBezTo>
                  </a:path>
                </a:pathLst>
              </a:custGeom>
              <a:ln w="12700">
                <a:solidFill>
                  <a:schemeClr val="tx1">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flipV="1">
                <a:off x="5486400" y="3802381"/>
                <a:ext cx="608523" cy="491428"/>
              </a:xfrm>
              <a:custGeom>
                <a:avLst/>
                <a:gdLst>
                  <a:gd name="connsiteX0" fmla="*/ 0 w 1276709"/>
                  <a:gd name="connsiteY0" fmla="*/ 575095 h 575095"/>
                  <a:gd name="connsiteX1" fmla="*/ 373811 w 1276709"/>
                  <a:gd name="connsiteY1" fmla="*/ 138023 h 575095"/>
                  <a:gd name="connsiteX2" fmla="*/ 1276709 w 1276709"/>
                  <a:gd name="connsiteY2" fmla="*/ 0 h 575095"/>
                  <a:gd name="connsiteX0" fmla="*/ 0 w 1276709"/>
                  <a:gd name="connsiteY0" fmla="*/ 575095 h 575095"/>
                  <a:gd name="connsiteX1" fmla="*/ 1276709 w 1276709"/>
                  <a:gd name="connsiteY1" fmla="*/ 0 h 575095"/>
                  <a:gd name="connsiteX0" fmla="*/ 0 w 1276709"/>
                  <a:gd name="connsiteY0" fmla="*/ 607204 h 607204"/>
                  <a:gd name="connsiteX1" fmla="*/ 1276709 w 1276709"/>
                  <a:gd name="connsiteY1" fmla="*/ 32109 h 607204"/>
                  <a:gd name="connsiteX0" fmla="*/ 0 w 1276709"/>
                  <a:gd name="connsiteY0" fmla="*/ 607204 h 607204"/>
                  <a:gd name="connsiteX1" fmla="*/ 1276709 w 1276709"/>
                  <a:gd name="connsiteY1" fmla="*/ 32109 h 607204"/>
                  <a:gd name="connsiteX0" fmla="*/ 0 w 1278147"/>
                  <a:gd name="connsiteY0" fmla="*/ 692989 h 692989"/>
                  <a:gd name="connsiteX1" fmla="*/ 1278147 w 1278147"/>
                  <a:gd name="connsiteY1" fmla="*/ 0 h 692989"/>
                  <a:gd name="connsiteX0" fmla="*/ 0 w 1278147"/>
                  <a:gd name="connsiteY0" fmla="*/ 692989 h 692989"/>
                  <a:gd name="connsiteX1" fmla="*/ 1278147 w 1278147"/>
                  <a:gd name="connsiteY1" fmla="*/ 0 h 692989"/>
                  <a:gd name="connsiteX0" fmla="*/ 0 w 1278147"/>
                  <a:gd name="connsiteY0" fmla="*/ 692989 h 692989"/>
                  <a:gd name="connsiteX1" fmla="*/ 1278147 w 1278147"/>
                  <a:gd name="connsiteY1" fmla="*/ 0 h 692989"/>
                </a:gdLst>
                <a:ahLst/>
                <a:cxnLst>
                  <a:cxn ang="0">
                    <a:pos x="connsiteX0" y="connsiteY0"/>
                  </a:cxn>
                  <a:cxn ang="0">
                    <a:pos x="connsiteX1" y="connsiteY1"/>
                  </a:cxn>
                </a:cxnLst>
                <a:rect l="l" t="t" r="r" b="b"/>
                <a:pathLst>
                  <a:path w="1278147" h="692989">
                    <a:moveTo>
                      <a:pt x="0" y="692989"/>
                    </a:moveTo>
                    <a:cubicBezTo>
                      <a:pt x="416944" y="85785"/>
                      <a:pt x="992037" y="53676"/>
                      <a:pt x="1278147" y="0"/>
                    </a:cubicBezTo>
                  </a:path>
                </a:pathLst>
              </a:custGeom>
              <a:ln w="31750">
                <a:solidFill>
                  <a:srgbClr val="C00000"/>
                </a:solidFill>
                <a:headEnd type="none" w="med" len="med"/>
                <a:tailEnd type="arrow"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Rectangle 88"/>
              <p:cNvSpPr/>
              <p:nvPr/>
            </p:nvSpPr>
            <p:spPr>
              <a:xfrm>
                <a:off x="6172200" y="3098800"/>
                <a:ext cx="471908" cy="369332"/>
              </a:xfrm>
              <a:prstGeom prst="rect">
                <a:avLst/>
              </a:prstGeom>
            </p:spPr>
            <p:txBody>
              <a:bodyPr wrap="square">
                <a:spAutoFit/>
              </a:bodyPr>
              <a:lstStyle/>
              <a:p>
                <a:pPr marL="0" lvl="1">
                  <a:spcAft>
                    <a:spcPts val="1200"/>
                  </a:spcAft>
                </a:pPr>
                <a:r>
                  <a:rPr lang="en-US" i="1" dirty="0" smtClean="0">
                    <a:solidFill>
                      <a:sysClr val="windowText" lastClr="000000"/>
                    </a:solidFill>
                  </a:rPr>
                  <a:t>a</a:t>
                </a:r>
                <a:r>
                  <a:rPr lang="en-US" baseline="-25000" dirty="0" smtClean="0">
                    <a:solidFill>
                      <a:sysClr val="windowText" lastClr="000000"/>
                    </a:solidFill>
                  </a:rPr>
                  <a:t>1</a:t>
                </a:r>
                <a:endParaRPr lang="en-US" sz="1500" spc="-130" dirty="0" smtClean="0">
                  <a:solidFill>
                    <a:schemeClr val="tx1">
                      <a:lumMod val="65000"/>
                      <a:lumOff val="35000"/>
                    </a:schemeClr>
                  </a:solidFill>
                  <a:latin typeface="OCR A Extended" pitchFamily="50" charset="0"/>
                </a:endParaRPr>
              </a:p>
            </p:txBody>
          </p:sp>
          <p:sp>
            <p:nvSpPr>
              <p:cNvPr id="90" name="Rounded Rectangle 89"/>
              <p:cNvSpPr/>
              <p:nvPr/>
            </p:nvSpPr>
            <p:spPr>
              <a:xfrm>
                <a:off x="4876800" y="4114800"/>
                <a:ext cx="457200" cy="28575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ea typeface="Cambria Math" pitchFamily="18" charset="0"/>
                  </a:rPr>
                  <a:t>S</a:t>
                </a:r>
                <a:endParaRPr lang="en-US" i="1" dirty="0">
                  <a:solidFill>
                    <a:schemeClr val="tx1"/>
                  </a:solidFill>
                  <a:ea typeface="Cambria Math" pitchFamily="18" charset="0"/>
                </a:endParaRPr>
              </a:p>
            </p:txBody>
          </p:sp>
          <p:sp>
            <p:nvSpPr>
              <p:cNvPr id="91" name="Rectangle 90"/>
              <p:cNvSpPr/>
              <p:nvPr/>
            </p:nvSpPr>
            <p:spPr>
              <a:xfrm>
                <a:off x="6172200" y="3581401"/>
                <a:ext cx="483706" cy="369332"/>
              </a:xfrm>
              <a:prstGeom prst="rect">
                <a:avLst/>
              </a:prstGeom>
            </p:spPr>
            <p:txBody>
              <a:bodyPr wrap="square">
                <a:spAutoFit/>
              </a:bodyPr>
              <a:lstStyle/>
              <a:p>
                <a:pPr marL="0" lvl="1">
                  <a:spcAft>
                    <a:spcPts val="1200"/>
                  </a:spcAft>
                </a:pPr>
                <a:r>
                  <a:rPr lang="en-US" i="1" dirty="0" smtClean="0">
                    <a:solidFill>
                      <a:sysClr val="windowText" lastClr="000000"/>
                    </a:solidFill>
                  </a:rPr>
                  <a:t>a</a:t>
                </a:r>
                <a:r>
                  <a:rPr lang="en-US" baseline="-25000" dirty="0" smtClean="0">
                    <a:solidFill>
                      <a:sysClr val="windowText" lastClr="000000"/>
                    </a:solidFill>
                  </a:rPr>
                  <a:t>2</a:t>
                </a:r>
                <a:endParaRPr lang="en-US" sz="1500" spc="-130" dirty="0" smtClean="0">
                  <a:solidFill>
                    <a:schemeClr val="tx1">
                      <a:lumMod val="65000"/>
                      <a:lumOff val="35000"/>
                    </a:schemeClr>
                  </a:solidFill>
                  <a:latin typeface="OCR A Extended" pitchFamily="50" charset="0"/>
                </a:endParaRPr>
              </a:p>
            </p:txBody>
          </p:sp>
          <p:sp>
            <p:nvSpPr>
              <p:cNvPr id="92" name="Rectangle 91"/>
              <p:cNvSpPr/>
              <p:nvPr/>
            </p:nvSpPr>
            <p:spPr>
              <a:xfrm>
                <a:off x="6172200" y="4080933"/>
                <a:ext cx="483706" cy="369332"/>
              </a:xfrm>
              <a:prstGeom prst="rect">
                <a:avLst/>
              </a:prstGeom>
            </p:spPr>
            <p:txBody>
              <a:bodyPr wrap="square">
                <a:spAutoFit/>
              </a:bodyPr>
              <a:lstStyle/>
              <a:p>
                <a:pPr marL="0" lvl="1">
                  <a:spcAft>
                    <a:spcPts val="1200"/>
                  </a:spcAft>
                </a:pPr>
                <a:r>
                  <a:rPr lang="en-US" i="1" dirty="0" smtClean="0">
                    <a:solidFill>
                      <a:sysClr val="windowText" lastClr="000000"/>
                    </a:solidFill>
                  </a:rPr>
                  <a:t>a</a:t>
                </a:r>
                <a:r>
                  <a:rPr lang="en-US" baseline="-25000" dirty="0" smtClean="0">
                    <a:solidFill>
                      <a:sysClr val="windowText" lastClr="000000"/>
                    </a:solidFill>
                  </a:rPr>
                  <a:t>3</a:t>
                </a:r>
                <a:endParaRPr lang="en-US" sz="1500" spc="-130" dirty="0" smtClean="0">
                  <a:solidFill>
                    <a:schemeClr val="tx1">
                      <a:lumMod val="65000"/>
                      <a:lumOff val="35000"/>
                    </a:schemeClr>
                  </a:solidFill>
                  <a:latin typeface="OCR A Extended" pitchFamily="50" charset="0"/>
                </a:endParaRPr>
              </a:p>
            </p:txBody>
          </p:sp>
          <p:grpSp>
            <p:nvGrpSpPr>
              <p:cNvPr id="5" name="Group 113"/>
              <p:cNvGrpSpPr/>
              <p:nvPr/>
            </p:nvGrpSpPr>
            <p:grpSpPr>
              <a:xfrm>
                <a:off x="4674706" y="3479668"/>
                <a:ext cx="811694" cy="643758"/>
                <a:chOff x="4169749" y="4927468"/>
                <a:chExt cx="811694" cy="643758"/>
              </a:xfrm>
            </p:grpSpPr>
            <p:sp>
              <p:nvSpPr>
                <p:cNvPr id="94" name="Rounded Rectangle 93"/>
                <p:cNvSpPr/>
                <p:nvPr/>
              </p:nvSpPr>
              <p:spPr>
                <a:xfrm>
                  <a:off x="4177941" y="4951106"/>
                  <a:ext cx="795310" cy="596482"/>
                </a:xfrm>
                <a:prstGeom prst="roundRect">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a typeface="Cambria Math" pitchFamily="18" charset="0"/>
                  </a:endParaRPr>
                </a:p>
              </p:txBody>
            </p:sp>
            <p:pic>
              <p:nvPicPr>
                <p:cNvPr id="95" name="Picture 2" descr="C:\Users\Branavan\Desktop\presentations\acl11\img\irrigate.png"/>
                <p:cNvPicPr>
                  <a:picLocks noChangeAspect="1" noChangeArrowheads="1"/>
                </p:cNvPicPr>
                <p:nvPr/>
              </p:nvPicPr>
              <p:blipFill>
                <a:blip r:embed="rId3" cstate="print"/>
                <a:srcRect l="26130" t="-1028" r="11317" b="20668"/>
                <a:stretch>
                  <a:fillRect/>
                </a:stretch>
              </p:blipFill>
              <p:spPr bwMode="auto">
                <a:xfrm>
                  <a:off x="4169749" y="4927468"/>
                  <a:ext cx="811694" cy="643758"/>
                </a:xfrm>
                <a:prstGeom prst="rect">
                  <a:avLst/>
                </a:prstGeom>
                <a:noFill/>
                <a:ln>
                  <a:noFill/>
                </a:ln>
                <a:effectLst>
                  <a:softEdge rad="63500"/>
                </a:effectLst>
              </p:spPr>
            </p:pic>
          </p:grpSp>
          <p:sp>
            <p:nvSpPr>
              <p:cNvPr id="100" name="Rectangle 99"/>
              <p:cNvSpPr/>
              <p:nvPr/>
            </p:nvSpPr>
            <p:spPr>
              <a:xfrm>
                <a:off x="7696200" y="4038600"/>
                <a:ext cx="762000" cy="461665"/>
              </a:xfrm>
              <a:prstGeom prst="rect">
                <a:avLst/>
              </a:prstGeom>
            </p:spPr>
            <p:txBody>
              <a:bodyPr wrap="square">
                <a:spAutoFit/>
              </a:bodyPr>
              <a:lstStyle/>
              <a:p>
                <a:pPr marL="0" lvl="1">
                  <a:spcAft>
                    <a:spcPts val="1200"/>
                  </a:spcAft>
                </a:pPr>
                <a:r>
                  <a:rPr lang="en-US" sz="2400" i="1" dirty="0" smtClean="0">
                    <a:solidFill>
                      <a:sysClr val="windowText" lastClr="000000"/>
                    </a:solidFill>
                  </a:rPr>
                  <a:t>lost</a:t>
                </a:r>
              </a:p>
            </p:txBody>
          </p:sp>
          <p:sp>
            <p:nvSpPr>
              <p:cNvPr id="38" name="Rectangle 37"/>
              <p:cNvSpPr/>
              <p:nvPr/>
            </p:nvSpPr>
            <p:spPr>
              <a:xfrm>
                <a:off x="7696200" y="3765884"/>
                <a:ext cx="1066800" cy="307777"/>
              </a:xfrm>
              <a:prstGeom prst="rect">
                <a:avLst/>
              </a:prstGeom>
            </p:spPr>
            <p:txBody>
              <a:bodyPr wrap="square">
                <a:spAutoFit/>
              </a:bodyPr>
              <a:lstStyle/>
              <a:p>
                <a:pPr marL="0" lvl="1">
                  <a:spcAft>
                    <a:spcPts val="1200"/>
                  </a:spcAft>
                </a:pPr>
                <a:r>
                  <a:rPr lang="en-US" sz="1400" i="1" dirty="0" smtClean="0">
                    <a:solidFill>
                      <a:schemeClr val="tx1">
                        <a:lumMod val="65000"/>
                        <a:lumOff val="35000"/>
                      </a:schemeClr>
                    </a:solidFill>
                  </a:rPr>
                  <a:t>End result</a:t>
                </a:r>
              </a:p>
            </p:txBody>
          </p:sp>
        </p:grpSp>
        <p:sp>
          <p:nvSpPr>
            <p:cNvPr id="46" name="TextBox 45"/>
            <p:cNvSpPr txBox="1"/>
            <p:nvPr/>
          </p:nvSpPr>
          <p:spPr>
            <a:xfrm>
              <a:off x="457200" y="2845475"/>
              <a:ext cx="1143000" cy="1138773"/>
            </a:xfrm>
            <a:prstGeom prst="rect">
              <a:avLst/>
            </a:prstGeom>
            <a:noFill/>
          </p:spPr>
          <p:txBody>
            <a:bodyPr wrap="square" rtlCol="0">
              <a:spAutoFit/>
            </a:bodyPr>
            <a:lstStyle/>
            <a:p>
              <a:pPr marL="685800" indent="-685800">
                <a:tabLst>
                  <a:tab pos="7464425" algn="l"/>
                  <a:tab pos="7878763" algn="l"/>
                  <a:tab pos="8293100" algn="l"/>
                  <a:tab pos="8709025" algn="l"/>
                  <a:tab pos="9123363" algn="l"/>
                  <a:tab pos="9537700" algn="l"/>
                </a:tabLst>
              </a:pPr>
              <a:r>
                <a:rPr lang="en-US" sz="2000" dirty="0" smtClean="0"/>
                <a:t>Model </a:t>
              </a:r>
            </a:p>
            <a:p>
              <a:pPr marL="685800" indent="-685800">
                <a:tabLst>
                  <a:tab pos="7464425" algn="l"/>
                  <a:tab pos="7878763" algn="l"/>
                  <a:tab pos="8293100" algn="l"/>
                  <a:tab pos="8709025" algn="l"/>
                  <a:tab pos="9123363" algn="l"/>
                  <a:tab pos="9537700" algn="l"/>
                </a:tabLst>
              </a:pPr>
              <a:r>
                <a:rPr lang="en-US" sz="2000" dirty="0" err="1" smtClean="0"/>
                <a:t>params</a:t>
              </a:r>
              <a:r>
                <a:rPr lang="en-US" sz="2000" dirty="0" smtClean="0"/>
                <a:t>:</a:t>
              </a:r>
            </a:p>
            <a:p>
              <a:pPr marL="685800" indent="-685800">
                <a:tabLst>
                  <a:tab pos="7464425" algn="l"/>
                  <a:tab pos="7878763" algn="l"/>
                  <a:tab pos="8293100" algn="l"/>
                  <a:tab pos="8709025" algn="l"/>
                  <a:tab pos="9123363" algn="l"/>
                  <a:tab pos="9537700" algn="l"/>
                </a:tabLst>
              </a:pPr>
              <a:r>
                <a:rPr lang="el-GR" sz="2800" dirty="0" smtClean="0">
                  <a:solidFill>
                    <a:srgbClr val="C00000"/>
                  </a:solidFill>
                  <a:latin typeface="Cambria Math"/>
                  <a:ea typeface="Cambria Math"/>
                </a:rPr>
                <a:t>θ</a:t>
              </a:r>
              <a:r>
                <a:rPr lang="en-US" sz="3200" baseline="-25000" dirty="0" smtClean="0">
                  <a:solidFill>
                    <a:srgbClr val="C00000"/>
                  </a:solidFill>
                  <a:latin typeface="Cambria Math"/>
                  <a:ea typeface="Cambria Math"/>
                </a:rPr>
                <a:t>1</a:t>
              </a:r>
              <a:endParaRPr lang="en-US" sz="2800" baseline="-25000" dirty="0" smtClean="0">
                <a:solidFill>
                  <a:srgbClr val="C00000"/>
                </a:solidFill>
              </a:endParaRPr>
            </a:p>
          </p:txBody>
        </p:sp>
        <p:sp>
          <p:nvSpPr>
            <p:cNvPr id="47" name="TextBox 46"/>
            <p:cNvSpPr txBox="1"/>
            <p:nvPr/>
          </p:nvSpPr>
          <p:spPr>
            <a:xfrm>
              <a:off x="457200" y="4728627"/>
              <a:ext cx="1143000" cy="1138773"/>
            </a:xfrm>
            <a:prstGeom prst="rect">
              <a:avLst/>
            </a:prstGeom>
            <a:noFill/>
          </p:spPr>
          <p:txBody>
            <a:bodyPr wrap="square" rtlCol="0">
              <a:spAutoFit/>
            </a:bodyPr>
            <a:lstStyle/>
            <a:p>
              <a:pPr marL="685800" indent="-685800">
                <a:tabLst>
                  <a:tab pos="7464425" algn="l"/>
                  <a:tab pos="7878763" algn="l"/>
                  <a:tab pos="8293100" algn="l"/>
                  <a:tab pos="8709025" algn="l"/>
                  <a:tab pos="9123363" algn="l"/>
                  <a:tab pos="9537700" algn="l"/>
                </a:tabLst>
              </a:pPr>
              <a:r>
                <a:rPr lang="en-US" sz="2000" dirty="0" smtClean="0"/>
                <a:t>Model </a:t>
              </a:r>
            </a:p>
            <a:p>
              <a:pPr marL="685800" indent="-685800">
                <a:tabLst>
                  <a:tab pos="7464425" algn="l"/>
                  <a:tab pos="7878763" algn="l"/>
                  <a:tab pos="8293100" algn="l"/>
                  <a:tab pos="8709025" algn="l"/>
                  <a:tab pos="9123363" algn="l"/>
                  <a:tab pos="9537700" algn="l"/>
                </a:tabLst>
              </a:pPr>
              <a:r>
                <a:rPr lang="en-US" sz="2000" dirty="0" err="1" smtClean="0"/>
                <a:t>params</a:t>
              </a:r>
              <a:r>
                <a:rPr lang="en-US" sz="2000" dirty="0" smtClean="0"/>
                <a:t>:</a:t>
              </a:r>
            </a:p>
            <a:p>
              <a:pPr marL="685800" indent="-685800">
                <a:tabLst>
                  <a:tab pos="7464425" algn="l"/>
                  <a:tab pos="7878763" algn="l"/>
                  <a:tab pos="8293100" algn="l"/>
                  <a:tab pos="8709025" algn="l"/>
                  <a:tab pos="9123363" algn="l"/>
                  <a:tab pos="9537700" algn="l"/>
                </a:tabLst>
              </a:pPr>
              <a:r>
                <a:rPr lang="el-GR" sz="2800" dirty="0" smtClean="0">
                  <a:solidFill>
                    <a:srgbClr val="C00000"/>
                  </a:solidFill>
                  <a:latin typeface="Cambria Math"/>
                  <a:ea typeface="Cambria Math"/>
                </a:rPr>
                <a:t>θ</a:t>
              </a:r>
              <a:r>
                <a:rPr lang="en-US" sz="3200" baseline="-25000" dirty="0" smtClean="0">
                  <a:solidFill>
                    <a:srgbClr val="C00000"/>
                  </a:solidFill>
                  <a:latin typeface="Cambria Math"/>
                  <a:ea typeface="Cambria Math"/>
                </a:rPr>
                <a:t>2</a:t>
              </a:r>
              <a:endParaRPr lang="en-US" sz="2800" baseline="-25000" dirty="0" smtClean="0">
                <a:solidFill>
                  <a:srgbClr val="C00000"/>
                </a:solidFill>
              </a:endParaRPr>
            </a:p>
          </p:txBody>
        </p:sp>
        <p:sp>
          <p:nvSpPr>
            <p:cNvPr id="48" name="Rounded Rectangle 47"/>
            <p:cNvSpPr/>
            <p:nvPr/>
          </p:nvSpPr>
          <p:spPr>
            <a:xfrm>
              <a:off x="2133600" y="4800600"/>
              <a:ext cx="1733550" cy="990600"/>
            </a:xfrm>
            <a:prstGeom prst="roundRect">
              <a:avLst>
                <a:gd name="adj" fmla="val 4035"/>
              </a:avLst>
            </a:prstGeom>
            <a:solidFill>
              <a:schemeClr val="bg1"/>
            </a:solid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i="1" dirty="0" smtClean="0">
                  <a:solidFill>
                    <a:schemeClr val="tx1">
                      <a:lumMod val="85000"/>
                      <a:lumOff val="15000"/>
                    </a:schemeClr>
                  </a:solidFill>
                </a:rPr>
                <a:t>You start with two settler units. Although settlers are capable of performing a variety of useful tasks, your first task is to move the settlers to a site that is suitable for the construction of your first city.     </a:t>
              </a:r>
              <a:r>
                <a:rPr lang="en-US" sz="700" i="1" dirty="0" smtClean="0">
                  <a:solidFill>
                    <a:srgbClr val="C00000"/>
                  </a:solidFill>
                </a:rPr>
                <a:t>Use settlers to build the city on plains or grassland with a river running through it </a:t>
              </a:r>
              <a:r>
                <a:rPr lang="en-US" sz="700" i="1" dirty="0" smtClean="0">
                  <a:solidFill>
                    <a:schemeClr val="tx1">
                      <a:lumMod val="85000"/>
                      <a:lumOff val="15000"/>
                    </a:schemeClr>
                  </a:solidFill>
                </a:rPr>
                <a:t>if possible.  In order to survive and grow …</a:t>
              </a:r>
            </a:p>
          </p:txBody>
        </p:sp>
        <p:sp>
          <p:nvSpPr>
            <p:cNvPr id="49" name="Rounded Rectangle 48"/>
            <p:cNvSpPr/>
            <p:nvPr/>
          </p:nvSpPr>
          <p:spPr>
            <a:xfrm>
              <a:off x="2057400" y="3048000"/>
              <a:ext cx="1924050" cy="266700"/>
            </a:xfrm>
            <a:prstGeom prst="roundRect">
              <a:avLst>
                <a:gd name="adj" fmla="val 4035"/>
              </a:avLst>
            </a:prstGeom>
            <a:noFill/>
            <a:ln w="19050">
              <a:solidFill>
                <a:srgbClr val="C0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00" i="1" dirty="0" smtClean="0">
                <a:solidFill>
                  <a:schemeClr val="tx1">
                    <a:lumMod val="85000"/>
                    <a:lumOff val="15000"/>
                  </a:schemeClr>
                </a:solidFill>
              </a:endParaRPr>
            </a:p>
          </p:txBody>
        </p:sp>
        <p:sp>
          <p:nvSpPr>
            <p:cNvPr id="50" name="Rounded Rectangle 49"/>
            <p:cNvSpPr/>
            <p:nvPr/>
          </p:nvSpPr>
          <p:spPr>
            <a:xfrm>
              <a:off x="2057400" y="5381625"/>
              <a:ext cx="1924050" cy="266700"/>
            </a:xfrm>
            <a:prstGeom prst="roundRect">
              <a:avLst>
                <a:gd name="adj" fmla="val 4035"/>
              </a:avLst>
            </a:prstGeom>
            <a:noFill/>
            <a:ln w="19050">
              <a:solidFill>
                <a:srgbClr val="C0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00" i="1" dirty="0" smtClean="0">
                <a:solidFill>
                  <a:schemeClr val="tx1">
                    <a:lumMod val="85000"/>
                    <a:lumOff val="15000"/>
                  </a:schemeClr>
                </a:solidFill>
              </a:endParaRPr>
            </a:p>
          </p:txBody>
        </p:sp>
        <p:sp>
          <p:nvSpPr>
            <p:cNvPr id="51" name="Rectangle 50"/>
            <p:cNvSpPr/>
            <p:nvPr/>
          </p:nvSpPr>
          <p:spPr>
            <a:xfrm>
              <a:off x="2133600" y="2590800"/>
              <a:ext cx="1752600" cy="307777"/>
            </a:xfrm>
            <a:prstGeom prst="rect">
              <a:avLst/>
            </a:prstGeom>
          </p:spPr>
          <p:txBody>
            <a:bodyPr wrap="square">
              <a:spAutoFit/>
            </a:bodyPr>
            <a:lstStyle/>
            <a:p>
              <a:pPr marL="0" lvl="1">
                <a:spcAft>
                  <a:spcPts val="1200"/>
                </a:spcAft>
              </a:pPr>
              <a:r>
                <a:rPr lang="en-US" sz="1400" i="1" dirty="0" smtClean="0">
                  <a:solidFill>
                    <a:schemeClr val="tx1">
                      <a:lumMod val="65000"/>
                      <a:lumOff val="35000"/>
                    </a:schemeClr>
                  </a:solidFill>
                </a:rPr>
                <a:t>Game manual</a:t>
              </a:r>
            </a:p>
          </p:txBody>
        </p:sp>
        <p:sp>
          <p:nvSpPr>
            <p:cNvPr id="52" name="Rectangle 51"/>
            <p:cNvSpPr/>
            <p:nvPr/>
          </p:nvSpPr>
          <p:spPr>
            <a:xfrm>
              <a:off x="2133600" y="4492823"/>
              <a:ext cx="1752600" cy="307777"/>
            </a:xfrm>
            <a:prstGeom prst="rect">
              <a:avLst/>
            </a:prstGeom>
          </p:spPr>
          <p:txBody>
            <a:bodyPr wrap="square">
              <a:spAutoFit/>
            </a:bodyPr>
            <a:lstStyle/>
            <a:p>
              <a:pPr marL="0" lvl="1">
                <a:spcAft>
                  <a:spcPts val="1200"/>
                </a:spcAft>
              </a:pPr>
              <a:r>
                <a:rPr lang="en-US" sz="1400" i="1" dirty="0" smtClean="0">
                  <a:solidFill>
                    <a:schemeClr val="tx1">
                      <a:lumMod val="65000"/>
                      <a:lumOff val="35000"/>
                    </a:schemeClr>
                  </a:solidFill>
                </a:rPr>
                <a:t>Game manual</a:t>
              </a:r>
            </a:p>
          </p:txBody>
        </p:sp>
      </p:grpSp>
    </p:spTree>
    <p:extLst>
      <p:ext uri="{BB962C8B-B14F-4D97-AF65-F5344CB8AC3E}">
        <p14:creationId xmlns:p14="http://schemas.microsoft.com/office/powerpoint/2010/main" val="9260218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Model Overview</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44" name="Rectangle 43"/>
          <p:cNvSpPr/>
          <p:nvPr/>
        </p:nvSpPr>
        <p:spPr>
          <a:xfrm>
            <a:off x="990600" y="1512362"/>
            <a:ext cx="7010400" cy="4355038"/>
          </a:xfrm>
          <a:prstGeom prst="rect">
            <a:avLst/>
          </a:prstGeom>
        </p:spPr>
        <p:txBody>
          <a:bodyPr wrap="square">
            <a:spAutoFit/>
          </a:bodyPr>
          <a:lstStyle/>
          <a:p>
            <a:pPr marL="0" lvl="1">
              <a:spcAft>
                <a:spcPts val="1800"/>
              </a:spcAft>
              <a:tabLst>
                <a:tab pos="1887538" algn="l"/>
              </a:tabLst>
            </a:pPr>
            <a:r>
              <a:rPr lang="en-US" sz="2400" dirty="0" smtClean="0">
                <a:solidFill>
                  <a:srgbClr val="C00000"/>
                </a:solidFill>
              </a:rPr>
              <a:t>Monte-Carlo Search Framework</a:t>
            </a:r>
          </a:p>
          <a:p>
            <a:pPr marL="284163" lvl="1" indent="-284163">
              <a:spcAft>
                <a:spcPts val="1800"/>
              </a:spcAft>
              <a:buFont typeface="Arial" pitchFamily="34" charset="0"/>
              <a:buChar char="•"/>
              <a:tabLst>
                <a:tab pos="1887538" algn="l"/>
              </a:tabLst>
            </a:pPr>
            <a:r>
              <a:rPr lang="en-US" sz="2400" i="1" dirty="0" smtClean="0"/>
              <a:t>Learn action selection policy from simulations</a:t>
            </a:r>
          </a:p>
          <a:p>
            <a:pPr marL="284163" lvl="1" indent="-284163">
              <a:spcAft>
                <a:spcPts val="1800"/>
              </a:spcAft>
              <a:buFont typeface="Arial" pitchFamily="34" charset="0"/>
              <a:buChar char="•"/>
              <a:tabLst>
                <a:tab pos="1887538" algn="l"/>
              </a:tabLst>
            </a:pPr>
            <a:r>
              <a:rPr lang="en-US" sz="2400" i="1" dirty="0" smtClean="0"/>
              <a:t>Very successful in complex games like Go and Poker.</a:t>
            </a:r>
          </a:p>
          <a:p>
            <a:pPr marL="284163" lvl="1" indent="-284163">
              <a:spcAft>
                <a:spcPts val="1800"/>
              </a:spcAft>
              <a:tabLst>
                <a:tab pos="1887538" algn="l"/>
              </a:tabLst>
            </a:pPr>
            <a:endParaRPr lang="en-US" sz="400" dirty="0" smtClean="0"/>
          </a:p>
          <a:p>
            <a:pPr marL="284163" lvl="1" indent="-284163">
              <a:spcAft>
                <a:spcPts val="1800"/>
              </a:spcAft>
              <a:tabLst>
                <a:tab pos="1887538" algn="l"/>
              </a:tabLst>
            </a:pPr>
            <a:r>
              <a:rPr lang="en-US" sz="2400" dirty="0" smtClean="0">
                <a:solidFill>
                  <a:srgbClr val="C00000"/>
                </a:solidFill>
              </a:rPr>
              <a:t>Our Algorithm</a:t>
            </a:r>
          </a:p>
          <a:p>
            <a:pPr marL="284163" lvl="1" indent="-284163">
              <a:spcAft>
                <a:spcPts val="1800"/>
              </a:spcAft>
              <a:buFont typeface="Arial" pitchFamily="34" charset="0"/>
              <a:buChar char="•"/>
              <a:tabLst>
                <a:tab pos="1887538" algn="l"/>
              </a:tabLst>
            </a:pPr>
            <a:r>
              <a:rPr lang="en-US" sz="2400" i="1" dirty="0" smtClean="0"/>
              <a:t>Learn text interpretation from simulation feedback</a:t>
            </a:r>
          </a:p>
          <a:p>
            <a:pPr marL="284163" lvl="1" indent="-284163">
              <a:spcAft>
                <a:spcPts val="1800"/>
              </a:spcAft>
              <a:buFont typeface="Arial" pitchFamily="34" charset="0"/>
              <a:buChar char="•"/>
              <a:tabLst>
                <a:tab pos="1887538" algn="l"/>
              </a:tabLst>
            </a:pPr>
            <a:r>
              <a:rPr lang="en-US" sz="2400" i="1" dirty="0" smtClean="0"/>
              <a:t>Bias action selection policy using text</a:t>
            </a:r>
          </a:p>
          <a:p>
            <a:pPr marL="284163" lvl="1" indent="-284163">
              <a:spcAft>
                <a:spcPts val="1800"/>
              </a:spcAft>
              <a:tabLst>
                <a:tab pos="1887538" algn="l"/>
              </a:tabLst>
            </a:pPr>
            <a:endParaRPr lang="en-US" sz="2400" dirty="0" smtClean="0"/>
          </a:p>
        </p:txBody>
      </p:sp>
      <p:sp>
        <p:nvSpPr>
          <p:cNvPr id="5" name="AutoShape 5"/>
          <p:cNvSpPr>
            <a:spLocks noChangeArrowheads="1"/>
          </p:cNvSpPr>
          <p:nvPr/>
        </p:nvSpPr>
        <p:spPr bwMode="auto">
          <a:xfrm flipH="1">
            <a:off x="533400" y="1659466"/>
            <a:ext cx="304800" cy="228600"/>
          </a:xfrm>
          <a:prstGeom prst="leftArrow">
            <a:avLst>
              <a:gd name="adj1" fmla="val 35990"/>
              <a:gd name="adj2" fmla="val 59426"/>
            </a:avLst>
          </a:prstGeom>
          <a:solidFill>
            <a:srgbClr val="FF3333"/>
          </a:solidFill>
          <a:ln w="18360">
            <a:solidFill>
              <a:srgbClr val="800000"/>
            </a:solidFill>
            <a:round/>
            <a:headEnd/>
            <a:tailEnd/>
          </a:ln>
        </p:spPr>
        <p:txBody>
          <a:bodyPr wrap="none" lIns="82945" tIns="41473" rIns="82945" bIns="41473" anchor="ctr"/>
          <a:lstStyle/>
          <a:p>
            <a:endParaRPr lang="en-US"/>
          </a:p>
        </p:txBody>
      </p:sp>
      <p:sp>
        <p:nvSpPr>
          <p:cNvPr id="6" name="Slide Number Placeholder 5"/>
          <p:cNvSpPr>
            <a:spLocks noGrp="1"/>
          </p:cNvSpPr>
          <p:nvPr>
            <p:ph type="sldNum" sz="quarter" idx="12"/>
          </p:nvPr>
        </p:nvSpPr>
        <p:spPr/>
        <p:txBody>
          <a:bodyPr/>
          <a:lstStyle/>
          <a:p>
            <a:fld id="{B5ABF7BF-9685-4D27-8518-742ACAD41BA1}" type="slidenum">
              <a:rPr lang="en-US" smtClean="0"/>
              <a:pPr/>
              <a:t>36</a:t>
            </a:fld>
            <a:endParaRPr lang="en-US" dirty="0"/>
          </a:p>
        </p:txBody>
      </p:sp>
    </p:spTree>
    <p:extLst>
      <p:ext uri="{BB962C8B-B14F-4D97-AF65-F5344CB8AC3E}">
        <p14:creationId xmlns:p14="http://schemas.microsoft.com/office/powerpoint/2010/main" val="147910884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0"/>
            <a:ext cx="8229600" cy="685800"/>
          </a:xfrm>
        </p:spPr>
        <p:txBody>
          <a:bodyPr>
            <a:normAutofit/>
          </a:bodyPr>
          <a:lstStyle/>
          <a:p>
            <a:r>
              <a:rPr lang="en-US" sz="2800" dirty="0" smtClean="0"/>
              <a:t>Monte-Carlo Search</a:t>
            </a:r>
            <a:endParaRPr lang="en-US" sz="2800" dirty="0"/>
          </a:p>
        </p:txBody>
      </p:sp>
      <p:sp>
        <p:nvSpPr>
          <p:cNvPr id="32" name="Slide Number Placeholder 31"/>
          <p:cNvSpPr>
            <a:spLocks noGrp="1"/>
          </p:cNvSpPr>
          <p:nvPr>
            <p:ph type="sldNum" sz="quarter" idx="12"/>
          </p:nvPr>
        </p:nvSpPr>
        <p:spPr/>
        <p:txBody>
          <a:bodyPr/>
          <a:lstStyle/>
          <a:p>
            <a:fld id="{56BAE9AA-A52C-434E-B53C-34E22D50007E}" type="slidenum">
              <a:rPr lang="en-US" smtClean="0"/>
              <a:pPr/>
              <a:t>37</a:t>
            </a:fld>
            <a:endParaRPr lang="en-US"/>
          </a:p>
        </p:txBody>
      </p:sp>
      <p:grpSp>
        <p:nvGrpSpPr>
          <p:cNvPr id="2" name="Group 41"/>
          <p:cNvGrpSpPr/>
          <p:nvPr/>
        </p:nvGrpSpPr>
        <p:grpSpPr>
          <a:xfrm>
            <a:off x="762000" y="1253412"/>
            <a:ext cx="7162800" cy="5189376"/>
            <a:chOff x="609600" y="1143000"/>
            <a:chExt cx="7467600" cy="5410200"/>
          </a:xfrm>
        </p:grpSpPr>
        <p:grpSp>
          <p:nvGrpSpPr>
            <p:cNvPr id="3" name="Group 38"/>
            <p:cNvGrpSpPr/>
            <p:nvPr/>
          </p:nvGrpSpPr>
          <p:grpSpPr>
            <a:xfrm>
              <a:off x="609600" y="1143000"/>
              <a:ext cx="3124200" cy="5410200"/>
              <a:chOff x="609600" y="685800"/>
              <a:chExt cx="3124200" cy="5410200"/>
            </a:xfrm>
          </p:grpSpPr>
          <p:sp>
            <p:nvSpPr>
              <p:cNvPr id="35" name="Rectangle 34"/>
              <p:cNvSpPr/>
              <p:nvPr/>
            </p:nvSpPr>
            <p:spPr>
              <a:xfrm>
                <a:off x="609600" y="685800"/>
                <a:ext cx="3124200" cy="5410200"/>
              </a:xfrm>
              <a:prstGeom prst="rect">
                <a:avLst/>
              </a:prstGeom>
              <a:gradFill flip="none" rotWithShape="1">
                <a:gsLst>
                  <a:gs pos="0">
                    <a:srgbClr val="C9F8B2"/>
                  </a:gs>
                  <a:gs pos="50000">
                    <a:srgbClr val="C9F8B2">
                      <a:alpha val="50196"/>
                    </a:srgbClr>
                  </a:gs>
                  <a:gs pos="100000">
                    <a:schemeClr val="bg1"/>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66800" y="762000"/>
                <a:ext cx="2133600" cy="400110"/>
              </a:xfrm>
              <a:prstGeom prst="rect">
                <a:avLst/>
              </a:prstGeom>
              <a:noFill/>
            </p:spPr>
            <p:txBody>
              <a:bodyPr wrap="square" rtlCol="0">
                <a:spAutoFit/>
              </a:bodyPr>
              <a:lstStyle/>
              <a:p>
                <a:pPr algn="ctr"/>
                <a:r>
                  <a:rPr lang="en-US" sz="2000" b="1" dirty="0" smtClean="0">
                    <a:solidFill>
                      <a:srgbClr val="003300"/>
                    </a:solidFill>
                  </a:rPr>
                  <a:t>Actual Game</a:t>
                </a:r>
              </a:p>
            </p:txBody>
          </p:sp>
        </p:grpSp>
        <p:grpSp>
          <p:nvGrpSpPr>
            <p:cNvPr id="4" name="Group 54"/>
            <p:cNvGrpSpPr/>
            <p:nvPr/>
          </p:nvGrpSpPr>
          <p:grpSpPr>
            <a:xfrm>
              <a:off x="998218" y="1667772"/>
              <a:ext cx="2296162" cy="1299714"/>
              <a:chOff x="3048000" y="838200"/>
              <a:chExt cx="2565402" cy="1452114"/>
            </a:xfrm>
          </p:grpSpPr>
          <p:sp>
            <p:nvSpPr>
              <p:cNvPr id="23" name="Rounded Rectangle 22"/>
              <p:cNvSpPr/>
              <p:nvPr/>
            </p:nvSpPr>
            <p:spPr>
              <a:xfrm>
                <a:off x="3048000" y="838200"/>
                <a:ext cx="2565402" cy="1452114"/>
              </a:xfrm>
              <a:prstGeom prst="roundRect">
                <a:avLst>
                  <a:gd name="adj" fmla="val 6297"/>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24" name="Picture 2" descr="C:\Users\Branavan\Documents\state-action-sequence-1.png"/>
              <p:cNvPicPr>
                <a:picLocks noChangeAspect="1" noChangeArrowheads="1"/>
              </p:cNvPicPr>
              <p:nvPr/>
            </p:nvPicPr>
            <p:blipFill>
              <a:blip r:embed="rId3" cstate="print"/>
              <a:srcRect l="15398" t="11743" r="15311" b="9973"/>
              <a:stretch>
                <a:fillRect/>
              </a:stretch>
            </p:blipFill>
            <p:spPr bwMode="auto">
              <a:xfrm>
                <a:off x="3677250" y="886604"/>
                <a:ext cx="1829664" cy="1355306"/>
              </a:xfrm>
              <a:prstGeom prst="rect">
                <a:avLst/>
              </a:prstGeom>
              <a:noFill/>
              <a:effectLst>
                <a:softEdge rad="63500"/>
              </a:effectLst>
            </p:spPr>
          </p:pic>
          <p:sp>
            <p:nvSpPr>
              <p:cNvPr id="25" name="TextBox 24"/>
              <p:cNvSpPr txBox="1"/>
              <p:nvPr/>
            </p:nvSpPr>
            <p:spPr>
              <a:xfrm>
                <a:off x="3073401" y="1437178"/>
                <a:ext cx="732302" cy="309479"/>
              </a:xfrm>
              <a:prstGeom prst="rect">
                <a:avLst/>
              </a:prstGeom>
              <a:noFill/>
            </p:spPr>
            <p:txBody>
              <a:bodyPr wrap="square" rtlCol="0">
                <a:spAutoFit/>
              </a:bodyPr>
              <a:lstStyle/>
              <a:p>
                <a:r>
                  <a:rPr lang="en-US" sz="1200" b="1" dirty="0" smtClean="0"/>
                  <a:t>State 1</a:t>
                </a:r>
                <a:endParaRPr lang="en-US" sz="1200" b="1" dirty="0" smtClean="0">
                  <a:solidFill>
                    <a:srgbClr val="C00000"/>
                  </a:solidFill>
                </a:endParaRPr>
              </a:p>
            </p:txBody>
          </p:sp>
        </p:grpSp>
        <p:grpSp>
          <p:nvGrpSpPr>
            <p:cNvPr id="5" name="Group 20"/>
            <p:cNvGrpSpPr/>
            <p:nvPr/>
          </p:nvGrpSpPr>
          <p:grpSpPr>
            <a:xfrm>
              <a:off x="4953000" y="1143000"/>
              <a:ext cx="3124200" cy="5410200"/>
              <a:chOff x="4953000" y="685800"/>
              <a:chExt cx="3124200" cy="5410200"/>
            </a:xfrm>
          </p:grpSpPr>
          <p:sp>
            <p:nvSpPr>
              <p:cNvPr id="22" name="Rectangle 21"/>
              <p:cNvSpPr/>
              <p:nvPr/>
            </p:nvSpPr>
            <p:spPr>
              <a:xfrm>
                <a:off x="4953000" y="685800"/>
                <a:ext cx="3124200" cy="5410200"/>
              </a:xfrm>
              <a:prstGeom prst="rect">
                <a:avLst/>
              </a:prstGeom>
              <a:gradFill flip="none" rotWithShape="1">
                <a:gsLst>
                  <a:gs pos="0">
                    <a:schemeClr val="accent2">
                      <a:lumMod val="40000"/>
                      <a:lumOff val="60000"/>
                    </a:schemeClr>
                  </a:gs>
                  <a:gs pos="50000">
                    <a:schemeClr val="accent2">
                      <a:lumMod val="40000"/>
                      <a:lumOff val="60000"/>
                      <a:alpha val="50000"/>
                    </a:schemeClr>
                  </a:gs>
                  <a:gs pos="100000">
                    <a:schemeClr val="accent2">
                      <a:lumMod val="40000"/>
                      <a:lumOff val="60000"/>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410200" y="762000"/>
                <a:ext cx="2133600" cy="400110"/>
              </a:xfrm>
              <a:prstGeom prst="rect">
                <a:avLst/>
              </a:prstGeom>
              <a:noFill/>
            </p:spPr>
            <p:txBody>
              <a:bodyPr wrap="square" rtlCol="0">
                <a:spAutoFit/>
              </a:bodyPr>
              <a:lstStyle/>
              <a:p>
                <a:pPr algn="ctr"/>
                <a:r>
                  <a:rPr lang="en-US" sz="2000" b="1" dirty="0" smtClean="0">
                    <a:solidFill>
                      <a:schemeClr val="accent2">
                        <a:lumMod val="75000"/>
                      </a:schemeClr>
                    </a:solidFill>
                  </a:rPr>
                  <a:t>Simulation</a:t>
                </a:r>
              </a:p>
            </p:txBody>
          </p:sp>
        </p:grpSp>
        <p:sp>
          <p:nvSpPr>
            <p:cNvPr id="54" name="TextBox 53"/>
            <p:cNvSpPr txBox="1"/>
            <p:nvPr/>
          </p:nvSpPr>
          <p:spPr>
            <a:xfrm>
              <a:off x="6705600" y="3119735"/>
              <a:ext cx="1295400" cy="400110"/>
            </a:xfrm>
            <a:prstGeom prst="rect">
              <a:avLst/>
            </a:prstGeom>
            <a:noFill/>
          </p:spPr>
          <p:txBody>
            <a:bodyPr wrap="square" rtlCol="0">
              <a:spAutoFit/>
            </a:bodyPr>
            <a:lstStyle/>
            <a:p>
              <a:r>
                <a:rPr lang="en-US" sz="2000" b="1" i="1" dirty="0" smtClean="0"/>
                <a:t>Irrigate</a:t>
              </a:r>
              <a:endParaRPr lang="en-US" sz="2000" b="1" i="1" dirty="0" smtClean="0">
                <a:solidFill>
                  <a:srgbClr val="C00000"/>
                </a:solidFill>
              </a:endParaRPr>
            </a:p>
          </p:txBody>
        </p:sp>
        <p:grpSp>
          <p:nvGrpSpPr>
            <p:cNvPr id="6" name="Group 54"/>
            <p:cNvGrpSpPr/>
            <p:nvPr/>
          </p:nvGrpSpPr>
          <p:grpSpPr>
            <a:xfrm>
              <a:off x="5341618" y="1672086"/>
              <a:ext cx="2296162" cy="1299714"/>
              <a:chOff x="3048000" y="838200"/>
              <a:chExt cx="2565402" cy="1452114"/>
            </a:xfrm>
          </p:grpSpPr>
          <p:sp>
            <p:nvSpPr>
              <p:cNvPr id="28" name="Rounded Rectangle 27"/>
              <p:cNvSpPr/>
              <p:nvPr/>
            </p:nvSpPr>
            <p:spPr>
              <a:xfrm>
                <a:off x="3048000" y="838200"/>
                <a:ext cx="2565402" cy="1452114"/>
              </a:xfrm>
              <a:prstGeom prst="roundRect">
                <a:avLst>
                  <a:gd name="adj" fmla="val 6297"/>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29" name="Picture 2" descr="C:\Users\Branavan\Documents\state-action-sequence-1.png"/>
              <p:cNvPicPr>
                <a:picLocks noChangeAspect="1" noChangeArrowheads="1"/>
              </p:cNvPicPr>
              <p:nvPr/>
            </p:nvPicPr>
            <p:blipFill>
              <a:blip r:embed="rId3" cstate="print"/>
              <a:srcRect l="15398" t="11743" r="15311" b="9973"/>
              <a:stretch>
                <a:fillRect/>
              </a:stretch>
            </p:blipFill>
            <p:spPr bwMode="auto">
              <a:xfrm>
                <a:off x="3677250" y="886604"/>
                <a:ext cx="1829664" cy="1355306"/>
              </a:xfrm>
              <a:prstGeom prst="rect">
                <a:avLst/>
              </a:prstGeom>
              <a:noFill/>
              <a:effectLst>
                <a:softEdge rad="63500"/>
              </a:effectLst>
            </p:spPr>
          </p:pic>
          <p:sp>
            <p:nvSpPr>
              <p:cNvPr id="31" name="TextBox 30"/>
              <p:cNvSpPr txBox="1"/>
              <p:nvPr/>
            </p:nvSpPr>
            <p:spPr>
              <a:xfrm>
                <a:off x="3073401" y="1367135"/>
                <a:ext cx="732302" cy="584571"/>
              </a:xfrm>
              <a:prstGeom prst="rect">
                <a:avLst/>
              </a:prstGeom>
              <a:noFill/>
            </p:spPr>
            <p:txBody>
              <a:bodyPr wrap="square" rtlCol="0">
                <a:spAutoFit/>
              </a:bodyPr>
              <a:lstStyle/>
              <a:p>
                <a:r>
                  <a:rPr lang="en-US" sz="1200" b="1" dirty="0" smtClean="0"/>
                  <a:t>State 1</a:t>
                </a:r>
              </a:p>
              <a:p>
                <a:r>
                  <a:rPr lang="en-US" sz="1600" b="1" dirty="0" smtClean="0">
                    <a:solidFill>
                      <a:srgbClr val="C00000"/>
                    </a:solidFill>
                  </a:rPr>
                  <a:t>Copy</a:t>
                </a:r>
              </a:p>
            </p:txBody>
          </p:sp>
        </p:grpSp>
        <p:cxnSp>
          <p:nvCxnSpPr>
            <p:cNvPr id="59" name="Straight Arrow Connector 58"/>
            <p:cNvCxnSpPr/>
            <p:nvPr/>
          </p:nvCxnSpPr>
          <p:spPr>
            <a:xfrm rot="16200000" flipH="1">
              <a:off x="5647784" y="5165186"/>
              <a:ext cx="1848928" cy="12699"/>
            </a:xfrm>
            <a:prstGeom prst="straightConnector1">
              <a:avLst/>
            </a:prstGeom>
            <a:ln w="28575">
              <a:solidFill>
                <a:schemeClr val="accent2">
                  <a:lumMod val="75000"/>
                </a:schemeClr>
              </a:solidFill>
              <a:prstDash val="sysDot"/>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6200000" flipH="1">
              <a:off x="6210301" y="3314699"/>
              <a:ext cx="685800" cy="2"/>
            </a:xfrm>
            <a:prstGeom prst="straightConnector1">
              <a:avLst/>
            </a:prstGeom>
            <a:ln w="28575">
              <a:solidFill>
                <a:schemeClr val="accent2">
                  <a:lumMod val="75000"/>
                </a:schemeClr>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410200" y="6096000"/>
              <a:ext cx="2362200" cy="400110"/>
            </a:xfrm>
            <a:prstGeom prst="rect">
              <a:avLst/>
            </a:prstGeom>
            <a:noFill/>
          </p:spPr>
          <p:txBody>
            <a:bodyPr wrap="square" rtlCol="0">
              <a:spAutoFit/>
            </a:bodyPr>
            <a:lstStyle/>
            <a:p>
              <a:pPr algn="ctr"/>
              <a:r>
                <a:rPr lang="en-US" sz="2000" b="1" i="1" dirty="0" smtClean="0"/>
                <a:t>Game lost</a:t>
              </a:r>
              <a:endParaRPr lang="en-US" sz="2000" b="1" dirty="0" smtClean="0">
                <a:solidFill>
                  <a:srgbClr val="C00000"/>
                </a:solidFill>
                <a:effectLst>
                  <a:outerShdw blurRad="38100" dist="38100" dir="2700000" algn="tl">
                    <a:srgbClr val="000000">
                      <a:alpha val="43137"/>
                    </a:srgbClr>
                  </a:outerShdw>
                </a:effectLst>
              </a:endParaRPr>
            </a:p>
          </p:txBody>
        </p:sp>
        <p:grpSp>
          <p:nvGrpSpPr>
            <p:cNvPr id="7" name="Group 69"/>
            <p:cNvGrpSpPr/>
            <p:nvPr/>
          </p:nvGrpSpPr>
          <p:grpSpPr>
            <a:xfrm>
              <a:off x="6045198" y="3657600"/>
              <a:ext cx="1041402" cy="2113472"/>
              <a:chOff x="5943600" y="3429000"/>
              <a:chExt cx="1041402" cy="2113472"/>
            </a:xfrm>
          </p:grpSpPr>
          <p:grpSp>
            <p:nvGrpSpPr>
              <p:cNvPr id="8" name="Group 40"/>
              <p:cNvGrpSpPr/>
              <p:nvPr/>
            </p:nvGrpSpPr>
            <p:grpSpPr>
              <a:xfrm flipV="1">
                <a:off x="5943600" y="3429000"/>
                <a:ext cx="1041402" cy="589472"/>
                <a:chOff x="888999" y="2967486"/>
                <a:chExt cx="2565402" cy="1452114"/>
              </a:xfrm>
            </p:grpSpPr>
            <p:sp>
              <p:nvSpPr>
                <p:cNvPr id="55" name="Rounded Rectangle 54"/>
                <p:cNvSpPr/>
                <p:nvPr/>
              </p:nvSpPr>
              <p:spPr>
                <a:xfrm>
                  <a:off x="888999" y="2967486"/>
                  <a:ext cx="2565402" cy="1452114"/>
                </a:xfrm>
                <a:prstGeom prst="roundRect">
                  <a:avLst>
                    <a:gd name="adj" fmla="val 6297"/>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57" name="Picture 4" descr="C:\Users\Branavan\Documents\state-action-sequence-3.png"/>
                <p:cNvPicPr>
                  <a:picLocks noChangeAspect="1" noChangeArrowheads="1"/>
                </p:cNvPicPr>
                <p:nvPr/>
              </p:nvPicPr>
              <p:blipFill>
                <a:blip r:embed="rId4" cstate="print"/>
                <a:srcRect l="12796" t="11842" r="18103" b="9211"/>
                <a:stretch>
                  <a:fillRect/>
                </a:stretch>
              </p:blipFill>
              <p:spPr bwMode="auto">
                <a:xfrm>
                  <a:off x="1518249" y="3015890"/>
                  <a:ext cx="1829664" cy="1355306"/>
                </a:xfrm>
                <a:prstGeom prst="rect">
                  <a:avLst/>
                </a:prstGeom>
                <a:noFill/>
                <a:effectLst>
                  <a:softEdge rad="63500"/>
                </a:effectLst>
              </p:spPr>
            </p:pic>
            <p:sp>
              <p:nvSpPr>
                <p:cNvPr id="58" name="TextBox 57"/>
                <p:cNvSpPr txBox="1"/>
                <p:nvPr/>
              </p:nvSpPr>
              <p:spPr>
                <a:xfrm>
                  <a:off x="914399" y="3248210"/>
                  <a:ext cx="685800" cy="595253"/>
                </a:xfrm>
                <a:prstGeom prst="rect">
                  <a:avLst/>
                </a:prstGeom>
                <a:noFill/>
              </p:spPr>
              <p:txBody>
                <a:bodyPr wrap="square" rtlCol="0">
                  <a:spAutoFit/>
                </a:bodyPr>
                <a:lstStyle/>
                <a:p>
                  <a:endParaRPr lang="en-US" sz="1200" b="1" dirty="0" smtClean="0">
                    <a:solidFill>
                      <a:srgbClr val="C00000"/>
                    </a:solidFill>
                  </a:endParaRPr>
                </a:p>
              </p:txBody>
            </p:sp>
          </p:grpSp>
          <p:grpSp>
            <p:nvGrpSpPr>
              <p:cNvPr id="10" name="Group 40"/>
              <p:cNvGrpSpPr/>
              <p:nvPr/>
            </p:nvGrpSpPr>
            <p:grpSpPr>
              <a:xfrm flipV="1">
                <a:off x="5943600" y="4191000"/>
                <a:ext cx="1041402" cy="589472"/>
                <a:chOff x="888999" y="2967486"/>
                <a:chExt cx="2565402" cy="1452114"/>
              </a:xfrm>
            </p:grpSpPr>
            <p:sp>
              <p:nvSpPr>
                <p:cNvPr id="63" name="Rounded Rectangle 62"/>
                <p:cNvSpPr/>
                <p:nvPr/>
              </p:nvSpPr>
              <p:spPr>
                <a:xfrm>
                  <a:off x="888999" y="2967486"/>
                  <a:ext cx="2565402" cy="1452114"/>
                </a:xfrm>
                <a:prstGeom prst="roundRect">
                  <a:avLst>
                    <a:gd name="adj" fmla="val 6297"/>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64" name="Picture 4" descr="C:\Users\Branavan\Documents\state-action-sequence-3.png"/>
                <p:cNvPicPr>
                  <a:picLocks noChangeAspect="1" noChangeArrowheads="1"/>
                </p:cNvPicPr>
                <p:nvPr/>
              </p:nvPicPr>
              <p:blipFill>
                <a:blip r:embed="rId4" cstate="print"/>
                <a:srcRect l="12796" t="11842" r="18103" b="9211"/>
                <a:stretch>
                  <a:fillRect/>
                </a:stretch>
              </p:blipFill>
              <p:spPr bwMode="auto">
                <a:xfrm>
                  <a:off x="1518249" y="3015890"/>
                  <a:ext cx="1829664" cy="1355306"/>
                </a:xfrm>
                <a:prstGeom prst="rect">
                  <a:avLst/>
                </a:prstGeom>
                <a:noFill/>
                <a:effectLst>
                  <a:softEdge rad="63500"/>
                </a:effectLst>
              </p:spPr>
            </p:pic>
            <p:sp>
              <p:nvSpPr>
                <p:cNvPr id="65" name="TextBox 64"/>
                <p:cNvSpPr txBox="1"/>
                <p:nvPr/>
              </p:nvSpPr>
              <p:spPr>
                <a:xfrm>
                  <a:off x="914399" y="3248210"/>
                  <a:ext cx="685800" cy="595253"/>
                </a:xfrm>
                <a:prstGeom prst="rect">
                  <a:avLst/>
                </a:prstGeom>
                <a:noFill/>
              </p:spPr>
              <p:txBody>
                <a:bodyPr wrap="square" rtlCol="0">
                  <a:spAutoFit/>
                </a:bodyPr>
                <a:lstStyle/>
                <a:p>
                  <a:endParaRPr lang="en-US" sz="1200" b="1" dirty="0" smtClean="0">
                    <a:solidFill>
                      <a:srgbClr val="C00000"/>
                    </a:solidFill>
                  </a:endParaRPr>
                </a:p>
              </p:txBody>
            </p:sp>
          </p:grpSp>
          <p:grpSp>
            <p:nvGrpSpPr>
              <p:cNvPr id="11" name="Group 40"/>
              <p:cNvGrpSpPr/>
              <p:nvPr/>
            </p:nvGrpSpPr>
            <p:grpSpPr>
              <a:xfrm flipV="1">
                <a:off x="5943600" y="4953000"/>
                <a:ext cx="1041402" cy="589472"/>
                <a:chOff x="888999" y="2967486"/>
                <a:chExt cx="2565402" cy="1452114"/>
              </a:xfrm>
            </p:grpSpPr>
            <p:sp>
              <p:nvSpPr>
                <p:cNvPr id="67" name="Rounded Rectangle 66"/>
                <p:cNvSpPr/>
                <p:nvPr/>
              </p:nvSpPr>
              <p:spPr>
                <a:xfrm>
                  <a:off x="888999" y="2967486"/>
                  <a:ext cx="2565402" cy="1452114"/>
                </a:xfrm>
                <a:prstGeom prst="roundRect">
                  <a:avLst>
                    <a:gd name="adj" fmla="val 6297"/>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68" name="Picture 4" descr="C:\Users\Branavan\Documents\state-action-sequence-3.png"/>
                <p:cNvPicPr>
                  <a:picLocks noChangeAspect="1" noChangeArrowheads="1"/>
                </p:cNvPicPr>
                <p:nvPr/>
              </p:nvPicPr>
              <p:blipFill>
                <a:blip r:embed="rId4" cstate="print"/>
                <a:srcRect l="12796" t="11842" r="18103" b="9211"/>
                <a:stretch>
                  <a:fillRect/>
                </a:stretch>
              </p:blipFill>
              <p:spPr bwMode="auto">
                <a:xfrm>
                  <a:off x="1518249" y="3015890"/>
                  <a:ext cx="1829664" cy="1355306"/>
                </a:xfrm>
                <a:prstGeom prst="rect">
                  <a:avLst/>
                </a:prstGeom>
                <a:noFill/>
                <a:effectLst>
                  <a:softEdge rad="63500"/>
                </a:effectLst>
              </p:spPr>
            </p:pic>
            <p:sp>
              <p:nvSpPr>
                <p:cNvPr id="69" name="TextBox 68"/>
                <p:cNvSpPr txBox="1"/>
                <p:nvPr/>
              </p:nvSpPr>
              <p:spPr>
                <a:xfrm>
                  <a:off x="914399" y="3248210"/>
                  <a:ext cx="685800" cy="595253"/>
                </a:xfrm>
                <a:prstGeom prst="rect">
                  <a:avLst/>
                </a:prstGeom>
                <a:noFill/>
              </p:spPr>
              <p:txBody>
                <a:bodyPr wrap="square" rtlCol="0">
                  <a:spAutoFit/>
                </a:bodyPr>
                <a:lstStyle/>
                <a:p>
                  <a:endParaRPr lang="en-US" sz="1200" b="1" dirty="0" smtClean="0">
                    <a:solidFill>
                      <a:srgbClr val="C00000"/>
                    </a:solidFill>
                  </a:endParaRPr>
                </a:p>
              </p:txBody>
            </p:sp>
          </p:grpSp>
        </p:grpSp>
        <p:sp>
          <p:nvSpPr>
            <p:cNvPr id="71" name="Right Arrow 70"/>
            <p:cNvSpPr/>
            <p:nvPr/>
          </p:nvSpPr>
          <p:spPr>
            <a:xfrm>
              <a:off x="3962400" y="2255520"/>
              <a:ext cx="685800" cy="411480"/>
            </a:xfrm>
            <a:prstGeom prst="rightArrow">
              <a:avLst/>
            </a:prstGeom>
            <a:solidFill>
              <a:schemeClr val="bg1">
                <a:lumMod val="75000"/>
              </a:schemeClr>
            </a:solidFill>
            <a:ln w="19050">
              <a:solidFill>
                <a:schemeClr val="tx1">
                  <a:lumMod val="50000"/>
                  <a:lumOff val="50000"/>
                </a:schemeClr>
              </a:solid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2" name="TextBox 71"/>
            <p:cNvSpPr txBox="1"/>
            <p:nvPr/>
          </p:nvSpPr>
          <p:spPr>
            <a:xfrm>
              <a:off x="3886200" y="1432560"/>
              <a:ext cx="838200" cy="707886"/>
            </a:xfrm>
            <a:prstGeom prst="rect">
              <a:avLst/>
            </a:prstGeom>
            <a:noFill/>
          </p:spPr>
          <p:txBody>
            <a:bodyPr wrap="square" rtlCol="0">
              <a:spAutoFit/>
            </a:bodyPr>
            <a:lstStyle/>
            <a:p>
              <a:pPr algn="ctr"/>
              <a:r>
                <a:rPr lang="en-US" sz="2000" b="1" i="1" dirty="0" smtClean="0">
                  <a:solidFill>
                    <a:schemeClr val="tx1">
                      <a:lumMod val="65000"/>
                      <a:lumOff val="35000"/>
                    </a:schemeClr>
                  </a:solidFill>
                </a:rPr>
                <a:t>Copy</a:t>
              </a:r>
            </a:p>
            <a:p>
              <a:pPr algn="ctr"/>
              <a:r>
                <a:rPr lang="en-US" sz="2000" b="1" i="1" dirty="0" smtClean="0">
                  <a:solidFill>
                    <a:schemeClr val="tx1">
                      <a:lumMod val="65000"/>
                      <a:lumOff val="35000"/>
                    </a:schemeClr>
                  </a:solidFill>
                </a:rPr>
                <a:t>game</a:t>
              </a:r>
            </a:p>
          </p:txBody>
        </p:sp>
        <p:sp>
          <p:nvSpPr>
            <p:cNvPr id="36" name="TextBox 35"/>
            <p:cNvSpPr txBox="1"/>
            <p:nvPr/>
          </p:nvSpPr>
          <p:spPr>
            <a:xfrm>
              <a:off x="2362200" y="3276599"/>
              <a:ext cx="914400" cy="461665"/>
            </a:xfrm>
            <a:prstGeom prst="rect">
              <a:avLst/>
            </a:prstGeom>
            <a:noFill/>
          </p:spPr>
          <p:txBody>
            <a:bodyPr wrap="square" rtlCol="0">
              <a:spAutoFit/>
            </a:bodyPr>
            <a:lstStyle/>
            <a:p>
              <a:r>
                <a:rPr lang="en-US" sz="2400" b="1" dirty="0" smtClean="0"/>
                <a:t>???</a:t>
              </a:r>
              <a:endParaRPr lang="en-US" sz="2400" b="1" dirty="0" smtClean="0">
                <a:solidFill>
                  <a:srgbClr val="C00000"/>
                </a:solidFill>
              </a:endParaRPr>
            </a:p>
          </p:txBody>
        </p:sp>
        <p:cxnSp>
          <p:nvCxnSpPr>
            <p:cNvPr id="38" name="Straight Arrow Connector 37"/>
            <p:cNvCxnSpPr/>
            <p:nvPr/>
          </p:nvCxnSpPr>
          <p:spPr>
            <a:xfrm rot="5400000">
              <a:off x="1752602" y="3428999"/>
              <a:ext cx="914399" cy="1"/>
            </a:xfrm>
            <a:prstGeom prst="straightConnector1">
              <a:avLst/>
            </a:prstGeom>
            <a:ln w="28575">
              <a:solidFill>
                <a:srgbClr val="C0000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762000" y="685800"/>
            <a:ext cx="7467600" cy="400110"/>
          </a:xfrm>
          <a:prstGeom prst="rect">
            <a:avLst/>
          </a:prstGeom>
          <a:noFill/>
        </p:spPr>
        <p:txBody>
          <a:bodyPr wrap="square" rtlCol="0">
            <a:spAutoFit/>
          </a:bodyPr>
          <a:lstStyle/>
          <a:p>
            <a:pPr>
              <a:spcAft>
                <a:spcPts val="600"/>
              </a:spcAft>
            </a:pPr>
            <a:r>
              <a:rPr lang="en-US" sz="2000" i="1" dirty="0" smtClean="0"/>
              <a:t>Select actions via simulations,  game and opponent can be stochastic</a:t>
            </a:r>
          </a:p>
        </p:txBody>
      </p:sp>
    </p:spTree>
    <p:extLst>
      <p:ext uri="{BB962C8B-B14F-4D97-AF65-F5344CB8AC3E}">
        <p14:creationId xmlns:p14="http://schemas.microsoft.com/office/powerpoint/2010/main" val="21372785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152"/>
          <p:cNvSpPr/>
          <p:nvPr/>
        </p:nvSpPr>
        <p:spPr>
          <a:xfrm rot="16200000">
            <a:off x="4267200" y="-914400"/>
            <a:ext cx="914400" cy="5791200"/>
          </a:xfrm>
          <a:prstGeom prst="rect">
            <a:avLst/>
          </a:prstGeom>
          <a:gradFill flip="none" rotWithShape="1">
            <a:gsLst>
              <a:gs pos="0">
                <a:srgbClr val="C9F8B2"/>
              </a:gs>
              <a:gs pos="50000">
                <a:srgbClr val="C9F8B2">
                  <a:alpha val="50196"/>
                </a:srgbClr>
              </a:gs>
              <a:gs pos="100000">
                <a:schemeClr val="bg1"/>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09"/>
          <p:cNvGrpSpPr/>
          <p:nvPr/>
        </p:nvGrpSpPr>
        <p:grpSpPr>
          <a:xfrm>
            <a:off x="7001942" y="2819400"/>
            <a:ext cx="465658" cy="3352800"/>
            <a:chOff x="4495800" y="2819400"/>
            <a:chExt cx="465658" cy="3352800"/>
          </a:xfrm>
        </p:grpSpPr>
        <p:grpSp>
          <p:nvGrpSpPr>
            <p:cNvPr id="3" name="Group 96"/>
            <p:cNvGrpSpPr/>
            <p:nvPr/>
          </p:nvGrpSpPr>
          <p:grpSpPr>
            <a:xfrm>
              <a:off x="4495800" y="2819400"/>
              <a:ext cx="406398" cy="290422"/>
              <a:chOff x="1727202" y="4691332"/>
              <a:chExt cx="406398" cy="290422"/>
            </a:xfrm>
          </p:grpSpPr>
          <p:sp>
            <p:nvSpPr>
              <p:cNvPr id="238" name="Rounded Rectangle 237"/>
              <p:cNvSpPr/>
              <p:nvPr/>
            </p:nvSpPr>
            <p:spPr>
              <a:xfrm>
                <a:off x="1727202" y="4691332"/>
                <a:ext cx="406398" cy="290422"/>
              </a:xfrm>
              <a:prstGeom prst="roundRect">
                <a:avLst>
                  <a:gd name="adj" fmla="val 6297"/>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239" name="Picture 4" descr="C:\Users\Branavan\Documents\state-action-sequence-3.png"/>
              <p:cNvPicPr>
                <a:picLocks noChangeAspect="1" noChangeArrowheads="1"/>
              </p:cNvPicPr>
              <p:nvPr/>
            </p:nvPicPr>
            <p:blipFill>
              <a:blip r:embed="rId3" cstate="print"/>
              <a:srcRect l="12796" t="11842" r="18103" b="9211"/>
              <a:stretch>
                <a:fillRect/>
              </a:stretch>
            </p:blipFill>
            <p:spPr bwMode="auto">
              <a:xfrm>
                <a:off x="1747436" y="4701013"/>
                <a:ext cx="365930" cy="271060"/>
              </a:xfrm>
              <a:prstGeom prst="rect">
                <a:avLst/>
              </a:prstGeom>
              <a:noFill/>
              <a:effectLst>
                <a:softEdge rad="31750"/>
              </a:effectLst>
            </p:spPr>
          </p:pic>
        </p:grpSp>
        <p:grpSp>
          <p:nvGrpSpPr>
            <p:cNvPr id="4" name="Group 139"/>
            <p:cNvGrpSpPr/>
            <p:nvPr/>
          </p:nvGrpSpPr>
          <p:grpSpPr>
            <a:xfrm>
              <a:off x="4495800" y="5348378"/>
              <a:ext cx="406398" cy="290422"/>
              <a:chOff x="1727202" y="4691332"/>
              <a:chExt cx="406398" cy="290422"/>
            </a:xfrm>
          </p:grpSpPr>
          <p:sp>
            <p:nvSpPr>
              <p:cNvPr id="233" name="Rounded Rectangle 232"/>
              <p:cNvSpPr/>
              <p:nvPr/>
            </p:nvSpPr>
            <p:spPr>
              <a:xfrm>
                <a:off x="1727202" y="4691332"/>
                <a:ext cx="406398" cy="290422"/>
              </a:xfrm>
              <a:prstGeom prst="roundRect">
                <a:avLst>
                  <a:gd name="adj" fmla="val 6297"/>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237" name="Picture 4" descr="C:\Users\Branavan\Documents\state-action-sequence-3.png"/>
              <p:cNvPicPr>
                <a:picLocks noChangeAspect="1" noChangeArrowheads="1"/>
              </p:cNvPicPr>
              <p:nvPr/>
            </p:nvPicPr>
            <p:blipFill>
              <a:blip r:embed="rId3" cstate="print"/>
              <a:srcRect l="12796" t="11842" r="18103" b="9211"/>
              <a:stretch>
                <a:fillRect/>
              </a:stretch>
            </p:blipFill>
            <p:spPr bwMode="auto">
              <a:xfrm>
                <a:off x="1747436" y="4701013"/>
                <a:ext cx="365930" cy="271060"/>
              </a:xfrm>
              <a:prstGeom prst="rect">
                <a:avLst/>
              </a:prstGeom>
              <a:noFill/>
              <a:effectLst>
                <a:softEdge rad="31750"/>
              </a:effectLst>
            </p:spPr>
          </p:pic>
        </p:grpSp>
        <p:sp>
          <p:nvSpPr>
            <p:cNvPr id="213" name="TextBox 212"/>
            <p:cNvSpPr txBox="1"/>
            <p:nvPr/>
          </p:nvSpPr>
          <p:spPr>
            <a:xfrm>
              <a:off x="4504258" y="5833646"/>
              <a:ext cx="457200" cy="338554"/>
            </a:xfrm>
            <a:prstGeom prst="rect">
              <a:avLst/>
            </a:prstGeom>
            <a:noFill/>
          </p:spPr>
          <p:txBody>
            <a:bodyPr wrap="square" rtlCol="0">
              <a:spAutoFit/>
            </a:bodyPr>
            <a:lstStyle/>
            <a:p>
              <a:r>
                <a:rPr lang="en-US" sz="1600" b="1" dirty="0" smtClean="0">
                  <a:solidFill>
                    <a:srgbClr val="C00000"/>
                  </a:solidFill>
                </a:rPr>
                <a:t>3.5</a:t>
              </a:r>
              <a:endParaRPr lang="en-US" sz="1600" dirty="0" smtClean="0">
                <a:solidFill>
                  <a:srgbClr val="C00000"/>
                </a:solidFill>
              </a:endParaRPr>
            </a:p>
          </p:txBody>
        </p:sp>
        <p:cxnSp>
          <p:nvCxnSpPr>
            <p:cNvPr id="214" name="Straight Arrow Connector 213"/>
            <p:cNvCxnSpPr>
              <a:stCxn id="217" idx="2"/>
              <a:endCxn id="237" idx="0"/>
            </p:cNvCxnSpPr>
            <p:nvPr/>
          </p:nvCxnSpPr>
          <p:spPr>
            <a:xfrm rot="5400000">
              <a:off x="4458370" y="5117429"/>
              <a:ext cx="481259" cy="1588"/>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 name="Group 175"/>
            <p:cNvGrpSpPr/>
            <p:nvPr/>
          </p:nvGrpSpPr>
          <p:grpSpPr>
            <a:xfrm>
              <a:off x="4546599" y="3106226"/>
              <a:ext cx="304800" cy="1770574"/>
              <a:chOff x="2895600" y="3106226"/>
              <a:chExt cx="304800" cy="1770574"/>
            </a:xfrm>
          </p:grpSpPr>
          <p:sp>
            <p:nvSpPr>
              <p:cNvPr id="216" name="Rounded Rectangle 215"/>
              <p:cNvSpPr/>
              <p:nvPr/>
            </p:nvSpPr>
            <p:spPr>
              <a:xfrm>
                <a:off x="2895600" y="4068790"/>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17" name="Rounded Rectangle 216"/>
              <p:cNvSpPr/>
              <p:nvPr/>
            </p:nvSpPr>
            <p:spPr>
              <a:xfrm>
                <a:off x="2895600" y="4658982"/>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218" name="Straight Arrow Connector 217"/>
              <p:cNvCxnSpPr>
                <a:stCxn id="216" idx="2"/>
                <a:endCxn id="217" idx="0"/>
              </p:cNvCxnSpPr>
              <p:nvPr/>
            </p:nvCxnSpPr>
            <p:spPr>
              <a:xfrm rot="5400000">
                <a:off x="2861813" y="4472795"/>
                <a:ext cx="372374" cy="1588"/>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9" name="Rounded Rectangle 218"/>
              <p:cNvSpPr/>
              <p:nvPr/>
            </p:nvSpPr>
            <p:spPr>
              <a:xfrm>
                <a:off x="2895600" y="3478599"/>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220" name="Straight Arrow Connector 219"/>
              <p:cNvCxnSpPr>
                <a:stCxn id="219" idx="2"/>
                <a:endCxn id="216" idx="0"/>
              </p:cNvCxnSpPr>
              <p:nvPr/>
            </p:nvCxnSpPr>
            <p:spPr>
              <a:xfrm rot="5400000">
                <a:off x="2861814" y="3882603"/>
                <a:ext cx="372373" cy="1588"/>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a:endCxn id="219" idx="0"/>
              </p:cNvCxnSpPr>
              <p:nvPr/>
            </p:nvCxnSpPr>
            <p:spPr>
              <a:xfrm rot="5400000">
                <a:off x="2863085" y="3291142"/>
                <a:ext cx="372373" cy="2541"/>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6" name="Group 193"/>
          <p:cNvGrpSpPr/>
          <p:nvPr/>
        </p:nvGrpSpPr>
        <p:grpSpPr>
          <a:xfrm>
            <a:off x="6163742" y="2819400"/>
            <a:ext cx="465658" cy="3352800"/>
            <a:chOff x="4495800" y="2819400"/>
            <a:chExt cx="465658" cy="3352800"/>
          </a:xfrm>
        </p:grpSpPr>
        <p:grpSp>
          <p:nvGrpSpPr>
            <p:cNvPr id="7" name="Group 96"/>
            <p:cNvGrpSpPr/>
            <p:nvPr/>
          </p:nvGrpSpPr>
          <p:grpSpPr>
            <a:xfrm>
              <a:off x="4495800" y="2819400"/>
              <a:ext cx="406398" cy="290422"/>
              <a:chOff x="1727202" y="4691332"/>
              <a:chExt cx="406398" cy="290422"/>
            </a:xfrm>
          </p:grpSpPr>
          <p:sp>
            <p:nvSpPr>
              <p:cNvPr id="208" name="Rounded Rectangle 207"/>
              <p:cNvSpPr/>
              <p:nvPr/>
            </p:nvSpPr>
            <p:spPr>
              <a:xfrm>
                <a:off x="1727202" y="4691332"/>
                <a:ext cx="406398" cy="290422"/>
              </a:xfrm>
              <a:prstGeom prst="roundRect">
                <a:avLst>
                  <a:gd name="adj" fmla="val 6297"/>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209" name="Picture 4" descr="C:\Users\Branavan\Documents\state-action-sequence-3.png"/>
              <p:cNvPicPr>
                <a:picLocks noChangeAspect="1" noChangeArrowheads="1"/>
              </p:cNvPicPr>
              <p:nvPr/>
            </p:nvPicPr>
            <p:blipFill>
              <a:blip r:embed="rId3" cstate="print"/>
              <a:srcRect l="12796" t="11842" r="18103" b="9211"/>
              <a:stretch>
                <a:fillRect/>
              </a:stretch>
            </p:blipFill>
            <p:spPr bwMode="auto">
              <a:xfrm>
                <a:off x="1747436" y="4701013"/>
                <a:ext cx="365930" cy="271060"/>
              </a:xfrm>
              <a:prstGeom prst="rect">
                <a:avLst/>
              </a:prstGeom>
              <a:noFill/>
              <a:effectLst>
                <a:softEdge rad="31750"/>
              </a:effectLst>
            </p:spPr>
          </p:pic>
        </p:grpSp>
        <p:grpSp>
          <p:nvGrpSpPr>
            <p:cNvPr id="8" name="Group 139"/>
            <p:cNvGrpSpPr/>
            <p:nvPr/>
          </p:nvGrpSpPr>
          <p:grpSpPr>
            <a:xfrm>
              <a:off x="4495800" y="5348378"/>
              <a:ext cx="406398" cy="290422"/>
              <a:chOff x="1727202" y="4691332"/>
              <a:chExt cx="406398" cy="290422"/>
            </a:xfrm>
          </p:grpSpPr>
          <p:sp>
            <p:nvSpPr>
              <p:cNvPr id="206" name="Rounded Rectangle 205"/>
              <p:cNvSpPr/>
              <p:nvPr/>
            </p:nvSpPr>
            <p:spPr>
              <a:xfrm>
                <a:off x="1727202" y="4691332"/>
                <a:ext cx="406398" cy="290422"/>
              </a:xfrm>
              <a:prstGeom prst="roundRect">
                <a:avLst>
                  <a:gd name="adj" fmla="val 6297"/>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207" name="Picture 4" descr="C:\Users\Branavan\Documents\state-action-sequence-3.png"/>
              <p:cNvPicPr>
                <a:picLocks noChangeAspect="1" noChangeArrowheads="1"/>
              </p:cNvPicPr>
              <p:nvPr/>
            </p:nvPicPr>
            <p:blipFill>
              <a:blip r:embed="rId3" cstate="print"/>
              <a:srcRect l="12796" t="11842" r="18103" b="9211"/>
              <a:stretch>
                <a:fillRect/>
              </a:stretch>
            </p:blipFill>
            <p:spPr bwMode="auto">
              <a:xfrm>
                <a:off x="1747436" y="4701013"/>
                <a:ext cx="365930" cy="271060"/>
              </a:xfrm>
              <a:prstGeom prst="rect">
                <a:avLst/>
              </a:prstGeom>
              <a:noFill/>
              <a:effectLst>
                <a:softEdge rad="31750"/>
              </a:effectLst>
            </p:spPr>
          </p:pic>
        </p:grpSp>
        <p:sp>
          <p:nvSpPr>
            <p:cNvPr id="197" name="TextBox 196"/>
            <p:cNvSpPr txBox="1"/>
            <p:nvPr/>
          </p:nvSpPr>
          <p:spPr>
            <a:xfrm>
              <a:off x="4504258" y="5833646"/>
              <a:ext cx="457200" cy="338554"/>
            </a:xfrm>
            <a:prstGeom prst="rect">
              <a:avLst/>
            </a:prstGeom>
            <a:noFill/>
          </p:spPr>
          <p:txBody>
            <a:bodyPr wrap="square" rtlCol="0">
              <a:spAutoFit/>
            </a:bodyPr>
            <a:lstStyle/>
            <a:p>
              <a:r>
                <a:rPr lang="en-US" sz="1600" b="1" dirty="0" smtClean="0">
                  <a:solidFill>
                    <a:srgbClr val="C00000"/>
                  </a:solidFill>
                </a:rPr>
                <a:t>3.5</a:t>
              </a:r>
              <a:endParaRPr lang="en-US" sz="1600" dirty="0" smtClean="0">
                <a:solidFill>
                  <a:srgbClr val="C00000"/>
                </a:solidFill>
              </a:endParaRPr>
            </a:p>
          </p:txBody>
        </p:sp>
        <p:cxnSp>
          <p:nvCxnSpPr>
            <p:cNvPr id="198" name="Straight Arrow Connector 197"/>
            <p:cNvCxnSpPr>
              <a:stCxn id="201" idx="2"/>
              <a:endCxn id="207" idx="0"/>
            </p:cNvCxnSpPr>
            <p:nvPr/>
          </p:nvCxnSpPr>
          <p:spPr>
            <a:xfrm rot="5400000">
              <a:off x="4458370" y="5117429"/>
              <a:ext cx="481259" cy="1588"/>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0" name="Group 175"/>
            <p:cNvGrpSpPr/>
            <p:nvPr/>
          </p:nvGrpSpPr>
          <p:grpSpPr>
            <a:xfrm>
              <a:off x="4546599" y="3106226"/>
              <a:ext cx="304800" cy="1770574"/>
              <a:chOff x="2895600" y="3106226"/>
              <a:chExt cx="304800" cy="1770574"/>
            </a:xfrm>
          </p:grpSpPr>
          <p:sp>
            <p:nvSpPr>
              <p:cNvPr id="200" name="Rounded Rectangle 199"/>
              <p:cNvSpPr/>
              <p:nvPr/>
            </p:nvSpPr>
            <p:spPr>
              <a:xfrm>
                <a:off x="2895600" y="4068790"/>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01" name="Rounded Rectangle 200"/>
              <p:cNvSpPr/>
              <p:nvPr/>
            </p:nvSpPr>
            <p:spPr>
              <a:xfrm>
                <a:off x="2895600" y="4658982"/>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202" name="Straight Arrow Connector 201"/>
              <p:cNvCxnSpPr>
                <a:stCxn id="200" idx="2"/>
                <a:endCxn id="201" idx="0"/>
              </p:cNvCxnSpPr>
              <p:nvPr/>
            </p:nvCxnSpPr>
            <p:spPr>
              <a:xfrm rot="5400000">
                <a:off x="2861813" y="4472795"/>
                <a:ext cx="372374" cy="1588"/>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3" name="Rounded Rectangle 202"/>
              <p:cNvSpPr/>
              <p:nvPr/>
            </p:nvSpPr>
            <p:spPr>
              <a:xfrm>
                <a:off x="2895600" y="3478599"/>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204" name="Straight Arrow Connector 203"/>
              <p:cNvCxnSpPr>
                <a:stCxn id="203" idx="2"/>
                <a:endCxn id="200" idx="0"/>
              </p:cNvCxnSpPr>
              <p:nvPr/>
            </p:nvCxnSpPr>
            <p:spPr>
              <a:xfrm rot="5400000">
                <a:off x="2861814" y="3882603"/>
                <a:ext cx="372373" cy="1588"/>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a:endCxn id="203" idx="0"/>
              </p:cNvCxnSpPr>
              <p:nvPr/>
            </p:nvCxnSpPr>
            <p:spPr>
              <a:xfrm rot="5400000">
                <a:off x="2863085" y="3291142"/>
                <a:ext cx="372373" cy="2541"/>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11" name="Group 133"/>
          <p:cNvGrpSpPr/>
          <p:nvPr/>
        </p:nvGrpSpPr>
        <p:grpSpPr>
          <a:xfrm>
            <a:off x="5348990" y="2819400"/>
            <a:ext cx="465658" cy="3352800"/>
            <a:chOff x="4495800" y="2819400"/>
            <a:chExt cx="465658" cy="3352800"/>
          </a:xfrm>
        </p:grpSpPr>
        <p:grpSp>
          <p:nvGrpSpPr>
            <p:cNvPr id="12" name="Group 96"/>
            <p:cNvGrpSpPr/>
            <p:nvPr/>
          </p:nvGrpSpPr>
          <p:grpSpPr>
            <a:xfrm>
              <a:off x="4495800" y="2819400"/>
              <a:ext cx="406398" cy="290422"/>
              <a:chOff x="1727202" y="4691332"/>
              <a:chExt cx="406398" cy="290422"/>
            </a:xfrm>
          </p:grpSpPr>
          <p:sp>
            <p:nvSpPr>
              <p:cNvPr id="189" name="Rounded Rectangle 188"/>
              <p:cNvSpPr/>
              <p:nvPr/>
            </p:nvSpPr>
            <p:spPr>
              <a:xfrm>
                <a:off x="1727202" y="4691332"/>
                <a:ext cx="406398" cy="290422"/>
              </a:xfrm>
              <a:prstGeom prst="roundRect">
                <a:avLst>
                  <a:gd name="adj" fmla="val 6297"/>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192" name="Picture 4" descr="C:\Users\Branavan\Documents\state-action-sequence-3.png"/>
              <p:cNvPicPr>
                <a:picLocks noChangeAspect="1" noChangeArrowheads="1"/>
              </p:cNvPicPr>
              <p:nvPr/>
            </p:nvPicPr>
            <p:blipFill>
              <a:blip r:embed="rId3" cstate="print"/>
              <a:srcRect l="12796" t="11842" r="18103" b="9211"/>
              <a:stretch>
                <a:fillRect/>
              </a:stretch>
            </p:blipFill>
            <p:spPr bwMode="auto">
              <a:xfrm>
                <a:off x="1747436" y="4701013"/>
                <a:ext cx="365930" cy="271060"/>
              </a:xfrm>
              <a:prstGeom prst="rect">
                <a:avLst/>
              </a:prstGeom>
              <a:noFill/>
              <a:effectLst>
                <a:softEdge rad="31750"/>
              </a:effectLst>
            </p:spPr>
          </p:pic>
        </p:grpSp>
        <p:grpSp>
          <p:nvGrpSpPr>
            <p:cNvPr id="13" name="Group 139"/>
            <p:cNvGrpSpPr/>
            <p:nvPr/>
          </p:nvGrpSpPr>
          <p:grpSpPr>
            <a:xfrm>
              <a:off x="4495800" y="5348378"/>
              <a:ext cx="406398" cy="290422"/>
              <a:chOff x="1727202" y="4691332"/>
              <a:chExt cx="406398" cy="290422"/>
            </a:xfrm>
          </p:grpSpPr>
          <p:sp>
            <p:nvSpPr>
              <p:cNvPr id="184" name="Rounded Rectangle 183"/>
              <p:cNvSpPr/>
              <p:nvPr/>
            </p:nvSpPr>
            <p:spPr>
              <a:xfrm>
                <a:off x="1727202" y="4691332"/>
                <a:ext cx="406398" cy="290422"/>
              </a:xfrm>
              <a:prstGeom prst="roundRect">
                <a:avLst>
                  <a:gd name="adj" fmla="val 6297"/>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185" name="Picture 4" descr="C:\Users\Branavan\Documents\state-action-sequence-3.png"/>
              <p:cNvPicPr>
                <a:picLocks noChangeAspect="1" noChangeArrowheads="1"/>
              </p:cNvPicPr>
              <p:nvPr/>
            </p:nvPicPr>
            <p:blipFill>
              <a:blip r:embed="rId3" cstate="print"/>
              <a:srcRect l="12796" t="11842" r="18103" b="9211"/>
              <a:stretch>
                <a:fillRect/>
              </a:stretch>
            </p:blipFill>
            <p:spPr bwMode="auto">
              <a:xfrm>
                <a:off x="1747436" y="4701013"/>
                <a:ext cx="365930" cy="271060"/>
              </a:xfrm>
              <a:prstGeom prst="rect">
                <a:avLst/>
              </a:prstGeom>
              <a:noFill/>
              <a:effectLst>
                <a:softEdge rad="31750"/>
              </a:effectLst>
            </p:spPr>
          </p:pic>
        </p:grpSp>
        <p:sp>
          <p:nvSpPr>
            <p:cNvPr id="145" name="TextBox 144"/>
            <p:cNvSpPr txBox="1"/>
            <p:nvPr/>
          </p:nvSpPr>
          <p:spPr>
            <a:xfrm>
              <a:off x="4504258" y="5833646"/>
              <a:ext cx="457200" cy="338554"/>
            </a:xfrm>
            <a:prstGeom prst="rect">
              <a:avLst/>
            </a:prstGeom>
            <a:noFill/>
          </p:spPr>
          <p:txBody>
            <a:bodyPr wrap="square" rtlCol="0">
              <a:spAutoFit/>
            </a:bodyPr>
            <a:lstStyle/>
            <a:p>
              <a:r>
                <a:rPr lang="en-US" sz="1600" b="1" dirty="0" smtClean="0">
                  <a:solidFill>
                    <a:srgbClr val="C00000"/>
                  </a:solidFill>
                </a:rPr>
                <a:t>3.5</a:t>
              </a:r>
              <a:endParaRPr lang="en-US" sz="1600" dirty="0" smtClean="0">
                <a:solidFill>
                  <a:srgbClr val="C00000"/>
                </a:solidFill>
              </a:endParaRPr>
            </a:p>
          </p:txBody>
        </p:sp>
        <p:cxnSp>
          <p:nvCxnSpPr>
            <p:cNvPr id="155" name="Straight Arrow Connector 154"/>
            <p:cNvCxnSpPr>
              <a:stCxn id="164" idx="2"/>
              <a:endCxn id="185" idx="0"/>
            </p:cNvCxnSpPr>
            <p:nvPr/>
          </p:nvCxnSpPr>
          <p:spPr>
            <a:xfrm rot="5400000">
              <a:off x="4458370" y="5117429"/>
              <a:ext cx="481259" cy="1588"/>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4" name="Group 175"/>
            <p:cNvGrpSpPr/>
            <p:nvPr/>
          </p:nvGrpSpPr>
          <p:grpSpPr>
            <a:xfrm>
              <a:off x="4546599" y="3106226"/>
              <a:ext cx="304800" cy="1770574"/>
              <a:chOff x="2895600" y="3106226"/>
              <a:chExt cx="304800" cy="1770574"/>
            </a:xfrm>
          </p:grpSpPr>
          <p:sp>
            <p:nvSpPr>
              <p:cNvPr id="163" name="Rounded Rectangle 162"/>
              <p:cNvSpPr/>
              <p:nvPr/>
            </p:nvSpPr>
            <p:spPr>
              <a:xfrm>
                <a:off x="2895600" y="4068790"/>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4" name="Rounded Rectangle 163"/>
              <p:cNvSpPr/>
              <p:nvPr/>
            </p:nvSpPr>
            <p:spPr>
              <a:xfrm>
                <a:off x="2895600" y="4658982"/>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165" name="Straight Arrow Connector 164"/>
              <p:cNvCxnSpPr>
                <a:stCxn id="163" idx="2"/>
                <a:endCxn id="164" idx="0"/>
              </p:cNvCxnSpPr>
              <p:nvPr/>
            </p:nvCxnSpPr>
            <p:spPr>
              <a:xfrm rot="5400000">
                <a:off x="2861813" y="4472795"/>
                <a:ext cx="372374" cy="1588"/>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4" name="Rounded Rectangle 173"/>
              <p:cNvSpPr/>
              <p:nvPr/>
            </p:nvSpPr>
            <p:spPr>
              <a:xfrm>
                <a:off x="2895600" y="3478599"/>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176" name="Straight Arrow Connector 175"/>
              <p:cNvCxnSpPr>
                <a:stCxn id="174" idx="2"/>
                <a:endCxn id="163" idx="0"/>
              </p:cNvCxnSpPr>
              <p:nvPr/>
            </p:nvCxnSpPr>
            <p:spPr>
              <a:xfrm rot="5400000">
                <a:off x="2861814" y="3882603"/>
                <a:ext cx="372373" cy="1588"/>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endCxn id="174" idx="0"/>
              </p:cNvCxnSpPr>
              <p:nvPr/>
            </p:nvCxnSpPr>
            <p:spPr>
              <a:xfrm rot="5400000">
                <a:off x="2863085" y="3291142"/>
                <a:ext cx="372373" cy="2541"/>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sp>
        <p:nvSpPr>
          <p:cNvPr id="226" name="Rectangle 225"/>
          <p:cNvSpPr/>
          <p:nvPr/>
        </p:nvSpPr>
        <p:spPr>
          <a:xfrm>
            <a:off x="5181600" y="2590800"/>
            <a:ext cx="762000" cy="3200400"/>
          </a:xfrm>
          <a:prstGeom prst="rect">
            <a:avLst/>
          </a:prstGeom>
          <a:gradFill flip="none" rotWithShape="1">
            <a:gsLst>
              <a:gs pos="0">
                <a:schemeClr val="accent2">
                  <a:lumMod val="40000"/>
                  <a:lumOff val="60000"/>
                  <a:alpha val="70000"/>
                </a:schemeClr>
              </a:gs>
              <a:gs pos="50000">
                <a:schemeClr val="accent2">
                  <a:lumMod val="40000"/>
                  <a:lumOff val="60000"/>
                  <a:alpha val="50000"/>
                </a:schemeClr>
              </a:gs>
              <a:gs pos="100000">
                <a:schemeClr val="bg1">
                  <a:alpha val="5000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a:off x="6019800" y="2590800"/>
            <a:ext cx="762000" cy="3200400"/>
          </a:xfrm>
          <a:prstGeom prst="rect">
            <a:avLst/>
          </a:prstGeom>
          <a:gradFill flip="none" rotWithShape="1">
            <a:gsLst>
              <a:gs pos="0">
                <a:srgbClr val="EBC9C7"/>
              </a:gs>
              <a:gs pos="50000">
                <a:srgbClr val="EBC9C7">
                  <a:alpha val="70000"/>
                </a:srgbClr>
              </a:gs>
              <a:gs pos="100000">
                <a:schemeClr val="bg1">
                  <a:alpha val="6000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6858000" y="2590800"/>
            <a:ext cx="762000" cy="3200400"/>
          </a:xfrm>
          <a:prstGeom prst="rect">
            <a:avLst/>
          </a:prstGeom>
          <a:gradFill flip="none" rotWithShape="1">
            <a:gsLst>
              <a:gs pos="0">
                <a:schemeClr val="accent2">
                  <a:lumMod val="20000"/>
                  <a:lumOff val="80000"/>
                </a:schemeClr>
              </a:gs>
              <a:gs pos="50000">
                <a:schemeClr val="accent2">
                  <a:lumMod val="20000"/>
                  <a:lumOff val="80000"/>
                  <a:alpha val="80000"/>
                </a:schemeClr>
              </a:gs>
              <a:gs pos="100000">
                <a:schemeClr val="bg1">
                  <a:alpha val="8000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2667000" y="2590800"/>
            <a:ext cx="762000" cy="3200400"/>
          </a:xfrm>
          <a:prstGeom prst="rect">
            <a:avLst/>
          </a:prstGeom>
          <a:gradFill flip="none" rotWithShape="1">
            <a:gsLst>
              <a:gs pos="0">
                <a:schemeClr val="accent2">
                  <a:lumMod val="40000"/>
                  <a:lumOff val="60000"/>
                </a:schemeClr>
              </a:gs>
              <a:gs pos="50000">
                <a:schemeClr val="accent2">
                  <a:lumMod val="40000"/>
                  <a:lumOff val="60000"/>
                  <a:alpha val="50000"/>
                </a:schemeClr>
              </a:gs>
              <a:gs pos="100000">
                <a:schemeClr val="accent2">
                  <a:lumMod val="40000"/>
                  <a:lumOff val="60000"/>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3505200" y="2590800"/>
            <a:ext cx="762000" cy="3200400"/>
          </a:xfrm>
          <a:prstGeom prst="rect">
            <a:avLst/>
          </a:prstGeom>
          <a:gradFill flip="none" rotWithShape="1">
            <a:gsLst>
              <a:gs pos="0">
                <a:schemeClr val="accent2">
                  <a:lumMod val="40000"/>
                  <a:lumOff val="60000"/>
                </a:schemeClr>
              </a:gs>
              <a:gs pos="50000">
                <a:schemeClr val="accent2">
                  <a:lumMod val="40000"/>
                  <a:lumOff val="60000"/>
                  <a:alpha val="50000"/>
                </a:schemeClr>
              </a:gs>
              <a:gs pos="100000">
                <a:schemeClr val="accent2">
                  <a:lumMod val="40000"/>
                  <a:lumOff val="60000"/>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4343400" y="2590800"/>
            <a:ext cx="762000" cy="3200400"/>
          </a:xfrm>
          <a:prstGeom prst="rect">
            <a:avLst/>
          </a:prstGeom>
          <a:gradFill flip="none" rotWithShape="1">
            <a:gsLst>
              <a:gs pos="0">
                <a:schemeClr val="accent2">
                  <a:lumMod val="40000"/>
                  <a:lumOff val="60000"/>
                </a:schemeClr>
              </a:gs>
              <a:gs pos="50000">
                <a:schemeClr val="accent2">
                  <a:lumMod val="40000"/>
                  <a:lumOff val="60000"/>
                  <a:alpha val="50000"/>
                </a:schemeClr>
              </a:gs>
              <a:gs pos="100000">
                <a:schemeClr val="accent2">
                  <a:lumMod val="40000"/>
                  <a:lumOff val="60000"/>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1828800" y="2590800"/>
            <a:ext cx="762000" cy="3200400"/>
          </a:xfrm>
          <a:prstGeom prst="rect">
            <a:avLst/>
          </a:prstGeom>
          <a:gradFill flip="none" rotWithShape="1">
            <a:gsLst>
              <a:gs pos="0">
                <a:schemeClr val="accent2">
                  <a:lumMod val="40000"/>
                  <a:lumOff val="60000"/>
                </a:schemeClr>
              </a:gs>
              <a:gs pos="50000">
                <a:schemeClr val="accent2">
                  <a:lumMod val="40000"/>
                  <a:lumOff val="60000"/>
                  <a:alpha val="50000"/>
                </a:schemeClr>
              </a:gs>
              <a:gs pos="100000">
                <a:schemeClr val="accent2">
                  <a:lumMod val="40000"/>
                  <a:lumOff val="60000"/>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304800" y="5753100"/>
            <a:ext cx="7467600" cy="495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457200" y="0"/>
            <a:ext cx="8229600" cy="685800"/>
          </a:xfrm>
        </p:spPr>
        <p:txBody>
          <a:bodyPr>
            <a:normAutofit/>
          </a:bodyPr>
          <a:lstStyle/>
          <a:p>
            <a:r>
              <a:rPr lang="en-US" sz="2800" dirty="0" smtClean="0"/>
              <a:t>Monte-Carlo Search</a:t>
            </a:r>
            <a:endParaRPr lang="en-US" sz="2800" dirty="0"/>
          </a:p>
        </p:txBody>
      </p:sp>
      <p:sp>
        <p:nvSpPr>
          <p:cNvPr id="57" name="TextBox 56"/>
          <p:cNvSpPr txBox="1"/>
          <p:nvPr/>
        </p:nvSpPr>
        <p:spPr>
          <a:xfrm>
            <a:off x="381000" y="685800"/>
            <a:ext cx="8229600" cy="400110"/>
          </a:xfrm>
          <a:prstGeom prst="rect">
            <a:avLst/>
          </a:prstGeom>
          <a:noFill/>
        </p:spPr>
        <p:txBody>
          <a:bodyPr wrap="square" rtlCol="0">
            <a:spAutoFit/>
          </a:bodyPr>
          <a:lstStyle/>
          <a:p>
            <a:pPr>
              <a:spcAft>
                <a:spcPts val="600"/>
              </a:spcAft>
            </a:pPr>
            <a:r>
              <a:rPr lang="en-US" sz="2000" dirty="0" smtClean="0"/>
              <a:t>Try many candidate actions from current state &amp; see how well they perform.</a:t>
            </a:r>
          </a:p>
        </p:txBody>
      </p:sp>
      <p:grpSp>
        <p:nvGrpSpPr>
          <p:cNvPr id="15" name="Group 54"/>
          <p:cNvGrpSpPr/>
          <p:nvPr/>
        </p:nvGrpSpPr>
        <p:grpSpPr>
          <a:xfrm>
            <a:off x="3810000" y="1676400"/>
            <a:ext cx="1036320" cy="560717"/>
            <a:chOff x="2929597" y="838200"/>
            <a:chExt cx="2683805" cy="1452114"/>
          </a:xfrm>
        </p:grpSpPr>
        <p:sp>
          <p:nvSpPr>
            <p:cNvPr id="23" name="Rounded Rectangle 22"/>
            <p:cNvSpPr/>
            <p:nvPr/>
          </p:nvSpPr>
          <p:spPr>
            <a:xfrm>
              <a:off x="3048000" y="838200"/>
              <a:ext cx="2565402" cy="1452114"/>
            </a:xfrm>
            <a:prstGeom prst="roundRect">
              <a:avLst>
                <a:gd name="adj" fmla="val 6297"/>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24" name="Picture 2" descr="C:\Users\Branavan\Documents\state-action-sequence-1.png"/>
            <p:cNvPicPr>
              <a:picLocks noChangeAspect="1" noChangeArrowheads="1"/>
            </p:cNvPicPr>
            <p:nvPr/>
          </p:nvPicPr>
          <p:blipFill>
            <a:blip r:embed="rId4" cstate="print"/>
            <a:srcRect l="15398" t="11743" r="15311" b="9973"/>
            <a:stretch>
              <a:fillRect/>
            </a:stretch>
          </p:blipFill>
          <p:spPr bwMode="auto">
            <a:xfrm>
              <a:off x="3677250" y="886604"/>
              <a:ext cx="1829664" cy="1355306"/>
            </a:xfrm>
            <a:prstGeom prst="rect">
              <a:avLst/>
            </a:prstGeom>
            <a:noFill/>
            <a:effectLst>
              <a:softEdge rad="63500"/>
            </a:effectLst>
          </p:spPr>
        </p:pic>
        <p:sp>
          <p:nvSpPr>
            <p:cNvPr id="25" name="TextBox 24"/>
            <p:cNvSpPr txBox="1"/>
            <p:nvPr/>
          </p:nvSpPr>
          <p:spPr>
            <a:xfrm>
              <a:off x="2929597" y="1331546"/>
              <a:ext cx="1158631" cy="438384"/>
            </a:xfrm>
            <a:prstGeom prst="rect">
              <a:avLst/>
            </a:prstGeom>
            <a:noFill/>
          </p:spPr>
          <p:txBody>
            <a:bodyPr wrap="square" rtlCol="0">
              <a:spAutoFit/>
            </a:bodyPr>
            <a:lstStyle/>
            <a:p>
              <a:r>
                <a:rPr lang="en-US" sz="500" b="1" dirty="0" smtClean="0"/>
                <a:t>State 1</a:t>
              </a:r>
              <a:endParaRPr lang="en-US" sz="500" b="1" dirty="0" smtClean="0">
                <a:solidFill>
                  <a:srgbClr val="C00000"/>
                </a:solidFill>
              </a:endParaRPr>
            </a:p>
          </p:txBody>
        </p:sp>
      </p:grpSp>
      <p:sp>
        <p:nvSpPr>
          <p:cNvPr id="42" name="TextBox 41"/>
          <p:cNvSpPr txBox="1"/>
          <p:nvPr/>
        </p:nvSpPr>
        <p:spPr>
          <a:xfrm>
            <a:off x="1981200" y="1795046"/>
            <a:ext cx="1828800" cy="338554"/>
          </a:xfrm>
          <a:prstGeom prst="rect">
            <a:avLst/>
          </a:prstGeom>
          <a:noFill/>
        </p:spPr>
        <p:txBody>
          <a:bodyPr wrap="square" rtlCol="0">
            <a:spAutoFit/>
          </a:bodyPr>
          <a:lstStyle/>
          <a:p>
            <a:r>
              <a:rPr lang="en-US" sz="1600" dirty="0" smtClean="0">
                <a:solidFill>
                  <a:srgbClr val="003300"/>
                </a:solidFill>
              </a:rPr>
              <a:t>Current game state</a:t>
            </a:r>
          </a:p>
        </p:txBody>
      </p:sp>
      <p:sp>
        <p:nvSpPr>
          <p:cNvPr id="147" name="TextBox 146"/>
          <p:cNvSpPr txBox="1"/>
          <p:nvPr/>
        </p:nvSpPr>
        <p:spPr>
          <a:xfrm>
            <a:off x="304800" y="5833646"/>
            <a:ext cx="1600200" cy="338554"/>
          </a:xfrm>
          <a:prstGeom prst="rect">
            <a:avLst/>
          </a:prstGeom>
          <a:noFill/>
        </p:spPr>
        <p:txBody>
          <a:bodyPr wrap="square" rtlCol="0">
            <a:spAutoFit/>
          </a:bodyPr>
          <a:lstStyle/>
          <a:p>
            <a:r>
              <a:rPr lang="en-US" sz="1600" dirty="0" smtClean="0"/>
              <a:t>Game scores</a:t>
            </a:r>
            <a:endParaRPr lang="en-US" sz="1600" dirty="0" smtClean="0">
              <a:solidFill>
                <a:srgbClr val="C00000"/>
              </a:solidFill>
            </a:endParaRPr>
          </a:p>
        </p:txBody>
      </p:sp>
      <p:cxnSp>
        <p:nvCxnSpPr>
          <p:cNvPr id="108" name="Straight Arrow Connector 107"/>
          <p:cNvCxnSpPr/>
          <p:nvPr/>
        </p:nvCxnSpPr>
        <p:spPr>
          <a:xfrm rot="16200000" flipH="1">
            <a:off x="-685802" y="3810000"/>
            <a:ext cx="3200402" cy="1"/>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rot="16200000">
            <a:off x="-97423" y="3526423"/>
            <a:ext cx="1600200" cy="338554"/>
          </a:xfrm>
          <a:prstGeom prst="rect">
            <a:avLst/>
          </a:prstGeom>
          <a:noFill/>
        </p:spPr>
        <p:txBody>
          <a:bodyPr wrap="square" rtlCol="0">
            <a:spAutoFit/>
          </a:bodyPr>
          <a:lstStyle/>
          <a:p>
            <a:pPr algn="ctr"/>
            <a:r>
              <a:rPr lang="en-US" sz="1600" dirty="0" smtClean="0"/>
              <a:t>Rollout depth</a:t>
            </a:r>
            <a:endParaRPr lang="en-US" sz="1600" dirty="0" smtClean="0">
              <a:solidFill>
                <a:srgbClr val="C00000"/>
              </a:solidFill>
            </a:endParaRPr>
          </a:p>
        </p:txBody>
      </p:sp>
      <p:grpSp>
        <p:nvGrpSpPr>
          <p:cNvPr id="16" name="Group 230"/>
          <p:cNvGrpSpPr/>
          <p:nvPr/>
        </p:nvGrpSpPr>
        <p:grpSpPr>
          <a:xfrm>
            <a:off x="1981200" y="2819400"/>
            <a:ext cx="457200" cy="3352800"/>
            <a:chOff x="1981200" y="2819400"/>
            <a:chExt cx="457200" cy="3352800"/>
          </a:xfrm>
        </p:grpSpPr>
        <p:grpSp>
          <p:nvGrpSpPr>
            <p:cNvPr id="17" name="Group 44"/>
            <p:cNvGrpSpPr/>
            <p:nvPr/>
          </p:nvGrpSpPr>
          <p:grpSpPr>
            <a:xfrm>
              <a:off x="2004060" y="5348378"/>
              <a:ext cx="406398" cy="290422"/>
              <a:chOff x="1727202" y="4691332"/>
              <a:chExt cx="406398" cy="290422"/>
            </a:xfrm>
          </p:grpSpPr>
          <p:sp>
            <p:nvSpPr>
              <p:cNvPr id="30" name="Rounded Rectangle 29"/>
              <p:cNvSpPr/>
              <p:nvPr/>
            </p:nvSpPr>
            <p:spPr>
              <a:xfrm>
                <a:off x="1727202" y="4691332"/>
                <a:ext cx="406398" cy="290422"/>
              </a:xfrm>
              <a:prstGeom prst="roundRect">
                <a:avLst>
                  <a:gd name="adj" fmla="val 6297"/>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26" name="Picture 4" descr="C:\Users\Branavan\Documents\state-action-sequence-3.png"/>
              <p:cNvPicPr>
                <a:picLocks noChangeAspect="1" noChangeArrowheads="1"/>
              </p:cNvPicPr>
              <p:nvPr/>
            </p:nvPicPr>
            <p:blipFill>
              <a:blip r:embed="rId3" cstate="print"/>
              <a:srcRect l="12796" t="11842" r="18103" b="9211"/>
              <a:stretch>
                <a:fillRect/>
              </a:stretch>
            </p:blipFill>
            <p:spPr bwMode="auto">
              <a:xfrm>
                <a:off x="1747436" y="4701013"/>
                <a:ext cx="365930" cy="271060"/>
              </a:xfrm>
              <a:prstGeom prst="rect">
                <a:avLst/>
              </a:prstGeom>
              <a:noFill/>
              <a:effectLst>
                <a:softEdge rad="31750"/>
              </a:effectLst>
            </p:spPr>
          </p:pic>
        </p:grpSp>
        <p:grpSp>
          <p:nvGrpSpPr>
            <p:cNvPr id="18" name="Group 46"/>
            <p:cNvGrpSpPr/>
            <p:nvPr/>
          </p:nvGrpSpPr>
          <p:grpSpPr>
            <a:xfrm>
              <a:off x="2009142" y="2819400"/>
              <a:ext cx="406398" cy="290422"/>
              <a:chOff x="1727202" y="4691332"/>
              <a:chExt cx="406398" cy="290422"/>
            </a:xfrm>
          </p:grpSpPr>
          <p:sp>
            <p:nvSpPr>
              <p:cNvPr id="55" name="Rounded Rectangle 54"/>
              <p:cNvSpPr/>
              <p:nvPr/>
            </p:nvSpPr>
            <p:spPr>
              <a:xfrm>
                <a:off x="1727202" y="4691332"/>
                <a:ext cx="406398" cy="290422"/>
              </a:xfrm>
              <a:prstGeom prst="roundRect">
                <a:avLst>
                  <a:gd name="adj" fmla="val 6297"/>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58" name="Picture 4" descr="C:\Users\Branavan\Documents\state-action-sequence-3.png"/>
              <p:cNvPicPr>
                <a:picLocks noChangeAspect="1" noChangeArrowheads="1"/>
              </p:cNvPicPr>
              <p:nvPr/>
            </p:nvPicPr>
            <p:blipFill>
              <a:blip r:embed="rId3" cstate="print"/>
              <a:srcRect l="12796" t="11842" r="18103" b="9211"/>
              <a:stretch>
                <a:fillRect/>
              </a:stretch>
            </p:blipFill>
            <p:spPr bwMode="auto">
              <a:xfrm>
                <a:off x="1747436" y="4701013"/>
                <a:ext cx="365930" cy="271060"/>
              </a:xfrm>
              <a:prstGeom prst="rect">
                <a:avLst/>
              </a:prstGeom>
              <a:noFill/>
              <a:effectLst>
                <a:softEdge rad="31750"/>
              </a:effectLst>
            </p:spPr>
          </p:pic>
        </p:grpSp>
        <p:sp>
          <p:nvSpPr>
            <p:cNvPr id="83" name="Rounded Rectangle 82"/>
            <p:cNvSpPr/>
            <p:nvPr/>
          </p:nvSpPr>
          <p:spPr>
            <a:xfrm>
              <a:off x="2057400" y="4072386"/>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4" name="Rounded Rectangle 83"/>
            <p:cNvSpPr/>
            <p:nvPr/>
          </p:nvSpPr>
          <p:spPr>
            <a:xfrm>
              <a:off x="2057400" y="4662578"/>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86" name="Straight Arrow Connector 85"/>
            <p:cNvCxnSpPr>
              <a:stCxn id="83" idx="2"/>
              <a:endCxn id="84" idx="0"/>
            </p:cNvCxnSpPr>
            <p:nvPr/>
          </p:nvCxnSpPr>
          <p:spPr>
            <a:xfrm rot="5400000">
              <a:off x="2023613" y="4476391"/>
              <a:ext cx="372374" cy="1588"/>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84" idx="2"/>
            </p:cNvCxnSpPr>
            <p:nvPr/>
          </p:nvCxnSpPr>
          <p:spPr>
            <a:xfrm rot="5400000">
              <a:off x="1969700" y="5117958"/>
              <a:ext cx="477663" cy="2539"/>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1981200" y="5833646"/>
              <a:ext cx="457200" cy="338554"/>
            </a:xfrm>
            <a:prstGeom prst="rect">
              <a:avLst/>
            </a:prstGeom>
            <a:noFill/>
          </p:spPr>
          <p:txBody>
            <a:bodyPr wrap="square" rtlCol="0">
              <a:spAutoFit/>
            </a:bodyPr>
            <a:lstStyle/>
            <a:p>
              <a:r>
                <a:rPr lang="en-US" sz="1600" dirty="0" smtClean="0"/>
                <a:t>0.1</a:t>
              </a:r>
              <a:endParaRPr lang="en-US" sz="1600" dirty="0" smtClean="0">
                <a:solidFill>
                  <a:srgbClr val="C00000"/>
                </a:solidFill>
              </a:endParaRPr>
            </a:p>
          </p:txBody>
        </p:sp>
        <p:sp>
          <p:nvSpPr>
            <p:cNvPr id="123" name="Rounded Rectangle 122"/>
            <p:cNvSpPr/>
            <p:nvPr/>
          </p:nvSpPr>
          <p:spPr>
            <a:xfrm>
              <a:off x="2057400" y="3482195"/>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124" name="Straight Arrow Connector 123"/>
            <p:cNvCxnSpPr>
              <a:stCxn id="123" idx="2"/>
              <a:endCxn id="83" idx="0"/>
            </p:cNvCxnSpPr>
            <p:nvPr/>
          </p:nvCxnSpPr>
          <p:spPr>
            <a:xfrm rot="5400000">
              <a:off x="2023614" y="3886199"/>
              <a:ext cx="372373" cy="1588"/>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55" idx="2"/>
              <a:endCxn id="123" idx="0"/>
            </p:cNvCxnSpPr>
            <p:nvPr/>
          </p:nvCxnSpPr>
          <p:spPr>
            <a:xfrm rot="5400000">
              <a:off x="2024885" y="3294738"/>
              <a:ext cx="372373" cy="2541"/>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9" name="Group 229"/>
          <p:cNvGrpSpPr/>
          <p:nvPr/>
        </p:nvGrpSpPr>
        <p:grpSpPr>
          <a:xfrm>
            <a:off x="2819400" y="2819400"/>
            <a:ext cx="457200" cy="3352800"/>
            <a:chOff x="2861732" y="2819400"/>
            <a:chExt cx="457200" cy="3352800"/>
          </a:xfrm>
        </p:grpSpPr>
        <p:grpSp>
          <p:nvGrpSpPr>
            <p:cNvPr id="20" name="Group 93"/>
            <p:cNvGrpSpPr/>
            <p:nvPr/>
          </p:nvGrpSpPr>
          <p:grpSpPr>
            <a:xfrm>
              <a:off x="2870202" y="2819400"/>
              <a:ext cx="406398" cy="290422"/>
              <a:chOff x="1727202" y="4691332"/>
              <a:chExt cx="406398" cy="290422"/>
            </a:xfrm>
          </p:grpSpPr>
          <p:sp>
            <p:nvSpPr>
              <p:cNvPr id="95" name="Rounded Rectangle 94"/>
              <p:cNvSpPr/>
              <p:nvPr/>
            </p:nvSpPr>
            <p:spPr>
              <a:xfrm>
                <a:off x="1727202" y="4691332"/>
                <a:ext cx="406398" cy="290422"/>
              </a:xfrm>
              <a:prstGeom prst="roundRect">
                <a:avLst>
                  <a:gd name="adj" fmla="val 6297"/>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96" name="Picture 4" descr="C:\Users\Branavan\Documents\state-action-sequence-3.png"/>
              <p:cNvPicPr>
                <a:picLocks noChangeAspect="1" noChangeArrowheads="1"/>
              </p:cNvPicPr>
              <p:nvPr/>
            </p:nvPicPr>
            <p:blipFill>
              <a:blip r:embed="rId3" cstate="print"/>
              <a:srcRect l="12796" t="11842" r="18103" b="9211"/>
              <a:stretch>
                <a:fillRect/>
              </a:stretch>
            </p:blipFill>
            <p:spPr bwMode="auto">
              <a:xfrm>
                <a:off x="1747436" y="4701013"/>
                <a:ext cx="365930" cy="271060"/>
              </a:xfrm>
              <a:prstGeom prst="rect">
                <a:avLst/>
              </a:prstGeom>
              <a:noFill/>
              <a:effectLst>
                <a:softEdge rad="31750"/>
              </a:effectLst>
            </p:spPr>
          </p:pic>
        </p:grpSp>
        <p:grpSp>
          <p:nvGrpSpPr>
            <p:cNvPr id="21" name="Group 125"/>
            <p:cNvGrpSpPr/>
            <p:nvPr/>
          </p:nvGrpSpPr>
          <p:grpSpPr>
            <a:xfrm>
              <a:off x="2870202" y="5348378"/>
              <a:ext cx="406398" cy="290422"/>
              <a:chOff x="1727202" y="4691332"/>
              <a:chExt cx="406398" cy="290422"/>
            </a:xfrm>
          </p:grpSpPr>
          <p:sp>
            <p:nvSpPr>
              <p:cNvPr id="127" name="Rounded Rectangle 126"/>
              <p:cNvSpPr/>
              <p:nvPr/>
            </p:nvSpPr>
            <p:spPr>
              <a:xfrm>
                <a:off x="1727202" y="4691332"/>
                <a:ext cx="406398" cy="290422"/>
              </a:xfrm>
              <a:prstGeom prst="roundRect">
                <a:avLst>
                  <a:gd name="adj" fmla="val 6297"/>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128" name="Picture 4" descr="C:\Users\Branavan\Documents\state-action-sequence-3.png"/>
              <p:cNvPicPr>
                <a:picLocks noChangeAspect="1" noChangeArrowheads="1"/>
              </p:cNvPicPr>
              <p:nvPr/>
            </p:nvPicPr>
            <p:blipFill>
              <a:blip r:embed="rId3" cstate="print"/>
              <a:srcRect l="12796" t="11842" r="18103" b="9211"/>
              <a:stretch>
                <a:fillRect/>
              </a:stretch>
            </p:blipFill>
            <p:spPr bwMode="auto">
              <a:xfrm>
                <a:off x="1747436" y="4701013"/>
                <a:ext cx="365930" cy="271060"/>
              </a:xfrm>
              <a:prstGeom prst="rect">
                <a:avLst/>
              </a:prstGeom>
              <a:noFill/>
              <a:effectLst>
                <a:softEdge rad="31750"/>
              </a:effectLst>
            </p:spPr>
          </p:pic>
        </p:grpSp>
        <p:cxnSp>
          <p:nvCxnSpPr>
            <p:cNvPr id="130" name="Straight Arrow Connector 129"/>
            <p:cNvCxnSpPr>
              <a:stCxn id="158" idx="2"/>
            </p:cNvCxnSpPr>
            <p:nvPr/>
          </p:nvCxnSpPr>
          <p:spPr>
            <a:xfrm rot="5400000">
              <a:off x="2832772" y="5117429"/>
              <a:ext cx="481259" cy="1588"/>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2861732" y="5833646"/>
              <a:ext cx="457200" cy="338554"/>
            </a:xfrm>
            <a:prstGeom prst="rect">
              <a:avLst/>
            </a:prstGeom>
            <a:noFill/>
          </p:spPr>
          <p:txBody>
            <a:bodyPr wrap="square" rtlCol="0">
              <a:spAutoFit/>
            </a:bodyPr>
            <a:lstStyle/>
            <a:p>
              <a:r>
                <a:rPr lang="en-US" sz="1600" dirty="0" smtClean="0"/>
                <a:t>0.4</a:t>
              </a:r>
              <a:endParaRPr lang="en-US" sz="1600" b="1" dirty="0" smtClean="0">
                <a:solidFill>
                  <a:srgbClr val="C00000"/>
                </a:solidFill>
              </a:endParaRPr>
            </a:p>
          </p:txBody>
        </p:sp>
        <p:grpSp>
          <p:nvGrpSpPr>
            <p:cNvPr id="22" name="Group 162"/>
            <p:cNvGrpSpPr/>
            <p:nvPr/>
          </p:nvGrpSpPr>
          <p:grpSpPr>
            <a:xfrm>
              <a:off x="2921001" y="3106226"/>
              <a:ext cx="304800" cy="1770574"/>
              <a:chOff x="2895600" y="3106226"/>
              <a:chExt cx="304800" cy="1770574"/>
            </a:xfrm>
          </p:grpSpPr>
          <p:sp>
            <p:nvSpPr>
              <p:cNvPr id="157" name="Rounded Rectangle 156"/>
              <p:cNvSpPr/>
              <p:nvPr/>
            </p:nvSpPr>
            <p:spPr>
              <a:xfrm>
                <a:off x="2895600" y="4068790"/>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58" name="Rounded Rectangle 157"/>
              <p:cNvSpPr/>
              <p:nvPr/>
            </p:nvSpPr>
            <p:spPr>
              <a:xfrm>
                <a:off x="2895600" y="4658982"/>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159" name="Straight Arrow Connector 158"/>
              <p:cNvCxnSpPr>
                <a:stCxn id="157" idx="2"/>
                <a:endCxn id="158" idx="0"/>
              </p:cNvCxnSpPr>
              <p:nvPr/>
            </p:nvCxnSpPr>
            <p:spPr>
              <a:xfrm rot="5400000">
                <a:off x="2861813" y="4472795"/>
                <a:ext cx="372374" cy="1588"/>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0" name="Rounded Rectangle 159"/>
              <p:cNvSpPr/>
              <p:nvPr/>
            </p:nvSpPr>
            <p:spPr>
              <a:xfrm>
                <a:off x="2895600" y="3478599"/>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161" name="Straight Arrow Connector 160"/>
              <p:cNvCxnSpPr>
                <a:stCxn id="160" idx="2"/>
                <a:endCxn id="157" idx="0"/>
              </p:cNvCxnSpPr>
              <p:nvPr/>
            </p:nvCxnSpPr>
            <p:spPr>
              <a:xfrm rot="5400000">
                <a:off x="2861814" y="3882603"/>
                <a:ext cx="372373" cy="1588"/>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endCxn id="160" idx="0"/>
              </p:cNvCxnSpPr>
              <p:nvPr/>
            </p:nvCxnSpPr>
            <p:spPr>
              <a:xfrm rot="5400000">
                <a:off x="2863085" y="3291142"/>
                <a:ext cx="372373" cy="2541"/>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7" name="Group 231"/>
          <p:cNvGrpSpPr/>
          <p:nvPr/>
        </p:nvGrpSpPr>
        <p:grpSpPr>
          <a:xfrm>
            <a:off x="4495800" y="2819400"/>
            <a:ext cx="465658" cy="3352800"/>
            <a:chOff x="4495800" y="2819400"/>
            <a:chExt cx="465658" cy="3352800"/>
          </a:xfrm>
        </p:grpSpPr>
        <p:grpSp>
          <p:nvGrpSpPr>
            <p:cNvPr id="28" name="Group 96"/>
            <p:cNvGrpSpPr/>
            <p:nvPr/>
          </p:nvGrpSpPr>
          <p:grpSpPr>
            <a:xfrm>
              <a:off x="4495800" y="2819400"/>
              <a:ext cx="406398" cy="290422"/>
              <a:chOff x="1727202" y="4691332"/>
              <a:chExt cx="406398" cy="290422"/>
            </a:xfrm>
          </p:grpSpPr>
          <p:sp>
            <p:nvSpPr>
              <p:cNvPr id="98" name="Rounded Rectangle 97"/>
              <p:cNvSpPr/>
              <p:nvPr/>
            </p:nvSpPr>
            <p:spPr>
              <a:xfrm>
                <a:off x="1727202" y="4691332"/>
                <a:ext cx="406398" cy="290422"/>
              </a:xfrm>
              <a:prstGeom prst="roundRect">
                <a:avLst>
                  <a:gd name="adj" fmla="val 6297"/>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99" name="Picture 4" descr="C:\Users\Branavan\Documents\state-action-sequence-3.png"/>
              <p:cNvPicPr>
                <a:picLocks noChangeAspect="1" noChangeArrowheads="1"/>
              </p:cNvPicPr>
              <p:nvPr/>
            </p:nvPicPr>
            <p:blipFill>
              <a:blip r:embed="rId3" cstate="print"/>
              <a:srcRect l="12796" t="11842" r="18103" b="9211"/>
              <a:stretch>
                <a:fillRect/>
              </a:stretch>
            </p:blipFill>
            <p:spPr bwMode="auto">
              <a:xfrm>
                <a:off x="1747436" y="4701013"/>
                <a:ext cx="365930" cy="271060"/>
              </a:xfrm>
              <a:prstGeom prst="rect">
                <a:avLst/>
              </a:prstGeom>
              <a:noFill/>
              <a:effectLst>
                <a:softEdge rad="31750"/>
              </a:effectLst>
            </p:spPr>
          </p:pic>
        </p:grpSp>
        <p:grpSp>
          <p:nvGrpSpPr>
            <p:cNvPr id="29" name="Group 139"/>
            <p:cNvGrpSpPr/>
            <p:nvPr/>
          </p:nvGrpSpPr>
          <p:grpSpPr>
            <a:xfrm>
              <a:off x="4495800" y="5348378"/>
              <a:ext cx="406398" cy="290422"/>
              <a:chOff x="1727202" y="4691332"/>
              <a:chExt cx="406398" cy="290422"/>
            </a:xfrm>
          </p:grpSpPr>
          <p:sp>
            <p:nvSpPr>
              <p:cNvPr id="141" name="Rounded Rectangle 140"/>
              <p:cNvSpPr/>
              <p:nvPr/>
            </p:nvSpPr>
            <p:spPr>
              <a:xfrm>
                <a:off x="1727202" y="4691332"/>
                <a:ext cx="406398" cy="290422"/>
              </a:xfrm>
              <a:prstGeom prst="roundRect">
                <a:avLst>
                  <a:gd name="adj" fmla="val 6297"/>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142" name="Picture 4" descr="C:\Users\Branavan\Documents\state-action-sequence-3.png"/>
              <p:cNvPicPr>
                <a:picLocks noChangeAspect="1" noChangeArrowheads="1"/>
              </p:cNvPicPr>
              <p:nvPr/>
            </p:nvPicPr>
            <p:blipFill>
              <a:blip r:embed="rId3" cstate="print"/>
              <a:srcRect l="12796" t="11842" r="18103" b="9211"/>
              <a:stretch>
                <a:fillRect/>
              </a:stretch>
            </p:blipFill>
            <p:spPr bwMode="auto">
              <a:xfrm>
                <a:off x="1747436" y="4701013"/>
                <a:ext cx="365930" cy="271060"/>
              </a:xfrm>
              <a:prstGeom prst="rect">
                <a:avLst/>
              </a:prstGeom>
              <a:noFill/>
              <a:effectLst>
                <a:softEdge rad="31750"/>
              </a:effectLst>
            </p:spPr>
          </p:pic>
        </p:grpSp>
        <p:sp>
          <p:nvSpPr>
            <p:cNvPr id="152" name="TextBox 151"/>
            <p:cNvSpPr txBox="1"/>
            <p:nvPr/>
          </p:nvSpPr>
          <p:spPr>
            <a:xfrm>
              <a:off x="4504258" y="5833646"/>
              <a:ext cx="457200" cy="338554"/>
            </a:xfrm>
            <a:prstGeom prst="rect">
              <a:avLst/>
            </a:prstGeom>
            <a:noFill/>
          </p:spPr>
          <p:txBody>
            <a:bodyPr wrap="square" rtlCol="0">
              <a:spAutoFit/>
            </a:bodyPr>
            <a:lstStyle/>
            <a:p>
              <a:r>
                <a:rPr lang="en-US" sz="1600" b="1" dirty="0" smtClean="0">
                  <a:solidFill>
                    <a:srgbClr val="C00000"/>
                  </a:solidFill>
                </a:rPr>
                <a:t>3.5</a:t>
              </a:r>
              <a:endParaRPr lang="en-US" sz="1600" dirty="0" smtClean="0">
                <a:solidFill>
                  <a:srgbClr val="C00000"/>
                </a:solidFill>
              </a:endParaRPr>
            </a:p>
          </p:txBody>
        </p:sp>
        <p:cxnSp>
          <p:nvCxnSpPr>
            <p:cNvPr id="172" name="Straight Arrow Connector 171"/>
            <p:cNvCxnSpPr>
              <a:stCxn id="178" idx="2"/>
              <a:endCxn id="142" idx="0"/>
            </p:cNvCxnSpPr>
            <p:nvPr/>
          </p:nvCxnSpPr>
          <p:spPr>
            <a:xfrm rot="5400000">
              <a:off x="4458370" y="5117429"/>
              <a:ext cx="481259" cy="1588"/>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1" name="Group 175"/>
            <p:cNvGrpSpPr/>
            <p:nvPr/>
          </p:nvGrpSpPr>
          <p:grpSpPr>
            <a:xfrm>
              <a:off x="4546599" y="3106226"/>
              <a:ext cx="304800" cy="1770574"/>
              <a:chOff x="2895600" y="3106226"/>
              <a:chExt cx="304800" cy="1770574"/>
            </a:xfrm>
          </p:grpSpPr>
          <p:sp>
            <p:nvSpPr>
              <p:cNvPr id="177" name="Rounded Rectangle 176"/>
              <p:cNvSpPr/>
              <p:nvPr/>
            </p:nvSpPr>
            <p:spPr>
              <a:xfrm>
                <a:off x="2895600" y="4068790"/>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78" name="Rounded Rectangle 177"/>
              <p:cNvSpPr/>
              <p:nvPr/>
            </p:nvSpPr>
            <p:spPr>
              <a:xfrm>
                <a:off x="2895600" y="4658982"/>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179" name="Straight Arrow Connector 178"/>
              <p:cNvCxnSpPr>
                <a:stCxn id="177" idx="2"/>
                <a:endCxn id="178" idx="0"/>
              </p:cNvCxnSpPr>
              <p:nvPr/>
            </p:nvCxnSpPr>
            <p:spPr>
              <a:xfrm rot="5400000">
                <a:off x="2861813" y="4472795"/>
                <a:ext cx="372374" cy="1588"/>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0" name="Rounded Rectangle 179"/>
              <p:cNvSpPr/>
              <p:nvPr/>
            </p:nvSpPr>
            <p:spPr>
              <a:xfrm>
                <a:off x="2895600" y="3478599"/>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181" name="Straight Arrow Connector 180"/>
              <p:cNvCxnSpPr>
                <a:stCxn id="180" idx="2"/>
                <a:endCxn id="177" idx="0"/>
              </p:cNvCxnSpPr>
              <p:nvPr/>
            </p:nvCxnSpPr>
            <p:spPr>
              <a:xfrm rot="5400000">
                <a:off x="2861814" y="3882603"/>
                <a:ext cx="372373" cy="1588"/>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endCxn id="180" idx="0"/>
              </p:cNvCxnSpPr>
              <p:nvPr/>
            </p:nvCxnSpPr>
            <p:spPr>
              <a:xfrm rot="5400000">
                <a:off x="2863085" y="3291142"/>
                <a:ext cx="372373" cy="2541"/>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29" name="Group 228"/>
          <p:cNvGrpSpPr/>
          <p:nvPr/>
        </p:nvGrpSpPr>
        <p:grpSpPr>
          <a:xfrm>
            <a:off x="3657600" y="2819400"/>
            <a:ext cx="457200" cy="3352800"/>
            <a:chOff x="3699929" y="2819400"/>
            <a:chExt cx="457200" cy="3352800"/>
          </a:xfrm>
        </p:grpSpPr>
        <p:grpSp>
          <p:nvGrpSpPr>
            <p:cNvPr id="230" name="Group 112"/>
            <p:cNvGrpSpPr/>
            <p:nvPr/>
          </p:nvGrpSpPr>
          <p:grpSpPr>
            <a:xfrm>
              <a:off x="3708402" y="5348378"/>
              <a:ext cx="406398" cy="290422"/>
              <a:chOff x="1727202" y="4691332"/>
              <a:chExt cx="406398" cy="290422"/>
            </a:xfrm>
          </p:grpSpPr>
          <p:sp>
            <p:nvSpPr>
              <p:cNvPr id="114" name="Rounded Rectangle 113"/>
              <p:cNvSpPr/>
              <p:nvPr/>
            </p:nvSpPr>
            <p:spPr>
              <a:xfrm>
                <a:off x="1727202" y="4691332"/>
                <a:ext cx="406398" cy="290422"/>
              </a:xfrm>
              <a:prstGeom prst="roundRect">
                <a:avLst>
                  <a:gd name="adj" fmla="val 6297"/>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115" name="Picture 4" descr="C:\Users\Branavan\Documents\state-action-sequence-3.png"/>
              <p:cNvPicPr>
                <a:picLocks noChangeAspect="1" noChangeArrowheads="1"/>
              </p:cNvPicPr>
              <p:nvPr/>
            </p:nvPicPr>
            <p:blipFill>
              <a:blip r:embed="rId3" cstate="print"/>
              <a:srcRect l="12796" t="11842" r="18103" b="9211"/>
              <a:stretch>
                <a:fillRect/>
              </a:stretch>
            </p:blipFill>
            <p:spPr bwMode="auto">
              <a:xfrm>
                <a:off x="1747436" y="4701013"/>
                <a:ext cx="365930" cy="271060"/>
              </a:xfrm>
              <a:prstGeom prst="rect">
                <a:avLst/>
              </a:prstGeom>
              <a:noFill/>
              <a:effectLst>
                <a:softEdge rad="31750"/>
              </a:effectLst>
            </p:spPr>
          </p:pic>
        </p:grpSp>
        <p:sp>
          <p:nvSpPr>
            <p:cNvPr id="151" name="TextBox 150"/>
            <p:cNvSpPr txBox="1"/>
            <p:nvPr/>
          </p:nvSpPr>
          <p:spPr>
            <a:xfrm>
              <a:off x="3699929" y="5833646"/>
              <a:ext cx="457200" cy="338554"/>
            </a:xfrm>
            <a:prstGeom prst="rect">
              <a:avLst/>
            </a:prstGeom>
            <a:noFill/>
          </p:spPr>
          <p:txBody>
            <a:bodyPr wrap="square" rtlCol="0">
              <a:spAutoFit/>
            </a:bodyPr>
            <a:lstStyle/>
            <a:p>
              <a:r>
                <a:rPr lang="en-US" sz="1600" dirty="0" smtClean="0"/>
                <a:t>1.2</a:t>
              </a:r>
              <a:endParaRPr lang="en-US" sz="1600" dirty="0" smtClean="0">
                <a:solidFill>
                  <a:srgbClr val="C00000"/>
                </a:solidFill>
              </a:endParaRPr>
            </a:p>
          </p:txBody>
        </p:sp>
        <p:grpSp>
          <p:nvGrpSpPr>
            <p:cNvPr id="231" name="Group 164"/>
            <p:cNvGrpSpPr/>
            <p:nvPr/>
          </p:nvGrpSpPr>
          <p:grpSpPr>
            <a:xfrm>
              <a:off x="3759201" y="3106226"/>
              <a:ext cx="304800" cy="1770574"/>
              <a:chOff x="2895600" y="3106226"/>
              <a:chExt cx="304800" cy="1770574"/>
            </a:xfrm>
          </p:grpSpPr>
          <p:sp>
            <p:nvSpPr>
              <p:cNvPr id="166" name="Rounded Rectangle 165"/>
              <p:cNvSpPr/>
              <p:nvPr/>
            </p:nvSpPr>
            <p:spPr>
              <a:xfrm>
                <a:off x="2895600" y="4068790"/>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7" name="Rounded Rectangle 166"/>
              <p:cNvSpPr/>
              <p:nvPr/>
            </p:nvSpPr>
            <p:spPr>
              <a:xfrm>
                <a:off x="2895600" y="4658982"/>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168" name="Straight Arrow Connector 167"/>
              <p:cNvCxnSpPr>
                <a:stCxn id="166" idx="2"/>
                <a:endCxn id="167" idx="0"/>
              </p:cNvCxnSpPr>
              <p:nvPr/>
            </p:nvCxnSpPr>
            <p:spPr>
              <a:xfrm rot="5400000">
                <a:off x="2861813" y="4472795"/>
                <a:ext cx="372374" cy="1588"/>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9" name="Rounded Rectangle 168"/>
              <p:cNvSpPr/>
              <p:nvPr/>
            </p:nvSpPr>
            <p:spPr>
              <a:xfrm>
                <a:off x="2895600" y="3478599"/>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170" name="Straight Arrow Connector 169"/>
              <p:cNvCxnSpPr>
                <a:stCxn id="169" idx="2"/>
                <a:endCxn id="166" idx="0"/>
              </p:cNvCxnSpPr>
              <p:nvPr/>
            </p:nvCxnSpPr>
            <p:spPr>
              <a:xfrm rot="5400000">
                <a:off x="2861814" y="3882603"/>
                <a:ext cx="372373" cy="1588"/>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endCxn id="169" idx="0"/>
              </p:cNvCxnSpPr>
              <p:nvPr/>
            </p:nvCxnSpPr>
            <p:spPr>
              <a:xfrm rot="5400000">
                <a:off x="2863085" y="3291142"/>
                <a:ext cx="372373" cy="2541"/>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173" name="Straight Arrow Connector 172"/>
            <p:cNvCxnSpPr>
              <a:stCxn id="167" idx="2"/>
              <a:endCxn id="115" idx="0"/>
            </p:cNvCxnSpPr>
            <p:nvPr/>
          </p:nvCxnSpPr>
          <p:spPr>
            <a:xfrm rot="5400000">
              <a:off x="3670972" y="5117429"/>
              <a:ext cx="481259" cy="1588"/>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32" name="Group 184"/>
            <p:cNvGrpSpPr/>
            <p:nvPr/>
          </p:nvGrpSpPr>
          <p:grpSpPr>
            <a:xfrm>
              <a:off x="3708402" y="2819400"/>
              <a:ext cx="406398" cy="290422"/>
              <a:chOff x="1727202" y="4691332"/>
              <a:chExt cx="406398" cy="290422"/>
            </a:xfrm>
          </p:grpSpPr>
          <p:sp>
            <p:nvSpPr>
              <p:cNvPr id="186" name="Rounded Rectangle 185"/>
              <p:cNvSpPr/>
              <p:nvPr/>
            </p:nvSpPr>
            <p:spPr>
              <a:xfrm>
                <a:off x="1727202" y="4691332"/>
                <a:ext cx="406398" cy="290422"/>
              </a:xfrm>
              <a:prstGeom prst="roundRect">
                <a:avLst>
                  <a:gd name="adj" fmla="val 6297"/>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187" name="Picture 4" descr="C:\Users\Branavan\Documents\state-action-sequence-3.png"/>
              <p:cNvPicPr>
                <a:picLocks noChangeAspect="1" noChangeArrowheads="1"/>
              </p:cNvPicPr>
              <p:nvPr/>
            </p:nvPicPr>
            <p:blipFill>
              <a:blip r:embed="rId3" cstate="print"/>
              <a:srcRect l="12796" t="11842" r="18103" b="9211"/>
              <a:stretch>
                <a:fillRect/>
              </a:stretch>
            </p:blipFill>
            <p:spPr bwMode="auto">
              <a:xfrm>
                <a:off x="1747436" y="4701013"/>
                <a:ext cx="365930" cy="271060"/>
              </a:xfrm>
              <a:prstGeom prst="rect">
                <a:avLst/>
              </a:prstGeom>
              <a:noFill/>
              <a:effectLst>
                <a:softEdge rad="31750"/>
              </a:effectLst>
            </p:spPr>
          </p:pic>
        </p:grpSp>
      </p:grpSp>
      <p:grpSp>
        <p:nvGrpSpPr>
          <p:cNvPr id="234" name="Group 132"/>
          <p:cNvGrpSpPr/>
          <p:nvPr/>
        </p:nvGrpSpPr>
        <p:grpSpPr>
          <a:xfrm>
            <a:off x="2285999" y="2286000"/>
            <a:ext cx="4800601" cy="457200"/>
            <a:chOff x="2285999" y="2438400"/>
            <a:chExt cx="4800601" cy="304800"/>
          </a:xfrm>
        </p:grpSpPr>
        <p:sp>
          <p:nvSpPr>
            <p:cNvPr id="48" name="Freeform 47"/>
            <p:cNvSpPr/>
            <p:nvPr/>
          </p:nvSpPr>
          <p:spPr>
            <a:xfrm>
              <a:off x="2285999" y="2438400"/>
              <a:ext cx="2057401" cy="304800"/>
            </a:xfrm>
            <a:custGeom>
              <a:avLst/>
              <a:gdLst>
                <a:gd name="connsiteX0" fmla="*/ 1955800 w 1955800"/>
                <a:gd name="connsiteY0" fmla="*/ 0 h 736600"/>
                <a:gd name="connsiteX1" fmla="*/ 702734 w 1955800"/>
                <a:gd name="connsiteY1" fmla="*/ 313267 h 736600"/>
                <a:gd name="connsiteX2" fmla="*/ 0 w 1955800"/>
                <a:gd name="connsiteY2" fmla="*/ 736600 h 736600"/>
                <a:gd name="connsiteX0" fmla="*/ 1955800 w 1955800"/>
                <a:gd name="connsiteY0" fmla="*/ 0 h 736600"/>
                <a:gd name="connsiteX1" fmla="*/ 897467 w 1955800"/>
                <a:gd name="connsiteY1" fmla="*/ 237067 h 736600"/>
                <a:gd name="connsiteX2" fmla="*/ 0 w 1955800"/>
                <a:gd name="connsiteY2" fmla="*/ 736600 h 736600"/>
                <a:gd name="connsiteX0" fmla="*/ 1955800 w 1955800"/>
                <a:gd name="connsiteY0" fmla="*/ 0 h 736600"/>
                <a:gd name="connsiteX1" fmla="*/ 897467 w 1955800"/>
                <a:gd name="connsiteY1" fmla="*/ 237067 h 736600"/>
                <a:gd name="connsiteX2" fmla="*/ 0 w 1955800"/>
                <a:gd name="connsiteY2" fmla="*/ 736600 h 736600"/>
                <a:gd name="connsiteX0" fmla="*/ 1955800 w 1955800"/>
                <a:gd name="connsiteY0" fmla="*/ 0 h 736600"/>
                <a:gd name="connsiteX1" fmla="*/ 0 w 1955800"/>
                <a:gd name="connsiteY1" fmla="*/ 736600 h 736600"/>
                <a:gd name="connsiteX0" fmla="*/ 1955800 w 1955800"/>
                <a:gd name="connsiteY0" fmla="*/ 0 h 736600"/>
                <a:gd name="connsiteX1" fmla="*/ 0 w 1955800"/>
                <a:gd name="connsiteY1" fmla="*/ 736600 h 736600"/>
                <a:gd name="connsiteX0" fmla="*/ 1955800 w 1955800"/>
                <a:gd name="connsiteY0" fmla="*/ 0 h 736600"/>
                <a:gd name="connsiteX1" fmla="*/ 0 w 1955800"/>
                <a:gd name="connsiteY1" fmla="*/ 736600 h 736600"/>
                <a:gd name="connsiteX0" fmla="*/ 2345267 w 2345267"/>
                <a:gd name="connsiteY0" fmla="*/ 0 h 728133"/>
                <a:gd name="connsiteX1" fmla="*/ 0 w 2345267"/>
                <a:gd name="connsiteY1" fmla="*/ 728133 h 728133"/>
                <a:gd name="connsiteX0" fmla="*/ 2345267 w 2345267"/>
                <a:gd name="connsiteY0" fmla="*/ 0 h 728133"/>
                <a:gd name="connsiteX1" fmla="*/ 0 w 2345267"/>
                <a:gd name="connsiteY1" fmla="*/ 728133 h 728133"/>
                <a:gd name="connsiteX0" fmla="*/ 2133600 w 2133600"/>
                <a:gd name="connsiteY0" fmla="*/ 0 h 685800"/>
                <a:gd name="connsiteX1" fmla="*/ 0 w 2133600"/>
                <a:gd name="connsiteY1" fmla="*/ 685800 h 685800"/>
              </a:gdLst>
              <a:ahLst/>
              <a:cxnLst>
                <a:cxn ang="0">
                  <a:pos x="connsiteX0" y="connsiteY0"/>
                </a:cxn>
                <a:cxn ang="0">
                  <a:pos x="connsiteX1" y="connsiteY1"/>
                </a:cxn>
              </a:cxnLst>
              <a:rect l="l" t="t" r="r" b="b"/>
              <a:pathLst>
                <a:path w="2133600" h="685800">
                  <a:moveTo>
                    <a:pt x="2133600" y="0"/>
                  </a:moveTo>
                  <a:cubicBezTo>
                    <a:pt x="1557867" y="364066"/>
                    <a:pt x="474133" y="160867"/>
                    <a:pt x="0" y="685800"/>
                  </a:cubicBezTo>
                </a:path>
              </a:pathLst>
            </a:cu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flipH="1">
              <a:off x="4343399" y="2438400"/>
              <a:ext cx="333375" cy="304800"/>
            </a:xfrm>
            <a:custGeom>
              <a:avLst/>
              <a:gdLst>
                <a:gd name="connsiteX0" fmla="*/ 1955800 w 1955800"/>
                <a:gd name="connsiteY0" fmla="*/ 0 h 736600"/>
                <a:gd name="connsiteX1" fmla="*/ 702734 w 1955800"/>
                <a:gd name="connsiteY1" fmla="*/ 313267 h 736600"/>
                <a:gd name="connsiteX2" fmla="*/ 0 w 1955800"/>
                <a:gd name="connsiteY2" fmla="*/ 736600 h 736600"/>
                <a:gd name="connsiteX0" fmla="*/ 1955800 w 1955800"/>
                <a:gd name="connsiteY0" fmla="*/ 0 h 736600"/>
                <a:gd name="connsiteX1" fmla="*/ 897467 w 1955800"/>
                <a:gd name="connsiteY1" fmla="*/ 237067 h 736600"/>
                <a:gd name="connsiteX2" fmla="*/ 0 w 1955800"/>
                <a:gd name="connsiteY2" fmla="*/ 736600 h 736600"/>
                <a:gd name="connsiteX0" fmla="*/ 1955800 w 1955800"/>
                <a:gd name="connsiteY0" fmla="*/ 0 h 736600"/>
                <a:gd name="connsiteX1" fmla="*/ 897467 w 1955800"/>
                <a:gd name="connsiteY1" fmla="*/ 237067 h 736600"/>
                <a:gd name="connsiteX2" fmla="*/ 0 w 1955800"/>
                <a:gd name="connsiteY2" fmla="*/ 736600 h 736600"/>
                <a:gd name="connsiteX0" fmla="*/ 1955800 w 1955800"/>
                <a:gd name="connsiteY0" fmla="*/ 0 h 736600"/>
                <a:gd name="connsiteX1" fmla="*/ 0 w 1955800"/>
                <a:gd name="connsiteY1" fmla="*/ 736600 h 736600"/>
                <a:gd name="connsiteX0" fmla="*/ 1955800 w 1955800"/>
                <a:gd name="connsiteY0" fmla="*/ 0 h 736600"/>
                <a:gd name="connsiteX1" fmla="*/ 0 w 1955800"/>
                <a:gd name="connsiteY1" fmla="*/ 736600 h 736600"/>
                <a:gd name="connsiteX0" fmla="*/ 1955800 w 1955800"/>
                <a:gd name="connsiteY0" fmla="*/ 0 h 736600"/>
                <a:gd name="connsiteX1" fmla="*/ 0 w 1955800"/>
                <a:gd name="connsiteY1" fmla="*/ 736600 h 736600"/>
                <a:gd name="connsiteX0" fmla="*/ 2345267 w 2345267"/>
                <a:gd name="connsiteY0" fmla="*/ 0 h 728133"/>
                <a:gd name="connsiteX1" fmla="*/ 0 w 2345267"/>
                <a:gd name="connsiteY1" fmla="*/ 728133 h 728133"/>
                <a:gd name="connsiteX0" fmla="*/ 2345267 w 2345267"/>
                <a:gd name="connsiteY0" fmla="*/ 0 h 728133"/>
                <a:gd name="connsiteX1" fmla="*/ 0 w 2345267"/>
                <a:gd name="connsiteY1" fmla="*/ 728133 h 728133"/>
                <a:gd name="connsiteX0" fmla="*/ 2133600 w 2133600"/>
                <a:gd name="connsiteY0" fmla="*/ 0 h 685800"/>
                <a:gd name="connsiteX1" fmla="*/ 0 w 2133600"/>
                <a:gd name="connsiteY1" fmla="*/ 685800 h 685800"/>
              </a:gdLst>
              <a:ahLst/>
              <a:cxnLst>
                <a:cxn ang="0">
                  <a:pos x="connsiteX0" y="connsiteY0"/>
                </a:cxn>
                <a:cxn ang="0">
                  <a:pos x="connsiteX1" y="connsiteY1"/>
                </a:cxn>
              </a:cxnLst>
              <a:rect l="l" t="t" r="r" b="b"/>
              <a:pathLst>
                <a:path w="2133600" h="685800">
                  <a:moveTo>
                    <a:pt x="2133600" y="0"/>
                  </a:moveTo>
                  <a:cubicBezTo>
                    <a:pt x="1557867" y="364066"/>
                    <a:pt x="474133" y="160867"/>
                    <a:pt x="0" y="685800"/>
                  </a:cubicBezTo>
                </a:path>
              </a:pathLst>
            </a:cu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flipH="1">
              <a:off x="4343400" y="2438400"/>
              <a:ext cx="1905000" cy="304800"/>
            </a:xfrm>
            <a:custGeom>
              <a:avLst/>
              <a:gdLst>
                <a:gd name="connsiteX0" fmla="*/ 1955800 w 1955800"/>
                <a:gd name="connsiteY0" fmla="*/ 0 h 736600"/>
                <a:gd name="connsiteX1" fmla="*/ 702734 w 1955800"/>
                <a:gd name="connsiteY1" fmla="*/ 313267 h 736600"/>
                <a:gd name="connsiteX2" fmla="*/ 0 w 1955800"/>
                <a:gd name="connsiteY2" fmla="*/ 736600 h 736600"/>
                <a:gd name="connsiteX0" fmla="*/ 1955800 w 1955800"/>
                <a:gd name="connsiteY0" fmla="*/ 0 h 736600"/>
                <a:gd name="connsiteX1" fmla="*/ 897467 w 1955800"/>
                <a:gd name="connsiteY1" fmla="*/ 237067 h 736600"/>
                <a:gd name="connsiteX2" fmla="*/ 0 w 1955800"/>
                <a:gd name="connsiteY2" fmla="*/ 736600 h 736600"/>
                <a:gd name="connsiteX0" fmla="*/ 1955800 w 1955800"/>
                <a:gd name="connsiteY0" fmla="*/ 0 h 736600"/>
                <a:gd name="connsiteX1" fmla="*/ 897467 w 1955800"/>
                <a:gd name="connsiteY1" fmla="*/ 237067 h 736600"/>
                <a:gd name="connsiteX2" fmla="*/ 0 w 1955800"/>
                <a:gd name="connsiteY2" fmla="*/ 736600 h 736600"/>
                <a:gd name="connsiteX0" fmla="*/ 1955800 w 1955800"/>
                <a:gd name="connsiteY0" fmla="*/ 0 h 736600"/>
                <a:gd name="connsiteX1" fmla="*/ 0 w 1955800"/>
                <a:gd name="connsiteY1" fmla="*/ 736600 h 736600"/>
                <a:gd name="connsiteX0" fmla="*/ 1955800 w 1955800"/>
                <a:gd name="connsiteY0" fmla="*/ 0 h 736600"/>
                <a:gd name="connsiteX1" fmla="*/ 0 w 1955800"/>
                <a:gd name="connsiteY1" fmla="*/ 736600 h 736600"/>
                <a:gd name="connsiteX0" fmla="*/ 1955800 w 1955800"/>
                <a:gd name="connsiteY0" fmla="*/ 0 h 736600"/>
                <a:gd name="connsiteX1" fmla="*/ 0 w 1955800"/>
                <a:gd name="connsiteY1" fmla="*/ 736600 h 736600"/>
                <a:gd name="connsiteX0" fmla="*/ 2345267 w 2345267"/>
                <a:gd name="connsiteY0" fmla="*/ 0 h 728133"/>
                <a:gd name="connsiteX1" fmla="*/ 0 w 2345267"/>
                <a:gd name="connsiteY1" fmla="*/ 728133 h 728133"/>
                <a:gd name="connsiteX0" fmla="*/ 2345267 w 2345267"/>
                <a:gd name="connsiteY0" fmla="*/ 0 h 728133"/>
                <a:gd name="connsiteX1" fmla="*/ 0 w 2345267"/>
                <a:gd name="connsiteY1" fmla="*/ 728133 h 728133"/>
                <a:gd name="connsiteX0" fmla="*/ 2133600 w 2133600"/>
                <a:gd name="connsiteY0" fmla="*/ 0 h 685800"/>
                <a:gd name="connsiteX1" fmla="*/ 0 w 2133600"/>
                <a:gd name="connsiteY1" fmla="*/ 685800 h 685800"/>
              </a:gdLst>
              <a:ahLst/>
              <a:cxnLst>
                <a:cxn ang="0">
                  <a:pos x="connsiteX0" y="connsiteY0"/>
                </a:cxn>
                <a:cxn ang="0">
                  <a:pos x="connsiteX1" y="connsiteY1"/>
                </a:cxn>
              </a:cxnLst>
              <a:rect l="l" t="t" r="r" b="b"/>
              <a:pathLst>
                <a:path w="2133600" h="685800">
                  <a:moveTo>
                    <a:pt x="2133600" y="0"/>
                  </a:moveTo>
                  <a:cubicBezTo>
                    <a:pt x="1557867" y="364066"/>
                    <a:pt x="474133" y="160867"/>
                    <a:pt x="0" y="685800"/>
                  </a:cubicBezTo>
                </a:path>
              </a:pathLst>
            </a:custGeom>
            <a:ln w="12700">
              <a:solidFill>
                <a:srgbClr val="C0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3943350" y="2438400"/>
              <a:ext cx="400050" cy="304800"/>
            </a:xfrm>
            <a:custGeom>
              <a:avLst/>
              <a:gdLst>
                <a:gd name="connsiteX0" fmla="*/ 1955800 w 1955800"/>
                <a:gd name="connsiteY0" fmla="*/ 0 h 736600"/>
                <a:gd name="connsiteX1" fmla="*/ 702734 w 1955800"/>
                <a:gd name="connsiteY1" fmla="*/ 313267 h 736600"/>
                <a:gd name="connsiteX2" fmla="*/ 0 w 1955800"/>
                <a:gd name="connsiteY2" fmla="*/ 736600 h 736600"/>
                <a:gd name="connsiteX0" fmla="*/ 1955800 w 1955800"/>
                <a:gd name="connsiteY0" fmla="*/ 0 h 736600"/>
                <a:gd name="connsiteX1" fmla="*/ 897467 w 1955800"/>
                <a:gd name="connsiteY1" fmla="*/ 237067 h 736600"/>
                <a:gd name="connsiteX2" fmla="*/ 0 w 1955800"/>
                <a:gd name="connsiteY2" fmla="*/ 736600 h 736600"/>
                <a:gd name="connsiteX0" fmla="*/ 1955800 w 1955800"/>
                <a:gd name="connsiteY0" fmla="*/ 0 h 736600"/>
                <a:gd name="connsiteX1" fmla="*/ 897467 w 1955800"/>
                <a:gd name="connsiteY1" fmla="*/ 237067 h 736600"/>
                <a:gd name="connsiteX2" fmla="*/ 0 w 1955800"/>
                <a:gd name="connsiteY2" fmla="*/ 736600 h 736600"/>
                <a:gd name="connsiteX0" fmla="*/ 1955800 w 1955800"/>
                <a:gd name="connsiteY0" fmla="*/ 0 h 736600"/>
                <a:gd name="connsiteX1" fmla="*/ 0 w 1955800"/>
                <a:gd name="connsiteY1" fmla="*/ 736600 h 736600"/>
                <a:gd name="connsiteX0" fmla="*/ 1955800 w 1955800"/>
                <a:gd name="connsiteY0" fmla="*/ 0 h 736600"/>
                <a:gd name="connsiteX1" fmla="*/ 0 w 1955800"/>
                <a:gd name="connsiteY1" fmla="*/ 736600 h 736600"/>
                <a:gd name="connsiteX0" fmla="*/ 1955800 w 1955800"/>
                <a:gd name="connsiteY0" fmla="*/ 0 h 736600"/>
                <a:gd name="connsiteX1" fmla="*/ 0 w 1955800"/>
                <a:gd name="connsiteY1" fmla="*/ 736600 h 736600"/>
                <a:gd name="connsiteX0" fmla="*/ 2345267 w 2345267"/>
                <a:gd name="connsiteY0" fmla="*/ 0 h 728133"/>
                <a:gd name="connsiteX1" fmla="*/ 0 w 2345267"/>
                <a:gd name="connsiteY1" fmla="*/ 728133 h 728133"/>
                <a:gd name="connsiteX0" fmla="*/ 2345267 w 2345267"/>
                <a:gd name="connsiteY0" fmla="*/ 0 h 728133"/>
                <a:gd name="connsiteX1" fmla="*/ 0 w 2345267"/>
                <a:gd name="connsiteY1" fmla="*/ 728133 h 728133"/>
                <a:gd name="connsiteX0" fmla="*/ 2133600 w 2133600"/>
                <a:gd name="connsiteY0" fmla="*/ 0 h 685800"/>
                <a:gd name="connsiteX1" fmla="*/ 0 w 2133600"/>
                <a:gd name="connsiteY1" fmla="*/ 685800 h 685800"/>
              </a:gdLst>
              <a:ahLst/>
              <a:cxnLst>
                <a:cxn ang="0">
                  <a:pos x="connsiteX0" y="connsiteY0"/>
                </a:cxn>
                <a:cxn ang="0">
                  <a:pos x="connsiteX1" y="connsiteY1"/>
                </a:cxn>
              </a:cxnLst>
              <a:rect l="l" t="t" r="r" b="b"/>
              <a:pathLst>
                <a:path w="2133600" h="685800">
                  <a:moveTo>
                    <a:pt x="2133600" y="0"/>
                  </a:moveTo>
                  <a:cubicBezTo>
                    <a:pt x="1557867" y="364066"/>
                    <a:pt x="474133" y="160867"/>
                    <a:pt x="0" y="685800"/>
                  </a:cubicBezTo>
                </a:path>
              </a:pathLst>
            </a:cu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Freeform 187"/>
            <p:cNvSpPr/>
            <p:nvPr/>
          </p:nvSpPr>
          <p:spPr>
            <a:xfrm>
              <a:off x="3124200" y="2438400"/>
              <a:ext cx="1219201" cy="304800"/>
            </a:xfrm>
            <a:custGeom>
              <a:avLst/>
              <a:gdLst>
                <a:gd name="connsiteX0" fmla="*/ 1955800 w 1955800"/>
                <a:gd name="connsiteY0" fmla="*/ 0 h 736600"/>
                <a:gd name="connsiteX1" fmla="*/ 702734 w 1955800"/>
                <a:gd name="connsiteY1" fmla="*/ 313267 h 736600"/>
                <a:gd name="connsiteX2" fmla="*/ 0 w 1955800"/>
                <a:gd name="connsiteY2" fmla="*/ 736600 h 736600"/>
                <a:gd name="connsiteX0" fmla="*/ 1955800 w 1955800"/>
                <a:gd name="connsiteY0" fmla="*/ 0 h 736600"/>
                <a:gd name="connsiteX1" fmla="*/ 897467 w 1955800"/>
                <a:gd name="connsiteY1" fmla="*/ 237067 h 736600"/>
                <a:gd name="connsiteX2" fmla="*/ 0 w 1955800"/>
                <a:gd name="connsiteY2" fmla="*/ 736600 h 736600"/>
                <a:gd name="connsiteX0" fmla="*/ 1955800 w 1955800"/>
                <a:gd name="connsiteY0" fmla="*/ 0 h 736600"/>
                <a:gd name="connsiteX1" fmla="*/ 897467 w 1955800"/>
                <a:gd name="connsiteY1" fmla="*/ 237067 h 736600"/>
                <a:gd name="connsiteX2" fmla="*/ 0 w 1955800"/>
                <a:gd name="connsiteY2" fmla="*/ 736600 h 736600"/>
                <a:gd name="connsiteX0" fmla="*/ 1955800 w 1955800"/>
                <a:gd name="connsiteY0" fmla="*/ 0 h 736600"/>
                <a:gd name="connsiteX1" fmla="*/ 0 w 1955800"/>
                <a:gd name="connsiteY1" fmla="*/ 736600 h 736600"/>
                <a:gd name="connsiteX0" fmla="*/ 1955800 w 1955800"/>
                <a:gd name="connsiteY0" fmla="*/ 0 h 736600"/>
                <a:gd name="connsiteX1" fmla="*/ 0 w 1955800"/>
                <a:gd name="connsiteY1" fmla="*/ 736600 h 736600"/>
                <a:gd name="connsiteX0" fmla="*/ 1955800 w 1955800"/>
                <a:gd name="connsiteY0" fmla="*/ 0 h 736600"/>
                <a:gd name="connsiteX1" fmla="*/ 0 w 1955800"/>
                <a:gd name="connsiteY1" fmla="*/ 736600 h 736600"/>
                <a:gd name="connsiteX0" fmla="*/ 2345267 w 2345267"/>
                <a:gd name="connsiteY0" fmla="*/ 0 h 728133"/>
                <a:gd name="connsiteX1" fmla="*/ 0 w 2345267"/>
                <a:gd name="connsiteY1" fmla="*/ 728133 h 728133"/>
                <a:gd name="connsiteX0" fmla="*/ 2345267 w 2345267"/>
                <a:gd name="connsiteY0" fmla="*/ 0 h 728133"/>
                <a:gd name="connsiteX1" fmla="*/ 0 w 2345267"/>
                <a:gd name="connsiteY1" fmla="*/ 728133 h 728133"/>
                <a:gd name="connsiteX0" fmla="*/ 2133600 w 2133600"/>
                <a:gd name="connsiteY0" fmla="*/ 0 h 685800"/>
                <a:gd name="connsiteX1" fmla="*/ 0 w 2133600"/>
                <a:gd name="connsiteY1" fmla="*/ 685800 h 685800"/>
              </a:gdLst>
              <a:ahLst/>
              <a:cxnLst>
                <a:cxn ang="0">
                  <a:pos x="connsiteX0" y="connsiteY0"/>
                </a:cxn>
                <a:cxn ang="0">
                  <a:pos x="connsiteX1" y="connsiteY1"/>
                </a:cxn>
              </a:cxnLst>
              <a:rect l="l" t="t" r="r" b="b"/>
              <a:pathLst>
                <a:path w="2133600" h="685800">
                  <a:moveTo>
                    <a:pt x="2133600" y="0"/>
                  </a:moveTo>
                  <a:cubicBezTo>
                    <a:pt x="1557867" y="364066"/>
                    <a:pt x="474133" y="160867"/>
                    <a:pt x="0" y="685800"/>
                  </a:cubicBezTo>
                </a:path>
              </a:pathLst>
            </a:cu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flipH="1">
              <a:off x="4343400" y="2438400"/>
              <a:ext cx="2743200" cy="304800"/>
            </a:xfrm>
            <a:custGeom>
              <a:avLst/>
              <a:gdLst>
                <a:gd name="connsiteX0" fmla="*/ 1955800 w 1955800"/>
                <a:gd name="connsiteY0" fmla="*/ 0 h 736600"/>
                <a:gd name="connsiteX1" fmla="*/ 702734 w 1955800"/>
                <a:gd name="connsiteY1" fmla="*/ 313267 h 736600"/>
                <a:gd name="connsiteX2" fmla="*/ 0 w 1955800"/>
                <a:gd name="connsiteY2" fmla="*/ 736600 h 736600"/>
                <a:gd name="connsiteX0" fmla="*/ 1955800 w 1955800"/>
                <a:gd name="connsiteY0" fmla="*/ 0 h 736600"/>
                <a:gd name="connsiteX1" fmla="*/ 897467 w 1955800"/>
                <a:gd name="connsiteY1" fmla="*/ 237067 h 736600"/>
                <a:gd name="connsiteX2" fmla="*/ 0 w 1955800"/>
                <a:gd name="connsiteY2" fmla="*/ 736600 h 736600"/>
                <a:gd name="connsiteX0" fmla="*/ 1955800 w 1955800"/>
                <a:gd name="connsiteY0" fmla="*/ 0 h 736600"/>
                <a:gd name="connsiteX1" fmla="*/ 897467 w 1955800"/>
                <a:gd name="connsiteY1" fmla="*/ 237067 h 736600"/>
                <a:gd name="connsiteX2" fmla="*/ 0 w 1955800"/>
                <a:gd name="connsiteY2" fmla="*/ 736600 h 736600"/>
                <a:gd name="connsiteX0" fmla="*/ 1955800 w 1955800"/>
                <a:gd name="connsiteY0" fmla="*/ 0 h 736600"/>
                <a:gd name="connsiteX1" fmla="*/ 0 w 1955800"/>
                <a:gd name="connsiteY1" fmla="*/ 736600 h 736600"/>
                <a:gd name="connsiteX0" fmla="*/ 1955800 w 1955800"/>
                <a:gd name="connsiteY0" fmla="*/ 0 h 736600"/>
                <a:gd name="connsiteX1" fmla="*/ 0 w 1955800"/>
                <a:gd name="connsiteY1" fmla="*/ 736600 h 736600"/>
                <a:gd name="connsiteX0" fmla="*/ 1955800 w 1955800"/>
                <a:gd name="connsiteY0" fmla="*/ 0 h 736600"/>
                <a:gd name="connsiteX1" fmla="*/ 0 w 1955800"/>
                <a:gd name="connsiteY1" fmla="*/ 736600 h 736600"/>
                <a:gd name="connsiteX0" fmla="*/ 2345267 w 2345267"/>
                <a:gd name="connsiteY0" fmla="*/ 0 h 728133"/>
                <a:gd name="connsiteX1" fmla="*/ 0 w 2345267"/>
                <a:gd name="connsiteY1" fmla="*/ 728133 h 728133"/>
                <a:gd name="connsiteX0" fmla="*/ 2345267 w 2345267"/>
                <a:gd name="connsiteY0" fmla="*/ 0 h 728133"/>
                <a:gd name="connsiteX1" fmla="*/ 0 w 2345267"/>
                <a:gd name="connsiteY1" fmla="*/ 728133 h 728133"/>
                <a:gd name="connsiteX0" fmla="*/ 2133600 w 2133600"/>
                <a:gd name="connsiteY0" fmla="*/ 0 h 685800"/>
                <a:gd name="connsiteX1" fmla="*/ 0 w 2133600"/>
                <a:gd name="connsiteY1" fmla="*/ 685800 h 685800"/>
              </a:gdLst>
              <a:ahLst/>
              <a:cxnLst>
                <a:cxn ang="0">
                  <a:pos x="connsiteX0" y="connsiteY0"/>
                </a:cxn>
                <a:cxn ang="0">
                  <a:pos x="connsiteX1" y="connsiteY1"/>
                </a:cxn>
              </a:cxnLst>
              <a:rect l="l" t="t" r="r" b="b"/>
              <a:pathLst>
                <a:path w="2133600" h="685800">
                  <a:moveTo>
                    <a:pt x="2133600" y="0"/>
                  </a:moveTo>
                  <a:cubicBezTo>
                    <a:pt x="1557867" y="364066"/>
                    <a:pt x="474133" y="160867"/>
                    <a:pt x="0" y="685800"/>
                  </a:cubicBezTo>
                </a:path>
              </a:pathLst>
            </a:custGeom>
            <a:ln w="12700">
              <a:solidFill>
                <a:srgbClr val="C00000">
                  <a:alpha val="4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Freeform 192"/>
            <p:cNvSpPr/>
            <p:nvPr/>
          </p:nvSpPr>
          <p:spPr>
            <a:xfrm flipH="1">
              <a:off x="4343400" y="2438400"/>
              <a:ext cx="1143000" cy="304800"/>
            </a:xfrm>
            <a:custGeom>
              <a:avLst/>
              <a:gdLst>
                <a:gd name="connsiteX0" fmla="*/ 1955800 w 1955800"/>
                <a:gd name="connsiteY0" fmla="*/ 0 h 736600"/>
                <a:gd name="connsiteX1" fmla="*/ 702734 w 1955800"/>
                <a:gd name="connsiteY1" fmla="*/ 313267 h 736600"/>
                <a:gd name="connsiteX2" fmla="*/ 0 w 1955800"/>
                <a:gd name="connsiteY2" fmla="*/ 736600 h 736600"/>
                <a:gd name="connsiteX0" fmla="*/ 1955800 w 1955800"/>
                <a:gd name="connsiteY0" fmla="*/ 0 h 736600"/>
                <a:gd name="connsiteX1" fmla="*/ 897467 w 1955800"/>
                <a:gd name="connsiteY1" fmla="*/ 237067 h 736600"/>
                <a:gd name="connsiteX2" fmla="*/ 0 w 1955800"/>
                <a:gd name="connsiteY2" fmla="*/ 736600 h 736600"/>
                <a:gd name="connsiteX0" fmla="*/ 1955800 w 1955800"/>
                <a:gd name="connsiteY0" fmla="*/ 0 h 736600"/>
                <a:gd name="connsiteX1" fmla="*/ 897467 w 1955800"/>
                <a:gd name="connsiteY1" fmla="*/ 237067 h 736600"/>
                <a:gd name="connsiteX2" fmla="*/ 0 w 1955800"/>
                <a:gd name="connsiteY2" fmla="*/ 736600 h 736600"/>
                <a:gd name="connsiteX0" fmla="*/ 1955800 w 1955800"/>
                <a:gd name="connsiteY0" fmla="*/ 0 h 736600"/>
                <a:gd name="connsiteX1" fmla="*/ 0 w 1955800"/>
                <a:gd name="connsiteY1" fmla="*/ 736600 h 736600"/>
                <a:gd name="connsiteX0" fmla="*/ 1955800 w 1955800"/>
                <a:gd name="connsiteY0" fmla="*/ 0 h 736600"/>
                <a:gd name="connsiteX1" fmla="*/ 0 w 1955800"/>
                <a:gd name="connsiteY1" fmla="*/ 736600 h 736600"/>
                <a:gd name="connsiteX0" fmla="*/ 1955800 w 1955800"/>
                <a:gd name="connsiteY0" fmla="*/ 0 h 736600"/>
                <a:gd name="connsiteX1" fmla="*/ 0 w 1955800"/>
                <a:gd name="connsiteY1" fmla="*/ 736600 h 736600"/>
                <a:gd name="connsiteX0" fmla="*/ 2345267 w 2345267"/>
                <a:gd name="connsiteY0" fmla="*/ 0 h 728133"/>
                <a:gd name="connsiteX1" fmla="*/ 0 w 2345267"/>
                <a:gd name="connsiteY1" fmla="*/ 728133 h 728133"/>
                <a:gd name="connsiteX0" fmla="*/ 2345267 w 2345267"/>
                <a:gd name="connsiteY0" fmla="*/ 0 h 728133"/>
                <a:gd name="connsiteX1" fmla="*/ 0 w 2345267"/>
                <a:gd name="connsiteY1" fmla="*/ 728133 h 728133"/>
                <a:gd name="connsiteX0" fmla="*/ 2133600 w 2133600"/>
                <a:gd name="connsiteY0" fmla="*/ 0 h 685800"/>
                <a:gd name="connsiteX1" fmla="*/ 0 w 2133600"/>
                <a:gd name="connsiteY1" fmla="*/ 685800 h 685800"/>
              </a:gdLst>
              <a:ahLst/>
              <a:cxnLst>
                <a:cxn ang="0">
                  <a:pos x="connsiteX0" y="connsiteY0"/>
                </a:cxn>
                <a:cxn ang="0">
                  <a:pos x="connsiteX1" y="connsiteY1"/>
                </a:cxn>
              </a:cxnLst>
              <a:rect l="l" t="t" r="r" b="b"/>
              <a:pathLst>
                <a:path w="2133600" h="685800">
                  <a:moveTo>
                    <a:pt x="2133600" y="0"/>
                  </a:moveTo>
                  <a:cubicBezTo>
                    <a:pt x="1557867" y="364066"/>
                    <a:pt x="474133" y="160867"/>
                    <a:pt x="0" y="685800"/>
                  </a:cubicBezTo>
                </a:path>
              </a:pathLst>
            </a:custGeom>
            <a:ln w="12700">
              <a:solidFill>
                <a:srgbClr val="C0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7" name="Slide Number Placeholder 96"/>
          <p:cNvSpPr>
            <a:spLocks noGrp="1"/>
          </p:cNvSpPr>
          <p:nvPr>
            <p:ph type="sldNum" sz="quarter" idx="12"/>
          </p:nvPr>
        </p:nvSpPr>
        <p:spPr/>
        <p:txBody>
          <a:bodyPr/>
          <a:lstStyle/>
          <a:p>
            <a:fld id="{56BAE9AA-A52C-434E-B53C-34E22D50007E}" type="slidenum">
              <a:rPr lang="en-US" smtClean="0"/>
              <a:pPr/>
              <a:t>38</a:t>
            </a:fld>
            <a:endParaRPr lang="en-US"/>
          </a:p>
        </p:txBody>
      </p:sp>
    </p:spTree>
    <p:extLst>
      <p:ext uri="{BB962C8B-B14F-4D97-AF65-F5344CB8AC3E}">
        <p14:creationId xmlns:p14="http://schemas.microsoft.com/office/powerpoint/2010/main" val="27617121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138"/>
          <p:cNvSpPr/>
          <p:nvPr/>
        </p:nvSpPr>
        <p:spPr>
          <a:xfrm rot="16200000">
            <a:off x="4267200" y="-914400"/>
            <a:ext cx="914400" cy="5791200"/>
          </a:xfrm>
          <a:prstGeom prst="rect">
            <a:avLst/>
          </a:prstGeom>
          <a:gradFill flip="none" rotWithShape="1">
            <a:gsLst>
              <a:gs pos="0">
                <a:srgbClr val="C9F8B2"/>
              </a:gs>
              <a:gs pos="50000">
                <a:srgbClr val="C9F8B2">
                  <a:alpha val="50196"/>
                </a:srgbClr>
              </a:gs>
              <a:gs pos="100000">
                <a:schemeClr val="bg1"/>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p:cNvSpPr txBox="1"/>
          <p:nvPr/>
        </p:nvSpPr>
        <p:spPr>
          <a:xfrm>
            <a:off x="1981200" y="1795046"/>
            <a:ext cx="1828800" cy="338554"/>
          </a:xfrm>
          <a:prstGeom prst="rect">
            <a:avLst/>
          </a:prstGeom>
          <a:noFill/>
        </p:spPr>
        <p:txBody>
          <a:bodyPr wrap="square" rtlCol="0">
            <a:spAutoFit/>
          </a:bodyPr>
          <a:lstStyle/>
          <a:p>
            <a:r>
              <a:rPr lang="en-US" sz="1600" dirty="0" smtClean="0">
                <a:solidFill>
                  <a:srgbClr val="003300"/>
                </a:solidFill>
              </a:rPr>
              <a:t>Current game state</a:t>
            </a:r>
          </a:p>
        </p:txBody>
      </p:sp>
      <p:sp>
        <p:nvSpPr>
          <p:cNvPr id="226" name="Rectangle 225"/>
          <p:cNvSpPr/>
          <p:nvPr/>
        </p:nvSpPr>
        <p:spPr>
          <a:xfrm>
            <a:off x="5181600" y="2590800"/>
            <a:ext cx="762000" cy="3200400"/>
          </a:xfrm>
          <a:prstGeom prst="rect">
            <a:avLst/>
          </a:prstGeom>
          <a:gradFill flip="none" rotWithShape="1">
            <a:gsLst>
              <a:gs pos="0">
                <a:schemeClr val="accent2">
                  <a:lumMod val="40000"/>
                  <a:lumOff val="60000"/>
                </a:schemeClr>
              </a:gs>
              <a:gs pos="50000">
                <a:schemeClr val="accent2">
                  <a:lumMod val="40000"/>
                  <a:lumOff val="60000"/>
                  <a:alpha val="50000"/>
                </a:schemeClr>
              </a:gs>
              <a:gs pos="100000">
                <a:schemeClr val="accent2">
                  <a:lumMod val="40000"/>
                  <a:lumOff val="60000"/>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a:off x="6019800" y="2590800"/>
            <a:ext cx="762000" cy="3200400"/>
          </a:xfrm>
          <a:prstGeom prst="rect">
            <a:avLst/>
          </a:prstGeom>
          <a:gradFill flip="none" rotWithShape="1">
            <a:gsLst>
              <a:gs pos="0">
                <a:schemeClr val="accent2">
                  <a:lumMod val="40000"/>
                  <a:lumOff val="60000"/>
                </a:schemeClr>
              </a:gs>
              <a:gs pos="50000">
                <a:schemeClr val="accent2">
                  <a:lumMod val="40000"/>
                  <a:lumOff val="60000"/>
                  <a:alpha val="50000"/>
                </a:schemeClr>
              </a:gs>
              <a:gs pos="100000">
                <a:schemeClr val="accent2">
                  <a:lumMod val="40000"/>
                  <a:lumOff val="60000"/>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6858000" y="2590800"/>
            <a:ext cx="762000" cy="3200400"/>
          </a:xfrm>
          <a:prstGeom prst="rect">
            <a:avLst/>
          </a:prstGeom>
          <a:gradFill flip="none" rotWithShape="1">
            <a:gsLst>
              <a:gs pos="0">
                <a:schemeClr val="accent2">
                  <a:lumMod val="40000"/>
                  <a:lumOff val="60000"/>
                </a:schemeClr>
              </a:gs>
              <a:gs pos="50000">
                <a:schemeClr val="accent2">
                  <a:lumMod val="40000"/>
                  <a:lumOff val="60000"/>
                  <a:alpha val="50000"/>
                </a:schemeClr>
              </a:gs>
              <a:gs pos="100000">
                <a:schemeClr val="accent2">
                  <a:lumMod val="40000"/>
                  <a:lumOff val="60000"/>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2667000" y="2590800"/>
            <a:ext cx="762000" cy="3200400"/>
          </a:xfrm>
          <a:prstGeom prst="rect">
            <a:avLst/>
          </a:prstGeom>
          <a:gradFill flip="none" rotWithShape="1">
            <a:gsLst>
              <a:gs pos="0">
                <a:schemeClr val="accent2">
                  <a:lumMod val="40000"/>
                  <a:lumOff val="60000"/>
                </a:schemeClr>
              </a:gs>
              <a:gs pos="50000">
                <a:schemeClr val="accent2">
                  <a:lumMod val="40000"/>
                  <a:lumOff val="60000"/>
                  <a:alpha val="50000"/>
                </a:schemeClr>
              </a:gs>
              <a:gs pos="100000">
                <a:schemeClr val="accent2">
                  <a:lumMod val="40000"/>
                  <a:lumOff val="60000"/>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3505200" y="2590800"/>
            <a:ext cx="762000" cy="3200400"/>
          </a:xfrm>
          <a:prstGeom prst="rect">
            <a:avLst/>
          </a:prstGeom>
          <a:gradFill flip="none" rotWithShape="1">
            <a:gsLst>
              <a:gs pos="0">
                <a:schemeClr val="accent2">
                  <a:lumMod val="40000"/>
                  <a:lumOff val="60000"/>
                </a:schemeClr>
              </a:gs>
              <a:gs pos="50000">
                <a:schemeClr val="accent2">
                  <a:lumMod val="40000"/>
                  <a:lumOff val="60000"/>
                  <a:alpha val="50000"/>
                </a:schemeClr>
              </a:gs>
              <a:gs pos="100000">
                <a:schemeClr val="accent2">
                  <a:lumMod val="40000"/>
                  <a:lumOff val="60000"/>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4343400" y="2590800"/>
            <a:ext cx="762000" cy="3200400"/>
          </a:xfrm>
          <a:prstGeom prst="rect">
            <a:avLst/>
          </a:prstGeom>
          <a:gradFill flip="none" rotWithShape="1">
            <a:gsLst>
              <a:gs pos="0">
                <a:schemeClr val="accent2">
                  <a:lumMod val="40000"/>
                  <a:lumOff val="60000"/>
                </a:schemeClr>
              </a:gs>
              <a:gs pos="50000">
                <a:schemeClr val="accent2">
                  <a:lumMod val="40000"/>
                  <a:lumOff val="60000"/>
                  <a:alpha val="50000"/>
                </a:schemeClr>
              </a:gs>
              <a:gs pos="100000">
                <a:schemeClr val="accent2">
                  <a:lumMod val="40000"/>
                  <a:lumOff val="60000"/>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1828800" y="2590800"/>
            <a:ext cx="762000" cy="3200400"/>
          </a:xfrm>
          <a:prstGeom prst="rect">
            <a:avLst/>
          </a:prstGeom>
          <a:gradFill flip="none" rotWithShape="1">
            <a:gsLst>
              <a:gs pos="0">
                <a:schemeClr val="accent2">
                  <a:lumMod val="40000"/>
                  <a:lumOff val="60000"/>
                </a:schemeClr>
              </a:gs>
              <a:gs pos="50000">
                <a:schemeClr val="accent2">
                  <a:lumMod val="40000"/>
                  <a:lumOff val="60000"/>
                  <a:alpha val="50000"/>
                </a:schemeClr>
              </a:gs>
              <a:gs pos="100000">
                <a:schemeClr val="accent2">
                  <a:lumMod val="40000"/>
                  <a:lumOff val="60000"/>
                  <a:alpha val="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304800" y="5753100"/>
            <a:ext cx="8534400" cy="495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457200" y="0"/>
            <a:ext cx="8229600" cy="685800"/>
          </a:xfrm>
        </p:spPr>
        <p:txBody>
          <a:bodyPr>
            <a:normAutofit/>
          </a:bodyPr>
          <a:lstStyle/>
          <a:p>
            <a:r>
              <a:rPr lang="en-US" sz="2800" dirty="0" smtClean="0"/>
              <a:t>Monte-Carlo Search</a:t>
            </a:r>
            <a:endParaRPr lang="en-US" sz="2800" dirty="0"/>
          </a:p>
        </p:txBody>
      </p:sp>
      <p:sp>
        <p:nvSpPr>
          <p:cNvPr id="57" name="TextBox 56"/>
          <p:cNvSpPr txBox="1"/>
          <p:nvPr/>
        </p:nvSpPr>
        <p:spPr>
          <a:xfrm>
            <a:off x="381000" y="685800"/>
            <a:ext cx="8229600" cy="784830"/>
          </a:xfrm>
          <a:prstGeom prst="rect">
            <a:avLst/>
          </a:prstGeom>
          <a:noFill/>
        </p:spPr>
        <p:txBody>
          <a:bodyPr wrap="square" rtlCol="0">
            <a:spAutoFit/>
          </a:bodyPr>
          <a:lstStyle/>
          <a:p>
            <a:pPr>
              <a:spcAft>
                <a:spcPts val="600"/>
              </a:spcAft>
            </a:pPr>
            <a:r>
              <a:rPr lang="en-US" sz="2000" dirty="0" smtClean="0"/>
              <a:t>Try many candidate actions from current state &amp; see how well they perform.</a:t>
            </a:r>
          </a:p>
          <a:p>
            <a:pPr>
              <a:spcAft>
                <a:spcPts val="600"/>
              </a:spcAft>
            </a:pPr>
            <a:r>
              <a:rPr lang="en-US" sz="2000" dirty="0" smtClean="0"/>
              <a:t>Learn feature weights from simulation outcomes</a:t>
            </a:r>
          </a:p>
        </p:txBody>
      </p:sp>
      <p:grpSp>
        <p:nvGrpSpPr>
          <p:cNvPr id="2" name="Group 54"/>
          <p:cNvGrpSpPr/>
          <p:nvPr/>
        </p:nvGrpSpPr>
        <p:grpSpPr>
          <a:xfrm>
            <a:off x="3810000" y="1676400"/>
            <a:ext cx="1036320" cy="560717"/>
            <a:chOff x="2929597" y="838200"/>
            <a:chExt cx="2683805" cy="1452114"/>
          </a:xfrm>
        </p:grpSpPr>
        <p:sp>
          <p:nvSpPr>
            <p:cNvPr id="23" name="Rounded Rectangle 22"/>
            <p:cNvSpPr/>
            <p:nvPr/>
          </p:nvSpPr>
          <p:spPr>
            <a:xfrm>
              <a:off x="3048000" y="838200"/>
              <a:ext cx="2565402" cy="1452114"/>
            </a:xfrm>
            <a:prstGeom prst="roundRect">
              <a:avLst>
                <a:gd name="adj" fmla="val 6297"/>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24" name="Picture 2" descr="C:\Users\Branavan\Documents\state-action-sequence-1.png"/>
            <p:cNvPicPr>
              <a:picLocks noChangeAspect="1" noChangeArrowheads="1"/>
            </p:cNvPicPr>
            <p:nvPr/>
          </p:nvPicPr>
          <p:blipFill>
            <a:blip r:embed="rId3" cstate="print"/>
            <a:srcRect l="15398" t="11743" r="15311" b="9973"/>
            <a:stretch>
              <a:fillRect/>
            </a:stretch>
          </p:blipFill>
          <p:spPr bwMode="auto">
            <a:xfrm>
              <a:off x="3677250" y="886604"/>
              <a:ext cx="1829664" cy="1355306"/>
            </a:xfrm>
            <a:prstGeom prst="rect">
              <a:avLst/>
            </a:prstGeom>
            <a:noFill/>
            <a:effectLst>
              <a:softEdge rad="63500"/>
            </a:effectLst>
          </p:spPr>
        </p:pic>
        <p:sp>
          <p:nvSpPr>
            <p:cNvPr id="25" name="TextBox 24"/>
            <p:cNvSpPr txBox="1"/>
            <p:nvPr/>
          </p:nvSpPr>
          <p:spPr>
            <a:xfrm>
              <a:off x="2929597" y="1331546"/>
              <a:ext cx="1158631" cy="438384"/>
            </a:xfrm>
            <a:prstGeom prst="rect">
              <a:avLst/>
            </a:prstGeom>
            <a:noFill/>
          </p:spPr>
          <p:txBody>
            <a:bodyPr wrap="square" rtlCol="0">
              <a:spAutoFit/>
            </a:bodyPr>
            <a:lstStyle/>
            <a:p>
              <a:r>
                <a:rPr lang="en-US" sz="500" b="1" dirty="0" smtClean="0"/>
                <a:t>State 1</a:t>
              </a:r>
              <a:endParaRPr lang="en-US" sz="500" b="1" dirty="0" smtClean="0">
                <a:solidFill>
                  <a:srgbClr val="C00000"/>
                </a:solidFill>
              </a:endParaRPr>
            </a:p>
          </p:txBody>
        </p:sp>
      </p:grpSp>
      <p:sp>
        <p:nvSpPr>
          <p:cNvPr id="147" name="TextBox 146"/>
          <p:cNvSpPr txBox="1"/>
          <p:nvPr/>
        </p:nvSpPr>
        <p:spPr>
          <a:xfrm>
            <a:off x="304800" y="5833646"/>
            <a:ext cx="1600200" cy="338554"/>
          </a:xfrm>
          <a:prstGeom prst="rect">
            <a:avLst/>
          </a:prstGeom>
          <a:noFill/>
        </p:spPr>
        <p:txBody>
          <a:bodyPr wrap="square" rtlCol="0">
            <a:spAutoFit/>
          </a:bodyPr>
          <a:lstStyle/>
          <a:p>
            <a:r>
              <a:rPr lang="en-US" sz="1600" dirty="0" smtClean="0"/>
              <a:t>Game scores</a:t>
            </a:r>
            <a:endParaRPr lang="en-US" sz="1600" dirty="0" smtClean="0">
              <a:solidFill>
                <a:srgbClr val="C00000"/>
              </a:solidFill>
            </a:endParaRPr>
          </a:p>
        </p:txBody>
      </p:sp>
      <p:cxnSp>
        <p:nvCxnSpPr>
          <p:cNvPr id="108" name="Straight Arrow Connector 107"/>
          <p:cNvCxnSpPr/>
          <p:nvPr/>
        </p:nvCxnSpPr>
        <p:spPr>
          <a:xfrm rot="16200000" flipH="1">
            <a:off x="-685802" y="3810000"/>
            <a:ext cx="3200402" cy="1"/>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rot="16200000">
            <a:off x="-97423" y="3526423"/>
            <a:ext cx="1600200" cy="338554"/>
          </a:xfrm>
          <a:prstGeom prst="rect">
            <a:avLst/>
          </a:prstGeom>
          <a:noFill/>
        </p:spPr>
        <p:txBody>
          <a:bodyPr wrap="square" rtlCol="0">
            <a:spAutoFit/>
          </a:bodyPr>
          <a:lstStyle/>
          <a:p>
            <a:pPr algn="ctr"/>
            <a:r>
              <a:rPr lang="en-US" sz="1600" dirty="0" smtClean="0"/>
              <a:t>Rollout depth</a:t>
            </a:r>
            <a:endParaRPr lang="en-US" sz="1600" dirty="0" smtClean="0">
              <a:solidFill>
                <a:srgbClr val="C00000"/>
              </a:solidFill>
            </a:endParaRPr>
          </a:p>
        </p:txBody>
      </p:sp>
      <p:grpSp>
        <p:nvGrpSpPr>
          <p:cNvPr id="3" name="Group 230"/>
          <p:cNvGrpSpPr/>
          <p:nvPr/>
        </p:nvGrpSpPr>
        <p:grpSpPr>
          <a:xfrm>
            <a:off x="1981200" y="2819400"/>
            <a:ext cx="457200" cy="3352800"/>
            <a:chOff x="1981200" y="2819400"/>
            <a:chExt cx="457200" cy="3352800"/>
          </a:xfrm>
        </p:grpSpPr>
        <p:grpSp>
          <p:nvGrpSpPr>
            <p:cNvPr id="4" name="Group 44"/>
            <p:cNvGrpSpPr/>
            <p:nvPr/>
          </p:nvGrpSpPr>
          <p:grpSpPr>
            <a:xfrm>
              <a:off x="2004060" y="5348378"/>
              <a:ext cx="406398" cy="290422"/>
              <a:chOff x="1727202" y="4691332"/>
              <a:chExt cx="406398" cy="290422"/>
            </a:xfrm>
          </p:grpSpPr>
          <p:sp>
            <p:nvSpPr>
              <p:cNvPr id="30" name="Rounded Rectangle 29"/>
              <p:cNvSpPr/>
              <p:nvPr/>
            </p:nvSpPr>
            <p:spPr>
              <a:xfrm>
                <a:off x="1727202" y="4691332"/>
                <a:ext cx="406398" cy="290422"/>
              </a:xfrm>
              <a:prstGeom prst="roundRect">
                <a:avLst>
                  <a:gd name="adj" fmla="val 6297"/>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26" name="Picture 4" descr="C:\Users\Branavan\Documents\state-action-sequence-3.png"/>
              <p:cNvPicPr>
                <a:picLocks noChangeAspect="1" noChangeArrowheads="1"/>
              </p:cNvPicPr>
              <p:nvPr/>
            </p:nvPicPr>
            <p:blipFill>
              <a:blip r:embed="rId4" cstate="print"/>
              <a:srcRect l="12796" t="11842" r="18103" b="9211"/>
              <a:stretch>
                <a:fillRect/>
              </a:stretch>
            </p:blipFill>
            <p:spPr bwMode="auto">
              <a:xfrm>
                <a:off x="1747436" y="4701013"/>
                <a:ext cx="365930" cy="271060"/>
              </a:xfrm>
              <a:prstGeom prst="rect">
                <a:avLst/>
              </a:prstGeom>
              <a:noFill/>
              <a:effectLst>
                <a:softEdge rad="31750"/>
              </a:effectLst>
            </p:spPr>
          </p:pic>
        </p:grpSp>
        <p:grpSp>
          <p:nvGrpSpPr>
            <p:cNvPr id="5" name="Group 46"/>
            <p:cNvGrpSpPr/>
            <p:nvPr/>
          </p:nvGrpSpPr>
          <p:grpSpPr>
            <a:xfrm>
              <a:off x="2009142" y="2819400"/>
              <a:ext cx="406398" cy="290422"/>
              <a:chOff x="1727202" y="4691332"/>
              <a:chExt cx="406398" cy="290422"/>
            </a:xfrm>
          </p:grpSpPr>
          <p:sp>
            <p:nvSpPr>
              <p:cNvPr id="55" name="Rounded Rectangle 54"/>
              <p:cNvSpPr/>
              <p:nvPr/>
            </p:nvSpPr>
            <p:spPr>
              <a:xfrm>
                <a:off x="1727202" y="4691332"/>
                <a:ext cx="406398" cy="290422"/>
              </a:xfrm>
              <a:prstGeom prst="roundRect">
                <a:avLst>
                  <a:gd name="adj" fmla="val 6297"/>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58" name="Picture 4" descr="C:\Users\Branavan\Documents\state-action-sequence-3.png"/>
              <p:cNvPicPr>
                <a:picLocks noChangeAspect="1" noChangeArrowheads="1"/>
              </p:cNvPicPr>
              <p:nvPr/>
            </p:nvPicPr>
            <p:blipFill>
              <a:blip r:embed="rId4" cstate="print"/>
              <a:srcRect l="12796" t="11842" r="18103" b="9211"/>
              <a:stretch>
                <a:fillRect/>
              </a:stretch>
            </p:blipFill>
            <p:spPr bwMode="auto">
              <a:xfrm>
                <a:off x="1747436" y="4701013"/>
                <a:ext cx="365930" cy="271060"/>
              </a:xfrm>
              <a:prstGeom prst="rect">
                <a:avLst/>
              </a:prstGeom>
              <a:noFill/>
              <a:effectLst>
                <a:softEdge rad="31750"/>
              </a:effectLst>
            </p:spPr>
          </p:pic>
        </p:grpSp>
        <p:sp>
          <p:nvSpPr>
            <p:cNvPr id="83" name="Rounded Rectangle 82"/>
            <p:cNvSpPr/>
            <p:nvPr/>
          </p:nvSpPr>
          <p:spPr>
            <a:xfrm>
              <a:off x="2057400" y="4072386"/>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4" name="Rounded Rectangle 83"/>
            <p:cNvSpPr/>
            <p:nvPr/>
          </p:nvSpPr>
          <p:spPr>
            <a:xfrm>
              <a:off x="2057400" y="4662578"/>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86" name="Straight Arrow Connector 85"/>
            <p:cNvCxnSpPr>
              <a:stCxn id="83" idx="2"/>
              <a:endCxn id="84" idx="0"/>
            </p:cNvCxnSpPr>
            <p:nvPr/>
          </p:nvCxnSpPr>
          <p:spPr>
            <a:xfrm rot="5400000">
              <a:off x="2023613" y="4476391"/>
              <a:ext cx="372374" cy="1588"/>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84" idx="2"/>
            </p:cNvCxnSpPr>
            <p:nvPr/>
          </p:nvCxnSpPr>
          <p:spPr>
            <a:xfrm rot="5400000">
              <a:off x="1969700" y="5117958"/>
              <a:ext cx="477663" cy="2539"/>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1981200" y="5833646"/>
              <a:ext cx="457200" cy="338554"/>
            </a:xfrm>
            <a:prstGeom prst="rect">
              <a:avLst/>
            </a:prstGeom>
            <a:noFill/>
          </p:spPr>
          <p:txBody>
            <a:bodyPr wrap="square" rtlCol="0">
              <a:spAutoFit/>
            </a:bodyPr>
            <a:lstStyle/>
            <a:p>
              <a:r>
                <a:rPr lang="en-US" sz="1600" dirty="0" smtClean="0"/>
                <a:t>0.1</a:t>
              </a:r>
              <a:endParaRPr lang="en-US" sz="1600" dirty="0" smtClean="0">
                <a:solidFill>
                  <a:srgbClr val="C00000"/>
                </a:solidFill>
              </a:endParaRPr>
            </a:p>
          </p:txBody>
        </p:sp>
        <p:sp>
          <p:nvSpPr>
            <p:cNvPr id="123" name="Rounded Rectangle 122"/>
            <p:cNvSpPr/>
            <p:nvPr/>
          </p:nvSpPr>
          <p:spPr>
            <a:xfrm>
              <a:off x="2057400" y="3482195"/>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124" name="Straight Arrow Connector 123"/>
            <p:cNvCxnSpPr>
              <a:stCxn id="123" idx="2"/>
              <a:endCxn id="83" idx="0"/>
            </p:cNvCxnSpPr>
            <p:nvPr/>
          </p:nvCxnSpPr>
          <p:spPr>
            <a:xfrm rot="5400000">
              <a:off x="2023614" y="3886199"/>
              <a:ext cx="372373" cy="1588"/>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55" idx="2"/>
              <a:endCxn id="123" idx="0"/>
            </p:cNvCxnSpPr>
            <p:nvPr/>
          </p:nvCxnSpPr>
          <p:spPr>
            <a:xfrm rot="5400000">
              <a:off x="2024885" y="3294738"/>
              <a:ext cx="372373" cy="2541"/>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6" name="Group 229"/>
          <p:cNvGrpSpPr/>
          <p:nvPr/>
        </p:nvGrpSpPr>
        <p:grpSpPr>
          <a:xfrm>
            <a:off x="2819400" y="2819400"/>
            <a:ext cx="457200" cy="3352800"/>
            <a:chOff x="2861732" y="2819400"/>
            <a:chExt cx="457200" cy="3352800"/>
          </a:xfrm>
        </p:grpSpPr>
        <p:grpSp>
          <p:nvGrpSpPr>
            <p:cNvPr id="7" name="Group 93"/>
            <p:cNvGrpSpPr/>
            <p:nvPr/>
          </p:nvGrpSpPr>
          <p:grpSpPr>
            <a:xfrm>
              <a:off x="2870202" y="2819400"/>
              <a:ext cx="406398" cy="290422"/>
              <a:chOff x="1727202" y="4691332"/>
              <a:chExt cx="406398" cy="290422"/>
            </a:xfrm>
          </p:grpSpPr>
          <p:sp>
            <p:nvSpPr>
              <p:cNvPr id="95" name="Rounded Rectangle 94"/>
              <p:cNvSpPr/>
              <p:nvPr/>
            </p:nvSpPr>
            <p:spPr>
              <a:xfrm>
                <a:off x="1727202" y="4691332"/>
                <a:ext cx="406398" cy="290422"/>
              </a:xfrm>
              <a:prstGeom prst="roundRect">
                <a:avLst>
                  <a:gd name="adj" fmla="val 6297"/>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96" name="Picture 4" descr="C:\Users\Branavan\Documents\state-action-sequence-3.png"/>
              <p:cNvPicPr>
                <a:picLocks noChangeAspect="1" noChangeArrowheads="1"/>
              </p:cNvPicPr>
              <p:nvPr/>
            </p:nvPicPr>
            <p:blipFill>
              <a:blip r:embed="rId4" cstate="print"/>
              <a:srcRect l="12796" t="11842" r="18103" b="9211"/>
              <a:stretch>
                <a:fillRect/>
              </a:stretch>
            </p:blipFill>
            <p:spPr bwMode="auto">
              <a:xfrm>
                <a:off x="1747436" y="4701013"/>
                <a:ext cx="365930" cy="271060"/>
              </a:xfrm>
              <a:prstGeom prst="rect">
                <a:avLst/>
              </a:prstGeom>
              <a:noFill/>
              <a:effectLst>
                <a:softEdge rad="31750"/>
              </a:effectLst>
            </p:spPr>
          </p:pic>
        </p:grpSp>
        <p:grpSp>
          <p:nvGrpSpPr>
            <p:cNvPr id="8" name="Group 125"/>
            <p:cNvGrpSpPr/>
            <p:nvPr/>
          </p:nvGrpSpPr>
          <p:grpSpPr>
            <a:xfrm>
              <a:off x="2870202" y="5348378"/>
              <a:ext cx="406398" cy="290422"/>
              <a:chOff x="1727202" y="4691332"/>
              <a:chExt cx="406398" cy="290422"/>
            </a:xfrm>
          </p:grpSpPr>
          <p:sp>
            <p:nvSpPr>
              <p:cNvPr id="127" name="Rounded Rectangle 126"/>
              <p:cNvSpPr/>
              <p:nvPr/>
            </p:nvSpPr>
            <p:spPr>
              <a:xfrm>
                <a:off x="1727202" y="4691332"/>
                <a:ext cx="406398" cy="290422"/>
              </a:xfrm>
              <a:prstGeom prst="roundRect">
                <a:avLst>
                  <a:gd name="adj" fmla="val 6297"/>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128" name="Picture 4" descr="C:\Users\Branavan\Documents\state-action-sequence-3.png"/>
              <p:cNvPicPr>
                <a:picLocks noChangeAspect="1" noChangeArrowheads="1"/>
              </p:cNvPicPr>
              <p:nvPr/>
            </p:nvPicPr>
            <p:blipFill>
              <a:blip r:embed="rId4" cstate="print"/>
              <a:srcRect l="12796" t="11842" r="18103" b="9211"/>
              <a:stretch>
                <a:fillRect/>
              </a:stretch>
            </p:blipFill>
            <p:spPr bwMode="auto">
              <a:xfrm>
                <a:off x="1747436" y="4701013"/>
                <a:ext cx="365930" cy="271060"/>
              </a:xfrm>
              <a:prstGeom prst="rect">
                <a:avLst/>
              </a:prstGeom>
              <a:noFill/>
              <a:effectLst>
                <a:softEdge rad="31750"/>
              </a:effectLst>
            </p:spPr>
          </p:pic>
        </p:grpSp>
        <p:cxnSp>
          <p:nvCxnSpPr>
            <p:cNvPr id="130" name="Straight Arrow Connector 129"/>
            <p:cNvCxnSpPr>
              <a:stCxn id="158" idx="2"/>
            </p:cNvCxnSpPr>
            <p:nvPr/>
          </p:nvCxnSpPr>
          <p:spPr>
            <a:xfrm rot="5400000">
              <a:off x="2832772" y="5117429"/>
              <a:ext cx="481259" cy="1588"/>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2861732" y="5833646"/>
              <a:ext cx="457200" cy="338554"/>
            </a:xfrm>
            <a:prstGeom prst="rect">
              <a:avLst/>
            </a:prstGeom>
            <a:noFill/>
          </p:spPr>
          <p:txBody>
            <a:bodyPr wrap="square" rtlCol="0">
              <a:spAutoFit/>
            </a:bodyPr>
            <a:lstStyle/>
            <a:p>
              <a:r>
                <a:rPr lang="en-US" sz="1600" dirty="0" smtClean="0"/>
                <a:t>0.4</a:t>
              </a:r>
              <a:endParaRPr lang="en-US" sz="1600" b="1" dirty="0" smtClean="0">
                <a:solidFill>
                  <a:srgbClr val="C00000"/>
                </a:solidFill>
              </a:endParaRPr>
            </a:p>
          </p:txBody>
        </p:sp>
        <p:grpSp>
          <p:nvGrpSpPr>
            <p:cNvPr id="10" name="Group 162"/>
            <p:cNvGrpSpPr/>
            <p:nvPr/>
          </p:nvGrpSpPr>
          <p:grpSpPr>
            <a:xfrm>
              <a:off x="2921001" y="3106226"/>
              <a:ext cx="304800" cy="1770574"/>
              <a:chOff x="2895600" y="3106226"/>
              <a:chExt cx="304800" cy="1770574"/>
            </a:xfrm>
          </p:grpSpPr>
          <p:sp>
            <p:nvSpPr>
              <p:cNvPr id="157" name="Rounded Rectangle 156"/>
              <p:cNvSpPr/>
              <p:nvPr/>
            </p:nvSpPr>
            <p:spPr>
              <a:xfrm>
                <a:off x="2895600" y="4068790"/>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58" name="Rounded Rectangle 157"/>
              <p:cNvSpPr/>
              <p:nvPr/>
            </p:nvSpPr>
            <p:spPr>
              <a:xfrm>
                <a:off x="2895600" y="4658982"/>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159" name="Straight Arrow Connector 158"/>
              <p:cNvCxnSpPr>
                <a:stCxn id="157" idx="2"/>
                <a:endCxn id="158" idx="0"/>
              </p:cNvCxnSpPr>
              <p:nvPr/>
            </p:nvCxnSpPr>
            <p:spPr>
              <a:xfrm rot="5400000">
                <a:off x="2861813" y="4472795"/>
                <a:ext cx="372374" cy="1588"/>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0" name="Rounded Rectangle 159"/>
              <p:cNvSpPr/>
              <p:nvPr/>
            </p:nvSpPr>
            <p:spPr>
              <a:xfrm>
                <a:off x="2895600" y="3478599"/>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161" name="Straight Arrow Connector 160"/>
              <p:cNvCxnSpPr>
                <a:stCxn id="160" idx="2"/>
                <a:endCxn id="157" idx="0"/>
              </p:cNvCxnSpPr>
              <p:nvPr/>
            </p:nvCxnSpPr>
            <p:spPr>
              <a:xfrm rot="5400000">
                <a:off x="2861814" y="3882603"/>
                <a:ext cx="372373" cy="1588"/>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endCxn id="160" idx="0"/>
              </p:cNvCxnSpPr>
              <p:nvPr/>
            </p:nvCxnSpPr>
            <p:spPr>
              <a:xfrm rot="5400000">
                <a:off x="2863085" y="3291142"/>
                <a:ext cx="372373" cy="2541"/>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11" name="Group 231"/>
          <p:cNvGrpSpPr/>
          <p:nvPr/>
        </p:nvGrpSpPr>
        <p:grpSpPr>
          <a:xfrm>
            <a:off x="4495800" y="2819400"/>
            <a:ext cx="465658" cy="3352800"/>
            <a:chOff x="4495800" y="2819400"/>
            <a:chExt cx="465658" cy="3352800"/>
          </a:xfrm>
        </p:grpSpPr>
        <p:grpSp>
          <p:nvGrpSpPr>
            <p:cNvPr id="12" name="Group 96"/>
            <p:cNvGrpSpPr/>
            <p:nvPr/>
          </p:nvGrpSpPr>
          <p:grpSpPr>
            <a:xfrm>
              <a:off x="4495800" y="2819400"/>
              <a:ext cx="406398" cy="290422"/>
              <a:chOff x="1727202" y="4691332"/>
              <a:chExt cx="406398" cy="290422"/>
            </a:xfrm>
          </p:grpSpPr>
          <p:sp>
            <p:nvSpPr>
              <p:cNvPr id="98" name="Rounded Rectangle 97"/>
              <p:cNvSpPr/>
              <p:nvPr/>
            </p:nvSpPr>
            <p:spPr>
              <a:xfrm>
                <a:off x="1727202" y="4691332"/>
                <a:ext cx="406398" cy="290422"/>
              </a:xfrm>
              <a:prstGeom prst="roundRect">
                <a:avLst>
                  <a:gd name="adj" fmla="val 6297"/>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99" name="Picture 4" descr="C:\Users\Branavan\Documents\state-action-sequence-3.png"/>
              <p:cNvPicPr>
                <a:picLocks noChangeAspect="1" noChangeArrowheads="1"/>
              </p:cNvPicPr>
              <p:nvPr/>
            </p:nvPicPr>
            <p:blipFill>
              <a:blip r:embed="rId4" cstate="print"/>
              <a:srcRect l="12796" t="11842" r="18103" b="9211"/>
              <a:stretch>
                <a:fillRect/>
              </a:stretch>
            </p:blipFill>
            <p:spPr bwMode="auto">
              <a:xfrm>
                <a:off x="1747436" y="4701013"/>
                <a:ext cx="365930" cy="271060"/>
              </a:xfrm>
              <a:prstGeom prst="rect">
                <a:avLst/>
              </a:prstGeom>
              <a:noFill/>
              <a:effectLst>
                <a:softEdge rad="31750"/>
              </a:effectLst>
            </p:spPr>
          </p:pic>
        </p:grpSp>
        <p:grpSp>
          <p:nvGrpSpPr>
            <p:cNvPr id="13" name="Group 139"/>
            <p:cNvGrpSpPr/>
            <p:nvPr/>
          </p:nvGrpSpPr>
          <p:grpSpPr>
            <a:xfrm>
              <a:off x="4495800" y="5348378"/>
              <a:ext cx="406398" cy="290422"/>
              <a:chOff x="1727202" y="4691332"/>
              <a:chExt cx="406398" cy="290422"/>
            </a:xfrm>
          </p:grpSpPr>
          <p:sp>
            <p:nvSpPr>
              <p:cNvPr id="141" name="Rounded Rectangle 140"/>
              <p:cNvSpPr/>
              <p:nvPr/>
            </p:nvSpPr>
            <p:spPr>
              <a:xfrm>
                <a:off x="1727202" y="4691332"/>
                <a:ext cx="406398" cy="290422"/>
              </a:xfrm>
              <a:prstGeom prst="roundRect">
                <a:avLst>
                  <a:gd name="adj" fmla="val 6297"/>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142" name="Picture 4" descr="C:\Users\Branavan\Documents\state-action-sequence-3.png"/>
              <p:cNvPicPr>
                <a:picLocks noChangeAspect="1" noChangeArrowheads="1"/>
              </p:cNvPicPr>
              <p:nvPr/>
            </p:nvPicPr>
            <p:blipFill>
              <a:blip r:embed="rId4" cstate="print"/>
              <a:srcRect l="12796" t="11842" r="18103" b="9211"/>
              <a:stretch>
                <a:fillRect/>
              </a:stretch>
            </p:blipFill>
            <p:spPr bwMode="auto">
              <a:xfrm>
                <a:off x="1747436" y="4701013"/>
                <a:ext cx="365930" cy="271060"/>
              </a:xfrm>
              <a:prstGeom prst="rect">
                <a:avLst/>
              </a:prstGeom>
              <a:noFill/>
              <a:effectLst>
                <a:softEdge rad="31750"/>
              </a:effectLst>
            </p:spPr>
          </p:pic>
        </p:grpSp>
        <p:sp>
          <p:nvSpPr>
            <p:cNvPr id="152" name="TextBox 151"/>
            <p:cNvSpPr txBox="1"/>
            <p:nvPr/>
          </p:nvSpPr>
          <p:spPr>
            <a:xfrm>
              <a:off x="4504258" y="5833646"/>
              <a:ext cx="457200" cy="338554"/>
            </a:xfrm>
            <a:prstGeom prst="rect">
              <a:avLst/>
            </a:prstGeom>
            <a:noFill/>
          </p:spPr>
          <p:txBody>
            <a:bodyPr wrap="square" rtlCol="0">
              <a:spAutoFit/>
            </a:bodyPr>
            <a:lstStyle/>
            <a:p>
              <a:r>
                <a:rPr lang="en-US" sz="1600" b="1" dirty="0" smtClean="0">
                  <a:solidFill>
                    <a:srgbClr val="C00000"/>
                  </a:solidFill>
                </a:rPr>
                <a:t>3.5</a:t>
              </a:r>
            </a:p>
          </p:txBody>
        </p:sp>
        <p:cxnSp>
          <p:nvCxnSpPr>
            <p:cNvPr id="172" name="Straight Arrow Connector 171"/>
            <p:cNvCxnSpPr>
              <a:stCxn id="178" idx="2"/>
              <a:endCxn id="142" idx="0"/>
            </p:cNvCxnSpPr>
            <p:nvPr/>
          </p:nvCxnSpPr>
          <p:spPr>
            <a:xfrm rot="5400000">
              <a:off x="4458370" y="5117429"/>
              <a:ext cx="481259" cy="1588"/>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4" name="Group 175"/>
            <p:cNvGrpSpPr/>
            <p:nvPr/>
          </p:nvGrpSpPr>
          <p:grpSpPr>
            <a:xfrm>
              <a:off x="4546599" y="3106226"/>
              <a:ext cx="304800" cy="1770574"/>
              <a:chOff x="2895600" y="3106226"/>
              <a:chExt cx="304800" cy="1770574"/>
            </a:xfrm>
          </p:grpSpPr>
          <p:sp>
            <p:nvSpPr>
              <p:cNvPr id="177" name="Rounded Rectangle 176"/>
              <p:cNvSpPr/>
              <p:nvPr/>
            </p:nvSpPr>
            <p:spPr>
              <a:xfrm>
                <a:off x="2895600" y="4068790"/>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78" name="Rounded Rectangle 177"/>
              <p:cNvSpPr/>
              <p:nvPr/>
            </p:nvSpPr>
            <p:spPr>
              <a:xfrm>
                <a:off x="2895600" y="4658982"/>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179" name="Straight Arrow Connector 178"/>
              <p:cNvCxnSpPr>
                <a:stCxn id="177" idx="2"/>
                <a:endCxn id="178" idx="0"/>
              </p:cNvCxnSpPr>
              <p:nvPr/>
            </p:nvCxnSpPr>
            <p:spPr>
              <a:xfrm rot="5400000">
                <a:off x="2861813" y="4472795"/>
                <a:ext cx="372374" cy="1588"/>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0" name="Rounded Rectangle 179"/>
              <p:cNvSpPr/>
              <p:nvPr/>
            </p:nvSpPr>
            <p:spPr>
              <a:xfrm>
                <a:off x="2895600" y="3478599"/>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181" name="Straight Arrow Connector 180"/>
              <p:cNvCxnSpPr>
                <a:stCxn id="180" idx="2"/>
                <a:endCxn id="177" idx="0"/>
              </p:cNvCxnSpPr>
              <p:nvPr/>
            </p:nvCxnSpPr>
            <p:spPr>
              <a:xfrm rot="5400000">
                <a:off x="2861814" y="3882603"/>
                <a:ext cx="372373" cy="1588"/>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endCxn id="180" idx="0"/>
              </p:cNvCxnSpPr>
              <p:nvPr/>
            </p:nvCxnSpPr>
            <p:spPr>
              <a:xfrm rot="5400000">
                <a:off x="2863085" y="3291142"/>
                <a:ext cx="372373" cy="2541"/>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15" name="Group 228"/>
          <p:cNvGrpSpPr/>
          <p:nvPr/>
        </p:nvGrpSpPr>
        <p:grpSpPr>
          <a:xfrm>
            <a:off x="3657600" y="2819400"/>
            <a:ext cx="457200" cy="3352800"/>
            <a:chOff x="3699929" y="2819400"/>
            <a:chExt cx="457200" cy="3352800"/>
          </a:xfrm>
        </p:grpSpPr>
        <p:grpSp>
          <p:nvGrpSpPr>
            <p:cNvPr id="16" name="Group 112"/>
            <p:cNvGrpSpPr/>
            <p:nvPr/>
          </p:nvGrpSpPr>
          <p:grpSpPr>
            <a:xfrm>
              <a:off x="3708402" y="5348378"/>
              <a:ext cx="406398" cy="290422"/>
              <a:chOff x="1727202" y="4691332"/>
              <a:chExt cx="406398" cy="290422"/>
            </a:xfrm>
          </p:grpSpPr>
          <p:sp>
            <p:nvSpPr>
              <p:cNvPr id="114" name="Rounded Rectangle 113"/>
              <p:cNvSpPr/>
              <p:nvPr/>
            </p:nvSpPr>
            <p:spPr>
              <a:xfrm>
                <a:off x="1727202" y="4691332"/>
                <a:ext cx="406398" cy="290422"/>
              </a:xfrm>
              <a:prstGeom prst="roundRect">
                <a:avLst>
                  <a:gd name="adj" fmla="val 6297"/>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115" name="Picture 4" descr="C:\Users\Branavan\Documents\state-action-sequence-3.png"/>
              <p:cNvPicPr>
                <a:picLocks noChangeAspect="1" noChangeArrowheads="1"/>
              </p:cNvPicPr>
              <p:nvPr/>
            </p:nvPicPr>
            <p:blipFill>
              <a:blip r:embed="rId4" cstate="print"/>
              <a:srcRect l="12796" t="11842" r="18103" b="9211"/>
              <a:stretch>
                <a:fillRect/>
              </a:stretch>
            </p:blipFill>
            <p:spPr bwMode="auto">
              <a:xfrm>
                <a:off x="1747436" y="4701013"/>
                <a:ext cx="365930" cy="271060"/>
              </a:xfrm>
              <a:prstGeom prst="rect">
                <a:avLst/>
              </a:prstGeom>
              <a:noFill/>
              <a:effectLst>
                <a:softEdge rad="31750"/>
              </a:effectLst>
            </p:spPr>
          </p:pic>
        </p:grpSp>
        <p:sp>
          <p:nvSpPr>
            <p:cNvPr id="151" name="TextBox 150"/>
            <p:cNvSpPr txBox="1"/>
            <p:nvPr/>
          </p:nvSpPr>
          <p:spPr>
            <a:xfrm>
              <a:off x="3699929" y="5833646"/>
              <a:ext cx="457200" cy="338554"/>
            </a:xfrm>
            <a:prstGeom prst="rect">
              <a:avLst/>
            </a:prstGeom>
            <a:noFill/>
          </p:spPr>
          <p:txBody>
            <a:bodyPr wrap="square" rtlCol="0">
              <a:spAutoFit/>
            </a:bodyPr>
            <a:lstStyle/>
            <a:p>
              <a:r>
                <a:rPr lang="en-US" sz="1600" dirty="0" smtClean="0"/>
                <a:t>1.2</a:t>
              </a:r>
              <a:endParaRPr lang="en-US" sz="1600" dirty="0" smtClean="0">
                <a:solidFill>
                  <a:srgbClr val="C00000"/>
                </a:solidFill>
              </a:endParaRPr>
            </a:p>
          </p:txBody>
        </p:sp>
        <p:grpSp>
          <p:nvGrpSpPr>
            <p:cNvPr id="17" name="Group 164"/>
            <p:cNvGrpSpPr/>
            <p:nvPr/>
          </p:nvGrpSpPr>
          <p:grpSpPr>
            <a:xfrm>
              <a:off x="3759201" y="3106226"/>
              <a:ext cx="304800" cy="1770574"/>
              <a:chOff x="2895600" y="3106226"/>
              <a:chExt cx="304800" cy="1770574"/>
            </a:xfrm>
          </p:grpSpPr>
          <p:sp>
            <p:nvSpPr>
              <p:cNvPr id="166" name="Rounded Rectangle 165"/>
              <p:cNvSpPr/>
              <p:nvPr/>
            </p:nvSpPr>
            <p:spPr>
              <a:xfrm>
                <a:off x="2895600" y="4068790"/>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7" name="Rounded Rectangle 166"/>
              <p:cNvSpPr/>
              <p:nvPr/>
            </p:nvSpPr>
            <p:spPr>
              <a:xfrm>
                <a:off x="2895600" y="4658982"/>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168" name="Straight Arrow Connector 167"/>
              <p:cNvCxnSpPr>
                <a:stCxn id="166" idx="2"/>
                <a:endCxn id="167" idx="0"/>
              </p:cNvCxnSpPr>
              <p:nvPr/>
            </p:nvCxnSpPr>
            <p:spPr>
              <a:xfrm rot="5400000">
                <a:off x="2861813" y="4472795"/>
                <a:ext cx="372374" cy="1588"/>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9" name="Rounded Rectangle 168"/>
              <p:cNvSpPr/>
              <p:nvPr/>
            </p:nvSpPr>
            <p:spPr>
              <a:xfrm>
                <a:off x="2895600" y="3478599"/>
                <a:ext cx="304800" cy="217818"/>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170" name="Straight Arrow Connector 169"/>
              <p:cNvCxnSpPr>
                <a:stCxn id="169" idx="2"/>
                <a:endCxn id="166" idx="0"/>
              </p:cNvCxnSpPr>
              <p:nvPr/>
            </p:nvCxnSpPr>
            <p:spPr>
              <a:xfrm rot="5400000">
                <a:off x="2861814" y="3882603"/>
                <a:ext cx="372373" cy="1588"/>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endCxn id="169" idx="0"/>
              </p:cNvCxnSpPr>
              <p:nvPr/>
            </p:nvCxnSpPr>
            <p:spPr>
              <a:xfrm rot="5400000">
                <a:off x="2863085" y="3291142"/>
                <a:ext cx="372373" cy="2541"/>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173" name="Straight Arrow Connector 172"/>
            <p:cNvCxnSpPr>
              <a:stCxn id="167" idx="2"/>
              <a:endCxn id="115" idx="0"/>
            </p:cNvCxnSpPr>
            <p:nvPr/>
          </p:nvCxnSpPr>
          <p:spPr>
            <a:xfrm rot="5400000">
              <a:off x="3670972" y="5117429"/>
              <a:ext cx="481259" cy="1588"/>
            </a:xfrm>
            <a:prstGeom prst="straightConnector1">
              <a:avLst/>
            </a:pr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8" name="Group 184"/>
            <p:cNvGrpSpPr/>
            <p:nvPr/>
          </p:nvGrpSpPr>
          <p:grpSpPr>
            <a:xfrm>
              <a:off x="3708402" y="2819400"/>
              <a:ext cx="406398" cy="290422"/>
              <a:chOff x="1727202" y="4691332"/>
              <a:chExt cx="406398" cy="290422"/>
            </a:xfrm>
          </p:grpSpPr>
          <p:sp>
            <p:nvSpPr>
              <p:cNvPr id="186" name="Rounded Rectangle 185"/>
              <p:cNvSpPr/>
              <p:nvPr/>
            </p:nvSpPr>
            <p:spPr>
              <a:xfrm>
                <a:off x="1727202" y="4691332"/>
                <a:ext cx="406398" cy="290422"/>
              </a:xfrm>
              <a:prstGeom prst="roundRect">
                <a:avLst>
                  <a:gd name="adj" fmla="val 6297"/>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187" name="Picture 4" descr="C:\Users\Branavan\Documents\state-action-sequence-3.png"/>
              <p:cNvPicPr>
                <a:picLocks noChangeAspect="1" noChangeArrowheads="1"/>
              </p:cNvPicPr>
              <p:nvPr/>
            </p:nvPicPr>
            <p:blipFill>
              <a:blip r:embed="rId4" cstate="print"/>
              <a:srcRect l="12796" t="11842" r="18103" b="9211"/>
              <a:stretch>
                <a:fillRect/>
              </a:stretch>
            </p:blipFill>
            <p:spPr bwMode="auto">
              <a:xfrm>
                <a:off x="1747436" y="4701013"/>
                <a:ext cx="365930" cy="271060"/>
              </a:xfrm>
              <a:prstGeom prst="rect">
                <a:avLst/>
              </a:prstGeom>
              <a:noFill/>
              <a:effectLst>
                <a:softEdge rad="31750"/>
              </a:effectLst>
            </p:spPr>
          </p:pic>
        </p:grpSp>
      </p:grpSp>
      <p:sp>
        <p:nvSpPr>
          <p:cNvPr id="97" name="Slide Number Placeholder 96"/>
          <p:cNvSpPr>
            <a:spLocks noGrp="1"/>
          </p:cNvSpPr>
          <p:nvPr>
            <p:ph type="sldNum" sz="quarter" idx="12"/>
          </p:nvPr>
        </p:nvSpPr>
        <p:spPr/>
        <p:txBody>
          <a:bodyPr/>
          <a:lstStyle/>
          <a:p>
            <a:fld id="{56BAE9AA-A52C-434E-B53C-34E22D50007E}" type="slidenum">
              <a:rPr lang="en-US" smtClean="0"/>
              <a:pPr/>
              <a:t>39</a:t>
            </a:fld>
            <a:endParaRPr lang="en-US"/>
          </a:p>
        </p:txBody>
      </p:sp>
      <p:sp>
        <p:nvSpPr>
          <p:cNvPr id="215" name="Rounded Rectangle 214"/>
          <p:cNvSpPr/>
          <p:nvPr/>
        </p:nvSpPr>
        <p:spPr>
          <a:xfrm rot="346745">
            <a:off x="5291655" y="4433270"/>
            <a:ext cx="3544672" cy="1738930"/>
          </a:xfrm>
          <a:prstGeom prst="roundRect">
            <a:avLst>
              <a:gd name="adj" fmla="val 0"/>
            </a:avLst>
          </a:prstGeom>
          <a:gradFill flip="none" rotWithShape="1">
            <a:gsLst>
              <a:gs pos="0">
                <a:srgbClr val="F6F3C6"/>
              </a:gs>
              <a:gs pos="50000">
                <a:srgbClr val="F8F5D0"/>
              </a:gs>
              <a:gs pos="100000">
                <a:srgbClr val="FFFF00">
                  <a:tint val="23500"/>
                  <a:satMod val="160000"/>
                </a:srgbClr>
              </a:gs>
            </a:gsLst>
            <a:lin ang="13500000" scaled="1"/>
            <a:tileRect/>
          </a:gradFill>
          <a:ln w="1270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7" name="Picture 2" descr="C:\Users\Branavan\Documents\civ\qfn.png"/>
          <p:cNvPicPr>
            <a:picLocks noChangeAspect="1" noChangeArrowheads="1"/>
          </p:cNvPicPr>
          <p:nvPr/>
        </p:nvPicPr>
        <p:blipFill>
          <a:blip r:embed="rId5" cstate="print"/>
          <a:srcRect/>
          <a:stretch>
            <a:fillRect/>
          </a:stretch>
        </p:blipFill>
        <p:spPr bwMode="auto">
          <a:xfrm>
            <a:off x="5706394" y="4636968"/>
            <a:ext cx="2599406" cy="392232"/>
          </a:xfrm>
          <a:prstGeom prst="rect">
            <a:avLst/>
          </a:prstGeom>
          <a:noFill/>
        </p:spPr>
      </p:pic>
      <p:grpSp>
        <p:nvGrpSpPr>
          <p:cNvPr id="19" name="Group 256"/>
          <p:cNvGrpSpPr/>
          <p:nvPr/>
        </p:nvGrpSpPr>
        <p:grpSpPr>
          <a:xfrm>
            <a:off x="5718238" y="5257800"/>
            <a:ext cx="2975681" cy="726967"/>
            <a:chOff x="5718238" y="5334000"/>
            <a:chExt cx="2975681" cy="726967"/>
          </a:xfrm>
        </p:grpSpPr>
        <p:pic>
          <p:nvPicPr>
            <p:cNvPr id="218" name="Picture 2" descr="C:\Users\Branavan\Documents\civ\qfn.png"/>
            <p:cNvPicPr>
              <a:picLocks noChangeAspect="1" noChangeArrowheads="1"/>
            </p:cNvPicPr>
            <p:nvPr/>
          </p:nvPicPr>
          <p:blipFill>
            <a:blip r:embed="rId5" cstate="print"/>
            <a:srcRect l="68143"/>
            <a:stretch>
              <a:fillRect/>
            </a:stretch>
          </p:blipFill>
          <p:spPr bwMode="auto">
            <a:xfrm>
              <a:off x="5718238" y="5357801"/>
              <a:ext cx="680168" cy="322166"/>
            </a:xfrm>
            <a:prstGeom prst="rect">
              <a:avLst/>
            </a:prstGeom>
            <a:noFill/>
          </p:spPr>
        </p:pic>
        <p:pic>
          <p:nvPicPr>
            <p:cNvPr id="219" name="Picture 2" descr="C:\Users\Branavan\Documents\civ\qfn.png"/>
            <p:cNvPicPr>
              <a:picLocks noChangeAspect="1" noChangeArrowheads="1"/>
            </p:cNvPicPr>
            <p:nvPr/>
          </p:nvPicPr>
          <p:blipFill>
            <a:blip r:embed="rId5" cstate="print"/>
            <a:srcRect l="54515" r="37308"/>
            <a:stretch>
              <a:fillRect/>
            </a:stretch>
          </p:blipFill>
          <p:spPr bwMode="auto">
            <a:xfrm>
              <a:off x="6248400" y="5738801"/>
              <a:ext cx="174588" cy="322166"/>
            </a:xfrm>
            <a:prstGeom prst="rect">
              <a:avLst/>
            </a:prstGeom>
            <a:noFill/>
          </p:spPr>
        </p:pic>
        <p:sp>
          <p:nvSpPr>
            <p:cNvPr id="220" name="TextBox 219"/>
            <p:cNvSpPr txBox="1"/>
            <p:nvPr/>
          </p:nvSpPr>
          <p:spPr>
            <a:xfrm>
              <a:off x="6464067" y="5334000"/>
              <a:ext cx="2229852" cy="369332"/>
            </a:xfrm>
            <a:prstGeom prst="rect">
              <a:avLst/>
            </a:prstGeom>
            <a:noFill/>
          </p:spPr>
          <p:txBody>
            <a:bodyPr wrap="square" rtlCol="0">
              <a:spAutoFit/>
            </a:bodyPr>
            <a:lstStyle/>
            <a:p>
              <a:pPr marL="228600" indent="-228600">
                <a:spcAft>
                  <a:spcPts val="2400"/>
                </a:spcAft>
              </a:pPr>
              <a:r>
                <a:rPr lang="en-US" i="1" dirty="0" smtClean="0">
                  <a:solidFill>
                    <a:schemeClr val="tx1">
                      <a:lumMod val="75000"/>
                      <a:lumOff val="25000"/>
                    </a:schemeClr>
                  </a:solidFill>
                </a:rPr>
                <a:t>- feature function</a:t>
              </a:r>
            </a:p>
          </p:txBody>
        </p:sp>
        <p:sp>
          <p:nvSpPr>
            <p:cNvPr id="222" name="TextBox 221"/>
            <p:cNvSpPr txBox="1"/>
            <p:nvPr/>
          </p:nvSpPr>
          <p:spPr>
            <a:xfrm>
              <a:off x="6464067" y="5673902"/>
              <a:ext cx="2229852" cy="369332"/>
            </a:xfrm>
            <a:prstGeom prst="rect">
              <a:avLst/>
            </a:prstGeom>
            <a:noFill/>
          </p:spPr>
          <p:txBody>
            <a:bodyPr wrap="square" rtlCol="0">
              <a:spAutoFit/>
            </a:bodyPr>
            <a:lstStyle/>
            <a:p>
              <a:pPr marL="228600" indent="-228600">
                <a:spcAft>
                  <a:spcPts val="2400"/>
                </a:spcAft>
              </a:pPr>
              <a:r>
                <a:rPr lang="en-US" i="1" dirty="0" smtClean="0">
                  <a:solidFill>
                    <a:schemeClr val="tx1">
                      <a:lumMod val="75000"/>
                      <a:lumOff val="25000"/>
                    </a:schemeClr>
                  </a:solidFill>
                </a:rPr>
                <a:t>- model parameters</a:t>
              </a:r>
            </a:p>
          </p:txBody>
        </p:sp>
      </p:grpSp>
      <p:grpSp>
        <p:nvGrpSpPr>
          <p:cNvPr id="20" name="Group 125"/>
          <p:cNvGrpSpPr/>
          <p:nvPr/>
        </p:nvGrpSpPr>
        <p:grpSpPr>
          <a:xfrm>
            <a:off x="2285999" y="2286000"/>
            <a:ext cx="4800601" cy="457200"/>
            <a:chOff x="2285999" y="2438400"/>
            <a:chExt cx="4800601" cy="304800"/>
          </a:xfrm>
        </p:grpSpPr>
        <p:sp>
          <p:nvSpPr>
            <p:cNvPr id="129" name="Freeform 128"/>
            <p:cNvSpPr/>
            <p:nvPr/>
          </p:nvSpPr>
          <p:spPr>
            <a:xfrm>
              <a:off x="2285999" y="2438400"/>
              <a:ext cx="2057401" cy="304800"/>
            </a:xfrm>
            <a:custGeom>
              <a:avLst/>
              <a:gdLst>
                <a:gd name="connsiteX0" fmla="*/ 1955800 w 1955800"/>
                <a:gd name="connsiteY0" fmla="*/ 0 h 736600"/>
                <a:gd name="connsiteX1" fmla="*/ 702734 w 1955800"/>
                <a:gd name="connsiteY1" fmla="*/ 313267 h 736600"/>
                <a:gd name="connsiteX2" fmla="*/ 0 w 1955800"/>
                <a:gd name="connsiteY2" fmla="*/ 736600 h 736600"/>
                <a:gd name="connsiteX0" fmla="*/ 1955800 w 1955800"/>
                <a:gd name="connsiteY0" fmla="*/ 0 h 736600"/>
                <a:gd name="connsiteX1" fmla="*/ 897467 w 1955800"/>
                <a:gd name="connsiteY1" fmla="*/ 237067 h 736600"/>
                <a:gd name="connsiteX2" fmla="*/ 0 w 1955800"/>
                <a:gd name="connsiteY2" fmla="*/ 736600 h 736600"/>
                <a:gd name="connsiteX0" fmla="*/ 1955800 w 1955800"/>
                <a:gd name="connsiteY0" fmla="*/ 0 h 736600"/>
                <a:gd name="connsiteX1" fmla="*/ 897467 w 1955800"/>
                <a:gd name="connsiteY1" fmla="*/ 237067 h 736600"/>
                <a:gd name="connsiteX2" fmla="*/ 0 w 1955800"/>
                <a:gd name="connsiteY2" fmla="*/ 736600 h 736600"/>
                <a:gd name="connsiteX0" fmla="*/ 1955800 w 1955800"/>
                <a:gd name="connsiteY0" fmla="*/ 0 h 736600"/>
                <a:gd name="connsiteX1" fmla="*/ 0 w 1955800"/>
                <a:gd name="connsiteY1" fmla="*/ 736600 h 736600"/>
                <a:gd name="connsiteX0" fmla="*/ 1955800 w 1955800"/>
                <a:gd name="connsiteY0" fmla="*/ 0 h 736600"/>
                <a:gd name="connsiteX1" fmla="*/ 0 w 1955800"/>
                <a:gd name="connsiteY1" fmla="*/ 736600 h 736600"/>
                <a:gd name="connsiteX0" fmla="*/ 1955800 w 1955800"/>
                <a:gd name="connsiteY0" fmla="*/ 0 h 736600"/>
                <a:gd name="connsiteX1" fmla="*/ 0 w 1955800"/>
                <a:gd name="connsiteY1" fmla="*/ 736600 h 736600"/>
                <a:gd name="connsiteX0" fmla="*/ 2345267 w 2345267"/>
                <a:gd name="connsiteY0" fmla="*/ 0 h 728133"/>
                <a:gd name="connsiteX1" fmla="*/ 0 w 2345267"/>
                <a:gd name="connsiteY1" fmla="*/ 728133 h 728133"/>
                <a:gd name="connsiteX0" fmla="*/ 2345267 w 2345267"/>
                <a:gd name="connsiteY0" fmla="*/ 0 h 728133"/>
                <a:gd name="connsiteX1" fmla="*/ 0 w 2345267"/>
                <a:gd name="connsiteY1" fmla="*/ 728133 h 728133"/>
                <a:gd name="connsiteX0" fmla="*/ 2133600 w 2133600"/>
                <a:gd name="connsiteY0" fmla="*/ 0 h 685800"/>
                <a:gd name="connsiteX1" fmla="*/ 0 w 2133600"/>
                <a:gd name="connsiteY1" fmla="*/ 685800 h 685800"/>
              </a:gdLst>
              <a:ahLst/>
              <a:cxnLst>
                <a:cxn ang="0">
                  <a:pos x="connsiteX0" y="connsiteY0"/>
                </a:cxn>
                <a:cxn ang="0">
                  <a:pos x="connsiteX1" y="connsiteY1"/>
                </a:cxn>
              </a:cxnLst>
              <a:rect l="l" t="t" r="r" b="b"/>
              <a:pathLst>
                <a:path w="2133600" h="685800">
                  <a:moveTo>
                    <a:pt x="2133600" y="0"/>
                  </a:moveTo>
                  <a:cubicBezTo>
                    <a:pt x="1557867" y="364066"/>
                    <a:pt x="474133" y="160867"/>
                    <a:pt x="0" y="685800"/>
                  </a:cubicBezTo>
                </a:path>
              </a:pathLst>
            </a:cu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flipH="1">
              <a:off x="4343399" y="2438400"/>
              <a:ext cx="333375" cy="304800"/>
            </a:xfrm>
            <a:custGeom>
              <a:avLst/>
              <a:gdLst>
                <a:gd name="connsiteX0" fmla="*/ 1955800 w 1955800"/>
                <a:gd name="connsiteY0" fmla="*/ 0 h 736600"/>
                <a:gd name="connsiteX1" fmla="*/ 702734 w 1955800"/>
                <a:gd name="connsiteY1" fmla="*/ 313267 h 736600"/>
                <a:gd name="connsiteX2" fmla="*/ 0 w 1955800"/>
                <a:gd name="connsiteY2" fmla="*/ 736600 h 736600"/>
                <a:gd name="connsiteX0" fmla="*/ 1955800 w 1955800"/>
                <a:gd name="connsiteY0" fmla="*/ 0 h 736600"/>
                <a:gd name="connsiteX1" fmla="*/ 897467 w 1955800"/>
                <a:gd name="connsiteY1" fmla="*/ 237067 h 736600"/>
                <a:gd name="connsiteX2" fmla="*/ 0 w 1955800"/>
                <a:gd name="connsiteY2" fmla="*/ 736600 h 736600"/>
                <a:gd name="connsiteX0" fmla="*/ 1955800 w 1955800"/>
                <a:gd name="connsiteY0" fmla="*/ 0 h 736600"/>
                <a:gd name="connsiteX1" fmla="*/ 897467 w 1955800"/>
                <a:gd name="connsiteY1" fmla="*/ 237067 h 736600"/>
                <a:gd name="connsiteX2" fmla="*/ 0 w 1955800"/>
                <a:gd name="connsiteY2" fmla="*/ 736600 h 736600"/>
                <a:gd name="connsiteX0" fmla="*/ 1955800 w 1955800"/>
                <a:gd name="connsiteY0" fmla="*/ 0 h 736600"/>
                <a:gd name="connsiteX1" fmla="*/ 0 w 1955800"/>
                <a:gd name="connsiteY1" fmla="*/ 736600 h 736600"/>
                <a:gd name="connsiteX0" fmla="*/ 1955800 w 1955800"/>
                <a:gd name="connsiteY0" fmla="*/ 0 h 736600"/>
                <a:gd name="connsiteX1" fmla="*/ 0 w 1955800"/>
                <a:gd name="connsiteY1" fmla="*/ 736600 h 736600"/>
                <a:gd name="connsiteX0" fmla="*/ 1955800 w 1955800"/>
                <a:gd name="connsiteY0" fmla="*/ 0 h 736600"/>
                <a:gd name="connsiteX1" fmla="*/ 0 w 1955800"/>
                <a:gd name="connsiteY1" fmla="*/ 736600 h 736600"/>
                <a:gd name="connsiteX0" fmla="*/ 2345267 w 2345267"/>
                <a:gd name="connsiteY0" fmla="*/ 0 h 728133"/>
                <a:gd name="connsiteX1" fmla="*/ 0 w 2345267"/>
                <a:gd name="connsiteY1" fmla="*/ 728133 h 728133"/>
                <a:gd name="connsiteX0" fmla="*/ 2345267 w 2345267"/>
                <a:gd name="connsiteY0" fmla="*/ 0 h 728133"/>
                <a:gd name="connsiteX1" fmla="*/ 0 w 2345267"/>
                <a:gd name="connsiteY1" fmla="*/ 728133 h 728133"/>
                <a:gd name="connsiteX0" fmla="*/ 2133600 w 2133600"/>
                <a:gd name="connsiteY0" fmla="*/ 0 h 685800"/>
                <a:gd name="connsiteX1" fmla="*/ 0 w 2133600"/>
                <a:gd name="connsiteY1" fmla="*/ 685800 h 685800"/>
              </a:gdLst>
              <a:ahLst/>
              <a:cxnLst>
                <a:cxn ang="0">
                  <a:pos x="connsiteX0" y="connsiteY0"/>
                </a:cxn>
                <a:cxn ang="0">
                  <a:pos x="connsiteX1" y="connsiteY1"/>
                </a:cxn>
              </a:cxnLst>
              <a:rect l="l" t="t" r="r" b="b"/>
              <a:pathLst>
                <a:path w="2133600" h="685800">
                  <a:moveTo>
                    <a:pt x="2133600" y="0"/>
                  </a:moveTo>
                  <a:cubicBezTo>
                    <a:pt x="1557867" y="364066"/>
                    <a:pt x="474133" y="160867"/>
                    <a:pt x="0" y="685800"/>
                  </a:cubicBezTo>
                </a:path>
              </a:pathLst>
            </a:cu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flipH="1">
              <a:off x="4343400" y="2438400"/>
              <a:ext cx="1905000" cy="304800"/>
            </a:xfrm>
            <a:custGeom>
              <a:avLst/>
              <a:gdLst>
                <a:gd name="connsiteX0" fmla="*/ 1955800 w 1955800"/>
                <a:gd name="connsiteY0" fmla="*/ 0 h 736600"/>
                <a:gd name="connsiteX1" fmla="*/ 702734 w 1955800"/>
                <a:gd name="connsiteY1" fmla="*/ 313267 h 736600"/>
                <a:gd name="connsiteX2" fmla="*/ 0 w 1955800"/>
                <a:gd name="connsiteY2" fmla="*/ 736600 h 736600"/>
                <a:gd name="connsiteX0" fmla="*/ 1955800 w 1955800"/>
                <a:gd name="connsiteY0" fmla="*/ 0 h 736600"/>
                <a:gd name="connsiteX1" fmla="*/ 897467 w 1955800"/>
                <a:gd name="connsiteY1" fmla="*/ 237067 h 736600"/>
                <a:gd name="connsiteX2" fmla="*/ 0 w 1955800"/>
                <a:gd name="connsiteY2" fmla="*/ 736600 h 736600"/>
                <a:gd name="connsiteX0" fmla="*/ 1955800 w 1955800"/>
                <a:gd name="connsiteY0" fmla="*/ 0 h 736600"/>
                <a:gd name="connsiteX1" fmla="*/ 897467 w 1955800"/>
                <a:gd name="connsiteY1" fmla="*/ 237067 h 736600"/>
                <a:gd name="connsiteX2" fmla="*/ 0 w 1955800"/>
                <a:gd name="connsiteY2" fmla="*/ 736600 h 736600"/>
                <a:gd name="connsiteX0" fmla="*/ 1955800 w 1955800"/>
                <a:gd name="connsiteY0" fmla="*/ 0 h 736600"/>
                <a:gd name="connsiteX1" fmla="*/ 0 w 1955800"/>
                <a:gd name="connsiteY1" fmla="*/ 736600 h 736600"/>
                <a:gd name="connsiteX0" fmla="*/ 1955800 w 1955800"/>
                <a:gd name="connsiteY0" fmla="*/ 0 h 736600"/>
                <a:gd name="connsiteX1" fmla="*/ 0 w 1955800"/>
                <a:gd name="connsiteY1" fmla="*/ 736600 h 736600"/>
                <a:gd name="connsiteX0" fmla="*/ 1955800 w 1955800"/>
                <a:gd name="connsiteY0" fmla="*/ 0 h 736600"/>
                <a:gd name="connsiteX1" fmla="*/ 0 w 1955800"/>
                <a:gd name="connsiteY1" fmla="*/ 736600 h 736600"/>
                <a:gd name="connsiteX0" fmla="*/ 2345267 w 2345267"/>
                <a:gd name="connsiteY0" fmla="*/ 0 h 728133"/>
                <a:gd name="connsiteX1" fmla="*/ 0 w 2345267"/>
                <a:gd name="connsiteY1" fmla="*/ 728133 h 728133"/>
                <a:gd name="connsiteX0" fmla="*/ 2345267 w 2345267"/>
                <a:gd name="connsiteY0" fmla="*/ 0 h 728133"/>
                <a:gd name="connsiteX1" fmla="*/ 0 w 2345267"/>
                <a:gd name="connsiteY1" fmla="*/ 728133 h 728133"/>
                <a:gd name="connsiteX0" fmla="*/ 2133600 w 2133600"/>
                <a:gd name="connsiteY0" fmla="*/ 0 h 685800"/>
                <a:gd name="connsiteX1" fmla="*/ 0 w 2133600"/>
                <a:gd name="connsiteY1" fmla="*/ 685800 h 685800"/>
              </a:gdLst>
              <a:ahLst/>
              <a:cxnLst>
                <a:cxn ang="0">
                  <a:pos x="connsiteX0" y="connsiteY0"/>
                </a:cxn>
                <a:cxn ang="0">
                  <a:pos x="connsiteX1" y="connsiteY1"/>
                </a:cxn>
              </a:cxnLst>
              <a:rect l="l" t="t" r="r" b="b"/>
              <a:pathLst>
                <a:path w="2133600" h="685800">
                  <a:moveTo>
                    <a:pt x="2133600" y="0"/>
                  </a:moveTo>
                  <a:cubicBezTo>
                    <a:pt x="1557867" y="364066"/>
                    <a:pt x="474133" y="160867"/>
                    <a:pt x="0" y="685800"/>
                  </a:cubicBezTo>
                </a:path>
              </a:pathLst>
            </a:custGeom>
            <a:ln w="12700">
              <a:solidFill>
                <a:srgbClr val="C0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3943350" y="2438400"/>
              <a:ext cx="400050" cy="304800"/>
            </a:xfrm>
            <a:custGeom>
              <a:avLst/>
              <a:gdLst>
                <a:gd name="connsiteX0" fmla="*/ 1955800 w 1955800"/>
                <a:gd name="connsiteY0" fmla="*/ 0 h 736600"/>
                <a:gd name="connsiteX1" fmla="*/ 702734 w 1955800"/>
                <a:gd name="connsiteY1" fmla="*/ 313267 h 736600"/>
                <a:gd name="connsiteX2" fmla="*/ 0 w 1955800"/>
                <a:gd name="connsiteY2" fmla="*/ 736600 h 736600"/>
                <a:gd name="connsiteX0" fmla="*/ 1955800 w 1955800"/>
                <a:gd name="connsiteY0" fmla="*/ 0 h 736600"/>
                <a:gd name="connsiteX1" fmla="*/ 897467 w 1955800"/>
                <a:gd name="connsiteY1" fmla="*/ 237067 h 736600"/>
                <a:gd name="connsiteX2" fmla="*/ 0 w 1955800"/>
                <a:gd name="connsiteY2" fmla="*/ 736600 h 736600"/>
                <a:gd name="connsiteX0" fmla="*/ 1955800 w 1955800"/>
                <a:gd name="connsiteY0" fmla="*/ 0 h 736600"/>
                <a:gd name="connsiteX1" fmla="*/ 897467 w 1955800"/>
                <a:gd name="connsiteY1" fmla="*/ 237067 h 736600"/>
                <a:gd name="connsiteX2" fmla="*/ 0 w 1955800"/>
                <a:gd name="connsiteY2" fmla="*/ 736600 h 736600"/>
                <a:gd name="connsiteX0" fmla="*/ 1955800 w 1955800"/>
                <a:gd name="connsiteY0" fmla="*/ 0 h 736600"/>
                <a:gd name="connsiteX1" fmla="*/ 0 w 1955800"/>
                <a:gd name="connsiteY1" fmla="*/ 736600 h 736600"/>
                <a:gd name="connsiteX0" fmla="*/ 1955800 w 1955800"/>
                <a:gd name="connsiteY0" fmla="*/ 0 h 736600"/>
                <a:gd name="connsiteX1" fmla="*/ 0 w 1955800"/>
                <a:gd name="connsiteY1" fmla="*/ 736600 h 736600"/>
                <a:gd name="connsiteX0" fmla="*/ 1955800 w 1955800"/>
                <a:gd name="connsiteY0" fmla="*/ 0 h 736600"/>
                <a:gd name="connsiteX1" fmla="*/ 0 w 1955800"/>
                <a:gd name="connsiteY1" fmla="*/ 736600 h 736600"/>
                <a:gd name="connsiteX0" fmla="*/ 2345267 w 2345267"/>
                <a:gd name="connsiteY0" fmla="*/ 0 h 728133"/>
                <a:gd name="connsiteX1" fmla="*/ 0 w 2345267"/>
                <a:gd name="connsiteY1" fmla="*/ 728133 h 728133"/>
                <a:gd name="connsiteX0" fmla="*/ 2345267 w 2345267"/>
                <a:gd name="connsiteY0" fmla="*/ 0 h 728133"/>
                <a:gd name="connsiteX1" fmla="*/ 0 w 2345267"/>
                <a:gd name="connsiteY1" fmla="*/ 728133 h 728133"/>
                <a:gd name="connsiteX0" fmla="*/ 2133600 w 2133600"/>
                <a:gd name="connsiteY0" fmla="*/ 0 h 685800"/>
                <a:gd name="connsiteX1" fmla="*/ 0 w 2133600"/>
                <a:gd name="connsiteY1" fmla="*/ 685800 h 685800"/>
              </a:gdLst>
              <a:ahLst/>
              <a:cxnLst>
                <a:cxn ang="0">
                  <a:pos x="connsiteX0" y="connsiteY0"/>
                </a:cxn>
                <a:cxn ang="0">
                  <a:pos x="connsiteX1" y="connsiteY1"/>
                </a:cxn>
              </a:cxnLst>
              <a:rect l="l" t="t" r="r" b="b"/>
              <a:pathLst>
                <a:path w="2133600" h="685800">
                  <a:moveTo>
                    <a:pt x="2133600" y="0"/>
                  </a:moveTo>
                  <a:cubicBezTo>
                    <a:pt x="1557867" y="364066"/>
                    <a:pt x="474133" y="160867"/>
                    <a:pt x="0" y="685800"/>
                  </a:cubicBezTo>
                </a:path>
              </a:pathLst>
            </a:cu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3124200" y="2438400"/>
              <a:ext cx="1219201" cy="304800"/>
            </a:xfrm>
            <a:custGeom>
              <a:avLst/>
              <a:gdLst>
                <a:gd name="connsiteX0" fmla="*/ 1955800 w 1955800"/>
                <a:gd name="connsiteY0" fmla="*/ 0 h 736600"/>
                <a:gd name="connsiteX1" fmla="*/ 702734 w 1955800"/>
                <a:gd name="connsiteY1" fmla="*/ 313267 h 736600"/>
                <a:gd name="connsiteX2" fmla="*/ 0 w 1955800"/>
                <a:gd name="connsiteY2" fmla="*/ 736600 h 736600"/>
                <a:gd name="connsiteX0" fmla="*/ 1955800 w 1955800"/>
                <a:gd name="connsiteY0" fmla="*/ 0 h 736600"/>
                <a:gd name="connsiteX1" fmla="*/ 897467 w 1955800"/>
                <a:gd name="connsiteY1" fmla="*/ 237067 h 736600"/>
                <a:gd name="connsiteX2" fmla="*/ 0 w 1955800"/>
                <a:gd name="connsiteY2" fmla="*/ 736600 h 736600"/>
                <a:gd name="connsiteX0" fmla="*/ 1955800 w 1955800"/>
                <a:gd name="connsiteY0" fmla="*/ 0 h 736600"/>
                <a:gd name="connsiteX1" fmla="*/ 897467 w 1955800"/>
                <a:gd name="connsiteY1" fmla="*/ 237067 h 736600"/>
                <a:gd name="connsiteX2" fmla="*/ 0 w 1955800"/>
                <a:gd name="connsiteY2" fmla="*/ 736600 h 736600"/>
                <a:gd name="connsiteX0" fmla="*/ 1955800 w 1955800"/>
                <a:gd name="connsiteY0" fmla="*/ 0 h 736600"/>
                <a:gd name="connsiteX1" fmla="*/ 0 w 1955800"/>
                <a:gd name="connsiteY1" fmla="*/ 736600 h 736600"/>
                <a:gd name="connsiteX0" fmla="*/ 1955800 w 1955800"/>
                <a:gd name="connsiteY0" fmla="*/ 0 h 736600"/>
                <a:gd name="connsiteX1" fmla="*/ 0 w 1955800"/>
                <a:gd name="connsiteY1" fmla="*/ 736600 h 736600"/>
                <a:gd name="connsiteX0" fmla="*/ 1955800 w 1955800"/>
                <a:gd name="connsiteY0" fmla="*/ 0 h 736600"/>
                <a:gd name="connsiteX1" fmla="*/ 0 w 1955800"/>
                <a:gd name="connsiteY1" fmla="*/ 736600 h 736600"/>
                <a:gd name="connsiteX0" fmla="*/ 2345267 w 2345267"/>
                <a:gd name="connsiteY0" fmla="*/ 0 h 728133"/>
                <a:gd name="connsiteX1" fmla="*/ 0 w 2345267"/>
                <a:gd name="connsiteY1" fmla="*/ 728133 h 728133"/>
                <a:gd name="connsiteX0" fmla="*/ 2345267 w 2345267"/>
                <a:gd name="connsiteY0" fmla="*/ 0 h 728133"/>
                <a:gd name="connsiteX1" fmla="*/ 0 w 2345267"/>
                <a:gd name="connsiteY1" fmla="*/ 728133 h 728133"/>
                <a:gd name="connsiteX0" fmla="*/ 2133600 w 2133600"/>
                <a:gd name="connsiteY0" fmla="*/ 0 h 685800"/>
                <a:gd name="connsiteX1" fmla="*/ 0 w 2133600"/>
                <a:gd name="connsiteY1" fmla="*/ 685800 h 685800"/>
              </a:gdLst>
              <a:ahLst/>
              <a:cxnLst>
                <a:cxn ang="0">
                  <a:pos x="connsiteX0" y="connsiteY0"/>
                </a:cxn>
                <a:cxn ang="0">
                  <a:pos x="connsiteX1" y="connsiteY1"/>
                </a:cxn>
              </a:cxnLst>
              <a:rect l="l" t="t" r="r" b="b"/>
              <a:pathLst>
                <a:path w="2133600" h="685800">
                  <a:moveTo>
                    <a:pt x="2133600" y="0"/>
                  </a:moveTo>
                  <a:cubicBezTo>
                    <a:pt x="1557867" y="364066"/>
                    <a:pt x="474133" y="160867"/>
                    <a:pt x="0" y="685800"/>
                  </a:cubicBezTo>
                </a:path>
              </a:pathLst>
            </a:cu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flipH="1">
              <a:off x="4343400" y="2438400"/>
              <a:ext cx="2743200" cy="304800"/>
            </a:xfrm>
            <a:custGeom>
              <a:avLst/>
              <a:gdLst>
                <a:gd name="connsiteX0" fmla="*/ 1955800 w 1955800"/>
                <a:gd name="connsiteY0" fmla="*/ 0 h 736600"/>
                <a:gd name="connsiteX1" fmla="*/ 702734 w 1955800"/>
                <a:gd name="connsiteY1" fmla="*/ 313267 h 736600"/>
                <a:gd name="connsiteX2" fmla="*/ 0 w 1955800"/>
                <a:gd name="connsiteY2" fmla="*/ 736600 h 736600"/>
                <a:gd name="connsiteX0" fmla="*/ 1955800 w 1955800"/>
                <a:gd name="connsiteY0" fmla="*/ 0 h 736600"/>
                <a:gd name="connsiteX1" fmla="*/ 897467 w 1955800"/>
                <a:gd name="connsiteY1" fmla="*/ 237067 h 736600"/>
                <a:gd name="connsiteX2" fmla="*/ 0 w 1955800"/>
                <a:gd name="connsiteY2" fmla="*/ 736600 h 736600"/>
                <a:gd name="connsiteX0" fmla="*/ 1955800 w 1955800"/>
                <a:gd name="connsiteY0" fmla="*/ 0 h 736600"/>
                <a:gd name="connsiteX1" fmla="*/ 897467 w 1955800"/>
                <a:gd name="connsiteY1" fmla="*/ 237067 h 736600"/>
                <a:gd name="connsiteX2" fmla="*/ 0 w 1955800"/>
                <a:gd name="connsiteY2" fmla="*/ 736600 h 736600"/>
                <a:gd name="connsiteX0" fmla="*/ 1955800 w 1955800"/>
                <a:gd name="connsiteY0" fmla="*/ 0 h 736600"/>
                <a:gd name="connsiteX1" fmla="*/ 0 w 1955800"/>
                <a:gd name="connsiteY1" fmla="*/ 736600 h 736600"/>
                <a:gd name="connsiteX0" fmla="*/ 1955800 w 1955800"/>
                <a:gd name="connsiteY0" fmla="*/ 0 h 736600"/>
                <a:gd name="connsiteX1" fmla="*/ 0 w 1955800"/>
                <a:gd name="connsiteY1" fmla="*/ 736600 h 736600"/>
                <a:gd name="connsiteX0" fmla="*/ 1955800 w 1955800"/>
                <a:gd name="connsiteY0" fmla="*/ 0 h 736600"/>
                <a:gd name="connsiteX1" fmla="*/ 0 w 1955800"/>
                <a:gd name="connsiteY1" fmla="*/ 736600 h 736600"/>
                <a:gd name="connsiteX0" fmla="*/ 2345267 w 2345267"/>
                <a:gd name="connsiteY0" fmla="*/ 0 h 728133"/>
                <a:gd name="connsiteX1" fmla="*/ 0 w 2345267"/>
                <a:gd name="connsiteY1" fmla="*/ 728133 h 728133"/>
                <a:gd name="connsiteX0" fmla="*/ 2345267 w 2345267"/>
                <a:gd name="connsiteY0" fmla="*/ 0 h 728133"/>
                <a:gd name="connsiteX1" fmla="*/ 0 w 2345267"/>
                <a:gd name="connsiteY1" fmla="*/ 728133 h 728133"/>
                <a:gd name="connsiteX0" fmla="*/ 2133600 w 2133600"/>
                <a:gd name="connsiteY0" fmla="*/ 0 h 685800"/>
                <a:gd name="connsiteX1" fmla="*/ 0 w 2133600"/>
                <a:gd name="connsiteY1" fmla="*/ 685800 h 685800"/>
              </a:gdLst>
              <a:ahLst/>
              <a:cxnLst>
                <a:cxn ang="0">
                  <a:pos x="connsiteX0" y="connsiteY0"/>
                </a:cxn>
                <a:cxn ang="0">
                  <a:pos x="connsiteX1" y="connsiteY1"/>
                </a:cxn>
              </a:cxnLst>
              <a:rect l="l" t="t" r="r" b="b"/>
              <a:pathLst>
                <a:path w="2133600" h="685800">
                  <a:moveTo>
                    <a:pt x="2133600" y="0"/>
                  </a:moveTo>
                  <a:cubicBezTo>
                    <a:pt x="1557867" y="364066"/>
                    <a:pt x="474133" y="160867"/>
                    <a:pt x="0" y="685800"/>
                  </a:cubicBezTo>
                </a:path>
              </a:pathLst>
            </a:custGeom>
            <a:ln w="12700">
              <a:solidFill>
                <a:srgbClr val="C00000">
                  <a:alpha val="4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Freeform 136"/>
            <p:cNvSpPr/>
            <p:nvPr/>
          </p:nvSpPr>
          <p:spPr>
            <a:xfrm flipH="1">
              <a:off x="4343400" y="2438400"/>
              <a:ext cx="1143000" cy="304800"/>
            </a:xfrm>
            <a:custGeom>
              <a:avLst/>
              <a:gdLst>
                <a:gd name="connsiteX0" fmla="*/ 1955800 w 1955800"/>
                <a:gd name="connsiteY0" fmla="*/ 0 h 736600"/>
                <a:gd name="connsiteX1" fmla="*/ 702734 w 1955800"/>
                <a:gd name="connsiteY1" fmla="*/ 313267 h 736600"/>
                <a:gd name="connsiteX2" fmla="*/ 0 w 1955800"/>
                <a:gd name="connsiteY2" fmla="*/ 736600 h 736600"/>
                <a:gd name="connsiteX0" fmla="*/ 1955800 w 1955800"/>
                <a:gd name="connsiteY0" fmla="*/ 0 h 736600"/>
                <a:gd name="connsiteX1" fmla="*/ 897467 w 1955800"/>
                <a:gd name="connsiteY1" fmla="*/ 237067 h 736600"/>
                <a:gd name="connsiteX2" fmla="*/ 0 w 1955800"/>
                <a:gd name="connsiteY2" fmla="*/ 736600 h 736600"/>
                <a:gd name="connsiteX0" fmla="*/ 1955800 w 1955800"/>
                <a:gd name="connsiteY0" fmla="*/ 0 h 736600"/>
                <a:gd name="connsiteX1" fmla="*/ 897467 w 1955800"/>
                <a:gd name="connsiteY1" fmla="*/ 237067 h 736600"/>
                <a:gd name="connsiteX2" fmla="*/ 0 w 1955800"/>
                <a:gd name="connsiteY2" fmla="*/ 736600 h 736600"/>
                <a:gd name="connsiteX0" fmla="*/ 1955800 w 1955800"/>
                <a:gd name="connsiteY0" fmla="*/ 0 h 736600"/>
                <a:gd name="connsiteX1" fmla="*/ 0 w 1955800"/>
                <a:gd name="connsiteY1" fmla="*/ 736600 h 736600"/>
                <a:gd name="connsiteX0" fmla="*/ 1955800 w 1955800"/>
                <a:gd name="connsiteY0" fmla="*/ 0 h 736600"/>
                <a:gd name="connsiteX1" fmla="*/ 0 w 1955800"/>
                <a:gd name="connsiteY1" fmla="*/ 736600 h 736600"/>
                <a:gd name="connsiteX0" fmla="*/ 1955800 w 1955800"/>
                <a:gd name="connsiteY0" fmla="*/ 0 h 736600"/>
                <a:gd name="connsiteX1" fmla="*/ 0 w 1955800"/>
                <a:gd name="connsiteY1" fmla="*/ 736600 h 736600"/>
                <a:gd name="connsiteX0" fmla="*/ 2345267 w 2345267"/>
                <a:gd name="connsiteY0" fmla="*/ 0 h 728133"/>
                <a:gd name="connsiteX1" fmla="*/ 0 w 2345267"/>
                <a:gd name="connsiteY1" fmla="*/ 728133 h 728133"/>
                <a:gd name="connsiteX0" fmla="*/ 2345267 w 2345267"/>
                <a:gd name="connsiteY0" fmla="*/ 0 h 728133"/>
                <a:gd name="connsiteX1" fmla="*/ 0 w 2345267"/>
                <a:gd name="connsiteY1" fmla="*/ 728133 h 728133"/>
                <a:gd name="connsiteX0" fmla="*/ 2133600 w 2133600"/>
                <a:gd name="connsiteY0" fmla="*/ 0 h 685800"/>
                <a:gd name="connsiteX1" fmla="*/ 0 w 2133600"/>
                <a:gd name="connsiteY1" fmla="*/ 685800 h 685800"/>
              </a:gdLst>
              <a:ahLst/>
              <a:cxnLst>
                <a:cxn ang="0">
                  <a:pos x="connsiteX0" y="connsiteY0"/>
                </a:cxn>
                <a:cxn ang="0">
                  <a:pos x="connsiteX1" y="connsiteY1"/>
                </a:cxn>
              </a:cxnLst>
              <a:rect l="l" t="t" r="r" b="b"/>
              <a:pathLst>
                <a:path w="2133600" h="685800">
                  <a:moveTo>
                    <a:pt x="2133600" y="0"/>
                  </a:moveTo>
                  <a:cubicBezTo>
                    <a:pt x="1557867" y="364066"/>
                    <a:pt x="474133" y="160867"/>
                    <a:pt x="0" y="685800"/>
                  </a:cubicBezTo>
                </a:path>
              </a:pathLst>
            </a:custGeom>
            <a:ln w="12700">
              <a:solidFill>
                <a:srgbClr val="C0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 name="Group 137"/>
          <p:cNvGrpSpPr/>
          <p:nvPr/>
        </p:nvGrpSpPr>
        <p:grpSpPr>
          <a:xfrm>
            <a:off x="5257800" y="2286000"/>
            <a:ext cx="3544672" cy="1981200"/>
            <a:chOff x="5257800" y="2286000"/>
            <a:chExt cx="3544672" cy="1981200"/>
          </a:xfrm>
        </p:grpSpPr>
        <p:sp>
          <p:nvSpPr>
            <p:cNvPr id="213" name="Rounded Rectangle 212"/>
            <p:cNvSpPr/>
            <p:nvPr/>
          </p:nvSpPr>
          <p:spPr>
            <a:xfrm rot="346745">
              <a:off x="5257800" y="2286000"/>
              <a:ext cx="3544672" cy="1981200"/>
            </a:xfrm>
            <a:prstGeom prst="roundRect">
              <a:avLst>
                <a:gd name="adj" fmla="val 0"/>
              </a:avLst>
            </a:prstGeom>
            <a:gradFill flip="none" rotWithShape="1">
              <a:gsLst>
                <a:gs pos="0">
                  <a:srgbClr val="F6F3C6"/>
                </a:gs>
                <a:gs pos="50000">
                  <a:srgbClr val="F8F5D0"/>
                </a:gs>
                <a:gs pos="100000">
                  <a:srgbClr val="FFFF00">
                    <a:tint val="23500"/>
                    <a:satMod val="160000"/>
                  </a:srgbClr>
                </a:gs>
              </a:gsLst>
              <a:lin ang="13500000" scaled="1"/>
              <a:tileRect/>
            </a:gradFill>
            <a:ln w="1270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82"/>
            <p:cNvGrpSpPr/>
            <p:nvPr/>
          </p:nvGrpSpPr>
          <p:grpSpPr>
            <a:xfrm>
              <a:off x="5444055" y="2514563"/>
              <a:ext cx="3352800" cy="1676400"/>
              <a:chOff x="7467600" y="1752600"/>
              <a:chExt cx="3352800" cy="1676400"/>
            </a:xfrm>
          </p:grpSpPr>
          <p:sp>
            <p:nvSpPr>
              <p:cNvPr id="229" name="Rectangle 228"/>
              <p:cNvSpPr/>
              <p:nvPr/>
            </p:nvSpPr>
            <p:spPr>
              <a:xfrm>
                <a:off x="8001000" y="3048000"/>
                <a:ext cx="1470589"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75000"/>
                        <a:lumOff val="25000"/>
                      </a:schemeClr>
                    </a:solidFill>
                  </a:rPr>
                  <a:t>. . . . . . . . . </a:t>
                </a:r>
                <a:endParaRPr lang="en-US" sz="2400" dirty="0">
                  <a:solidFill>
                    <a:schemeClr val="tx1">
                      <a:lumMod val="75000"/>
                      <a:lumOff val="25000"/>
                    </a:schemeClr>
                  </a:solidFill>
                </a:endParaRPr>
              </a:p>
            </p:txBody>
          </p:sp>
          <p:sp>
            <p:nvSpPr>
              <p:cNvPr id="230" name="Rectangle 13"/>
              <p:cNvSpPr/>
              <p:nvPr/>
            </p:nvSpPr>
            <p:spPr>
              <a:xfrm>
                <a:off x="7467600" y="1752600"/>
                <a:ext cx="381000" cy="381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5</a:t>
                </a:r>
                <a:endParaRPr lang="en-US" sz="1400" dirty="0">
                  <a:solidFill>
                    <a:schemeClr val="tx1"/>
                  </a:solidFill>
                </a:endParaRPr>
              </a:p>
            </p:txBody>
          </p:sp>
          <p:sp>
            <p:nvSpPr>
              <p:cNvPr id="231" name="Rectangle 14"/>
              <p:cNvSpPr/>
              <p:nvPr/>
            </p:nvSpPr>
            <p:spPr>
              <a:xfrm>
                <a:off x="7848600" y="1752600"/>
                <a:ext cx="381000" cy="381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1</a:t>
                </a:r>
                <a:endParaRPr lang="en-US" sz="1400" dirty="0">
                  <a:solidFill>
                    <a:schemeClr val="tx1"/>
                  </a:solidFill>
                </a:endParaRPr>
              </a:p>
            </p:txBody>
          </p:sp>
          <p:sp>
            <p:nvSpPr>
              <p:cNvPr id="232" name="Rectangle 15"/>
              <p:cNvSpPr/>
              <p:nvPr/>
            </p:nvSpPr>
            <p:spPr>
              <a:xfrm>
                <a:off x="8229600" y="1752600"/>
                <a:ext cx="381000" cy="381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0</a:t>
                </a:r>
                <a:endParaRPr lang="en-US" sz="1400" dirty="0">
                  <a:solidFill>
                    <a:schemeClr val="tx1"/>
                  </a:solidFill>
                </a:endParaRPr>
              </a:p>
            </p:txBody>
          </p:sp>
          <p:sp>
            <p:nvSpPr>
              <p:cNvPr id="233" name="Rectangle 232"/>
              <p:cNvSpPr/>
              <p:nvPr/>
            </p:nvSpPr>
            <p:spPr>
              <a:xfrm>
                <a:off x="8610600" y="1752600"/>
                <a:ext cx="381000" cy="381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1</a:t>
                </a:r>
                <a:endParaRPr lang="en-US" sz="1400" dirty="0">
                  <a:solidFill>
                    <a:schemeClr val="tx1"/>
                  </a:solidFill>
                </a:endParaRPr>
              </a:p>
            </p:txBody>
          </p:sp>
          <p:sp>
            <p:nvSpPr>
              <p:cNvPr id="237" name="Rectangle 236"/>
              <p:cNvSpPr/>
              <p:nvPr/>
            </p:nvSpPr>
            <p:spPr>
              <a:xfrm>
                <a:off x="8991600" y="1752600"/>
                <a:ext cx="381000" cy="381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1</a:t>
                </a:r>
                <a:endParaRPr lang="en-US" sz="1400" dirty="0">
                  <a:solidFill>
                    <a:schemeClr val="tx1"/>
                  </a:solidFill>
                </a:endParaRPr>
              </a:p>
            </p:txBody>
          </p:sp>
          <p:sp>
            <p:nvSpPr>
              <p:cNvPr id="238" name="Rectangle 237"/>
              <p:cNvSpPr/>
              <p:nvPr/>
            </p:nvSpPr>
            <p:spPr>
              <a:xfrm>
                <a:off x="9372600" y="1752600"/>
                <a:ext cx="381000" cy="381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0</a:t>
                </a:r>
                <a:endParaRPr lang="en-US" sz="1400" dirty="0">
                  <a:solidFill>
                    <a:schemeClr val="tx1"/>
                  </a:solidFill>
                </a:endParaRPr>
              </a:p>
            </p:txBody>
          </p:sp>
          <p:sp>
            <p:nvSpPr>
              <p:cNvPr id="239" name="Rectangle 238"/>
              <p:cNvSpPr/>
              <p:nvPr/>
            </p:nvSpPr>
            <p:spPr>
              <a:xfrm>
                <a:off x="9753600" y="1752600"/>
                <a:ext cx="381000" cy="381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1</a:t>
                </a:r>
                <a:endParaRPr lang="en-US" sz="1400" dirty="0">
                  <a:solidFill>
                    <a:schemeClr val="tx1"/>
                  </a:solidFill>
                </a:endParaRPr>
              </a:p>
            </p:txBody>
          </p:sp>
          <p:sp>
            <p:nvSpPr>
              <p:cNvPr id="240" name="Rectangle 239"/>
              <p:cNvSpPr/>
              <p:nvPr/>
            </p:nvSpPr>
            <p:spPr>
              <a:xfrm>
                <a:off x="10210800" y="1752600"/>
                <a:ext cx="609600" cy="381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 0.1</a:t>
                </a:r>
                <a:endParaRPr lang="en-US" sz="1400" b="1" dirty="0">
                  <a:solidFill>
                    <a:schemeClr val="tx1"/>
                  </a:solidFill>
                </a:endParaRPr>
              </a:p>
            </p:txBody>
          </p:sp>
          <p:sp>
            <p:nvSpPr>
              <p:cNvPr id="241" name="Rectangle 240"/>
              <p:cNvSpPr/>
              <p:nvPr/>
            </p:nvSpPr>
            <p:spPr>
              <a:xfrm>
                <a:off x="7467600" y="2209800"/>
                <a:ext cx="381000" cy="381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15</a:t>
                </a:r>
                <a:endParaRPr lang="en-US" sz="1400" dirty="0">
                  <a:solidFill>
                    <a:schemeClr val="tx1"/>
                  </a:solidFill>
                </a:endParaRPr>
              </a:p>
            </p:txBody>
          </p:sp>
          <p:sp>
            <p:nvSpPr>
              <p:cNvPr id="242" name="Rectangle 241"/>
              <p:cNvSpPr/>
              <p:nvPr/>
            </p:nvSpPr>
            <p:spPr>
              <a:xfrm>
                <a:off x="7848600" y="2209800"/>
                <a:ext cx="381000" cy="381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0</a:t>
                </a:r>
                <a:endParaRPr lang="en-US" sz="1400" dirty="0">
                  <a:solidFill>
                    <a:schemeClr val="tx1"/>
                  </a:solidFill>
                </a:endParaRPr>
              </a:p>
            </p:txBody>
          </p:sp>
          <p:sp>
            <p:nvSpPr>
              <p:cNvPr id="243" name="Rectangle 242"/>
              <p:cNvSpPr/>
              <p:nvPr/>
            </p:nvSpPr>
            <p:spPr>
              <a:xfrm>
                <a:off x="8229600" y="2209800"/>
                <a:ext cx="381000" cy="381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1</a:t>
                </a:r>
                <a:endParaRPr lang="en-US" sz="1400" dirty="0">
                  <a:solidFill>
                    <a:schemeClr val="tx1"/>
                  </a:solidFill>
                </a:endParaRPr>
              </a:p>
            </p:txBody>
          </p:sp>
          <p:sp>
            <p:nvSpPr>
              <p:cNvPr id="244" name="Rectangle 243"/>
              <p:cNvSpPr/>
              <p:nvPr/>
            </p:nvSpPr>
            <p:spPr>
              <a:xfrm>
                <a:off x="8610600" y="2209800"/>
                <a:ext cx="381000" cy="381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0</a:t>
                </a:r>
                <a:endParaRPr lang="en-US" sz="1400" dirty="0">
                  <a:solidFill>
                    <a:schemeClr val="tx1"/>
                  </a:solidFill>
                </a:endParaRPr>
              </a:p>
            </p:txBody>
          </p:sp>
          <p:sp>
            <p:nvSpPr>
              <p:cNvPr id="245" name="Rectangle 244"/>
              <p:cNvSpPr/>
              <p:nvPr/>
            </p:nvSpPr>
            <p:spPr>
              <a:xfrm>
                <a:off x="8991600" y="2209800"/>
                <a:ext cx="381000" cy="381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0</a:t>
                </a:r>
                <a:endParaRPr lang="en-US" sz="1400" dirty="0">
                  <a:solidFill>
                    <a:schemeClr val="tx1"/>
                  </a:solidFill>
                </a:endParaRPr>
              </a:p>
            </p:txBody>
          </p:sp>
          <p:sp>
            <p:nvSpPr>
              <p:cNvPr id="246" name="Rectangle 245"/>
              <p:cNvSpPr/>
              <p:nvPr/>
            </p:nvSpPr>
            <p:spPr>
              <a:xfrm>
                <a:off x="9372600" y="2209800"/>
                <a:ext cx="381000" cy="381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1</a:t>
                </a:r>
                <a:endParaRPr lang="en-US" sz="1400" dirty="0">
                  <a:solidFill>
                    <a:schemeClr val="tx1"/>
                  </a:solidFill>
                </a:endParaRPr>
              </a:p>
            </p:txBody>
          </p:sp>
          <p:sp>
            <p:nvSpPr>
              <p:cNvPr id="247" name="Rectangle 246"/>
              <p:cNvSpPr/>
              <p:nvPr/>
            </p:nvSpPr>
            <p:spPr>
              <a:xfrm>
                <a:off x="9753600" y="2209800"/>
                <a:ext cx="381000" cy="381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0</a:t>
                </a:r>
                <a:endParaRPr lang="en-US" sz="1400" dirty="0">
                  <a:solidFill>
                    <a:schemeClr val="tx1"/>
                  </a:solidFill>
                </a:endParaRPr>
              </a:p>
            </p:txBody>
          </p:sp>
          <p:sp>
            <p:nvSpPr>
              <p:cNvPr id="248" name="Rectangle 247"/>
              <p:cNvSpPr/>
              <p:nvPr/>
            </p:nvSpPr>
            <p:spPr>
              <a:xfrm>
                <a:off x="10210800" y="2209800"/>
                <a:ext cx="609600" cy="381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 0.4</a:t>
                </a:r>
                <a:endParaRPr lang="en-US" sz="1400" b="1" dirty="0">
                  <a:solidFill>
                    <a:schemeClr val="tx1"/>
                  </a:solidFill>
                </a:endParaRPr>
              </a:p>
            </p:txBody>
          </p:sp>
          <p:sp>
            <p:nvSpPr>
              <p:cNvPr id="249" name="Rectangle 248"/>
              <p:cNvSpPr/>
              <p:nvPr/>
            </p:nvSpPr>
            <p:spPr>
              <a:xfrm>
                <a:off x="7467600" y="2667000"/>
                <a:ext cx="381000" cy="381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37</a:t>
                </a:r>
                <a:endParaRPr lang="en-US" sz="1400" dirty="0">
                  <a:solidFill>
                    <a:schemeClr val="tx1"/>
                  </a:solidFill>
                </a:endParaRPr>
              </a:p>
            </p:txBody>
          </p:sp>
          <p:sp>
            <p:nvSpPr>
              <p:cNvPr id="250" name="Rectangle 249"/>
              <p:cNvSpPr/>
              <p:nvPr/>
            </p:nvSpPr>
            <p:spPr>
              <a:xfrm>
                <a:off x="7848600" y="2667000"/>
                <a:ext cx="381000" cy="381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1</a:t>
                </a:r>
                <a:endParaRPr lang="en-US" sz="1400" dirty="0">
                  <a:solidFill>
                    <a:schemeClr val="tx1"/>
                  </a:solidFill>
                </a:endParaRPr>
              </a:p>
            </p:txBody>
          </p:sp>
          <p:sp>
            <p:nvSpPr>
              <p:cNvPr id="251" name="Rectangle 250"/>
              <p:cNvSpPr/>
              <p:nvPr/>
            </p:nvSpPr>
            <p:spPr>
              <a:xfrm>
                <a:off x="8229600" y="2667000"/>
                <a:ext cx="381000" cy="381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0</a:t>
                </a:r>
                <a:endParaRPr lang="en-US" sz="1400" dirty="0">
                  <a:solidFill>
                    <a:schemeClr val="tx1"/>
                  </a:solidFill>
                </a:endParaRPr>
              </a:p>
            </p:txBody>
          </p:sp>
          <p:sp>
            <p:nvSpPr>
              <p:cNvPr id="252" name="Rectangle 251"/>
              <p:cNvSpPr/>
              <p:nvPr/>
            </p:nvSpPr>
            <p:spPr>
              <a:xfrm>
                <a:off x="8610600" y="2667000"/>
                <a:ext cx="381000" cy="381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1</a:t>
                </a:r>
                <a:endParaRPr lang="en-US" sz="1400" dirty="0">
                  <a:solidFill>
                    <a:schemeClr val="tx1"/>
                  </a:solidFill>
                </a:endParaRPr>
              </a:p>
            </p:txBody>
          </p:sp>
          <p:sp>
            <p:nvSpPr>
              <p:cNvPr id="253" name="Rectangle 252"/>
              <p:cNvSpPr/>
              <p:nvPr/>
            </p:nvSpPr>
            <p:spPr>
              <a:xfrm>
                <a:off x="8991600" y="2667000"/>
                <a:ext cx="381000" cy="381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0</a:t>
                </a:r>
                <a:endParaRPr lang="en-US" sz="1400" dirty="0">
                  <a:solidFill>
                    <a:schemeClr val="tx1"/>
                  </a:solidFill>
                </a:endParaRPr>
              </a:p>
            </p:txBody>
          </p:sp>
          <p:sp>
            <p:nvSpPr>
              <p:cNvPr id="254" name="Rectangle 253"/>
              <p:cNvSpPr/>
              <p:nvPr/>
            </p:nvSpPr>
            <p:spPr>
              <a:xfrm>
                <a:off x="9372600" y="2667000"/>
                <a:ext cx="381000" cy="381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0</a:t>
                </a:r>
                <a:endParaRPr lang="en-US" sz="1400" dirty="0">
                  <a:solidFill>
                    <a:schemeClr val="tx1"/>
                  </a:solidFill>
                </a:endParaRPr>
              </a:p>
            </p:txBody>
          </p:sp>
          <p:sp>
            <p:nvSpPr>
              <p:cNvPr id="255" name="Rectangle 254"/>
              <p:cNvSpPr/>
              <p:nvPr/>
            </p:nvSpPr>
            <p:spPr>
              <a:xfrm>
                <a:off x="9753600" y="2667000"/>
                <a:ext cx="381000" cy="381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0</a:t>
                </a:r>
                <a:endParaRPr lang="en-US" sz="1400" dirty="0">
                  <a:solidFill>
                    <a:schemeClr val="tx1"/>
                  </a:solidFill>
                </a:endParaRPr>
              </a:p>
            </p:txBody>
          </p:sp>
          <p:sp>
            <p:nvSpPr>
              <p:cNvPr id="256" name="Rectangle 255"/>
              <p:cNvSpPr/>
              <p:nvPr/>
            </p:nvSpPr>
            <p:spPr>
              <a:xfrm>
                <a:off x="10210800" y="2667000"/>
                <a:ext cx="609600" cy="381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 1.2</a:t>
                </a:r>
                <a:endParaRPr lang="en-US" sz="1400" b="1" dirty="0">
                  <a:solidFill>
                    <a:schemeClr val="tx1"/>
                  </a:solidFill>
                </a:endParaRPr>
              </a:p>
            </p:txBody>
          </p:sp>
        </p:grpSp>
      </p:grpSp>
    </p:spTree>
    <p:extLst>
      <p:ext uri="{BB962C8B-B14F-4D97-AF65-F5344CB8AC3E}">
        <p14:creationId xmlns:p14="http://schemas.microsoft.com/office/powerpoint/2010/main" val="100014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solidFill>
                  <a:srgbClr val="000000"/>
                </a:solidFill>
              </a:rPr>
              <a:t>Semantic </a:t>
            </a:r>
            <a:r>
              <a:rPr lang="en-US" dirty="0" smtClean="0">
                <a:solidFill>
                  <a:srgbClr val="000000"/>
                </a:solidFill>
              </a:rPr>
              <a:t>Interpretation: </a:t>
            </a:r>
            <a:r>
              <a:rPr lang="en-US" dirty="0" smtClean="0">
                <a:solidFill>
                  <a:schemeClr val="tx1">
                    <a:lumMod val="65000"/>
                    <a:lumOff val="35000"/>
                  </a:schemeClr>
                </a:solidFill>
              </a:rPr>
              <a:t>Traditional Approach</a:t>
            </a:r>
            <a:endParaRPr lang="en-US" dirty="0">
              <a:solidFill>
                <a:schemeClr val="tx1">
                  <a:lumMod val="65000"/>
                  <a:lumOff val="35000"/>
                </a:schemeClr>
              </a:solidFill>
            </a:endParaRPr>
          </a:p>
        </p:txBody>
      </p:sp>
      <p:sp>
        <p:nvSpPr>
          <p:cNvPr id="4" name="Text Box 3"/>
          <p:cNvSpPr txBox="1">
            <a:spLocks noChangeArrowheads="1"/>
          </p:cNvSpPr>
          <p:nvPr/>
        </p:nvSpPr>
        <p:spPr bwMode="auto">
          <a:xfrm>
            <a:off x="0" y="914400"/>
            <a:ext cx="9144000" cy="622145"/>
          </a:xfrm>
          <a:prstGeom prst="rect">
            <a:avLst/>
          </a:prstGeom>
          <a:noFill/>
          <a:ln w="9525">
            <a:noFill/>
            <a:round/>
            <a:headEnd/>
            <a:tailEnd/>
          </a:ln>
        </p:spPr>
        <p:txBody>
          <a:bodyPr wrap="none" lIns="81639" tIns="40820" rIns="81639" bIns="40820"/>
          <a:lstStyle/>
          <a:p>
            <a:pPr algn="ctr">
              <a:lnSpc>
                <a:spcPct val="97000"/>
              </a:lnSpc>
              <a:tabLst>
                <a:tab pos="0" algn="l"/>
                <a:tab pos="1123217" algn="l"/>
                <a:tab pos="1301779" algn="l"/>
                <a:tab pos="1958429" algn="l"/>
                <a:tab pos="2615079" algn="l"/>
                <a:tab pos="3271728" algn="l"/>
                <a:tab pos="3939898" algn="l"/>
                <a:tab pos="4585028" algn="l"/>
                <a:tab pos="5241677" algn="l"/>
                <a:tab pos="5898327" algn="l"/>
                <a:tab pos="6220892" algn="l"/>
                <a:tab pos="6635618" algn="l"/>
                <a:tab pos="7050344" algn="l"/>
                <a:tab pos="7465070" algn="l"/>
                <a:tab pos="7879796" algn="l"/>
                <a:tab pos="8294522" algn="l"/>
                <a:tab pos="8709249" algn="l"/>
                <a:tab pos="9123975" algn="l"/>
                <a:tab pos="9538701" algn="l"/>
              </a:tabLst>
            </a:pPr>
            <a:r>
              <a:rPr lang="en-US" sz="2800" i="1" dirty="0" smtClean="0">
                <a:solidFill>
                  <a:srgbClr val="C90016"/>
                </a:solidFill>
              </a:rPr>
              <a:t>Map text into an </a:t>
            </a:r>
            <a:r>
              <a:rPr lang="en-US" sz="2800" b="1" i="1" dirty="0" smtClean="0">
                <a:solidFill>
                  <a:srgbClr val="C90016"/>
                </a:solidFill>
              </a:rPr>
              <a:t>abstract representation</a:t>
            </a:r>
          </a:p>
        </p:txBody>
      </p:sp>
      <p:sp>
        <p:nvSpPr>
          <p:cNvPr id="5" name="Text Box 3"/>
          <p:cNvSpPr txBox="1">
            <a:spLocks noChangeArrowheads="1"/>
          </p:cNvSpPr>
          <p:nvPr/>
        </p:nvSpPr>
        <p:spPr bwMode="auto">
          <a:xfrm>
            <a:off x="0" y="6069309"/>
            <a:ext cx="9144000" cy="483891"/>
          </a:xfrm>
          <a:prstGeom prst="rect">
            <a:avLst/>
          </a:prstGeom>
          <a:noFill/>
          <a:ln w="9525">
            <a:noFill/>
            <a:round/>
            <a:headEnd/>
            <a:tailEnd/>
          </a:ln>
        </p:spPr>
        <p:txBody>
          <a:bodyPr wrap="none" lIns="81639" tIns="40820" rIns="81639" bIns="40820"/>
          <a:lstStyle/>
          <a:p>
            <a:pPr algn="ctr">
              <a:lnSpc>
                <a:spcPct val="97000"/>
              </a:lnSpc>
              <a:tabLst>
                <a:tab pos="0" algn="l"/>
                <a:tab pos="1123217" algn="l"/>
                <a:tab pos="1301779" algn="l"/>
                <a:tab pos="1958429" algn="l"/>
                <a:tab pos="2615079" algn="l"/>
                <a:tab pos="3271728" algn="l"/>
                <a:tab pos="3939898" algn="l"/>
                <a:tab pos="4585028" algn="l"/>
                <a:tab pos="5241677" algn="l"/>
                <a:tab pos="5898327" algn="l"/>
                <a:tab pos="6220892" algn="l"/>
                <a:tab pos="6635618" algn="l"/>
                <a:tab pos="7050344" algn="l"/>
                <a:tab pos="7465070" algn="l"/>
                <a:tab pos="7879796" algn="l"/>
                <a:tab pos="8294522" algn="l"/>
                <a:tab pos="8709249" algn="l"/>
                <a:tab pos="9123975" algn="l"/>
                <a:tab pos="9538701" algn="l"/>
              </a:tabLst>
            </a:pPr>
            <a:r>
              <a:rPr lang="en-US" sz="2400" i="1" dirty="0" smtClean="0">
                <a:solidFill>
                  <a:srgbClr val="C00000"/>
                </a:solidFill>
              </a:rPr>
              <a:t>(Typical papers on semantics)</a:t>
            </a:r>
          </a:p>
        </p:txBody>
      </p:sp>
      <p:grpSp>
        <p:nvGrpSpPr>
          <p:cNvPr id="17" name="Group 16"/>
          <p:cNvGrpSpPr/>
          <p:nvPr/>
        </p:nvGrpSpPr>
        <p:grpSpPr>
          <a:xfrm>
            <a:off x="3327840" y="2532006"/>
            <a:ext cx="5382392" cy="2878194"/>
            <a:chOff x="3327840" y="2395717"/>
            <a:chExt cx="5382392" cy="2878194"/>
          </a:xfrm>
        </p:grpSpPr>
        <p:grpSp>
          <p:nvGrpSpPr>
            <p:cNvPr id="16" name="Group 15"/>
            <p:cNvGrpSpPr/>
            <p:nvPr/>
          </p:nvGrpSpPr>
          <p:grpSpPr>
            <a:xfrm>
              <a:off x="3327840" y="2395717"/>
              <a:ext cx="5382392" cy="2862083"/>
              <a:chOff x="3327840" y="2411828"/>
              <a:chExt cx="5382392" cy="2862083"/>
            </a:xfrm>
          </p:grpSpPr>
          <p:sp>
            <p:nvSpPr>
              <p:cNvPr id="7" name="Freeform 6"/>
              <p:cNvSpPr/>
              <p:nvPr/>
            </p:nvSpPr>
            <p:spPr bwMode="auto">
              <a:xfrm rot="380750">
                <a:off x="3327840" y="2411828"/>
                <a:ext cx="5382392" cy="2862083"/>
              </a:xfrm>
              <a:custGeom>
                <a:avLst/>
                <a:gdLst>
                  <a:gd name="connsiteX0" fmla="*/ 3441032 w 5933713"/>
                  <a:gd name="connsiteY0" fmla="*/ 121525 h 3154916"/>
                  <a:gd name="connsiteX1" fmla="*/ 3441032 w 5933713"/>
                  <a:gd name="connsiteY1" fmla="*/ 121525 h 3154916"/>
                  <a:gd name="connsiteX2" fmla="*/ 2671011 w 5933713"/>
                  <a:gd name="connsiteY2" fmla="*/ 97462 h 3154916"/>
                  <a:gd name="connsiteX3" fmla="*/ 2526632 w 5933713"/>
                  <a:gd name="connsiteY3" fmla="*/ 1209 h 3154916"/>
                  <a:gd name="connsiteX4" fmla="*/ 1443790 w 5933713"/>
                  <a:gd name="connsiteY4" fmla="*/ 49335 h 3154916"/>
                  <a:gd name="connsiteX5" fmla="*/ 1371600 w 5933713"/>
                  <a:gd name="connsiteY5" fmla="*/ 73399 h 3154916"/>
                  <a:gd name="connsiteX6" fmla="*/ 1275348 w 5933713"/>
                  <a:gd name="connsiteY6" fmla="*/ 145588 h 3154916"/>
                  <a:gd name="connsiteX7" fmla="*/ 1203158 w 5933713"/>
                  <a:gd name="connsiteY7" fmla="*/ 169651 h 3154916"/>
                  <a:gd name="connsiteX8" fmla="*/ 1155032 w 5933713"/>
                  <a:gd name="connsiteY8" fmla="*/ 217778 h 3154916"/>
                  <a:gd name="connsiteX9" fmla="*/ 962527 w 5933713"/>
                  <a:gd name="connsiteY9" fmla="*/ 265904 h 3154916"/>
                  <a:gd name="connsiteX10" fmla="*/ 866274 w 5933713"/>
                  <a:gd name="connsiteY10" fmla="*/ 338093 h 3154916"/>
                  <a:gd name="connsiteX11" fmla="*/ 794085 w 5933713"/>
                  <a:gd name="connsiteY11" fmla="*/ 386220 h 3154916"/>
                  <a:gd name="connsiteX12" fmla="*/ 745958 w 5933713"/>
                  <a:gd name="connsiteY12" fmla="*/ 434346 h 3154916"/>
                  <a:gd name="connsiteX13" fmla="*/ 553453 w 5933713"/>
                  <a:gd name="connsiteY13" fmla="*/ 482472 h 3154916"/>
                  <a:gd name="connsiteX14" fmla="*/ 360948 w 5933713"/>
                  <a:gd name="connsiteY14" fmla="*/ 578725 h 3154916"/>
                  <a:gd name="connsiteX15" fmla="*/ 240632 w 5933713"/>
                  <a:gd name="connsiteY15" fmla="*/ 699041 h 3154916"/>
                  <a:gd name="connsiteX16" fmla="*/ 168442 w 5933713"/>
                  <a:gd name="connsiteY16" fmla="*/ 819357 h 3154916"/>
                  <a:gd name="connsiteX17" fmla="*/ 120316 w 5933713"/>
                  <a:gd name="connsiteY17" fmla="*/ 963735 h 3154916"/>
                  <a:gd name="connsiteX18" fmla="*/ 72190 w 5933713"/>
                  <a:gd name="connsiteY18" fmla="*/ 1132178 h 3154916"/>
                  <a:gd name="connsiteX19" fmla="*/ 48127 w 5933713"/>
                  <a:gd name="connsiteY19" fmla="*/ 1324683 h 3154916"/>
                  <a:gd name="connsiteX20" fmla="*/ 24063 w 5933713"/>
                  <a:gd name="connsiteY20" fmla="*/ 1396872 h 3154916"/>
                  <a:gd name="connsiteX21" fmla="*/ 0 w 5933713"/>
                  <a:gd name="connsiteY21" fmla="*/ 1589378 h 3154916"/>
                  <a:gd name="connsiteX22" fmla="*/ 24063 w 5933713"/>
                  <a:gd name="connsiteY22" fmla="*/ 1830009 h 3154916"/>
                  <a:gd name="connsiteX23" fmla="*/ 72190 w 5933713"/>
                  <a:gd name="connsiteY23" fmla="*/ 1926262 h 3154916"/>
                  <a:gd name="connsiteX24" fmla="*/ 96253 w 5933713"/>
                  <a:gd name="connsiteY24" fmla="*/ 2479714 h 3154916"/>
                  <a:gd name="connsiteX25" fmla="*/ 120316 w 5933713"/>
                  <a:gd name="connsiteY25" fmla="*/ 2551904 h 3154916"/>
                  <a:gd name="connsiteX26" fmla="*/ 288758 w 5933713"/>
                  <a:gd name="connsiteY26" fmla="*/ 2624093 h 3154916"/>
                  <a:gd name="connsiteX27" fmla="*/ 481263 w 5933713"/>
                  <a:gd name="connsiteY27" fmla="*/ 2648157 h 3154916"/>
                  <a:gd name="connsiteX28" fmla="*/ 577516 w 5933713"/>
                  <a:gd name="connsiteY28" fmla="*/ 2768472 h 3154916"/>
                  <a:gd name="connsiteX29" fmla="*/ 697832 w 5933713"/>
                  <a:gd name="connsiteY29" fmla="*/ 2840662 h 3154916"/>
                  <a:gd name="connsiteX30" fmla="*/ 1371600 w 5933713"/>
                  <a:gd name="connsiteY30" fmla="*/ 2864725 h 3154916"/>
                  <a:gd name="connsiteX31" fmla="*/ 1684421 w 5933713"/>
                  <a:gd name="connsiteY31" fmla="*/ 2912851 h 3154916"/>
                  <a:gd name="connsiteX32" fmla="*/ 1780674 w 5933713"/>
                  <a:gd name="connsiteY32" fmla="*/ 2936914 h 3154916"/>
                  <a:gd name="connsiteX33" fmla="*/ 1852863 w 5933713"/>
                  <a:gd name="connsiteY33" fmla="*/ 2985041 h 3154916"/>
                  <a:gd name="connsiteX34" fmla="*/ 1900990 w 5933713"/>
                  <a:gd name="connsiteY34" fmla="*/ 3033167 h 3154916"/>
                  <a:gd name="connsiteX35" fmla="*/ 2646948 w 5933713"/>
                  <a:gd name="connsiteY35" fmla="*/ 3105357 h 3154916"/>
                  <a:gd name="connsiteX36" fmla="*/ 2719137 w 5933713"/>
                  <a:gd name="connsiteY36" fmla="*/ 3129420 h 3154916"/>
                  <a:gd name="connsiteX37" fmla="*/ 3416969 w 5933713"/>
                  <a:gd name="connsiteY37" fmla="*/ 3081293 h 3154916"/>
                  <a:gd name="connsiteX38" fmla="*/ 3561348 w 5933713"/>
                  <a:gd name="connsiteY38" fmla="*/ 3009104 h 3154916"/>
                  <a:gd name="connsiteX39" fmla="*/ 3753853 w 5933713"/>
                  <a:gd name="connsiteY39" fmla="*/ 2960978 h 3154916"/>
                  <a:gd name="connsiteX40" fmla="*/ 4740442 w 5933713"/>
                  <a:gd name="connsiteY40" fmla="*/ 2985041 h 3154916"/>
                  <a:gd name="connsiteX41" fmla="*/ 5414211 w 5933713"/>
                  <a:gd name="connsiteY41" fmla="*/ 2912851 h 3154916"/>
                  <a:gd name="connsiteX42" fmla="*/ 5702969 w 5933713"/>
                  <a:gd name="connsiteY42" fmla="*/ 2888788 h 3154916"/>
                  <a:gd name="connsiteX43" fmla="*/ 5871411 w 5933713"/>
                  <a:gd name="connsiteY43" fmla="*/ 2720346 h 3154916"/>
                  <a:gd name="connsiteX44" fmla="*/ 5895474 w 5933713"/>
                  <a:gd name="connsiteY44" fmla="*/ 2624093 h 3154916"/>
                  <a:gd name="connsiteX45" fmla="*/ 5895474 w 5933713"/>
                  <a:gd name="connsiteY45" fmla="*/ 1589378 h 3154916"/>
                  <a:gd name="connsiteX46" fmla="*/ 5871411 w 5933713"/>
                  <a:gd name="connsiteY46" fmla="*/ 1204367 h 3154916"/>
                  <a:gd name="connsiteX47" fmla="*/ 5847348 w 5933713"/>
                  <a:gd name="connsiteY47" fmla="*/ 1132178 h 3154916"/>
                  <a:gd name="connsiteX48" fmla="*/ 5727032 w 5933713"/>
                  <a:gd name="connsiteY48" fmla="*/ 1011862 h 3154916"/>
                  <a:gd name="connsiteX49" fmla="*/ 5678906 w 5933713"/>
                  <a:gd name="connsiteY49" fmla="*/ 963735 h 3154916"/>
                  <a:gd name="connsiteX50" fmla="*/ 5630779 w 5933713"/>
                  <a:gd name="connsiteY50" fmla="*/ 915609 h 3154916"/>
                  <a:gd name="connsiteX51" fmla="*/ 5534527 w 5933713"/>
                  <a:gd name="connsiteY51" fmla="*/ 771230 h 3154916"/>
                  <a:gd name="connsiteX52" fmla="*/ 5462337 w 5933713"/>
                  <a:gd name="connsiteY52" fmla="*/ 626851 h 3154916"/>
                  <a:gd name="connsiteX53" fmla="*/ 5269832 w 5933713"/>
                  <a:gd name="connsiteY53" fmla="*/ 458409 h 3154916"/>
                  <a:gd name="connsiteX54" fmla="*/ 5197642 w 5933713"/>
                  <a:gd name="connsiteY54" fmla="*/ 386220 h 3154916"/>
                  <a:gd name="connsiteX55" fmla="*/ 5125453 w 5933713"/>
                  <a:gd name="connsiteY55" fmla="*/ 338093 h 3154916"/>
                  <a:gd name="connsiteX56" fmla="*/ 5053263 w 5933713"/>
                  <a:gd name="connsiteY56" fmla="*/ 265904 h 3154916"/>
                  <a:gd name="connsiteX57" fmla="*/ 4908885 w 5933713"/>
                  <a:gd name="connsiteY57" fmla="*/ 217778 h 3154916"/>
                  <a:gd name="connsiteX58" fmla="*/ 4836695 w 5933713"/>
                  <a:gd name="connsiteY58" fmla="*/ 193714 h 3154916"/>
                  <a:gd name="connsiteX59" fmla="*/ 4764506 w 5933713"/>
                  <a:gd name="connsiteY59" fmla="*/ 169651 h 3154916"/>
                  <a:gd name="connsiteX60" fmla="*/ 4716379 w 5933713"/>
                  <a:gd name="connsiteY60" fmla="*/ 121525 h 3154916"/>
                  <a:gd name="connsiteX61" fmla="*/ 4355432 w 5933713"/>
                  <a:gd name="connsiteY61" fmla="*/ 145588 h 3154916"/>
                  <a:gd name="connsiteX62" fmla="*/ 3922295 w 5933713"/>
                  <a:gd name="connsiteY62" fmla="*/ 121525 h 3154916"/>
                  <a:gd name="connsiteX63" fmla="*/ 3826042 w 5933713"/>
                  <a:gd name="connsiteY63" fmla="*/ 49335 h 3154916"/>
                  <a:gd name="connsiteX64" fmla="*/ 3753853 w 5933713"/>
                  <a:gd name="connsiteY64" fmla="*/ 25272 h 3154916"/>
                  <a:gd name="connsiteX65" fmla="*/ 3585411 w 5933713"/>
                  <a:gd name="connsiteY65" fmla="*/ 49335 h 3154916"/>
                  <a:gd name="connsiteX66" fmla="*/ 3537285 w 5933713"/>
                  <a:gd name="connsiteY66" fmla="*/ 97462 h 3154916"/>
                  <a:gd name="connsiteX0" fmla="*/ 3441032 w 5933713"/>
                  <a:gd name="connsiteY0" fmla="*/ 121525 h 3154916"/>
                  <a:gd name="connsiteX1" fmla="*/ 3441032 w 5933713"/>
                  <a:gd name="connsiteY1" fmla="*/ 121525 h 3154916"/>
                  <a:gd name="connsiteX2" fmla="*/ 2671011 w 5933713"/>
                  <a:gd name="connsiteY2" fmla="*/ 97462 h 3154916"/>
                  <a:gd name="connsiteX3" fmla="*/ 2526632 w 5933713"/>
                  <a:gd name="connsiteY3" fmla="*/ 1209 h 3154916"/>
                  <a:gd name="connsiteX4" fmla="*/ 1443790 w 5933713"/>
                  <a:gd name="connsiteY4" fmla="*/ 49335 h 3154916"/>
                  <a:gd name="connsiteX5" fmla="*/ 1371600 w 5933713"/>
                  <a:gd name="connsiteY5" fmla="*/ 73399 h 3154916"/>
                  <a:gd name="connsiteX6" fmla="*/ 1275348 w 5933713"/>
                  <a:gd name="connsiteY6" fmla="*/ 145588 h 3154916"/>
                  <a:gd name="connsiteX7" fmla="*/ 1203158 w 5933713"/>
                  <a:gd name="connsiteY7" fmla="*/ 169651 h 3154916"/>
                  <a:gd name="connsiteX8" fmla="*/ 1155032 w 5933713"/>
                  <a:gd name="connsiteY8" fmla="*/ 217778 h 3154916"/>
                  <a:gd name="connsiteX9" fmla="*/ 962527 w 5933713"/>
                  <a:gd name="connsiteY9" fmla="*/ 265904 h 3154916"/>
                  <a:gd name="connsiteX10" fmla="*/ 866274 w 5933713"/>
                  <a:gd name="connsiteY10" fmla="*/ 338093 h 3154916"/>
                  <a:gd name="connsiteX11" fmla="*/ 794085 w 5933713"/>
                  <a:gd name="connsiteY11" fmla="*/ 386220 h 3154916"/>
                  <a:gd name="connsiteX12" fmla="*/ 745958 w 5933713"/>
                  <a:gd name="connsiteY12" fmla="*/ 434346 h 3154916"/>
                  <a:gd name="connsiteX13" fmla="*/ 553453 w 5933713"/>
                  <a:gd name="connsiteY13" fmla="*/ 482472 h 3154916"/>
                  <a:gd name="connsiteX14" fmla="*/ 360948 w 5933713"/>
                  <a:gd name="connsiteY14" fmla="*/ 578725 h 3154916"/>
                  <a:gd name="connsiteX15" fmla="*/ 240632 w 5933713"/>
                  <a:gd name="connsiteY15" fmla="*/ 699041 h 3154916"/>
                  <a:gd name="connsiteX16" fmla="*/ 168442 w 5933713"/>
                  <a:gd name="connsiteY16" fmla="*/ 819357 h 3154916"/>
                  <a:gd name="connsiteX17" fmla="*/ 120316 w 5933713"/>
                  <a:gd name="connsiteY17" fmla="*/ 963735 h 3154916"/>
                  <a:gd name="connsiteX18" fmla="*/ 72190 w 5933713"/>
                  <a:gd name="connsiteY18" fmla="*/ 1132178 h 3154916"/>
                  <a:gd name="connsiteX19" fmla="*/ 48127 w 5933713"/>
                  <a:gd name="connsiteY19" fmla="*/ 1324683 h 3154916"/>
                  <a:gd name="connsiteX20" fmla="*/ 24063 w 5933713"/>
                  <a:gd name="connsiteY20" fmla="*/ 1396872 h 3154916"/>
                  <a:gd name="connsiteX21" fmla="*/ 0 w 5933713"/>
                  <a:gd name="connsiteY21" fmla="*/ 1589378 h 3154916"/>
                  <a:gd name="connsiteX22" fmla="*/ 24063 w 5933713"/>
                  <a:gd name="connsiteY22" fmla="*/ 1830009 h 3154916"/>
                  <a:gd name="connsiteX23" fmla="*/ 72190 w 5933713"/>
                  <a:gd name="connsiteY23" fmla="*/ 1926262 h 3154916"/>
                  <a:gd name="connsiteX24" fmla="*/ 96253 w 5933713"/>
                  <a:gd name="connsiteY24" fmla="*/ 2479714 h 3154916"/>
                  <a:gd name="connsiteX25" fmla="*/ 120316 w 5933713"/>
                  <a:gd name="connsiteY25" fmla="*/ 2551904 h 3154916"/>
                  <a:gd name="connsiteX26" fmla="*/ 288758 w 5933713"/>
                  <a:gd name="connsiteY26" fmla="*/ 2624093 h 3154916"/>
                  <a:gd name="connsiteX27" fmla="*/ 481263 w 5933713"/>
                  <a:gd name="connsiteY27" fmla="*/ 2648157 h 3154916"/>
                  <a:gd name="connsiteX28" fmla="*/ 577516 w 5933713"/>
                  <a:gd name="connsiteY28" fmla="*/ 2768472 h 3154916"/>
                  <a:gd name="connsiteX29" fmla="*/ 697832 w 5933713"/>
                  <a:gd name="connsiteY29" fmla="*/ 2840662 h 3154916"/>
                  <a:gd name="connsiteX30" fmla="*/ 1371600 w 5933713"/>
                  <a:gd name="connsiteY30" fmla="*/ 2864725 h 3154916"/>
                  <a:gd name="connsiteX31" fmla="*/ 1684421 w 5933713"/>
                  <a:gd name="connsiteY31" fmla="*/ 2912851 h 3154916"/>
                  <a:gd name="connsiteX32" fmla="*/ 1780674 w 5933713"/>
                  <a:gd name="connsiteY32" fmla="*/ 2936914 h 3154916"/>
                  <a:gd name="connsiteX33" fmla="*/ 1852863 w 5933713"/>
                  <a:gd name="connsiteY33" fmla="*/ 2985041 h 3154916"/>
                  <a:gd name="connsiteX34" fmla="*/ 1900990 w 5933713"/>
                  <a:gd name="connsiteY34" fmla="*/ 3033167 h 3154916"/>
                  <a:gd name="connsiteX35" fmla="*/ 2646948 w 5933713"/>
                  <a:gd name="connsiteY35" fmla="*/ 3105357 h 3154916"/>
                  <a:gd name="connsiteX36" fmla="*/ 2719137 w 5933713"/>
                  <a:gd name="connsiteY36" fmla="*/ 3129420 h 3154916"/>
                  <a:gd name="connsiteX37" fmla="*/ 3416969 w 5933713"/>
                  <a:gd name="connsiteY37" fmla="*/ 3081293 h 3154916"/>
                  <a:gd name="connsiteX38" fmla="*/ 3561348 w 5933713"/>
                  <a:gd name="connsiteY38" fmla="*/ 3009104 h 3154916"/>
                  <a:gd name="connsiteX39" fmla="*/ 3753853 w 5933713"/>
                  <a:gd name="connsiteY39" fmla="*/ 2960978 h 3154916"/>
                  <a:gd name="connsiteX40" fmla="*/ 4740442 w 5933713"/>
                  <a:gd name="connsiteY40" fmla="*/ 2985041 h 3154916"/>
                  <a:gd name="connsiteX41" fmla="*/ 5414211 w 5933713"/>
                  <a:gd name="connsiteY41" fmla="*/ 2912851 h 3154916"/>
                  <a:gd name="connsiteX42" fmla="*/ 5702969 w 5933713"/>
                  <a:gd name="connsiteY42" fmla="*/ 2888788 h 3154916"/>
                  <a:gd name="connsiteX43" fmla="*/ 5871411 w 5933713"/>
                  <a:gd name="connsiteY43" fmla="*/ 2720346 h 3154916"/>
                  <a:gd name="connsiteX44" fmla="*/ 5895474 w 5933713"/>
                  <a:gd name="connsiteY44" fmla="*/ 2624093 h 3154916"/>
                  <a:gd name="connsiteX45" fmla="*/ 5895474 w 5933713"/>
                  <a:gd name="connsiteY45" fmla="*/ 1589378 h 3154916"/>
                  <a:gd name="connsiteX46" fmla="*/ 5871411 w 5933713"/>
                  <a:gd name="connsiteY46" fmla="*/ 1204367 h 3154916"/>
                  <a:gd name="connsiteX47" fmla="*/ 5847348 w 5933713"/>
                  <a:gd name="connsiteY47" fmla="*/ 1132178 h 3154916"/>
                  <a:gd name="connsiteX48" fmla="*/ 5727032 w 5933713"/>
                  <a:gd name="connsiteY48" fmla="*/ 1011862 h 3154916"/>
                  <a:gd name="connsiteX49" fmla="*/ 5678906 w 5933713"/>
                  <a:gd name="connsiteY49" fmla="*/ 963735 h 3154916"/>
                  <a:gd name="connsiteX50" fmla="*/ 5630779 w 5933713"/>
                  <a:gd name="connsiteY50" fmla="*/ 915609 h 3154916"/>
                  <a:gd name="connsiteX51" fmla="*/ 5534527 w 5933713"/>
                  <a:gd name="connsiteY51" fmla="*/ 771230 h 3154916"/>
                  <a:gd name="connsiteX52" fmla="*/ 5462337 w 5933713"/>
                  <a:gd name="connsiteY52" fmla="*/ 626851 h 3154916"/>
                  <a:gd name="connsiteX53" fmla="*/ 5269832 w 5933713"/>
                  <a:gd name="connsiteY53" fmla="*/ 458409 h 3154916"/>
                  <a:gd name="connsiteX54" fmla="*/ 5197642 w 5933713"/>
                  <a:gd name="connsiteY54" fmla="*/ 386220 h 3154916"/>
                  <a:gd name="connsiteX55" fmla="*/ 5125453 w 5933713"/>
                  <a:gd name="connsiteY55" fmla="*/ 338093 h 3154916"/>
                  <a:gd name="connsiteX56" fmla="*/ 5053263 w 5933713"/>
                  <a:gd name="connsiteY56" fmla="*/ 265904 h 3154916"/>
                  <a:gd name="connsiteX57" fmla="*/ 4908885 w 5933713"/>
                  <a:gd name="connsiteY57" fmla="*/ 217778 h 3154916"/>
                  <a:gd name="connsiteX58" fmla="*/ 4836695 w 5933713"/>
                  <a:gd name="connsiteY58" fmla="*/ 193714 h 3154916"/>
                  <a:gd name="connsiteX59" fmla="*/ 4764506 w 5933713"/>
                  <a:gd name="connsiteY59" fmla="*/ 169651 h 3154916"/>
                  <a:gd name="connsiteX60" fmla="*/ 4716379 w 5933713"/>
                  <a:gd name="connsiteY60" fmla="*/ 121525 h 3154916"/>
                  <a:gd name="connsiteX61" fmla="*/ 4355432 w 5933713"/>
                  <a:gd name="connsiteY61" fmla="*/ 145588 h 3154916"/>
                  <a:gd name="connsiteX62" fmla="*/ 3922295 w 5933713"/>
                  <a:gd name="connsiteY62" fmla="*/ 121525 h 3154916"/>
                  <a:gd name="connsiteX63" fmla="*/ 3826042 w 5933713"/>
                  <a:gd name="connsiteY63" fmla="*/ 49335 h 3154916"/>
                  <a:gd name="connsiteX64" fmla="*/ 3753853 w 5933713"/>
                  <a:gd name="connsiteY64" fmla="*/ 25272 h 3154916"/>
                  <a:gd name="connsiteX65" fmla="*/ 3585411 w 5933713"/>
                  <a:gd name="connsiteY65" fmla="*/ 49335 h 3154916"/>
                  <a:gd name="connsiteX66" fmla="*/ 3391986 w 5933713"/>
                  <a:gd name="connsiteY66" fmla="*/ 99383 h 3154916"/>
                  <a:gd name="connsiteX0" fmla="*/ 3441032 w 5933713"/>
                  <a:gd name="connsiteY0" fmla="*/ 121525 h 3154916"/>
                  <a:gd name="connsiteX1" fmla="*/ 3441032 w 5933713"/>
                  <a:gd name="connsiteY1" fmla="*/ 121525 h 3154916"/>
                  <a:gd name="connsiteX2" fmla="*/ 2671011 w 5933713"/>
                  <a:gd name="connsiteY2" fmla="*/ 97462 h 3154916"/>
                  <a:gd name="connsiteX3" fmla="*/ 2526632 w 5933713"/>
                  <a:gd name="connsiteY3" fmla="*/ 1209 h 3154916"/>
                  <a:gd name="connsiteX4" fmla="*/ 1443790 w 5933713"/>
                  <a:gd name="connsiteY4" fmla="*/ 49335 h 3154916"/>
                  <a:gd name="connsiteX5" fmla="*/ 1371600 w 5933713"/>
                  <a:gd name="connsiteY5" fmla="*/ 73399 h 3154916"/>
                  <a:gd name="connsiteX6" fmla="*/ 1275348 w 5933713"/>
                  <a:gd name="connsiteY6" fmla="*/ 145588 h 3154916"/>
                  <a:gd name="connsiteX7" fmla="*/ 1203158 w 5933713"/>
                  <a:gd name="connsiteY7" fmla="*/ 169651 h 3154916"/>
                  <a:gd name="connsiteX8" fmla="*/ 1155032 w 5933713"/>
                  <a:gd name="connsiteY8" fmla="*/ 217778 h 3154916"/>
                  <a:gd name="connsiteX9" fmla="*/ 962527 w 5933713"/>
                  <a:gd name="connsiteY9" fmla="*/ 265904 h 3154916"/>
                  <a:gd name="connsiteX10" fmla="*/ 866274 w 5933713"/>
                  <a:gd name="connsiteY10" fmla="*/ 338093 h 3154916"/>
                  <a:gd name="connsiteX11" fmla="*/ 794085 w 5933713"/>
                  <a:gd name="connsiteY11" fmla="*/ 386220 h 3154916"/>
                  <a:gd name="connsiteX12" fmla="*/ 745958 w 5933713"/>
                  <a:gd name="connsiteY12" fmla="*/ 434346 h 3154916"/>
                  <a:gd name="connsiteX13" fmla="*/ 553453 w 5933713"/>
                  <a:gd name="connsiteY13" fmla="*/ 482472 h 3154916"/>
                  <a:gd name="connsiteX14" fmla="*/ 360948 w 5933713"/>
                  <a:gd name="connsiteY14" fmla="*/ 578725 h 3154916"/>
                  <a:gd name="connsiteX15" fmla="*/ 240632 w 5933713"/>
                  <a:gd name="connsiteY15" fmla="*/ 699041 h 3154916"/>
                  <a:gd name="connsiteX16" fmla="*/ 168442 w 5933713"/>
                  <a:gd name="connsiteY16" fmla="*/ 819357 h 3154916"/>
                  <a:gd name="connsiteX17" fmla="*/ 120316 w 5933713"/>
                  <a:gd name="connsiteY17" fmla="*/ 963735 h 3154916"/>
                  <a:gd name="connsiteX18" fmla="*/ 72190 w 5933713"/>
                  <a:gd name="connsiteY18" fmla="*/ 1132178 h 3154916"/>
                  <a:gd name="connsiteX19" fmla="*/ 48127 w 5933713"/>
                  <a:gd name="connsiteY19" fmla="*/ 1324683 h 3154916"/>
                  <a:gd name="connsiteX20" fmla="*/ 24063 w 5933713"/>
                  <a:gd name="connsiteY20" fmla="*/ 1396872 h 3154916"/>
                  <a:gd name="connsiteX21" fmla="*/ 0 w 5933713"/>
                  <a:gd name="connsiteY21" fmla="*/ 1589378 h 3154916"/>
                  <a:gd name="connsiteX22" fmla="*/ 24063 w 5933713"/>
                  <a:gd name="connsiteY22" fmla="*/ 1830009 h 3154916"/>
                  <a:gd name="connsiteX23" fmla="*/ 72190 w 5933713"/>
                  <a:gd name="connsiteY23" fmla="*/ 1926262 h 3154916"/>
                  <a:gd name="connsiteX24" fmla="*/ 96253 w 5933713"/>
                  <a:gd name="connsiteY24" fmla="*/ 2479714 h 3154916"/>
                  <a:gd name="connsiteX25" fmla="*/ 120316 w 5933713"/>
                  <a:gd name="connsiteY25" fmla="*/ 2551904 h 3154916"/>
                  <a:gd name="connsiteX26" fmla="*/ 288758 w 5933713"/>
                  <a:gd name="connsiteY26" fmla="*/ 2624093 h 3154916"/>
                  <a:gd name="connsiteX27" fmla="*/ 481263 w 5933713"/>
                  <a:gd name="connsiteY27" fmla="*/ 2648157 h 3154916"/>
                  <a:gd name="connsiteX28" fmla="*/ 577516 w 5933713"/>
                  <a:gd name="connsiteY28" fmla="*/ 2768472 h 3154916"/>
                  <a:gd name="connsiteX29" fmla="*/ 697832 w 5933713"/>
                  <a:gd name="connsiteY29" fmla="*/ 2840662 h 3154916"/>
                  <a:gd name="connsiteX30" fmla="*/ 1371600 w 5933713"/>
                  <a:gd name="connsiteY30" fmla="*/ 2864725 h 3154916"/>
                  <a:gd name="connsiteX31" fmla="*/ 1684421 w 5933713"/>
                  <a:gd name="connsiteY31" fmla="*/ 2912851 h 3154916"/>
                  <a:gd name="connsiteX32" fmla="*/ 1780674 w 5933713"/>
                  <a:gd name="connsiteY32" fmla="*/ 2936914 h 3154916"/>
                  <a:gd name="connsiteX33" fmla="*/ 1852863 w 5933713"/>
                  <a:gd name="connsiteY33" fmla="*/ 2985041 h 3154916"/>
                  <a:gd name="connsiteX34" fmla="*/ 1900990 w 5933713"/>
                  <a:gd name="connsiteY34" fmla="*/ 3033167 h 3154916"/>
                  <a:gd name="connsiteX35" fmla="*/ 2646948 w 5933713"/>
                  <a:gd name="connsiteY35" fmla="*/ 3105357 h 3154916"/>
                  <a:gd name="connsiteX36" fmla="*/ 2719137 w 5933713"/>
                  <a:gd name="connsiteY36" fmla="*/ 3129420 h 3154916"/>
                  <a:gd name="connsiteX37" fmla="*/ 3416969 w 5933713"/>
                  <a:gd name="connsiteY37" fmla="*/ 3081293 h 3154916"/>
                  <a:gd name="connsiteX38" fmla="*/ 3561348 w 5933713"/>
                  <a:gd name="connsiteY38" fmla="*/ 3009104 h 3154916"/>
                  <a:gd name="connsiteX39" fmla="*/ 3753853 w 5933713"/>
                  <a:gd name="connsiteY39" fmla="*/ 2960978 h 3154916"/>
                  <a:gd name="connsiteX40" fmla="*/ 4740442 w 5933713"/>
                  <a:gd name="connsiteY40" fmla="*/ 2985041 h 3154916"/>
                  <a:gd name="connsiteX41" fmla="*/ 5414211 w 5933713"/>
                  <a:gd name="connsiteY41" fmla="*/ 2912851 h 3154916"/>
                  <a:gd name="connsiteX42" fmla="*/ 5702969 w 5933713"/>
                  <a:gd name="connsiteY42" fmla="*/ 2888788 h 3154916"/>
                  <a:gd name="connsiteX43" fmla="*/ 5871411 w 5933713"/>
                  <a:gd name="connsiteY43" fmla="*/ 2720346 h 3154916"/>
                  <a:gd name="connsiteX44" fmla="*/ 5895474 w 5933713"/>
                  <a:gd name="connsiteY44" fmla="*/ 2624093 h 3154916"/>
                  <a:gd name="connsiteX45" fmla="*/ 5895474 w 5933713"/>
                  <a:gd name="connsiteY45" fmla="*/ 1589378 h 3154916"/>
                  <a:gd name="connsiteX46" fmla="*/ 5871411 w 5933713"/>
                  <a:gd name="connsiteY46" fmla="*/ 1204367 h 3154916"/>
                  <a:gd name="connsiteX47" fmla="*/ 5847348 w 5933713"/>
                  <a:gd name="connsiteY47" fmla="*/ 1132178 h 3154916"/>
                  <a:gd name="connsiteX48" fmla="*/ 5727032 w 5933713"/>
                  <a:gd name="connsiteY48" fmla="*/ 1011862 h 3154916"/>
                  <a:gd name="connsiteX49" fmla="*/ 5678906 w 5933713"/>
                  <a:gd name="connsiteY49" fmla="*/ 963735 h 3154916"/>
                  <a:gd name="connsiteX50" fmla="*/ 5630779 w 5933713"/>
                  <a:gd name="connsiteY50" fmla="*/ 915609 h 3154916"/>
                  <a:gd name="connsiteX51" fmla="*/ 5534527 w 5933713"/>
                  <a:gd name="connsiteY51" fmla="*/ 771230 h 3154916"/>
                  <a:gd name="connsiteX52" fmla="*/ 5462337 w 5933713"/>
                  <a:gd name="connsiteY52" fmla="*/ 626851 h 3154916"/>
                  <a:gd name="connsiteX53" fmla="*/ 5269832 w 5933713"/>
                  <a:gd name="connsiteY53" fmla="*/ 458409 h 3154916"/>
                  <a:gd name="connsiteX54" fmla="*/ 5197642 w 5933713"/>
                  <a:gd name="connsiteY54" fmla="*/ 386220 h 3154916"/>
                  <a:gd name="connsiteX55" fmla="*/ 5125453 w 5933713"/>
                  <a:gd name="connsiteY55" fmla="*/ 338093 h 3154916"/>
                  <a:gd name="connsiteX56" fmla="*/ 5053263 w 5933713"/>
                  <a:gd name="connsiteY56" fmla="*/ 265904 h 3154916"/>
                  <a:gd name="connsiteX57" fmla="*/ 4908885 w 5933713"/>
                  <a:gd name="connsiteY57" fmla="*/ 217778 h 3154916"/>
                  <a:gd name="connsiteX58" fmla="*/ 4836695 w 5933713"/>
                  <a:gd name="connsiteY58" fmla="*/ 193714 h 3154916"/>
                  <a:gd name="connsiteX59" fmla="*/ 4764506 w 5933713"/>
                  <a:gd name="connsiteY59" fmla="*/ 169651 h 3154916"/>
                  <a:gd name="connsiteX60" fmla="*/ 4716379 w 5933713"/>
                  <a:gd name="connsiteY60" fmla="*/ 121525 h 3154916"/>
                  <a:gd name="connsiteX61" fmla="*/ 4355432 w 5933713"/>
                  <a:gd name="connsiteY61" fmla="*/ 145588 h 3154916"/>
                  <a:gd name="connsiteX62" fmla="*/ 3922295 w 5933713"/>
                  <a:gd name="connsiteY62" fmla="*/ 121525 h 3154916"/>
                  <a:gd name="connsiteX63" fmla="*/ 3826042 w 5933713"/>
                  <a:gd name="connsiteY63" fmla="*/ 49335 h 3154916"/>
                  <a:gd name="connsiteX64" fmla="*/ 3753853 w 5933713"/>
                  <a:gd name="connsiteY64" fmla="*/ 25272 h 3154916"/>
                  <a:gd name="connsiteX65" fmla="*/ 3585411 w 5933713"/>
                  <a:gd name="connsiteY65" fmla="*/ 49335 h 3154916"/>
                  <a:gd name="connsiteX66" fmla="*/ 3468186 w 5933713"/>
                  <a:gd name="connsiteY66" fmla="*/ 99383 h 3154916"/>
                  <a:gd name="connsiteX0" fmla="*/ 3441032 w 5933713"/>
                  <a:gd name="connsiteY0" fmla="*/ 121525 h 3154916"/>
                  <a:gd name="connsiteX1" fmla="*/ 3441032 w 5933713"/>
                  <a:gd name="connsiteY1" fmla="*/ 121525 h 3154916"/>
                  <a:gd name="connsiteX2" fmla="*/ 2671011 w 5933713"/>
                  <a:gd name="connsiteY2" fmla="*/ 97462 h 3154916"/>
                  <a:gd name="connsiteX3" fmla="*/ 2526632 w 5933713"/>
                  <a:gd name="connsiteY3" fmla="*/ 1209 h 3154916"/>
                  <a:gd name="connsiteX4" fmla="*/ 1443790 w 5933713"/>
                  <a:gd name="connsiteY4" fmla="*/ 49335 h 3154916"/>
                  <a:gd name="connsiteX5" fmla="*/ 1371600 w 5933713"/>
                  <a:gd name="connsiteY5" fmla="*/ 73399 h 3154916"/>
                  <a:gd name="connsiteX6" fmla="*/ 1275348 w 5933713"/>
                  <a:gd name="connsiteY6" fmla="*/ 145588 h 3154916"/>
                  <a:gd name="connsiteX7" fmla="*/ 1203158 w 5933713"/>
                  <a:gd name="connsiteY7" fmla="*/ 169651 h 3154916"/>
                  <a:gd name="connsiteX8" fmla="*/ 1155032 w 5933713"/>
                  <a:gd name="connsiteY8" fmla="*/ 217778 h 3154916"/>
                  <a:gd name="connsiteX9" fmla="*/ 962527 w 5933713"/>
                  <a:gd name="connsiteY9" fmla="*/ 265904 h 3154916"/>
                  <a:gd name="connsiteX10" fmla="*/ 866274 w 5933713"/>
                  <a:gd name="connsiteY10" fmla="*/ 338093 h 3154916"/>
                  <a:gd name="connsiteX11" fmla="*/ 794085 w 5933713"/>
                  <a:gd name="connsiteY11" fmla="*/ 386220 h 3154916"/>
                  <a:gd name="connsiteX12" fmla="*/ 745958 w 5933713"/>
                  <a:gd name="connsiteY12" fmla="*/ 434346 h 3154916"/>
                  <a:gd name="connsiteX13" fmla="*/ 553453 w 5933713"/>
                  <a:gd name="connsiteY13" fmla="*/ 482472 h 3154916"/>
                  <a:gd name="connsiteX14" fmla="*/ 360948 w 5933713"/>
                  <a:gd name="connsiteY14" fmla="*/ 578725 h 3154916"/>
                  <a:gd name="connsiteX15" fmla="*/ 240632 w 5933713"/>
                  <a:gd name="connsiteY15" fmla="*/ 699041 h 3154916"/>
                  <a:gd name="connsiteX16" fmla="*/ 168442 w 5933713"/>
                  <a:gd name="connsiteY16" fmla="*/ 819357 h 3154916"/>
                  <a:gd name="connsiteX17" fmla="*/ 120316 w 5933713"/>
                  <a:gd name="connsiteY17" fmla="*/ 963735 h 3154916"/>
                  <a:gd name="connsiteX18" fmla="*/ 72190 w 5933713"/>
                  <a:gd name="connsiteY18" fmla="*/ 1132178 h 3154916"/>
                  <a:gd name="connsiteX19" fmla="*/ 48127 w 5933713"/>
                  <a:gd name="connsiteY19" fmla="*/ 1324683 h 3154916"/>
                  <a:gd name="connsiteX20" fmla="*/ 24063 w 5933713"/>
                  <a:gd name="connsiteY20" fmla="*/ 1396872 h 3154916"/>
                  <a:gd name="connsiteX21" fmla="*/ 0 w 5933713"/>
                  <a:gd name="connsiteY21" fmla="*/ 1589378 h 3154916"/>
                  <a:gd name="connsiteX22" fmla="*/ 24063 w 5933713"/>
                  <a:gd name="connsiteY22" fmla="*/ 1830009 h 3154916"/>
                  <a:gd name="connsiteX23" fmla="*/ 72190 w 5933713"/>
                  <a:gd name="connsiteY23" fmla="*/ 1926262 h 3154916"/>
                  <a:gd name="connsiteX24" fmla="*/ 96253 w 5933713"/>
                  <a:gd name="connsiteY24" fmla="*/ 2479714 h 3154916"/>
                  <a:gd name="connsiteX25" fmla="*/ 120316 w 5933713"/>
                  <a:gd name="connsiteY25" fmla="*/ 2551904 h 3154916"/>
                  <a:gd name="connsiteX26" fmla="*/ 288758 w 5933713"/>
                  <a:gd name="connsiteY26" fmla="*/ 2624093 h 3154916"/>
                  <a:gd name="connsiteX27" fmla="*/ 481263 w 5933713"/>
                  <a:gd name="connsiteY27" fmla="*/ 2648157 h 3154916"/>
                  <a:gd name="connsiteX28" fmla="*/ 577516 w 5933713"/>
                  <a:gd name="connsiteY28" fmla="*/ 2768472 h 3154916"/>
                  <a:gd name="connsiteX29" fmla="*/ 697832 w 5933713"/>
                  <a:gd name="connsiteY29" fmla="*/ 2840662 h 3154916"/>
                  <a:gd name="connsiteX30" fmla="*/ 1371600 w 5933713"/>
                  <a:gd name="connsiteY30" fmla="*/ 2864725 h 3154916"/>
                  <a:gd name="connsiteX31" fmla="*/ 1684421 w 5933713"/>
                  <a:gd name="connsiteY31" fmla="*/ 2912851 h 3154916"/>
                  <a:gd name="connsiteX32" fmla="*/ 1780674 w 5933713"/>
                  <a:gd name="connsiteY32" fmla="*/ 2936914 h 3154916"/>
                  <a:gd name="connsiteX33" fmla="*/ 1852863 w 5933713"/>
                  <a:gd name="connsiteY33" fmla="*/ 2985041 h 3154916"/>
                  <a:gd name="connsiteX34" fmla="*/ 1900990 w 5933713"/>
                  <a:gd name="connsiteY34" fmla="*/ 3033167 h 3154916"/>
                  <a:gd name="connsiteX35" fmla="*/ 2646948 w 5933713"/>
                  <a:gd name="connsiteY35" fmla="*/ 3105357 h 3154916"/>
                  <a:gd name="connsiteX36" fmla="*/ 2719137 w 5933713"/>
                  <a:gd name="connsiteY36" fmla="*/ 3129420 h 3154916"/>
                  <a:gd name="connsiteX37" fmla="*/ 3416969 w 5933713"/>
                  <a:gd name="connsiteY37" fmla="*/ 3081293 h 3154916"/>
                  <a:gd name="connsiteX38" fmla="*/ 3561348 w 5933713"/>
                  <a:gd name="connsiteY38" fmla="*/ 3009104 h 3154916"/>
                  <a:gd name="connsiteX39" fmla="*/ 3753853 w 5933713"/>
                  <a:gd name="connsiteY39" fmla="*/ 2960978 h 3154916"/>
                  <a:gd name="connsiteX40" fmla="*/ 4740442 w 5933713"/>
                  <a:gd name="connsiteY40" fmla="*/ 2985041 h 3154916"/>
                  <a:gd name="connsiteX41" fmla="*/ 5414211 w 5933713"/>
                  <a:gd name="connsiteY41" fmla="*/ 2912851 h 3154916"/>
                  <a:gd name="connsiteX42" fmla="*/ 5702969 w 5933713"/>
                  <a:gd name="connsiteY42" fmla="*/ 2888788 h 3154916"/>
                  <a:gd name="connsiteX43" fmla="*/ 5871411 w 5933713"/>
                  <a:gd name="connsiteY43" fmla="*/ 2720346 h 3154916"/>
                  <a:gd name="connsiteX44" fmla="*/ 5895474 w 5933713"/>
                  <a:gd name="connsiteY44" fmla="*/ 2624093 h 3154916"/>
                  <a:gd name="connsiteX45" fmla="*/ 5895474 w 5933713"/>
                  <a:gd name="connsiteY45" fmla="*/ 1589378 h 3154916"/>
                  <a:gd name="connsiteX46" fmla="*/ 5871411 w 5933713"/>
                  <a:gd name="connsiteY46" fmla="*/ 1204367 h 3154916"/>
                  <a:gd name="connsiteX47" fmla="*/ 5847348 w 5933713"/>
                  <a:gd name="connsiteY47" fmla="*/ 1132178 h 3154916"/>
                  <a:gd name="connsiteX48" fmla="*/ 5727032 w 5933713"/>
                  <a:gd name="connsiteY48" fmla="*/ 1011862 h 3154916"/>
                  <a:gd name="connsiteX49" fmla="*/ 5678906 w 5933713"/>
                  <a:gd name="connsiteY49" fmla="*/ 963735 h 3154916"/>
                  <a:gd name="connsiteX50" fmla="*/ 5630779 w 5933713"/>
                  <a:gd name="connsiteY50" fmla="*/ 915609 h 3154916"/>
                  <a:gd name="connsiteX51" fmla="*/ 5534527 w 5933713"/>
                  <a:gd name="connsiteY51" fmla="*/ 771230 h 3154916"/>
                  <a:gd name="connsiteX52" fmla="*/ 5462337 w 5933713"/>
                  <a:gd name="connsiteY52" fmla="*/ 626851 h 3154916"/>
                  <a:gd name="connsiteX53" fmla="*/ 5269832 w 5933713"/>
                  <a:gd name="connsiteY53" fmla="*/ 458409 h 3154916"/>
                  <a:gd name="connsiteX54" fmla="*/ 5197642 w 5933713"/>
                  <a:gd name="connsiteY54" fmla="*/ 386220 h 3154916"/>
                  <a:gd name="connsiteX55" fmla="*/ 5125453 w 5933713"/>
                  <a:gd name="connsiteY55" fmla="*/ 338093 h 3154916"/>
                  <a:gd name="connsiteX56" fmla="*/ 5053263 w 5933713"/>
                  <a:gd name="connsiteY56" fmla="*/ 265904 h 3154916"/>
                  <a:gd name="connsiteX57" fmla="*/ 4908885 w 5933713"/>
                  <a:gd name="connsiteY57" fmla="*/ 217778 h 3154916"/>
                  <a:gd name="connsiteX58" fmla="*/ 4836695 w 5933713"/>
                  <a:gd name="connsiteY58" fmla="*/ 193714 h 3154916"/>
                  <a:gd name="connsiteX59" fmla="*/ 4764506 w 5933713"/>
                  <a:gd name="connsiteY59" fmla="*/ 169651 h 3154916"/>
                  <a:gd name="connsiteX60" fmla="*/ 4716379 w 5933713"/>
                  <a:gd name="connsiteY60" fmla="*/ 121525 h 3154916"/>
                  <a:gd name="connsiteX61" fmla="*/ 4355432 w 5933713"/>
                  <a:gd name="connsiteY61" fmla="*/ 145588 h 3154916"/>
                  <a:gd name="connsiteX62" fmla="*/ 3922295 w 5933713"/>
                  <a:gd name="connsiteY62" fmla="*/ 121525 h 3154916"/>
                  <a:gd name="connsiteX63" fmla="*/ 3826042 w 5933713"/>
                  <a:gd name="connsiteY63" fmla="*/ 49335 h 3154916"/>
                  <a:gd name="connsiteX64" fmla="*/ 3753853 w 5933713"/>
                  <a:gd name="connsiteY64" fmla="*/ 25272 h 3154916"/>
                  <a:gd name="connsiteX65" fmla="*/ 3585411 w 5933713"/>
                  <a:gd name="connsiteY65" fmla="*/ 49335 h 3154916"/>
                  <a:gd name="connsiteX66" fmla="*/ 3544386 w 5933713"/>
                  <a:gd name="connsiteY66" fmla="*/ 175583 h 3154916"/>
                  <a:gd name="connsiteX0" fmla="*/ 3441032 w 5933713"/>
                  <a:gd name="connsiteY0" fmla="*/ 121525 h 3154916"/>
                  <a:gd name="connsiteX1" fmla="*/ 3441032 w 5933713"/>
                  <a:gd name="connsiteY1" fmla="*/ 121525 h 3154916"/>
                  <a:gd name="connsiteX2" fmla="*/ 2671011 w 5933713"/>
                  <a:gd name="connsiteY2" fmla="*/ 97462 h 3154916"/>
                  <a:gd name="connsiteX3" fmla="*/ 2526632 w 5933713"/>
                  <a:gd name="connsiteY3" fmla="*/ 1209 h 3154916"/>
                  <a:gd name="connsiteX4" fmla="*/ 1443790 w 5933713"/>
                  <a:gd name="connsiteY4" fmla="*/ 49335 h 3154916"/>
                  <a:gd name="connsiteX5" fmla="*/ 1371600 w 5933713"/>
                  <a:gd name="connsiteY5" fmla="*/ 73399 h 3154916"/>
                  <a:gd name="connsiteX6" fmla="*/ 1275348 w 5933713"/>
                  <a:gd name="connsiteY6" fmla="*/ 145588 h 3154916"/>
                  <a:gd name="connsiteX7" fmla="*/ 1203158 w 5933713"/>
                  <a:gd name="connsiteY7" fmla="*/ 169651 h 3154916"/>
                  <a:gd name="connsiteX8" fmla="*/ 1155032 w 5933713"/>
                  <a:gd name="connsiteY8" fmla="*/ 217778 h 3154916"/>
                  <a:gd name="connsiteX9" fmla="*/ 962527 w 5933713"/>
                  <a:gd name="connsiteY9" fmla="*/ 265904 h 3154916"/>
                  <a:gd name="connsiteX10" fmla="*/ 866274 w 5933713"/>
                  <a:gd name="connsiteY10" fmla="*/ 338093 h 3154916"/>
                  <a:gd name="connsiteX11" fmla="*/ 794085 w 5933713"/>
                  <a:gd name="connsiteY11" fmla="*/ 386220 h 3154916"/>
                  <a:gd name="connsiteX12" fmla="*/ 745958 w 5933713"/>
                  <a:gd name="connsiteY12" fmla="*/ 434346 h 3154916"/>
                  <a:gd name="connsiteX13" fmla="*/ 553453 w 5933713"/>
                  <a:gd name="connsiteY13" fmla="*/ 482472 h 3154916"/>
                  <a:gd name="connsiteX14" fmla="*/ 360948 w 5933713"/>
                  <a:gd name="connsiteY14" fmla="*/ 578725 h 3154916"/>
                  <a:gd name="connsiteX15" fmla="*/ 240632 w 5933713"/>
                  <a:gd name="connsiteY15" fmla="*/ 699041 h 3154916"/>
                  <a:gd name="connsiteX16" fmla="*/ 168442 w 5933713"/>
                  <a:gd name="connsiteY16" fmla="*/ 819357 h 3154916"/>
                  <a:gd name="connsiteX17" fmla="*/ 120316 w 5933713"/>
                  <a:gd name="connsiteY17" fmla="*/ 963735 h 3154916"/>
                  <a:gd name="connsiteX18" fmla="*/ 72190 w 5933713"/>
                  <a:gd name="connsiteY18" fmla="*/ 1132178 h 3154916"/>
                  <a:gd name="connsiteX19" fmla="*/ 48127 w 5933713"/>
                  <a:gd name="connsiteY19" fmla="*/ 1324683 h 3154916"/>
                  <a:gd name="connsiteX20" fmla="*/ 24063 w 5933713"/>
                  <a:gd name="connsiteY20" fmla="*/ 1396872 h 3154916"/>
                  <a:gd name="connsiteX21" fmla="*/ 0 w 5933713"/>
                  <a:gd name="connsiteY21" fmla="*/ 1589378 h 3154916"/>
                  <a:gd name="connsiteX22" fmla="*/ 24063 w 5933713"/>
                  <a:gd name="connsiteY22" fmla="*/ 1830009 h 3154916"/>
                  <a:gd name="connsiteX23" fmla="*/ 72190 w 5933713"/>
                  <a:gd name="connsiteY23" fmla="*/ 1926262 h 3154916"/>
                  <a:gd name="connsiteX24" fmla="*/ 96253 w 5933713"/>
                  <a:gd name="connsiteY24" fmla="*/ 2479714 h 3154916"/>
                  <a:gd name="connsiteX25" fmla="*/ 120316 w 5933713"/>
                  <a:gd name="connsiteY25" fmla="*/ 2551904 h 3154916"/>
                  <a:gd name="connsiteX26" fmla="*/ 288758 w 5933713"/>
                  <a:gd name="connsiteY26" fmla="*/ 2624093 h 3154916"/>
                  <a:gd name="connsiteX27" fmla="*/ 481263 w 5933713"/>
                  <a:gd name="connsiteY27" fmla="*/ 2648157 h 3154916"/>
                  <a:gd name="connsiteX28" fmla="*/ 577516 w 5933713"/>
                  <a:gd name="connsiteY28" fmla="*/ 2768472 h 3154916"/>
                  <a:gd name="connsiteX29" fmla="*/ 697832 w 5933713"/>
                  <a:gd name="connsiteY29" fmla="*/ 2840662 h 3154916"/>
                  <a:gd name="connsiteX30" fmla="*/ 1371600 w 5933713"/>
                  <a:gd name="connsiteY30" fmla="*/ 2864725 h 3154916"/>
                  <a:gd name="connsiteX31" fmla="*/ 1684421 w 5933713"/>
                  <a:gd name="connsiteY31" fmla="*/ 2912851 h 3154916"/>
                  <a:gd name="connsiteX32" fmla="*/ 1780674 w 5933713"/>
                  <a:gd name="connsiteY32" fmla="*/ 2936914 h 3154916"/>
                  <a:gd name="connsiteX33" fmla="*/ 1852863 w 5933713"/>
                  <a:gd name="connsiteY33" fmla="*/ 2985041 h 3154916"/>
                  <a:gd name="connsiteX34" fmla="*/ 1900990 w 5933713"/>
                  <a:gd name="connsiteY34" fmla="*/ 3033167 h 3154916"/>
                  <a:gd name="connsiteX35" fmla="*/ 2646948 w 5933713"/>
                  <a:gd name="connsiteY35" fmla="*/ 3105357 h 3154916"/>
                  <a:gd name="connsiteX36" fmla="*/ 2719137 w 5933713"/>
                  <a:gd name="connsiteY36" fmla="*/ 3129420 h 3154916"/>
                  <a:gd name="connsiteX37" fmla="*/ 3416969 w 5933713"/>
                  <a:gd name="connsiteY37" fmla="*/ 3081293 h 3154916"/>
                  <a:gd name="connsiteX38" fmla="*/ 3561348 w 5933713"/>
                  <a:gd name="connsiteY38" fmla="*/ 3009104 h 3154916"/>
                  <a:gd name="connsiteX39" fmla="*/ 3753853 w 5933713"/>
                  <a:gd name="connsiteY39" fmla="*/ 2960978 h 3154916"/>
                  <a:gd name="connsiteX40" fmla="*/ 4740442 w 5933713"/>
                  <a:gd name="connsiteY40" fmla="*/ 2985041 h 3154916"/>
                  <a:gd name="connsiteX41" fmla="*/ 5414211 w 5933713"/>
                  <a:gd name="connsiteY41" fmla="*/ 2912851 h 3154916"/>
                  <a:gd name="connsiteX42" fmla="*/ 5702969 w 5933713"/>
                  <a:gd name="connsiteY42" fmla="*/ 2888788 h 3154916"/>
                  <a:gd name="connsiteX43" fmla="*/ 5871411 w 5933713"/>
                  <a:gd name="connsiteY43" fmla="*/ 2720346 h 3154916"/>
                  <a:gd name="connsiteX44" fmla="*/ 5895474 w 5933713"/>
                  <a:gd name="connsiteY44" fmla="*/ 2624093 h 3154916"/>
                  <a:gd name="connsiteX45" fmla="*/ 5895474 w 5933713"/>
                  <a:gd name="connsiteY45" fmla="*/ 1589378 h 3154916"/>
                  <a:gd name="connsiteX46" fmla="*/ 5871411 w 5933713"/>
                  <a:gd name="connsiteY46" fmla="*/ 1204367 h 3154916"/>
                  <a:gd name="connsiteX47" fmla="*/ 5847348 w 5933713"/>
                  <a:gd name="connsiteY47" fmla="*/ 1132178 h 3154916"/>
                  <a:gd name="connsiteX48" fmla="*/ 5727032 w 5933713"/>
                  <a:gd name="connsiteY48" fmla="*/ 1011862 h 3154916"/>
                  <a:gd name="connsiteX49" fmla="*/ 5678906 w 5933713"/>
                  <a:gd name="connsiteY49" fmla="*/ 963735 h 3154916"/>
                  <a:gd name="connsiteX50" fmla="*/ 5630779 w 5933713"/>
                  <a:gd name="connsiteY50" fmla="*/ 915609 h 3154916"/>
                  <a:gd name="connsiteX51" fmla="*/ 5534527 w 5933713"/>
                  <a:gd name="connsiteY51" fmla="*/ 771230 h 3154916"/>
                  <a:gd name="connsiteX52" fmla="*/ 5462337 w 5933713"/>
                  <a:gd name="connsiteY52" fmla="*/ 626851 h 3154916"/>
                  <a:gd name="connsiteX53" fmla="*/ 5269832 w 5933713"/>
                  <a:gd name="connsiteY53" fmla="*/ 458409 h 3154916"/>
                  <a:gd name="connsiteX54" fmla="*/ 5197642 w 5933713"/>
                  <a:gd name="connsiteY54" fmla="*/ 386220 h 3154916"/>
                  <a:gd name="connsiteX55" fmla="*/ 5125453 w 5933713"/>
                  <a:gd name="connsiteY55" fmla="*/ 338093 h 3154916"/>
                  <a:gd name="connsiteX56" fmla="*/ 5053263 w 5933713"/>
                  <a:gd name="connsiteY56" fmla="*/ 265904 h 3154916"/>
                  <a:gd name="connsiteX57" fmla="*/ 4908885 w 5933713"/>
                  <a:gd name="connsiteY57" fmla="*/ 217778 h 3154916"/>
                  <a:gd name="connsiteX58" fmla="*/ 4836695 w 5933713"/>
                  <a:gd name="connsiteY58" fmla="*/ 193714 h 3154916"/>
                  <a:gd name="connsiteX59" fmla="*/ 4764506 w 5933713"/>
                  <a:gd name="connsiteY59" fmla="*/ 169651 h 3154916"/>
                  <a:gd name="connsiteX60" fmla="*/ 4716379 w 5933713"/>
                  <a:gd name="connsiteY60" fmla="*/ 121525 h 3154916"/>
                  <a:gd name="connsiteX61" fmla="*/ 4355432 w 5933713"/>
                  <a:gd name="connsiteY61" fmla="*/ 145588 h 3154916"/>
                  <a:gd name="connsiteX62" fmla="*/ 3922295 w 5933713"/>
                  <a:gd name="connsiteY62" fmla="*/ 121525 h 3154916"/>
                  <a:gd name="connsiteX63" fmla="*/ 3826042 w 5933713"/>
                  <a:gd name="connsiteY63" fmla="*/ 49335 h 3154916"/>
                  <a:gd name="connsiteX64" fmla="*/ 3753853 w 5933713"/>
                  <a:gd name="connsiteY64" fmla="*/ 25272 h 3154916"/>
                  <a:gd name="connsiteX65" fmla="*/ 3585411 w 5933713"/>
                  <a:gd name="connsiteY65" fmla="*/ 49335 h 3154916"/>
                  <a:gd name="connsiteX66" fmla="*/ 3468186 w 5933713"/>
                  <a:gd name="connsiteY66" fmla="*/ 99383 h 3154916"/>
                  <a:gd name="connsiteX0" fmla="*/ 3441032 w 5933713"/>
                  <a:gd name="connsiteY0" fmla="*/ 121525 h 3154916"/>
                  <a:gd name="connsiteX1" fmla="*/ 3468186 w 5933713"/>
                  <a:gd name="connsiteY1" fmla="*/ 99383 h 3154916"/>
                  <a:gd name="connsiteX2" fmla="*/ 2671011 w 5933713"/>
                  <a:gd name="connsiteY2" fmla="*/ 97462 h 3154916"/>
                  <a:gd name="connsiteX3" fmla="*/ 2526632 w 5933713"/>
                  <a:gd name="connsiteY3" fmla="*/ 1209 h 3154916"/>
                  <a:gd name="connsiteX4" fmla="*/ 1443790 w 5933713"/>
                  <a:gd name="connsiteY4" fmla="*/ 49335 h 3154916"/>
                  <a:gd name="connsiteX5" fmla="*/ 1371600 w 5933713"/>
                  <a:gd name="connsiteY5" fmla="*/ 73399 h 3154916"/>
                  <a:gd name="connsiteX6" fmla="*/ 1275348 w 5933713"/>
                  <a:gd name="connsiteY6" fmla="*/ 145588 h 3154916"/>
                  <a:gd name="connsiteX7" fmla="*/ 1203158 w 5933713"/>
                  <a:gd name="connsiteY7" fmla="*/ 169651 h 3154916"/>
                  <a:gd name="connsiteX8" fmla="*/ 1155032 w 5933713"/>
                  <a:gd name="connsiteY8" fmla="*/ 217778 h 3154916"/>
                  <a:gd name="connsiteX9" fmla="*/ 962527 w 5933713"/>
                  <a:gd name="connsiteY9" fmla="*/ 265904 h 3154916"/>
                  <a:gd name="connsiteX10" fmla="*/ 866274 w 5933713"/>
                  <a:gd name="connsiteY10" fmla="*/ 338093 h 3154916"/>
                  <a:gd name="connsiteX11" fmla="*/ 794085 w 5933713"/>
                  <a:gd name="connsiteY11" fmla="*/ 386220 h 3154916"/>
                  <a:gd name="connsiteX12" fmla="*/ 745958 w 5933713"/>
                  <a:gd name="connsiteY12" fmla="*/ 434346 h 3154916"/>
                  <a:gd name="connsiteX13" fmla="*/ 553453 w 5933713"/>
                  <a:gd name="connsiteY13" fmla="*/ 482472 h 3154916"/>
                  <a:gd name="connsiteX14" fmla="*/ 360948 w 5933713"/>
                  <a:gd name="connsiteY14" fmla="*/ 578725 h 3154916"/>
                  <a:gd name="connsiteX15" fmla="*/ 240632 w 5933713"/>
                  <a:gd name="connsiteY15" fmla="*/ 699041 h 3154916"/>
                  <a:gd name="connsiteX16" fmla="*/ 168442 w 5933713"/>
                  <a:gd name="connsiteY16" fmla="*/ 819357 h 3154916"/>
                  <a:gd name="connsiteX17" fmla="*/ 120316 w 5933713"/>
                  <a:gd name="connsiteY17" fmla="*/ 963735 h 3154916"/>
                  <a:gd name="connsiteX18" fmla="*/ 72190 w 5933713"/>
                  <a:gd name="connsiteY18" fmla="*/ 1132178 h 3154916"/>
                  <a:gd name="connsiteX19" fmla="*/ 48127 w 5933713"/>
                  <a:gd name="connsiteY19" fmla="*/ 1324683 h 3154916"/>
                  <a:gd name="connsiteX20" fmla="*/ 24063 w 5933713"/>
                  <a:gd name="connsiteY20" fmla="*/ 1396872 h 3154916"/>
                  <a:gd name="connsiteX21" fmla="*/ 0 w 5933713"/>
                  <a:gd name="connsiteY21" fmla="*/ 1589378 h 3154916"/>
                  <a:gd name="connsiteX22" fmla="*/ 24063 w 5933713"/>
                  <a:gd name="connsiteY22" fmla="*/ 1830009 h 3154916"/>
                  <a:gd name="connsiteX23" fmla="*/ 72190 w 5933713"/>
                  <a:gd name="connsiteY23" fmla="*/ 1926262 h 3154916"/>
                  <a:gd name="connsiteX24" fmla="*/ 96253 w 5933713"/>
                  <a:gd name="connsiteY24" fmla="*/ 2479714 h 3154916"/>
                  <a:gd name="connsiteX25" fmla="*/ 120316 w 5933713"/>
                  <a:gd name="connsiteY25" fmla="*/ 2551904 h 3154916"/>
                  <a:gd name="connsiteX26" fmla="*/ 288758 w 5933713"/>
                  <a:gd name="connsiteY26" fmla="*/ 2624093 h 3154916"/>
                  <a:gd name="connsiteX27" fmla="*/ 481263 w 5933713"/>
                  <a:gd name="connsiteY27" fmla="*/ 2648157 h 3154916"/>
                  <a:gd name="connsiteX28" fmla="*/ 577516 w 5933713"/>
                  <a:gd name="connsiteY28" fmla="*/ 2768472 h 3154916"/>
                  <a:gd name="connsiteX29" fmla="*/ 697832 w 5933713"/>
                  <a:gd name="connsiteY29" fmla="*/ 2840662 h 3154916"/>
                  <a:gd name="connsiteX30" fmla="*/ 1371600 w 5933713"/>
                  <a:gd name="connsiteY30" fmla="*/ 2864725 h 3154916"/>
                  <a:gd name="connsiteX31" fmla="*/ 1684421 w 5933713"/>
                  <a:gd name="connsiteY31" fmla="*/ 2912851 h 3154916"/>
                  <a:gd name="connsiteX32" fmla="*/ 1780674 w 5933713"/>
                  <a:gd name="connsiteY32" fmla="*/ 2936914 h 3154916"/>
                  <a:gd name="connsiteX33" fmla="*/ 1852863 w 5933713"/>
                  <a:gd name="connsiteY33" fmla="*/ 2985041 h 3154916"/>
                  <a:gd name="connsiteX34" fmla="*/ 1900990 w 5933713"/>
                  <a:gd name="connsiteY34" fmla="*/ 3033167 h 3154916"/>
                  <a:gd name="connsiteX35" fmla="*/ 2646948 w 5933713"/>
                  <a:gd name="connsiteY35" fmla="*/ 3105357 h 3154916"/>
                  <a:gd name="connsiteX36" fmla="*/ 2719137 w 5933713"/>
                  <a:gd name="connsiteY36" fmla="*/ 3129420 h 3154916"/>
                  <a:gd name="connsiteX37" fmla="*/ 3416969 w 5933713"/>
                  <a:gd name="connsiteY37" fmla="*/ 3081293 h 3154916"/>
                  <a:gd name="connsiteX38" fmla="*/ 3561348 w 5933713"/>
                  <a:gd name="connsiteY38" fmla="*/ 3009104 h 3154916"/>
                  <a:gd name="connsiteX39" fmla="*/ 3753853 w 5933713"/>
                  <a:gd name="connsiteY39" fmla="*/ 2960978 h 3154916"/>
                  <a:gd name="connsiteX40" fmla="*/ 4740442 w 5933713"/>
                  <a:gd name="connsiteY40" fmla="*/ 2985041 h 3154916"/>
                  <a:gd name="connsiteX41" fmla="*/ 5414211 w 5933713"/>
                  <a:gd name="connsiteY41" fmla="*/ 2912851 h 3154916"/>
                  <a:gd name="connsiteX42" fmla="*/ 5702969 w 5933713"/>
                  <a:gd name="connsiteY42" fmla="*/ 2888788 h 3154916"/>
                  <a:gd name="connsiteX43" fmla="*/ 5871411 w 5933713"/>
                  <a:gd name="connsiteY43" fmla="*/ 2720346 h 3154916"/>
                  <a:gd name="connsiteX44" fmla="*/ 5895474 w 5933713"/>
                  <a:gd name="connsiteY44" fmla="*/ 2624093 h 3154916"/>
                  <a:gd name="connsiteX45" fmla="*/ 5895474 w 5933713"/>
                  <a:gd name="connsiteY45" fmla="*/ 1589378 h 3154916"/>
                  <a:gd name="connsiteX46" fmla="*/ 5871411 w 5933713"/>
                  <a:gd name="connsiteY46" fmla="*/ 1204367 h 3154916"/>
                  <a:gd name="connsiteX47" fmla="*/ 5847348 w 5933713"/>
                  <a:gd name="connsiteY47" fmla="*/ 1132178 h 3154916"/>
                  <a:gd name="connsiteX48" fmla="*/ 5727032 w 5933713"/>
                  <a:gd name="connsiteY48" fmla="*/ 1011862 h 3154916"/>
                  <a:gd name="connsiteX49" fmla="*/ 5678906 w 5933713"/>
                  <a:gd name="connsiteY49" fmla="*/ 963735 h 3154916"/>
                  <a:gd name="connsiteX50" fmla="*/ 5630779 w 5933713"/>
                  <a:gd name="connsiteY50" fmla="*/ 915609 h 3154916"/>
                  <a:gd name="connsiteX51" fmla="*/ 5534527 w 5933713"/>
                  <a:gd name="connsiteY51" fmla="*/ 771230 h 3154916"/>
                  <a:gd name="connsiteX52" fmla="*/ 5462337 w 5933713"/>
                  <a:gd name="connsiteY52" fmla="*/ 626851 h 3154916"/>
                  <a:gd name="connsiteX53" fmla="*/ 5269832 w 5933713"/>
                  <a:gd name="connsiteY53" fmla="*/ 458409 h 3154916"/>
                  <a:gd name="connsiteX54" fmla="*/ 5197642 w 5933713"/>
                  <a:gd name="connsiteY54" fmla="*/ 386220 h 3154916"/>
                  <a:gd name="connsiteX55" fmla="*/ 5125453 w 5933713"/>
                  <a:gd name="connsiteY55" fmla="*/ 338093 h 3154916"/>
                  <a:gd name="connsiteX56" fmla="*/ 5053263 w 5933713"/>
                  <a:gd name="connsiteY56" fmla="*/ 265904 h 3154916"/>
                  <a:gd name="connsiteX57" fmla="*/ 4908885 w 5933713"/>
                  <a:gd name="connsiteY57" fmla="*/ 217778 h 3154916"/>
                  <a:gd name="connsiteX58" fmla="*/ 4836695 w 5933713"/>
                  <a:gd name="connsiteY58" fmla="*/ 193714 h 3154916"/>
                  <a:gd name="connsiteX59" fmla="*/ 4764506 w 5933713"/>
                  <a:gd name="connsiteY59" fmla="*/ 169651 h 3154916"/>
                  <a:gd name="connsiteX60" fmla="*/ 4716379 w 5933713"/>
                  <a:gd name="connsiteY60" fmla="*/ 121525 h 3154916"/>
                  <a:gd name="connsiteX61" fmla="*/ 4355432 w 5933713"/>
                  <a:gd name="connsiteY61" fmla="*/ 145588 h 3154916"/>
                  <a:gd name="connsiteX62" fmla="*/ 3922295 w 5933713"/>
                  <a:gd name="connsiteY62" fmla="*/ 121525 h 3154916"/>
                  <a:gd name="connsiteX63" fmla="*/ 3826042 w 5933713"/>
                  <a:gd name="connsiteY63" fmla="*/ 49335 h 3154916"/>
                  <a:gd name="connsiteX64" fmla="*/ 3753853 w 5933713"/>
                  <a:gd name="connsiteY64" fmla="*/ 25272 h 3154916"/>
                  <a:gd name="connsiteX65" fmla="*/ 3585411 w 5933713"/>
                  <a:gd name="connsiteY65" fmla="*/ 49335 h 3154916"/>
                  <a:gd name="connsiteX66" fmla="*/ 3468186 w 5933713"/>
                  <a:gd name="connsiteY66" fmla="*/ 99383 h 3154916"/>
                  <a:gd name="connsiteX0" fmla="*/ 3441032 w 5933713"/>
                  <a:gd name="connsiteY0" fmla="*/ 121525 h 3154916"/>
                  <a:gd name="connsiteX1" fmla="*/ 3468186 w 5933713"/>
                  <a:gd name="connsiteY1" fmla="*/ 99383 h 3154916"/>
                  <a:gd name="connsiteX2" fmla="*/ 2671011 w 5933713"/>
                  <a:gd name="connsiteY2" fmla="*/ 97462 h 3154916"/>
                  <a:gd name="connsiteX3" fmla="*/ 2526632 w 5933713"/>
                  <a:gd name="connsiteY3" fmla="*/ 1209 h 3154916"/>
                  <a:gd name="connsiteX4" fmla="*/ 1443790 w 5933713"/>
                  <a:gd name="connsiteY4" fmla="*/ 49335 h 3154916"/>
                  <a:gd name="connsiteX5" fmla="*/ 1371600 w 5933713"/>
                  <a:gd name="connsiteY5" fmla="*/ 73399 h 3154916"/>
                  <a:gd name="connsiteX6" fmla="*/ 1275348 w 5933713"/>
                  <a:gd name="connsiteY6" fmla="*/ 145588 h 3154916"/>
                  <a:gd name="connsiteX7" fmla="*/ 1203158 w 5933713"/>
                  <a:gd name="connsiteY7" fmla="*/ 169651 h 3154916"/>
                  <a:gd name="connsiteX8" fmla="*/ 1155032 w 5933713"/>
                  <a:gd name="connsiteY8" fmla="*/ 217778 h 3154916"/>
                  <a:gd name="connsiteX9" fmla="*/ 962527 w 5933713"/>
                  <a:gd name="connsiteY9" fmla="*/ 265904 h 3154916"/>
                  <a:gd name="connsiteX10" fmla="*/ 866274 w 5933713"/>
                  <a:gd name="connsiteY10" fmla="*/ 338093 h 3154916"/>
                  <a:gd name="connsiteX11" fmla="*/ 794085 w 5933713"/>
                  <a:gd name="connsiteY11" fmla="*/ 386220 h 3154916"/>
                  <a:gd name="connsiteX12" fmla="*/ 745958 w 5933713"/>
                  <a:gd name="connsiteY12" fmla="*/ 434346 h 3154916"/>
                  <a:gd name="connsiteX13" fmla="*/ 553453 w 5933713"/>
                  <a:gd name="connsiteY13" fmla="*/ 482472 h 3154916"/>
                  <a:gd name="connsiteX14" fmla="*/ 360948 w 5933713"/>
                  <a:gd name="connsiteY14" fmla="*/ 578725 h 3154916"/>
                  <a:gd name="connsiteX15" fmla="*/ 240632 w 5933713"/>
                  <a:gd name="connsiteY15" fmla="*/ 699041 h 3154916"/>
                  <a:gd name="connsiteX16" fmla="*/ 168442 w 5933713"/>
                  <a:gd name="connsiteY16" fmla="*/ 819357 h 3154916"/>
                  <a:gd name="connsiteX17" fmla="*/ 120316 w 5933713"/>
                  <a:gd name="connsiteY17" fmla="*/ 963735 h 3154916"/>
                  <a:gd name="connsiteX18" fmla="*/ 72190 w 5933713"/>
                  <a:gd name="connsiteY18" fmla="*/ 1132178 h 3154916"/>
                  <a:gd name="connsiteX19" fmla="*/ 48127 w 5933713"/>
                  <a:gd name="connsiteY19" fmla="*/ 1324683 h 3154916"/>
                  <a:gd name="connsiteX20" fmla="*/ 24063 w 5933713"/>
                  <a:gd name="connsiteY20" fmla="*/ 1396872 h 3154916"/>
                  <a:gd name="connsiteX21" fmla="*/ 0 w 5933713"/>
                  <a:gd name="connsiteY21" fmla="*/ 1589378 h 3154916"/>
                  <a:gd name="connsiteX22" fmla="*/ 24063 w 5933713"/>
                  <a:gd name="connsiteY22" fmla="*/ 1830009 h 3154916"/>
                  <a:gd name="connsiteX23" fmla="*/ 72190 w 5933713"/>
                  <a:gd name="connsiteY23" fmla="*/ 1926262 h 3154916"/>
                  <a:gd name="connsiteX24" fmla="*/ 96253 w 5933713"/>
                  <a:gd name="connsiteY24" fmla="*/ 2479714 h 3154916"/>
                  <a:gd name="connsiteX25" fmla="*/ 120316 w 5933713"/>
                  <a:gd name="connsiteY25" fmla="*/ 2551904 h 3154916"/>
                  <a:gd name="connsiteX26" fmla="*/ 288758 w 5933713"/>
                  <a:gd name="connsiteY26" fmla="*/ 2624093 h 3154916"/>
                  <a:gd name="connsiteX27" fmla="*/ 481263 w 5933713"/>
                  <a:gd name="connsiteY27" fmla="*/ 2648157 h 3154916"/>
                  <a:gd name="connsiteX28" fmla="*/ 577516 w 5933713"/>
                  <a:gd name="connsiteY28" fmla="*/ 2768472 h 3154916"/>
                  <a:gd name="connsiteX29" fmla="*/ 697832 w 5933713"/>
                  <a:gd name="connsiteY29" fmla="*/ 2840662 h 3154916"/>
                  <a:gd name="connsiteX30" fmla="*/ 1371600 w 5933713"/>
                  <a:gd name="connsiteY30" fmla="*/ 2864725 h 3154916"/>
                  <a:gd name="connsiteX31" fmla="*/ 1684421 w 5933713"/>
                  <a:gd name="connsiteY31" fmla="*/ 2912851 h 3154916"/>
                  <a:gd name="connsiteX32" fmla="*/ 1780674 w 5933713"/>
                  <a:gd name="connsiteY32" fmla="*/ 2936914 h 3154916"/>
                  <a:gd name="connsiteX33" fmla="*/ 1852863 w 5933713"/>
                  <a:gd name="connsiteY33" fmla="*/ 2985041 h 3154916"/>
                  <a:gd name="connsiteX34" fmla="*/ 1900990 w 5933713"/>
                  <a:gd name="connsiteY34" fmla="*/ 3033167 h 3154916"/>
                  <a:gd name="connsiteX35" fmla="*/ 2646948 w 5933713"/>
                  <a:gd name="connsiteY35" fmla="*/ 3105357 h 3154916"/>
                  <a:gd name="connsiteX36" fmla="*/ 2719137 w 5933713"/>
                  <a:gd name="connsiteY36" fmla="*/ 3129420 h 3154916"/>
                  <a:gd name="connsiteX37" fmla="*/ 3416969 w 5933713"/>
                  <a:gd name="connsiteY37" fmla="*/ 3081293 h 3154916"/>
                  <a:gd name="connsiteX38" fmla="*/ 3561348 w 5933713"/>
                  <a:gd name="connsiteY38" fmla="*/ 3009104 h 3154916"/>
                  <a:gd name="connsiteX39" fmla="*/ 3753853 w 5933713"/>
                  <a:gd name="connsiteY39" fmla="*/ 2960978 h 3154916"/>
                  <a:gd name="connsiteX40" fmla="*/ 4740442 w 5933713"/>
                  <a:gd name="connsiteY40" fmla="*/ 2985041 h 3154916"/>
                  <a:gd name="connsiteX41" fmla="*/ 5414211 w 5933713"/>
                  <a:gd name="connsiteY41" fmla="*/ 2912851 h 3154916"/>
                  <a:gd name="connsiteX42" fmla="*/ 5702969 w 5933713"/>
                  <a:gd name="connsiteY42" fmla="*/ 2888788 h 3154916"/>
                  <a:gd name="connsiteX43" fmla="*/ 5871411 w 5933713"/>
                  <a:gd name="connsiteY43" fmla="*/ 2720346 h 3154916"/>
                  <a:gd name="connsiteX44" fmla="*/ 5895474 w 5933713"/>
                  <a:gd name="connsiteY44" fmla="*/ 2624093 h 3154916"/>
                  <a:gd name="connsiteX45" fmla="*/ 5895474 w 5933713"/>
                  <a:gd name="connsiteY45" fmla="*/ 1589378 h 3154916"/>
                  <a:gd name="connsiteX46" fmla="*/ 5871411 w 5933713"/>
                  <a:gd name="connsiteY46" fmla="*/ 1204367 h 3154916"/>
                  <a:gd name="connsiteX47" fmla="*/ 5847348 w 5933713"/>
                  <a:gd name="connsiteY47" fmla="*/ 1132178 h 3154916"/>
                  <a:gd name="connsiteX48" fmla="*/ 5727032 w 5933713"/>
                  <a:gd name="connsiteY48" fmla="*/ 1011862 h 3154916"/>
                  <a:gd name="connsiteX49" fmla="*/ 5678906 w 5933713"/>
                  <a:gd name="connsiteY49" fmla="*/ 963735 h 3154916"/>
                  <a:gd name="connsiteX50" fmla="*/ 5630779 w 5933713"/>
                  <a:gd name="connsiteY50" fmla="*/ 915609 h 3154916"/>
                  <a:gd name="connsiteX51" fmla="*/ 5534527 w 5933713"/>
                  <a:gd name="connsiteY51" fmla="*/ 771230 h 3154916"/>
                  <a:gd name="connsiteX52" fmla="*/ 5462337 w 5933713"/>
                  <a:gd name="connsiteY52" fmla="*/ 626851 h 3154916"/>
                  <a:gd name="connsiteX53" fmla="*/ 5269832 w 5933713"/>
                  <a:gd name="connsiteY53" fmla="*/ 458409 h 3154916"/>
                  <a:gd name="connsiteX54" fmla="*/ 5197642 w 5933713"/>
                  <a:gd name="connsiteY54" fmla="*/ 386220 h 3154916"/>
                  <a:gd name="connsiteX55" fmla="*/ 5125453 w 5933713"/>
                  <a:gd name="connsiteY55" fmla="*/ 338093 h 3154916"/>
                  <a:gd name="connsiteX56" fmla="*/ 5053263 w 5933713"/>
                  <a:gd name="connsiteY56" fmla="*/ 265904 h 3154916"/>
                  <a:gd name="connsiteX57" fmla="*/ 4908885 w 5933713"/>
                  <a:gd name="connsiteY57" fmla="*/ 217778 h 3154916"/>
                  <a:gd name="connsiteX58" fmla="*/ 4836695 w 5933713"/>
                  <a:gd name="connsiteY58" fmla="*/ 193714 h 3154916"/>
                  <a:gd name="connsiteX59" fmla="*/ 4764506 w 5933713"/>
                  <a:gd name="connsiteY59" fmla="*/ 169651 h 3154916"/>
                  <a:gd name="connsiteX60" fmla="*/ 4716379 w 5933713"/>
                  <a:gd name="connsiteY60" fmla="*/ 121525 h 3154916"/>
                  <a:gd name="connsiteX61" fmla="*/ 4355432 w 5933713"/>
                  <a:gd name="connsiteY61" fmla="*/ 145588 h 3154916"/>
                  <a:gd name="connsiteX62" fmla="*/ 3922295 w 5933713"/>
                  <a:gd name="connsiteY62" fmla="*/ 121525 h 3154916"/>
                  <a:gd name="connsiteX63" fmla="*/ 3826042 w 5933713"/>
                  <a:gd name="connsiteY63" fmla="*/ 49335 h 3154916"/>
                  <a:gd name="connsiteX64" fmla="*/ 3753853 w 5933713"/>
                  <a:gd name="connsiteY64" fmla="*/ 25272 h 3154916"/>
                  <a:gd name="connsiteX65" fmla="*/ 3585411 w 5933713"/>
                  <a:gd name="connsiteY65" fmla="*/ 49335 h 3154916"/>
                  <a:gd name="connsiteX66" fmla="*/ 3468186 w 5933713"/>
                  <a:gd name="connsiteY66" fmla="*/ 99383 h 3154916"/>
                  <a:gd name="connsiteX0" fmla="*/ 3441032 w 5933713"/>
                  <a:gd name="connsiteY0" fmla="*/ 121525 h 3154916"/>
                  <a:gd name="connsiteX1" fmla="*/ 3468186 w 5933713"/>
                  <a:gd name="connsiteY1" fmla="*/ 404183 h 3154916"/>
                  <a:gd name="connsiteX2" fmla="*/ 3468186 w 5933713"/>
                  <a:gd name="connsiteY2" fmla="*/ 99383 h 3154916"/>
                  <a:gd name="connsiteX3" fmla="*/ 2671011 w 5933713"/>
                  <a:gd name="connsiteY3" fmla="*/ 97462 h 3154916"/>
                  <a:gd name="connsiteX4" fmla="*/ 2526632 w 5933713"/>
                  <a:gd name="connsiteY4" fmla="*/ 1209 h 3154916"/>
                  <a:gd name="connsiteX5" fmla="*/ 1443790 w 5933713"/>
                  <a:gd name="connsiteY5" fmla="*/ 49335 h 3154916"/>
                  <a:gd name="connsiteX6" fmla="*/ 1371600 w 5933713"/>
                  <a:gd name="connsiteY6" fmla="*/ 73399 h 3154916"/>
                  <a:gd name="connsiteX7" fmla="*/ 1275348 w 5933713"/>
                  <a:gd name="connsiteY7" fmla="*/ 145588 h 3154916"/>
                  <a:gd name="connsiteX8" fmla="*/ 1203158 w 5933713"/>
                  <a:gd name="connsiteY8" fmla="*/ 169651 h 3154916"/>
                  <a:gd name="connsiteX9" fmla="*/ 1155032 w 5933713"/>
                  <a:gd name="connsiteY9" fmla="*/ 217778 h 3154916"/>
                  <a:gd name="connsiteX10" fmla="*/ 962527 w 5933713"/>
                  <a:gd name="connsiteY10" fmla="*/ 265904 h 3154916"/>
                  <a:gd name="connsiteX11" fmla="*/ 866274 w 5933713"/>
                  <a:gd name="connsiteY11" fmla="*/ 338093 h 3154916"/>
                  <a:gd name="connsiteX12" fmla="*/ 794085 w 5933713"/>
                  <a:gd name="connsiteY12" fmla="*/ 386220 h 3154916"/>
                  <a:gd name="connsiteX13" fmla="*/ 745958 w 5933713"/>
                  <a:gd name="connsiteY13" fmla="*/ 434346 h 3154916"/>
                  <a:gd name="connsiteX14" fmla="*/ 553453 w 5933713"/>
                  <a:gd name="connsiteY14" fmla="*/ 482472 h 3154916"/>
                  <a:gd name="connsiteX15" fmla="*/ 360948 w 5933713"/>
                  <a:gd name="connsiteY15" fmla="*/ 578725 h 3154916"/>
                  <a:gd name="connsiteX16" fmla="*/ 240632 w 5933713"/>
                  <a:gd name="connsiteY16" fmla="*/ 699041 h 3154916"/>
                  <a:gd name="connsiteX17" fmla="*/ 168442 w 5933713"/>
                  <a:gd name="connsiteY17" fmla="*/ 819357 h 3154916"/>
                  <a:gd name="connsiteX18" fmla="*/ 120316 w 5933713"/>
                  <a:gd name="connsiteY18" fmla="*/ 963735 h 3154916"/>
                  <a:gd name="connsiteX19" fmla="*/ 72190 w 5933713"/>
                  <a:gd name="connsiteY19" fmla="*/ 1132178 h 3154916"/>
                  <a:gd name="connsiteX20" fmla="*/ 48127 w 5933713"/>
                  <a:gd name="connsiteY20" fmla="*/ 1324683 h 3154916"/>
                  <a:gd name="connsiteX21" fmla="*/ 24063 w 5933713"/>
                  <a:gd name="connsiteY21" fmla="*/ 1396872 h 3154916"/>
                  <a:gd name="connsiteX22" fmla="*/ 0 w 5933713"/>
                  <a:gd name="connsiteY22" fmla="*/ 1589378 h 3154916"/>
                  <a:gd name="connsiteX23" fmla="*/ 24063 w 5933713"/>
                  <a:gd name="connsiteY23" fmla="*/ 1830009 h 3154916"/>
                  <a:gd name="connsiteX24" fmla="*/ 72190 w 5933713"/>
                  <a:gd name="connsiteY24" fmla="*/ 1926262 h 3154916"/>
                  <a:gd name="connsiteX25" fmla="*/ 96253 w 5933713"/>
                  <a:gd name="connsiteY25" fmla="*/ 2479714 h 3154916"/>
                  <a:gd name="connsiteX26" fmla="*/ 120316 w 5933713"/>
                  <a:gd name="connsiteY26" fmla="*/ 2551904 h 3154916"/>
                  <a:gd name="connsiteX27" fmla="*/ 288758 w 5933713"/>
                  <a:gd name="connsiteY27" fmla="*/ 2624093 h 3154916"/>
                  <a:gd name="connsiteX28" fmla="*/ 481263 w 5933713"/>
                  <a:gd name="connsiteY28" fmla="*/ 2648157 h 3154916"/>
                  <a:gd name="connsiteX29" fmla="*/ 577516 w 5933713"/>
                  <a:gd name="connsiteY29" fmla="*/ 2768472 h 3154916"/>
                  <a:gd name="connsiteX30" fmla="*/ 697832 w 5933713"/>
                  <a:gd name="connsiteY30" fmla="*/ 2840662 h 3154916"/>
                  <a:gd name="connsiteX31" fmla="*/ 1371600 w 5933713"/>
                  <a:gd name="connsiteY31" fmla="*/ 2864725 h 3154916"/>
                  <a:gd name="connsiteX32" fmla="*/ 1684421 w 5933713"/>
                  <a:gd name="connsiteY32" fmla="*/ 2912851 h 3154916"/>
                  <a:gd name="connsiteX33" fmla="*/ 1780674 w 5933713"/>
                  <a:gd name="connsiteY33" fmla="*/ 2936914 h 3154916"/>
                  <a:gd name="connsiteX34" fmla="*/ 1852863 w 5933713"/>
                  <a:gd name="connsiteY34" fmla="*/ 2985041 h 3154916"/>
                  <a:gd name="connsiteX35" fmla="*/ 1900990 w 5933713"/>
                  <a:gd name="connsiteY35" fmla="*/ 3033167 h 3154916"/>
                  <a:gd name="connsiteX36" fmla="*/ 2646948 w 5933713"/>
                  <a:gd name="connsiteY36" fmla="*/ 3105357 h 3154916"/>
                  <a:gd name="connsiteX37" fmla="*/ 2719137 w 5933713"/>
                  <a:gd name="connsiteY37" fmla="*/ 3129420 h 3154916"/>
                  <a:gd name="connsiteX38" fmla="*/ 3416969 w 5933713"/>
                  <a:gd name="connsiteY38" fmla="*/ 3081293 h 3154916"/>
                  <a:gd name="connsiteX39" fmla="*/ 3561348 w 5933713"/>
                  <a:gd name="connsiteY39" fmla="*/ 3009104 h 3154916"/>
                  <a:gd name="connsiteX40" fmla="*/ 3753853 w 5933713"/>
                  <a:gd name="connsiteY40" fmla="*/ 2960978 h 3154916"/>
                  <a:gd name="connsiteX41" fmla="*/ 4740442 w 5933713"/>
                  <a:gd name="connsiteY41" fmla="*/ 2985041 h 3154916"/>
                  <a:gd name="connsiteX42" fmla="*/ 5414211 w 5933713"/>
                  <a:gd name="connsiteY42" fmla="*/ 2912851 h 3154916"/>
                  <a:gd name="connsiteX43" fmla="*/ 5702969 w 5933713"/>
                  <a:gd name="connsiteY43" fmla="*/ 2888788 h 3154916"/>
                  <a:gd name="connsiteX44" fmla="*/ 5871411 w 5933713"/>
                  <a:gd name="connsiteY44" fmla="*/ 2720346 h 3154916"/>
                  <a:gd name="connsiteX45" fmla="*/ 5895474 w 5933713"/>
                  <a:gd name="connsiteY45" fmla="*/ 2624093 h 3154916"/>
                  <a:gd name="connsiteX46" fmla="*/ 5895474 w 5933713"/>
                  <a:gd name="connsiteY46" fmla="*/ 1589378 h 3154916"/>
                  <a:gd name="connsiteX47" fmla="*/ 5871411 w 5933713"/>
                  <a:gd name="connsiteY47" fmla="*/ 1204367 h 3154916"/>
                  <a:gd name="connsiteX48" fmla="*/ 5847348 w 5933713"/>
                  <a:gd name="connsiteY48" fmla="*/ 1132178 h 3154916"/>
                  <a:gd name="connsiteX49" fmla="*/ 5727032 w 5933713"/>
                  <a:gd name="connsiteY49" fmla="*/ 1011862 h 3154916"/>
                  <a:gd name="connsiteX50" fmla="*/ 5678906 w 5933713"/>
                  <a:gd name="connsiteY50" fmla="*/ 963735 h 3154916"/>
                  <a:gd name="connsiteX51" fmla="*/ 5630779 w 5933713"/>
                  <a:gd name="connsiteY51" fmla="*/ 915609 h 3154916"/>
                  <a:gd name="connsiteX52" fmla="*/ 5534527 w 5933713"/>
                  <a:gd name="connsiteY52" fmla="*/ 771230 h 3154916"/>
                  <a:gd name="connsiteX53" fmla="*/ 5462337 w 5933713"/>
                  <a:gd name="connsiteY53" fmla="*/ 626851 h 3154916"/>
                  <a:gd name="connsiteX54" fmla="*/ 5269832 w 5933713"/>
                  <a:gd name="connsiteY54" fmla="*/ 458409 h 3154916"/>
                  <a:gd name="connsiteX55" fmla="*/ 5197642 w 5933713"/>
                  <a:gd name="connsiteY55" fmla="*/ 386220 h 3154916"/>
                  <a:gd name="connsiteX56" fmla="*/ 5125453 w 5933713"/>
                  <a:gd name="connsiteY56" fmla="*/ 338093 h 3154916"/>
                  <a:gd name="connsiteX57" fmla="*/ 5053263 w 5933713"/>
                  <a:gd name="connsiteY57" fmla="*/ 265904 h 3154916"/>
                  <a:gd name="connsiteX58" fmla="*/ 4908885 w 5933713"/>
                  <a:gd name="connsiteY58" fmla="*/ 217778 h 3154916"/>
                  <a:gd name="connsiteX59" fmla="*/ 4836695 w 5933713"/>
                  <a:gd name="connsiteY59" fmla="*/ 193714 h 3154916"/>
                  <a:gd name="connsiteX60" fmla="*/ 4764506 w 5933713"/>
                  <a:gd name="connsiteY60" fmla="*/ 169651 h 3154916"/>
                  <a:gd name="connsiteX61" fmla="*/ 4716379 w 5933713"/>
                  <a:gd name="connsiteY61" fmla="*/ 121525 h 3154916"/>
                  <a:gd name="connsiteX62" fmla="*/ 4355432 w 5933713"/>
                  <a:gd name="connsiteY62" fmla="*/ 145588 h 3154916"/>
                  <a:gd name="connsiteX63" fmla="*/ 3922295 w 5933713"/>
                  <a:gd name="connsiteY63" fmla="*/ 121525 h 3154916"/>
                  <a:gd name="connsiteX64" fmla="*/ 3826042 w 5933713"/>
                  <a:gd name="connsiteY64" fmla="*/ 49335 h 3154916"/>
                  <a:gd name="connsiteX65" fmla="*/ 3753853 w 5933713"/>
                  <a:gd name="connsiteY65" fmla="*/ 25272 h 3154916"/>
                  <a:gd name="connsiteX66" fmla="*/ 3585411 w 5933713"/>
                  <a:gd name="connsiteY66" fmla="*/ 49335 h 3154916"/>
                  <a:gd name="connsiteX67" fmla="*/ 3468186 w 5933713"/>
                  <a:gd name="connsiteY67" fmla="*/ 99383 h 3154916"/>
                  <a:gd name="connsiteX0" fmla="*/ 3441032 w 5933713"/>
                  <a:gd name="connsiteY0" fmla="*/ 121525 h 3154916"/>
                  <a:gd name="connsiteX1" fmla="*/ 3468186 w 5933713"/>
                  <a:gd name="connsiteY1" fmla="*/ 404183 h 3154916"/>
                  <a:gd name="connsiteX2" fmla="*/ 3468186 w 5933713"/>
                  <a:gd name="connsiteY2" fmla="*/ 99383 h 3154916"/>
                  <a:gd name="connsiteX3" fmla="*/ 2671011 w 5933713"/>
                  <a:gd name="connsiteY3" fmla="*/ 97462 h 3154916"/>
                  <a:gd name="connsiteX4" fmla="*/ 2526632 w 5933713"/>
                  <a:gd name="connsiteY4" fmla="*/ 1209 h 3154916"/>
                  <a:gd name="connsiteX5" fmla="*/ 1443790 w 5933713"/>
                  <a:gd name="connsiteY5" fmla="*/ 49335 h 3154916"/>
                  <a:gd name="connsiteX6" fmla="*/ 1371600 w 5933713"/>
                  <a:gd name="connsiteY6" fmla="*/ 73399 h 3154916"/>
                  <a:gd name="connsiteX7" fmla="*/ 1275348 w 5933713"/>
                  <a:gd name="connsiteY7" fmla="*/ 145588 h 3154916"/>
                  <a:gd name="connsiteX8" fmla="*/ 1203158 w 5933713"/>
                  <a:gd name="connsiteY8" fmla="*/ 169651 h 3154916"/>
                  <a:gd name="connsiteX9" fmla="*/ 1155032 w 5933713"/>
                  <a:gd name="connsiteY9" fmla="*/ 217778 h 3154916"/>
                  <a:gd name="connsiteX10" fmla="*/ 962527 w 5933713"/>
                  <a:gd name="connsiteY10" fmla="*/ 265904 h 3154916"/>
                  <a:gd name="connsiteX11" fmla="*/ 866274 w 5933713"/>
                  <a:gd name="connsiteY11" fmla="*/ 338093 h 3154916"/>
                  <a:gd name="connsiteX12" fmla="*/ 794085 w 5933713"/>
                  <a:gd name="connsiteY12" fmla="*/ 386220 h 3154916"/>
                  <a:gd name="connsiteX13" fmla="*/ 745958 w 5933713"/>
                  <a:gd name="connsiteY13" fmla="*/ 434346 h 3154916"/>
                  <a:gd name="connsiteX14" fmla="*/ 553453 w 5933713"/>
                  <a:gd name="connsiteY14" fmla="*/ 482472 h 3154916"/>
                  <a:gd name="connsiteX15" fmla="*/ 360948 w 5933713"/>
                  <a:gd name="connsiteY15" fmla="*/ 578725 h 3154916"/>
                  <a:gd name="connsiteX16" fmla="*/ 240632 w 5933713"/>
                  <a:gd name="connsiteY16" fmla="*/ 699041 h 3154916"/>
                  <a:gd name="connsiteX17" fmla="*/ 168442 w 5933713"/>
                  <a:gd name="connsiteY17" fmla="*/ 819357 h 3154916"/>
                  <a:gd name="connsiteX18" fmla="*/ 120316 w 5933713"/>
                  <a:gd name="connsiteY18" fmla="*/ 963735 h 3154916"/>
                  <a:gd name="connsiteX19" fmla="*/ 72190 w 5933713"/>
                  <a:gd name="connsiteY19" fmla="*/ 1132178 h 3154916"/>
                  <a:gd name="connsiteX20" fmla="*/ 48127 w 5933713"/>
                  <a:gd name="connsiteY20" fmla="*/ 1324683 h 3154916"/>
                  <a:gd name="connsiteX21" fmla="*/ 24063 w 5933713"/>
                  <a:gd name="connsiteY21" fmla="*/ 1396872 h 3154916"/>
                  <a:gd name="connsiteX22" fmla="*/ 0 w 5933713"/>
                  <a:gd name="connsiteY22" fmla="*/ 1589378 h 3154916"/>
                  <a:gd name="connsiteX23" fmla="*/ 24063 w 5933713"/>
                  <a:gd name="connsiteY23" fmla="*/ 1830009 h 3154916"/>
                  <a:gd name="connsiteX24" fmla="*/ 72190 w 5933713"/>
                  <a:gd name="connsiteY24" fmla="*/ 1926262 h 3154916"/>
                  <a:gd name="connsiteX25" fmla="*/ 96253 w 5933713"/>
                  <a:gd name="connsiteY25" fmla="*/ 2479714 h 3154916"/>
                  <a:gd name="connsiteX26" fmla="*/ 120316 w 5933713"/>
                  <a:gd name="connsiteY26" fmla="*/ 2551904 h 3154916"/>
                  <a:gd name="connsiteX27" fmla="*/ 288758 w 5933713"/>
                  <a:gd name="connsiteY27" fmla="*/ 2624093 h 3154916"/>
                  <a:gd name="connsiteX28" fmla="*/ 481263 w 5933713"/>
                  <a:gd name="connsiteY28" fmla="*/ 2648157 h 3154916"/>
                  <a:gd name="connsiteX29" fmla="*/ 577516 w 5933713"/>
                  <a:gd name="connsiteY29" fmla="*/ 2768472 h 3154916"/>
                  <a:gd name="connsiteX30" fmla="*/ 697832 w 5933713"/>
                  <a:gd name="connsiteY30" fmla="*/ 2840662 h 3154916"/>
                  <a:gd name="connsiteX31" fmla="*/ 1371600 w 5933713"/>
                  <a:gd name="connsiteY31" fmla="*/ 2864725 h 3154916"/>
                  <a:gd name="connsiteX32" fmla="*/ 1684421 w 5933713"/>
                  <a:gd name="connsiteY32" fmla="*/ 2912851 h 3154916"/>
                  <a:gd name="connsiteX33" fmla="*/ 1780674 w 5933713"/>
                  <a:gd name="connsiteY33" fmla="*/ 2936914 h 3154916"/>
                  <a:gd name="connsiteX34" fmla="*/ 1852863 w 5933713"/>
                  <a:gd name="connsiteY34" fmla="*/ 2985041 h 3154916"/>
                  <a:gd name="connsiteX35" fmla="*/ 1900990 w 5933713"/>
                  <a:gd name="connsiteY35" fmla="*/ 3033167 h 3154916"/>
                  <a:gd name="connsiteX36" fmla="*/ 2646948 w 5933713"/>
                  <a:gd name="connsiteY36" fmla="*/ 3105357 h 3154916"/>
                  <a:gd name="connsiteX37" fmla="*/ 2719137 w 5933713"/>
                  <a:gd name="connsiteY37" fmla="*/ 3129420 h 3154916"/>
                  <a:gd name="connsiteX38" fmla="*/ 3416969 w 5933713"/>
                  <a:gd name="connsiteY38" fmla="*/ 3081293 h 3154916"/>
                  <a:gd name="connsiteX39" fmla="*/ 3561348 w 5933713"/>
                  <a:gd name="connsiteY39" fmla="*/ 3009104 h 3154916"/>
                  <a:gd name="connsiteX40" fmla="*/ 3753853 w 5933713"/>
                  <a:gd name="connsiteY40" fmla="*/ 2960978 h 3154916"/>
                  <a:gd name="connsiteX41" fmla="*/ 4740442 w 5933713"/>
                  <a:gd name="connsiteY41" fmla="*/ 2985041 h 3154916"/>
                  <a:gd name="connsiteX42" fmla="*/ 5414211 w 5933713"/>
                  <a:gd name="connsiteY42" fmla="*/ 2912851 h 3154916"/>
                  <a:gd name="connsiteX43" fmla="*/ 5702969 w 5933713"/>
                  <a:gd name="connsiteY43" fmla="*/ 2888788 h 3154916"/>
                  <a:gd name="connsiteX44" fmla="*/ 5871411 w 5933713"/>
                  <a:gd name="connsiteY44" fmla="*/ 2720346 h 3154916"/>
                  <a:gd name="connsiteX45" fmla="*/ 5895474 w 5933713"/>
                  <a:gd name="connsiteY45" fmla="*/ 2624093 h 3154916"/>
                  <a:gd name="connsiteX46" fmla="*/ 5895474 w 5933713"/>
                  <a:gd name="connsiteY46" fmla="*/ 1589378 h 3154916"/>
                  <a:gd name="connsiteX47" fmla="*/ 5871411 w 5933713"/>
                  <a:gd name="connsiteY47" fmla="*/ 1204367 h 3154916"/>
                  <a:gd name="connsiteX48" fmla="*/ 5847348 w 5933713"/>
                  <a:gd name="connsiteY48" fmla="*/ 1132178 h 3154916"/>
                  <a:gd name="connsiteX49" fmla="*/ 5727032 w 5933713"/>
                  <a:gd name="connsiteY49" fmla="*/ 1011862 h 3154916"/>
                  <a:gd name="connsiteX50" fmla="*/ 5678906 w 5933713"/>
                  <a:gd name="connsiteY50" fmla="*/ 963735 h 3154916"/>
                  <a:gd name="connsiteX51" fmla="*/ 5630779 w 5933713"/>
                  <a:gd name="connsiteY51" fmla="*/ 915609 h 3154916"/>
                  <a:gd name="connsiteX52" fmla="*/ 5534527 w 5933713"/>
                  <a:gd name="connsiteY52" fmla="*/ 771230 h 3154916"/>
                  <a:gd name="connsiteX53" fmla="*/ 5462337 w 5933713"/>
                  <a:gd name="connsiteY53" fmla="*/ 626851 h 3154916"/>
                  <a:gd name="connsiteX54" fmla="*/ 5269832 w 5933713"/>
                  <a:gd name="connsiteY54" fmla="*/ 458409 h 3154916"/>
                  <a:gd name="connsiteX55" fmla="*/ 5197642 w 5933713"/>
                  <a:gd name="connsiteY55" fmla="*/ 386220 h 3154916"/>
                  <a:gd name="connsiteX56" fmla="*/ 5125453 w 5933713"/>
                  <a:gd name="connsiteY56" fmla="*/ 338093 h 3154916"/>
                  <a:gd name="connsiteX57" fmla="*/ 5053263 w 5933713"/>
                  <a:gd name="connsiteY57" fmla="*/ 265904 h 3154916"/>
                  <a:gd name="connsiteX58" fmla="*/ 4908885 w 5933713"/>
                  <a:gd name="connsiteY58" fmla="*/ 217778 h 3154916"/>
                  <a:gd name="connsiteX59" fmla="*/ 4836695 w 5933713"/>
                  <a:gd name="connsiteY59" fmla="*/ 193714 h 3154916"/>
                  <a:gd name="connsiteX60" fmla="*/ 4764506 w 5933713"/>
                  <a:gd name="connsiteY60" fmla="*/ 169651 h 3154916"/>
                  <a:gd name="connsiteX61" fmla="*/ 4716379 w 5933713"/>
                  <a:gd name="connsiteY61" fmla="*/ 121525 h 3154916"/>
                  <a:gd name="connsiteX62" fmla="*/ 4355432 w 5933713"/>
                  <a:gd name="connsiteY62" fmla="*/ 145588 h 3154916"/>
                  <a:gd name="connsiteX63" fmla="*/ 3922295 w 5933713"/>
                  <a:gd name="connsiteY63" fmla="*/ 121525 h 3154916"/>
                  <a:gd name="connsiteX64" fmla="*/ 3826042 w 5933713"/>
                  <a:gd name="connsiteY64" fmla="*/ 49335 h 3154916"/>
                  <a:gd name="connsiteX65" fmla="*/ 3753853 w 5933713"/>
                  <a:gd name="connsiteY65" fmla="*/ 25272 h 3154916"/>
                  <a:gd name="connsiteX66" fmla="*/ 3585411 w 5933713"/>
                  <a:gd name="connsiteY66" fmla="*/ 49335 h 3154916"/>
                  <a:gd name="connsiteX67" fmla="*/ 3544386 w 5933713"/>
                  <a:gd name="connsiteY67" fmla="*/ 99383 h 3154916"/>
                  <a:gd name="connsiteX0" fmla="*/ 3441032 w 5933713"/>
                  <a:gd name="connsiteY0" fmla="*/ 121525 h 3154916"/>
                  <a:gd name="connsiteX1" fmla="*/ 3468186 w 5933713"/>
                  <a:gd name="connsiteY1" fmla="*/ 99383 h 3154916"/>
                  <a:gd name="connsiteX2" fmla="*/ 2671011 w 5933713"/>
                  <a:gd name="connsiteY2" fmla="*/ 97462 h 3154916"/>
                  <a:gd name="connsiteX3" fmla="*/ 2526632 w 5933713"/>
                  <a:gd name="connsiteY3" fmla="*/ 1209 h 3154916"/>
                  <a:gd name="connsiteX4" fmla="*/ 1443790 w 5933713"/>
                  <a:gd name="connsiteY4" fmla="*/ 49335 h 3154916"/>
                  <a:gd name="connsiteX5" fmla="*/ 1371600 w 5933713"/>
                  <a:gd name="connsiteY5" fmla="*/ 73399 h 3154916"/>
                  <a:gd name="connsiteX6" fmla="*/ 1275348 w 5933713"/>
                  <a:gd name="connsiteY6" fmla="*/ 145588 h 3154916"/>
                  <a:gd name="connsiteX7" fmla="*/ 1203158 w 5933713"/>
                  <a:gd name="connsiteY7" fmla="*/ 169651 h 3154916"/>
                  <a:gd name="connsiteX8" fmla="*/ 1155032 w 5933713"/>
                  <a:gd name="connsiteY8" fmla="*/ 217778 h 3154916"/>
                  <a:gd name="connsiteX9" fmla="*/ 962527 w 5933713"/>
                  <a:gd name="connsiteY9" fmla="*/ 265904 h 3154916"/>
                  <a:gd name="connsiteX10" fmla="*/ 866274 w 5933713"/>
                  <a:gd name="connsiteY10" fmla="*/ 338093 h 3154916"/>
                  <a:gd name="connsiteX11" fmla="*/ 794085 w 5933713"/>
                  <a:gd name="connsiteY11" fmla="*/ 386220 h 3154916"/>
                  <a:gd name="connsiteX12" fmla="*/ 745958 w 5933713"/>
                  <a:gd name="connsiteY12" fmla="*/ 434346 h 3154916"/>
                  <a:gd name="connsiteX13" fmla="*/ 553453 w 5933713"/>
                  <a:gd name="connsiteY13" fmla="*/ 482472 h 3154916"/>
                  <a:gd name="connsiteX14" fmla="*/ 360948 w 5933713"/>
                  <a:gd name="connsiteY14" fmla="*/ 578725 h 3154916"/>
                  <a:gd name="connsiteX15" fmla="*/ 240632 w 5933713"/>
                  <a:gd name="connsiteY15" fmla="*/ 699041 h 3154916"/>
                  <a:gd name="connsiteX16" fmla="*/ 168442 w 5933713"/>
                  <a:gd name="connsiteY16" fmla="*/ 819357 h 3154916"/>
                  <a:gd name="connsiteX17" fmla="*/ 120316 w 5933713"/>
                  <a:gd name="connsiteY17" fmla="*/ 963735 h 3154916"/>
                  <a:gd name="connsiteX18" fmla="*/ 72190 w 5933713"/>
                  <a:gd name="connsiteY18" fmla="*/ 1132178 h 3154916"/>
                  <a:gd name="connsiteX19" fmla="*/ 48127 w 5933713"/>
                  <a:gd name="connsiteY19" fmla="*/ 1324683 h 3154916"/>
                  <a:gd name="connsiteX20" fmla="*/ 24063 w 5933713"/>
                  <a:gd name="connsiteY20" fmla="*/ 1396872 h 3154916"/>
                  <a:gd name="connsiteX21" fmla="*/ 0 w 5933713"/>
                  <a:gd name="connsiteY21" fmla="*/ 1589378 h 3154916"/>
                  <a:gd name="connsiteX22" fmla="*/ 24063 w 5933713"/>
                  <a:gd name="connsiteY22" fmla="*/ 1830009 h 3154916"/>
                  <a:gd name="connsiteX23" fmla="*/ 72190 w 5933713"/>
                  <a:gd name="connsiteY23" fmla="*/ 1926262 h 3154916"/>
                  <a:gd name="connsiteX24" fmla="*/ 96253 w 5933713"/>
                  <a:gd name="connsiteY24" fmla="*/ 2479714 h 3154916"/>
                  <a:gd name="connsiteX25" fmla="*/ 120316 w 5933713"/>
                  <a:gd name="connsiteY25" fmla="*/ 2551904 h 3154916"/>
                  <a:gd name="connsiteX26" fmla="*/ 288758 w 5933713"/>
                  <a:gd name="connsiteY26" fmla="*/ 2624093 h 3154916"/>
                  <a:gd name="connsiteX27" fmla="*/ 481263 w 5933713"/>
                  <a:gd name="connsiteY27" fmla="*/ 2648157 h 3154916"/>
                  <a:gd name="connsiteX28" fmla="*/ 577516 w 5933713"/>
                  <a:gd name="connsiteY28" fmla="*/ 2768472 h 3154916"/>
                  <a:gd name="connsiteX29" fmla="*/ 697832 w 5933713"/>
                  <a:gd name="connsiteY29" fmla="*/ 2840662 h 3154916"/>
                  <a:gd name="connsiteX30" fmla="*/ 1371600 w 5933713"/>
                  <a:gd name="connsiteY30" fmla="*/ 2864725 h 3154916"/>
                  <a:gd name="connsiteX31" fmla="*/ 1684421 w 5933713"/>
                  <a:gd name="connsiteY31" fmla="*/ 2912851 h 3154916"/>
                  <a:gd name="connsiteX32" fmla="*/ 1780674 w 5933713"/>
                  <a:gd name="connsiteY32" fmla="*/ 2936914 h 3154916"/>
                  <a:gd name="connsiteX33" fmla="*/ 1852863 w 5933713"/>
                  <a:gd name="connsiteY33" fmla="*/ 2985041 h 3154916"/>
                  <a:gd name="connsiteX34" fmla="*/ 1900990 w 5933713"/>
                  <a:gd name="connsiteY34" fmla="*/ 3033167 h 3154916"/>
                  <a:gd name="connsiteX35" fmla="*/ 2646948 w 5933713"/>
                  <a:gd name="connsiteY35" fmla="*/ 3105357 h 3154916"/>
                  <a:gd name="connsiteX36" fmla="*/ 2719137 w 5933713"/>
                  <a:gd name="connsiteY36" fmla="*/ 3129420 h 3154916"/>
                  <a:gd name="connsiteX37" fmla="*/ 3416969 w 5933713"/>
                  <a:gd name="connsiteY37" fmla="*/ 3081293 h 3154916"/>
                  <a:gd name="connsiteX38" fmla="*/ 3561348 w 5933713"/>
                  <a:gd name="connsiteY38" fmla="*/ 3009104 h 3154916"/>
                  <a:gd name="connsiteX39" fmla="*/ 3753853 w 5933713"/>
                  <a:gd name="connsiteY39" fmla="*/ 2960978 h 3154916"/>
                  <a:gd name="connsiteX40" fmla="*/ 4740442 w 5933713"/>
                  <a:gd name="connsiteY40" fmla="*/ 2985041 h 3154916"/>
                  <a:gd name="connsiteX41" fmla="*/ 5414211 w 5933713"/>
                  <a:gd name="connsiteY41" fmla="*/ 2912851 h 3154916"/>
                  <a:gd name="connsiteX42" fmla="*/ 5702969 w 5933713"/>
                  <a:gd name="connsiteY42" fmla="*/ 2888788 h 3154916"/>
                  <a:gd name="connsiteX43" fmla="*/ 5871411 w 5933713"/>
                  <a:gd name="connsiteY43" fmla="*/ 2720346 h 3154916"/>
                  <a:gd name="connsiteX44" fmla="*/ 5895474 w 5933713"/>
                  <a:gd name="connsiteY44" fmla="*/ 2624093 h 3154916"/>
                  <a:gd name="connsiteX45" fmla="*/ 5895474 w 5933713"/>
                  <a:gd name="connsiteY45" fmla="*/ 1589378 h 3154916"/>
                  <a:gd name="connsiteX46" fmla="*/ 5871411 w 5933713"/>
                  <a:gd name="connsiteY46" fmla="*/ 1204367 h 3154916"/>
                  <a:gd name="connsiteX47" fmla="*/ 5847348 w 5933713"/>
                  <a:gd name="connsiteY47" fmla="*/ 1132178 h 3154916"/>
                  <a:gd name="connsiteX48" fmla="*/ 5727032 w 5933713"/>
                  <a:gd name="connsiteY48" fmla="*/ 1011862 h 3154916"/>
                  <a:gd name="connsiteX49" fmla="*/ 5678906 w 5933713"/>
                  <a:gd name="connsiteY49" fmla="*/ 963735 h 3154916"/>
                  <a:gd name="connsiteX50" fmla="*/ 5630779 w 5933713"/>
                  <a:gd name="connsiteY50" fmla="*/ 915609 h 3154916"/>
                  <a:gd name="connsiteX51" fmla="*/ 5534527 w 5933713"/>
                  <a:gd name="connsiteY51" fmla="*/ 771230 h 3154916"/>
                  <a:gd name="connsiteX52" fmla="*/ 5462337 w 5933713"/>
                  <a:gd name="connsiteY52" fmla="*/ 626851 h 3154916"/>
                  <a:gd name="connsiteX53" fmla="*/ 5269832 w 5933713"/>
                  <a:gd name="connsiteY53" fmla="*/ 458409 h 3154916"/>
                  <a:gd name="connsiteX54" fmla="*/ 5197642 w 5933713"/>
                  <a:gd name="connsiteY54" fmla="*/ 386220 h 3154916"/>
                  <a:gd name="connsiteX55" fmla="*/ 5125453 w 5933713"/>
                  <a:gd name="connsiteY55" fmla="*/ 338093 h 3154916"/>
                  <a:gd name="connsiteX56" fmla="*/ 5053263 w 5933713"/>
                  <a:gd name="connsiteY56" fmla="*/ 265904 h 3154916"/>
                  <a:gd name="connsiteX57" fmla="*/ 4908885 w 5933713"/>
                  <a:gd name="connsiteY57" fmla="*/ 217778 h 3154916"/>
                  <a:gd name="connsiteX58" fmla="*/ 4836695 w 5933713"/>
                  <a:gd name="connsiteY58" fmla="*/ 193714 h 3154916"/>
                  <a:gd name="connsiteX59" fmla="*/ 4764506 w 5933713"/>
                  <a:gd name="connsiteY59" fmla="*/ 169651 h 3154916"/>
                  <a:gd name="connsiteX60" fmla="*/ 4716379 w 5933713"/>
                  <a:gd name="connsiteY60" fmla="*/ 121525 h 3154916"/>
                  <a:gd name="connsiteX61" fmla="*/ 4355432 w 5933713"/>
                  <a:gd name="connsiteY61" fmla="*/ 145588 h 3154916"/>
                  <a:gd name="connsiteX62" fmla="*/ 3922295 w 5933713"/>
                  <a:gd name="connsiteY62" fmla="*/ 121525 h 3154916"/>
                  <a:gd name="connsiteX63" fmla="*/ 3826042 w 5933713"/>
                  <a:gd name="connsiteY63" fmla="*/ 49335 h 3154916"/>
                  <a:gd name="connsiteX64" fmla="*/ 3753853 w 5933713"/>
                  <a:gd name="connsiteY64" fmla="*/ 25272 h 3154916"/>
                  <a:gd name="connsiteX65" fmla="*/ 3585411 w 5933713"/>
                  <a:gd name="connsiteY65" fmla="*/ 49335 h 3154916"/>
                  <a:gd name="connsiteX66" fmla="*/ 3544386 w 5933713"/>
                  <a:gd name="connsiteY66" fmla="*/ 99383 h 3154916"/>
                  <a:gd name="connsiteX0" fmla="*/ 3468186 w 5933713"/>
                  <a:gd name="connsiteY0" fmla="*/ 99383 h 3154916"/>
                  <a:gd name="connsiteX1" fmla="*/ 2671011 w 5933713"/>
                  <a:gd name="connsiteY1" fmla="*/ 97462 h 3154916"/>
                  <a:gd name="connsiteX2" fmla="*/ 2526632 w 5933713"/>
                  <a:gd name="connsiteY2" fmla="*/ 1209 h 3154916"/>
                  <a:gd name="connsiteX3" fmla="*/ 1443790 w 5933713"/>
                  <a:gd name="connsiteY3" fmla="*/ 49335 h 3154916"/>
                  <a:gd name="connsiteX4" fmla="*/ 1371600 w 5933713"/>
                  <a:gd name="connsiteY4" fmla="*/ 73399 h 3154916"/>
                  <a:gd name="connsiteX5" fmla="*/ 1275348 w 5933713"/>
                  <a:gd name="connsiteY5" fmla="*/ 145588 h 3154916"/>
                  <a:gd name="connsiteX6" fmla="*/ 1203158 w 5933713"/>
                  <a:gd name="connsiteY6" fmla="*/ 169651 h 3154916"/>
                  <a:gd name="connsiteX7" fmla="*/ 1155032 w 5933713"/>
                  <a:gd name="connsiteY7" fmla="*/ 217778 h 3154916"/>
                  <a:gd name="connsiteX8" fmla="*/ 962527 w 5933713"/>
                  <a:gd name="connsiteY8" fmla="*/ 265904 h 3154916"/>
                  <a:gd name="connsiteX9" fmla="*/ 866274 w 5933713"/>
                  <a:gd name="connsiteY9" fmla="*/ 338093 h 3154916"/>
                  <a:gd name="connsiteX10" fmla="*/ 794085 w 5933713"/>
                  <a:gd name="connsiteY10" fmla="*/ 386220 h 3154916"/>
                  <a:gd name="connsiteX11" fmla="*/ 745958 w 5933713"/>
                  <a:gd name="connsiteY11" fmla="*/ 434346 h 3154916"/>
                  <a:gd name="connsiteX12" fmla="*/ 553453 w 5933713"/>
                  <a:gd name="connsiteY12" fmla="*/ 482472 h 3154916"/>
                  <a:gd name="connsiteX13" fmla="*/ 360948 w 5933713"/>
                  <a:gd name="connsiteY13" fmla="*/ 578725 h 3154916"/>
                  <a:gd name="connsiteX14" fmla="*/ 240632 w 5933713"/>
                  <a:gd name="connsiteY14" fmla="*/ 699041 h 3154916"/>
                  <a:gd name="connsiteX15" fmla="*/ 168442 w 5933713"/>
                  <a:gd name="connsiteY15" fmla="*/ 819357 h 3154916"/>
                  <a:gd name="connsiteX16" fmla="*/ 120316 w 5933713"/>
                  <a:gd name="connsiteY16" fmla="*/ 963735 h 3154916"/>
                  <a:gd name="connsiteX17" fmla="*/ 72190 w 5933713"/>
                  <a:gd name="connsiteY17" fmla="*/ 1132178 h 3154916"/>
                  <a:gd name="connsiteX18" fmla="*/ 48127 w 5933713"/>
                  <a:gd name="connsiteY18" fmla="*/ 1324683 h 3154916"/>
                  <a:gd name="connsiteX19" fmla="*/ 24063 w 5933713"/>
                  <a:gd name="connsiteY19" fmla="*/ 1396872 h 3154916"/>
                  <a:gd name="connsiteX20" fmla="*/ 0 w 5933713"/>
                  <a:gd name="connsiteY20" fmla="*/ 1589378 h 3154916"/>
                  <a:gd name="connsiteX21" fmla="*/ 24063 w 5933713"/>
                  <a:gd name="connsiteY21" fmla="*/ 1830009 h 3154916"/>
                  <a:gd name="connsiteX22" fmla="*/ 72190 w 5933713"/>
                  <a:gd name="connsiteY22" fmla="*/ 1926262 h 3154916"/>
                  <a:gd name="connsiteX23" fmla="*/ 96253 w 5933713"/>
                  <a:gd name="connsiteY23" fmla="*/ 2479714 h 3154916"/>
                  <a:gd name="connsiteX24" fmla="*/ 120316 w 5933713"/>
                  <a:gd name="connsiteY24" fmla="*/ 2551904 h 3154916"/>
                  <a:gd name="connsiteX25" fmla="*/ 288758 w 5933713"/>
                  <a:gd name="connsiteY25" fmla="*/ 2624093 h 3154916"/>
                  <a:gd name="connsiteX26" fmla="*/ 481263 w 5933713"/>
                  <a:gd name="connsiteY26" fmla="*/ 2648157 h 3154916"/>
                  <a:gd name="connsiteX27" fmla="*/ 577516 w 5933713"/>
                  <a:gd name="connsiteY27" fmla="*/ 2768472 h 3154916"/>
                  <a:gd name="connsiteX28" fmla="*/ 697832 w 5933713"/>
                  <a:gd name="connsiteY28" fmla="*/ 2840662 h 3154916"/>
                  <a:gd name="connsiteX29" fmla="*/ 1371600 w 5933713"/>
                  <a:gd name="connsiteY29" fmla="*/ 2864725 h 3154916"/>
                  <a:gd name="connsiteX30" fmla="*/ 1684421 w 5933713"/>
                  <a:gd name="connsiteY30" fmla="*/ 2912851 h 3154916"/>
                  <a:gd name="connsiteX31" fmla="*/ 1780674 w 5933713"/>
                  <a:gd name="connsiteY31" fmla="*/ 2936914 h 3154916"/>
                  <a:gd name="connsiteX32" fmla="*/ 1852863 w 5933713"/>
                  <a:gd name="connsiteY32" fmla="*/ 2985041 h 3154916"/>
                  <a:gd name="connsiteX33" fmla="*/ 1900990 w 5933713"/>
                  <a:gd name="connsiteY33" fmla="*/ 3033167 h 3154916"/>
                  <a:gd name="connsiteX34" fmla="*/ 2646948 w 5933713"/>
                  <a:gd name="connsiteY34" fmla="*/ 3105357 h 3154916"/>
                  <a:gd name="connsiteX35" fmla="*/ 2719137 w 5933713"/>
                  <a:gd name="connsiteY35" fmla="*/ 3129420 h 3154916"/>
                  <a:gd name="connsiteX36" fmla="*/ 3416969 w 5933713"/>
                  <a:gd name="connsiteY36" fmla="*/ 3081293 h 3154916"/>
                  <a:gd name="connsiteX37" fmla="*/ 3561348 w 5933713"/>
                  <a:gd name="connsiteY37" fmla="*/ 3009104 h 3154916"/>
                  <a:gd name="connsiteX38" fmla="*/ 3753853 w 5933713"/>
                  <a:gd name="connsiteY38" fmla="*/ 2960978 h 3154916"/>
                  <a:gd name="connsiteX39" fmla="*/ 4740442 w 5933713"/>
                  <a:gd name="connsiteY39" fmla="*/ 2985041 h 3154916"/>
                  <a:gd name="connsiteX40" fmla="*/ 5414211 w 5933713"/>
                  <a:gd name="connsiteY40" fmla="*/ 2912851 h 3154916"/>
                  <a:gd name="connsiteX41" fmla="*/ 5702969 w 5933713"/>
                  <a:gd name="connsiteY41" fmla="*/ 2888788 h 3154916"/>
                  <a:gd name="connsiteX42" fmla="*/ 5871411 w 5933713"/>
                  <a:gd name="connsiteY42" fmla="*/ 2720346 h 3154916"/>
                  <a:gd name="connsiteX43" fmla="*/ 5895474 w 5933713"/>
                  <a:gd name="connsiteY43" fmla="*/ 2624093 h 3154916"/>
                  <a:gd name="connsiteX44" fmla="*/ 5895474 w 5933713"/>
                  <a:gd name="connsiteY44" fmla="*/ 1589378 h 3154916"/>
                  <a:gd name="connsiteX45" fmla="*/ 5871411 w 5933713"/>
                  <a:gd name="connsiteY45" fmla="*/ 1204367 h 3154916"/>
                  <a:gd name="connsiteX46" fmla="*/ 5847348 w 5933713"/>
                  <a:gd name="connsiteY46" fmla="*/ 1132178 h 3154916"/>
                  <a:gd name="connsiteX47" fmla="*/ 5727032 w 5933713"/>
                  <a:gd name="connsiteY47" fmla="*/ 1011862 h 3154916"/>
                  <a:gd name="connsiteX48" fmla="*/ 5678906 w 5933713"/>
                  <a:gd name="connsiteY48" fmla="*/ 963735 h 3154916"/>
                  <a:gd name="connsiteX49" fmla="*/ 5630779 w 5933713"/>
                  <a:gd name="connsiteY49" fmla="*/ 915609 h 3154916"/>
                  <a:gd name="connsiteX50" fmla="*/ 5534527 w 5933713"/>
                  <a:gd name="connsiteY50" fmla="*/ 771230 h 3154916"/>
                  <a:gd name="connsiteX51" fmla="*/ 5462337 w 5933713"/>
                  <a:gd name="connsiteY51" fmla="*/ 626851 h 3154916"/>
                  <a:gd name="connsiteX52" fmla="*/ 5269832 w 5933713"/>
                  <a:gd name="connsiteY52" fmla="*/ 458409 h 3154916"/>
                  <a:gd name="connsiteX53" fmla="*/ 5197642 w 5933713"/>
                  <a:gd name="connsiteY53" fmla="*/ 386220 h 3154916"/>
                  <a:gd name="connsiteX54" fmla="*/ 5125453 w 5933713"/>
                  <a:gd name="connsiteY54" fmla="*/ 338093 h 3154916"/>
                  <a:gd name="connsiteX55" fmla="*/ 5053263 w 5933713"/>
                  <a:gd name="connsiteY55" fmla="*/ 265904 h 3154916"/>
                  <a:gd name="connsiteX56" fmla="*/ 4908885 w 5933713"/>
                  <a:gd name="connsiteY56" fmla="*/ 217778 h 3154916"/>
                  <a:gd name="connsiteX57" fmla="*/ 4836695 w 5933713"/>
                  <a:gd name="connsiteY57" fmla="*/ 193714 h 3154916"/>
                  <a:gd name="connsiteX58" fmla="*/ 4764506 w 5933713"/>
                  <a:gd name="connsiteY58" fmla="*/ 169651 h 3154916"/>
                  <a:gd name="connsiteX59" fmla="*/ 4716379 w 5933713"/>
                  <a:gd name="connsiteY59" fmla="*/ 121525 h 3154916"/>
                  <a:gd name="connsiteX60" fmla="*/ 4355432 w 5933713"/>
                  <a:gd name="connsiteY60" fmla="*/ 145588 h 3154916"/>
                  <a:gd name="connsiteX61" fmla="*/ 3922295 w 5933713"/>
                  <a:gd name="connsiteY61" fmla="*/ 121525 h 3154916"/>
                  <a:gd name="connsiteX62" fmla="*/ 3826042 w 5933713"/>
                  <a:gd name="connsiteY62" fmla="*/ 49335 h 3154916"/>
                  <a:gd name="connsiteX63" fmla="*/ 3753853 w 5933713"/>
                  <a:gd name="connsiteY63" fmla="*/ 25272 h 3154916"/>
                  <a:gd name="connsiteX64" fmla="*/ 3585411 w 5933713"/>
                  <a:gd name="connsiteY64" fmla="*/ 49335 h 3154916"/>
                  <a:gd name="connsiteX65" fmla="*/ 3544386 w 5933713"/>
                  <a:gd name="connsiteY65" fmla="*/ 99383 h 3154916"/>
                  <a:gd name="connsiteX0" fmla="*/ 3468186 w 5933713"/>
                  <a:gd name="connsiteY0" fmla="*/ 99383 h 3154916"/>
                  <a:gd name="connsiteX1" fmla="*/ 2671011 w 5933713"/>
                  <a:gd name="connsiteY1" fmla="*/ 97462 h 3154916"/>
                  <a:gd name="connsiteX2" fmla="*/ 2526632 w 5933713"/>
                  <a:gd name="connsiteY2" fmla="*/ 1209 h 3154916"/>
                  <a:gd name="connsiteX3" fmla="*/ 1443790 w 5933713"/>
                  <a:gd name="connsiteY3" fmla="*/ 49335 h 3154916"/>
                  <a:gd name="connsiteX4" fmla="*/ 1371600 w 5933713"/>
                  <a:gd name="connsiteY4" fmla="*/ 73399 h 3154916"/>
                  <a:gd name="connsiteX5" fmla="*/ 1275348 w 5933713"/>
                  <a:gd name="connsiteY5" fmla="*/ 145588 h 3154916"/>
                  <a:gd name="connsiteX6" fmla="*/ 1203158 w 5933713"/>
                  <a:gd name="connsiteY6" fmla="*/ 169651 h 3154916"/>
                  <a:gd name="connsiteX7" fmla="*/ 1155032 w 5933713"/>
                  <a:gd name="connsiteY7" fmla="*/ 217778 h 3154916"/>
                  <a:gd name="connsiteX8" fmla="*/ 962527 w 5933713"/>
                  <a:gd name="connsiteY8" fmla="*/ 265904 h 3154916"/>
                  <a:gd name="connsiteX9" fmla="*/ 866274 w 5933713"/>
                  <a:gd name="connsiteY9" fmla="*/ 338093 h 3154916"/>
                  <a:gd name="connsiteX10" fmla="*/ 794085 w 5933713"/>
                  <a:gd name="connsiteY10" fmla="*/ 386220 h 3154916"/>
                  <a:gd name="connsiteX11" fmla="*/ 745958 w 5933713"/>
                  <a:gd name="connsiteY11" fmla="*/ 434346 h 3154916"/>
                  <a:gd name="connsiteX12" fmla="*/ 553453 w 5933713"/>
                  <a:gd name="connsiteY12" fmla="*/ 482472 h 3154916"/>
                  <a:gd name="connsiteX13" fmla="*/ 360948 w 5933713"/>
                  <a:gd name="connsiteY13" fmla="*/ 578725 h 3154916"/>
                  <a:gd name="connsiteX14" fmla="*/ 240632 w 5933713"/>
                  <a:gd name="connsiteY14" fmla="*/ 699041 h 3154916"/>
                  <a:gd name="connsiteX15" fmla="*/ 168442 w 5933713"/>
                  <a:gd name="connsiteY15" fmla="*/ 819357 h 3154916"/>
                  <a:gd name="connsiteX16" fmla="*/ 120316 w 5933713"/>
                  <a:gd name="connsiteY16" fmla="*/ 963735 h 3154916"/>
                  <a:gd name="connsiteX17" fmla="*/ 72190 w 5933713"/>
                  <a:gd name="connsiteY17" fmla="*/ 1132178 h 3154916"/>
                  <a:gd name="connsiteX18" fmla="*/ 48127 w 5933713"/>
                  <a:gd name="connsiteY18" fmla="*/ 1324683 h 3154916"/>
                  <a:gd name="connsiteX19" fmla="*/ 24063 w 5933713"/>
                  <a:gd name="connsiteY19" fmla="*/ 1396872 h 3154916"/>
                  <a:gd name="connsiteX20" fmla="*/ 0 w 5933713"/>
                  <a:gd name="connsiteY20" fmla="*/ 1589378 h 3154916"/>
                  <a:gd name="connsiteX21" fmla="*/ 24063 w 5933713"/>
                  <a:gd name="connsiteY21" fmla="*/ 1830009 h 3154916"/>
                  <a:gd name="connsiteX22" fmla="*/ 72190 w 5933713"/>
                  <a:gd name="connsiteY22" fmla="*/ 1926262 h 3154916"/>
                  <a:gd name="connsiteX23" fmla="*/ 96253 w 5933713"/>
                  <a:gd name="connsiteY23" fmla="*/ 2479714 h 3154916"/>
                  <a:gd name="connsiteX24" fmla="*/ 120316 w 5933713"/>
                  <a:gd name="connsiteY24" fmla="*/ 2551904 h 3154916"/>
                  <a:gd name="connsiteX25" fmla="*/ 288758 w 5933713"/>
                  <a:gd name="connsiteY25" fmla="*/ 2624093 h 3154916"/>
                  <a:gd name="connsiteX26" fmla="*/ 481263 w 5933713"/>
                  <a:gd name="connsiteY26" fmla="*/ 2648157 h 3154916"/>
                  <a:gd name="connsiteX27" fmla="*/ 577516 w 5933713"/>
                  <a:gd name="connsiteY27" fmla="*/ 2768472 h 3154916"/>
                  <a:gd name="connsiteX28" fmla="*/ 697832 w 5933713"/>
                  <a:gd name="connsiteY28" fmla="*/ 2840662 h 3154916"/>
                  <a:gd name="connsiteX29" fmla="*/ 1371600 w 5933713"/>
                  <a:gd name="connsiteY29" fmla="*/ 2864725 h 3154916"/>
                  <a:gd name="connsiteX30" fmla="*/ 1684421 w 5933713"/>
                  <a:gd name="connsiteY30" fmla="*/ 2912851 h 3154916"/>
                  <a:gd name="connsiteX31" fmla="*/ 1780674 w 5933713"/>
                  <a:gd name="connsiteY31" fmla="*/ 2936914 h 3154916"/>
                  <a:gd name="connsiteX32" fmla="*/ 1852863 w 5933713"/>
                  <a:gd name="connsiteY32" fmla="*/ 2985041 h 3154916"/>
                  <a:gd name="connsiteX33" fmla="*/ 1900990 w 5933713"/>
                  <a:gd name="connsiteY33" fmla="*/ 3033167 h 3154916"/>
                  <a:gd name="connsiteX34" fmla="*/ 2646948 w 5933713"/>
                  <a:gd name="connsiteY34" fmla="*/ 3105357 h 3154916"/>
                  <a:gd name="connsiteX35" fmla="*/ 2719137 w 5933713"/>
                  <a:gd name="connsiteY35" fmla="*/ 3129420 h 3154916"/>
                  <a:gd name="connsiteX36" fmla="*/ 3416969 w 5933713"/>
                  <a:gd name="connsiteY36" fmla="*/ 3081293 h 3154916"/>
                  <a:gd name="connsiteX37" fmla="*/ 3561348 w 5933713"/>
                  <a:gd name="connsiteY37" fmla="*/ 3009104 h 3154916"/>
                  <a:gd name="connsiteX38" fmla="*/ 3753853 w 5933713"/>
                  <a:gd name="connsiteY38" fmla="*/ 2960978 h 3154916"/>
                  <a:gd name="connsiteX39" fmla="*/ 4740442 w 5933713"/>
                  <a:gd name="connsiteY39" fmla="*/ 2985041 h 3154916"/>
                  <a:gd name="connsiteX40" fmla="*/ 5414211 w 5933713"/>
                  <a:gd name="connsiteY40" fmla="*/ 2912851 h 3154916"/>
                  <a:gd name="connsiteX41" fmla="*/ 5702969 w 5933713"/>
                  <a:gd name="connsiteY41" fmla="*/ 2888788 h 3154916"/>
                  <a:gd name="connsiteX42" fmla="*/ 5871411 w 5933713"/>
                  <a:gd name="connsiteY42" fmla="*/ 2720346 h 3154916"/>
                  <a:gd name="connsiteX43" fmla="*/ 5895474 w 5933713"/>
                  <a:gd name="connsiteY43" fmla="*/ 2624093 h 3154916"/>
                  <a:gd name="connsiteX44" fmla="*/ 5895474 w 5933713"/>
                  <a:gd name="connsiteY44" fmla="*/ 1589378 h 3154916"/>
                  <a:gd name="connsiteX45" fmla="*/ 5871411 w 5933713"/>
                  <a:gd name="connsiteY45" fmla="*/ 1204367 h 3154916"/>
                  <a:gd name="connsiteX46" fmla="*/ 5847348 w 5933713"/>
                  <a:gd name="connsiteY46" fmla="*/ 1132178 h 3154916"/>
                  <a:gd name="connsiteX47" fmla="*/ 5727032 w 5933713"/>
                  <a:gd name="connsiteY47" fmla="*/ 1011862 h 3154916"/>
                  <a:gd name="connsiteX48" fmla="*/ 5678906 w 5933713"/>
                  <a:gd name="connsiteY48" fmla="*/ 963735 h 3154916"/>
                  <a:gd name="connsiteX49" fmla="*/ 5630779 w 5933713"/>
                  <a:gd name="connsiteY49" fmla="*/ 915609 h 3154916"/>
                  <a:gd name="connsiteX50" fmla="*/ 5534527 w 5933713"/>
                  <a:gd name="connsiteY50" fmla="*/ 771230 h 3154916"/>
                  <a:gd name="connsiteX51" fmla="*/ 5462337 w 5933713"/>
                  <a:gd name="connsiteY51" fmla="*/ 626851 h 3154916"/>
                  <a:gd name="connsiteX52" fmla="*/ 5269832 w 5933713"/>
                  <a:gd name="connsiteY52" fmla="*/ 458409 h 3154916"/>
                  <a:gd name="connsiteX53" fmla="*/ 5197642 w 5933713"/>
                  <a:gd name="connsiteY53" fmla="*/ 386220 h 3154916"/>
                  <a:gd name="connsiteX54" fmla="*/ 5125453 w 5933713"/>
                  <a:gd name="connsiteY54" fmla="*/ 338093 h 3154916"/>
                  <a:gd name="connsiteX55" fmla="*/ 5053263 w 5933713"/>
                  <a:gd name="connsiteY55" fmla="*/ 265904 h 3154916"/>
                  <a:gd name="connsiteX56" fmla="*/ 4908885 w 5933713"/>
                  <a:gd name="connsiteY56" fmla="*/ 217778 h 3154916"/>
                  <a:gd name="connsiteX57" fmla="*/ 4836695 w 5933713"/>
                  <a:gd name="connsiteY57" fmla="*/ 193714 h 3154916"/>
                  <a:gd name="connsiteX58" fmla="*/ 4764506 w 5933713"/>
                  <a:gd name="connsiteY58" fmla="*/ 169651 h 3154916"/>
                  <a:gd name="connsiteX59" fmla="*/ 4716379 w 5933713"/>
                  <a:gd name="connsiteY59" fmla="*/ 121525 h 3154916"/>
                  <a:gd name="connsiteX60" fmla="*/ 4355432 w 5933713"/>
                  <a:gd name="connsiteY60" fmla="*/ 145588 h 3154916"/>
                  <a:gd name="connsiteX61" fmla="*/ 3922295 w 5933713"/>
                  <a:gd name="connsiteY61" fmla="*/ 121525 h 3154916"/>
                  <a:gd name="connsiteX62" fmla="*/ 3826042 w 5933713"/>
                  <a:gd name="connsiteY62" fmla="*/ 49335 h 3154916"/>
                  <a:gd name="connsiteX63" fmla="*/ 3753853 w 5933713"/>
                  <a:gd name="connsiteY63" fmla="*/ 25272 h 3154916"/>
                  <a:gd name="connsiteX64" fmla="*/ 3585411 w 5933713"/>
                  <a:gd name="connsiteY64" fmla="*/ 49335 h 3154916"/>
                  <a:gd name="connsiteX65" fmla="*/ 3544386 w 5933713"/>
                  <a:gd name="connsiteY65" fmla="*/ 99383 h 3154916"/>
                  <a:gd name="connsiteX66" fmla="*/ 3468186 w 5933713"/>
                  <a:gd name="connsiteY66" fmla="*/ 99383 h 3154916"/>
                  <a:gd name="connsiteX0" fmla="*/ 3468186 w 5933713"/>
                  <a:gd name="connsiteY0" fmla="*/ 99383 h 3154916"/>
                  <a:gd name="connsiteX1" fmla="*/ 2671011 w 5933713"/>
                  <a:gd name="connsiteY1" fmla="*/ 97462 h 3154916"/>
                  <a:gd name="connsiteX2" fmla="*/ 2526632 w 5933713"/>
                  <a:gd name="connsiteY2" fmla="*/ 1209 h 3154916"/>
                  <a:gd name="connsiteX3" fmla="*/ 1443790 w 5933713"/>
                  <a:gd name="connsiteY3" fmla="*/ 49335 h 3154916"/>
                  <a:gd name="connsiteX4" fmla="*/ 1371600 w 5933713"/>
                  <a:gd name="connsiteY4" fmla="*/ 73399 h 3154916"/>
                  <a:gd name="connsiteX5" fmla="*/ 1275348 w 5933713"/>
                  <a:gd name="connsiteY5" fmla="*/ 145588 h 3154916"/>
                  <a:gd name="connsiteX6" fmla="*/ 1203158 w 5933713"/>
                  <a:gd name="connsiteY6" fmla="*/ 169651 h 3154916"/>
                  <a:gd name="connsiteX7" fmla="*/ 1155032 w 5933713"/>
                  <a:gd name="connsiteY7" fmla="*/ 217778 h 3154916"/>
                  <a:gd name="connsiteX8" fmla="*/ 962527 w 5933713"/>
                  <a:gd name="connsiteY8" fmla="*/ 265904 h 3154916"/>
                  <a:gd name="connsiteX9" fmla="*/ 866274 w 5933713"/>
                  <a:gd name="connsiteY9" fmla="*/ 338093 h 3154916"/>
                  <a:gd name="connsiteX10" fmla="*/ 794085 w 5933713"/>
                  <a:gd name="connsiteY10" fmla="*/ 386220 h 3154916"/>
                  <a:gd name="connsiteX11" fmla="*/ 745958 w 5933713"/>
                  <a:gd name="connsiteY11" fmla="*/ 434346 h 3154916"/>
                  <a:gd name="connsiteX12" fmla="*/ 553453 w 5933713"/>
                  <a:gd name="connsiteY12" fmla="*/ 482472 h 3154916"/>
                  <a:gd name="connsiteX13" fmla="*/ 360948 w 5933713"/>
                  <a:gd name="connsiteY13" fmla="*/ 578725 h 3154916"/>
                  <a:gd name="connsiteX14" fmla="*/ 240632 w 5933713"/>
                  <a:gd name="connsiteY14" fmla="*/ 699041 h 3154916"/>
                  <a:gd name="connsiteX15" fmla="*/ 168442 w 5933713"/>
                  <a:gd name="connsiteY15" fmla="*/ 819357 h 3154916"/>
                  <a:gd name="connsiteX16" fmla="*/ 120316 w 5933713"/>
                  <a:gd name="connsiteY16" fmla="*/ 963735 h 3154916"/>
                  <a:gd name="connsiteX17" fmla="*/ 72190 w 5933713"/>
                  <a:gd name="connsiteY17" fmla="*/ 1132178 h 3154916"/>
                  <a:gd name="connsiteX18" fmla="*/ 48127 w 5933713"/>
                  <a:gd name="connsiteY18" fmla="*/ 1324683 h 3154916"/>
                  <a:gd name="connsiteX19" fmla="*/ 24063 w 5933713"/>
                  <a:gd name="connsiteY19" fmla="*/ 1396872 h 3154916"/>
                  <a:gd name="connsiteX20" fmla="*/ 0 w 5933713"/>
                  <a:gd name="connsiteY20" fmla="*/ 1589378 h 3154916"/>
                  <a:gd name="connsiteX21" fmla="*/ 24063 w 5933713"/>
                  <a:gd name="connsiteY21" fmla="*/ 1830009 h 3154916"/>
                  <a:gd name="connsiteX22" fmla="*/ 72190 w 5933713"/>
                  <a:gd name="connsiteY22" fmla="*/ 1926262 h 3154916"/>
                  <a:gd name="connsiteX23" fmla="*/ 96253 w 5933713"/>
                  <a:gd name="connsiteY23" fmla="*/ 2479714 h 3154916"/>
                  <a:gd name="connsiteX24" fmla="*/ 120316 w 5933713"/>
                  <a:gd name="connsiteY24" fmla="*/ 2551904 h 3154916"/>
                  <a:gd name="connsiteX25" fmla="*/ 288758 w 5933713"/>
                  <a:gd name="connsiteY25" fmla="*/ 2624093 h 3154916"/>
                  <a:gd name="connsiteX26" fmla="*/ 481263 w 5933713"/>
                  <a:gd name="connsiteY26" fmla="*/ 2648157 h 3154916"/>
                  <a:gd name="connsiteX27" fmla="*/ 577516 w 5933713"/>
                  <a:gd name="connsiteY27" fmla="*/ 2768472 h 3154916"/>
                  <a:gd name="connsiteX28" fmla="*/ 697832 w 5933713"/>
                  <a:gd name="connsiteY28" fmla="*/ 2840662 h 3154916"/>
                  <a:gd name="connsiteX29" fmla="*/ 1371600 w 5933713"/>
                  <a:gd name="connsiteY29" fmla="*/ 2864725 h 3154916"/>
                  <a:gd name="connsiteX30" fmla="*/ 1684421 w 5933713"/>
                  <a:gd name="connsiteY30" fmla="*/ 2912851 h 3154916"/>
                  <a:gd name="connsiteX31" fmla="*/ 1780674 w 5933713"/>
                  <a:gd name="connsiteY31" fmla="*/ 2936914 h 3154916"/>
                  <a:gd name="connsiteX32" fmla="*/ 1852863 w 5933713"/>
                  <a:gd name="connsiteY32" fmla="*/ 2985041 h 3154916"/>
                  <a:gd name="connsiteX33" fmla="*/ 1900990 w 5933713"/>
                  <a:gd name="connsiteY33" fmla="*/ 3033167 h 3154916"/>
                  <a:gd name="connsiteX34" fmla="*/ 2646948 w 5933713"/>
                  <a:gd name="connsiteY34" fmla="*/ 3105357 h 3154916"/>
                  <a:gd name="connsiteX35" fmla="*/ 2719137 w 5933713"/>
                  <a:gd name="connsiteY35" fmla="*/ 3129420 h 3154916"/>
                  <a:gd name="connsiteX36" fmla="*/ 3416969 w 5933713"/>
                  <a:gd name="connsiteY36" fmla="*/ 3081293 h 3154916"/>
                  <a:gd name="connsiteX37" fmla="*/ 3561348 w 5933713"/>
                  <a:gd name="connsiteY37" fmla="*/ 3009104 h 3154916"/>
                  <a:gd name="connsiteX38" fmla="*/ 3753853 w 5933713"/>
                  <a:gd name="connsiteY38" fmla="*/ 2960978 h 3154916"/>
                  <a:gd name="connsiteX39" fmla="*/ 4740442 w 5933713"/>
                  <a:gd name="connsiteY39" fmla="*/ 2985041 h 3154916"/>
                  <a:gd name="connsiteX40" fmla="*/ 5414211 w 5933713"/>
                  <a:gd name="connsiteY40" fmla="*/ 2912851 h 3154916"/>
                  <a:gd name="connsiteX41" fmla="*/ 5702969 w 5933713"/>
                  <a:gd name="connsiteY41" fmla="*/ 2888788 h 3154916"/>
                  <a:gd name="connsiteX42" fmla="*/ 5871411 w 5933713"/>
                  <a:gd name="connsiteY42" fmla="*/ 2720346 h 3154916"/>
                  <a:gd name="connsiteX43" fmla="*/ 5895474 w 5933713"/>
                  <a:gd name="connsiteY43" fmla="*/ 2624093 h 3154916"/>
                  <a:gd name="connsiteX44" fmla="*/ 5895474 w 5933713"/>
                  <a:gd name="connsiteY44" fmla="*/ 1589378 h 3154916"/>
                  <a:gd name="connsiteX45" fmla="*/ 5871411 w 5933713"/>
                  <a:gd name="connsiteY45" fmla="*/ 1204367 h 3154916"/>
                  <a:gd name="connsiteX46" fmla="*/ 5847348 w 5933713"/>
                  <a:gd name="connsiteY46" fmla="*/ 1132178 h 3154916"/>
                  <a:gd name="connsiteX47" fmla="*/ 5727032 w 5933713"/>
                  <a:gd name="connsiteY47" fmla="*/ 1011862 h 3154916"/>
                  <a:gd name="connsiteX48" fmla="*/ 5678906 w 5933713"/>
                  <a:gd name="connsiteY48" fmla="*/ 963735 h 3154916"/>
                  <a:gd name="connsiteX49" fmla="*/ 5630779 w 5933713"/>
                  <a:gd name="connsiteY49" fmla="*/ 915609 h 3154916"/>
                  <a:gd name="connsiteX50" fmla="*/ 5534527 w 5933713"/>
                  <a:gd name="connsiteY50" fmla="*/ 771230 h 3154916"/>
                  <a:gd name="connsiteX51" fmla="*/ 5462337 w 5933713"/>
                  <a:gd name="connsiteY51" fmla="*/ 626851 h 3154916"/>
                  <a:gd name="connsiteX52" fmla="*/ 5269832 w 5933713"/>
                  <a:gd name="connsiteY52" fmla="*/ 458409 h 3154916"/>
                  <a:gd name="connsiteX53" fmla="*/ 5197642 w 5933713"/>
                  <a:gd name="connsiteY53" fmla="*/ 386220 h 3154916"/>
                  <a:gd name="connsiteX54" fmla="*/ 5125453 w 5933713"/>
                  <a:gd name="connsiteY54" fmla="*/ 338093 h 3154916"/>
                  <a:gd name="connsiteX55" fmla="*/ 5053263 w 5933713"/>
                  <a:gd name="connsiteY55" fmla="*/ 265904 h 3154916"/>
                  <a:gd name="connsiteX56" fmla="*/ 4908885 w 5933713"/>
                  <a:gd name="connsiteY56" fmla="*/ 217778 h 3154916"/>
                  <a:gd name="connsiteX57" fmla="*/ 4836695 w 5933713"/>
                  <a:gd name="connsiteY57" fmla="*/ 193714 h 3154916"/>
                  <a:gd name="connsiteX58" fmla="*/ 4764506 w 5933713"/>
                  <a:gd name="connsiteY58" fmla="*/ 169651 h 3154916"/>
                  <a:gd name="connsiteX59" fmla="*/ 4716379 w 5933713"/>
                  <a:gd name="connsiteY59" fmla="*/ 121525 h 3154916"/>
                  <a:gd name="connsiteX60" fmla="*/ 4355432 w 5933713"/>
                  <a:gd name="connsiteY60" fmla="*/ 145588 h 3154916"/>
                  <a:gd name="connsiteX61" fmla="*/ 3922295 w 5933713"/>
                  <a:gd name="connsiteY61" fmla="*/ 121525 h 3154916"/>
                  <a:gd name="connsiteX62" fmla="*/ 3826042 w 5933713"/>
                  <a:gd name="connsiteY62" fmla="*/ 49335 h 3154916"/>
                  <a:gd name="connsiteX63" fmla="*/ 3753853 w 5933713"/>
                  <a:gd name="connsiteY63" fmla="*/ 25272 h 3154916"/>
                  <a:gd name="connsiteX64" fmla="*/ 3585411 w 5933713"/>
                  <a:gd name="connsiteY64" fmla="*/ 49335 h 3154916"/>
                  <a:gd name="connsiteX65" fmla="*/ 3468186 w 5933713"/>
                  <a:gd name="connsiteY65" fmla="*/ 99383 h 315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33713" h="3154916">
                    <a:moveTo>
                      <a:pt x="3468186" y="99383"/>
                    </a:moveTo>
                    <a:cubicBezTo>
                      <a:pt x="3211512" y="91362"/>
                      <a:pt x="2925615" y="130963"/>
                      <a:pt x="2671011" y="97462"/>
                    </a:cubicBezTo>
                    <a:cubicBezTo>
                      <a:pt x="2613665" y="89916"/>
                      <a:pt x="2526632" y="1209"/>
                      <a:pt x="2526632" y="1209"/>
                    </a:cubicBezTo>
                    <a:cubicBezTo>
                      <a:pt x="2129184" y="133690"/>
                      <a:pt x="2553805" y="0"/>
                      <a:pt x="1443790" y="49335"/>
                    </a:cubicBezTo>
                    <a:cubicBezTo>
                      <a:pt x="1418450" y="50461"/>
                      <a:pt x="1395663" y="65378"/>
                      <a:pt x="1371600" y="73399"/>
                    </a:cubicBezTo>
                    <a:cubicBezTo>
                      <a:pt x="1339516" y="97462"/>
                      <a:pt x="1310169" y="125690"/>
                      <a:pt x="1275348" y="145588"/>
                    </a:cubicBezTo>
                    <a:cubicBezTo>
                      <a:pt x="1253325" y="158172"/>
                      <a:pt x="1224908" y="156601"/>
                      <a:pt x="1203158" y="169651"/>
                    </a:cubicBezTo>
                    <a:cubicBezTo>
                      <a:pt x="1183704" y="181323"/>
                      <a:pt x="1176096" y="209352"/>
                      <a:pt x="1155032" y="217778"/>
                    </a:cubicBezTo>
                    <a:cubicBezTo>
                      <a:pt x="1093620" y="242343"/>
                      <a:pt x="962527" y="265904"/>
                      <a:pt x="962527" y="265904"/>
                    </a:cubicBezTo>
                    <a:cubicBezTo>
                      <a:pt x="930443" y="289967"/>
                      <a:pt x="898909" y="314782"/>
                      <a:pt x="866274" y="338093"/>
                    </a:cubicBezTo>
                    <a:cubicBezTo>
                      <a:pt x="842741" y="354903"/>
                      <a:pt x="816668" y="368154"/>
                      <a:pt x="794085" y="386220"/>
                    </a:cubicBezTo>
                    <a:cubicBezTo>
                      <a:pt x="776369" y="400393"/>
                      <a:pt x="766811" y="425409"/>
                      <a:pt x="745958" y="434346"/>
                    </a:cubicBezTo>
                    <a:cubicBezTo>
                      <a:pt x="553776" y="516709"/>
                      <a:pt x="693587" y="412405"/>
                      <a:pt x="553453" y="482472"/>
                    </a:cubicBezTo>
                    <a:cubicBezTo>
                      <a:pt x="326148" y="596125"/>
                      <a:pt x="523734" y="524463"/>
                      <a:pt x="360948" y="578725"/>
                    </a:cubicBezTo>
                    <a:cubicBezTo>
                      <a:pt x="320843" y="618830"/>
                      <a:pt x="258568" y="645234"/>
                      <a:pt x="240632" y="699041"/>
                    </a:cubicBezTo>
                    <a:cubicBezTo>
                      <a:pt x="209395" y="792753"/>
                      <a:pt x="234505" y="753294"/>
                      <a:pt x="168442" y="819357"/>
                    </a:cubicBezTo>
                    <a:cubicBezTo>
                      <a:pt x="152400" y="867483"/>
                      <a:pt x="132620" y="914520"/>
                      <a:pt x="120316" y="963735"/>
                    </a:cubicBezTo>
                    <a:cubicBezTo>
                      <a:pt x="90101" y="1084596"/>
                      <a:pt x="106711" y="1028613"/>
                      <a:pt x="72190" y="1132178"/>
                    </a:cubicBezTo>
                    <a:cubicBezTo>
                      <a:pt x="64169" y="1196346"/>
                      <a:pt x="59695" y="1261058"/>
                      <a:pt x="48127" y="1324683"/>
                    </a:cubicBezTo>
                    <a:cubicBezTo>
                      <a:pt x="43590" y="1349639"/>
                      <a:pt x="28600" y="1371916"/>
                      <a:pt x="24063" y="1396872"/>
                    </a:cubicBezTo>
                    <a:cubicBezTo>
                      <a:pt x="12495" y="1460497"/>
                      <a:pt x="8021" y="1525209"/>
                      <a:pt x="0" y="1589378"/>
                    </a:cubicBezTo>
                    <a:cubicBezTo>
                      <a:pt x="8021" y="1669588"/>
                      <a:pt x="7173" y="1751188"/>
                      <a:pt x="24063" y="1830009"/>
                    </a:cubicBezTo>
                    <a:cubicBezTo>
                      <a:pt x="31579" y="1865084"/>
                      <a:pt x="68229" y="1890610"/>
                      <a:pt x="72190" y="1926262"/>
                    </a:cubicBezTo>
                    <a:cubicBezTo>
                      <a:pt x="92582" y="2109791"/>
                      <a:pt x="82090" y="2295600"/>
                      <a:pt x="96253" y="2479714"/>
                    </a:cubicBezTo>
                    <a:cubicBezTo>
                      <a:pt x="98198" y="2505004"/>
                      <a:pt x="104471" y="2532097"/>
                      <a:pt x="120316" y="2551904"/>
                    </a:cubicBezTo>
                    <a:cubicBezTo>
                      <a:pt x="157972" y="2598974"/>
                      <a:pt x="235407" y="2615201"/>
                      <a:pt x="288758" y="2624093"/>
                    </a:cubicBezTo>
                    <a:cubicBezTo>
                      <a:pt x="352546" y="2634724"/>
                      <a:pt x="417095" y="2640136"/>
                      <a:pt x="481263" y="2648157"/>
                    </a:cubicBezTo>
                    <a:cubicBezTo>
                      <a:pt x="597458" y="2764349"/>
                      <a:pt x="456105" y="2616707"/>
                      <a:pt x="577516" y="2768472"/>
                    </a:cubicBezTo>
                    <a:cubicBezTo>
                      <a:pt x="610641" y="2809878"/>
                      <a:pt x="640944" y="2836992"/>
                      <a:pt x="697832" y="2840662"/>
                    </a:cubicBezTo>
                    <a:cubicBezTo>
                      <a:pt x="922098" y="2855131"/>
                      <a:pt x="1147011" y="2856704"/>
                      <a:pt x="1371600" y="2864725"/>
                    </a:cubicBezTo>
                    <a:cubicBezTo>
                      <a:pt x="1539087" y="2920553"/>
                      <a:pt x="1358730" y="2866324"/>
                      <a:pt x="1684421" y="2912851"/>
                    </a:cubicBezTo>
                    <a:cubicBezTo>
                      <a:pt x="1717160" y="2917528"/>
                      <a:pt x="1748590" y="2928893"/>
                      <a:pt x="1780674" y="2936914"/>
                    </a:cubicBezTo>
                    <a:cubicBezTo>
                      <a:pt x="1804737" y="2952956"/>
                      <a:pt x="1830280" y="2966975"/>
                      <a:pt x="1852863" y="2985041"/>
                    </a:cubicBezTo>
                    <a:cubicBezTo>
                      <a:pt x="1870579" y="2999214"/>
                      <a:pt x="1881292" y="3021911"/>
                      <a:pt x="1900990" y="3033167"/>
                    </a:cubicBezTo>
                    <a:cubicBezTo>
                      <a:pt x="2114054" y="3154916"/>
                      <a:pt x="2466268" y="3098408"/>
                      <a:pt x="2646948" y="3105357"/>
                    </a:cubicBezTo>
                    <a:cubicBezTo>
                      <a:pt x="2671011" y="3113378"/>
                      <a:pt x="2693772" y="3129420"/>
                      <a:pt x="2719137" y="3129420"/>
                    </a:cubicBezTo>
                    <a:cubicBezTo>
                      <a:pt x="3071953" y="3129420"/>
                      <a:pt x="3140389" y="3115867"/>
                      <a:pt x="3416969" y="3081293"/>
                    </a:cubicBezTo>
                    <a:cubicBezTo>
                      <a:pt x="3598417" y="3020810"/>
                      <a:pt x="3374760" y="3102397"/>
                      <a:pt x="3561348" y="3009104"/>
                    </a:cubicBezTo>
                    <a:cubicBezTo>
                      <a:pt x="3610678" y="2984439"/>
                      <a:pt x="3708090" y="2970131"/>
                      <a:pt x="3753853" y="2960978"/>
                    </a:cubicBezTo>
                    <a:cubicBezTo>
                      <a:pt x="4082716" y="2968999"/>
                      <a:pt x="4411523" y="2990262"/>
                      <a:pt x="4740442" y="2985041"/>
                    </a:cubicBezTo>
                    <a:cubicBezTo>
                      <a:pt x="5539174" y="2972362"/>
                      <a:pt x="5034267" y="2955067"/>
                      <a:pt x="5414211" y="2912851"/>
                    </a:cubicBezTo>
                    <a:cubicBezTo>
                      <a:pt x="5510207" y="2902185"/>
                      <a:pt x="5606716" y="2896809"/>
                      <a:pt x="5702969" y="2888788"/>
                    </a:cubicBezTo>
                    <a:cubicBezTo>
                      <a:pt x="5851408" y="2789828"/>
                      <a:pt x="5836532" y="2842425"/>
                      <a:pt x="5871411" y="2720346"/>
                    </a:cubicBezTo>
                    <a:cubicBezTo>
                      <a:pt x="5880496" y="2688547"/>
                      <a:pt x="5887453" y="2656177"/>
                      <a:pt x="5895474" y="2624093"/>
                    </a:cubicBezTo>
                    <a:cubicBezTo>
                      <a:pt x="5933713" y="2088749"/>
                      <a:pt x="5928393" y="2330057"/>
                      <a:pt x="5895474" y="1589378"/>
                    </a:cubicBezTo>
                    <a:cubicBezTo>
                      <a:pt x="5889765" y="1460917"/>
                      <a:pt x="5884872" y="1332248"/>
                      <a:pt x="5871411" y="1204367"/>
                    </a:cubicBezTo>
                    <a:cubicBezTo>
                      <a:pt x="5868756" y="1179142"/>
                      <a:pt x="5862567" y="1152470"/>
                      <a:pt x="5847348" y="1132178"/>
                    </a:cubicBezTo>
                    <a:cubicBezTo>
                      <a:pt x="5813317" y="1086804"/>
                      <a:pt x="5767137" y="1051967"/>
                      <a:pt x="5727032" y="1011862"/>
                    </a:cubicBezTo>
                    <a:lnTo>
                      <a:pt x="5678906" y="963735"/>
                    </a:lnTo>
                    <a:cubicBezTo>
                      <a:pt x="5662864" y="947693"/>
                      <a:pt x="5643363" y="934486"/>
                      <a:pt x="5630779" y="915609"/>
                    </a:cubicBezTo>
                    <a:cubicBezTo>
                      <a:pt x="5598695" y="867483"/>
                      <a:pt x="5552818" y="826102"/>
                      <a:pt x="5534527" y="771230"/>
                    </a:cubicBezTo>
                    <a:cubicBezTo>
                      <a:pt x="5511809" y="703078"/>
                      <a:pt x="5512571" y="684261"/>
                      <a:pt x="5462337" y="626851"/>
                    </a:cubicBezTo>
                    <a:cubicBezTo>
                      <a:pt x="5260481" y="396157"/>
                      <a:pt x="5420363" y="583851"/>
                      <a:pt x="5269832" y="458409"/>
                    </a:cubicBezTo>
                    <a:cubicBezTo>
                      <a:pt x="5243689" y="436623"/>
                      <a:pt x="5223785" y="408006"/>
                      <a:pt x="5197642" y="386220"/>
                    </a:cubicBezTo>
                    <a:cubicBezTo>
                      <a:pt x="5175425" y="367706"/>
                      <a:pt x="5147670" y="356607"/>
                      <a:pt x="5125453" y="338093"/>
                    </a:cubicBezTo>
                    <a:cubicBezTo>
                      <a:pt x="5099310" y="316307"/>
                      <a:pt x="5083011" y="282431"/>
                      <a:pt x="5053263" y="265904"/>
                    </a:cubicBezTo>
                    <a:cubicBezTo>
                      <a:pt x="5008918" y="241268"/>
                      <a:pt x="4957011" y="233820"/>
                      <a:pt x="4908885" y="217778"/>
                    </a:cubicBezTo>
                    <a:lnTo>
                      <a:pt x="4836695" y="193714"/>
                    </a:lnTo>
                    <a:lnTo>
                      <a:pt x="4764506" y="169651"/>
                    </a:lnTo>
                    <a:cubicBezTo>
                      <a:pt x="4748464" y="153609"/>
                      <a:pt x="4735833" y="133197"/>
                      <a:pt x="4716379" y="121525"/>
                    </a:cubicBezTo>
                    <a:cubicBezTo>
                      <a:pt x="4608925" y="57053"/>
                      <a:pt x="4448740" y="130037"/>
                      <a:pt x="4355432" y="145588"/>
                    </a:cubicBezTo>
                    <a:cubicBezTo>
                      <a:pt x="4211053" y="137567"/>
                      <a:pt x="4064564" y="147392"/>
                      <a:pt x="3922295" y="121525"/>
                    </a:cubicBezTo>
                    <a:cubicBezTo>
                      <a:pt x="3882836" y="114351"/>
                      <a:pt x="3860863" y="69233"/>
                      <a:pt x="3826042" y="49335"/>
                    </a:cubicBezTo>
                    <a:cubicBezTo>
                      <a:pt x="3804019" y="36751"/>
                      <a:pt x="3777916" y="33293"/>
                      <a:pt x="3753853" y="25272"/>
                    </a:cubicBezTo>
                    <a:cubicBezTo>
                      <a:pt x="3697706" y="33293"/>
                      <a:pt x="3639218" y="31399"/>
                      <a:pt x="3585411" y="49335"/>
                    </a:cubicBezTo>
                    <a:cubicBezTo>
                      <a:pt x="3537800" y="61687"/>
                      <a:pt x="3620586" y="91362"/>
                      <a:pt x="3468186" y="99383"/>
                    </a:cubicBezTo>
                    <a:close/>
                  </a:path>
                </a:pathLst>
              </a:custGeom>
              <a:solidFill>
                <a:schemeClr val="bg1"/>
              </a:solidFill>
              <a:ln w="9525" cap="flat" cmpd="sng" algn="ctr">
                <a:noFill/>
                <a:prstDash val="solid"/>
                <a:round/>
                <a:headEnd type="none" w="med" len="med"/>
                <a:tailEnd type="none" w="med" len="med"/>
              </a:ln>
              <a:effectLst>
                <a:outerShdw blurRad="1270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dirty="0" smtClean="0">
                  <a:solidFill>
                    <a:schemeClr val="bg1"/>
                  </a:solidFill>
                  <a:latin typeface="Arial" charset="0"/>
                </a:endParaRPr>
              </a:p>
            </p:txBody>
          </p:sp>
          <p:pic>
            <p:nvPicPr>
              <p:cNvPr id="8" name="Picture 4" descr="C:\Documents and Settings\Regina\Desktop\presentations\ibm\img\sem3.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380750">
                <a:off x="3903811" y="2693460"/>
                <a:ext cx="4518719" cy="2072596"/>
              </a:xfrm>
              <a:prstGeom prst="rect">
                <a:avLst/>
              </a:prstGeom>
              <a:noFill/>
            </p:spPr>
          </p:pic>
        </p:grpSp>
        <p:sp>
          <p:nvSpPr>
            <p:cNvPr id="9" name="Freeform 8"/>
            <p:cNvSpPr/>
            <p:nvPr/>
          </p:nvSpPr>
          <p:spPr bwMode="auto">
            <a:xfrm rot="380750">
              <a:off x="3327840" y="2411828"/>
              <a:ext cx="5382392" cy="2862083"/>
            </a:xfrm>
            <a:custGeom>
              <a:avLst/>
              <a:gdLst>
                <a:gd name="connsiteX0" fmla="*/ 3441032 w 5933713"/>
                <a:gd name="connsiteY0" fmla="*/ 121525 h 3154916"/>
                <a:gd name="connsiteX1" fmla="*/ 3441032 w 5933713"/>
                <a:gd name="connsiteY1" fmla="*/ 121525 h 3154916"/>
                <a:gd name="connsiteX2" fmla="*/ 2671011 w 5933713"/>
                <a:gd name="connsiteY2" fmla="*/ 97462 h 3154916"/>
                <a:gd name="connsiteX3" fmla="*/ 2526632 w 5933713"/>
                <a:gd name="connsiteY3" fmla="*/ 1209 h 3154916"/>
                <a:gd name="connsiteX4" fmla="*/ 1443790 w 5933713"/>
                <a:gd name="connsiteY4" fmla="*/ 49335 h 3154916"/>
                <a:gd name="connsiteX5" fmla="*/ 1371600 w 5933713"/>
                <a:gd name="connsiteY5" fmla="*/ 73399 h 3154916"/>
                <a:gd name="connsiteX6" fmla="*/ 1275348 w 5933713"/>
                <a:gd name="connsiteY6" fmla="*/ 145588 h 3154916"/>
                <a:gd name="connsiteX7" fmla="*/ 1203158 w 5933713"/>
                <a:gd name="connsiteY7" fmla="*/ 169651 h 3154916"/>
                <a:gd name="connsiteX8" fmla="*/ 1155032 w 5933713"/>
                <a:gd name="connsiteY8" fmla="*/ 217778 h 3154916"/>
                <a:gd name="connsiteX9" fmla="*/ 962527 w 5933713"/>
                <a:gd name="connsiteY9" fmla="*/ 265904 h 3154916"/>
                <a:gd name="connsiteX10" fmla="*/ 866274 w 5933713"/>
                <a:gd name="connsiteY10" fmla="*/ 338093 h 3154916"/>
                <a:gd name="connsiteX11" fmla="*/ 794085 w 5933713"/>
                <a:gd name="connsiteY11" fmla="*/ 386220 h 3154916"/>
                <a:gd name="connsiteX12" fmla="*/ 745958 w 5933713"/>
                <a:gd name="connsiteY12" fmla="*/ 434346 h 3154916"/>
                <a:gd name="connsiteX13" fmla="*/ 553453 w 5933713"/>
                <a:gd name="connsiteY13" fmla="*/ 482472 h 3154916"/>
                <a:gd name="connsiteX14" fmla="*/ 360948 w 5933713"/>
                <a:gd name="connsiteY14" fmla="*/ 578725 h 3154916"/>
                <a:gd name="connsiteX15" fmla="*/ 240632 w 5933713"/>
                <a:gd name="connsiteY15" fmla="*/ 699041 h 3154916"/>
                <a:gd name="connsiteX16" fmla="*/ 168442 w 5933713"/>
                <a:gd name="connsiteY16" fmla="*/ 819357 h 3154916"/>
                <a:gd name="connsiteX17" fmla="*/ 120316 w 5933713"/>
                <a:gd name="connsiteY17" fmla="*/ 963735 h 3154916"/>
                <a:gd name="connsiteX18" fmla="*/ 72190 w 5933713"/>
                <a:gd name="connsiteY18" fmla="*/ 1132178 h 3154916"/>
                <a:gd name="connsiteX19" fmla="*/ 48127 w 5933713"/>
                <a:gd name="connsiteY19" fmla="*/ 1324683 h 3154916"/>
                <a:gd name="connsiteX20" fmla="*/ 24063 w 5933713"/>
                <a:gd name="connsiteY20" fmla="*/ 1396872 h 3154916"/>
                <a:gd name="connsiteX21" fmla="*/ 0 w 5933713"/>
                <a:gd name="connsiteY21" fmla="*/ 1589378 h 3154916"/>
                <a:gd name="connsiteX22" fmla="*/ 24063 w 5933713"/>
                <a:gd name="connsiteY22" fmla="*/ 1830009 h 3154916"/>
                <a:gd name="connsiteX23" fmla="*/ 72190 w 5933713"/>
                <a:gd name="connsiteY23" fmla="*/ 1926262 h 3154916"/>
                <a:gd name="connsiteX24" fmla="*/ 96253 w 5933713"/>
                <a:gd name="connsiteY24" fmla="*/ 2479714 h 3154916"/>
                <a:gd name="connsiteX25" fmla="*/ 120316 w 5933713"/>
                <a:gd name="connsiteY25" fmla="*/ 2551904 h 3154916"/>
                <a:gd name="connsiteX26" fmla="*/ 288758 w 5933713"/>
                <a:gd name="connsiteY26" fmla="*/ 2624093 h 3154916"/>
                <a:gd name="connsiteX27" fmla="*/ 481263 w 5933713"/>
                <a:gd name="connsiteY27" fmla="*/ 2648157 h 3154916"/>
                <a:gd name="connsiteX28" fmla="*/ 577516 w 5933713"/>
                <a:gd name="connsiteY28" fmla="*/ 2768472 h 3154916"/>
                <a:gd name="connsiteX29" fmla="*/ 697832 w 5933713"/>
                <a:gd name="connsiteY29" fmla="*/ 2840662 h 3154916"/>
                <a:gd name="connsiteX30" fmla="*/ 1371600 w 5933713"/>
                <a:gd name="connsiteY30" fmla="*/ 2864725 h 3154916"/>
                <a:gd name="connsiteX31" fmla="*/ 1684421 w 5933713"/>
                <a:gd name="connsiteY31" fmla="*/ 2912851 h 3154916"/>
                <a:gd name="connsiteX32" fmla="*/ 1780674 w 5933713"/>
                <a:gd name="connsiteY32" fmla="*/ 2936914 h 3154916"/>
                <a:gd name="connsiteX33" fmla="*/ 1852863 w 5933713"/>
                <a:gd name="connsiteY33" fmla="*/ 2985041 h 3154916"/>
                <a:gd name="connsiteX34" fmla="*/ 1900990 w 5933713"/>
                <a:gd name="connsiteY34" fmla="*/ 3033167 h 3154916"/>
                <a:gd name="connsiteX35" fmla="*/ 2646948 w 5933713"/>
                <a:gd name="connsiteY35" fmla="*/ 3105357 h 3154916"/>
                <a:gd name="connsiteX36" fmla="*/ 2719137 w 5933713"/>
                <a:gd name="connsiteY36" fmla="*/ 3129420 h 3154916"/>
                <a:gd name="connsiteX37" fmla="*/ 3416969 w 5933713"/>
                <a:gd name="connsiteY37" fmla="*/ 3081293 h 3154916"/>
                <a:gd name="connsiteX38" fmla="*/ 3561348 w 5933713"/>
                <a:gd name="connsiteY38" fmla="*/ 3009104 h 3154916"/>
                <a:gd name="connsiteX39" fmla="*/ 3753853 w 5933713"/>
                <a:gd name="connsiteY39" fmla="*/ 2960978 h 3154916"/>
                <a:gd name="connsiteX40" fmla="*/ 4740442 w 5933713"/>
                <a:gd name="connsiteY40" fmla="*/ 2985041 h 3154916"/>
                <a:gd name="connsiteX41" fmla="*/ 5414211 w 5933713"/>
                <a:gd name="connsiteY41" fmla="*/ 2912851 h 3154916"/>
                <a:gd name="connsiteX42" fmla="*/ 5702969 w 5933713"/>
                <a:gd name="connsiteY42" fmla="*/ 2888788 h 3154916"/>
                <a:gd name="connsiteX43" fmla="*/ 5871411 w 5933713"/>
                <a:gd name="connsiteY43" fmla="*/ 2720346 h 3154916"/>
                <a:gd name="connsiteX44" fmla="*/ 5895474 w 5933713"/>
                <a:gd name="connsiteY44" fmla="*/ 2624093 h 3154916"/>
                <a:gd name="connsiteX45" fmla="*/ 5895474 w 5933713"/>
                <a:gd name="connsiteY45" fmla="*/ 1589378 h 3154916"/>
                <a:gd name="connsiteX46" fmla="*/ 5871411 w 5933713"/>
                <a:gd name="connsiteY46" fmla="*/ 1204367 h 3154916"/>
                <a:gd name="connsiteX47" fmla="*/ 5847348 w 5933713"/>
                <a:gd name="connsiteY47" fmla="*/ 1132178 h 3154916"/>
                <a:gd name="connsiteX48" fmla="*/ 5727032 w 5933713"/>
                <a:gd name="connsiteY48" fmla="*/ 1011862 h 3154916"/>
                <a:gd name="connsiteX49" fmla="*/ 5678906 w 5933713"/>
                <a:gd name="connsiteY49" fmla="*/ 963735 h 3154916"/>
                <a:gd name="connsiteX50" fmla="*/ 5630779 w 5933713"/>
                <a:gd name="connsiteY50" fmla="*/ 915609 h 3154916"/>
                <a:gd name="connsiteX51" fmla="*/ 5534527 w 5933713"/>
                <a:gd name="connsiteY51" fmla="*/ 771230 h 3154916"/>
                <a:gd name="connsiteX52" fmla="*/ 5462337 w 5933713"/>
                <a:gd name="connsiteY52" fmla="*/ 626851 h 3154916"/>
                <a:gd name="connsiteX53" fmla="*/ 5269832 w 5933713"/>
                <a:gd name="connsiteY53" fmla="*/ 458409 h 3154916"/>
                <a:gd name="connsiteX54" fmla="*/ 5197642 w 5933713"/>
                <a:gd name="connsiteY54" fmla="*/ 386220 h 3154916"/>
                <a:gd name="connsiteX55" fmla="*/ 5125453 w 5933713"/>
                <a:gd name="connsiteY55" fmla="*/ 338093 h 3154916"/>
                <a:gd name="connsiteX56" fmla="*/ 5053263 w 5933713"/>
                <a:gd name="connsiteY56" fmla="*/ 265904 h 3154916"/>
                <a:gd name="connsiteX57" fmla="*/ 4908885 w 5933713"/>
                <a:gd name="connsiteY57" fmla="*/ 217778 h 3154916"/>
                <a:gd name="connsiteX58" fmla="*/ 4836695 w 5933713"/>
                <a:gd name="connsiteY58" fmla="*/ 193714 h 3154916"/>
                <a:gd name="connsiteX59" fmla="*/ 4764506 w 5933713"/>
                <a:gd name="connsiteY59" fmla="*/ 169651 h 3154916"/>
                <a:gd name="connsiteX60" fmla="*/ 4716379 w 5933713"/>
                <a:gd name="connsiteY60" fmla="*/ 121525 h 3154916"/>
                <a:gd name="connsiteX61" fmla="*/ 4355432 w 5933713"/>
                <a:gd name="connsiteY61" fmla="*/ 145588 h 3154916"/>
                <a:gd name="connsiteX62" fmla="*/ 3922295 w 5933713"/>
                <a:gd name="connsiteY62" fmla="*/ 121525 h 3154916"/>
                <a:gd name="connsiteX63" fmla="*/ 3826042 w 5933713"/>
                <a:gd name="connsiteY63" fmla="*/ 49335 h 3154916"/>
                <a:gd name="connsiteX64" fmla="*/ 3753853 w 5933713"/>
                <a:gd name="connsiteY64" fmla="*/ 25272 h 3154916"/>
                <a:gd name="connsiteX65" fmla="*/ 3585411 w 5933713"/>
                <a:gd name="connsiteY65" fmla="*/ 49335 h 3154916"/>
                <a:gd name="connsiteX66" fmla="*/ 3537285 w 5933713"/>
                <a:gd name="connsiteY66" fmla="*/ 97462 h 3154916"/>
                <a:gd name="connsiteX0" fmla="*/ 3441032 w 5933713"/>
                <a:gd name="connsiteY0" fmla="*/ 121525 h 3154916"/>
                <a:gd name="connsiteX1" fmla="*/ 3441032 w 5933713"/>
                <a:gd name="connsiteY1" fmla="*/ 121525 h 3154916"/>
                <a:gd name="connsiteX2" fmla="*/ 2671011 w 5933713"/>
                <a:gd name="connsiteY2" fmla="*/ 97462 h 3154916"/>
                <a:gd name="connsiteX3" fmla="*/ 2526632 w 5933713"/>
                <a:gd name="connsiteY3" fmla="*/ 1209 h 3154916"/>
                <a:gd name="connsiteX4" fmla="*/ 1443790 w 5933713"/>
                <a:gd name="connsiteY4" fmla="*/ 49335 h 3154916"/>
                <a:gd name="connsiteX5" fmla="*/ 1371600 w 5933713"/>
                <a:gd name="connsiteY5" fmla="*/ 73399 h 3154916"/>
                <a:gd name="connsiteX6" fmla="*/ 1275348 w 5933713"/>
                <a:gd name="connsiteY6" fmla="*/ 145588 h 3154916"/>
                <a:gd name="connsiteX7" fmla="*/ 1203158 w 5933713"/>
                <a:gd name="connsiteY7" fmla="*/ 169651 h 3154916"/>
                <a:gd name="connsiteX8" fmla="*/ 1155032 w 5933713"/>
                <a:gd name="connsiteY8" fmla="*/ 217778 h 3154916"/>
                <a:gd name="connsiteX9" fmla="*/ 962527 w 5933713"/>
                <a:gd name="connsiteY9" fmla="*/ 265904 h 3154916"/>
                <a:gd name="connsiteX10" fmla="*/ 866274 w 5933713"/>
                <a:gd name="connsiteY10" fmla="*/ 338093 h 3154916"/>
                <a:gd name="connsiteX11" fmla="*/ 794085 w 5933713"/>
                <a:gd name="connsiteY11" fmla="*/ 386220 h 3154916"/>
                <a:gd name="connsiteX12" fmla="*/ 745958 w 5933713"/>
                <a:gd name="connsiteY12" fmla="*/ 434346 h 3154916"/>
                <a:gd name="connsiteX13" fmla="*/ 553453 w 5933713"/>
                <a:gd name="connsiteY13" fmla="*/ 482472 h 3154916"/>
                <a:gd name="connsiteX14" fmla="*/ 360948 w 5933713"/>
                <a:gd name="connsiteY14" fmla="*/ 578725 h 3154916"/>
                <a:gd name="connsiteX15" fmla="*/ 240632 w 5933713"/>
                <a:gd name="connsiteY15" fmla="*/ 699041 h 3154916"/>
                <a:gd name="connsiteX16" fmla="*/ 168442 w 5933713"/>
                <a:gd name="connsiteY16" fmla="*/ 819357 h 3154916"/>
                <a:gd name="connsiteX17" fmla="*/ 120316 w 5933713"/>
                <a:gd name="connsiteY17" fmla="*/ 963735 h 3154916"/>
                <a:gd name="connsiteX18" fmla="*/ 72190 w 5933713"/>
                <a:gd name="connsiteY18" fmla="*/ 1132178 h 3154916"/>
                <a:gd name="connsiteX19" fmla="*/ 48127 w 5933713"/>
                <a:gd name="connsiteY19" fmla="*/ 1324683 h 3154916"/>
                <a:gd name="connsiteX20" fmla="*/ 24063 w 5933713"/>
                <a:gd name="connsiteY20" fmla="*/ 1396872 h 3154916"/>
                <a:gd name="connsiteX21" fmla="*/ 0 w 5933713"/>
                <a:gd name="connsiteY21" fmla="*/ 1589378 h 3154916"/>
                <a:gd name="connsiteX22" fmla="*/ 24063 w 5933713"/>
                <a:gd name="connsiteY22" fmla="*/ 1830009 h 3154916"/>
                <a:gd name="connsiteX23" fmla="*/ 72190 w 5933713"/>
                <a:gd name="connsiteY23" fmla="*/ 1926262 h 3154916"/>
                <a:gd name="connsiteX24" fmla="*/ 96253 w 5933713"/>
                <a:gd name="connsiteY24" fmla="*/ 2479714 h 3154916"/>
                <a:gd name="connsiteX25" fmla="*/ 120316 w 5933713"/>
                <a:gd name="connsiteY25" fmla="*/ 2551904 h 3154916"/>
                <a:gd name="connsiteX26" fmla="*/ 288758 w 5933713"/>
                <a:gd name="connsiteY26" fmla="*/ 2624093 h 3154916"/>
                <a:gd name="connsiteX27" fmla="*/ 481263 w 5933713"/>
                <a:gd name="connsiteY27" fmla="*/ 2648157 h 3154916"/>
                <a:gd name="connsiteX28" fmla="*/ 577516 w 5933713"/>
                <a:gd name="connsiteY28" fmla="*/ 2768472 h 3154916"/>
                <a:gd name="connsiteX29" fmla="*/ 697832 w 5933713"/>
                <a:gd name="connsiteY29" fmla="*/ 2840662 h 3154916"/>
                <a:gd name="connsiteX30" fmla="*/ 1371600 w 5933713"/>
                <a:gd name="connsiteY30" fmla="*/ 2864725 h 3154916"/>
                <a:gd name="connsiteX31" fmla="*/ 1684421 w 5933713"/>
                <a:gd name="connsiteY31" fmla="*/ 2912851 h 3154916"/>
                <a:gd name="connsiteX32" fmla="*/ 1780674 w 5933713"/>
                <a:gd name="connsiteY32" fmla="*/ 2936914 h 3154916"/>
                <a:gd name="connsiteX33" fmla="*/ 1852863 w 5933713"/>
                <a:gd name="connsiteY33" fmla="*/ 2985041 h 3154916"/>
                <a:gd name="connsiteX34" fmla="*/ 1900990 w 5933713"/>
                <a:gd name="connsiteY34" fmla="*/ 3033167 h 3154916"/>
                <a:gd name="connsiteX35" fmla="*/ 2646948 w 5933713"/>
                <a:gd name="connsiteY35" fmla="*/ 3105357 h 3154916"/>
                <a:gd name="connsiteX36" fmla="*/ 2719137 w 5933713"/>
                <a:gd name="connsiteY36" fmla="*/ 3129420 h 3154916"/>
                <a:gd name="connsiteX37" fmla="*/ 3416969 w 5933713"/>
                <a:gd name="connsiteY37" fmla="*/ 3081293 h 3154916"/>
                <a:gd name="connsiteX38" fmla="*/ 3561348 w 5933713"/>
                <a:gd name="connsiteY38" fmla="*/ 3009104 h 3154916"/>
                <a:gd name="connsiteX39" fmla="*/ 3753853 w 5933713"/>
                <a:gd name="connsiteY39" fmla="*/ 2960978 h 3154916"/>
                <a:gd name="connsiteX40" fmla="*/ 4740442 w 5933713"/>
                <a:gd name="connsiteY40" fmla="*/ 2985041 h 3154916"/>
                <a:gd name="connsiteX41" fmla="*/ 5414211 w 5933713"/>
                <a:gd name="connsiteY41" fmla="*/ 2912851 h 3154916"/>
                <a:gd name="connsiteX42" fmla="*/ 5702969 w 5933713"/>
                <a:gd name="connsiteY42" fmla="*/ 2888788 h 3154916"/>
                <a:gd name="connsiteX43" fmla="*/ 5871411 w 5933713"/>
                <a:gd name="connsiteY43" fmla="*/ 2720346 h 3154916"/>
                <a:gd name="connsiteX44" fmla="*/ 5895474 w 5933713"/>
                <a:gd name="connsiteY44" fmla="*/ 2624093 h 3154916"/>
                <a:gd name="connsiteX45" fmla="*/ 5895474 w 5933713"/>
                <a:gd name="connsiteY45" fmla="*/ 1589378 h 3154916"/>
                <a:gd name="connsiteX46" fmla="*/ 5871411 w 5933713"/>
                <a:gd name="connsiteY46" fmla="*/ 1204367 h 3154916"/>
                <a:gd name="connsiteX47" fmla="*/ 5847348 w 5933713"/>
                <a:gd name="connsiteY47" fmla="*/ 1132178 h 3154916"/>
                <a:gd name="connsiteX48" fmla="*/ 5727032 w 5933713"/>
                <a:gd name="connsiteY48" fmla="*/ 1011862 h 3154916"/>
                <a:gd name="connsiteX49" fmla="*/ 5678906 w 5933713"/>
                <a:gd name="connsiteY49" fmla="*/ 963735 h 3154916"/>
                <a:gd name="connsiteX50" fmla="*/ 5630779 w 5933713"/>
                <a:gd name="connsiteY50" fmla="*/ 915609 h 3154916"/>
                <a:gd name="connsiteX51" fmla="*/ 5534527 w 5933713"/>
                <a:gd name="connsiteY51" fmla="*/ 771230 h 3154916"/>
                <a:gd name="connsiteX52" fmla="*/ 5462337 w 5933713"/>
                <a:gd name="connsiteY52" fmla="*/ 626851 h 3154916"/>
                <a:gd name="connsiteX53" fmla="*/ 5269832 w 5933713"/>
                <a:gd name="connsiteY53" fmla="*/ 458409 h 3154916"/>
                <a:gd name="connsiteX54" fmla="*/ 5197642 w 5933713"/>
                <a:gd name="connsiteY54" fmla="*/ 386220 h 3154916"/>
                <a:gd name="connsiteX55" fmla="*/ 5125453 w 5933713"/>
                <a:gd name="connsiteY55" fmla="*/ 338093 h 3154916"/>
                <a:gd name="connsiteX56" fmla="*/ 5053263 w 5933713"/>
                <a:gd name="connsiteY56" fmla="*/ 265904 h 3154916"/>
                <a:gd name="connsiteX57" fmla="*/ 4908885 w 5933713"/>
                <a:gd name="connsiteY57" fmla="*/ 217778 h 3154916"/>
                <a:gd name="connsiteX58" fmla="*/ 4836695 w 5933713"/>
                <a:gd name="connsiteY58" fmla="*/ 193714 h 3154916"/>
                <a:gd name="connsiteX59" fmla="*/ 4764506 w 5933713"/>
                <a:gd name="connsiteY59" fmla="*/ 169651 h 3154916"/>
                <a:gd name="connsiteX60" fmla="*/ 4716379 w 5933713"/>
                <a:gd name="connsiteY60" fmla="*/ 121525 h 3154916"/>
                <a:gd name="connsiteX61" fmla="*/ 4355432 w 5933713"/>
                <a:gd name="connsiteY61" fmla="*/ 145588 h 3154916"/>
                <a:gd name="connsiteX62" fmla="*/ 3922295 w 5933713"/>
                <a:gd name="connsiteY62" fmla="*/ 121525 h 3154916"/>
                <a:gd name="connsiteX63" fmla="*/ 3826042 w 5933713"/>
                <a:gd name="connsiteY63" fmla="*/ 49335 h 3154916"/>
                <a:gd name="connsiteX64" fmla="*/ 3753853 w 5933713"/>
                <a:gd name="connsiteY64" fmla="*/ 25272 h 3154916"/>
                <a:gd name="connsiteX65" fmla="*/ 3585411 w 5933713"/>
                <a:gd name="connsiteY65" fmla="*/ 49335 h 3154916"/>
                <a:gd name="connsiteX66" fmla="*/ 3391986 w 5933713"/>
                <a:gd name="connsiteY66" fmla="*/ 99383 h 3154916"/>
                <a:gd name="connsiteX0" fmla="*/ 3441032 w 5933713"/>
                <a:gd name="connsiteY0" fmla="*/ 121525 h 3154916"/>
                <a:gd name="connsiteX1" fmla="*/ 3441032 w 5933713"/>
                <a:gd name="connsiteY1" fmla="*/ 121525 h 3154916"/>
                <a:gd name="connsiteX2" fmla="*/ 2671011 w 5933713"/>
                <a:gd name="connsiteY2" fmla="*/ 97462 h 3154916"/>
                <a:gd name="connsiteX3" fmla="*/ 2526632 w 5933713"/>
                <a:gd name="connsiteY3" fmla="*/ 1209 h 3154916"/>
                <a:gd name="connsiteX4" fmla="*/ 1443790 w 5933713"/>
                <a:gd name="connsiteY4" fmla="*/ 49335 h 3154916"/>
                <a:gd name="connsiteX5" fmla="*/ 1371600 w 5933713"/>
                <a:gd name="connsiteY5" fmla="*/ 73399 h 3154916"/>
                <a:gd name="connsiteX6" fmla="*/ 1275348 w 5933713"/>
                <a:gd name="connsiteY6" fmla="*/ 145588 h 3154916"/>
                <a:gd name="connsiteX7" fmla="*/ 1203158 w 5933713"/>
                <a:gd name="connsiteY7" fmla="*/ 169651 h 3154916"/>
                <a:gd name="connsiteX8" fmla="*/ 1155032 w 5933713"/>
                <a:gd name="connsiteY8" fmla="*/ 217778 h 3154916"/>
                <a:gd name="connsiteX9" fmla="*/ 962527 w 5933713"/>
                <a:gd name="connsiteY9" fmla="*/ 265904 h 3154916"/>
                <a:gd name="connsiteX10" fmla="*/ 866274 w 5933713"/>
                <a:gd name="connsiteY10" fmla="*/ 338093 h 3154916"/>
                <a:gd name="connsiteX11" fmla="*/ 794085 w 5933713"/>
                <a:gd name="connsiteY11" fmla="*/ 386220 h 3154916"/>
                <a:gd name="connsiteX12" fmla="*/ 745958 w 5933713"/>
                <a:gd name="connsiteY12" fmla="*/ 434346 h 3154916"/>
                <a:gd name="connsiteX13" fmla="*/ 553453 w 5933713"/>
                <a:gd name="connsiteY13" fmla="*/ 482472 h 3154916"/>
                <a:gd name="connsiteX14" fmla="*/ 360948 w 5933713"/>
                <a:gd name="connsiteY14" fmla="*/ 578725 h 3154916"/>
                <a:gd name="connsiteX15" fmla="*/ 240632 w 5933713"/>
                <a:gd name="connsiteY15" fmla="*/ 699041 h 3154916"/>
                <a:gd name="connsiteX16" fmla="*/ 168442 w 5933713"/>
                <a:gd name="connsiteY16" fmla="*/ 819357 h 3154916"/>
                <a:gd name="connsiteX17" fmla="*/ 120316 w 5933713"/>
                <a:gd name="connsiteY17" fmla="*/ 963735 h 3154916"/>
                <a:gd name="connsiteX18" fmla="*/ 72190 w 5933713"/>
                <a:gd name="connsiteY18" fmla="*/ 1132178 h 3154916"/>
                <a:gd name="connsiteX19" fmla="*/ 48127 w 5933713"/>
                <a:gd name="connsiteY19" fmla="*/ 1324683 h 3154916"/>
                <a:gd name="connsiteX20" fmla="*/ 24063 w 5933713"/>
                <a:gd name="connsiteY20" fmla="*/ 1396872 h 3154916"/>
                <a:gd name="connsiteX21" fmla="*/ 0 w 5933713"/>
                <a:gd name="connsiteY21" fmla="*/ 1589378 h 3154916"/>
                <a:gd name="connsiteX22" fmla="*/ 24063 w 5933713"/>
                <a:gd name="connsiteY22" fmla="*/ 1830009 h 3154916"/>
                <a:gd name="connsiteX23" fmla="*/ 72190 w 5933713"/>
                <a:gd name="connsiteY23" fmla="*/ 1926262 h 3154916"/>
                <a:gd name="connsiteX24" fmla="*/ 96253 w 5933713"/>
                <a:gd name="connsiteY24" fmla="*/ 2479714 h 3154916"/>
                <a:gd name="connsiteX25" fmla="*/ 120316 w 5933713"/>
                <a:gd name="connsiteY25" fmla="*/ 2551904 h 3154916"/>
                <a:gd name="connsiteX26" fmla="*/ 288758 w 5933713"/>
                <a:gd name="connsiteY26" fmla="*/ 2624093 h 3154916"/>
                <a:gd name="connsiteX27" fmla="*/ 481263 w 5933713"/>
                <a:gd name="connsiteY27" fmla="*/ 2648157 h 3154916"/>
                <a:gd name="connsiteX28" fmla="*/ 577516 w 5933713"/>
                <a:gd name="connsiteY28" fmla="*/ 2768472 h 3154916"/>
                <a:gd name="connsiteX29" fmla="*/ 697832 w 5933713"/>
                <a:gd name="connsiteY29" fmla="*/ 2840662 h 3154916"/>
                <a:gd name="connsiteX30" fmla="*/ 1371600 w 5933713"/>
                <a:gd name="connsiteY30" fmla="*/ 2864725 h 3154916"/>
                <a:gd name="connsiteX31" fmla="*/ 1684421 w 5933713"/>
                <a:gd name="connsiteY31" fmla="*/ 2912851 h 3154916"/>
                <a:gd name="connsiteX32" fmla="*/ 1780674 w 5933713"/>
                <a:gd name="connsiteY32" fmla="*/ 2936914 h 3154916"/>
                <a:gd name="connsiteX33" fmla="*/ 1852863 w 5933713"/>
                <a:gd name="connsiteY33" fmla="*/ 2985041 h 3154916"/>
                <a:gd name="connsiteX34" fmla="*/ 1900990 w 5933713"/>
                <a:gd name="connsiteY34" fmla="*/ 3033167 h 3154916"/>
                <a:gd name="connsiteX35" fmla="*/ 2646948 w 5933713"/>
                <a:gd name="connsiteY35" fmla="*/ 3105357 h 3154916"/>
                <a:gd name="connsiteX36" fmla="*/ 2719137 w 5933713"/>
                <a:gd name="connsiteY36" fmla="*/ 3129420 h 3154916"/>
                <a:gd name="connsiteX37" fmla="*/ 3416969 w 5933713"/>
                <a:gd name="connsiteY37" fmla="*/ 3081293 h 3154916"/>
                <a:gd name="connsiteX38" fmla="*/ 3561348 w 5933713"/>
                <a:gd name="connsiteY38" fmla="*/ 3009104 h 3154916"/>
                <a:gd name="connsiteX39" fmla="*/ 3753853 w 5933713"/>
                <a:gd name="connsiteY39" fmla="*/ 2960978 h 3154916"/>
                <a:gd name="connsiteX40" fmla="*/ 4740442 w 5933713"/>
                <a:gd name="connsiteY40" fmla="*/ 2985041 h 3154916"/>
                <a:gd name="connsiteX41" fmla="*/ 5414211 w 5933713"/>
                <a:gd name="connsiteY41" fmla="*/ 2912851 h 3154916"/>
                <a:gd name="connsiteX42" fmla="*/ 5702969 w 5933713"/>
                <a:gd name="connsiteY42" fmla="*/ 2888788 h 3154916"/>
                <a:gd name="connsiteX43" fmla="*/ 5871411 w 5933713"/>
                <a:gd name="connsiteY43" fmla="*/ 2720346 h 3154916"/>
                <a:gd name="connsiteX44" fmla="*/ 5895474 w 5933713"/>
                <a:gd name="connsiteY44" fmla="*/ 2624093 h 3154916"/>
                <a:gd name="connsiteX45" fmla="*/ 5895474 w 5933713"/>
                <a:gd name="connsiteY45" fmla="*/ 1589378 h 3154916"/>
                <a:gd name="connsiteX46" fmla="*/ 5871411 w 5933713"/>
                <a:gd name="connsiteY46" fmla="*/ 1204367 h 3154916"/>
                <a:gd name="connsiteX47" fmla="*/ 5847348 w 5933713"/>
                <a:gd name="connsiteY47" fmla="*/ 1132178 h 3154916"/>
                <a:gd name="connsiteX48" fmla="*/ 5727032 w 5933713"/>
                <a:gd name="connsiteY48" fmla="*/ 1011862 h 3154916"/>
                <a:gd name="connsiteX49" fmla="*/ 5678906 w 5933713"/>
                <a:gd name="connsiteY49" fmla="*/ 963735 h 3154916"/>
                <a:gd name="connsiteX50" fmla="*/ 5630779 w 5933713"/>
                <a:gd name="connsiteY50" fmla="*/ 915609 h 3154916"/>
                <a:gd name="connsiteX51" fmla="*/ 5534527 w 5933713"/>
                <a:gd name="connsiteY51" fmla="*/ 771230 h 3154916"/>
                <a:gd name="connsiteX52" fmla="*/ 5462337 w 5933713"/>
                <a:gd name="connsiteY52" fmla="*/ 626851 h 3154916"/>
                <a:gd name="connsiteX53" fmla="*/ 5269832 w 5933713"/>
                <a:gd name="connsiteY53" fmla="*/ 458409 h 3154916"/>
                <a:gd name="connsiteX54" fmla="*/ 5197642 w 5933713"/>
                <a:gd name="connsiteY54" fmla="*/ 386220 h 3154916"/>
                <a:gd name="connsiteX55" fmla="*/ 5125453 w 5933713"/>
                <a:gd name="connsiteY55" fmla="*/ 338093 h 3154916"/>
                <a:gd name="connsiteX56" fmla="*/ 5053263 w 5933713"/>
                <a:gd name="connsiteY56" fmla="*/ 265904 h 3154916"/>
                <a:gd name="connsiteX57" fmla="*/ 4908885 w 5933713"/>
                <a:gd name="connsiteY57" fmla="*/ 217778 h 3154916"/>
                <a:gd name="connsiteX58" fmla="*/ 4836695 w 5933713"/>
                <a:gd name="connsiteY58" fmla="*/ 193714 h 3154916"/>
                <a:gd name="connsiteX59" fmla="*/ 4764506 w 5933713"/>
                <a:gd name="connsiteY59" fmla="*/ 169651 h 3154916"/>
                <a:gd name="connsiteX60" fmla="*/ 4716379 w 5933713"/>
                <a:gd name="connsiteY60" fmla="*/ 121525 h 3154916"/>
                <a:gd name="connsiteX61" fmla="*/ 4355432 w 5933713"/>
                <a:gd name="connsiteY61" fmla="*/ 145588 h 3154916"/>
                <a:gd name="connsiteX62" fmla="*/ 3922295 w 5933713"/>
                <a:gd name="connsiteY62" fmla="*/ 121525 h 3154916"/>
                <a:gd name="connsiteX63" fmla="*/ 3826042 w 5933713"/>
                <a:gd name="connsiteY63" fmla="*/ 49335 h 3154916"/>
                <a:gd name="connsiteX64" fmla="*/ 3753853 w 5933713"/>
                <a:gd name="connsiteY64" fmla="*/ 25272 h 3154916"/>
                <a:gd name="connsiteX65" fmla="*/ 3585411 w 5933713"/>
                <a:gd name="connsiteY65" fmla="*/ 49335 h 3154916"/>
                <a:gd name="connsiteX66" fmla="*/ 3468186 w 5933713"/>
                <a:gd name="connsiteY66" fmla="*/ 99383 h 3154916"/>
                <a:gd name="connsiteX0" fmla="*/ 3441032 w 5933713"/>
                <a:gd name="connsiteY0" fmla="*/ 121525 h 3154916"/>
                <a:gd name="connsiteX1" fmla="*/ 3441032 w 5933713"/>
                <a:gd name="connsiteY1" fmla="*/ 121525 h 3154916"/>
                <a:gd name="connsiteX2" fmla="*/ 2671011 w 5933713"/>
                <a:gd name="connsiteY2" fmla="*/ 97462 h 3154916"/>
                <a:gd name="connsiteX3" fmla="*/ 2526632 w 5933713"/>
                <a:gd name="connsiteY3" fmla="*/ 1209 h 3154916"/>
                <a:gd name="connsiteX4" fmla="*/ 1443790 w 5933713"/>
                <a:gd name="connsiteY4" fmla="*/ 49335 h 3154916"/>
                <a:gd name="connsiteX5" fmla="*/ 1371600 w 5933713"/>
                <a:gd name="connsiteY5" fmla="*/ 73399 h 3154916"/>
                <a:gd name="connsiteX6" fmla="*/ 1275348 w 5933713"/>
                <a:gd name="connsiteY6" fmla="*/ 145588 h 3154916"/>
                <a:gd name="connsiteX7" fmla="*/ 1203158 w 5933713"/>
                <a:gd name="connsiteY7" fmla="*/ 169651 h 3154916"/>
                <a:gd name="connsiteX8" fmla="*/ 1155032 w 5933713"/>
                <a:gd name="connsiteY8" fmla="*/ 217778 h 3154916"/>
                <a:gd name="connsiteX9" fmla="*/ 962527 w 5933713"/>
                <a:gd name="connsiteY9" fmla="*/ 265904 h 3154916"/>
                <a:gd name="connsiteX10" fmla="*/ 866274 w 5933713"/>
                <a:gd name="connsiteY10" fmla="*/ 338093 h 3154916"/>
                <a:gd name="connsiteX11" fmla="*/ 794085 w 5933713"/>
                <a:gd name="connsiteY11" fmla="*/ 386220 h 3154916"/>
                <a:gd name="connsiteX12" fmla="*/ 745958 w 5933713"/>
                <a:gd name="connsiteY12" fmla="*/ 434346 h 3154916"/>
                <a:gd name="connsiteX13" fmla="*/ 553453 w 5933713"/>
                <a:gd name="connsiteY13" fmla="*/ 482472 h 3154916"/>
                <a:gd name="connsiteX14" fmla="*/ 360948 w 5933713"/>
                <a:gd name="connsiteY14" fmla="*/ 578725 h 3154916"/>
                <a:gd name="connsiteX15" fmla="*/ 240632 w 5933713"/>
                <a:gd name="connsiteY15" fmla="*/ 699041 h 3154916"/>
                <a:gd name="connsiteX16" fmla="*/ 168442 w 5933713"/>
                <a:gd name="connsiteY16" fmla="*/ 819357 h 3154916"/>
                <a:gd name="connsiteX17" fmla="*/ 120316 w 5933713"/>
                <a:gd name="connsiteY17" fmla="*/ 963735 h 3154916"/>
                <a:gd name="connsiteX18" fmla="*/ 72190 w 5933713"/>
                <a:gd name="connsiteY18" fmla="*/ 1132178 h 3154916"/>
                <a:gd name="connsiteX19" fmla="*/ 48127 w 5933713"/>
                <a:gd name="connsiteY19" fmla="*/ 1324683 h 3154916"/>
                <a:gd name="connsiteX20" fmla="*/ 24063 w 5933713"/>
                <a:gd name="connsiteY20" fmla="*/ 1396872 h 3154916"/>
                <a:gd name="connsiteX21" fmla="*/ 0 w 5933713"/>
                <a:gd name="connsiteY21" fmla="*/ 1589378 h 3154916"/>
                <a:gd name="connsiteX22" fmla="*/ 24063 w 5933713"/>
                <a:gd name="connsiteY22" fmla="*/ 1830009 h 3154916"/>
                <a:gd name="connsiteX23" fmla="*/ 72190 w 5933713"/>
                <a:gd name="connsiteY23" fmla="*/ 1926262 h 3154916"/>
                <a:gd name="connsiteX24" fmla="*/ 96253 w 5933713"/>
                <a:gd name="connsiteY24" fmla="*/ 2479714 h 3154916"/>
                <a:gd name="connsiteX25" fmla="*/ 120316 w 5933713"/>
                <a:gd name="connsiteY25" fmla="*/ 2551904 h 3154916"/>
                <a:gd name="connsiteX26" fmla="*/ 288758 w 5933713"/>
                <a:gd name="connsiteY26" fmla="*/ 2624093 h 3154916"/>
                <a:gd name="connsiteX27" fmla="*/ 481263 w 5933713"/>
                <a:gd name="connsiteY27" fmla="*/ 2648157 h 3154916"/>
                <a:gd name="connsiteX28" fmla="*/ 577516 w 5933713"/>
                <a:gd name="connsiteY28" fmla="*/ 2768472 h 3154916"/>
                <a:gd name="connsiteX29" fmla="*/ 697832 w 5933713"/>
                <a:gd name="connsiteY29" fmla="*/ 2840662 h 3154916"/>
                <a:gd name="connsiteX30" fmla="*/ 1371600 w 5933713"/>
                <a:gd name="connsiteY30" fmla="*/ 2864725 h 3154916"/>
                <a:gd name="connsiteX31" fmla="*/ 1684421 w 5933713"/>
                <a:gd name="connsiteY31" fmla="*/ 2912851 h 3154916"/>
                <a:gd name="connsiteX32" fmla="*/ 1780674 w 5933713"/>
                <a:gd name="connsiteY32" fmla="*/ 2936914 h 3154916"/>
                <a:gd name="connsiteX33" fmla="*/ 1852863 w 5933713"/>
                <a:gd name="connsiteY33" fmla="*/ 2985041 h 3154916"/>
                <a:gd name="connsiteX34" fmla="*/ 1900990 w 5933713"/>
                <a:gd name="connsiteY34" fmla="*/ 3033167 h 3154916"/>
                <a:gd name="connsiteX35" fmla="*/ 2646948 w 5933713"/>
                <a:gd name="connsiteY35" fmla="*/ 3105357 h 3154916"/>
                <a:gd name="connsiteX36" fmla="*/ 2719137 w 5933713"/>
                <a:gd name="connsiteY36" fmla="*/ 3129420 h 3154916"/>
                <a:gd name="connsiteX37" fmla="*/ 3416969 w 5933713"/>
                <a:gd name="connsiteY37" fmla="*/ 3081293 h 3154916"/>
                <a:gd name="connsiteX38" fmla="*/ 3561348 w 5933713"/>
                <a:gd name="connsiteY38" fmla="*/ 3009104 h 3154916"/>
                <a:gd name="connsiteX39" fmla="*/ 3753853 w 5933713"/>
                <a:gd name="connsiteY39" fmla="*/ 2960978 h 3154916"/>
                <a:gd name="connsiteX40" fmla="*/ 4740442 w 5933713"/>
                <a:gd name="connsiteY40" fmla="*/ 2985041 h 3154916"/>
                <a:gd name="connsiteX41" fmla="*/ 5414211 w 5933713"/>
                <a:gd name="connsiteY41" fmla="*/ 2912851 h 3154916"/>
                <a:gd name="connsiteX42" fmla="*/ 5702969 w 5933713"/>
                <a:gd name="connsiteY42" fmla="*/ 2888788 h 3154916"/>
                <a:gd name="connsiteX43" fmla="*/ 5871411 w 5933713"/>
                <a:gd name="connsiteY43" fmla="*/ 2720346 h 3154916"/>
                <a:gd name="connsiteX44" fmla="*/ 5895474 w 5933713"/>
                <a:gd name="connsiteY44" fmla="*/ 2624093 h 3154916"/>
                <a:gd name="connsiteX45" fmla="*/ 5895474 w 5933713"/>
                <a:gd name="connsiteY45" fmla="*/ 1589378 h 3154916"/>
                <a:gd name="connsiteX46" fmla="*/ 5871411 w 5933713"/>
                <a:gd name="connsiteY46" fmla="*/ 1204367 h 3154916"/>
                <a:gd name="connsiteX47" fmla="*/ 5847348 w 5933713"/>
                <a:gd name="connsiteY47" fmla="*/ 1132178 h 3154916"/>
                <a:gd name="connsiteX48" fmla="*/ 5727032 w 5933713"/>
                <a:gd name="connsiteY48" fmla="*/ 1011862 h 3154916"/>
                <a:gd name="connsiteX49" fmla="*/ 5678906 w 5933713"/>
                <a:gd name="connsiteY49" fmla="*/ 963735 h 3154916"/>
                <a:gd name="connsiteX50" fmla="*/ 5630779 w 5933713"/>
                <a:gd name="connsiteY50" fmla="*/ 915609 h 3154916"/>
                <a:gd name="connsiteX51" fmla="*/ 5534527 w 5933713"/>
                <a:gd name="connsiteY51" fmla="*/ 771230 h 3154916"/>
                <a:gd name="connsiteX52" fmla="*/ 5462337 w 5933713"/>
                <a:gd name="connsiteY52" fmla="*/ 626851 h 3154916"/>
                <a:gd name="connsiteX53" fmla="*/ 5269832 w 5933713"/>
                <a:gd name="connsiteY53" fmla="*/ 458409 h 3154916"/>
                <a:gd name="connsiteX54" fmla="*/ 5197642 w 5933713"/>
                <a:gd name="connsiteY54" fmla="*/ 386220 h 3154916"/>
                <a:gd name="connsiteX55" fmla="*/ 5125453 w 5933713"/>
                <a:gd name="connsiteY55" fmla="*/ 338093 h 3154916"/>
                <a:gd name="connsiteX56" fmla="*/ 5053263 w 5933713"/>
                <a:gd name="connsiteY56" fmla="*/ 265904 h 3154916"/>
                <a:gd name="connsiteX57" fmla="*/ 4908885 w 5933713"/>
                <a:gd name="connsiteY57" fmla="*/ 217778 h 3154916"/>
                <a:gd name="connsiteX58" fmla="*/ 4836695 w 5933713"/>
                <a:gd name="connsiteY58" fmla="*/ 193714 h 3154916"/>
                <a:gd name="connsiteX59" fmla="*/ 4764506 w 5933713"/>
                <a:gd name="connsiteY59" fmla="*/ 169651 h 3154916"/>
                <a:gd name="connsiteX60" fmla="*/ 4716379 w 5933713"/>
                <a:gd name="connsiteY60" fmla="*/ 121525 h 3154916"/>
                <a:gd name="connsiteX61" fmla="*/ 4355432 w 5933713"/>
                <a:gd name="connsiteY61" fmla="*/ 145588 h 3154916"/>
                <a:gd name="connsiteX62" fmla="*/ 3922295 w 5933713"/>
                <a:gd name="connsiteY62" fmla="*/ 121525 h 3154916"/>
                <a:gd name="connsiteX63" fmla="*/ 3826042 w 5933713"/>
                <a:gd name="connsiteY63" fmla="*/ 49335 h 3154916"/>
                <a:gd name="connsiteX64" fmla="*/ 3753853 w 5933713"/>
                <a:gd name="connsiteY64" fmla="*/ 25272 h 3154916"/>
                <a:gd name="connsiteX65" fmla="*/ 3585411 w 5933713"/>
                <a:gd name="connsiteY65" fmla="*/ 49335 h 3154916"/>
                <a:gd name="connsiteX66" fmla="*/ 3544386 w 5933713"/>
                <a:gd name="connsiteY66" fmla="*/ 175583 h 3154916"/>
                <a:gd name="connsiteX0" fmla="*/ 3441032 w 5933713"/>
                <a:gd name="connsiteY0" fmla="*/ 121525 h 3154916"/>
                <a:gd name="connsiteX1" fmla="*/ 3441032 w 5933713"/>
                <a:gd name="connsiteY1" fmla="*/ 121525 h 3154916"/>
                <a:gd name="connsiteX2" fmla="*/ 2671011 w 5933713"/>
                <a:gd name="connsiteY2" fmla="*/ 97462 h 3154916"/>
                <a:gd name="connsiteX3" fmla="*/ 2526632 w 5933713"/>
                <a:gd name="connsiteY3" fmla="*/ 1209 h 3154916"/>
                <a:gd name="connsiteX4" fmla="*/ 1443790 w 5933713"/>
                <a:gd name="connsiteY4" fmla="*/ 49335 h 3154916"/>
                <a:gd name="connsiteX5" fmla="*/ 1371600 w 5933713"/>
                <a:gd name="connsiteY5" fmla="*/ 73399 h 3154916"/>
                <a:gd name="connsiteX6" fmla="*/ 1275348 w 5933713"/>
                <a:gd name="connsiteY6" fmla="*/ 145588 h 3154916"/>
                <a:gd name="connsiteX7" fmla="*/ 1203158 w 5933713"/>
                <a:gd name="connsiteY7" fmla="*/ 169651 h 3154916"/>
                <a:gd name="connsiteX8" fmla="*/ 1155032 w 5933713"/>
                <a:gd name="connsiteY8" fmla="*/ 217778 h 3154916"/>
                <a:gd name="connsiteX9" fmla="*/ 962527 w 5933713"/>
                <a:gd name="connsiteY9" fmla="*/ 265904 h 3154916"/>
                <a:gd name="connsiteX10" fmla="*/ 866274 w 5933713"/>
                <a:gd name="connsiteY10" fmla="*/ 338093 h 3154916"/>
                <a:gd name="connsiteX11" fmla="*/ 794085 w 5933713"/>
                <a:gd name="connsiteY11" fmla="*/ 386220 h 3154916"/>
                <a:gd name="connsiteX12" fmla="*/ 745958 w 5933713"/>
                <a:gd name="connsiteY12" fmla="*/ 434346 h 3154916"/>
                <a:gd name="connsiteX13" fmla="*/ 553453 w 5933713"/>
                <a:gd name="connsiteY13" fmla="*/ 482472 h 3154916"/>
                <a:gd name="connsiteX14" fmla="*/ 360948 w 5933713"/>
                <a:gd name="connsiteY14" fmla="*/ 578725 h 3154916"/>
                <a:gd name="connsiteX15" fmla="*/ 240632 w 5933713"/>
                <a:gd name="connsiteY15" fmla="*/ 699041 h 3154916"/>
                <a:gd name="connsiteX16" fmla="*/ 168442 w 5933713"/>
                <a:gd name="connsiteY16" fmla="*/ 819357 h 3154916"/>
                <a:gd name="connsiteX17" fmla="*/ 120316 w 5933713"/>
                <a:gd name="connsiteY17" fmla="*/ 963735 h 3154916"/>
                <a:gd name="connsiteX18" fmla="*/ 72190 w 5933713"/>
                <a:gd name="connsiteY18" fmla="*/ 1132178 h 3154916"/>
                <a:gd name="connsiteX19" fmla="*/ 48127 w 5933713"/>
                <a:gd name="connsiteY19" fmla="*/ 1324683 h 3154916"/>
                <a:gd name="connsiteX20" fmla="*/ 24063 w 5933713"/>
                <a:gd name="connsiteY20" fmla="*/ 1396872 h 3154916"/>
                <a:gd name="connsiteX21" fmla="*/ 0 w 5933713"/>
                <a:gd name="connsiteY21" fmla="*/ 1589378 h 3154916"/>
                <a:gd name="connsiteX22" fmla="*/ 24063 w 5933713"/>
                <a:gd name="connsiteY22" fmla="*/ 1830009 h 3154916"/>
                <a:gd name="connsiteX23" fmla="*/ 72190 w 5933713"/>
                <a:gd name="connsiteY23" fmla="*/ 1926262 h 3154916"/>
                <a:gd name="connsiteX24" fmla="*/ 96253 w 5933713"/>
                <a:gd name="connsiteY24" fmla="*/ 2479714 h 3154916"/>
                <a:gd name="connsiteX25" fmla="*/ 120316 w 5933713"/>
                <a:gd name="connsiteY25" fmla="*/ 2551904 h 3154916"/>
                <a:gd name="connsiteX26" fmla="*/ 288758 w 5933713"/>
                <a:gd name="connsiteY26" fmla="*/ 2624093 h 3154916"/>
                <a:gd name="connsiteX27" fmla="*/ 481263 w 5933713"/>
                <a:gd name="connsiteY27" fmla="*/ 2648157 h 3154916"/>
                <a:gd name="connsiteX28" fmla="*/ 577516 w 5933713"/>
                <a:gd name="connsiteY28" fmla="*/ 2768472 h 3154916"/>
                <a:gd name="connsiteX29" fmla="*/ 697832 w 5933713"/>
                <a:gd name="connsiteY29" fmla="*/ 2840662 h 3154916"/>
                <a:gd name="connsiteX30" fmla="*/ 1371600 w 5933713"/>
                <a:gd name="connsiteY30" fmla="*/ 2864725 h 3154916"/>
                <a:gd name="connsiteX31" fmla="*/ 1684421 w 5933713"/>
                <a:gd name="connsiteY31" fmla="*/ 2912851 h 3154916"/>
                <a:gd name="connsiteX32" fmla="*/ 1780674 w 5933713"/>
                <a:gd name="connsiteY32" fmla="*/ 2936914 h 3154916"/>
                <a:gd name="connsiteX33" fmla="*/ 1852863 w 5933713"/>
                <a:gd name="connsiteY33" fmla="*/ 2985041 h 3154916"/>
                <a:gd name="connsiteX34" fmla="*/ 1900990 w 5933713"/>
                <a:gd name="connsiteY34" fmla="*/ 3033167 h 3154916"/>
                <a:gd name="connsiteX35" fmla="*/ 2646948 w 5933713"/>
                <a:gd name="connsiteY35" fmla="*/ 3105357 h 3154916"/>
                <a:gd name="connsiteX36" fmla="*/ 2719137 w 5933713"/>
                <a:gd name="connsiteY36" fmla="*/ 3129420 h 3154916"/>
                <a:gd name="connsiteX37" fmla="*/ 3416969 w 5933713"/>
                <a:gd name="connsiteY37" fmla="*/ 3081293 h 3154916"/>
                <a:gd name="connsiteX38" fmla="*/ 3561348 w 5933713"/>
                <a:gd name="connsiteY38" fmla="*/ 3009104 h 3154916"/>
                <a:gd name="connsiteX39" fmla="*/ 3753853 w 5933713"/>
                <a:gd name="connsiteY39" fmla="*/ 2960978 h 3154916"/>
                <a:gd name="connsiteX40" fmla="*/ 4740442 w 5933713"/>
                <a:gd name="connsiteY40" fmla="*/ 2985041 h 3154916"/>
                <a:gd name="connsiteX41" fmla="*/ 5414211 w 5933713"/>
                <a:gd name="connsiteY41" fmla="*/ 2912851 h 3154916"/>
                <a:gd name="connsiteX42" fmla="*/ 5702969 w 5933713"/>
                <a:gd name="connsiteY42" fmla="*/ 2888788 h 3154916"/>
                <a:gd name="connsiteX43" fmla="*/ 5871411 w 5933713"/>
                <a:gd name="connsiteY43" fmla="*/ 2720346 h 3154916"/>
                <a:gd name="connsiteX44" fmla="*/ 5895474 w 5933713"/>
                <a:gd name="connsiteY44" fmla="*/ 2624093 h 3154916"/>
                <a:gd name="connsiteX45" fmla="*/ 5895474 w 5933713"/>
                <a:gd name="connsiteY45" fmla="*/ 1589378 h 3154916"/>
                <a:gd name="connsiteX46" fmla="*/ 5871411 w 5933713"/>
                <a:gd name="connsiteY46" fmla="*/ 1204367 h 3154916"/>
                <a:gd name="connsiteX47" fmla="*/ 5847348 w 5933713"/>
                <a:gd name="connsiteY47" fmla="*/ 1132178 h 3154916"/>
                <a:gd name="connsiteX48" fmla="*/ 5727032 w 5933713"/>
                <a:gd name="connsiteY48" fmla="*/ 1011862 h 3154916"/>
                <a:gd name="connsiteX49" fmla="*/ 5678906 w 5933713"/>
                <a:gd name="connsiteY49" fmla="*/ 963735 h 3154916"/>
                <a:gd name="connsiteX50" fmla="*/ 5630779 w 5933713"/>
                <a:gd name="connsiteY50" fmla="*/ 915609 h 3154916"/>
                <a:gd name="connsiteX51" fmla="*/ 5534527 w 5933713"/>
                <a:gd name="connsiteY51" fmla="*/ 771230 h 3154916"/>
                <a:gd name="connsiteX52" fmla="*/ 5462337 w 5933713"/>
                <a:gd name="connsiteY52" fmla="*/ 626851 h 3154916"/>
                <a:gd name="connsiteX53" fmla="*/ 5269832 w 5933713"/>
                <a:gd name="connsiteY53" fmla="*/ 458409 h 3154916"/>
                <a:gd name="connsiteX54" fmla="*/ 5197642 w 5933713"/>
                <a:gd name="connsiteY54" fmla="*/ 386220 h 3154916"/>
                <a:gd name="connsiteX55" fmla="*/ 5125453 w 5933713"/>
                <a:gd name="connsiteY55" fmla="*/ 338093 h 3154916"/>
                <a:gd name="connsiteX56" fmla="*/ 5053263 w 5933713"/>
                <a:gd name="connsiteY56" fmla="*/ 265904 h 3154916"/>
                <a:gd name="connsiteX57" fmla="*/ 4908885 w 5933713"/>
                <a:gd name="connsiteY57" fmla="*/ 217778 h 3154916"/>
                <a:gd name="connsiteX58" fmla="*/ 4836695 w 5933713"/>
                <a:gd name="connsiteY58" fmla="*/ 193714 h 3154916"/>
                <a:gd name="connsiteX59" fmla="*/ 4764506 w 5933713"/>
                <a:gd name="connsiteY59" fmla="*/ 169651 h 3154916"/>
                <a:gd name="connsiteX60" fmla="*/ 4716379 w 5933713"/>
                <a:gd name="connsiteY60" fmla="*/ 121525 h 3154916"/>
                <a:gd name="connsiteX61" fmla="*/ 4355432 w 5933713"/>
                <a:gd name="connsiteY61" fmla="*/ 145588 h 3154916"/>
                <a:gd name="connsiteX62" fmla="*/ 3922295 w 5933713"/>
                <a:gd name="connsiteY62" fmla="*/ 121525 h 3154916"/>
                <a:gd name="connsiteX63" fmla="*/ 3826042 w 5933713"/>
                <a:gd name="connsiteY63" fmla="*/ 49335 h 3154916"/>
                <a:gd name="connsiteX64" fmla="*/ 3753853 w 5933713"/>
                <a:gd name="connsiteY64" fmla="*/ 25272 h 3154916"/>
                <a:gd name="connsiteX65" fmla="*/ 3585411 w 5933713"/>
                <a:gd name="connsiteY65" fmla="*/ 49335 h 3154916"/>
                <a:gd name="connsiteX66" fmla="*/ 3468186 w 5933713"/>
                <a:gd name="connsiteY66" fmla="*/ 99383 h 3154916"/>
                <a:gd name="connsiteX0" fmla="*/ 3441032 w 5933713"/>
                <a:gd name="connsiteY0" fmla="*/ 121525 h 3154916"/>
                <a:gd name="connsiteX1" fmla="*/ 3468186 w 5933713"/>
                <a:gd name="connsiteY1" fmla="*/ 99383 h 3154916"/>
                <a:gd name="connsiteX2" fmla="*/ 2671011 w 5933713"/>
                <a:gd name="connsiteY2" fmla="*/ 97462 h 3154916"/>
                <a:gd name="connsiteX3" fmla="*/ 2526632 w 5933713"/>
                <a:gd name="connsiteY3" fmla="*/ 1209 h 3154916"/>
                <a:gd name="connsiteX4" fmla="*/ 1443790 w 5933713"/>
                <a:gd name="connsiteY4" fmla="*/ 49335 h 3154916"/>
                <a:gd name="connsiteX5" fmla="*/ 1371600 w 5933713"/>
                <a:gd name="connsiteY5" fmla="*/ 73399 h 3154916"/>
                <a:gd name="connsiteX6" fmla="*/ 1275348 w 5933713"/>
                <a:gd name="connsiteY6" fmla="*/ 145588 h 3154916"/>
                <a:gd name="connsiteX7" fmla="*/ 1203158 w 5933713"/>
                <a:gd name="connsiteY7" fmla="*/ 169651 h 3154916"/>
                <a:gd name="connsiteX8" fmla="*/ 1155032 w 5933713"/>
                <a:gd name="connsiteY8" fmla="*/ 217778 h 3154916"/>
                <a:gd name="connsiteX9" fmla="*/ 962527 w 5933713"/>
                <a:gd name="connsiteY9" fmla="*/ 265904 h 3154916"/>
                <a:gd name="connsiteX10" fmla="*/ 866274 w 5933713"/>
                <a:gd name="connsiteY10" fmla="*/ 338093 h 3154916"/>
                <a:gd name="connsiteX11" fmla="*/ 794085 w 5933713"/>
                <a:gd name="connsiteY11" fmla="*/ 386220 h 3154916"/>
                <a:gd name="connsiteX12" fmla="*/ 745958 w 5933713"/>
                <a:gd name="connsiteY12" fmla="*/ 434346 h 3154916"/>
                <a:gd name="connsiteX13" fmla="*/ 553453 w 5933713"/>
                <a:gd name="connsiteY13" fmla="*/ 482472 h 3154916"/>
                <a:gd name="connsiteX14" fmla="*/ 360948 w 5933713"/>
                <a:gd name="connsiteY14" fmla="*/ 578725 h 3154916"/>
                <a:gd name="connsiteX15" fmla="*/ 240632 w 5933713"/>
                <a:gd name="connsiteY15" fmla="*/ 699041 h 3154916"/>
                <a:gd name="connsiteX16" fmla="*/ 168442 w 5933713"/>
                <a:gd name="connsiteY16" fmla="*/ 819357 h 3154916"/>
                <a:gd name="connsiteX17" fmla="*/ 120316 w 5933713"/>
                <a:gd name="connsiteY17" fmla="*/ 963735 h 3154916"/>
                <a:gd name="connsiteX18" fmla="*/ 72190 w 5933713"/>
                <a:gd name="connsiteY18" fmla="*/ 1132178 h 3154916"/>
                <a:gd name="connsiteX19" fmla="*/ 48127 w 5933713"/>
                <a:gd name="connsiteY19" fmla="*/ 1324683 h 3154916"/>
                <a:gd name="connsiteX20" fmla="*/ 24063 w 5933713"/>
                <a:gd name="connsiteY20" fmla="*/ 1396872 h 3154916"/>
                <a:gd name="connsiteX21" fmla="*/ 0 w 5933713"/>
                <a:gd name="connsiteY21" fmla="*/ 1589378 h 3154916"/>
                <a:gd name="connsiteX22" fmla="*/ 24063 w 5933713"/>
                <a:gd name="connsiteY22" fmla="*/ 1830009 h 3154916"/>
                <a:gd name="connsiteX23" fmla="*/ 72190 w 5933713"/>
                <a:gd name="connsiteY23" fmla="*/ 1926262 h 3154916"/>
                <a:gd name="connsiteX24" fmla="*/ 96253 w 5933713"/>
                <a:gd name="connsiteY24" fmla="*/ 2479714 h 3154916"/>
                <a:gd name="connsiteX25" fmla="*/ 120316 w 5933713"/>
                <a:gd name="connsiteY25" fmla="*/ 2551904 h 3154916"/>
                <a:gd name="connsiteX26" fmla="*/ 288758 w 5933713"/>
                <a:gd name="connsiteY26" fmla="*/ 2624093 h 3154916"/>
                <a:gd name="connsiteX27" fmla="*/ 481263 w 5933713"/>
                <a:gd name="connsiteY27" fmla="*/ 2648157 h 3154916"/>
                <a:gd name="connsiteX28" fmla="*/ 577516 w 5933713"/>
                <a:gd name="connsiteY28" fmla="*/ 2768472 h 3154916"/>
                <a:gd name="connsiteX29" fmla="*/ 697832 w 5933713"/>
                <a:gd name="connsiteY29" fmla="*/ 2840662 h 3154916"/>
                <a:gd name="connsiteX30" fmla="*/ 1371600 w 5933713"/>
                <a:gd name="connsiteY30" fmla="*/ 2864725 h 3154916"/>
                <a:gd name="connsiteX31" fmla="*/ 1684421 w 5933713"/>
                <a:gd name="connsiteY31" fmla="*/ 2912851 h 3154916"/>
                <a:gd name="connsiteX32" fmla="*/ 1780674 w 5933713"/>
                <a:gd name="connsiteY32" fmla="*/ 2936914 h 3154916"/>
                <a:gd name="connsiteX33" fmla="*/ 1852863 w 5933713"/>
                <a:gd name="connsiteY33" fmla="*/ 2985041 h 3154916"/>
                <a:gd name="connsiteX34" fmla="*/ 1900990 w 5933713"/>
                <a:gd name="connsiteY34" fmla="*/ 3033167 h 3154916"/>
                <a:gd name="connsiteX35" fmla="*/ 2646948 w 5933713"/>
                <a:gd name="connsiteY35" fmla="*/ 3105357 h 3154916"/>
                <a:gd name="connsiteX36" fmla="*/ 2719137 w 5933713"/>
                <a:gd name="connsiteY36" fmla="*/ 3129420 h 3154916"/>
                <a:gd name="connsiteX37" fmla="*/ 3416969 w 5933713"/>
                <a:gd name="connsiteY37" fmla="*/ 3081293 h 3154916"/>
                <a:gd name="connsiteX38" fmla="*/ 3561348 w 5933713"/>
                <a:gd name="connsiteY38" fmla="*/ 3009104 h 3154916"/>
                <a:gd name="connsiteX39" fmla="*/ 3753853 w 5933713"/>
                <a:gd name="connsiteY39" fmla="*/ 2960978 h 3154916"/>
                <a:gd name="connsiteX40" fmla="*/ 4740442 w 5933713"/>
                <a:gd name="connsiteY40" fmla="*/ 2985041 h 3154916"/>
                <a:gd name="connsiteX41" fmla="*/ 5414211 w 5933713"/>
                <a:gd name="connsiteY41" fmla="*/ 2912851 h 3154916"/>
                <a:gd name="connsiteX42" fmla="*/ 5702969 w 5933713"/>
                <a:gd name="connsiteY42" fmla="*/ 2888788 h 3154916"/>
                <a:gd name="connsiteX43" fmla="*/ 5871411 w 5933713"/>
                <a:gd name="connsiteY43" fmla="*/ 2720346 h 3154916"/>
                <a:gd name="connsiteX44" fmla="*/ 5895474 w 5933713"/>
                <a:gd name="connsiteY44" fmla="*/ 2624093 h 3154916"/>
                <a:gd name="connsiteX45" fmla="*/ 5895474 w 5933713"/>
                <a:gd name="connsiteY45" fmla="*/ 1589378 h 3154916"/>
                <a:gd name="connsiteX46" fmla="*/ 5871411 w 5933713"/>
                <a:gd name="connsiteY46" fmla="*/ 1204367 h 3154916"/>
                <a:gd name="connsiteX47" fmla="*/ 5847348 w 5933713"/>
                <a:gd name="connsiteY47" fmla="*/ 1132178 h 3154916"/>
                <a:gd name="connsiteX48" fmla="*/ 5727032 w 5933713"/>
                <a:gd name="connsiteY48" fmla="*/ 1011862 h 3154916"/>
                <a:gd name="connsiteX49" fmla="*/ 5678906 w 5933713"/>
                <a:gd name="connsiteY49" fmla="*/ 963735 h 3154916"/>
                <a:gd name="connsiteX50" fmla="*/ 5630779 w 5933713"/>
                <a:gd name="connsiteY50" fmla="*/ 915609 h 3154916"/>
                <a:gd name="connsiteX51" fmla="*/ 5534527 w 5933713"/>
                <a:gd name="connsiteY51" fmla="*/ 771230 h 3154916"/>
                <a:gd name="connsiteX52" fmla="*/ 5462337 w 5933713"/>
                <a:gd name="connsiteY52" fmla="*/ 626851 h 3154916"/>
                <a:gd name="connsiteX53" fmla="*/ 5269832 w 5933713"/>
                <a:gd name="connsiteY53" fmla="*/ 458409 h 3154916"/>
                <a:gd name="connsiteX54" fmla="*/ 5197642 w 5933713"/>
                <a:gd name="connsiteY54" fmla="*/ 386220 h 3154916"/>
                <a:gd name="connsiteX55" fmla="*/ 5125453 w 5933713"/>
                <a:gd name="connsiteY55" fmla="*/ 338093 h 3154916"/>
                <a:gd name="connsiteX56" fmla="*/ 5053263 w 5933713"/>
                <a:gd name="connsiteY56" fmla="*/ 265904 h 3154916"/>
                <a:gd name="connsiteX57" fmla="*/ 4908885 w 5933713"/>
                <a:gd name="connsiteY57" fmla="*/ 217778 h 3154916"/>
                <a:gd name="connsiteX58" fmla="*/ 4836695 w 5933713"/>
                <a:gd name="connsiteY58" fmla="*/ 193714 h 3154916"/>
                <a:gd name="connsiteX59" fmla="*/ 4764506 w 5933713"/>
                <a:gd name="connsiteY59" fmla="*/ 169651 h 3154916"/>
                <a:gd name="connsiteX60" fmla="*/ 4716379 w 5933713"/>
                <a:gd name="connsiteY60" fmla="*/ 121525 h 3154916"/>
                <a:gd name="connsiteX61" fmla="*/ 4355432 w 5933713"/>
                <a:gd name="connsiteY61" fmla="*/ 145588 h 3154916"/>
                <a:gd name="connsiteX62" fmla="*/ 3922295 w 5933713"/>
                <a:gd name="connsiteY62" fmla="*/ 121525 h 3154916"/>
                <a:gd name="connsiteX63" fmla="*/ 3826042 w 5933713"/>
                <a:gd name="connsiteY63" fmla="*/ 49335 h 3154916"/>
                <a:gd name="connsiteX64" fmla="*/ 3753853 w 5933713"/>
                <a:gd name="connsiteY64" fmla="*/ 25272 h 3154916"/>
                <a:gd name="connsiteX65" fmla="*/ 3585411 w 5933713"/>
                <a:gd name="connsiteY65" fmla="*/ 49335 h 3154916"/>
                <a:gd name="connsiteX66" fmla="*/ 3468186 w 5933713"/>
                <a:gd name="connsiteY66" fmla="*/ 99383 h 3154916"/>
                <a:gd name="connsiteX0" fmla="*/ 3441032 w 5933713"/>
                <a:gd name="connsiteY0" fmla="*/ 121525 h 3154916"/>
                <a:gd name="connsiteX1" fmla="*/ 3468186 w 5933713"/>
                <a:gd name="connsiteY1" fmla="*/ 99383 h 3154916"/>
                <a:gd name="connsiteX2" fmla="*/ 2671011 w 5933713"/>
                <a:gd name="connsiteY2" fmla="*/ 97462 h 3154916"/>
                <a:gd name="connsiteX3" fmla="*/ 2526632 w 5933713"/>
                <a:gd name="connsiteY3" fmla="*/ 1209 h 3154916"/>
                <a:gd name="connsiteX4" fmla="*/ 1443790 w 5933713"/>
                <a:gd name="connsiteY4" fmla="*/ 49335 h 3154916"/>
                <a:gd name="connsiteX5" fmla="*/ 1371600 w 5933713"/>
                <a:gd name="connsiteY5" fmla="*/ 73399 h 3154916"/>
                <a:gd name="connsiteX6" fmla="*/ 1275348 w 5933713"/>
                <a:gd name="connsiteY6" fmla="*/ 145588 h 3154916"/>
                <a:gd name="connsiteX7" fmla="*/ 1203158 w 5933713"/>
                <a:gd name="connsiteY7" fmla="*/ 169651 h 3154916"/>
                <a:gd name="connsiteX8" fmla="*/ 1155032 w 5933713"/>
                <a:gd name="connsiteY8" fmla="*/ 217778 h 3154916"/>
                <a:gd name="connsiteX9" fmla="*/ 962527 w 5933713"/>
                <a:gd name="connsiteY9" fmla="*/ 265904 h 3154916"/>
                <a:gd name="connsiteX10" fmla="*/ 866274 w 5933713"/>
                <a:gd name="connsiteY10" fmla="*/ 338093 h 3154916"/>
                <a:gd name="connsiteX11" fmla="*/ 794085 w 5933713"/>
                <a:gd name="connsiteY11" fmla="*/ 386220 h 3154916"/>
                <a:gd name="connsiteX12" fmla="*/ 745958 w 5933713"/>
                <a:gd name="connsiteY12" fmla="*/ 434346 h 3154916"/>
                <a:gd name="connsiteX13" fmla="*/ 553453 w 5933713"/>
                <a:gd name="connsiteY13" fmla="*/ 482472 h 3154916"/>
                <a:gd name="connsiteX14" fmla="*/ 360948 w 5933713"/>
                <a:gd name="connsiteY14" fmla="*/ 578725 h 3154916"/>
                <a:gd name="connsiteX15" fmla="*/ 240632 w 5933713"/>
                <a:gd name="connsiteY15" fmla="*/ 699041 h 3154916"/>
                <a:gd name="connsiteX16" fmla="*/ 168442 w 5933713"/>
                <a:gd name="connsiteY16" fmla="*/ 819357 h 3154916"/>
                <a:gd name="connsiteX17" fmla="*/ 120316 w 5933713"/>
                <a:gd name="connsiteY17" fmla="*/ 963735 h 3154916"/>
                <a:gd name="connsiteX18" fmla="*/ 72190 w 5933713"/>
                <a:gd name="connsiteY18" fmla="*/ 1132178 h 3154916"/>
                <a:gd name="connsiteX19" fmla="*/ 48127 w 5933713"/>
                <a:gd name="connsiteY19" fmla="*/ 1324683 h 3154916"/>
                <a:gd name="connsiteX20" fmla="*/ 24063 w 5933713"/>
                <a:gd name="connsiteY20" fmla="*/ 1396872 h 3154916"/>
                <a:gd name="connsiteX21" fmla="*/ 0 w 5933713"/>
                <a:gd name="connsiteY21" fmla="*/ 1589378 h 3154916"/>
                <a:gd name="connsiteX22" fmla="*/ 24063 w 5933713"/>
                <a:gd name="connsiteY22" fmla="*/ 1830009 h 3154916"/>
                <a:gd name="connsiteX23" fmla="*/ 72190 w 5933713"/>
                <a:gd name="connsiteY23" fmla="*/ 1926262 h 3154916"/>
                <a:gd name="connsiteX24" fmla="*/ 96253 w 5933713"/>
                <a:gd name="connsiteY24" fmla="*/ 2479714 h 3154916"/>
                <a:gd name="connsiteX25" fmla="*/ 120316 w 5933713"/>
                <a:gd name="connsiteY25" fmla="*/ 2551904 h 3154916"/>
                <a:gd name="connsiteX26" fmla="*/ 288758 w 5933713"/>
                <a:gd name="connsiteY26" fmla="*/ 2624093 h 3154916"/>
                <a:gd name="connsiteX27" fmla="*/ 481263 w 5933713"/>
                <a:gd name="connsiteY27" fmla="*/ 2648157 h 3154916"/>
                <a:gd name="connsiteX28" fmla="*/ 577516 w 5933713"/>
                <a:gd name="connsiteY28" fmla="*/ 2768472 h 3154916"/>
                <a:gd name="connsiteX29" fmla="*/ 697832 w 5933713"/>
                <a:gd name="connsiteY29" fmla="*/ 2840662 h 3154916"/>
                <a:gd name="connsiteX30" fmla="*/ 1371600 w 5933713"/>
                <a:gd name="connsiteY30" fmla="*/ 2864725 h 3154916"/>
                <a:gd name="connsiteX31" fmla="*/ 1684421 w 5933713"/>
                <a:gd name="connsiteY31" fmla="*/ 2912851 h 3154916"/>
                <a:gd name="connsiteX32" fmla="*/ 1780674 w 5933713"/>
                <a:gd name="connsiteY32" fmla="*/ 2936914 h 3154916"/>
                <a:gd name="connsiteX33" fmla="*/ 1852863 w 5933713"/>
                <a:gd name="connsiteY33" fmla="*/ 2985041 h 3154916"/>
                <a:gd name="connsiteX34" fmla="*/ 1900990 w 5933713"/>
                <a:gd name="connsiteY34" fmla="*/ 3033167 h 3154916"/>
                <a:gd name="connsiteX35" fmla="*/ 2646948 w 5933713"/>
                <a:gd name="connsiteY35" fmla="*/ 3105357 h 3154916"/>
                <a:gd name="connsiteX36" fmla="*/ 2719137 w 5933713"/>
                <a:gd name="connsiteY36" fmla="*/ 3129420 h 3154916"/>
                <a:gd name="connsiteX37" fmla="*/ 3416969 w 5933713"/>
                <a:gd name="connsiteY37" fmla="*/ 3081293 h 3154916"/>
                <a:gd name="connsiteX38" fmla="*/ 3561348 w 5933713"/>
                <a:gd name="connsiteY38" fmla="*/ 3009104 h 3154916"/>
                <a:gd name="connsiteX39" fmla="*/ 3753853 w 5933713"/>
                <a:gd name="connsiteY39" fmla="*/ 2960978 h 3154916"/>
                <a:gd name="connsiteX40" fmla="*/ 4740442 w 5933713"/>
                <a:gd name="connsiteY40" fmla="*/ 2985041 h 3154916"/>
                <a:gd name="connsiteX41" fmla="*/ 5414211 w 5933713"/>
                <a:gd name="connsiteY41" fmla="*/ 2912851 h 3154916"/>
                <a:gd name="connsiteX42" fmla="*/ 5702969 w 5933713"/>
                <a:gd name="connsiteY42" fmla="*/ 2888788 h 3154916"/>
                <a:gd name="connsiteX43" fmla="*/ 5871411 w 5933713"/>
                <a:gd name="connsiteY43" fmla="*/ 2720346 h 3154916"/>
                <a:gd name="connsiteX44" fmla="*/ 5895474 w 5933713"/>
                <a:gd name="connsiteY44" fmla="*/ 2624093 h 3154916"/>
                <a:gd name="connsiteX45" fmla="*/ 5895474 w 5933713"/>
                <a:gd name="connsiteY45" fmla="*/ 1589378 h 3154916"/>
                <a:gd name="connsiteX46" fmla="*/ 5871411 w 5933713"/>
                <a:gd name="connsiteY46" fmla="*/ 1204367 h 3154916"/>
                <a:gd name="connsiteX47" fmla="*/ 5847348 w 5933713"/>
                <a:gd name="connsiteY47" fmla="*/ 1132178 h 3154916"/>
                <a:gd name="connsiteX48" fmla="*/ 5727032 w 5933713"/>
                <a:gd name="connsiteY48" fmla="*/ 1011862 h 3154916"/>
                <a:gd name="connsiteX49" fmla="*/ 5678906 w 5933713"/>
                <a:gd name="connsiteY49" fmla="*/ 963735 h 3154916"/>
                <a:gd name="connsiteX50" fmla="*/ 5630779 w 5933713"/>
                <a:gd name="connsiteY50" fmla="*/ 915609 h 3154916"/>
                <a:gd name="connsiteX51" fmla="*/ 5534527 w 5933713"/>
                <a:gd name="connsiteY51" fmla="*/ 771230 h 3154916"/>
                <a:gd name="connsiteX52" fmla="*/ 5462337 w 5933713"/>
                <a:gd name="connsiteY52" fmla="*/ 626851 h 3154916"/>
                <a:gd name="connsiteX53" fmla="*/ 5269832 w 5933713"/>
                <a:gd name="connsiteY53" fmla="*/ 458409 h 3154916"/>
                <a:gd name="connsiteX54" fmla="*/ 5197642 w 5933713"/>
                <a:gd name="connsiteY54" fmla="*/ 386220 h 3154916"/>
                <a:gd name="connsiteX55" fmla="*/ 5125453 w 5933713"/>
                <a:gd name="connsiteY55" fmla="*/ 338093 h 3154916"/>
                <a:gd name="connsiteX56" fmla="*/ 5053263 w 5933713"/>
                <a:gd name="connsiteY56" fmla="*/ 265904 h 3154916"/>
                <a:gd name="connsiteX57" fmla="*/ 4908885 w 5933713"/>
                <a:gd name="connsiteY57" fmla="*/ 217778 h 3154916"/>
                <a:gd name="connsiteX58" fmla="*/ 4836695 w 5933713"/>
                <a:gd name="connsiteY58" fmla="*/ 193714 h 3154916"/>
                <a:gd name="connsiteX59" fmla="*/ 4764506 w 5933713"/>
                <a:gd name="connsiteY59" fmla="*/ 169651 h 3154916"/>
                <a:gd name="connsiteX60" fmla="*/ 4716379 w 5933713"/>
                <a:gd name="connsiteY60" fmla="*/ 121525 h 3154916"/>
                <a:gd name="connsiteX61" fmla="*/ 4355432 w 5933713"/>
                <a:gd name="connsiteY61" fmla="*/ 145588 h 3154916"/>
                <a:gd name="connsiteX62" fmla="*/ 3922295 w 5933713"/>
                <a:gd name="connsiteY62" fmla="*/ 121525 h 3154916"/>
                <a:gd name="connsiteX63" fmla="*/ 3826042 w 5933713"/>
                <a:gd name="connsiteY63" fmla="*/ 49335 h 3154916"/>
                <a:gd name="connsiteX64" fmla="*/ 3753853 w 5933713"/>
                <a:gd name="connsiteY64" fmla="*/ 25272 h 3154916"/>
                <a:gd name="connsiteX65" fmla="*/ 3585411 w 5933713"/>
                <a:gd name="connsiteY65" fmla="*/ 49335 h 3154916"/>
                <a:gd name="connsiteX66" fmla="*/ 3468186 w 5933713"/>
                <a:gd name="connsiteY66" fmla="*/ 99383 h 3154916"/>
                <a:gd name="connsiteX0" fmla="*/ 3441032 w 5933713"/>
                <a:gd name="connsiteY0" fmla="*/ 121525 h 3154916"/>
                <a:gd name="connsiteX1" fmla="*/ 3468186 w 5933713"/>
                <a:gd name="connsiteY1" fmla="*/ 404183 h 3154916"/>
                <a:gd name="connsiteX2" fmla="*/ 3468186 w 5933713"/>
                <a:gd name="connsiteY2" fmla="*/ 99383 h 3154916"/>
                <a:gd name="connsiteX3" fmla="*/ 2671011 w 5933713"/>
                <a:gd name="connsiteY3" fmla="*/ 97462 h 3154916"/>
                <a:gd name="connsiteX4" fmla="*/ 2526632 w 5933713"/>
                <a:gd name="connsiteY4" fmla="*/ 1209 h 3154916"/>
                <a:gd name="connsiteX5" fmla="*/ 1443790 w 5933713"/>
                <a:gd name="connsiteY5" fmla="*/ 49335 h 3154916"/>
                <a:gd name="connsiteX6" fmla="*/ 1371600 w 5933713"/>
                <a:gd name="connsiteY6" fmla="*/ 73399 h 3154916"/>
                <a:gd name="connsiteX7" fmla="*/ 1275348 w 5933713"/>
                <a:gd name="connsiteY7" fmla="*/ 145588 h 3154916"/>
                <a:gd name="connsiteX8" fmla="*/ 1203158 w 5933713"/>
                <a:gd name="connsiteY8" fmla="*/ 169651 h 3154916"/>
                <a:gd name="connsiteX9" fmla="*/ 1155032 w 5933713"/>
                <a:gd name="connsiteY9" fmla="*/ 217778 h 3154916"/>
                <a:gd name="connsiteX10" fmla="*/ 962527 w 5933713"/>
                <a:gd name="connsiteY10" fmla="*/ 265904 h 3154916"/>
                <a:gd name="connsiteX11" fmla="*/ 866274 w 5933713"/>
                <a:gd name="connsiteY11" fmla="*/ 338093 h 3154916"/>
                <a:gd name="connsiteX12" fmla="*/ 794085 w 5933713"/>
                <a:gd name="connsiteY12" fmla="*/ 386220 h 3154916"/>
                <a:gd name="connsiteX13" fmla="*/ 745958 w 5933713"/>
                <a:gd name="connsiteY13" fmla="*/ 434346 h 3154916"/>
                <a:gd name="connsiteX14" fmla="*/ 553453 w 5933713"/>
                <a:gd name="connsiteY14" fmla="*/ 482472 h 3154916"/>
                <a:gd name="connsiteX15" fmla="*/ 360948 w 5933713"/>
                <a:gd name="connsiteY15" fmla="*/ 578725 h 3154916"/>
                <a:gd name="connsiteX16" fmla="*/ 240632 w 5933713"/>
                <a:gd name="connsiteY16" fmla="*/ 699041 h 3154916"/>
                <a:gd name="connsiteX17" fmla="*/ 168442 w 5933713"/>
                <a:gd name="connsiteY17" fmla="*/ 819357 h 3154916"/>
                <a:gd name="connsiteX18" fmla="*/ 120316 w 5933713"/>
                <a:gd name="connsiteY18" fmla="*/ 963735 h 3154916"/>
                <a:gd name="connsiteX19" fmla="*/ 72190 w 5933713"/>
                <a:gd name="connsiteY19" fmla="*/ 1132178 h 3154916"/>
                <a:gd name="connsiteX20" fmla="*/ 48127 w 5933713"/>
                <a:gd name="connsiteY20" fmla="*/ 1324683 h 3154916"/>
                <a:gd name="connsiteX21" fmla="*/ 24063 w 5933713"/>
                <a:gd name="connsiteY21" fmla="*/ 1396872 h 3154916"/>
                <a:gd name="connsiteX22" fmla="*/ 0 w 5933713"/>
                <a:gd name="connsiteY22" fmla="*/ 1589378 h 3154916"/>
                <a:gd name="connsiteX23" fmla="*/ 24063 w 5933713"/>
                <a:gd name="connsiteY23" fmla="*/ 1830009 h 3154916"/>
                <a:gd name="connsiteX24" fmla="*/ 72190 w 5933713"/>
                <a:gd name="connsiteY24" fmla="*/ 1926262 h 3154916"/>
                <a:gd name="connsiteX25" fmla="*/ 96253 w 5933713"/>
                <a:gd name="connsiteY25" fmla="*/ 2479714 h 3154916"/>
                <a:gd name="connsiteX26" fmla="*/ 120316 w 5933713"/>
                <a:gd name="connsiteY26" fmla="*/ 2551904 h 3154916"/>
                <a:gd name="connsiteX27" fmla="*/ 288758 w 5933713"/>
                <a:gd name="connsiteY27" fmla="*/ 2624093 h 3154916"/>
                <a:gd name="connsiteX28" fmla="*/ 481263 w 5933713"/>
                <a:gd name="connsiteY28" fmla="*/ 2648157 h 3154916"/>
                <a:gd name="connsiteX29" fmla="*/ 577516 w 5933713"/>
                <a:gd name="connsiteY29" fmla="*/ 2768472 h 3154916"/>
                <a:gd name="connsiteX30" fmla="*/ 697832 w 5933713"/>
                <a:gd name="connsiteY30" fmla="*/ 2840662 h 3154916"/>
                <a:gd name="connsiteX31" fmla="*/ 1371600 w 5933713"/>
                <a:gd name="connsiteY31" fmla="*/ 2864725 h 3154916"/>
                <a:gd name="connsiteX32" fmla="*/ 1684421 w 5933713"/>
                <a:gd name="connsiteY32" fmla="*/ 2912851 h 3154916"/>
                <a:gd name="connsiteX33" fmla="*/ 1780674 w 5933713"/>
                <a:gd name="connsiteY33" fmla="*/ 2936914 h 3154916"/>
                <a:gd name="connsiteX34" fmla="*/ 1852863 w 5933713"/>
                <a:gd name="connsiteY34" fmla="*/ 2985041 h 3154916"/>
                <a:gd name="connsiteX35" fmla="*/ 1900990 w 5933713"/>
                <a:gd name="connsiteY35" fmla="*/ 3033167 h 3154916"/>
                <a:gd name="connsiteX36" fmla="*/ 2646948 w 5933713"/>
                <a:gd name="connsiteY36" fmla="*/ 3105357 h 3154916"/>
                <a:gd name="connsiteX37" fmla="*/ 2719137 w 5933713"/>
                <a:gd name="connsiteY37" fmla="*/ 3129420 h 3154916"/>
                <a:gd name="connsiteX38" fmla="*/ 3416969 w 5933713"/>
                <a:gd name="connsiteY38" fmla="*/ 3081293 h 3154916"/>
                <a:gd name="connsiteX39" fmla="*/ 3561348 w 5933713"/>
                <a:gd name="connsiteY39" fmla="*/ 3009104 h 3154916"/>
                <a:gd name="connsiteX40" fmla="*/ 3753853 w 5933713"/>
                <a:gd name="connsiteY40" fmla="*/ 2960978 h 3154916"/>
                <a:gd name="connsiteX41" fmla="*/ 4740442 w 5933713"/>
                <a:gd name="connsiteY41" fmla="*/ 2985041 h 3154916"/>
                <a:gd name="connsiteX42" fmla="*/ 5414211 w 5933713"/>
                <a:gd name="connsiteY42" fmla="*/ 2912851 h 3154916"/>
                <a:gd name="connsiteX43" fmla="*/ 5702969 w 5933713"/>
                <a:gd name="connsiteY43" fmla="*/ 2888788 h 3154916"/>
                <a:gd name="connsiteX44" fmla="*/ 5871411 w 5933713"/>
                <a:gd name="connsiteY44" fmla="*/ 2720346 h 3154916"/>
                <a:gd name="connsiteX45" fmla="*/ 5895474 w 5933713"/>
                <a:gd name="connsiteY45" fmla="*/ 2624093 h 3154916"/>
                <a:gd name="connsiteX46" fmla="*/ 5895474 w 5933713"/>
                <a:gd name="connsiteY46" fmla="*/ 1589378 h 3154916"/>
                <a:gd name="connsiteX47" fmla="*/ 5871411 w 5933713"/>
                <a:gd name="connsiteY47" fmla="*/ 1204367 h 3154916"/>
                <a:gd name="connsiteX48" fmla="*/ 5847348 w 5933713"/>
                <a:gd name="connsiteY48" fmla="*/ 1132178 h 3154916"/>
                <a:gd name="connsiteX49" fmla="*/ 5727032 w 5933713"/>
                <a:gd name="connsiteY49" fmla="*/ 1011862 h 3154916"/>
                <a:gd name="connsiteX50" fmla="*/ 5678906 w 5933713"/>
                <a:gd name="connsiteY50" fmla="*/ 963735 h 3154916"/>
                <a:gd name="connsiteX51" fmla="*/ 5630779 w 5933713"/>
                <a:gd name="connsiteY51" fmla="*/ 915609 h 3154916"/>
                <a:gd name="connsiteX52" fmla="*/ 5534527 w 5933713"/>
                <a:gd name="connsiteY52" fmla="*/ 771230 h 3154916"/>
                <a:gd name="connsiteX53" fmla="*/ 5462337 w 5933713"/>
                <a:gd name="connsiteY53" fmla="*/ 626851 h 3154916"/>
                <a:gd name="connsiteX54" fmla="*/ 5269832 w 5933713"/>
                <a:gd name="connsiteY54" fmla="*/ 458409 h 3154916"/>
                <a:gd name="connsiteX55" fmla="*/ 5197642 w 5933713"/>
                <a:gd name="connsiteY55" fmla="*/ 386220 h 3154916"/>
                <a:gd name="connsiteX56" fmla="*/ 5125453 w 5933713"/>
                <a:gd name="connsiteY56" fmla="*/ 338093 h 3154916"/>
                <a:gd name="connsiteX57" fmla="*/ 5053263 w 5933713"/>
                <a:gd name="connsiteY57" fmla="*/ 265904 h 3154916"/>
                <a:gd name="connsiteX58" fmla="*/ 4908885 w 5933713"/>
                <a:gd name="connsiteY58" fmla="*/ 217778 h 3154916"/>
                <a:gd name="connsiteX59" fmla="*/ 4836695 w 5933713"/>
                <a:gd name="connsiteY59" fmla="*/ 193714 h 3154916"/>
                <a:gd name="connsiteX60" fmla="*/ 4764506 w 5933713"/>
                <a:gd name="connsiteY60" fmla="*/ 169651 h 3154916"/>
                <a:gd name="connsiteX61" fmla="*/ 4716379 w 5933713"/>
                <a:gd name="connsiteY61" fmla="*/ 121525 h 3154916"/>
                <a:gd name="connsiteX62" fmla="*/ 4355432 w 5933713"/>
                <a:gd name="connsiteY62" fmla="*/ 145588 h 3154916"/>
                <a:gd name="connsiteX63" fmla="*/ 3922295 w 5933713"/>
                <a:gd name="connsiteY63" fmla="*/ 121525 h 3154916"/>
                <a:gd name="connsiteX64" fmla="*/ 3826042 w 5933713"/>
                <a:gd name="connsiteY64" fmla="*/ 49335 h 3154916"/>
                <a:gd name="connsiteX65" fmla="*/ 3753853 w 5933713"/>
                <a:gd name="connsiteY65" fmla="*/ 25272 h 3154916"/>
                <a:gd name="connsiteX66" fmla="*/ 3585411 w 5933713"/>
                <a:gd name="connsiteY66" fmla="*/ 49335 h 3154916"/>
                <a:gd name="connsiteX67" fmla="*/ 3468186 w 5933713"/>
                <a:gd name="connsiteY67" fmla="*/ 99383 h 3154916"/>
                <a:gd name="connsiteX0" fmla="*/ 3441032 w 5933713"/>
                <a:gd name="connsiteY0" fmla="*/ 121525 h 3154916"/>
                <a:gd name="connsiteX1" fmla="*/ 3468186 w 5933713"/>
                <a:gd name="connsiteY1" fmla="*/ 404183 h 3154916"/>
                <a:gd name="connsiteX2" fmla="*/ 3468186 w 5933713"/>
                <a:gd name="connsiteY2" fmla="*/ 99383 h 3154916"/>
                <a:gd name="connsiteX3" fmla="*/ 2671011 w 5933713"/>
                <a:gd name="connsiteY3" fmla="*/ 97462 h 3154916"/>
                <a:gd name="connsiteX4" fmla="*/ 2526632 w 5933713"/>
                <a:gd name="connsiteY4" fmla="*/ 1209 h 3154916"/>
                <a:gd name="connsiteX5" fmla="*/ 1443790 w 5933713"/>
                <a:gd name="connsiteY5" fmla="*/ 49335 h 3154916"/>
                <a:gd name="connsiteX6" fmla="*/ 1371600 w 5933713"/>
                <a:gd name="connsiteY6" fmla="*/ 73399 h 3154916"/>
                <a:gd name="connsiteX7" fmla="*/ 1275348 w 5933713"/>
                <a:gd name="connsiteY7" fmla="*/ 145588 h 3154916"/>
                <a:gd name="connsiteX8" fmla="*/ 1203158 w 5933713"/>
                <a:gd name="connsiteY8" fmla="*/ 169651 h 3154916"/>
                <a:gd name="connsiteX9" fmla="*/ 1155032 w 5933713"/>
                <a:gd name="connsiteY9" fmla="*/ 217778 h 3154916"/>
                <a:gd name="connsiteX10" fmla="*/ 962527 w 5933713"/>
                <a:gd name="connsiteY10" fmla="*/ 265904 h 3154916"/>
                <a:gd name="connsiteX11" fmla="*/ 866274 w 5933713"/>
                <a:gd name="connsiteY11" fmla="*/ 338093 h 3154916"/>
                <a:gd name="connsiteX12" fmla="*/ 794085 w 5933713"/>
                <a:gd name="connsiteY12" fmla="*/ 386220 h 3154916"/>
                <a:gd name="connsiteX13" fmla="*/ 745958 w 5933713"/>
                <a:gd name="connsiteY13" fmla="*/ 434346 h 3154916"/>
                <a:gd name="connsiteX14" fmla="*/ 553453 w 5933713"/>
                <a:gd name="connsiteY14" fmla="*/ 482472 h 3154916"/>
                <a:gd name="connsiteX15" fmla="*/ 360948 w 5933713"/>
                <a:gd name="connsiteY15" fmla="*/ 578725 h 3154916"/>
                <a:gd name="connsiteX16" fmla="*/ 240632 w 5933713"/>
                <a:gd name="connsiteY16" fmla="*/ 699041 h 3154916"/>
                <a:gd name="connsiteX17" fmla="*/ 168442 w 5933713"/>
                <a:gd name="connsiteY17" fmla="*/ 819357 h 3154916"/>
                <a:gd name="connsiteX18" fmla="*/ 120316 w 5933713"/>
                <a:gd name="connsiteY18" fmla="*/ 963735 h 3154916"/>
                <a:gd name="connsiteX19" fmla="*/ 72190 w 5933713"/>
                <a:gd name="connsiteY19" fmla="*/ 1132178 h 3154916"/>
                <a:gd name="connsiteX20" fmla="*/ 48127 w 5933713"/>
                <a:gd name="connsiteY20" fmla="*/ 1324683 h 3154916"/>
                <a:gd name="connsiteX21" fmla="*/ 24063 w 5933713"/>
                <a:gd name="connsiteY21" fmla="*/ 1396872 h 3154916"/>
                <a:gd name="connsiteX22" fmla="*/ 0 w 5933713"/>
                <a:gd name="connsiteY22" fmla="*/ 1589378 h 3154916"/>
                <a:gd name="connsiteX23" fmla="*/ 24063 w 5933713"/>
                <a:gd name="connsiteY23" fmla="*/ 1830009 h 3154916"/>
                <a:gd name="connsiteX24" fmla="*/ 72190 w 5933713"/>
                <a:gd name="connsiteY24" fmla="*/ 1926262 h 3154916"/>
                <a:gd name="connsiteX25" fmla="*/ 96253 w 5933713"/>
                <a:gd name="connsiteY25" fmla="*/ 2479714 h 3154916"/>
                <a:gd name="connsiteX26" fmla="*/ 120316 w 5933713"/>
                <a:gd name="connsiteY26" fmla="*/ 2551904 h 3154916"/>
                <a:gd name="connsiteX27" fmla="*/ 288758 w 5933713"/>
                <a:gd name="connsiteY27" fmla="*/ 2624093 h 3154916"/>
                <a:gd name="connsiteX28" fmla="*/ 481263 w 5933713"/>
                <a:gd name="connsiteY28" fmla="*/ 2648157 h 3154916"/>
                <a:gd name="connsiteX29" fmla="*/ 577516 w 5933713"/>
                <a:gd name="connsiteY29" fmla="*/ 2768472 h 3154916"/>
                <a:gd name="connsiteX30" fmla="*/ 697832 w 5933713"/>
                <a:gd name="connsiteY30" fmla="*/ 2840662 h 3154916"/>
                <a:gd name="connsiteX31" fmla="*/ 1371600 w 5933713"/>
                <a:gd name="connsiteY31" fmla="*/ 2864725 h 3154916"/>
                <a:gd name="connsiteX32" fmla="*/ 1684421 w 5933713"/>
                <a:gd name="connsiteY32" fmla="*/ 2912851 h 3154916"/>
                <a:gd name="connsiteX33" fmla="*/ 1780674 w 5933713"/>
                <a:gd name="connsiteY33" fmla="*/ 2936914 h 3154916"/>
                <a:gd name="connsiteX34" fmla="*/ 1852863 w 5933713"/>
                <a:gd name="connsiteY34" fmla="*/ 2985041 h 3154916"/>
                <a:gd name="connsiteX35" fmla="*/ 1900990 w 5933713"/>
                <a:gd name="connsiteY35" fmla="*/ 3033167 h 3154916"/>
                <a:gd name="connsiteX36" fmla="*/ 2646948 w 5933713"/>
                <a:gd name="connsiteY36" fmla="*/ 3105357 h 3154916"/>
                <a:gd name="connsiteX37" fmla="*/ 2719137 w 5933713"/>
                <a:gd name="connsiteY37" fmla="*/ 3129420 h 3154916"/>
                <a:gd name="connsiteX38" fmla="*/ 3416969 w 5933713"/>
                <a:gd name="connsiteY38" fmla="*/ 3081293 h 3154916"/>
                <a:gd name="connsiteX39" fmla="*/ 3561348 w 5933713"/>
                <a:gd name="connsiteY39" fmla="*/ 3009104 h 3154916"/>
                <a:gd name="connsiteX40" fmla="*/ 3753853 w 5933713"/>
                <a:gd name="connsiteY40" fmla="*/ 2960978 h 3154916"/>
                <a:gd name="connsiteX41" fmla="*/ 4740442 w 5933713"/>
                <a:gd name="connsiteY41" fmla="*/ 2985041 h 3154916"/>
                <a:gd name="connsiteX42" fmla="*/ 5414211 w 5933713"/>
                <a:gd name="connsiteY42" fmla="*/ 2912851 h 3154916"/>
                <a:gd name="connsiteX43" fmla="*/ 5702969 w 5933713"/>
                <a:gd name="connsiteY43" fmla="*/ 2888788 h 3154916"/>
                <a:gd name="connsiteX44" fmla="*/ 5871411 w 5933713"/>
                <a:gd name="connsiteY44" fmla="*/ 2720346 h 3154916"/>
                <a:gd name="connsiteX45" fmla="*/ 5895474 w 5933713"/>
                <a:gd name="connsiteY45" fmla="*/ 2624093 h 3154916"/>
                <a:gd name="connsiteX46" fmla="*/ 5895474 w 5933713"/>
                <a:gd name="connsiteY46" fmla="*/ 1589378 h 3154916"/>
                <a:gd name="connsiteX47" fmla="*/ 5871411 w 5933713"/>
                <a:gd name="connsiteY47" fmla="*/ 1204367 h 3154916"/>
                <a:gd name="connsiteX48" fmla="*/ 5847348 w 5933713"/>
                <a:gd name="connsiteY48" fmla="*/ 1132178 h 3154916"/>
                <a:gd name="connsiteX49" fmla="*/ 5727032 w 5933713"/>
                <a:gd name="connsiteY49" fmla="*/ 1011862 h 3154916"/>
                <a:gd name="connsiteX50" fmla="*/ 5678906 w 5933713"/>
                <a:gd name="connsiteY50" fmla="*/ 963735 h 3154916"/>
                <a:gd name="connsiteX51" fmla="*/ 5630779 w 5933713"/>
                <a:gd name="connsiteY51" fmla="*/ 915609 h 3154916"/>
                <a:gd name="connsiteX52" fmla="*/ 5534527 w 5933713"/>
                <a:gd name="connsiteY52" fmla="*/ 771230 h 3154916"/>
                <a:gd name="connsiteX53" fmla="*/ 5462337 w 5933713"/>
                <a:gd name="connsiteY53" fmla="*/ 626851 h 3154916"/>
                <a:gd name="connsiteX54" fmla="*/ 5269832 w 5933713"/>
                <a:gd name="connsiteY54" fmla="*/ 458409 h 3154916"/>
                <a:gd name="connsiteX55" fmla="*/ 5197642 w 5933713"/>
                <a:gd name="connsiteY55" fmla="*/ 386220 h 3154916"/>
                <a:gd name="connsiteX56" fmla="*/ 5125453 w 5933713"/>
                <a:gd name="connsiteY56" fmla="*/ 338093 h 3154916"/>
                <a:gd name="connsiteX57" fmla="*/ 5053263 w 5933713"/>
                <a:gd name="connsiteY57" fmla="*/ 265904 h 3154916"/>
                <a:gd name="connsiteX58" fmla="*/ 4908885 w 5933713"/>
                <a:gd name="connsiteY58" fmla="*/ 217778 h 3154916"/>
                <a:gd name="connsiteX59" fmla="*/ 4836695 w 5933713"/>
                <a:gd name="connsiteY59" fmla="*/ 193714 h 3154916"/>
                <a:gd name="connsiteX60" fmla="*/ 4764506 w 5933713"/>
                <a:gd name="connsiteY60" fmla="*/ 169651 h 3154916"/>
                <a:gd name="connsiteX61" fmla="*/ 4716379 w 5933713"/>
                <a:gd name="connsiteY61" fmla="*/ 121525 h 3154916"/>
                <a:gd name="connsiteX62" fmla="*/ 4355432 w 5933713"/>
                <a:gd name="connsiteY62" fmla="*/ 145588 h 3154916"/>
                <a:gd name="connsiteX63" fmla="*/ 3922295 w 5933713"/>
                <a:gd name="connsiteY63" fmla="*/ 121525 h 3154916"/>
                <a:gd name="connsiteX64" fmla="*/ 3826042 w 5933713"/>
                <a:gd name="connsiteY64" fmla="*/ 49335 h 3154916"/>
                <a:gd name="connsiteX65" fmla="*/ 3753853 w 5933713"/>
                <a:gd name="connsiteY65" fmla="*/ 25272 h 3154916"/>
                <a:gd name="connsiteX66" fmla="*/ 3585411 w 5933713"/>
                <a:gd name="connsiteY66" fmla="*/ 49335 h 3154916"/>
                <a:gd name="connsiteX67" fmla="*/ 3544386 w 5933713"/>
                <a:gd name="connsiteY67" fmla="*/ 99383 h 3154916"/>
                <a:gd name="connsiteX0" fmla="*/ 3441032 w 5933713"/>
                <a:gd name="connsiteY0" fmla="*/ 121525 h 3154916"/>
                <a:gd name="connsiteX1" fmla="*/ 3468186 w 5933713"/>
                <a:gd name="connsiteY1" fmla="*/ 99383 h 3154916"/>
                <a:gd name="connsiteX2" fmla="*/ 2671011 w 5933713"/>
                <a:gd name="connsiteY2" fmla="*/ 97462 h 3154916"/>
                <a:gd name="connsiteX3" fmla="*/ 2526632 w 5933713"/>
                <a:gd name="connsiteY3" fmla="*/ 1209 h 3154916"/>
                <a:gd name="connsiteX4" fmla="*/ 1443790 w 5933713"/>
                <a:gd name="connsiteY4" fmla="*/ 49335 h 3154916"/>
                <a:gd name="connsiteX5" fmla="*/ 1371600 w 5933713"/>
                <a:gd name="connsiteY5" fmla="*/ 73399 h 3154916"/>
                <a:gd name="connsiteX6" fmla="*/ 1275348 w 5933713"/>
                <a:gd name="connsiteY6" fmla="*/ 145588 h 3154916"/>
                <a:gd name="connsiteX7" fmla="*/ 1203158 w 5933713"/>
                <a:gd name="connsiteY7" fmla="*/ 169651 h 3154916"/>
                <a:gd name="connsiteX8" fmla="*/ 1155032 w 5933713"/>
                <a:gd name="connsiteY8" fmla="*/ 217778 h 3154916"/>
                <a:gd name="connsiteX9" fmla="*/ 962527 w 5933713"/>
                <a:gd name="connsiteY9" fmla="*/ 265904 h 3154916"/>
                <a:gd name="connsiteX10" fmla="*/ 866274 w 5933713"/>
                <a:gd name="connsiteY10" fmla="*/ 338093 h 3154916"/>
                <a:gd name="connsiteX11" fmla="*/ 794085 w 5933713"/>
                <a:gd name="connsiteY11" fmla="*/ 386220 h 3154916"/>
                <a:gd name="connsiteX12" fmla="*/ 745958 w 5933713"/>
                <a:gd name="connsiteY12" fmla="*/ 434346 h 3154916"/>
                <a:gd name="connsiteX13" fmla="*/ 553453 w 5933713"/>
                <a:gd name="connsiteY13" fmla="*/ 482472 h 3154916"/>
                <a:gd name="connsiteX14" fmla="*/ 360948 w 5933713"/>
                <a:gd name="connsiteY14" fmla="*/ 578725 h 3154916"/>
                <a:gd name="connsiteX15" fmla="*/ 240632 w 5933713"/>
                <a:gd name="connsiteY15" fmla="*/ 699041 h 3154916"/>
                <a:gd name="connsiteX16" fmla="*/ 168442 w 5933713"/>
                <a:gd name="connsiteY16" fmla="*/ 819357 h 3154916"/>
                <a:gd name="connsiteX17" fmla="*/ 120316 w 5933713"/>
                <a:gd name="connsiteY17" fmla="*/ 963735 h 3154916"/>
                <a:gd name="connsiteX18" fmla="*/ 72190 w 5933713"/>
                <a:gd name="connsiteY18" fmla="*/ 1132178 h 3154916"/>
                <a:gd name="connsiteX19" fmla="*/ 48127 w 5933713"/>
                <a:gd name="connsiteY19" fmla="*/ 1324683 h 3154916"/>
                <a:gd name="connsiteX20" fmla="*/ 24063 w 5933713"/>
                <a:gd name="connsiteY20" fmla="*/ 1396872 h 3154916"/>
                <a:gd name="connsiteX21" fmla="*/ 0 w 5933713"/>
                <a:gd name="connsiteY21" fmla="*/ 1589378 h 3154916"/>
                <a:gd name="connsiteX22" fmla="*/ 24063 w 5933713"/>
                <a:gd name="connsiteY22" fmla="*/ 1830009 h 3154916"/>
                <a:gd name="connsiteX23" fmla="*/ 72190 w 5933713"/>
                <a:gd name="connsiteY23" fmla="*/ 1926262 h 3154916"/>
                <a:gd name="connsiteX24" fmla="*/ 96253 w 5933713"/>
                <a:gd name="connsiteY24" fmla="*/ 2479714 h 3154916"/>
                <a:gd name="connsiteX25" fmla="*/ 120316 w 5933713"/>
                <a:gd name="connsiteY25" fmla="*/ 2551904 h 3154916"/>
                <a:gd name="connsiteX26" fmla="*/ 288758 w 5933713"/>
                <a:gd name="connsiteY26" fmla="*/ 2624093 h 3154916"/>
                <a:gd name="connsiteX27" fmla="*/ 481263 w 5933713"/>
                <a:gd name="connsiteY27" fmla="*/ 2648157 h 3154916"/>
                <a:gd name="connsiteX28" fmla="*/ 577516 w 5933713"/>
                <a:gd name="connsiteY28" fmla="*/ 2768472 h 3154916"/>
                <a:gd name="connsiteX29" fmla="*/ 697832 w 5933713"/>
                <a:gd name="connsiteY29" fmla="*/ 2840662 h 3154916"/>
                <a:gd name="connsiteX30" fmla="*/ 1371600 w 5933713"/>
                <a:gd name="connsiteY30" fmla="*/ 2864725 h 3154916"/>
                <a:gd name="connsiteX31" fmla="*/ 1684421 w 5933713"/>
                <a:gd name="connsiteY31" fmla="*/ 2912851 h 3154916"/>
                <a:gd name="connsiteX32" fmla="*/ 1780674 w 5933713"/>
                <a:gd name="connsiteY32" fmla="*/ 2936914 h 3154916"/>
                <a:gd name="connsiteX33" fmla="*/ 1852863 w 5933713"/>
                <a:gd name="connsiteY33" fmla="*/ 2985041 h 3154916"/>
                <a:gd name="connsiteX34" fmla="*/ 1900990 w 5933713"/>
                <a:gd name="connsiteY34" fmla="*/ 3033167 h 3154916"/>
                <a:gd name="connsiteX35" fmla="*/ 2646948 w 5933713"/>
                <a:gd name="connsiteY35" fmla="*/ 3105357 h 3154916"/>
                <a:gd name="connsiteX36" fmla="*/ 2719137 w 5933713"/>
                <a:gd name="connsiteY36" fmla="*/ 3129420 h 3154916"/>
                <a:gd name="connsiteX37" fmla="*/ 3416969 w 5933713"/>
                <a:gd name="connsiteY37" fmla="*/ 3081293 h 3154916"/>
                <a:gd name="connsiteX38" fmla="*/ 3561348 w 5933713"/>
                <a:gd name="connsiteY38" fmla="*/ 3009104 h 3154916"/>
                <a:gd name="connsiteX39" fmla="*/ 3753853 w 5933713"/>
                <a:gd name="connsiteY39" fmla="*/ 2960978 h 3154916"/>
                <a:gd name="connsiteX40" fmla="*/ 4740442 w 5933713"/>
                <a:gd name="connsiteY40" fmla="*/ 2985041 h 3154916"/>
                <a:gd name="connsiteX41" fmla="*/ 5414211 w 5933713"/>
                <a:gd name="connsiteY41" fmla="*/ 2912851 h 3154916"/>
                <a:gd name="connsiteX42" fmla="*/ 5702969 w 5933713"/>
                <a:gd name="connsiteY42" fmla="*/ 2888788 h 3154916"/>
                <a:gd name="connsiteX43" fmla="*/ 5871411 w 5933713"/>
                <a:gd name="connsiteY43" fmla="*/ 2720346 h 3154916"/>
                <a:gd name="connsiteX44" fmla="*/ 5895474 w 5933713"/>
                <a:gd name="connsiteY44" fmla="*/ 2624093 h 3154916"/>
                <a:gd name="connsiteX45" fmla="*/ 5895474 w 5933713"/>
                <a:gd name="connsiteY45" fmla="*/ 1589378 h 3154916"/>
                <a:gd name="connsiteX46" fmla="*/ 5871411 w 5933713"/>
                <a:gd name="connsiteY46" fmla="*/ 1204367 h 3154916"/>
                <a:gd name="connsiteX47" fmla="*/ 5847348 w 5933713"/>
                <a:gd name="connsiteY47" fmla="*/ 1132178 h 3154916"/>
                <a:gd name="connsiteX48" fmla="*/ 5727032 w 5933713"/>
                <a:gd name="connsiteY48" fmla="*/ 1011862 h 3154916"/>
                <a:gd name="connsiteX49" fmla="*/ 5678906 w 5933713"/>
                <a:gd name="connsiteY49" fmla="*/ 963735 h 3154916"/>
                <a:gd name="connsiteX50" fmla="*/ 5630779 w 5933713"/>
                <a:gd name="connsiteY50" fmla="*/ 915609 h 3154916"/>
                <a:gd name="connsiteX51" fmla="*/ 5534527 w 5933713"/>
                <a:gd name="connsiteY51" fmla="*/ 771230 h 3154916"/>
                <a:gd name="connsiteX52" fmla="*/ 5462337 w 5933713"/>
                <a:gd name="connsiteY52" fmla="*/ 626851 h 3154916"/>
                <a:gd name="connsiteX53" fmla="*/ 5269832 w 5933713"/>
                <a:gd name="connsiteY53" fmla="*/ 458409 h 3154916"/>
                <a:gd name="connsiteX54" fmla="*/ 5197642 w 5933713"/>
                <a:gd name="connsiteY54" fmla="*/ 386220 h 3154916"/>
                <a:gd name="connsiteX55" fmla="*/ 5125453 w 5933713"/>
                <a:gd name="connsiteY55" fmla="*/ 338093 h 3154916"/>
                <a:gd name="connsiteX56" fmla="*/ 5053263 w 5933713"/>
                <a:gd name="connsiteY56" fmla="*/ 265904 h 3154916"/>
                <a:gd name="connsiteX57" fmla="*/ 4908885 w 5933713"/>
                <a:gd name="connsiteY57" fmla="*/ 217778 h 3154916"/>
                <a:gd name="connsiteX58" fmla="*/ 4836695 w 5933713"/>
                <a:gd name="connsiteY58" fmla="*/ 193714 h 3154916"/>
                <a:gd name="connsiteX59" fmla="*/ 4764506 w 5933713"/>
                <a:gd name="connsiteY59" fmla="*/ 169651 h 3154916"/>
                <a:gd name="connsiteX60" fmla="*/ 4716379 w 5933713"/>
                <a:gd name="connsiteY60" fmla="*/ 121525 h 3154916"/>
                <a:gd name="connsiteX61" fmla="*/ 4355432 w 5933713"/>
                <a:gd name="connsiteY61" fmla="*/ 145588 h 3154916"/>
                <a:gd name="connsiteX62" fmla="*/ 3922295 w 5933713"/>
                <a:gd name="connsiteY62" fmla="*/ 121525 h 3154916"/>
                <a:gd name="connsiteX63" fmla="*/ 3826042 w 5933713"/>
                <a:gd name="connsiteY63" fmla="*/ 49335 h 3154916"/>
                <a:gd name="connsiteX64" fmla="*/ 3753853 w 5933713"/>
                <a:gd name="connsiteY64" fmla="*/ 25272 h 3154916"/>
                <a:gd name="connsiteX65" fmla="*/ 3585411 w 5933713"/>
                <a:gd name="connsiteY65" fmla="*/ 49335 h 3154916"/>
                <a:gd name="connsiteX66" fmla="*/ 3544386 w 5933713"/>
                <a:gd name="connsiteY66" fmla="*/ 99383 h 3154916"/>
                <a:gd name="connsiteX0" fmla="*/ 3468186 w 5933713"/>
                <a:gd name="connsiteY0" fmla="*/ 99383 h 3154916"/>
                <a:gd name="connsiteX1" fmla="*/ 2671011 w 5933713"/>
                <a:gd name="connsiteY1" fmla="*/ 97462 h 3154916"/>
                <a:gd name="connsiteX2" fmla="*/ 2526632 w 5933713"/>
                <a:gd name="connsiteY2" fmla="*/ 1209 h 3154916"/>
                <a:gd name="connsiteX3" fmla="*/ 1443790 w 5933713"/>
                <a:gd name="connsiteY3" fmla="*/ 49335 h 3154916"/>
                <a:gd name="connsiteX4" fmla="*/ 1371600 w 5933713"/>
                <a:gd name="connsiteY4" fmla="*/ 73399 h 3154916"/>
                <a:gd name="connsiteX5" fmla="*/ 1275348 w 5933713"/>
                <a:gd name="connsiteY5" fmla="*/ 145588 h 3154916"/>
                <a:gd name="connsiteX6" fmla="*/ 1203158 w 5933713"/>
                <a:gd name="connsiteY6" fmla="*/ 169651 h 3154916"/>
                <a:gd name="connsiteX7" fmla="*/ 1155032 w 5933713"/>
                <a:gd name="connsiteY7" fmla="*/ 217778 h 3154916"/>
                <a:gd name="connsiteX8" fmla="*/ 962527 w 5933713"/>
                <a:gd name="connsiteY8" fmla="*/ 265904 h 3154916"/>
                <a:gd name="connsiteX9" fmla="*/ 866274 w 5933713"/>
                <a:gd name="connsiteY9" fmla="*/ 338093 h 3154916"/>
                <a:gd name="connsiteX10" fmla="*/ 794085 w 5933713"/>
                <a:gd name="connsiteY10" fmla="*/ 386220 h 3154916"/>
                <a:gd name="connsiteX11" fmla="*/ 745958 w 5933713"/>
                <a:gd name="connsiteY11" fmla="*/ 434346 h 3154916"/>
                <a:gd name="connsiteX12" fmla="*/ 553453 w 5933713"/>
                <a:gd name="connsiteY12" fmla="*/ 482472 h 3154916"/>
                <a:gd name="connsiteX13" fmla="*/ 360948 w 5933713"/>
                <a:gd name="connsiteY13" fmla="*/ 578725 h 3154916"/>
                <a:gd name="connsiteX14" fmla="*/ 240632 w 5933713"/>
                <a:gd name="connsiteY14" fmla="*/ 699041 h 3154916"/>
                <a:gd name="connsiteX15" fmla="*/ 168442 w 5933713"/>
                <a:gd name="connsiteY15" fmla="*/ 819357 h 3154916"/>
                <a:gd name="connsiteX16" fmla="*/ 120316 w 5933713"/>
                <a:gd name="connsiteY16" fmla="*/ 963735 h 3154916"/>
                <a:gd name="connsiteX17" fmla="*/ 72190 w 5933713"/>
                <a:gd name="connsiteY17" fmla="*/ 1132178 h 3154916"/>
                <a:gd name="connsiteX18" fmla="*/ 48127 w 5933713"/>
                <a:gd name="connsiteY18" fmla="*/ 1324683 h 3154916"/>
                <a:gd name="connsiteX19" fmla="*/ 24063 w 5933713"/>
                <a:gd name="connsiteY19" fmla="*/ 1396872 h 3154916"/>
                <a:gd name="connsiteX20" fmla="*/ 0 w 5933713"/>
                <a:gd name="connsiteY20" fmla="*/ 1589378 h 3154916"/>
                <a:gd name="connsiteX21" fmla="*/ 24063 w 5933713"/>
                <a:gd name="connsiteY21" fmla="*/ 1830009 h 3154916"/>
                <a:gd name="connsiteX22" fmla="*/ 72190 w 5933713"/>
                <a:gd name="connsiteY22" fmla="*/ 1926262 h 3154916"/>
                <a:gd name="connsiteX23" fmla="*/ 96253 w 5933713"/>
                <a:gd name="connsiteY23" fmla="*/ 2479714 h 3154916"/>
                <a:gd name="connsiteX24" fmla="*/ 120316 w 5933713"/>
                <a:gd name="connsiteY24" fmla="*/ 2551904 h 3154916"/>
                <a:gd name="connsiteX25" fmla="*/ 288758 w 5933713"/>
                <a:gd name="connsiteY25" fmla="*/ 2624093 h 3154916"/>
                <a:gd name="connsiteX26" fmla="*/ 481263 w 5933713"/>
                <a:gd name="connsiteY26" fmla="*/ 2648157 h 3154916"/>
                <a:gd name="connsiteX27" fmla="*/ 577516 w 5933713"/>
                <a:gd name="connsiteY27" fmla="*/ 2768472 h 3154916"/>
                <a:gd name="connsiteX28" fmla="*/ 697832 w 5933713"/>
                <a:gd name="connsiteY28" fmla="*/ 2840662 h 3154916"/>
                <a:gd name="connsiteX29" fmla="*/ 1371600 w 5933713"/>
                <a:gd name="connsiteY29" fmla="*/ 2864725 h 3154916"/>
                <a:gd name="connsiteX30" fmla="*/ 1684421 w 5933713"/>
                <a:gd name="connsiteY30" fmla="*/ 2912851 h 3154916"/>
                <a:gd name="connsiteX31" fmla="*/ 1780674 w 5933713"/>
                <a:gd name="connsiteY31" fmla="*/ 2936914 h 3154916"/>
                <a:gd name="connsiteX32" fmla="*/ 1852863 w 5933713"/>
                <a:gd name="connsiteY32" fmla="*/ 2985041 h 3154916"/>
                <a:gd name="connsiteX33" fmla="*/ 1900990 w 5933713"/>
                <a:gd name="connsiteY33" fmla="*/ 3033167 h 3154916"/>
                <a:gd name="connsiteX34" fmla="*/ 2646948 w 5933713"/>
                <a:gd name="connsiteY34" fmla="*/ 3105357 h 3154916"/>
                <a:gd name="connsiteX35" fmla="*/ 2719137 w 5933713"/>
                <a:gd name="connsiteY35" fmla="*/ 3129420 h 3154916"/>
                <a:gd name="connsiteX36" fmla="*/ 3416969 w 5933713"/>
                <a:gd name="connsiteY36" fmla="*/ 3081293 h 3154916"/>
                <a:gd name="connsiteX37" fmla="*/ 3561348 w 5933713"/>
                <a:gd name="connsiteY37" fmla="*/ 3009104 h 3154916"/>
                <a:gd name="connsiteX38" fmla="*/ 3753853 w 5933713"/>
                <a:gd name="connsiteY38" fmla="*/ 2960978 h 3154916"/>
                <a:gd name="connsiteX39" fmla="*/ 4740442 w 5933713"/>
                <a:gd name="connsiteY39" fmla="*/ 2985041 h 3154916"/>
                <a:gd name="connsiteX40" fmla="*/ 5414211 w 5933713"/>
                <a:gd name="connsiteY40" fmla="*/ 2912851 h 3154916"/>
                <a:gd name="connsiteX41" fmla="*/ 5702969 w 5933713"/>
                <a:gd name="connsiteY41" fmla="*/ 2888788 h 3154916"/>
                <a:gd name="connsiteX42" fmla="*/ 5871411 w 5933713"/>
                <a:gd name="connsiteY42" fmla="*/ 2720346 h 3154916"/>
                <a:gd name="connsiteX43" fmla="*/ 5895474 w 5933713"/>
                <a:gd name="connsiteY43" fmla="*/ 2624093 h 3154916"/>
                <a:gd name="connsiteX44" fmla="*/ 5895474 w 5933713"/>
                <a:gd name="connsiteY44" fmla="*/ 1589378 h 3154916"/>
                <a:gd name="connsiteX45" fmla="*/ 5871411 w 5933713"/>
                <a:gd name="connsiteY45" fmla="*/ 1204367 h 3154916"/>
                <a:gd name="connsiteX46" fmla="*/ 5847348 w 5933713"/>
                <a:gd name="connsiteY46" fmla="*/ 1132178 h 3154916"/>
                <a:gd name="connsiteX47" fmla="*/ 5727032 w 5933713"/>
                <a:gd name="connsiteY47" fmla="*/ 1011862 h 3154916"/>
                <a:gd name="connsiteX48" fmla="*/ 5678906 w 5933713"/>
                <a:gd name="connsiteY48" fmla="*/ 963735 h 3154916"/>
                <a:gd name="connsiteX49" fmla="*/ 5630779 w 5933713"/>
                <a:gd name="connsiteY49" fmla="*/ 915609 h 3154916"/>
                <a:gd name="connsiteX50" fmla="*/ 5534527 w 5933713"/>
                <a:gd name="connsiteY50" fmla="*/ 771230 h 3154916"/>
                <a:gd name="connsiteX51" fmla="*/ 5462337 w 5933713"/>
                <a:gd name="connsiteY51" fmla="*/ 626851 h 3154916"/>
                <a:gd name="connsiteX52" fmla="*/ 5269832 w 5933713"/>
                <a:gd name="connsiteY52" fmla="*/ 458409 h 3154916"/>
                <a:gd name="connsiteX53" fmla="*/ 5197642 w 5933713"/>
                <a:gd name="connsiteY53" fmla="*/ 386220 h 3154916"/>
                <a:gd name="connsiteX54" fmla="*/ 5125453 w 5933713"/>
                <a:gd name="connsiteY54" fmla="*/ 338093 h 3154916"/>
                <a:gd name="connsiteX55" fmla="*/ 5053263 w 5933713"/>
                <a:gd name="connsiteY55" fmla="*/ 265904 h 3154916"/>
                <a:gd name="connsiteX56" fmla="*/ 4908885 w 5933713"/>
                <a:gd name="connsiteY56" fmla="*/ 217778 h 3154916"/>
                <a:gd name="connsiteX57" fmla="*/ 4836695 w 5933713"/>
                <a:gd name="connsiteY57" fmla="*/ 193714 h 3154916"/>
                <a:gd name="connsiteX58" fmla="*/ 4764506 w 5933713"/>
                <a:gd name="connsiteY58" fmla="*/ 169651 h 3154916"/>
                <a:gd name="connsiteX59" fmla="*/ 4716379 w 5933713"/>
                <a:gd name="connsiteY59" fmla="*/ 121525 h 3154916"/>
                <a:gd name="connsiteX60" fmla="*/ 4355432 w 5933713"/>
                <a:gd name="connsiteY60" fmla="*/ 145588 h 3154916"/>
                <a:gd name="connsiteX61" fmla="*/ 3922295 w 5933713"/>
                <a:gd name="connsiteY61" fmla="*/ 121525 h 3154916"/>
                <a:gd name="connsiteX62" fmla="*/ 3826042 w 5933713"/>
                <a:gd name="connsiteY62" fmla="*/ 49335 h 3154916"/>
                <a:gd name="connsiteX63" fmla="*/ 3753853 w 5933713"/>
                <a:gd name="connsiteY63" fmla="*/ 25272 h 3154916"/>
                <a:gd name="connsiteX64" fmla="*/ 3585411 w 5933713"/>
                <a:gd name="connsiteY64" fmla="*/ 49335 h 3154916"/>
                <a:gd name="connsiteX65" fmla="*/ 3544386 w 5933713"/>
                <a:gd name="connsiteY65" fmla="*/ 99383 h 3154916"/>
                <a:gd name="connsiteX0" fmla="*/ 3468186 w 5933713"/>
                <a:gd name="connsiteY0" fmla="*/ 99383 h 3154916"/>
                <a:gd name="connsiteX1" fmla="*/ 2671011 w 5933713"/>
                <a:gd name="connsiteY1" fmla="*/ 97462 h 3154916"/>
                <a:gd name="connsiteX2" fmla="*/ 2526632 w 5933713"/>
                <a:gd name="connsiteY2" fmla="*/ 1209 h 3154916"/>
                <a:gd name="connsiteX3" fmla="*/ 1443790 w 5933713"/>
                <a:gd name="connsiteY3" fmla="*/ 49335 h 3154916"/>
                <a:gd name="connsiteX4" fmla="*/ 1371600 w 5933713"/>
                <a:gd name="connsiteY4" fmla="*/ 73399 h 3154916"/>
                <a:gd name="connsiteX5" fmla="*/ 1275348 w 5933713"/>
                <a:gd name="connsiteY5" fmla="*/ 145588 h 3154916"/>
                <a:gd name="connsiteX6" fmla="*/ 1203158 w 5933713"/>
                <a:gd name="connsiteY6" fmla="*/ 169651 h 3154916"/>
                <a:gd name="connsiteX7" fmla="*/ 1155032 w 5933713"/>
                <a:gd name="connsiteY7" fmla="*/ 217778 h 3154916"/>
                <a:gd name="connsiteX8" fmla="*/ 962527 w 5933713"/>
                <a:gd name="connsiteY8" fmla="*/ 265904 h 3154916"/>
                <a:gd name="connsiteX9" fmla="*/ 866274 w 5933713"/>
                <a:gd name="connsiteY9" fmla="*/ 338093 h 3154916"/>
                <a:gd name="connsiteX10" fmla="*/ 794085 w 5933713"/>
                <a:gd name="connsiteY10" fmla="*/ 386220 h 3154916"/>
                <a:gd name="connsiteX11" fmla="*/ 745958 w 5933713"/>
                <a:gd name="connsiteY11" fmla="*/ 434346 h 3154916"/>
                <a:gd name="connsiteX12" fmla="*/ 553453 w 5933713"/>
                <a:gd name="connsiteY12" fmla="*/ 482472 h 3154916"/>
                <a:gd name="connsiteX13" fmla="*/ 360948 w 5933713"/>
                <a:gd name="connsiteY13" fmla="*/ 578725 h 3154916"/>
                <a:gd name="connsiteX14" fmla="*/ 240632 w 5933713"/>
                <a:gd name="connsiteY14" fmla="*/ 699041 h 3154916"/>
                <a:gd name="connsiteX15" fmla="*/ 168442 w 5933713"/>
                <a:gd name="connsiteY15" fmla="*/ 819357 h 3154916"/>
                <a:gd name="connsiteX16" fmla="*/ 120316 w 5933713"/>
                <a:gd name="connsiteY16" fmla="*/ 963735 h 3154916"/>
                <a:gd name="connsiteX17" fmla="*/ 72190 w 5933713"/>
                <a:gd name="connsiteY17" fmla="*/ 1132178 h 3154916"/>
                <a:gd name="connsiteX18" fmla="*/ 48127 w 5933713"/>
                <a:gd name="connsiteY18" fmla="*/ 1324683 h 3154916"/>
                <a:gd name="connsiteX19" fmla="*/ 24063 w 5933713"/>
                <a:gd name="connsiteY19" fmla="*/ 1396872 h 3154916"/>
                <a:gd name="connsiteX20" fmla="*/ 0 w 5933713"/>
                <a:gd name="connsiteY20" fmla="*/ 1589378 h 3154916"/>
                <a:gd name="connsiteX21" fmla="*/ 24063 w 5933713"/>
                <a:gd name="connsiteY21" fmla="*/ 1830009 h 3154916"/>
                <a:gd name="connsiteX22" fmla="*/ 72190 w 5933713"/>
                <a:gd name="connsiteY22" fmla="*/ 1926262 h 3154916"/>
                <a:gd name="connsiteX23" fmla="*/ 96253 w 5933713"/>
                <a:gd name="connsiteY23" fmla="*/ 2479714 h 3154916"/>
                <a:gd name="connsiteX24" fmla="*/ 120316 w 5933713"/>
                <a:gd name="connsiteY24" fmla="*/ 2551904 h 3154916"/>
                <a:gd name="connsiteX25" fmla="*/ 288758 w 5933713"/>
                <a:gd name="connsiteY25" fmla="*/ 2624093 h 3154916"/>
                <a:gd name="connsiteX26" fmla="*/ 481263 w 5933713"/>
                <a:gd name="connsiteY26" fmla="*/ 2648157 h 3154916"/>
                <a:gd name="connsiteX27" fmla="*/ 577516 w 5933713"/>
                <a:gd name="connsiteY27" fmla="*/ 2768472 h 3154916"/>
                <a:gd name="connsiteX28" fmla="*/ 697832 w 5933713"/>
                <a:gd name="connsiteY28" fmla="*/ 2840662 h 3154916"/>
                <a:gd name="connsiteX29" fmla="*/ 1371600 w 5933713"/>
                <a:gd name="connsiteY29" fmla="*/ 2864725 h 3154916"/>
                <a:gd name="connsiteX30" fmla="*/ 1684421 w 5933713"/>
                <a:gd name="connsiteY30" fmla="*/ 2912851 h 3154916"/>
                <a:gd name="connsiteX31" fmla="*/ 1780674 w 5933713"/>
                <a:gd name="connsiteY31" fmla="*/ 2936914 h 3154916"/>
                <a:gd name="connsiteX32" fmla="*/ 1852863 w 5933713"/>
                <a:gd name="connsiteY32" fmla="*/ 2985041 h 3154916"/>
                <a:gd name="connsiteX33" fmla="*/ 1900990 w 5933713"/>
                <a:gd name="connsiteY33" fmla="*/ 3033167 h 3154916"/>
                <a:gd name="connsiteX34" fmla="*/ 2646948 w 5933713"/>
                <a:gd name="connsiteY34" fmla="*/ 3105357 h 3154916"/>
                <a:gd name="connsiteX35" fmla="*/ 2719137 w 5933713"/>
                <a:gd name="connsiteY35" fmla="*/ 3129420 h 3154916"/>
                <a:gd name="connsiteX36" fmla="*/ 3416969 w 5933713"/>
                <a:gd name="connsiteY36" fmla="*/ 3081293 h 3154916"/>
                <a:gd name="connsiteX37" fmla="*/ 3561348 w 5933713"/>
                <a:gd name="connsiteY37" fmla="*/ 3009104 h 3154916"/>
                <a:gd name="connsiteX38" fmla="*/ 3753853 w 5933713"/>
                <a:gd name="connsiteY38" fmla="*/ 2960978 h 3154916"/>
                <a:gd name="connsiteX39" fmla="*/ 4740442 w 5933713"/>
                <a:gd name="connsiteY39" fmla="*/ 2985041 h 3154916"/>
                <a:gd name="connsiteX40" fmla="*/ 5414211 w 5933713"/>
                <a:gd name="connsiteY40" fmla="*/ 2912851 h 3154916"/>
                <a:gd name="connsiteX41" fmla="*/ 5702969 w 5933713"/>
                <a:gd name="connsiteY41" fmla="*/ 2888788 h 3154916"/>
                <a:gd name="connsiteX42" fmla="*/ 5871411 w 5933713"/>
                <a:gd name="connsiteY42" fmla="*/ 2720346 h 3154916"/>
                <a:gd name="connsiteX43" fmla="*/ 5895474 w 5933713"/>
                <a:gd name="connsiteY43" fmla="*/ 2624093 h 3154916"/>
                <a:gd name="connsiteX44" fmla="*/ 5895474 w 5933713"/>
                <a:gd name="connsiteY44" fmla="*/ 1589378 h 3154916"/>
                <a:gd name="connsiteX45" fmla="*/ 5871411 w 5933713"/>
                <a:gd name="connsiteY45" fmla="*/ 1204367 h 3154916"/>
                <a:gd name="connsiteX46" fmla="*/ 5847348 w 5933713"/>
                <a:gd name="connsiteY46" fmla="*/ 1132178 h 3154916"/>
                <a:gd name="connsiteX47" fmla="*/ 5727032 w 5933713"/>
                <a:gd name="connsiteY47" fmla="*/ 1011862 h 3154916"/>
                <a:gd name="connsiteX48" fmla="*/ 5678906 w 5933713"/>
                <a:gd name="connsiteY48" fmla="*/ 963735 h 3154916"/>
                <a:gd name="connsiteX49" fmla="*/ 5630779 w 5933713"/>
                <a:gd name="connsiteY49" fmla="*/ 915609 h 3154916"/>
                <a:gd name="connsiteX50" fmla="*/ 5534527 w 5933713"/>
                <a:gd name="connsiteY50" fmla="*/ 771230 h 3154916"/>
                <a:gd name="connsiteX51" fmla="*/ 5462337 w 5933713"/>
                <a:gd name="connsiteY51" fmla="*/ 626851 h 3154916"/>
                <a:gd name="connsiteX52" fmla="*/ 5269832 w 5933713"/>
                <a:gd name="connsiteY52" fmla="*/ 458409 h 3154916"/>
                <a:gd name="connsiteX53" fmla="*/ 5197642 w 5933713"/>
                <a:gd name="connsiteY53" fmla="*/ 386220 h 3154916"/>
                <a:gd name="connsiteX54" fmla="*/ 5125453 w 5933713"/>
                <a:gd name="connsiteY54" fmla="*/ 338093 h 3154916"/>
                <a:gd name="connsiteX55" fmla="*/ 5053263 w 5933713"/>
                <a:gd name="connsiteY55" fmla="*/ 265904 h 3154916"/>
                <a:gd name="connsiteX56" fmla="*/ 4908885 w 5933713"/>
                <a:gd name="connsiteY56" fmla="*/ 217778 h 3154916"/>
                <a:gd name="connsiteX57" fmla="*/ 4836695 w 5933713"/>
                <a:gd name="connsiteY57" fmla="*/ 193714 h 3154916"/>
                <a:gd name="connsiteX58" fmla="*/ 4764506 w 5933713"/>
                <a:gd name="connsiteY58" fmla="*/ 169651 h 3154916"/>
                <a:gd name="connsiteX59" fmla="*/ 4716379 w 5933713"/>
                <a:gd name="connsiteY59" fmla="*/ 121525 h 3154916"/>
                <a:gd name="connsiteX60" fmla="*/ 4355432 w 5933713"/>
                <a:gd name="connsiteY60" fmla="*/ 145588 h 3154916"/>
                <a:gd name="connsiteX61" fmla="*/ 3922295 w 5933713"/>
                <a:gd name="connsiteY61" fmla="*/ 121525 h 3154916"/>
                <a:gd name="connsiteX62" fmla="*/ 3826042 w 5933713"/>
                <a:gd name="connsiteY62" fmla="*/ 49335 h 3154916"/>
                <a:gd name="connsiteX63" fmla="*/ 3753853 w 5933713"/>
                <a:gd name="connsiteY63" fmla="*/ 25272 h 3154916"/>
                <a:gd name="connsiteX64" fmla="*/ 3585411 w 5933713"/>
                <a:gd name="connsiteY64" fmla="*/ 49335 h 3154916"/>
                <a:gd name="connsiteX65" fmla="*/ 3544386 w 5933713"/>
                <a:gd name="connsiteY65" fmla="*/ 99383 h 3154916"/>
                <a:gd name="connsiteX66" fmla="*/ 3468186 w 5933713"/>
                <a:gd name="connsiteY66" fmla="*/ 99383 h 3154916"/>
                <a:gd name="connsiteX0" fmla="*/ 3468186 w 5933713"/>
                <a:gd name="connsiteY0" fmla="*/ 99383 h 3154916"/>
                <a:gd name="connsiteX1" fmla="*/ 2671011 w 5933713"/>
                <a:gd name="connsiteY1" fmla="*/ 97462 h 3154916"/>
                <a:gd name="connsiteX2" fmla="*/ 2526632 w 5933713"/>
                <a:gd name="connsiteY2" fmla="*/ 1209 h 3154916"/>
                <a:gd name="connsiteX3" fmla="*/ 1443790 w 5933713"/>
                <a:gd name="connsiteY3" fmla="*/ 49335 h 3154916"/>
                <a:gd name="connsiteX4" fmla="*/ 1371600 w 5933713"/>
                <a:gd name="connsiteY4" fmla="*/ 73399 h 3154916"/>
                <a:gd name="connsiteX5" fmla="*/ 1275348 w 5933713"/>
                <a:gd name="connsiteY5" fmla="*/ 145588 h 3154916"/>
                <a:gd name="connsiteX6" fmla="*/ 1203158 w 5933713"/>
                <a:gd name="connsiteY6" fmla="*/ 169651 h 3154916"/>
                <a:gd name="connsiteX7" fmla="*/ 1155032 w 5933713"/>
                <a:gd name="connsiteY7" fmla="*/ 217778 h 3154916"/>
                <a:gd name="connsiteX8" fmla="*/ 962527 w 5933713"/>
                <a:gd name="connsiteY8" fmla="*/ 265904 h 3154916"/>
                <a:gd name="connsiteX9" fmla="*/ 866274 w 5933713"/>
                <a:gd name="connsiteY9" fmla="*/ 338093 h 3154916"/>
                <a:gd name="connsiteX10" fmla="*/ 794085 w 5933713"/>
                <a:gd name="connsiteY10" fmla="*/ 386220 h 3154916"/>
                <a:gd name="connsiteX11" fmla="*/ 745958 w 5933713"/>
                <a:gd name="connsiteY11" fmla="*/ 434346 h 3154916"/>
                <a:gd name="connsiteX12" fmla="*/ 553453 w 5933713"/>
                <a:gd name="connsiteY12" fmla="*/ 482472 h 3154916"/>
                <a:gd name="connsiteX13" fmla="*/ 360948 w 5933713"/>
                <a:gd name="connsiteY13" fmla="*/ 578725 h 3154916"/>
                <a:gd name="connsiteX14" fmla="*/ 240632 w 5933713"/>
                <a:gd name="connsiteY14" fmla="*/ 699041 h 3154916"/>
                <a:gd name="connsiteX15" fmla="*/ 168442 w 5933713"/>
                <a:gd name="connsiteY15" fmla="*/ 819357 h 3154916"/>
                <a:gd name="connsiteX16" fmla="*/ 120316 w 5933713"/>
                <a:gd name="connsiteY16" fmla="*/ 963735 h 3154916"/>
                <a:gd name="connsiteX17" fmla="*/ 72190 w 5933713"/>
                <a:gd name="connsiteY17" fmla="*/ 1132178 h 3154916"/>
                <a:gd name="connsiteX18" fmla="*/ 48127 w 5933713"/>
                <a:gd name="connsiteY18" fmla="*/ 1324683 h 3154916"/>
                <a:gd name="connsiteX19" fmla="*/ 24063 w 5933713"/>
                <a:gd name="connsiteY19" fmla="*/ 1396872 h 3154916"/>
                <a:gd name="connsiteX20" fmla="*/ 0 w 5933713"/>
                <a:gd name="connsiteY20" fmla="*/ 1589378 h 3154916"/>
                <a:gd name="connsiteX21" fmla="*/ 24063 w 5933713"/>
                <a:gd name="connsiteY21" fmla="*/ 1830009 h 3154916"/>
                <a:gd name="connsiteX22" fmla="*/ 72190 w 5933713"/>
                <a:gd name="connsiteY22" fmla="*/ 1926262 h 3154916"/>
                <a:gd name="connsiteX23" fmla="*/ 96253 w 5933713"/>
                <a:gd name="connsiteY23" fmla="*/ 2479714 h 3154916"/>
                <a:gd name="connsiteX24" fmla="*/ 120316 w 5933713"/>
                <a:gd name="connsiteY24" fmla="*/ 2551904 h 3154916"/>
                <a:gd name="connsiteX25" fmla="*/ 288758 w 5933713"/>
                <a:gd name="connsiteY25" fmla="*/ 2624093 h 3154916"/>
                <a:gd name="connsiteX26" fmla="*/ 481263 w 5933713"/>
                <a:gd name="connsiteY26" fmla="*/ 2648157 h 3154916"/>
                <a:gd name="connsiteX27" fmla="*/ 577516 w 5933713"/>
                <a:gd name="connsiteY27" fmla="*/ 2768472 h 3154916"/>
                <a:gd name="connsiteX28" fmla="*/ 697832 w 5933713"/>
                <a:gd name="connsiteY28" fmla="*/ 2840662 h 3154916"/>
                <a:gd name="connsiteX29" fmla="*/ 1371600 w 5933713"/>
                <a:gd name="connsiteY29" fmla="*/ 2864725 h 3154916"/>
                <a:gd name="connsiteX30" fmla="*/ 1684421 w 5933713"/>
                <a:gd name="connsiteY30" fmla="*/ 2912851 h 3154916"/>
                <a:gd name="connsiteX31" fmla="*/ 1780674 w 5933713"/>
                <a:gd name="connsiteY31" fmla="*/ 2936914 h 3154916"/>
                <a:gd name="connsiteX32" fmla="*/ 1852863 w 5933713"/>
                <a:gd name="connsiteY32" fmla="*/ 2985041 h 3154916"/>
                <a:gd name="connsiteX33" fmla="*/ 1900990 w 5933713"/>
                <a:gd name="connsiteY33" fmla="*/ 3033167 h 3154916"/>
                <a:gd name="connsiteX34" fmla="*/ 2646948 w 5933713"/>
                <a:gd name="connsiteY34" fmla="*/ 3105357 h 3154916"/>
                <a:gd name="connsiteX35" fmla="*/ 2719137 w 5933713"/>
                <a:gd name="connsiteY35" fmla="*/ 3129420 h 3154916"/>
                <a:gd name="connsiteX36" fmla="*/ 3416969 w 5933713"/>
                <a:gd name="connsiteY36" fmla="*/ 3081293 h 3154916"/>
                <a:gd name="connsiteX37" fmla="*/ 3561348 w 5933713"/>
                <a:gd name="connsiteY37" fmla="*/ 3009104 h 3154916"/>
                <a:gd name="connsiteX38" fmla="*/ 3753853 w 5933713"/>
                <a:gd name="connsiteY38" fmla="*/ 2960978 h 3154916"/>
                <a:gd name="connsiteX39" fmla="*/ 4740442 w 5933713"/>
                <a:gd name="connsiteY39" fmla="*/ 2985041 h 3154916"/>
                <a:gd name="connsiteX40" fmla="*/ 5414211 w 5933713"/>
                <a:gd name="connsiteY40" fmla="*/ 2912851 h 3154916"/>
                <a:gd name="connsiteX41" fmla="*/ 5702969 w 5933713"/>
                <a:gd name="connsiteY41" fmla="*/ 2888788 h 3154916"/>
                <a:gd name="connsiteX42" fmla="*/ 5871411 w 5933713"/>
                <a:gd name="connsiteY42" fmla="*/ 2720346 h 3154916"/>
                <a:gd name="connsiteX43" fmla="*/ 5895474 w 5933713"/>
                <a:gd name="connsiteY43" fmla="*/ 2624093 h 3154916"/>
                <a:gd name="connsiteX44" fmla="*/ 5895474 w 5933713"/>
                <a:gd name="connsiteY44" fmla="*/ 1589378 h 3154916"/>
                <a:gd name="connsiteX45" fmla="*/ 5871411 w 5933713"/>
                <a:gd name="connsiteY45" fmla="*/ 1204367 h 3154916"/>
                <a:gd name="connsiteX46" fmla="*/ 5847348 w 5933713"/>
                <a:gd name="connsiteY46" fmla="*/ 1132178 h 3154916"/>
                <a:gd name="connsiteX47" fmla="*/ 5727032 w 5933713"/>
                <a:gd name="connsiteY47" fmla="*/ 1011862 h 3154916"/>
                <a:gd name="connsiteX48" fmla="*/ 5678906 w 5933713"/>
                <a:gd name="connsiteY48" fmla="*/ 963735 h 3154916"/>
                <a:gd name="connsiteX49" fmla="*/ 5630779 w 5933713"/>
                <a:gd name="connsiteY49" fmla="*/ 915609 h 3154916"/>
                <a:gd name="connsiteX50" fmla="*/ 5534527 w 5933713"/>
                <a:gd name="connsiteY50" fmla="*/ 771230 h 3154916"/>
                <a:gd name="connsiteX51" fmla="*/ 5462337 w 5933713"/>
                <a:gd name="connsiteY51" fmla="*/ 626851 h 3154916"/>
                <a:gd name="connsiteX52" fmla="*/ 5269832 w 5933713"/>
                <a:gd name="connsiteY52" fmla="*/ 458409 h 3154916"/>
                <a:gd name="connsiteX53" fmla="*/ 5197642 w 5933713"/>
                <a:gd name="connsiteY53" fmla="*/ 386220 h 3154916"/>
                <a:gd name="connsiteX54" fmla="*/ 5125453 w 5933713"/>
                <a:gd name="connsiteY54" fmla="*/ 338093 h 3154916"/>
                <a:gd name="connsiteX55" fmla="*/ 5053263 w 5933713"/>
                <a:gd name="connsiteY55" fmla="*/ 265904 h 3154916"/>
                <a:gd name="connsiteX56" fmla="*/ 4908885 w 5933713"/>
                <a:gd name="connsiteY56" fmla="*/ 217778 h 3154916"/>
                <a:gd name="connsiteX57" fmla="*/ 4836695 w 5933713"/>
                <a:gd name="connsiteY57" fmla="*/ 193714 h 3154916"/>
                <a:gd name="connsiteX58" fmla="*/ 4764506 w 5933713"/>
                <a:gd name="connsiteY58" fmla="*/ 169651 h 3154916"/>
                <a:gd name="connsiteX59" fmla="*/ 4716379 w 5933713"/>
                <a:gd name="connsiteY59" fmla="*/ 121525 h 3154916"/>
                <a:gd name="connsiteX60" fmla="*/ 4355432 w 5933713"/>
                <a:gd name="connsiteY60" fmla="*/ 145588 h 3154916"/>
                <a:gd name="connsiteX61" fmla="*/ 3922295 w 5933713"/>
                <a:gd name="connsiteY61" fmla="*/ 121525 h 3154916"/>
                <a:gd name="connsiteX62" fmla="*/ 3826042 w 5933713"/>
                <a:gd name="connsiteY62" fmla="*/ 49335 h 3154916"/>
                <a:gd name="connsiteX63" fmla="*/ 3753853 w 5933713"/>
                <a:gd name="connsiteY63" fmla="*/ 25272 h 3154916"/>
                <a:gd name="connsiteX64" fmla="*/ 3585411 w 5933713"/>
                <a:gd name="connsiteY64" fmla="*/ 49335 h 3154916"/>
                <a:gd name="connsiteX65" fmla="*/ 3468186 w 5933713"/>
                <a:gd name="connsiteY65" fmla="*/ 99383 h 315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33713" h="3154916">
                  <a:moveTo>
                    <a:pt x="3468186" y="99383"/>
                  </a:moveTo>
                  <a:cubicBezTo>
                    <a:pt x="3211512" y="91362"/>
                    <a:pt x="2925615" y="130963"/>
                    <a:pt x="2671011" y="97462"/>
                  </a:cubicBezTo>
                  <a:cubicBezTo>
                    <a:pt x="2613665" y="89916"/>
                    <a:pt x="2526632" y="1209"/>
                    <a:pt x="2526632" y="1209"/>
                  </a:cubicBezTo>
                  <a:cubicBezTo>
                    <a:pt x="2129184" y="133690"/>
                    <a:pt x="2553805" y="0"/>
                    <a:pt x="1443790" y="49335"/>
                  </a:cubicBezTo>
                  <a:cubicBezTo>
                    <a:pt x="1418450" y="50461"/>
                    <a:pt x="1395663" y="65378"/>
                    <a:pt x="1371600" y="73399"/>
                  </a:cubicBezTo>
                  <a:cubicBezTo>
                    <a:pt x="1339516" y="97462"/>
                    <a:pt x="1310169" y="125690"/>
                    <a:pt x="1275348" y="145588"/>
                  </a:cubicBezTo>
                  <a:cubicBezTo>
                    <a:pt x="1253325" y="158172"/>
                    <a:pt x="1224908" y="156601"/>
                    <a:pt x="1203158" y="169651"/>
                  </a:cubicBezTo>
                  <a:cubicBezTo>
                    <a:pt x="1183704" y="181323"/>
                    <a:pt x="1176096" y="209352"/>
                    <a:pt x="1155032" y="217778"/>
                  </a:cubicBezTo>
                  <a:cubicBezTo>
                    <a:pt x="1093620" y="242343"/>
                    <a:pt x="962527" y="265904"/>
                    <a:pt x="962527" y="265904"/>
                  </a:cubicBezTo>
                  <a:cubicBezTo>
                    <a:pt x="930443" y="289967"/>
                    <a:pt x="898909" y="314782"/>
                    <a:pt x="866274" y="338093"/>
                  </a:cubicBezTo>
                  <a:cubicBezTo>
                    <a:pt x="842741" y="354903"/>
                    <a:pt x="816668" y="368154"/>
                    <a:pt x="794085" y="386220"/>
                  </a:cubicBezTo>
                  <a:cubicBezTo>
                    <a:pt x="776369" y="400393"/>
                    <a:pt x="766811" y="425409"/>
                    <a:pt x="745958" y="434346"/>
                  </a:cubicBezTo>
                  <a:cubicBezTo>
                    <a:pt x="553776" y="516709"/>
                    <a:pt x="693587" y="412405"/>
                    <a:pt x="553453" y="482472"/>
                  </a:cubicBezTo>
                  <a:cubicBezTo>
                    <a:pt x="326148" y="596125"/>
                    <a:pt x="523734" y="524463"/>
                    <a:pt x="360948" y="578725"/>
                  </a:cubicBezTo>
                  <a:cubicBezTo>
                    <a:pt x="320843" y="618830"/>
                    <a:pt x="258568" y="645234"/>
                    <a:pt x="240632" y="699041"/>
                  </a:cubicBezTo>
                  <a:cubicBezTo>
                    <a:pt x="209395" y="792753"/>
                    <a:pt x="234505" y="753294"/>
                    <a:pt x="168442" y="819357"/>
                  </a:cubicBezTo>
                  <a:cubicBezTo>
                    <a:pt x="152400" y="867483"/>
                    <a:pt x="132620" y="914520"/>
                    <a:pt x="120316" y="963735"/>
                  </a:cubicBezTo>
                  <a:cubicBezTo>
                    <a:pt x="90101" y="1084596"/>
                    <a:pt x="106711" y="1028613"/>
                    <a:pt x="72190" y="1132178"/>
                  </a:cubicBezTo>
                  <a:cubicBezTo>
                    <a:pt x="64169" y="1196346"/>
                    <a:pt x="59695" y="1261058"/>
                    <a:pt x="48127" y="1324683"/>
                  </a:cubicBezTo>
                  <a:cubicBezTo>
                    <a:pt x="43590" y="1349639"/>
                    <a:pt x="28600" y="1371916"/>
                    <a:pt x="24063" y="1396872"/>
                  </a:cubicBezTo>
                  <a:cubicBezTo>
                    <a:pt x="12495" y="1460497"/>
                    <a:pt x="8021" y="1525209"/>
                    <a:pt x="0" y="1589378"/>
                  </a:cubicBezTo>
                  <a:cubicBezTo>
                    <a:pt x="8021" y="1669588"/>
                    <a:pt x="7173" y="1751188"/>
                    <a:pt x="24063" y="1830009"/>
                  </a:cubicBezTo>
                  <a:cubicBezTo>
                    <a:pt x="31579" y="1865084"/>
                    <a:pt x="68229" y="1890610"/>
                    <a:pt x="72190" y="1926262"/>
                  </a:cubicBezTo>
                  <a:cubicBezTo>
                    <a:pt x="92582" y="2109791"/>
                    <a:pt x="82090" y="2295600"/>
                    <a:pt x="96253" y="2479714"/>
                  </a:cubicBezTo>
                  <a:cubicBezTo>
                    <a:pt x="98198" y="2505004"/>
                    <a:pt x="104471" y="2532097"/>
                    <a:pt x="120316" y="2551904"/>
                  </a:cubicBezTo>
                  <a:cubicBezTo>
                    <a:pt x="157972" y="2598974"/>
                    <a:pt x="235407" y="2615201"/>
                    <a:pt x="288758" y="2624093"/>
                  </a:cubicBezTo>
                  <a:cubicBezTo>
                    <a:pt x="352546" y="2634724"/>
                    <a:pt x="417095" y="2640136"/>
                    <a:pt x="481263" y="2648157"/>
                  </a:cubicBezTo>
                  <a:cubicBezTo>
                    <a:pt x="597458" y="2764349"/>
                    <a:pt x="456105" y="2616707"/>
                    <a:pt x="577516" y="2768472"/>
                  </a:cubicBezTo>
                  <a:cubicBezTo>
                    <a:pt x="610641" y="2809878"/>
                    <a:pt x="640944" y="2836992"/>
                    <a:pt x="697832" y="2840662"/>
                  </a:cubicBezTo>
                  <a:cubicBezTo>
                    <a:pt x="922098" y="2855131"/>
                    <a:pt x="1147011" y="2856704"/>
                    <a:pt x="1371600" y="2864725"/>
                  </a:cubicBezTo>
                  <a:cubicBezTo>
                    <a:pt x="1539087" y="2920553"/>
                    <a:pt x="1358730" y="2866324"/>
                    <a:pt x="1684421" y="2912851"/>
                  </a:cubicBezTo>
                  <a:cubicBezTo>
                    <a:pt x="1717160" y="2917528"/>
                    <a:pt x="1748590" y="2928893"/>
                    <a:pt x="1780674" y="2936914"/>
                  </a:cubicBezTo>
                  <a:cubicBezTo>
                    <a:pt x="1804737" y="2952956"/>
                    <a:pt x="1830280" y="2966975"/>
                    <a:pt x="1852863" y="2985041"/>
                  </a:cubicBezTo>
                  <a:cubicBezTo>
                    <a:pt x="1870579" y="2999214"/>
                    <a:pt x="1881292" y="3021911"/>
                    <a:pt x="1900990" y="3033167"/>
                  </a:cubicBezTo>
                  <a:cubicBezTo>
                    <a:pt x="2114054" y="3154916"/>
                    <a:pt x="2466268" y="3098408"/>
                    <a:pt x="2646948" y="3105357"/>
                  </a:cubicBezTo>
                  <a:cubicBezTo>
                    <a:pt x="2671011" y="3113378"/>
                    <a:pt x="2693772" y="3129420"/>
                    <a:pt x="2719137" y="3129420"/>
                  </a:cubicBezTo>
                  <a:cubicBezTo>
                    <a:pt x="3071953" y="3129420"/>
                    <a:pt x="3140389" y="3115867"/>
                    <a:pt x="3416969" y="3081293"/>
                  </a:cubicBezTo>
                  <a:cubicBezTo>
                    <a:pt x="3598417" y="3020810"/>
                    <a:pt x="3374760" y="3102397"/>
                    <a:pt x="3561348" y="3009104"/>
                  </a:cubicBezTo>
                  <a:cubicBezTo>
                    <a:pt x="3610678" y="2984439"/>
                    <a:pt x="3708090" y="2970131"/>
                    <a:pt x="3753853" y="2960978"/>
                  </a:cubicBezTo>
                  <a:cubicBezTo>
                    <a:pt x="4082716" y="2968999"/>
                    <a:pt x="4411523" y="2990262"/>
                    <a:pt x="4740442" y="2985041"/>
                  </a:cubicBezTo>
                  <a:cubicBezTo>
                    <a:pt x="5539174" y="2972362"/>
                    <a:pt x="5034267" y="2955067"/>
                    <a:pt x="5414211" y="2912851"/>
                  </a:cubicBezTo>
                  <a:cubicBezTo>
                    <a:pt x="5510207" y="2902185"/>
                    <a:pt x="5606716" y="2896809"/>
                    <a:pt x="5702969" y="2888788"/>
                  </a:cubicBezTo>
                  <a:cubicBezTo>
                    <a:pt x="5851408" y="2789828"/>
                    <a:pt x="5836532" y="2842425"/>
                    <a:pt x="5871411" y="2720346"/>
                  </a:cubicBezTo>
                  <a:cubicBezTo>
                    <a:pt x="5880496" y="2688547"/>
                    <a:pt x="5887453" y="2656177"/>
                    <a:pt x="5895474" y="2624093"/>
                  </a:cubicBezTo>
                  <a:cubicBezTo>
                    <a:pt x="5933713" y="2088749"/>
                    <a:pt x="5928393" y="2330057"/>
                    <a:pt x="5895474" y="1589378"/>
                  </a:cubicBezTo>
                  <a:cubicBezTo>
                    <a:pt x="5889765" y="1460917"/>
                    <a:pt x="5884872" y="1332248"/>
                    <a:pt x="5871411" y="1204367"/>
                  </a:cubicBezTo>
                  <a:cubicBezTo>
                    <a:pt x="5868756" y="1179142"/>
                    <a:pt x="5862567" y="1152470"/>
                    <a:pt x="5847348" y="1132178"/>
                  </a:cubicBezTo>
                  <a:cubicBezTo>
                    <a:pt x="5813317" y="1086804"/>
                    <a:pt x="5767137" y="1051967"/>
                    <a:pt x="5727032" y="1011862"/>
                  </a:cubicBezTo>
                  <a:lnTo>
                    <a:pt x="5678906" y="963735"/>
                  </a:lnTo>
                  <a:cubicBezTo>
                    <a:pt x="5662864" y="947693"/>
                    <a:pt x="5643363" y="934486"/>
                    <a:pt x="5630779" y="915609"/>
                  </a:cubicBezTo>
                  <a:cubicBezTo>
                    <a:pt x="5598695" y="867483"/>
                    <a:pt x="5552818" y="826102"/>
                    <a:pt x="5534527" y="771230"/>
                  </a:cubicBezTo>
                  <a:cubicBezTo>
                    <a:pt x="5511809" y="703078"/>
                    <a:pt x="5512571" y="684261"/>
                    <a:pt x="5462337" y="626851"/>
                  </a:cubicBezTo>
                  <a:cubicBezTo>
                    <a:pt x="5260481" y="396157"/>
                    <a:pt x="5420363" y="583851"/>
                    <a:pt x="5269832" y="458409"/>
                  </a:cubicBezTo>
                  <a:cubicBezTo>
                    <a:pt x="5243689" y="436623"/>
                    <a:pt x="5223785" y="408006"/>
                    <a:pt x="5197642" y="386220"/>
                  </a:cubicBezTo>
                  <a:cubicBezTo>
                    <a:pt x="5175425" y="367706"/>
                    <a:pt x="5147670" y="356607"/>
                    <a:pt x="5125453" y="338093"/>
                  </a:cubicBezTo>
                  <a:cubicBezTo>
                    <a:pt x="5099310" y="316307"/>
                    <a:pt x="5083011" y="282431"/>
                    <a:pt x="5053263" y="265904"/>
                  </a:cubicBezTo>
                  <a:cubicBezTo>
                    <a:pt x="5008918" y="241268"/>
                    <a:pt x="4957011" y="233820"/>
                    <a:pt x="4908885" y="217778"/>
                  </a:cubicBezTo>
                  <a:lnTo>
                    <a:pt x="4836695" y="193714"/>
                  </a:lnTo>
                  <a:lnTo>
                    <a:pt x="4764506" y="169651"/>
                  </a:lnTo>
                  <a:cubicBezTo>
                    <a:pt x="4748464" y="153609"/>
                    <a:pt x="4735833" y="133197"/>
                    <a:pt x="4716379" y="121525"/>
                  </a:cubicBezTo>
                  <a:cubicBezTo>
                    <a:pt x="4608925" y="57053"/>
                    <a:pt x="4448740" y="130037"/>
                    <a:pt x="4355432" y="145588"/>
                  </a:cubicBezTo>
                  <a:cubicBezTo>
                    <a:pt x="4211053" y="137567"/>
                    <a:pt x="4064564" y="147392"/>
                    <a:pt x="3922295" y="121525"/>
                  </a:cubicBezTo>
                  <a:cubicBezTo>
                    <a:pt x="3882836" y="114351"/>
                    <a:pt x="3860863" y="69233"/>
                    <a:pt x="3826042" y="49335"/>
                  </a:cubicBezTo>
                  <a:cubicBezTo>
                    <a:pt x="3804019" y="36751"/>
                    <a:pt x="3777916" y="33293"/>
                    <a:pt x="3753853" y="25272"/>
                  </a:cubicBezTo>
                  <a:cubicBezTo>
                    <a:pt x="3697706" y="33293"/>
                    <a:pt x="3639218" y="31399"/>
                    <a:pt x="3585411" y="49335"/>
                  </a:cubicBezTo>
                  <a:cubicBezTo>
                    <a:pt x="3537800" y="61687"/>
                    <a:pt x="3620586" y="91362"/>
                    <a:pt x="3468186" y="99383"/>
                  </a:cubicBezTo>
                  <a:close/>
                </a:path>
              </a:pathLst>
            </a:custGeom>
            <a:no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dirty="0" smtClean="0">
                <a:solidFill>
                  <a:schemeClr val="bg1"/>
                </a:solidFill>
                <a:latin typeface="Arial" charset="0"/>
              </a:endParaRPr>
            </a:p>
          </p:txBody>
        </p:sp>
      </p:grpSp>
      <p:grpSp>
        <p:nvGrpSpPr>
          <p:cNvPr id="10" name="Group 19"/>
          <p:cNvGrpSpPr/>
          <p:nvPr/>
        </p:nvGrpSpPr>
        <p:grpSpPr>
          <a:xfrm>
            <a:off x="770400" y="4714213"/>
            <a:ext cx="5045760" cy="1000789"/>
            <a:chOff x="866274" y="4902257"/>
            <a:chExt cx="5978776" cy="1185719"/>
          </a:xfrm>
        </p:grpSpPr>
        <p:sp>
          <p:nvSpPr>
            <p:cNvPr id="11" name="Freeform 10"/>
            <p:cNvSpPr/>
            <p:nvPr/>
          </p:nvSpPr>
          <p:spPr bwMode="auto">
            <a:xfrm>
              <a:off x="866274" y="4902257"/>
              <a:ext cx="5978776" cy="1185719"/>
            </a:xfrm>
            <a:custGeom>
              <a:avLst/>
              <a:gdLst>
                <a:gd name="connsiteX0" fmla="*/ 721894 w 6059334"/>
                <a:gd name="connsiteY0" fmla="*/ 78815 h 1185720"/>
                <a:gd name="connsiteX1" fmla="*/ 721894 w 6059334"/>
                <a:gd name="connsiteY1" fmla="*/ 78815 h 1185720"/>
                <a:gd name="connsiteX2" fmla="*/ 1419726 w 6059334"/>
                <a:gd name="connsiteY2" fmla="*/ 102878 h 1185720"/>
                <a:gd name="connsiteX3" fmla="*/ 1780673 w 6059334"/>
                <a:gd name="connsiteY3" fmla="*/ 30688 h 1185720"/>
                <a:gd name="connsiteX4" fmla="*/ 1925052 w 6059334"/>
                <a:gd name="connsiteY4" fmla="*/ 6625 h 1185720"/>
                <a:gd name="connsiteX5" fmla="*/ 2382252 w 6059334"/>
                <a:gd name="connsiteY5" fmla="*/ 30688 h 1185720"/>
                <a:gd name="connsiteX6" fmla="*/ 2454442 w 6059334"/>
                <a:gd name="connsiteY6" fmla="*/ 54752 h 1185720"/>
                <a:gd name="connsiteX7" fmla="*/ 3537284 w 6059334"/>
                <a:gd name="connsiteY7" fmla="*/ 30688 h 1185720"/>
                <a:gd name="connsiteX8" fmla="*/ 3850105 w 6059334"/>
                <a:gd name="connsiteY8" fmla="*/ 54752 h 1185720"/>
                <a:gd name="connsiteX9" fmla="*/ 3922294 w 6059334"/>
                <a:gd name="connsiteY9" fmla="*/ 78815 h 1185720"/>
                <a:gd name="connsiteX10" fmla="*/ 4138863 w 6059334"/>
                <a:gd name="connsiteY10" fmla="*/ 102878 h 1185720"/>
                <a:gd name="connsiteX11" fmla="*/ 4211052 w 6059334"/>
                <a:gd name="connsiteY11" fmla="*/ 126941 h 1185720"/>
                <a:gd name="connsiteX12" fmla="*/ 4451684 w 6059334"/>
                <a:gd name="connsiteY12" fmla="*/ 54752 h 1185720"/>
                <a:gd name="connsiteX13" fmla="*/ 4523873 w 6059334"/>
                <a:gd name="connsiteY13" fmla="*/ 30688 h 1185720"/>
                <a:gd name="connsiteX14" fmla="*/ 4716379 w 6059334"/>
                <a:gd name="connsiteY14" fmla="*/ 30688 h 1185720"/>
                <a:gd name="connsiteX15" fmla="*/ 5462337 w 6059334"/>
                <a:gd name="connsiteY15" fmla="*/ 6625 h 1185720"/>
                <a:gd name="connsiteX16" fmla="*/ 5823284 w 6059334"/>
                <a:gd name="connsiteY16" fmla="*/ 30688 h 1185720"/>
                <a:gd name="connsiteX17" fmla="*/ 5967663 w 6059334"/>
                <a:gd name="connsiteY17" fmla="*/ 199130 h 1185720"/>
                <a:gd name="connsiteX18" fmla="*/ 5895473 w 6059334"/>
                <a:gd name="connsiteY18" fmla="*/ 728520 h 1185720"/>
                <a:gd name="connsiteX19" fmla="*/ 5847347 w 6059334"/>
                <a:gd name="connsiteY19" fmla="*/ 800709 h 1185720"/>
                <a:gd name="connsiteX20" fmla="*/ 5727031 w 6059334"/>
                <a:gd name="connsiteY20" fmla="*/ 969152 h 1185720"/>
                <a:gd name="connsiteX21" fmla="*/ 5654842 w 6059334"/>
                <a:gd name="connsiteY21" fmla="*/ 1065404 h 1185720"/>
                <a:gd name="connsiteX22" fmla="*/ 5510463 w 6059334"/>
                <a:gd name="connsiteY22" fmla="*/ 1161657 h 1185720"/>
                <a:gd name="connsiteX23" fmla="*/ 3922294 w 6059334"/>
                <a:gd name="connsiteY23" fmla="*/ 1137594 h 1185720"/>
                <a:gd name="connsiteX24" fmla="*/ 3729789 w 6059334"/>
                <a:gd name="connsiteY24" fmla="*/ 1089467 h 1185720"/>
                <a:gd name="connsiteX25" fmla="*/ 3633537 w 6059334"/>
                <a:gd name="connsiteY25" fmla="*/ 1065404 h 1185720"/>
                <a:gd name="connsiteX26" fmla="*/ 3489158 w 6059334"/>
                <a:gd name="connsiteY26" fmla="*/ 1089467 h 1185720"/>
                <a:gd name="connsiteX27" fmla="*/ 3368842 w 6059334"/>
                <a:gd name="connsiteY27" fmla="*/ 1113530 h 1185720"/>
                <a:gd name="connsiteX28" fmla="*/ 3031958 w 6059334"/>
                <a:gd name="connsiteY28" fmla="*/ 1161657 h 1185720"/>
                <a:gd name="connsiteX29" fmla="*/ 2887579 w 6059334"/>
                <a:gd name="connsiteY29" fmla="*/ 1185720 h 1185720"/>
                <a:gd name="connsiteX30" fmla="*/ 2502568 w 6059334"/>
                <a:gd name="connsiteY30" fmla="*/ 1161657 h 1185720"/>
                <a:gd name="connsiteX31" fmla="*/ 2334126 w 6059334"/>
                <a:gd name="connsiteY31" fmla="*/ 1137594 h 1185720"/>
                <a:gd name="connsiteX32" fmla="*/ 192505 w 6059334"/>
                <a:gd name="connsiteY32" fmla="*/ 1113530 h 1185720"/>
                <a:gd name="connsiteX33" fmla="*/ 120315 w 6059334"/>
                <a:gd name="connsiteY33" fmla="*/ 1065404 h 1185720"/>
                <a:gd name="connsiteX34" fmla="*/ 0 w 6059334"/>
                <a:gd name="connsiteY34" fmla="*/ 848836 h 1185720"/>
                <a:gd name="connsiteX35" fmla="*/ 24063 w 6059334"/>
                <a:gd name="connsiteY35" fmla="*/ 752583 h 1185720"/>
                <a:gd name="connsiteX36" fmla="*/ 48126 w 6059334"/>
                <a:gd name="connsiteY36" fmla="*/ 295383 h 1185720"/>
                <a:gd name="connsiteX37" fmla="*/ 96252 w 6059334"/>
                <a:gd name="connsiteY37" fmla="*/ 223194 h 1185720"/>
                <a:gd name="connsiteX38" fmla="*/ 288758 w 6059334"/>
                <a:gd name="connsiteY38" fmla="*/ 78815 h 1185720"/>
                <a:gd name="connsiteX39" fmla="*/ 360947 w 6059334"/>
                <a:gd name="connsiteY39" fmla="*/ 54752 h 1185720"/>
                <a:gd name="connsiteX40" fmla="*/ 794084 w 6059334"/>
                <a:gd name="connsiteY40" fmla="*/ 78815 h 1185720"/>
                <a:gd name="connsiteX0" fmla="*/ 721894 w 6059334"/>
                <a:gd name="connsiteY0" fmla="*/ 78815 h 1185720"/>
                <a:gd name="connsiteX1" fmla="*/ 721894 w 6059334"/>
                <a:gd name="connsiteY1" fmla="*/ 78815 h 1185720"/>
                <a:gd name="connsiteX2" fmla="*/ 1419726 w 6059334"/>
                <a:gd name="connsiteY2" fmla="*/ 102878 h 1185720"/>
                <a:gd name="connsiteX3" fmla="*/ 1780673 w 6059334"/>
                <a:gd name="connsiteY3" fmla="*/ 30688 h 1185720"/>
                <a:gd name="connsiteX4" fmla="*/ 1925052 w 6059334"/>
                <a:gd name="connsiteY4" fmla="*/ 6625 h 1185720"/>
                <a:gd name="connsiteX5" fmla="*/ 2382252 w 6059334"/>
                <a:gd name="connsiteY5" fmla="*/ 30688 h 1185720"/>
                <a:gd name="connsiteX6" fmla="*/ 2454442 w 6059334"/>
                <a:gd name="connsiteY6" fmla="*/ 54752 h 1185720"/>
                <a:gd name="connsiteX7" fmla="*/ 3537284 w 6059334"/>
                <a:gd name="connsiteY7" fmla="*/ 30688 h 1185720"/>
                <a:gd name="connsiteX8" fmla="*/ 3850105 w 6059334"/>
                <a:gd name="connsiteY8" fmla="*/ 54752 h 1185720"/>
                <a:gd name="connsiteX9" fmla="*/ 3922294 w 6059334"/>
                <a:gd name="connsiteY9" fmla="*/ 78815 h 1185720"/>
                <a:gd name="connsiteX10" fmla="*/ 4138863 w 6059334"/>
                <a:gd name="connsiteY10" fmla="*/ 102878 h 1185720"/>
                <a:gd name="connsiteX11" fmla="*/ 4211052 w 6059334"/>
                <a:gd name="connsiteY11" fmla="*/ 126941 h 1185720"/>
                <a:gd name="connsiteX12" fmla="*/ 4451684 w 6059334"/>
                <a:gd name="connsiteY12" fmla="*/ 54752 h 1185720"/>
                <a:gd name="connsiteX13" fmla="*/ 4523873 w 6059334"/>
                <a:gd name="connsiteY13" fmla="*/ 30688 h 1185720"/>
                <a:gd name="connsiteX14" fmla="*/ 4716379 w 6059334"/>
                <a:gd name="connsiteY14" fmla="*/ 30688 h 1185720"/>
                <a:gd name="connsiteX15" fmla="*/ 5462337 w 6059334"/>
                <a:gd name="connsiteY15" fmla="*/ 6625 h 1185720"/>
                <a:gd name="connsiteX16" fmla="*/ 5823284 w 6059334"/>
                <a:gd name="connsiteY16" fmla="*/ 30688 h 1185720"/>
                <a:gd name="connsiteX17" fmla="*/ 5967663 w 6059334"/>
                <a:gd name="connsiteY17" fmla="*/ 199130 h 1185720"/>
                <a:gd name="connsiteX18" fmla="*/ 5895473 w 6059334"/>
                <a:gd name="connsiteY18" fmla="*/ 728520 h 1185720"/>
                <a:gd name="connsiteX19" fmla="*/ 5847347 w 6059334"/>
                <a:gd name="connsiteY19" fmla="*/ 800709 h 1185720"/>
                <a:gd name="connsiteX20" fmla="*/ 5727031 w 6059334"/>
                <a:gd name="connsiteY20" fmla="*/ 969152 h 1185720"/>
                <a:gd name="connsiteX21" fmla="*/ 5654842 w 6059334"/>
                <a:gd name="connsiteY21" fmla="*/ 1065404 h 1185720"/>
                <a:gd name="connsiteX22" fmla="*/ 5510463 w 6059334"/>
                <a:gd name="connsiteY22" fmla="*/ 1161657 h 1185720"/>
                <a:gd name="connsiteX23" fmla="*/ 3922294 w 6059334"/>
                <a:gd name="connsiteY23" fmla="*/ 1137594 h 1185720"/>
                <a:gd name="connsiteX24" fmla="*/ 3729789 w 6059334"/>
                <a:gd name="connsiteY24" fmla="*/ 1089467 h 1185720"/>
                <a:gd name="connsiteX25" fmla="*/ 3633537 w 6059334"/>
                <a:gd name="connsiteY25" fmla="*/ 1065404 h 1185720"/>
                <a:gd name="connsiteX26" fmla="*/ 3489158 w 6059334"/>
                <a:gd name="connsiteY26" fmla="*/ 1089467 h 1185720"/>
                <a:gd name="connsiteX27" fmla="*/ 3368842 w 6059334"/>
                <a:gd name="connsiteY27" fmla="*/ 1113530 h 1185720"/>
                <a:gd name="connsiteX28" fmla="*/ 3031958 w 6059334"/>
                <a:gd name="connsiteY28" fmla="*/ 1161657 h 1185720"/>
                <a:gd name="connsiteX29" fmla="*/ 2887579 w 6059334"/>
                <a:gd name="connsiteY29" fmla="*/ 1185720 h 1185720"/>
                <a:gd name="connsiteX30" fmla="*/ 2502568 w 6059334"/>
                <a:gd name="connsiteY30" fmla="*/ 1161657 h 1185720"/>
                <a:gd name="connsiteX31" fmla="*/ 2334126 w 6059334"/>
                <a:gd name="connsiteY31" fmla="*/ 1137594 h 1185720"/>
                <a:gd name="connsiteX32" fmla="*/ 192505 w 6059334"/>
                <a:gd name="connsiteY32" fmla="*/ 1113530 h 1185720"/>
                <a:gd name="connsiteX33" fmla="*/ 120315 w 6059334"/>
                <a:gd name="connsiteY33" fmla="*/ 1065404 h 1185720"/>
                <a:gd name="connsiteX34" fmla="*/ 0 w 6059334"/>
                <a:gd name="connsiteY34" fmla="*/ 848836 h 1185720"/>
                <a:gd name="connsiteX35" fmla="*/ 24063 w 6059334"/>
                <a:gd name="connsiteY35" fmla="*/ 752583 h 1185720"/>
                <a:gd name="connsiteX36" fmla="*/ 48126 w 6059334"/>
                <a:gd name="connsiteY36" fmla="*/ 295383 h 1185720"/>
                <a:gd name="connsiteX37" fmla="*/ 96252 w 6059334"/>
                <a:gd name="connsiteY37" fmla="*/ 223194 h 1185720"/>
                <a:gd name="connsiteX38" fmla="*/ 288758 w 6059334"/>
                <a:gd name="connsiteY38" fmla="*/ 78815 h 1185720"/>
                <a:gd name="connsiteX39" fmla="*/ 360947 w 6059334"/>
                <a:gd name="connsiteY39" fmla="*/ 54752 h 1185720"/>
                <a:gd name="connsiteX40" fmla="*/ 794084 w 6059334"/>
                <a:gd name="connsiteY40" fmla="*/ 78815 h 1185720"/>
                <a:gd name="connsiteX0" fmla="*/ 721894 w 6059334"/>
                <a:gd name="connsiteY0" fmla="*/ 78815 h 1185720"/>
                <a:gd name="connsiteX1" fmla="*/ 721894 w 6059334"/>
                <a:gd name="connsiteY1" fmla="*/ 78815 h 1185720"/>
                <a:gd name="connsiteX2" fmla="*/ 1419726 w 6059334"/>
                <a:gd name="connsiteY2" fmla="*/ 102878 h 1185720"/>
                <a:gd name="connsiteX3" fmla="*/ 1780673 w 6059334"/>
                <a:gd name="connsiteY3" fmla="*/ 30688 h 1185720"/>
                <a:gd name="connsiteX4" fmla="*/ 1925052 w 6059334"/>
                <a:gd name="connsiteY4" fmla="*/ 6625 h 1185720"/>
                <a:gd name="connsiteX5" fmla="*/ 2382252 w 6059334"/>
                <a:gd name="connsiteY5" fmla="*/ 30688 h 1185720"/>
                <a:gd name="connsiteX6" fmla="*/ 2454442 w 6059334"/>
                <a:gd name="connsiteY6" fmla="*/ 54752 h 1185720"/>
                <a:gd name="connsiteX7" fmla="*/ 3537284 w 6059334"/>
                <a:gd name="connsiteY7" fmla="*/ 30688 h 1185720"/>
                <a:gd name="connsiteX8" fmla="*/ 3850105 w 6059334"/>
                <a:gd name="connsiteY8" fmla="*/ 54752 h 1185720"/>
                <a:gd name="connsiteX9" fmla="*/ 3922294 w 6059334"/>
                <a:gd name="connsiteY9" fmla="*/ 78815 h 1185720"/>
                <a:gd name="connsiteX10" fmla="*/ 4138863 w 6059334"/>
                <a:gd name="connsiteY10" fmla="*/ 102878 h 1185720"/>
                <a:gd name="connsiteX11" fmla="*/ 4211052 w 6059334"/>
                <a:gd name="connsiteY11" fmla="*/ 126941 h 1185720"/>
                <a:gd name="connsiteX12" fmla="*/ 4451684 w 6059334"/>
                <a:gd name="connsiteY12" fmla="*/ 54752 h 1185720"/>
                <a:gd name="connsiteX13" fmla="*/ 4523873 w 6059334"/>
                <a:gd name="connsiteY13" fmla="*/ 30688 h 1185720"/>
                <a:gd name="connsiteX14" fmla="*/ 4716379 w 6059334"/>
                <a:gd name="connsiteY14" fmla="*/ 30688 h 1185720"/>
                <a:gd name="connsiteX15" fmla="*/ 5462337 w 6059334"/>
                <a:gd name="connsiteY15" fmla="*/ 6625 h 1185720"/>
                <a:gd name="connsiteX16" fmla="*/ 5823284 w 6059334"/>
                <a:gd name="connsiteY16" fmla="*/ 30688 h 1185720"/>
                <a:gd name="connsiteX17" fmla="*/ 5967663 w 6059334"/>
                <a:gd name="connsiteY17" fmla="*/ 199130 h 1185720"/>
                <a:gd name="connsiteX18" fmla="*/ 5895473 w 6059334"/>
                <a:gd name="connsiteY18" fmla="*/ 728520 h 1185720"/>
                <a:gd name="connsiteX19" fmla="*/ 5847347 w 6059334"/>
                <a:gd name="connsiteY19" fmla="*/ 800709 h 1185720"/>
                <a:gd name="connsiteX20" fmla="*/ 5727031 w 6059334"/>
                <a:gd name="connsiteY20" fmla="*/ 969152 h 1185720"/>
                <a:gd name="connsiteX21" fmla="*/ 5654842 w 6059334"/>
                <a:gd name="connsiteY21" fmla="*/ 1065404 h 1185720"/>
                <a:gd name="connsiteX22" fmla="*/ 5510463 w 6059334"/>
                <a:gd name="connsiteY22" fmla="*/ 1161657 h 1185720"/>
                <a:gd name="connsiteX23" fmla="*/ 3922294 w 6059334"/>
                <a:gd name="connsiteY23" fmla="*/ 1137594 h 1185720"/>
                <a:gd name="connsiteX24" fmla="*/ 3729789 w 6059334"/>
                <a:gd name="connsiteY24" fmla="*/ 1089467 h 1185720"/>
                <a:gd name="connsiteX25" fmla="*/ 3633537 w 6059334"/>
                <a:gd name="connsiteY25" fmla="*/ 1065404 h 1185720"/>
                <a:gd name="connsiteX26" fmla="*/ 3489158 w 6059334"/>
                <a:gd name="connsiteY26" fmla="*/ 1089467 h 1185720"/>
                <a:gd name="connsiteX27" fmla="*/ 3368842 w 6059334"/>
                <a:gd name="connsiteY27" fmla="*/ 1113530 h 1185720"/>
                <a:gd name="connsiteX28" fmla="*/ 3031958 w 6059334"/>
                <a:gd name="connsiteY28" fmla="*/ 1161657 h 1185720"/>
                <a:gd name="connsiteX29" fmla="*/ 2887579 w 6059334"/>
                <a:gd name="connsiteY29" fmla="*/ 1185720 h 1185720"/>
                <a:gd name="connsiteX30" fmla="*/ 2502568 w 6059334"/>
                <a:gd name="connsiteY30" fmla="*/ 1161657 h 1185720"/>
                <a:gd name="connsiteX31" fmla="*/ 2334126 w 6059334"/>
                <a:gd name="connsiteY31" fmla="*/ 1137594 h 1185720"/>
                <a:gd name="connsiteX32" fmla="*/ 192505 w 6059334"/>
                <a:gd name="connsiteY32" fmla="*/ 1113530 h 1185720"/>
                <a:gd name="connsiteX33" fmla="*/ 120315 w 6059334"/>
                <a:gd name="connsiteY33" fmla="*/ 1065404 h 1185720"/>
                <a:gd name="connsiteX34" fmla="*/ 0 w 6059334"/>
                <a:gd name="connsiteY34" fmla="*/ 848836 h 1185720"/>
                <a:gd name="connsiteX35" fmla="*/ 24063 w 6059334"/>
                <a:gd name="connsiteY35" fmla="*/ 752583 h 1185720"/>
                <a:gd name="connsiteX36" fmla="*/ 48126 w 6059334"/>
                <a:gd name="connsiteY36" fmla="*/ 295383 h 1185720"/>
                <a:gd name="connsiteX37" fmla="*/ 96252 w 6059334"/>
                <a:gd name="connsiteY37" fmla="*/ 223194 h 1185720"/>
                <a:gd name="connsiteX38" fmla="*/ 288758 w 6059334"/>
                <a:gd name="connsiteY38" fmla="*/ 78815 h 1185720"/>
                <a:gd name="connsiteX39" fmla="*/ 360947 w 6059334"/>
                <a:gd name="connsiteY39" fmla="*/ 54752 h 1185720"/>
                <a:gd name="connsiteX40" fmla="*/ 794084 w 6059334"/>
                <a:gd name="connsiteY40" fmla="*/ 78815 h 1185720"/>
                <a:gd name="connsiteX0" fmla="*/ 721894 w 6059334"/>
                <a:gd name="connsiteY0" fmla="*/ 78815 h 1185720"/>
                <a:gd name="connsiteX1" fmla="*/ 721894 w 6059334"/>
                <a:gd name="connsiteY1" fmla="*/ 78815 h 1185720"/>
                <a:gd name="connsiteX2" fmla="*/ 1419726 w 6059334"/>
                <a:gd name="connsiteY2" fmla="*/ 102878 h 1185720"/>
                <a:gd name="connsiteX3" fmla="*/ 1780673 w 6059334"/>
                <a:gd name="connsiteY3" fmla="*/ 30688 h 1185720"/>
                <a:gd name="connsiteX4" fmla="*/ 1925052 w 6059334"/>
                <a:gd name="connsiteY4" fmla="*/ 6625 h 1185720"/>
                <a:gd name="connsiteX5" fmla="*/ 2382252 w 6059334"/>
                <a:gd name="connsiteY5" fmla="*/ 30688 h 1185720"/>
                <a:gd name="connsiteX6" fmla="*/ 2454442 w 6059334"/>
                <a:gd name="connsiteY6" fmla="*/ 54752 h 1185720"/>
                <a:gd name="connsiteX7" fmla="*/ 3537284 w 6059334"/>
                <a:gd name="connsiteY7" fmla="*/ 30688 h 1185720"/>
                <a:gd name="connsiteX8" fmla="*/ 3850105 w 6059334"/>
                <a:gd name="connsiteY8" fmla="*/ 54752 h 1185720"/>
                <a:gd name="connsiteX9" fmla="*/ 3922294 w 6059334"/>
                <a:gd name="connsiteY9" fmla="*/ 78815 h 1185720"/>
                <a:gd name="connsiteX10" fmla="*/ 4138863 w 6059334"/>
                <a:gd name="connsiteY10" fmla="*/ 102878 h 1185720"/>
                <a:gd name="connsiteX11" fmla="*/ 4211052 w 6059334"/>
                <a:gd name="connsiteY11" fmla="*/ 126941 h 1185720"/>
                <a:gd name="connsiteX12" fmla="*/ 4451684 w 6059334"/>
                <a:gd name="connsiteY12" fmla="*/ 54752 h 1185720"/>
                <a:gd name="connsiteX13" fmla="*/ 4523873 w 6059334"/>
                <a:gd name="connsiteY13" fmla="*/ 30688 h 1185720"/>
                <a:gd name="connsiteX14" fmla="*/ 4716379 w 6059334"/>
                <a:gd name="connsiteY14" fmla="*/ 30688 h 1185720"/>
                <a:gd name="connsiteX15" fmla="*/ 5462337 w 6059334"/>
                <a:gd name="connsiteY15" fmla="*/ 6625 h 1185720"/>
                <a:gd name="connsiteX16" fmla="*/ 5823284 w 6059334"/>
                <a:gd name="connsiteY16" fmla="*/ 30688 h 1185720"/>
                <a:gd name="connsiteX17" fmla="*/ 5967663 w 6059334"/>
                <a:gd name="connsiteY17" fmla="*/ 199130 h 1185720"/>
                <a:gd name="connsiteX18" fmla="*/ 5895473 w 6059334"/>
                <a:gd name="connsiteY18" fmla="*/ 728520 h 1185720"/>
                <a:gd name="connsiteX19" fmla="*/ 5847347 w 6059334"/>
                <a:gd name="connsiteY19" fmla="*/ 800709 h 1185720"/>
                <a:gd name="connsiteX20" fmla="*/ 5727031 w 6059334"/>
                <a:gd name="connsiteY20" fmla="*/ 969152 h 1185720"/>
                <a:gd name="connsiteX21" fmla="*/ 5654842 w 6059334"/>
                <a:gd name="connsiteY21" fmla="*/ 1065404 h 1185720"/>
                <a:gd name="connsiteX22" fmla="*/ 5510463 w 6059334"/>
                <a:gd name="connsiteY22" fmla="*/ 1161657 h 1185720"/>
                <a:gd name="connsiteX23" fmla="*/ 3922294 w 6059334"/>
                <a:gd name="connsiteY23" fmla="*/ 1137594 h 1185720"/>
                <a:gd name="connsiteX24" fmla="*/ 3729789 w 6059334"/>
                <a:gd name="connsiteY24" fmla="*/ 1089467 h 1185720"/>
                <a:gd name="connsiteX25" fmla="*/ 3633537 w 6059334"/>
                <a:gd name="connsiteY25" fmla="*/ 1065404 h 1185720"/>
                <a:gd name="connsiteX26" fmla="*/ 3489158 w 6059334"/>
                <a:gd name="connsiteY26" fmla="*/ 1089467 h 1185720"/>
                <a:gd name="connsiteX27" fmla="*/ 3368842 w 6059334"/>
                <a:gd name="connsiteY27" fmla="*/ 1113530 h 1185720"/>
                <a:gd name="connsiteX28" fmla="*/ 3031958 w 6059334"/>
                <a:gd name="connsiteY28" fmla="*/ 1161657 h 1185720"/>
                <a:gd name="connsiteX29" fmla="*/ 2887579 w 6059334"/>
                <a:gd name="connsiteY29" fmla="*/ 1185720 h 1185720"/>
                <a:gd name="connsiteX30" fmla="*/ 2502568 w 6059334"/>
                <a:gd name="connsiteY30" fmla="*/ 1161657 h 1185720"/>
                <a:gd name="connsiteX31" fmla="*/ 2334126 w 6059334"/>
                <a:gd name="connsiteY31" fmla="*/ 1137594 h 1185720"/>
                <a:gd name="connsiteX32" fmla="*/ 192505 w 6059334"/>
                <a:gd name="connsiteY32" fmla="*/ 1113530 h 1185720"/>
                <a:gd name="connsiteX33" fmla="*/ 120315 w 6059334"/>
                <a:gd name="connsiteY33" fmla="*/ 1065404 h 1185720"/>
                <a:gd name="connsiteX34" fmla="*/ 0 w 6059334"/>
                <a:gd name="connsiteY34" fmla="*/ 848836 h 1185720"/>
                <a:gd name="connsiteX35" fmla="*/ 24063 w 6059334"/>
                <a:gd name="connsiteY35" fmla="*/ 752583 h 1185720"/>
                <a:gd name="connsiteX36" fmla="*/ 48126 w 6059334"/>
                <a:gd name="connsiteY36" fmla="*/ 295383 h 1185720"/>
                <a:gd name="connsiteX37" fmla="*/ 96252 w 6059334"/>
                <a:gd name="connsiteY37" fmla="*/ 223194 h 1185720"/>
                <a:gd name="connsiteX38" fmla="*/ 288758 w 6059334"/>
                <a:gd name="connsiteY38" fmla="*/ 78815 h 1185720"/>
                <a:gd name="connsiteX39" fmla="*/ 360947 w 6059334"/>
                <a:gd name="connsiteY39" fmla="*/ 54752 h 1185720"/>
                <a:gd name="connsiteX40" fmla="*/ 794084 w 6059334"/>
                <a:gd name="connsiteY40" fmla="*/ 78815 h 1185720"/>
                <a:gd name="connsiteX0" fmla="*/ 721894 w 6059334"/>
                <a:gd name="connsiteY0" fmla="*/ 78815 h 1185720"/>
                <a:gd name="connsiteX1" fmla="*/ 721894 w 6059334"/>
                <a:gd name="connsiteY1" fmla="*/ 78815 h 1185720"/>
                <a:gd name="connsiteX2" fmla="*/ 1419726 w 6059334"/>
                <a:gd name="connsiteY2" fmla="*/ 102878 h 1185720"/>
                <a:gd name="connsiteX3" fmla="*/ 1780673 w 6059334"/>
                <a:gd name="connsiteY3" fmla="*/ 30688 h 1185720"/>
                <a:gd name="connsiteX4" fmla="*/ 1925052 w 6059334"/>
                <a:gd name="connsiteY4" fmla="*/ 6625 h 1185720"/>
                <a:gd name="connsiteX5" fmla="*/ 2382252 w 6059334"/>
                <a:gd name="connsiteY5" fmla="*/ 30688 h 1185720"/>
                <a:gd name="connsiteX6" fmla="*/ 2454442 w 6059334"/>
                <a:gd name="connsiteY6" fmla="*/ 54752 h 1185720"/>
                <a:gd name="connsiteX7" fmla="*/ 3537284 w 6059334"/>
                <a:gd name="connsiteY7" fmla="*/ 30688 h 1185720"/>
                <a:gd name="connsiteX8" fmla="*/ 3850105 w 6059334"/>
                <a:gd name="connsiteY8" fmla="*/ 54752 h 1185720"/>
                <a:gd name="connsiteX9" fmla="*/ 3922294 w 6059334"/>
                <a:gd name="connsiteY9" fmla="*/ 78815 h 1185720"/>
                <a:gd name="connsiteX10" fmla="*/ 4138863 w 6059334"/>
                <a:gd name="connsiteY10" fmla="*/ 102878 h 1185720"/>
                <a:gd name="connsiteX11" fmla="*/ 4211052 w 6059334"/>
                <a:gd name="connsiteY11" fmla="*/ 126941 h 1185720"/>
                <a:gd name="connsiteX12" fmla="*/ 4451684 w 6059334"/>
                <a:gd name="connsiteY12" fmla="*/ 54752 h 1185720"/>
                <a:gd name="connsiteX13" fmla="*/ 4555038 w 6059334"/>
                <a:gd name="connsiteY13" fmla="*/ 20578 h 1185720"/>
                <a:gd name="connsiteX14" fmla="*/ 4716379 w 6059334"/>
                <a:gd name="connsiteY14" fmla="*/ 30688 h 1185720"/>
                <a:gd name="connsiteX15" fmla="*/ 5462337 w 6059334"/>
                <a:gd name="connsiteY15" fmla="*/ 6625 h 1185720"/>
                <a:gd name="connsiteX16" fmla="*/ 5823284 w 6059334"/>
                <a:gd name="connsiteY16" fmla="*/ 30688 h 1185720"/>
                <a:gd name="connsiteX17" fmla="*/ 5967663 w 6059334"/>
                <a:gd name="connsiteY17" fmla="*/ 199130 h 1185720"/>
                <a:gd name="connsiteX18" fmla="*/ 5895473 w 6059334"/>
                <a:gd name="connsiteY18" fmla="*/ 728520 h 1185720"/>
                <a:gd name="connsiteX19" fmla="*/ 5847347 w 6059334"/>
                <a:gd name="connsiteY19" fmla="*/ 800709 h 1185720"/>
                <a:gd name="connsiteX20" fmla="*/ 5727031 w 6059334"/>
                <a:gd name="connsiteY20" fmla="*/ 969152 h 1185720"/>
                <a:gd name="connsiteX21" fmla="*/ 5654842 w 6059334"/>
                <a:gd name="connsiteY21" fmla="*/ 1065404 h 1185720"/>
                <a:gd name="connsiteX22" fmla="*/ 5510463 w 6059334"/>
                <a:gd name="connsiteY22" fmla="*/ 1161657 h 1185720"/>
                <a:gd name="connsiteX23" fmla="*/ 3922294 w 6059334"/>
                <a:gd name="connsiteY23" fmla="*/ 1137594 h 1185720"/>
                <a:gd name="connsiteX24" fmla="*/ 3729789 w 6059334"/>
                <a:gd name="connsiteY24" fmla="*/ 1089467 h 1185720"/>
                <a:gd name="connsiteX25" fmla="*/ 3633537 w 6059334"/>
                <a:gd name="connsiteY25" fmla="*/ 1065404 h 1185720"/>
                <a:gd name="connsiteX26" fmla="*/ 3489158 w 6059334"/>
                <a:gd name="connsiteY26" fmla="*/ 1089467 h 1185720"/>
                <a:gd name="connsiteX27" fmla="*/ 3368842 w 6059334"/>
                <a:gd name="connsiteY27" fmla="*/ 1113530 h 1185720"/>
                <a:gd name="connsiteX28" fmla="*/ 3031958 w 6059334"/>
                <a:gd name="connsiteY28" fmla="*/ 1161657 h 1185720"/>
                <a:gd name="connsiteX29" fmla="*/ 2887579 w 6059334"/>
                <a:gd name="connsiteY29" fmla="*/ 1185720 h 1185720"/>
                <a:gd name="connsiteX30" fmla="*/ 2502568 w 6059334"/>
                <a:gd name="connsiteY30" fmla="*/ 1161657 h 1185720"/>
                <a:gd name="connsiteX31" fmla="*/ 2334126 w 6059334"/>
                <a:gd name="connsiteY31" fmla="*/ 1137594 h 1185720"/>
                <a:gd name="connsiteX32" fmla="*/ 192505 w 6059334"/>
                <a:gd name="connsiteY32" fmla="*/ 1113530 h 1185720"/>
                <a:gd name="connsiteX33" fmla="*/ 120315 w 6059334"/>
                <a:gd name="connsiteY33" fmla="*/ 1065404 h 1185720"/>
                <a:gd name="connsiteX34" fmla="*/ 0 w 6059334"/>
                <a:gd name="connsiteY34" fmla="*/ 848836 h 1185720"/>
                <a:gd name="connsiteX35" fmla="*/ 24063 w 6059334"/>
                <a:gd name="connsiteY35" fmla="*/ 752583 h 1185720"/>
                <a:gd name="connsiteX36" fmla="*/ 48126 w 6059334"/>
                <a:gd name="connsiteY36" fmla="*/ 295383 h 1185720"/>
                <a:gd name="connsiteX37" fmla="*/ 96252 w 6059334"/>
                <a:gd name="connsiteY37" fmla="*/ 223194 h 1185720"/>
                <a:gd name="connsiteX38" fmla="*/ 288758 w 6059334"/>
                <a:gd name="connsiteY38" fmla="*/ 78815 h 1185720"/>
                <a:gd name="connsiteX39" fmla="*/ 360947 w 6059334"/>
                <a:gd name="connsiteY39" fmla="*/ 54752 h 1185720"/>
                <a:gd name="connsiteX40" fmla="*/ 794084 w 6059334"/>
                <a:gd name="connsiteY40" fmla="*/ 78815 h 1185720"/>
                <a:gd name="connsiteX0" fmla="*/ 721894 w 6059334"/>
                <a:gd name="connsiteY0" fmla="*/ 78815 h 1185720"/>
                <a:gd name="connsiteX1" fmla="*/ 721894 w 6059334"/>
                <a:gd name="connsiteY1" fmla="*/ 78815 h 1185720"/>
                <a:gd name="connsiteX2" fmla="*/ 1419726 w 6059334"/>
                <a:gd name="connsiteY2" fmla="*/ 102878 h 1185720"/>
                <a:gd name="connsiteX3" fmla="*/ 1780673 w 6059334"/>
                <a:gd name="connsiteY3" fmla="*/ 30688 h 1185720"/>
                <a:gd name="connsiteX4" fmla="*/ 1925052 w 6059334"/>
                <a:gd name="connsiteY4" fmla="*/ 6625 h 1185720"/>
                <a:gd name="connsiteX5" fmla="*/ 2382252 w 6059334"/>
                <a:gd name="connsiteY5" fmla="*/ 30688 h 1185720"/>
                <a:gd name="connsiteX6" fmla="*/ 2454442 w 6059334"/>
                <a:gd name="connsiteY6" fmla="*/ 54752 h 1185720"/>
                <a:gd name="connsiteX7" fmla="*/ 3537284 w 6059334"/>
                <a:gd name="connsiteY7" fmla="*/ 30688 h 1185720"/>
                <a:gd name="connsiteX8" fmla="*/ 3850105 w 6059334"/>
                <a:gd name="connsiteY8" fmla="*/ 54752 h 1185720"/>
                <a:gd name="connsiteX9" fmla="*/ 3922294 w 6059334"/>
                <a:gd name="connsiteY9" fmla="*/ 78815 h 1185720"/>
                <a:gd name="connsiteX10" fmla="*/ 4138863 w 6059334"/>
                <a:gd name="connsiteY10" fmla="*/ 102878 h 1185720"/>
                <a:gd name="connsiteX11" fmla="*/ 4211052 w 6059334"/>
                <a:gd name="connsiteY11" fmla="*/ 126941 h 1185720"/>
                <a:gd name="connsiteX12" fmla="*/ 4451684 w 6059334"/>
                <a:gd name="connsiteY12" fmla="*/ 54752 h 1185720"/>
                <a:gd name="connsiteX13" fmla="*/ 4716379 w 6059334"/>
                <a:gd name="connsiteY13" fmla="*/ 30688 h 1185720"/>
                <a:gd name="connsiteX14" fmla="*/ 5462337 w 6059334"/>
                <a:gd name="connsiteY14" fmla="*/ 6625 h 1185720"/>
                <a:gd name="connsiteX15" fmla="*/ 5823284 w 6059334"/>
                <a:gd name="connsiteY15" fmla="*/ 30688 h 1185720"/>
                <a:gd name="connsiteX16" fmla="*/ 5967663 w 6059334"/>
                <a:gd name="connsiteY16" fmla="*/ 199130 h 1185720"/>
                <a:gd name="connsiteX17" fmla="*/ 5895473 w 6059334"/>
                <a:gd name="connsiteY17" fmla="*/ 728520 h 1185720"/>
                <a:gd name="connsiteX18" fmla="*/ 5847347 w 6059334"/>
                <a:gd name="connsiteY18" fmla="*/ 800709 h 1185720"/>
                <a:gd name="connsiteX19" fmla="*/ 5727031 w 6059334"/>
                <a:gd name="connsiteY19" fmla="*/ 969152 h 1185720"/>
                <a:gd name="connsiteX20" fmla="*/ 5654842 w 6059334"/>
                <a:gd name="connsiteY20" fmla="*/ 1065404 h 1185720"/>
                <a:gd name="connsiteX21" fmla="*/ 5510463 w 6059334"/>
                <a:gd name="connsiteY21" fmla="*/ 1161657 h 1185720"/>
                <a:gd name="connsiteX22" fmla="*/ 3922294 w 6059334"/>
                <a:gd name="connsiteY22" fmla="*/ 1137594 h 1185720"/>
                <a:gd name="connsiteX23" fmla="*/ 3729789 w 6059334"/>
                <a:gd name="connsiteY23" fmla="*/ 1089467 h 1185720"/>
                <a:gd name="connsiteX24" fmla="*/ 3633537 w 6059334"/>
                <a:gd name="connsiteY24" fmla="*/ 1065404 h 1185720"/>
                <a:gd name="connsiteX25" fmla="*/ 3489158 w 6059334"/>
                <a:gd name="connsiteY25" fmla="*/ 1089467 h 1185720"/>
                <a:gd name="connsiteX26" fmla="*/ 3368842 w 6059334"/>
                <a:gd name="connsiteY26" fmla="*/ 1113530 h 1185720"/>
                <a:gd name="connsiteX27" fmla="*/ 3031958 w 6059334"/>
                <a:gd name="connsiteY27" fmla="*/ 1161657 h 1185720"/>
                <a:gd name="connsiteX28" fmla="*/ 2887579 w 6059334"/>
                <a:gd name="connsiteY28" fmla="*/ 1185720 h 1185720"/>
                <a:gd name="connsiteX29" fmla="*/ 2502568 w 6059334"/>
                <a:gd name="connsiteY29" fmla="*/ 1161657 h 1185720"/>
                <a:gd name="connsiteX30" fmla="*/ 2334126 w 6059334"/>
                <a:gd name="connsiteY30" fmla="*/ 1137594 h 1185720"/>
                <a:gd name="connsiteX31" fmla="*/ 192505 w 6059334"/>
                <a:gd name="connsiteY31" fmla="*/ 1113530 h 1185720"/>
                <a:gd name="connsiteX32" fmla="*/ 120315 w 6059334"/>
                <a:gd name="connsiteY32" fmla="*/ 1065404 h 1185720"/>
                <a:gd name="connsiteX33" fmla="*/ 0 w 6059334"/>
                <a:gd name="connsiteY33" fmla="*/ 848836 h 1185720"/>
                <a:gd name="connsiteX34" fmla="*/ 24063 w 6059334"/>
                <a:gd name="connsiteY34" fmla="*/ 752583 h 1185720"/>
                <a:gd name="connsiteX35" fmla="*/ 48126 w 6059334"/>
                <a:gd name="connsiteY35" fmla="*/ 295383 h 1185720"/>
                <a:gd name="connsiteX36" fmla="*/ 96252 w 6059334"/>
                <a:gd name="connsiteY36" fmla="*/ 223194 h 1185720"/>
                <a:gd name="connsiteX37" fmla="*/ 288758 w 6059334"/>
                <a:gd name="connsiteY37" fmla="*/ 78815 h 1185720"/>
                <a:gd name="connsiteX38" fmla="*/ 360947 w 6059334"/>
                <a:gd name="connsiteY38" fmla="*/ 54752 h 1185720"/>
                <a:gd name="connsiteX39" fmla="*/ 794084 w 6059334"/>
                <a:gd name="connsiteY39" fmla="*/ 78815 h 1185720"/>
                <a:gd name="connsiteX0" fmla="*/ 721894 w 6059334"/>
                <a:gd name="connsiteY0" fmla="*/ 78815 h 1185720"/>
                <a:gd name="connsiteX1" fmla="*/ 721894 w 6059334"/>
                <a:gd name="connsiteY1" fmla="*/ 78815 h 1185720"/>
                <a:gd name="connsiteX2" fmla="*/ 1419726 w 6059334"/>
                <a:gd name="connsiteY2" fmla="*/ 102878 h 1185720"/>
                <a:gd name="connsiteX3" fmla="*/ 1780673 w 6059334"/>
                <a:gd name="connsiteY3" fmla="*/ 30688 h 1185720"/>
                <a:gd name="connsiteX4" fmla="*/ 1925052 w 6059334"/>
                <a:gd name="connsiteY4" fmla="*/ 6625 h 1185720"/>
                <a:gd name="connsiteX5" fmla="*/ 2382252 w 6059334"/>
                <a:gd name="connsiteY5" fmla="*/ 30688 h 1185720"/>
                <a:gd name="connsiteX6" fmla="*/ 2454442 w 6059334"/>
                <a:gd name="connsiteY6" fmla="*/ 54752 h 1185720"/>
                <a:gd name="connsiteX7" fmla="*/ 3537284 w 6059334"/>
                <a:gd name="connsiteY7" fmla="*/ 30688 h 1185720"/>
                <a:gd name="connsiteX8" fmla="*/ 3850105 w 6059334"/>
                <a:gd name="connsiteY8" fmla="*/ 54752 h 1185720"/>
                <a:gd name="connsiteX9" fmla="*/ 3922294 w 6059334"/>
                <a:gd name="connsiteY9" fmla="*/ 78815 h 1185720"/>
                <a:gd name="connsiteX10" fmla="*/ 4138863 w 6059334"/>
                <a:gd name="connsiteY10" fmla="*/ 102878 h 1185720"/>
                <a:gd name="connsiteX11" fmla="*/ 4211052 w 6059334"/>
                <a:gd name="connsiteY11" fmla="*/ 126941 h 1185720"/>
                <a:gd name="connsiteX12" fmla="*/ 4451684 w 6059334"/>
                <a:gd name="connsiteY12" fmla="*/ 54752 h 1185720"/>
                <a:gd name="connsiteX13" fmla="*/ 4716379 w 6059334"/>
                <a:gd name="connsiteY13" fmla="*/ 30688 h 1185720"/>
                <a:gd name="connsiteX14" fmla="*/ 5462337 w 6059334"/>
                <a:gd name="connsiteY14" fmla="*/ 6625 h 1185720"/>
                <a:gd name="connsiteX15" fmla="*/ 5823284 w 6059334"/>
                <a:gd name="connsiteY15" fmla="*/ 30688 h 1185720"/>
                <a:gd name="connsiteX16" fmla="*/ 5967663 w 6059334"/>
                <a:gd name="connsiteY16" fmla="*/ 199130 h 1185720"/>
                <a:gd name="connsiteX17" fmla="*/ 5895473 w 6059334"/>
                <a:gd name="connsiteY17" fmla="*/ 728520 h 1185720"/>
                <a:gd name="connsiteX18" fmla="*/ 5847347 w 6059334"/>
                <a:gd name="connsiteY18" fmla="*/ 800709 h 1185720"/>
                <a:gd name="connsiteX19" fmla="*/ 5850438 w 6059334"/>
                <a:gd name="connsiteY19" fmla="*/ 1011178 h 1185720"/>
                <a:gd name="connsiteX20" fmla="*/ 5654842 w 6059334"/>
                <a:gd name="connsiteY20" fmla="*/ 1065404 h 1185720"/>
                <a:gd name="connsiteX21" fmla="*/ 5510463 w 6059334"/>
                <a:gd name="connsiteY21" fmla="*/ 1161657 h 1185720"/>
                <a:gd name="connsiteX22" fmla="*/ 3922294 w 6059334"/>
                <a:gd name="connsiteY22" fmla="*/ 1137594 h 1185720"/>
                <a:gd name="connsiteX23" fmla="*/ 3729789 w 6059334"/>
                <a:gd name="connsiteY23" fmla="*/ 1089467 h 1185720"/>
                <a:gd name="connsiteX24" fmla="*/ 3633537 w 6059334"/>
                <a:gd name="connsiteY24" fmla="*/ 1065404 h 1185720"/>
                <a:gd name="connsiteX25" fmla="*/ 3489158 w 6059334"/>
                <a:gd name="connsiteY25" fmla="*/ 1089467 h 1185720"/>
                <a:gd name="connsiteX26" fmla="*/ 3368842 w 6059334"/>
                <a:gd name="connsiteY26" fmla="*/ 1113530 h 1185720"/>
                <a:gd name="connsiteX27" fmla="*/ 3031958 w 6059334"/>
                <a:gd name="connsiteY27" fmla="*/ 1161657 h 1185720"/>
                <a:gd name="connsiteX28" fmla="*/ 2887579 w 6059334"/>
                <a:gd name="connsiteY28" fmla="*/ 1185720 h 1185720"/>
                <a:gd name="connsiteX29" fmla="*/ 2502568 w 6059334"/>
                <a:gd name="connsiteY29" fmla="*/ 1161657 h 1185720"/>
                <a:gd name="connsiteX30" fmla="*/ 2334126 w 6059334"/>
                <a:gd name="connsiteY30" fmla="*/ 1137594 h 1185720"/>
                <a:gd name="connsiteX31" fmla="*/ 192505 w 6059334"/>
                <a:gd name="connsiteY31" fmla="*/ 1113530 h 1185720"/>
                <a:gd name="connsiteX32" fmla="*/ 120315 w 6059334"/>
                <a:gd name="connsiteY32" fmla="*/ 1065404 h 1185720"/>
                <a:gd name="connsiteX33" fmla="*/ 0 w 6059334"/>
                <a:gd name="connsiteY33" fmla="*/ 848836 h 1185720"/>
                <a:gd name="connsiteX34" fmla="*/ 24063 w 6059334"/>
                <a:gd name="connsiteY34" fmla="*/ 752583 h 1185720"/>
                <a:gd name="connsiteX35" fmla="*/ 48126 w 6059334"/>
                <a:gd name="connsiteY35" fmla="*/ 295383 h 1185720"/>
                <a:gd name="connsiteX36" fmla="*/ 96252 w 6059334"/>
                <a:gd name="connsiteY36" fmla="*/ 223194 h 1185720"/>
                <a:gd name="connsiteX37" fmla="*/ 288758 w 6059334"/>
                <a:gd name="connsiteY37" fmla="*/ 78815 h 1185720"/>
                <a:gd name="connsiteX38" fmla="*/ 360947 w 6059334"/>
                <a:gd name="connsiteY38" fmla="*/ 54752 h 1185720"/>
                <a:gd name="connsiteX39" fmla="*/ 794084 w 6059334"/>
                <a:gd name="connsiteY39" fmla="*/ 78815 h 1185720"/>
                <a:gd name="connsiteX0" fmla="*/ 721894 w 6059334"/>
                <a:gd name="connsiteY0" fmla="*/ 78815 h 1185720"/>
                <a:gd name="connsiteX1" fmla="*/ 721894 w 6059334"/>
                <a:gd name="connsiteY1" fmla="*/ 78815 h 1185720"/>
                <a:gd name="connsiteX2" fmla="*/ 1419726 w 6059334"/>
                <a:gd name="connsiteY2" fmla="*/ 102878 h 1185720"/>
                <a:gd name="connsiteX3" fmla="*/ 1780673 w 6059334"/>
                <a:gd name="connsiteY3" fmla="*/ 30688 h 1185720"/>
                <a:gd name="connsiteX4" fmla="*/ 1925052 w 6059334"/>
                <a:gd name="connsiteY4" fmla="*/ 6625 h 1185720"/>
                <a:gd name="connsiteX5" fmla="*/ 2382252 w 6059334"/>
                <a:gd name="connsiteY5" fmla="*/ 30688 h 1185720"/>
                <a:gd name="connsiteX6" fmla="*/ 2454442 w 6059334"/>
                <a:gd name="connsiteY6" fmla="*/ 54752 h 1185720"/>
                <a:gd name="connsiteX7" fmla="*/ 3537284 w 6059334"/>
                <a:gd name="connsiteY7" fmla="*/ 30688 h 1185720"/>
                <a:gd name="connsiteX8" fmla="*/ 3850105 w 6059334"/>
                <a:gd name="connsiteY8" fmla="*/ 54752 h 1185720"/>
                <a:gd name="connsiteX9" fmla="*/ 3922294 w 6059334"/>
                <a:gd name="connsiteY9" fmla="*/ 78815 h 1185720"/>
                <a:gd name="connsiteX10" fmla="*/ 4138863 w 6059334"/>
                <a:gd name="connsiteY10" fmla="*/ 102878 h 1185720"/>
                <a:gd name="connsiteX11" fmla="*/ 4211052 w 6059334"/>
                <a:gd name="connsiteY11" fmla="*/ 126941 h 1185720"/>
                <a:gd name="connsiteX12" fmla="*/ 4451684 w 6059334"/>
                <a:gd name="connsiteY12" fmla="*/ 54752 h 1185720"/>
                <a:gd name="connsiteX13" fmla="*/ 4716379 w 6059334"/>
                <a:gd name="connsiteY13" fmla="*/ 30688 h 1185720"/>
                <a:gd name="connsiteX14" fmla="*/ 5462337 w 6059334"/>
                <a:gd name="connsiteY14" fmla="*/ 6625 h 1185720"/>
                <a:gd name="connsiteX15" fmla="*/ 5823284 w 6059334"/>
                <a:gd name="connsiteY15" fmla="*/ 30688 h 1185720"/>
                <a:gd name="connsiteX16" fmla="*/ 5967663 w 6059334"/>
                <a:gd name="connsiteY16" fmla="*/ 199130 h 1185720"/>
                <a:gd name="connsiteX17" fmla="*/ 5895473 w 6059334"/>
                <a:gd name="connsiteY17" fmla="*/ 728520 h 1185720"/>
                <a:gd name="connsiteX18" fmla="*/ 5847347 w 6059334"/>
                <a:gd name="connsiteY18" fmla="*/ 800709 h 1185720"/>
                <a:gd name="connsiteX19" fmla="*/ 5654842 w 6059334"/>
                <a:gd name="connsiteY19" fmla="*/ 1065404 h 1185720"/>
                <a:gd name="connsiteX20" fmla="*/ 5510463 w 6059334"/>
                <a:gd name="connsiteY20" fmla="*/ 1161657 h 1185720"/>
                <a:gd name="connsiteX21" fmla="*/ 3922294 w 6059334"/>
                <a:gd name="connsiteY21" fmla="*/ 1137594 h 1185720"/>
                <a:gd name="connsiteX22" fmla="*/ 3729789 w 6059334"/>
                <a:gd name="connsiteY22" fmla="*/ 1089467 h 1185720"/>
                <a:gd name="connsiteX23" fmla="*/ 3633537 w 6059334"/>
                <a:gd name="connsiteY23" fmla="*/ 1065404 h 1185720"/>
                <a:gd name="connsiteX24" fmla="*/ 3489158 w 6059334"/>
                <a:gd name="connsiteY24" fmla="*/ 1089467 h 1185720"/>
                <a:gd name="connsiteX25" fmla="*/ 3368842 w 6059334"/>
                <a:gd name="connsiteY25" fmla="*/ 1113530 h 1185720"/>
                <a:gd name="connsiteX26" fmla="*/ 3031958 w 6059334"/>
                <a:gd name="connsiteY26" fmla="*/ 1161657 h 1185720"/>
                <a:gd name="connsiteX27" fmla="*/ 2887579 w 6059334"/>
                <a:gd name="connsiteY27" fmla="*/ 1185720 h 1185720"/>
                <a:gd name="connsiteX28" fmla="*/ 2502568 w 6059334"/>
                <a:gd name="connsiteY28" fmla="*/ 1161657 h 1185720"/>
                <a:gd name="connsiteX29" fmla="*/ 2334126 w 6059334"/>
                <a:gd name="connsiteY29" fmla="*/ 1137594 h 1185720"/>
                <a:gd name="connsiteX30" fmla="*/ 192505 w 6059334"/>
                <a:gd name="connsiteY30" fmla="*/ 1113530 h 1185720"/>
                <a:gd name="connsiteX31" fmla="*/ 120315 w 6059334"/>
                <a:gd name="connsiteY31" fmla="*/ 1065404 h 1185720"/>
                <a:gd name="connsiteX32" fmla="*/ 0 w 6059334"/>
                <a:gd name="connsiteY32" fmla="*/ 848836 h 1185720"/>
                <a:gd name="connsiteX33" fmla="*/ 24063 w 6059334"/>
                <a:gd name="connsiteY33" fmla="*/ 752583 h 1185720"/>
                <a:gd name="connsiteX34" fmla="*/ 48126 w 6059334"/>
                <a:gd name="connsiteY34" fmla="*/ 295383 h 1185720"/>
                <a:gd name="connsiteX35" fmla="*/ 96252 w 6059334"/>
                <a:gd name="connsiteY35" fmla="*/ 223194 h 1185720"/>
                <a:gd name="connsiteX36" fmla="*/ 288758 w 6059334"/>
                <a:gd name="connsiteY36" fmla="*/ 78815 h 1185720"/>
                <a:gd name="connsiteX37" fmla="*/ 360947 w 6059334"/>
                <a:gd name="connsiteY37" fmla="*/ 54752 h 1185720"/>
                <a:gd name="connsiteX38" fmla="*/ 794084 w 6059334"/>
                <a:gd name="connsiteY38" fmla="*/ 78815 h 1185720"/>
                <a:gd name="connsiteX0" fmla="*/ 721894 w 5971673"/>
                <a:gd name="connsiteY0" fmla="*/ 78815 h 1185720"/>
                <a:gd name="connsiteX1" fmla="*/ 721894 w 5971673"/>
                <a:gd name="connsiteY1" fmla="*/ 78815 h 1185720"/>
                <a:gd name="connsiteX2" fmla="*/ 1419726 w 5971673"/>
                <a:gd name="connsiteY2" fmla="*/ 102878 h 1185720"/>
                <a:gd name="connsiteX3" fmla="*/ 1780673 w 5971673"/>
                <a:gd name="connsiteY3" fmla="*/ 30688 h 1185720"/>
                <a:gd name="connsiteX4" fmla="*/ 1925052 w 5971673"/>
                <a:gd name="connsiteY4" fmla="*/ 6625 h 1185720"/>
                <a:gd name="connsiteX5" fmla="*/ 2382252 w 5971673"/>
                <a:gd name="connsiteY5" fmla="*/ 30688 h 1185720"/>
                <a:gd name="connsiteX6" fmla="*/ 2454442 w 5971673"/>
                <a:gd name="connsiteY6" fmla="*/ 54752 h 1185720"/>
                <a:gd name="connsiteX7" fmla="*/ 3537284 w 5971673"/>
                <a:gd name="connsiteY7" fmla="*/ 30688 h 1185720"/>
                <a:gd name="connsiteX8" fmla="*/ 3850105 w 5971673"/>
                <a:gd name="connsiteY8" fmla="*/ 54752 h 1185720"/>
                <a:gd name="connsiteX9" fmla="*/ 3922294 w 5971673"/>
                <a:gd name="connsiteY9" fmla="*/ 78815 h 1185720"/>
                <a:gd name="connsiteX10" fmla="*/ 4138863 w 5971673"/>
                <a:gd name="connsiteY10" fmla="*/ 102878 h 1185720"/>
                <a:gd name="connsiteX11" fmla="*/ 4211052 w 5971673"/>
                <a:gd name="connsiteY11" fmla="*/ 126941 h 1185720"/>
                <a:gd name="connsiteX12" fmla="*/ 4451684 w 5971673"/>
                <a:gd name="connsiteY12" fmla="*/ 54752 h 1185720"/>
                <a:gd name="connsiteX13" fmla="*/ 4716379 w 5971673"/>
                <a:gd name="connsiteY13" fmla="*/ 30688 h 1185720"/>
                <a:gd name="connsiteX14" fmla="*/ 5462337 w 5971673"/>
                <a:gd name="connsiteY14" fmla="*/ 6625 h 1185720"/>
                <a:gd name="connsiteX15" fmla="*/ 5823284 w 5971673"/>
                <a:gd name="connsiteY15" fmla="*/ 30688 h 1185720"/>
                <a:gd name="connsiteX16" fmla="*/ 5967663 w 5971673"/>
                <a:gd name="connsiteY16" fmla="*/ 199130 h 1185720"/>
                <a:gd name="connsiteX17" fmla="*/ 5847347 w 5971673"/>
                <a:gd name="connsiteY17" fmla="*/ 800709 h 1185720"/>
                <a:gd name="connsiteX18" fmla="*/ 5654842 w 5971673"/>
                <a:gd name="connsiteY18" fmla="*/ 1065404 h 1185720"/>
                <a:gd name="connsiteX19" fmla="*/ 5510463 w 5971673"/>
                <a:gd name="connsiteY19" fmla="*/ 1161657 h 1185720"/>
                <a:gd name="connsiteX20" fmla="*/ 3922294 w 5971673"/>
                <a:gd name="connsiteY20" fmla="*/ 1137594 h 1185720"/>
                <a:gd name="connsiteX21" fmla="*/ 3729789 w 5971673"/>
                <a:gd name="connsiteY21" fmla="*/ 1089467 h 1185720"/>
                <a:gd name="connsiteX22" fmla="*/ 3633537 w 5971673"/>
                <a:gd name="connsiteY22" fmla="*/ 1065404 h 1185720"/>
                <a:gd name="connsiteX23" fmla="*/ 3489158 w 5971673"/>
                <a:gd name="connsiteY23" fmla="*/ 1089467 h 1185720"/>
                <a:gd name="connsiteX24" fmla="*/ 3368842 w 5971673"/>
                <a:gd name="connsiteY24" fmla="*/ 1113530 h 1185720"/>
                <a:gd name="connsiteX25" fmla="*/ 3031958 w 5971673"/>
                <a:gd name="connsiteY25" fmla="*/ 1161657 h 1185720"/>
                <a:gd name="connsiteX26" fmla="*/ 2887579 w 5971673"/>
                <a:gd name="connsiteY26" fmla="*/ 1185720 h 1185720"/>
                <a:gd name="connsiteX27" fmla="*/ 2502568 w 5971673"/>
                <a:gd name="connsiteY27" fmla="*/ 1161657 h 1185720"/>
                <a:gd name="connsiteX28" fmla="*/ 2334126 w 5971673"/>
                <a:gd name="connsiteY28" fmla="*/ 1137594 h 1185720"/>
                <a:gd name="connsiteX29" fmla="*/ 192505 w 5971673"/>
                <a:gd name="connsiteY29" fmla="*/ 1113530 h 1185720"/>
                <a:gd name="connsiteX30" fmla="*/ 120315 w 5971673"/>
                <a:gd name="connsiteY30" fmla="*/ 1065404 h 1185720"/>
                <a:gd name="connsiteX31" fmla="*/ 0 w 5971673"/>
                <a:gd name="connsiteY31" fmla="*/ 848836 h 1185720"/>
                <a:gd name="connsiteX32" fmla="*/ 24063 w 5971673"/>
                <a:gd name="connsiteY32" fmla="*/ 752583 h 1185720"/>
                <a:gd name="connsiteX33" fmla="*/ 48126 w 5971673"/>
                <a:gd name="connsiteY33" fmla="*/ 295383 h 1185720"/>
                <a:gd name="connsiteX34" fmla="*/ 96252 w 5971673"/>
                <a:gd name="connsiteY34" fmla="*/ 223194 h 1185720"/>
                <a:gd name="connsiteX35" fmla="*/ 288758 w 5971673"/>
                <a:gd name="connsiteY35" fmla="*/ 78815 h 1185720"/>
                <a:gd name="connsiteX36" fmla="*/ 360947 w 5971673"/>
                <a:gd name="connsiteY36" fmla="*/ 54752 h 1185720"/>
                <a:gd name="connsiteX37" fmla="*/ 794084 w 5971673"/>
                <a:gd name="connsiteY37" fmla="*/ 78815 h 1185720"/>
                <a:gd name="connsiteX0" fmla="*/ 721894 w 5978776"/>
                <a:gd name="connsiteY0" fmla="*/ 78815 h 1185720"/>
                <a:gd name="connsiteX1" fmla="*/ 721894 w 5978776"/>
                <a:gd name="connsiteY1" fmla="*/ 78815 h 1185720"/>
                <a:gd name="connsiteX2" fmla="*/ 1419726 w 5978776"/>
                <a:gd name="connsiteY2" fmla="*/ 102878 h 1185720"/>
                <a:gd name="connsiteX3" fmla="*/ 1780673 w 5978776"/>
                <a:gd name="connsiteY3" fmla="*/ 30688 h 1185720"/>
                <a:gd name="connsiteX4" fmla="*/ 1925052 w 5978776"/>
                <a:gd name="connsiteY4" fmla="*/ 6625 h 1185720"/>
                <a:gd name="connsiteX5" fmla="*/ 2382252 w 5978776"/>
                <a:gd name="connsiteY5" fmla="*/ 30688 h 1185720"/>
                <a:gd name="connsiteX6" fmla="*/ 2454442 w 5978776"/>
                <a:gd name="connsiteY6" fmla="*/ 54752 h 1185720"/>
                <a:gd name="connsiteX7" fmla="*/ 3537284 w 5978776"/>
                <a:gd name="connsiteY7" fmla="*/ 30688 h 1185720"/>
                <a:gd name="connsiteX8" fmla="*/ 3850105 w 5978776"/>
                <a:gd name="connsiteY8" fmla="*/ 54752 h 1185720"/>
                <a:gd name="connsiteX9" fmla="*/ 3922294 w 5978776"/>
                <a:gd name="connsiteY9" fmla="*/ 78815 h 1185720"/>
                <a:gd name="connsiteX10" fmla="*/ 4138863 w 5978776"/>
                <a:gd name="connsiteY10" fmla="*/ 102878 h 1185720"/>
                <a:gd name="connsiteX11" fmla="*/ 4211052 w 5978776"/>
                <a:gd name="connsiteY11" fmla="*/ 126941 h 1185720"/>
                <a:gd name="connsiteX12" fmla="*/ 4451684 w 5978776"/>
                <a:gd name="connsiteY12" fmla="*/ 54752 h 1185720"/>
                <a:gd name="connsiteX13" fmla="*/ 4716379 w 5978776"/>
                <a:gd name="connsiteY13" fmla="*/ 30688 h 1185720"/>
                <a:gd name="connsiteX14" fmla="*/ 5462337 w 5978776"/>
                <a:gd name="connsiteY14" fmla="*/ 6625 h 1185720"/>
                <a:gd name="connsiteX15" fmla="*/ 5823284 w 5978776"/>
                <a:gd name="connsiteY15" fmla="*/ 30688 h 1185720"/>
                <a:gd name="connsiteX16" fmla="*/ 5967663 w 5978776"/>
                <a:gd name="connsiteY16" fmla="*/ 199130 h 1185720"/>
                <a:gd name="connsiteX17" fmla="*/ 5926639 w 5978776"/>
                <a:gd name="connsiteY17" fmla="*/ 934978 h 1185720"/>
                <a:gd name="connsiteX18" fmla="*/ 5654842 w 5978776"/>
                <a:gd name="connsiteY18" fmla="*/ 1065404 h 1185720"/>
                <a:gd name="connsiteX19" fmla="*/ 5510463 w 5978776"/>
                <a:gd name="connsiteY19" fmla="*/ 1161657 h 1185720"/>
                <a:gd name="connsiteX20" fmla="*/ 3922294 w 5978776"/>
                <a:gd name="connsiteY20" fmla="*/ 1137594 h 1185720"/>
                <a:gd name="connsiteX21" fmla="*/ 3729789 w 5978776"/>
                <a:gd name="connsiteY21" fmla="*/ 1089467 h 1185720"/>
                <a:gd name="connsiteX22" fmla="*/ 3633537 w 5978776"/>
                <a:gd name="connsiteY22" fmla="*/ 1065404 h 1185720"/>
                <a:gd name="connsiteX23" fmla="*/ 3489158 w 5978776"/>
                <a:gd name="connsiteY23" fmla="*/ 1089467 h 1185720"/>
                <a:gd name="connsiteX24" fmla="*/ 3368842 w 5978776"/>
                <a:gd name="connsiteY24" fmla="*/ 1113530 h 1185720"/>
                <a:gd name="connsiteX25" fmla="*/ 3031958 w 5978776"/>
                <a:gd name="connsiteY25" fmla="*/ 1161657 h 1185720"/>
                <a:gd name="connsiteX26" fmla="*/ 2887579 w 5978776"/>
                <a:gd name="connsiteY26" fmla="*/ 1185720 h 1185720"/>
                <a:gd name="connsiteX27" fmla="*/ 2502568 w 5978776"/>
                <a:gd name="connsiteY27" fmla="*/ 1161657 h 1185720"/>
                <a:gd name="connsiteX28" fmla="*/ 2334126 w 5978776"/>
                <a:gd name="connsiteY28" fmla="*/ 1137594 h 1185720"/>
                <a:gd name="connsiteX29" fmla="*/ 192505 w 5978776"/>
                <a:gd name="connsiteY29" fmla="*/ 1113530 h 1185720"/>
                <a:gd name="connsiteX30" fmla="*/ 120315 w 5978776"/>
                <a:gd name="connsiteY30" fmla="*/ 1065404 h 1185720"/>
                <a:gd name="connsiteX31" fmla="*/ 0 w 5978776"/>
                <a:gd name="connsiteY31" fmla="*/ 848836 h 1185720"/>
                <a:gd name="connsiteX32" fmla="*/ 24063 w 5978776"/>
                <a:gd name="connsiteY32" fmla="*/ 752583 h 1185720"/>
                <a:gd name="connsiteX33" fmla="*/ 48126 w 5978776"/>
                <a:gd name="connsiteY33" fmla="*/ 295383 h 1185720"/>
                <a:gd name="connsiteX34" fmla="*/ 96252 w 5978776"/>
                <a:gd name="connsiteY34" fmla="*/ 223194 h 1185720"/>
                <a:gd name="connsiteX35" fmla="*/ 288758 w 5978776"/>
                <a:gd name="connsiteY35" fmla="*/ 78815 h 1185720"/>
                <a:gd name="connsiteX36" fmla="*/ 360947 w 5978776"/>
                <a:gd name="connsiteY36" fmla="*/ 54752 h 1185720"/>
                <a:gd name="connsiteX37" fmla="*/ 794084 w 5978776"/>
                <a:gd name="connsiteY37" fmla="*/ 78815 h 1185720"/>
                <a:gd name="connsiteX0" fmla="*/ 721894 w 5978776"/>
                <a:gd name="connsiteY0" fmla="*/ 78815 h 1185720"/>
                <a:gd name="connsiteX1" fmla="*/ 721894 w 5978776"/>
                <a:gd name="connsiteY1" fmla="*/ 78815 h 1185720"/>
                <a:gd name="connsiteX2" fmla="*/ 1419726 w 5978776"/>
                <a:gd name="connsiteY2" fmla="*/ 102878 h 1185720"/>
                <a:gd name="connsiteX3" fmla="*/ 1780673 w 5978776"/>
                <a:gd name="connsiteY3" fmla="*/ 30688 h 1185720"/>
                <a:gd name="connsiteX4" fmla="*/ 1925052 w 5978776"/>
                <a:gd name="connsiteY4" fmla="*/ 6625 h 1185720"/>
                <a:gd name="connsiteX5" fmla="*/ 2382252 w 5978776"/>
                <a:gd name="connsiteY5" fmla="*/ 30688 h 1185720"/>
                <a:gd name="connsiteX6" fmla="*/ 2454442 w 5978776"/>
                <a:gd name="connsiteY6" fmla="*/ 54752 h 1185720"/>
                <a:gd name="connsiteX7" fmla="*/ 3537284 w 5978776"/>
                <a:gd name="connsiteY7" fmla="*/ 30688 h 1185720"/>
                <a:gd name="connsiteX8" fmla="*/ 3850105 w 5978776"/>
                <a:gd name="connsiteY8" fmla="*/ 54752 h 1185720"/>
                <a:gd name="connsiteX9" fmla="*/ 3922294 w 5978776"/>
                <a:gd name="connsiteY9" fmla="*/ 78815 h 1185720"/>
                <a:gd name="connsiteX10" fmla="*/ 4138863 w 5978776"/>
                <a:gd name="connsiteY10" fmla="*/ 102878 h 1185720"/>
                <a:gd name="connsiteX11" fmla="*/ 4211052 w 5978776"/>
                <a:gd name="connsiteY11" fmla="*/ 126941 h 1185720"/>
                <a:gd name="connsiteX12" fmla="*/ 4451684 w 5978776"/>
                <a:gd name="connsiteY12" fmla="*/ 54752 h 1185720"/>
                <a:gd name="connsiteX13" fmla="*/ 4716379 w 5978776"/>
                <a:gd name="connsiteY13" fmla="*/ 30688 h 1185720"/>
                <a:gd name="connsiteX14" fmla="*/ 5462337 w 5978776"/>
                <a:gd name="connsiteY14" fmla="*/ 6625 h 1185720"/>
                <a:gd name="connsiteX15" fmla="*/ 5823284 w 5978776"/>
                <a:gd name="connsiteY15" fmla="*/ 30688 h 1185720"/>
                <a:gd name="connsiteX16" fmla="*/ 5967663 w 5978776"/>
                <a:gd name="connsiteY16" fmla="*/ 199130 h 1185720"/>
                <a:gd name="connsiteX17" fmla="*/ 5926639 w 5978776"/>
                <a:gd name="connsiteY17" fmla="*/ 934978 h 1185720"/>
                <a:gd name="connsiteX18" fmla="*/ 5654842 w 5978776"/>
                <a:gd name="connsiteY18" fmla="*/ 1065404 h 1185720"/>
                <a:gd name="connsiteX19" fmla="*/ 5510463 w 5978776"/>
                <a:gd name="connsiteY19" fmla="*/ 1161657 h 1185720"/>
                <a:gd name="connsiteX20" fmla="*/ 3922294 w 5978776"/>
                <a:gd name="connsiteY20" fmla="*/ 1137594 h 1185720"/>
                <a:gd name="connsiteX21" fmla="*/ 3729789 w 5978776"/>
                <a:gd name="connsiteY21" fmla="*/ 1089467 h 1185720"/>
                <a:gd name="connsiteX22" fmla="*/ 3633537 w 5978776"/>
                <a:gd name="connsiteY22" fmla="*/ 1065404 h 1185720"/>
                <a:gd name="connsiteX23" fmla="*/ 3489158 w 5978776"/>
                <a:gd name="connsiteY23" fmla="*/ 1089467 h 1185720"/>
                <a:gd name="connsiteX24" fmla="*/ 3368842 w 5978776"/>
                <a:gd name="connsiteY24" fmla="*/ 1113530 h 1185720"/>
                <a:gd name="connsiteX25" fmla="*/ 3031958 w 5978776"/>
                <a:gd name="connsiteY25" fmla="*/ 1161657 h 1185720"/>
                <a:gd name="connsiteX26" fmla="*/ 2887579 w 5978776"/>
                <a:gd name="connsiteY26" fmla="*/ 1185720 h 1185720"/>
                <a:gd name="connsiteX27" fmla="*/ 2502568 w 5978776"/>
                <a:gd name="connsiteY27" fmla="*/ 1161657 h 1185720"/>
                <a:gd name="connsiteX28" fmla="*/ 2334126 w 5978776"/>
                <a:gd name="connsiteY28" fmla="*/ 1137594 h 1185720"/>
                <a:gd name="connsiteX29" fmla="*/ 192505 w 5978776"/>
                <a:gd name="connsiteY29" fmla="*/ 1113530 h 1185720"/>
                <a:gd name="connsiteX30" fmla="*/ 120315 w 5978776"/>
                <a:gd name="connsiteY30" fmla="*/ 1065404 h 1185720"/>
                <a:gd name="connsiteX31" fmla="*/ 0 w 5978776"/>
                <a:gd name="connsiteY31" fmla="*/ 848836 h 1185720"/>
                <a:gd name="connsiteX32" fmla="*/ 24063 w 5978776"/>
                <a:gd name="connsiteY32" fmla="*/ 752583 h 1185720"/>
                <a:gd name="connsiteX33" fmla="*/ 48126 w 5978776"/>
                <a:gd name="connsiteY33" fmla="*/ 295383 h 1185720"/>
                <a:gd name="connsiteX34" fmla="*/ 96252 w 5978776"/>
                <a:gd name="connsiteY34" fmla="*/ 223194 h 1185720"/>
                <a:gd name="connsiteX35" fmla="*/ 288758 w 5978776"/>
                <a:gd name="connsiteY35" fmla="*/ 78815 h 1185720"/>
                <a:gd name="connsiteX36" fmla="*/ 360947 w 5978776"/>
                <a:gd name="connsiteY36" fmla="*/ 54752 h 1185720"/>
                <a:gd name="connsiteX37" fmla="*/ 794084 w 5978776"/>
                <a:gd name="connsiteY37" fmla="*/ 78815 h 1185720"/>
                <a:gd name="connsiteX38" fmla="*/ 721894 w 5978776"/>
                <a:gd name="connsiteY38" fmla="*/ 78815 h 118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978776" h="1185720">
                  <a:moveTo>
                    <a:pt x="721894" y="78815"/>
                  </a:moveTo>
                  <a:lnTo>
                    <a:pt x="721894" y="78815"/>
                  </a:lnTo>
                  <a:cubicBezTo>
                    <a:pt x="954505" y="86836"/>
                    <a:pt x="1187217" y="113447"/>
                    <a:pt x="1419726" y="102878"/>
                  </a:cubicBezTo>
                  <a:cubicBezTo>
                    <a:pt x="1542298" y="97306"/>
                    <a:pt x="1659644" y="50859"/>
                    <a:pt x="1780673" y="30688"/>
                  </a:cubicBezTo>
                  <a:lnTo>
                    <a:pt x="1925052" y="6625"/>
                  </a:lnTo>
                  <a:cubicBezTo>
                    <a:pt x="2077452" y="14646"/>
                    <a:pt x="2230268" y="16871"/>
                    <a:pt x="2382252" y="30688"/>
                  </a:cubicBezTo>
                  <a:cubicBezTo>
                    <a:pt x="2407513" y="32984"/>
                    <a:pt x="2429077" y="54752"/>
                    <a:pt x="2454442" y="54752"/>
                  </a:cubicBezTo>
                  <a:cubicBezTo>
                    <a:pt x="2815478" y="54752"/>
                    <a:pt x="3176337" y="38709"/>
                    <a:pt x="3537284" y="30688"/>
                  </a:cubicBezTo>
                  <a:cubicBezTo>
                    <a:pt x="3641558" y="38709"/>
                    <a:pt x="3746331" y="41780"/>
                    <a:pt x="3850105" y="54752"/>
                  </a:cubicBezTo>
                  <a:cubicBezTo>
                    <a:pt x="3875274" y="57898"/>
                    <a:pt x="3897274" y="74645"/>
                    <a:pt x="3922294" y="78815"/>
                  </a:cubicBezTo>
                  <a:cubicBezTo>
                    <a:pt x="3993940" y="90756"/>
                    <a:pt x="4066673" y="94857"/>
                    <a:pt x="4138863" y="102878"/>
                  </a:cubicBezTo>
                  <a:cubicBezTo>
                    <a:pt x="4162926" y="110899"/>
                    <a:pt x="4185687" y="126941"/>
                    <a:pt x="4211052" y="126941"/>
                  </a:cubicBezTo>
                  <a:cubicBezTo>
                    <a:pt x="4247419" y="126941"/>
                    <a:pt x="4443283" y="57553"/>
                    <a:pt x="4451684" y="54752"/>
                  </a:cubicBezTo>
                  <a:lnTo>
                    <a:pt x="4716379" y="30688"/>
                  </a:lnTo>
                  <a:cubicBezTo>
                    <a:pt x="4964756" y="16495"/>
                    <a:pt x="5213684" y="14646"/>
                    <a:pt x="5462337" y="6625"/>
                  </a:cubicBezTo>
                  <a:cubicBezTo>
                    <a:pt x="5582653" y="14646"/>
                    <a:pt x="5706672" y="0"/>
                    <a:pt x="5823284" y="30688"/>
                  </a:cubicBezTo>
                  <a:cubicBezTo>
                    <a:pt x="5870462" y="43103"/>
                    <a:pt x="5938681" y="155657"/>
                    <a:pt x="5967663" y="199130"/>
                  </a:cubicBezTo>
                  <a:cubicBezTo>
                    <a:pt x="5971673" y="327467"/>
                    <a:pt x="5978776" y="790599"/>
                    <a:pt x="5926639" y="934978"/>
                  </a:cubicBezTo>
                  <a:cubicBezTo>
                    <a:pt x="5886534" y="991125"/>
                    <a:pt x="5710989" y="1005246"/>
                    <a:pt x="5654842" y="1065404"/>
                  </a:cubicBezTo>
                  <a:cubicBezTo>
                    <a:pt x="5611611" y="1103831"/>
                    <a:pt x="5510463" y="1161657"/>
                    <a:pt x="5510463" y="1161657"/>
                  </a:cubicBezTo>
                  <a:cubicBezTo>
                    <a:pt x="4981073" y="1153636"/>
                    <a:pt x="4451310" y="1159041"/>
                    <a:pt x="3922294" y="1137594"/>
                  </a:cubicBezTo>
                  <a:cubicBezTo>
                    <a:pt x="3856205" y="1134915"/>
                    <a:pt x="3793957" y="1105509"/>
                    <a:pt x="3729789" y="1089467"/>
                  </a:cubicBezTo>
                  <a:lnTo>
                    <a:pt x="3633537" y="1065404"/>
                  </a:lnTo>
                  <a:lnTo>
                    <a:pt x="3489158" y="1089467"/>
                  </a:lnTo>
                  <a:cubicBezTo>
                    <a:pt x="3448918" y="1096783"/>
                    <a:pt x="3409241" y="1107151"/>
                    <a:pt x="3368842" y="1113530"/>
                  </a:cubicBezTo>
                  <a:cubicBezTo>
                    <a:pt x="3256795" y="1131222"/>
                    <a:pt x="3144253" y="1145615"/>
                    <a:pt x="3031958" y="1161657"/>
                  </a:cubicBezTo>
                  <a:cubicBezTo>
                    <a:pt x="2983658" y="1168557"/>
                    <a:pt x="2935705" y="1177699"/>
                    <a:pt x="2887579" y="1185720"/>
                  </a:cubicBezTo>
                  <a:cubicBezTo>
                    <a:pt x="2759242" y="1177699"/>
                    <a:pt x="2630672" y="1172796"/>
                    <a:pt x="2502568" y="1161657"/>
                  </a:cubicBezTo>
                  <a:cubicBezTo>
                    <a:pt x="2446064" y="1156744"/>
                    <a:pt x="2390831" y="1138775"/>
                    <a:pt x="2334126" y="1137594"/>
                  </a:cubicBezTo>
                  <a:lnTo>
                    <a:pt x="192505" y="1113530"/>
                  </a:lnTo>
                  <a:cubicBezTo>
                    <a:pt x="168442" y="1097488"/>
                    <a:pt x="139359" y="1087169"/>
                    <a:pt x="120315" y="1065404"/>
                  </a:cubicBezTo>
                  <a:cubicBezTo>
                    <a:pt x="31210" y="963569"/>
                    <a:pt x="33050" y="947985"/>
                    <a:pt x="0" y="848836"/>
                  </a:cubicBezTo>
                  <a:cubicBezTo>
                    <a:pt x="8021" y="816752"/>
                    <a:pt x="21198" y="785530"/>
                    <a:pt x="24063" y="752583"/>
                  </a:cubicBezTo>
                  <a:cubicBezTo>
                    <a:pt x="37284" y="600546"/>
                    <a:pt x="27506" y="446595"/>
                    <a:pt x="48126" y="295383"/>
                  </a:cubicBezTo>
                  <a:cubicBezTo>
                    <a:pt x="52033" y="266728"/>
                    <a:pt x="78186" y="245777"/>
                    <a:pt x="96252" y="223194"/>
                  </a:cubicBezTo>
                  <a:cubicBezTo>
                    <a:pt x="137713" y="171367"/>
                    <a:pt x="246768" y="92812"/>
                    <a:pt x="288758" y="78815"/>
                  </a:cubicBezTo>
                  <a:lnTo>
                    <a:pt x="360947" y="54752"/>
                  </a:lnTo>
                  <a:cubicBezTo>
                    <a:pt x="713755" y="81891"/>
                    <a:pt x="569186" y="78815"/>
                    <a:pt x="794084" y="78815"/>
                  </a:cubicBezTo>
                  <a:lnTo>
                    <a:pt x="721894" y="78815"/>
                  </a:lnTo>
                  <a:close/>
                </a:path>
              </a:pathLst>
            </a:custGeom>
            <a:solidFill>
              <a:schemeClr val="bg1"/>
            </a:solidFill>
            <a:ln w="9525" cap="flat" cmpd="sng" algn="ctr">
              <a:solidFill>
                <a:schemeClr val="bg1">
                  <a:lumMod val="65000"/>
                </a:schemeClr>
              </a:solidFill>
              <a:prstDash val="solid"/>
              <a:round/>
              <a:headEnd type="none" w="med" len="med"/>
              <a:tailEnd type="none" w="med" len="med"/>
            </a:ln>
            <a:effectLst>
              <a:outerShdw blurRad="1270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dirty="0" smtClean="0">
                <a:solidFill>
                  <a:schemeClr val="bg1"/>
                </a:solidFill>
                <a:latin typeface="Arial" charset="0"/>
              </a:endParaRPr>
            </a:p>
          </p:txBody>
        </p:sp>
        <p:pic>
          <p:nvPicPr>
            <p:cNvPr id="12" name="Picture 3" descr="C:\Documents and Settings\Regina\Desktop\presentations\ibm\img\sem2.png"/>
            <p:cNvPicPr>
              <a:picLocks noChangeAspect="1" noChangeArrowheads="1"/>
            </p:cNvPicPr>
            <p:nvPr/>
          </p:nvPicPr>
          <p:blipFill>
            <a:blip r:embed="rId4" cstate="print"/>
            <a:srcRect/>
            <a:stretch>
              <a:fillRect/>
            </a:stretch>
          </p:blipFill>
          <p:spPr bwMode="auto">
            <a:xfrm>
              <a:off x="1077913" y="5123057"/>
              <a:ext cx="5562600" cy="794141"/>
            </a:xfrm>
            <a:prstGeom prst="rect">
              <a:avLst/>
            </a:prstGeom>
            <a:noFill/>
          </p:spPr>
        </p:pic>
      </p:grpSp>
      <p:grpSp>
        <p:nvGrpSpPr>
          <p:cNvPr id="13" name="Group 18"/>
          <p:cNvGrpSpPr/>
          <p:nvPr/>
        </p:nvGrpSpPr>
        <p:grpSpPr>
          <a:xfrm rot="21206051">
            <a:off x="536399" y="1747497"/>
            <a:ext cx="4629685" cy="1650827"/>
            <a:chOff x="743634" y="3007165"/>
            <a:chExt cx="5103905" cy="1819731"/>
          </a:xfrm>
        </p:grpSpPr>
        <p:sp>
          <p:nvSpPr>
            <p:cNvPr id="14" name="Freeform 13"/>
            <p:cNvSpPr/>
            <p:nvPr/>
          </p:nvSpPr>
          <p:spPr bwMode="auto">
            <a:xfrm>
              <a:off x="743634" y="3007165"/>
              <a:ext cx="5103905" cy="1819731"/>
            </a:xfrm>
            <a:custGeom>
              <a:avLst/>
              <a:gdLst>
                <a:gd name="connsiteX0" fmla="*/ 2023629 w 5103906"/>
                <a:gd name="connsiteY0" fmla="*/ 193236 h 1819731"/>
                <a:gd name="connsiteX1" fmla="*/ 2023629 w 5103906"/>
                <a:gd name="connsiteY1" fmla="*/ 193236 h 1819731"/>
                <a:gd name="connsiteX2" fmla="*/ 1566429 w 5103906"/>
                <a:gd name="connsiteY2" fmla="*/ 169173 h 1819731"/>
                <a:gd name="connsiteX3" fmla="*/ 1470177 w 5103906"/>
                <a:gd name="connsiteY3" fmla="*/ 121047 h 1819731"/>
                <a:gd name="connsiteX4" fmla="*/ 1229545 w 5103906"/>
                <a:gd name="connsiteY4" fmla="*/ 72920 h 1819731"/>
                <a:gd name="connsiteX5" fmla="*/ 676092 w 5103906"/>
                <a:gd name="connsiteY5" fmla="*/ 72920 h 1819731"/>
                <a:gd name="connsiteX6" fmla="*/ 555777 w 5103906"/>
                <a:gd name="connsiteY6" fmla="*/ 96983 h 1819731"/>
                <a:gd name="connsiteX7" fmla="*/ 387334 w 5103906"/>
                <a:gd name="connsiteY7" fmla="*/ 145110 h 1819731"/>
                <a:gd name="connsiteX8" fmla="*/ 315145 w 5103906"/>
                <a:gd name="connsiteY8" fmla="*/ 193236 h 1819731"/>
                <a:gd name="connsiteX9" fmla="*/ 267019 w 5103906"/>
                <a:gd name="connsiteY9" fmla="*/ 265425 h 1819731"/>
                <a:gd name="connsiteX10" fmla="*/ 194829 w 5103906"/>
                <a:gd name="connsiteY10" fmla="*/ 289489 h 1819731"/>
                <a:gd name="connsiteX11" fmla="*/ 50450 w 5103906"/>
                <a:gd name="connsiteY11" fmla="*/ 481994 h 1819731"/>
                <a:gd name="connsiteX12" fmla="*/ 2324 w 5103906"/>
                <a:gd name="connsiteY12" fmla="*/ 650436 h 1819731"/>
                <a:gd name="connsiteX13" fmla="*/ 98577 w 5103906"/>
                <a:gd name="connsiteY13" fmla="*/ 867004 h 1819731"/>
                <a:gd name="connsiteX14" fmla="*/ 194829 w 5103906"/>
                <a:gd name="connsiteY14" fmla="*/ 1059510 h 1819731"/>
                <a:gd name="connsiteX15" fmla="*/ 242955 w 5103906"/>
                <a:gd name="connsiteY15" fmla="*/ 1324204 h 1819731"/>
                <a:gd name="connsiteX16" fmla="*/ 339208 w 5103906"/>
                <a:gd name="connsiteY16" fmla="*/ 1444520 h 1819731"/>
                <a:gd name="connsiteX17" fmla="*/ 387334 w 5103906"/>
                <a:gd name="connsiteY17" fmla="*/ 1492647 h 1819731"/>
                <a:gd name="connsiteX18" fmla="*/ 459524 w 5103906"/>
                <a:gd name="connsiteY18" fmla="*/ 1516710 h 1819731"/>
                <a:gd name="connsiteX19" fmla="*/ 1109229 w 5103906"/>
                <a:gd name="connsiteY19" fmla="*/ 1540773 h 1819731"/>
                <a:gd name="connsiteX20" fmla="*/ 3443355 w 5103906"/>
                <a:gd name="connsiteY20" fmla="*/ 1612962 h 1819731"/>
                <a:gd name="connsiteX21" fmla="*/ 3539608 w 5103906"/>
                <a:gd name="connsiteY21" fmla="*/ 1564836 h 1819731"/>
                <a:gd name="connsiteX22" fmla="*/ 3659924 w 5103906"/>
                <a:gd name="connsiteY22" fmla="*/ 1540773 h 1819731"/>
                <a:gd name="connsiteX23" fmla="*/ 4598387 w 5103906"/>
                <a:gd name="connsiteY23" fmla="*/ 1492647 h 1819731"/>
                <a:gd name="connsiteX24" fmla="*/ 4814955 w 5103906"/>
                <a:gd name="connsiteY24" fmla="*/ 1468583 h 1819731"/>
                <a:gd name="connsiteX25" fmla="*/ 4863082 w 5103906"/>
                <a:gd name="connsiteY25" fmla="*/ 1420457 h 1819731"/>
                <a:gd name="connsiteX26" fmla="*/ 4983398 w 5103906"/>
                <a:gd name="connsiteY26" fmla="*/ 1372331 h 1819731"/>
                <a:gd name="connsiteX27" fmla="*/ 5007461 w 5103906"/>
                <a:gd name="connsiteY27" fmla="*/ 1252015 h 1819731"/>
                <a:gd name="connsiteX28" fmla="*/ 5079650 w 5103906"/>
                <a:gd name="connsiteY28" fmla="*/ 1059510 h 1819731"/>
                <a:gd name="connsiteX29" fmla="*/ 5007461 w 5103906"/>
                <a:gd name="connsiteY29" fmla="*/ 722625 h 1819731"/>
                <a:gd name="connsiteX30" fmla="*/ 4935271 w 5103906"/>
                <a:gd name="connsiteY30" fmla="*/ 554183 h 1819731"/>
                <a:gd name="connsiteX31" fmla="*/ 4887145 w 5103906"/>
                <a:gd name="connsiteY31" fmla="*/ 385741 h 1819731"/>
                <a:gd name="connsiteX32" fmla="*/ 4814955 w 5103906"/>
                <a:gd name="connsiteY32" fmla="*/ 361678 h 1819731"/>
                <a:gd name="connsiteX33" fmla="*/ 4742766 w 5103906"/>
                <a:gd name="connsiteY33" fmla="*/ 313552 h 1819731"/>
                <a:gd name="connsiteX34" fmla="*/ 4694640 w 5103906"/>
                <a:gd name="connsiteY34" fmla="*/ 265425 h 1819731"/>
                <a:gd name="connsiteX35" fmla="*/ 4550261 w 5103906"/>
                <a:gd name="connsiteY35" fmla="*/ 217299 h 1819731"/>
                <a:gd name="connsiteX36" fmla="*/ 4478071 w 5103906"/>
                <a:gd name="connsiteY36" fmla="*/ 193236 h 1819731"/>
                <a:gd name="connsiteX37" fmla="*/ 3250850 w 5103906"/>
                <a:gd name="connsiteY37" fmla="*/ 193236 h 1819731"/>
                <a:gd name="connsiteX38" fmla="*/ 3178661 w 5103906"/>
                <a:gd name="connsiteY38" fmla="*/ 169173 h 1819731"/>
                <a:gd name="connsiteX39" fmla="*/ 3082408 w 5103906"/>
                <a:gd name="connsiteY39" fmla="*/ 145110 h 1819731"/>
                <a:gd name="connsiteX40" fmla="*/ 2913966 w 5103906"/>
                <a:gd name="connsiteY40" fmla="*/ 169173 h 1819731"/>
                <a:gd name="connsiteX41" fmla="*/ 2841777 w 5103906"/>
                <a:gd name="connsiteY41" fmla="*/ 193236 h 1819731"/>
                <a:gd name="connsiteX42" fmla="*/ 2745524 w 5103906"/>
                <a:gd name="connsiteY42" fmla="*/ 217299 h 1819731"/>
                <a:gd name="connsiteX43" fmla="*/ 2528955 w 5103906"/>
                <a:gd name="connsiteY43" fmla="*/ 265425 h 1819731"/>
                <a:gd name="connsiteX44" fmla="*/ 2360513 w 5103906"/>
                <a:gd name="connsiteY44" fmla="*/ 241362 h 1819731"/>
                <a:gd name="connsiteX45" fmla="*/ 2288324 w 5103906"/>
                <a:gd name="connsiteY45" fmla="*/ 193236 h 1819731"/>
                <a:gd name="connsiteX46" fmla="*/ 2023629 w 5103906"/>
                <a:gd name="connsiteY46" fmla="*/ 193236 h 181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103906" h="1819731">
                  <a:moveTo>
                    <a:pt x="2023629" y="193236"/>
                  </a:moveTo>
                  <a:lnTo>
                    <a:pt x="2023629" y="193236"/>
                  </a:lnTo>
                  <a:cubicBezTo>
                    <a:pt x="1871229" y="185215"/>
                    <a:pt x="1717758" y="188911"/>
                    <a:pt x="1566429" y="169173"/>
                  </a:cubicBezTo>
                  <a:cubicBezTo>
                    <a:pt x="1530859" y="164533"/>
                    <a:pt x="1503148" y="135177"/>
                    <a:pt x="1470177" y="121047"/>
                  </a:cubicBezTo>
                  <a:cubicBezTo>
                    <a:pt x="1386176" y="85046"/>
                    <a:pt x="1329193" y="87155"/>
                    <a:pt x="1229545" y="72920"/>
                  </a:cubicBezTo>
                  <a:cubicBezTo>
                    <a:pt x="1010782" y="0"/>
                    <a:pt x="1145919" y="35334"/>
                    <a:pt x="676092" y="72920"/>
                  </a:cubicBezTo>
                  <a:cubicBezTo>
                    <a:pt x="635323" y="76182"/>
                    <a:pt x="595702" y="88111"/>
                    <a:pt x="555777" y="96983"/>
                  </a:cubicBezTo>
                  <a:cubicBezTo>
                    <a:pt x="465138" y="117125"/>
                    <a:pt x="467720" y="118315"/>
                    <a:pt x="387334" y="145110"/>
                  </a:cubicBezTo>
                  <a:cubicBezTo>
                    <a:pt x="363271" y="161152"/>
                    <a:pt x="335595" y="172786"/>
                    <a:pt x="315145" y="193236"/>
                  </a:cubicBezTo>
                  <a:cubicBezTo>
                    <a:pt x="294695" y="213686"/>
                    <a:pt x="289602" y="247359"/>
                    <a:pt x="267019" y="265425"/>
                  </a:cubicBezTo>
                  <a:cubicBezTo>
                    <a:pt x="247212" y="281270"/>
                    <a:pt x="218892" y="281468"/>
                    <a:pt x="194829" y="289489"/>
                  </a:cubicBezTo>
                  <a:cubicBezTo>
                    <a:pt x="85993" y="452745"/>
                    <a:pt x="139477" y="392969"/>
                    <a:pt x="50450" y="481994"/>
                  </a:cubicBezTo>
                  <a:cubicBezTo>
                    <a:pt x="40885" y="510689"/>
                    <a:pt x="0" y="627193"/>
                    <a:pt x="2324" y="650436"/>
                  </a:cubicBezTo>
                  <a:cubicBezTo>
                    <a:pt x="15967" y="786863"/>
                    <a:pt x="47182" y="772780"/>
                    <a:pt x="98577" y="867004"/>
                  </a:cubicBezTo>
                  <a:cubicBezTo>
                    <a:pt x="132931" y="929987"/>
                    <a:pt x="194829" y="1059510"/>
                    <a:pt x="194829" y="1059510"/>
                  </a:cubicBezTo>
                  <a:cubicBezTo>
                    <a:pt x="210871" y="1147741"/>
                    <a:pt x="224165" y="1236517"/>
                    <a:pt x="242955" y="1324204"/>
                  </a:cubicBezTo>
                  <a:cubicBezTo>
                    <a:pt x="264671" y="1425546"/>
                    <a:pt x="259018" y="1380367"/>
                    <a:pt x="339208" y="1444520"/>
                  </a:cubicBezTo>
                  <a:cubicBezTo>
                    <a:pt x="356924" y="1458693"/>
                    <a:pt x="367880" y="1480975"/>
                    <a:pt x="387334" y="1492647"/>
                  </a:cubicBezTo>
                  <a:cubicBezTo>
                    <a:pt x="409084" y="1505697"/>
                    <a:pt x="434215" y="1515023"/>
                    <a:pt x="459524" y="1516710"/>
                  </a:cubicBezTo>
                  <a:cubicBezTo>
                    <a:pt x="675761" y="1531126"/>
                    <a:pt x="892661" y="1532752"/>
                    <a:pt x="1109229" y="1540773"/>
                  </a:cubicBezTo>
                  <a:cubicBezTo>
                    <a:pt x="1946109" y="1819731"/>
                    <a:pt x="1202881" y="1588342"/>
                    <a:pt x="3443355" y="1612962"/>
                  </a:cubicBezTo>
                  <a:cubicBezTo>
                    <a:pt x="3475439" y="1596920"/>
                    <a:pt x="3505577" y="1576179"/>
                    <a:pt x="3539608" y="1564836"/>
                  </a:cubicBezTo>
                  <a:cubicBezTo>
                    <a:pt x="3578409" y="1551903"/>
                    <a:pt x="3619684" y="1548089"/>
                    <a:pt x="3659924" y="1540773"/>
                  </a:cubicBezTo>
                  <a:cubicBezTo>
                    <a:pt x="4024957" y="1474404"/>
                    <a:pt x="3975675" y="1511517"/>
                    <a:pt x="4598387" y="1492647"/>
                  </a:cubicBezTo>
                  <a:cubicBezTo>
                    <a:pt x="4670576" y="1484626"/>
                    <a:pt x="4744881" y="1487694"/>
                    <a:pt x="4814955" y="1468583"/>
                  </a:cubicBezTo>
                  <a:cubicBezTo>
                    <a:pt x="4836843" y="1462614"/>
                    <a:pt x="4843384" y="1431713"/>
                    <a:pt x="4863082" y="1420457"/>
                  </a:cubicBezTo>
                  <a:cubicBezTo>
                    <a:pt x="4900586" y="1399027"/>
                    <a:pt x="4943293" y="1388373"/>
                    <a:pt x="4983398" y="1372331"/>
                  </a:cubicBezTo>
                  <a:cubicBezTo>
                    <a:pt x="4991419" y="1332226"/>
                    <a:pt x="4995433" y="1291106"/>
                    <a:pt x="5007461" y="1252015"/>
                  </a:cubicBezTo>
                  <a:cubicBezTo>
                    <a:pt x="5027615" y="1186514"/>
                    <a:pt x="5072082" y="1127623"/>
                    <a:pt x="5079650" y="1059510"/>
                  </a:cubicBezTo>
                  <a:cubicBezTo>
                    <a:pt x="5103906" y="841205"/>
                    <a:pt x="5068547" y="865160"/>
                    <a:pt x="5007461" y="722625"/>
                  </a:cubicBezTo>
                  <a:cubicBezTo>
                    <a:pt x="4901250" y="474798"/>
                    <a:pt x="5094875" y="873388"/>
                    <a:pt x="4935271" y="554183"/>
                  </a:cubicBezTo>
                  <a:cubicBezTo>
                    <a:pt x="4935063" y="553351"/>
                    <a:pt x="4898652" y="397248"/>
                    <a:pt x="4887145" y="385741"/>
                  </a:cubicBezTo>
                  <a:cubicBezTo>
                    <a:pt x="4869209" y="367805"/>
                    <a:pt x="4839018" y="369699"/>
                    <a:pt x="4814955" y="361678"/>
                  </a:cubicBezTo>
                  <a:cubicBezTo>
                    <a:pt x="4790892" y="345636"/>
                    <a:pt x="4765349" y="331618"/>
                    <a:pt x="4742766" y="313552"/>
                  </a:cubicBezTo>
                  <a:cubicBezTo>
                    <a:pt x="4725050" y="299379"/>
                    <a:pt x="4714932" y="275571"/>
                    <a:pt x="4694640" y="265425"/>
                  </a:cubicBezTo>
                  <a:cubicBezTo>
                    <a:pt x="4649266" y="242738"/>
                    <a:pt x="4598387" y="233341"/>
                    <a:pt x="4550261" y="217299"/>
                  </a:cubicBezTo>
                  <a:lnTo>
                    <a:pt x="4478071" y="193236"/>
                  </a:lnTo>
                  <a:cubicBezTo>
                    <a:pt x="4082060" y="203136"/>
                    <a:pt x="3654335" y="250876"/>
                    <a:pt x="3250850" y="193236"/>
                  </a:cubicBezTo>
                  <a:cubicBezTo>
                    <a:pt x="3225740" y="189649"/>
                    <a:pt x="3203050" y="176141"/>
                    <a:pt x="3178661" y="169173"/>
                  </a:cubicBezTo>
                  <a:cubicBezTo>
                    <a:pt x="3146862" y="160088"/>
                    <a:pt x="3114492" y="153131"/>
                    <a:pt x="3082408" y="145110"/>
                  </a:cubicBezTo>
                  <a:cubicBezTo>
                    <a:pt x="3026261" y="153131"/>
                    <a:pt x="2969582" y="158050"/>
                    <a:pt x="2913966" y="169173"/>
                  </a:cubicBezTo>
                  <a:cubicBezTo>
                    <a:pt x="2889094" y="174147"/>
                    <a:pt x="2866166" y="186268"/>
                    <a:pt x="2841777" y="193236"/>
                  </a:cubicBezTo>
                  <a:cubicBezTo>
                    <a:pt x="2809978" y="202321"/>
                    <a:pt x="2777808" y="210125"/>
                    <a:pt x="2745524" y="217299"/>
                  </a:cubicBezTo>
                  <a:cubicBezTo>
                    <a:pt x="2470582" y="278397"/>
                    <a:pt x="2763696" y="206740"/>
                    <a:pt x="2528955" y="265425"/>
                  </a:cubicBezTo>
                  <a:cubicBezTo>
                    <a:pt x="2472808" y="257404"/>
                    <a:pt x="2414838" y="257660"/>
                    <a:pt x="2360513" y="241362"/>
                  </a:cubicBezTo>
                  <a:cubicBezTo>
                    <a:pt x="2332813" y="233052"/>
                    <a:pt x="2316908" y="197633"/>
                    <a:pt x="2288324" y="193236"/>
                  </a:cubicBezTo>
                  <a:cubicBezTo>
                    <a:pt x="2209046" y="181039"/>
                    <a:pt x="2067745" y="193236"/>
                    <a:pt x="2023629" y="193236"/>
                  </a:cubicBezTo>
                  <a:close/>
                </a:path>
              </a:pathLst>
            </a:custGeom>
            <a:solidFill>
              <a:schemeClr val="bg1"/>
            </a:solidFill>
            <a:ln w="9525" cap="flat" cmpd="sng" algn="ctr">
              <a:solidFill>
                <a:schemeClr val="bg1">
                  <a:lumMod val="65000"/>
                </a:schemeClr>
              </a:solidFill>
              <a:prstDash val="solid"/>
              <a:round/>
              <a:headEnd type="none" w="med" len="med"/>
              <a:tailEnd type="none" w="med" len="med"/>
            </a:ln>
            <a:effectLst>
              <a:outerShdw blurRad="1270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dirty="0" smtClean="0">
                <a:solidFill>
                  <a:schemeClr val="bg1"/>
                </a:solidFill>
                <a:latin typeface="Arial" charset="0"/>
              </a:endParaRPr>
            </a:p>
          </p:txBody>
        </p:sp>
        <p:pic>
          <p:nvPicPr>
            <p:cNvPr id="15" name="Picture 2" descr="C:\Documents and Settings\Regina\Desktop\presentations\ibm\img\sem1.png"/>
            <p:cNvPicPr>
              <a:picLocks noChangeAspect="1" noChangeArrowheads="1"/>
            </p:cNvPicPr>
            <p:nvPr/>
          </p:nvPicPr>
          <p:blipFill>
            <a:blip r:embed="rId5" cstate="print"/>
            <a:srcRect/>
            <a:stretch>
              <a:fillRect/>
            </a:stretch>
          </p:blipFill>
          <p:spPr bwMode="auto">
            <a:xfrm>
              <a:off x="1077912" y="3322637"/>
              <a:ext cx="4373854" cy="1081178"/>
            </a:xfrm>
            <a:prstGeom prst="rect">
              <a:avLst/>
            </a:prstGeom>
            <a:noFill/>
          </p:spPr>
        </p:pic>
      </p:grpSp>
    </p:spTree>
    <p:extLst>
      <p:ext uri="{BB962C8B-B14F-4D97-AF65-F5344CB8AC3E}">
        <p14:creationId xmlns:p14="http://schemas.microsoft.com/office/powerpoint/2010/main" val="5092641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Model Overview</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44" name="Rectangle 43"/>
          <p:cNvSpPr/>
          <p:nvPr/>
        </p:nvSpPr>
        <p:spPr>
          <a:xfrm>
            <a:off x="990600" y="1512362"/>
            <a:ext cx="7010400" cy="3754874"/>
          </a:xfrm>
          <a:prstGeom prst="rect">
            <a:avLst/>
          </a:prstGeom>
        </p:spPr>
        <p:txBody>
          <a:bodyPr wrap="square">
            <a:spAutoFit/>
          </a:bodyPr>
          <a:lstStyle/>
          <a:p>
            <a:pPr marL="0" lvl="1">
              <a:spcAft>
                <a:spcPts val="1800"/>
              </a:spcAft>
              <a:tabLst>
                <a:tab pos="1887538" algn="l"/>
              </a:tabLst>
            </a:pPr>
            <a:r>
              <a:rPr lang="en-US" sz="2400" dirty="0" smtClean="0">
                <a:solidFill>
                  <a:srgbClr val="C00000"/>
                </a:solidFill>
              </a:rPr>
              <a:t>Monte-Carlo Search Framework</a:t>
            </a:r>
          </a:p>
          <a:p>
            <a:pPr marL="284163" lvl="1" indent="-284163">
              <a:spcAft>
                <a:spcPts val="1800"/>
              </a:spcAft>
              <a:buFont typeface="Arial" pitchFamily="34" charset="0"/>
              <a:buChar char="•"/>
              <a:tabLst>
                <a:tab pos="1887538" algn="l"/>
              </a:tabLst>
            </a:pPr>
            <a:r>
              <a:rPr lang="en-US" sz="2400" i="1" dirty="0" smtClean="0"/>
              <a:t>Learn action selection policy from simulations</a:t>
            </a:r>
          </a:p>
          <a:p>
            <a:pPr marL="284163" lvl="1" indent="-284163">
              <a:spcAft>
                <a:spcPts val="1800"/>
              </a:spcAft>
              <a:tabLst>
                <a:tab pos="1887538" algn="l"/>
              </a:tabLst>
            </a:pPr>
            <a:endParaRPr lang="en-US" sz="400" dirty="0" smtClean="0"/>
          </a:p>
          <a:p>
            <a:pPr marL="284163" lvl="1" indent="-284163">
              <a:spcAft>
                <a:spcPts val="1800"/>
              </a:spcAft>
              <a:tabLst>
                <a:tab pos="1887538" algn="l"/>
              </a:tabLst>
            </a:pPr>
            <a:r>
              <a:rPr lang="en-US" sz="2400" dirty="0" smtClean="0">
                <a:solidFill>
                  <a:srgbClr val="C00000"/>
                </a:solidFill>
              </a:rPr>
              <a:t>Our Algorithm</a:t>
            </a:r>
          </a:p>
          <a:p>
            <a:pPr marL="284163" lvl="1" indent="-284163">
              <a:spcAft>
                <a:spcPts val="1800"/>
              </a:spcAft>
              <a:buFont typeface="Arial" pitchFamily="34" charset="0"/>
              <a:buChar char="•"/>
              <a:tabLst>
                <a:tab pos="1887538" algn="l"/>
              </a:tabLst>
            </a:pPr>
            <a:r>
              <a:rPr lang="en-US" sz="2400" i="1" dirty="0" smtClean="0"/>
              <a:t>Bias action selection policy using text</a:t>
            </a:r>
          </a:p>
          <a:p>
            <a:pPr marL="284163" lvl="1" indent="-284163">
              <a:spcAft>
                <a:spcPts val="1800"/>
              </a:spcAft>
              <a:buFont typeface="Arial" pitchFamily="34" charset="0"/>
              <a:buChar char="•"/>
              <a:tabLst>
                <a:tab pos="1887538" algn="l"/>
              </a:tabLst>
            </a:pPr>
            <a:r>
              <a:rPr lang="en-US" sz="2400" i="1" dirty="0" smtClean="0"/>
              <a:t>Learn text interpretation from simulation feedback</a:t>
            </a:r>
          </a:p>
          <a:p>
            <a:pPr marL="284163" lvl="1" indent="-284163">
              <a:spcAft>
                <a:spcPts val="1800"/>
              </a:spcAft>
              <a:tabLst>
                <a:tab pos="1887538" algn="l"/>
              </a:tabLst>
            </a:pPr>
            <a:endParaRPr lang="en-US" sz="2400" dirty="0" smtClean="0"/>
          </a:p>
        </p:txBody>
      </p:sp>
      <p:sp>
        <p:nvSpPr>
          <p:cNvPr id="5" name="AutoShape 5"/>
          <p:cNvSpPr>
            <a:spLocks noChangeArrowheads="1"/>
          </p:cNvSpPr>
          <p:nvPr/>
        </p:nvSpPr>
        <p:spPr bwMode="auto">
          <a:xfrm flipH="1">
            <a:off x="533400" y="3124200"/>
            <a:ext cx="304800" cy="228600"/>
          </a:xfrm>
          <a:prstGeom prst="leftArrow">
            <a:avLst>
              <a:gd name="adj1" fmla="val 35990"/>
              <a:gd name="adj2" fmla="val 59426"/>
            </a:avLst>
          </a:prstGeom>
          <a:solidFill>
            <a:srgbClr val="FF3333"/>
          </a:solidFill>
          <a:ln w="18360">
            <a:solidFill>
              <a:srgbClr val="800000"/>
            </a:solidFill>
            <a:round/>
            <a:headEnd/>
            <a:tailEnd/>
          </a:ln>
        </p:spPr>
        <p:txBody>
          <a:bodyPr wrap="none" lIns="82945" tIns="41473" rIns="82945" bIns="41473" anchor="ctr"/>
          <a:lstStyle/>
          <a:p>
            <a:endParaRPr lang="en-US"/>
          </a:p>
        </p:txBody>
      </p:sp>
      <p:sp>
        <p:nvSpPr>
          <p:cNvPr id="6" name="Slide Number Placeholder 5"/>
          <p:cNvSpPr>
            <a:spLocks noGrp="1"/>
          </p:cNvSpPr>
          <p:nvPr>
            <p:ph type="sldNum" sz="quarter" idx="12"/>
          </p:nvPr>
        </p:nvSpPr>
        <p:spPr/>
        <p:txBody>
          <a:bodyPr/>
          <a:lstStyle/>
          <a:p>
            <a:fld id="{B5ABF7BF-9685-4D27-8518-742ACAD41BA1}" type="slidenum">
              <a:rPr lang="en-US" smtClean="0"/>
              <a:pPr/>
              <a:t>40</a:t>
            </a:fld>
            <a:endParaRPr lang="en-US" dirty="0"/>
          </a:p>
        </p:txBody>
      </p:sp>
    </p:spTree>
    <p:extLst>
      <p:ext uri="{BB962C8B-B14F-4D97-AF65-F5344CB8AC3E}">
        <p14:creationId xmlns:p14="http://schemas.microsoft.com/office/powerpoint/2010/main" val="217124370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7391400" cy="3810000"/>
          </a:xfrm>
        </p:spPr>
        <p:txBody>
          <a:bodyPr>
            <a:normAutofit/>
          </a:bodyPr>
          <a:lstStyle/>
          <a:p>
            <a:r>
              <a:rPr lang="en-US" sz="2400" i="1" dirty="0" smtClean="0"/>
              <a:t>Identify sentence relevant to game state</a:t>
            </a:r>
          </a:p>
          <a:p>
            <a:endParaRPr lang="en-US" sz="2400" i="1" dirty="0" smtClean="0"/>
          </a:p>
          <a:p>
            <a:pPr>
              <a:buNone/>
            </a:pPr>
            <a:endParaRPr lang="en-US" sz="2400" i="1" dirty="0" smtClean="0"/>
          </a:p>
          <a:p>
            <a:pPr>
              <a:buNone/>
            </a:pPr>
            <a:endParaRPr lang="en-US" sz="2400" i="1" dirty="0" smtClean="0"/>
          </a:p>
          <a:p>
            <a:r>
              <a:rPr lang="en-US" sz="2400" i="1" dirty="0" smtClean="0"/>
              <a:t>Label sentence with predicate structure</a:t>
            </a:r>
          </a:p>
          <a:p>
            <a:endParaRPr lang="en-US" sz="2400" i="1" dirty="0" smtClean="0"/>
          </a:p>
          <a:p>
            <a:pPr>
              <a:buNone/>
            </a:pPr>
            <a:endParaRPr lang="en-US" i="1" dirty="0" smtClean="0"/>
          </a:p>
          <a:p>
            <a:r>
              <a:rPr lang="en-US" sz="2400" i="1" dirty="0" smtClean="0"/>
              <a:t>Estimate value of candidate actions</a:t>
            </a:r>
          </a:p>
        </p:txBody>
      </p:sp>
      <p:sp>
        <p:nvSpPr>
          <p:cNvPr id="5" name="Title 1"/>
          <p:cNvSpPr txBox="1">
            <a:spLocks/>
          </p:cNvSpPr>
          <p:nvPr/>
        </p:nvSpPr>
        <p:spPr>
          <a:xfrm>
            <a:off x="0" y="0"/>
            <a:ext cx="9144000" cy="762000"/>
          </a:xfrm>
          <a:prstGeom prst="rect">
            <a:avLst/>
          </a:prstGeom>
        </p:spPr>
        <p:txBody>
          <a:bodyPr vert="horz" lIns="91440" tIns="45720" rIns="91440" bIns="45720" rtlCol="0" anchor="ctr">
            <a:normAutofit fontScale="97500"/>
          </a:bodyPr>
          <a:lstStyle/>
          <a:p>
            <a:pPr lvl="0" algn="ctr">
              <a:spcBef>
                <a:spcPct val="0"/>
              </a:spcBef>
            </a:pPr>
            <a:r>
              <a:rPr lang="en-US" sz="2800" dirty="0" smtClean="0"/>
              <a:t>Modeling Requirements</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Slide Number Placeholder 13"/>
          <p:cNvSpPr>
            <a:spLocks noGrp="1"/>
          </p:cNvSpPr>
          <p:nvPr>
            <p:ph type="sldNum" sz="quarter" idx="12"/>
          </p:nvPr>
        </p:nvSpPr>
        <p:spPr/>
        <p:txBody>
          <a:bodyPr/>
          <a:lstStyle/>
          <a:p>
            <a:fld id="{56BAE9AA-A52C-434E-B53C-34E22D50007E}" type="slidenum">
              <a:rPr lang="en-US" smtClean="0"/>
              <a:pPr/>
              <a:t>41</a:t>
            </a:fld>
            <a:endParaRPr lang="en-US"/>
          </a:p>
        </p:txBody>
      </p:sp>
      <p:sp>
        <p:nvSpPr>
          <p:cNvPr id="29" name="Rectangle 28"/>
          <p:cNvSpPr/>
          <p:nvPr/>
        </p:nvSpPr>
        <p:spPr>
          <a:xfrm>
            <a:off x="533400" y="1447800"/>
            <a:ext cx="8382000" cy="1295400"/>
          </a:xfrm>
          <a:prstGeom prst="rect">
            <a:avLst/>
          </a:prstGeom>
          <a:gradFill flip="none" rotWithShape="1">
            <a:gsLst>
              <a:gs pos="0">
                <a:schemeClr val="bg1">
                  <a:lumMod val="85000"/>
                </a:schemeClr>
              </a:gs>
              <a:gs pos="80000">
                <a:schemeClr val="bg1">
                  <a:lumMod val="95000"/>
                </a:schemeClr>
              </a:gs>
              <a:gs pos="100000">
                <a:schemeClr val="bg1"/>
              </a:gs>
            </a:gsLst>
            <a:path path="circle">
              <a:fillToRect l="50000" t="50000" r="50000" b="50000"/>
            </a:path>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noChangeArrowheads="1"/>
          </p:cNvPicPr>
          <p:nvPr/>
        </p:nvPicPr>
        <p:blipFill>
          <a:blip r:embed="rId3" cstate="print"/>
          <a:srcRect l="47423" t="14297" r="12371" b="28011"/>
          <a:stretch>
            <a:fillRect/>
          </a:stretch>
        </p:blipFill>
        <p:spPr bwMode="auto">
          <a:xfrm>
            <a:off x="1447800" y="1676400"/>
            <a:ext cx="1143000" cy="780498"/>
          </a:xfrm>
          <a:prstGeom prst="roundRect">
            <a:avLst>
              <a:gd name="adj" fmla="val 13086"/>
            </a:avLst>
          </a:prstGeom>
          <a:ln>
            <a:noFill/>
          </a:ln>
          <a:effectLst>
            <a:softEdge rad="31750"/>
          </a:effectLst>
        </p:spPr>
      </p:pic>
      <p:sp>
        <p:nvSpPr>
          <p:cNvPr id="9" name="AutoShape 5"/>
          <p:cNvSpPr>
            <a:spLocks noChangeArrowheads="1"/>
          </p:cNvSpPr>
          <p:nvPr/>
        </p:nvSpPr>
        <p:spPr bwMode="auto">
          <a:xfrm flipH="1">
            <a:off x="4953000" y="1987975"/>
            <a:ext cx="304800" cy="228600"/>
          </a:xfrm>
          <a:prstGeom prst="leftArrow">
            <a:avLst>
              <a:gd name="adj1" fmla="val 35990"/>
              <a:gd name="adj2" fmla="val 59426"/>
            </a:avLst>
          </a:prstGeom>
          <a:solidFill>
            <a:srgbClr val="FF3333"/>
          </a:solidFill>
          <a:ln w="18360">
            <a:solidFill>
              <a:srgbClr val="800000"/>
            </a:solidFill>
            <a:round/>
            <a:headEnd/>
            <a:tailEnd/>
          </a:ln>
        </p:spPr>
        <p:txBody>
          <a:bodyPr wrap="none" lIns="82945" tIns="41473" rIns="82945" bIns="41473" anchor="ctr"/>
          <a:lstStyle/>
          <a:p>
            <a:endParaRPr lang="en-US"/>
          </a:p>
        </p:txBody>
      </p:sp>
      <p:sp>
        <p:nvSpPr>
          <p:cNvPr id="10" name="Cross 9"/>
          <p:cNvSpPr/>
          <p:nvPr/>
        </p:nvSpPr>
        <p:spPr>
          <a:xfrm>
            <a:off x="2971800" y="1987975"/>
            <a:ext cx="228600" cy="228600"/>
          </a:xfrm>
          <a:prstGeom prst="plus">
            <a:avLst>
              <a:gd name="adj" fmla="val 37987"/>
            </a:avLst>
          </a:prstGeom>
          <a:solidFill>
            <a:srgbClr val="FF3333"/>
          </a:solidFill>
          <a:ln w="18360">
            <a:solidFill>
              <a:srgbClr val="800000"/>
            </a:solidFill>
            <a:round/>
            <a:headEnd/>
            <a:tailEnd/>
          </a:ln>
        </p:spPr>
        <p:txBody>
          <a:bodyPr wrap="none" lIns="82945" tIns="41473" rIns="82945" bIns="41473" anchor="ctr"/>
          <a:lstStyle/>
          <a:p>
            <a:endParaRPr lang="en-US">
              <a:solidFill>
                <a:schemeClr val="tx1"/>
              </a:solidFill>
            </a:endParaRPr>
          </a:p>
        </p:txBody>
      </p:sp>
      <p:sp>
        <p:nvSpPr>
          <p:cNvPr id="11" name="Rounded Rectangle 10"/>
          <p:cNvSpPr/>
          <p:nvPr/>
        </p:nvSpPr>
        <p:spPr>
          <a:xfrm>
            <a:off x="5638800" y="1911775"/>
            <a:ext cx="2819400" cy="381000"/>
          </a:xfrm>
          <a:prstGeom prst="roundRect">
            <a:avLst/>
          </a:prstGeom>
          <a:solidFill>
            <a:schemeClr val="bg1"/>
          </a:soli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i="1" dirty="0" smtClean="0">
                <a:solidFill>
                  <a:schemeClr val="tx1"/>
                </a:solidFill>
              </a:rPr>
              <a:t>Build  cities  near  rivers  or  ocean.</a:t>
            </a:r>
            <a:endParaRPr lang="en-US" sz="1400" b="1" i="1" dirty="0">
              <a:solidFill>
                <a:schemeClr val="tx1"/>
              </a:solidFill>
            </a:endParaRPr>
          </a:p>
        </p:txBody>
      </p:sp>
      <p:grpSp>
        <p:nvGrpSpPr>
          <p:cNvPr id="2" name="Group 33"/>
          <p:cNvGrpSpPr/>
          <p:nvPr/>
        </p:nvGrpSpPr>
        <p:grpSpPr>
          <a:xfrm>
            <a:off x="533400" y="3200400"/>
            <a:ext cx="8382000" cy="990600"/>
            <a:chOff x="533400" y="3200400"/>
            <a:chExt cx="8382000" cy="990600"/>
          </a:xfrm>
        </p:grpSpPr>
        <p:sp>
          <p:nvSpPr>
            <p:cNvPr id="30" name="Rectangle 29"/>
            <p:cNvSpPr/>
            <p:nvPr/>
          </p:nvSpPr>
          <p:spPr>
            <a:xfrm>
              <a:off x="533400" y="3200400"/>
              <a:ext cx="8382000" cy="990600"/>
            </a:xfrm>
            <a:prstGeom prst="rect">
              <a:avLst/>
            </a:prstGeom>
            <a:gradFill flip="none" rotWithShape="1">
              <a:gsLst>
                <a:gs pos="0">
                  <a:schemeClr val="bg1">
                    <a:lumMod val="85000"/>
                  </a:schemeClr>
                </a:gs>
                <a:gs pos="80000">
                  <a:schemeClr val="bg1">
                    <a:lumMod val="95000"/>
                  </a:schemeClr>
                </a:gs>
                <a:gs pos="100000">
                  <a:schemeClr val="bg1"/>
                </a:gs>
              </a:gsLst>
              <a:path path="circle">
                <a:fillToRect l="50000" t="50000" r="50000" b="50000"/>
              </a:path>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68"/>
            <p:cNvGrpSpPr/>
            <p:nvPr/>
          </p:nvGrpSpPr>
          <p:grpSpPr>
            <a:xfrm>
              <a:off x="1473201" y="3505200"/>
              <a:ext cx="6934200" cy="381000"/>
              <a:chOff x="1295400" y="3505200"/>
              <a:chExt cx="6934200" cy="381000"/>
            </a:xfrm>
          </p:grpSpPr>
          <p:sp>
            <p:nvSpPr>
              <p:cNvPr id="13" name="Rounded Rectangle 12"/>
              <p:cNvSpPr/>
              <p:nvPr/>
            </p:nvSpPr>
            <p:spPr>
              <a:xfrm>
                <a:off x="1295400" y="3505200"/>
                <a:ext cx="2819400" cy="381000"/>
              </a:xfrm>
              <a:prstGeom prst="roundRect">
                <a:avLst/>
              </a:prstGeom>
              <a:solidFill>
                <a:schemeClr val="bg1"/>
              </a:soli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i="1" dirty="0" smtClean="0">
                    <a:solidFill>
                      <a:schemeClr val="tx1"/>
                    </a:solidFill>
                  </a:rPr>
                  <a:t>Build  cities  near  rivers  or  ocean.</a:t>
                </a:r>
                <a:endParaRPr lang="en-US" sz="1400" b="1" i="1" dirty="0">
                  <a:solidFill>
                    <a:schemeClr val="tx1"/>
                  </a:solidFill>
                </a:endParaRPr>
              </a:p>
            </p:txBody>
          </p:sp>
          <p:sp>
            <p:nvSpPr>
              <p:cNvPr id="15" name="Rounded Rectangle 14"/>
              <p:cNvSpPr/>
              <p:nvPr/>
            </p:nvSpPr>
            <p:spPr>
              <a:xfrm>
                <a:off x="5410200" y="3505200"/>
                <a:ext cx="2819400" cy="381000"/>
              </a:xfrm>
              <a:prstGeom prst="roundRect">
                <a:avLst/>
              </a:prstGeom>
              <a:solidFill>
                <a:schemeClr val="bg1"/>
              </a:soli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i="1" dirty="0" smtClean="0">
                    <a:solidFill>
                      <a:srgbClr val="00409E"/>
                    </a:solidFill>
                  </a:rPr>
                  <a:t>Build  cities  </a:t>
                </a:r>
                <a:r>
                  <a:rPr lang="en-US" sz="1400" i="1" dirty="0" smtClean="0">
                    <a:solidFill>
                      <a:schemeClr val="tx1">
                        <a:lumMod val="65000"/>
                        <a:lumOff val="35000"/>
                      </a:schemeClr>
                    </a:solidFill>
                  </a:rPr>
                  <a:t>near</a:t>
                </a:r>
                <a:r>
                  <a:rPr lang="en-US" sz="1400" i="1" dirty="0" smtClean="0"/>
                  <a:t>  </a:t>
                </a:r>
                <a:r>
                  <a:rPr lang="en-US" sz="1400" b="1" i="1" dirty="0" smtClean="0">
                    <a:solidFill>
                      <a:srgbClr val="C00000"/>
                    </a:solidFill>
                  </a:rPr>
                  <a:t>rivers  or  ocean.</a:t>
                </a:r>
                <a:endParaRPr lang="en-US" sz="1400" b="1" i="1" dirty="0">
                  <a:solidFill>
                    <a:srgbClr val="C00000"/>
                  </a:solidFill>
                </a:endParaRPr>
              </a:p>
            </p:txBody>
          </p:sp>
          <p:sp>
            <p:nvSpPr>
              <p:cNvPr id="16" name="AutoShape 5"/>
              <p:cNvSpPr>
                <a:spLocks noChangeArrowheads="1"/>
              </p:cNvSpPr>
              <p:nvPr/>
            </p:nvSpPr>
            <p:spPr bwMode="auto">
              <a:xfrm flipH="1">
                <a:off x="4724400" y="3581400"/>
                <a:ext cx="304800" cy="228600"/>
              </a:xfrm>
              <a:prstGeom prst="leftArrow">
                <a:avLst>
                  <a:gd name="adj1" fmla="val 35990"/>
                  <a:gd name="adj2" fmla="val 59426"/>
                </a:avLst>
              </a:prstGeom>
              <a:solidFill>
                <a:srgbClr val="FF3333"/>
              </a:solidFill>
              <a:ln w="18360">
                <a:solidFill>
                  <a:srgbClr val="800000"/>
                </a:solidFill>
                <a:round/>
                <a:headEnd/>
                <a:tailEnd/>
              </a:ln>
            </p:spPr>
            <p:txBody>
              <a:bodyPr wrap="none" lIns="82945" tIns="41473" rIns="82945" bIns="41473" anchor="ctr"/>
              <a:lstStyle/>
              <a:p>
                <a:endParaRPr lang="en-US"/>
              </a:p>
            </p:txBody>
          </p:sp>
        </p:grpSp>
      </p:grpSp>
      <p:sp>
        <p:nvSpPr>
          <p:cNvPr id="31" name="Rectangle 30"/>
          <p:cNvSpPr/>
          <p:nvPr/>
        </p:nvSpPr>
        <p:spPr>
          <a:xfrm>
            <a:off x="533400" y="4648200"/>
            <a:ext cx="8382000" cy="1600200"/>
          </a:xfrm>
          <a:prstGeom prst="rect">
            <a:avLst/>
          </a:prstGeom>
          <a:gradFill flip="none" rotWithShape="1">
            <a:gsLst>
              <a:gs pos="0">
                <a:schemeClr val="bg1">
                  <a:lumMod val="85000"/>
                </a:schemeClr>
              </a:gs>
              <a:gs pos="80000">
                <a:schemeClr val="bg1">
                  <a:lumMod val="95000"/>
                </a:schemeClr>
              </a:gs>
              <a:gs pos="100000">
                <a:schemeClr val="bg1"/>
              </a:gs>
            </a:gsLst>
            <a:path path="circle">
              <a:fillToRect l="50000" t="50000" r="50000" b="50000"/>
            </a:path>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31"/>
          <p:cNvGrpSpPr/>
          <p:nvPr/>
        </p:nvGrpSpPr>
        <p:grpSpPr>
          <a:xfrm>
            <a:off x="1447800" y="4867264"/>
            <a:ext cx="5715000" cy="1152536"/>
            <a:chOff x="1447800" y="4867264"/>
            <a:chExt cx="5715000" cy="1152536"/>
          </a:xfrm>
        </p:grpSpPr>
        <p:pic>
          <p:nvPicPr>
            <p:cNvPr id="67" name="Picture 66"/>
            <p:cNvPicPr>
              <a:picLocks noChangeAspect="1" noChangeArrowheads="1"/>
            </p:cNvPicPr>
            <p:nvPr/>
          </p:nvPicPr>
          <p:blipFill>
            <a:blip r:embed="rId3" cstate="print"/>
            <a:srcRect l="47423" t="14297" r="12371" b="28011"/>
            <a:stretch>
              <a:fillRect/>
            </a:stretch>
          </p:blipFill>
          <p:spPr bwMode="auto">
            <a:xfrm>
              <a:off x="1447800" y="5053283"/>
              <a:ext cx="1143000" cy="780498"/>
            </a:xfrm>
            <a:prstGeom prst="roundRect">
              <a:avLst>
                <a:gd name="adj" fmla="val 13086"/>
              </a:avLst>
            </a:prstGeom>
            <a:ln>
              <a:noFill/>
            </a:ln>
            <a:effectLst>
              <a:softEdge rad="31750"/>
            </a:effectLst>
          </p:spPr>
        </p:pic>
        <p:sp>
          <p:nvSpPr>
            <p:cNvPr id="20" name="Rounded Rectangle 19"/>
            <p:cNvSpPr/>
            <p:nvPr/>
          </p:nvSpPr>
          <p:spPr>
            <a:xfrm>
              <a:off x="3429000" y="5062532"/>
              <a:ext cx="1143000" cy="762000"/>
            </a:xfrm>
            <a:prstGeom prst="roundRect">
              <a:avLst/>
            </a:prstGeom>
            <a:solidFill>
              <a:schemeClr val="bg1"/>
            </a:soli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i="1" dirty="0" smtClean="0">
                  <a:solidFill>
                    <a:srgbClr val="00409E"/>
                  </a:solidFill>
                </a:rPr>
                <a:t>Build  cities  </a:t>
              </a:r>
              <a:r>
                <a:rPr lang="en-US" sz="1400" i="1" dirty="0" smtClean="0">
                  <a:solidFill>
                    <a:schemeClr val="tx1">
                      <a:lumMod val="65000"/>
                      <a:lumOff val="35000"/>
                    </a:schemeClr>
                  </a:solidFill>
                </a:rPr>
                <a:t>near</a:t>
              </a:r>
              <a:r>
                <a:rPr lang="en-US" sz="1400" i="1" dirty="0" smtClean="0"/>
                <a:t>  </a:t>
              </a:r>
              <a:r>
                <a:rPr lang="en-US" sz="1400" b="1" i="1" dirty="0" smtClean="0">
                  <a:solidFill>
                    <a:srgbClr val="C00000"/>
                  </a:solidFill>
                </a:rPr>
                <a:t>rivers  or  ocean.</a:t>
              </a:r>
              <a:endParaRPr lang="en-US" sz="1400" b="1" i="1" dirty="0">
                <a:solidFill>
                  <a:srgbClr val="C00000"/>
                </a:solidFill>
              </a:endParaRPr>
            </a:p>
          </p:txBody>
        </p:sp>
        <p:sp>
          <p:nvSpPr>
            <p:cNvPr id="22" name="Cross 21"/>
            <p:cNvSpPr/>
            <p:nvPr/>
          </p:nvSpPr>
          <p:spPr>
            <a:xfrm>
              <a:off x="2895600" y="5329232"/>
              <a:ext cx="228600" cy="228600"/>
            </a:xfrm>
            <a:prstGeom prst="plus">
              <a:avLst>
                <a:gd name="adj" fmla="val 37987"/>
              </a:avLst>
            </a:prstGeom>
            <a:solidFill>
              <a:srgbClr val="FF3333"/>
            </a:solidFill>
            <a:ln w="18360">
              <a:solidFill>
                <a:srgbClr val="800000"/>
              </a:solidFill>
              <a:round/>
              <a:headEnd/>
              <a:tailEnd/>
            </a:ln>
          </p:spPr>
          <p:txBody>
            <a:bodyPr wrap="none" lIns="82945" tIns="41473" rIns="82945" bIns="41473" anchor="ctr"/>
            <a:lstStyle/>
            <a:p>
              <a:endParaRPr lang="en-US">
                <a:solidFill>
                  <a:schemeClr val="tx1"/>
                </a:solidFill>
              </a:endParaRPr>
            </a:p>
          </p:txBody>
        </p:sp>
        <p:sp>
          <p:nvSpPr>
            <p:cNvPr id="23" name="AutoShape 5"/>
            <p:cNvSpPr>
              <a:spLocks noChangeArrowheads="1"/>
            </p:cNvSpPr>
            <p:nvPr/>
          </p:nvSpPr>
          <p:spPr bwMode="auto">
            <a:xfrm flipH="1">
              <a:off x="4876800" y="5329232"/>
              <a:ext cx="304800" cy="228600"/>
            </a:xfrm>
            <a:prstGeom prst="leftArrow">
              <a:avLst>
                <a:gd name="adj1" fmla="val 35990"/>
                <a:gd name="adj2" fmla="val 59426"/>
              </a:avLst>
            </a:prstGeom>
            <a:solidFill>
              <a:srgbClr val="FF3333"/>
            </a:solidFill>
            <a:ln w="18360">
              <a:solidFill>
                <a:srgbClr val="800000"/>
              </a:solidFill>
              <a:round/>
              <a:headEnd/>
              <a:tailEnd/>
            </a:ln>
          </p:spPr>
          <p:txBody>
            <a:bodyPr wrap="none" lIns="82945" tIns="41473" rIns="82945" bIns="41473" anchor="ctr"/>
            <a:lstStyle/>
            <a:p>
              <a:endParaRPr lang="en-US"/>
            </a:p>
          </p:txBody>
        </p:sp>
        <p:grpSp>
          <p:nvGrpSpPr>
            <p:cNvPr id="8" name="Group 62"/>
            <p:cNvGrpSpPr/>
            <p:nvPr/>
          </p:nvGrpSpPr>
          <p:grpSpPr>
            <a:xfrm>
              <a:off x="5623528" y="4867264"/>
              <a:ext cx="1539272" cy="1152536"/>
              <a:chOff x="5654065" y="4775761"/>
              <a:chExt cx="1539272" cy="1152536"/>
            </a:xfrm>
          </p:grpSpPr>
          <p:sp>
            <p:nvSpPr>
              <p:cNvPr id="25" name="Rounded Rectangle 24"/>
              <p:cNvSpPr/>
              <p:nvPr/>
            </p:nvSpPr>
            <p:spPr>
              <a:xfrm rot="346745">
                <a:off x="5654065" y="4775761"/>
                <a:ext cx="1539272" cy="1152536"/>
              </a:xfrm>
              <a:prstGeom prst="roundRect">
                <a:avLst>
                  <a:gd name="adj" fmla="val 0"/>
                </a:avLst>
              </a:prstGeom>
              <a:gradFill flip="none" rotWithShape="1">
                <a:gsLst>
                  <a:gs pos="0">
                    <a:srgbClr val="F6F3C6"/>
                  </a:gs>
                  <a:gs pos="50000">
                    <a:srgbClr val="F8F5D0"/>
                  </a:gs>
                  <a:gs pos="100000">
                    <a:srgbClr val="FFFF00">
                      <a:tint val="23500"/>
                      <a:satMod val="160000"/>
                    </a:srgbClr>
                  </a:gs>
                </a:gsLst>
                <a:lin ang="13500000" scaled="1"/>
                <a:tileRect/>
              </a:gradFill>
              <a:ln w="1270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5714999" y="5061648"/>
                <a:ext cx="962595" cy="307777"/>
              </a:xfrm>
              <a:prstGeom prst="rect">
                <a:avLst/>
              </a:prstGeom>
              <a:noFill/>
            </p:spPr>
            <p:txBody>
              <a:bodyPr wrap="square" rtlCol="0">
                <a:spAutoFit/>
              </a:bodyPr>
              <a:lstStyle/>
              <a:p>
                <a:pPr algn="r"/>
                <a:r>
                  <a:rPr lang="en-US" sz="1400" i="1" dirty="0" smtClean="0"/>
                  <a:t>Fortify </a:t>
                </a:r>
                <a:r>
                  <a:rPr lang="en-US" sz="1400" dirty="0" smtClean="0"/>
                  <a:t>:</a:t>
                </a:r>
              </a:p>
            </p:txBody>
          </p:sp>
          <p:sp>
            <p:nvSpPr>
              <p:cNvPr id="40" name="TextBox 39"/>
              <p:cNvSpPr txBox="1"/>
              <p:nvPr/>
            </p:nvSpPr>
            <p:spPr>
              <a:xfrm>
                <a:off x="5763195" y="4805866"/>
                <a:ext cx="914400" cy="307777"/>
              </a:xfrm>
              <a:prstGeom prst="rect">
                <a:avLst/>
              </a:prstGeom>
              <a:noFill/>
            </p:spPr>
            <p:txBody>
              <a:bodyPr wrap="square" rtlCol="0">
                <a:spAutoFit/>
              </a:bodyPr>
              <a:lstStyle/>
              <a:p>
                <a:pPr algn="r"/>
                <a:r>
                  <a:rPr lang="en-US" sz="1400" i="1" dirty="0" smtClean="0"/>
                  <a:t>Irrigate </a:t>
                </a:r>
                <a:r>
                  <a:rPr lang="en-US" sz="1400" dirty="0" smtClean="0"/>
                  <a:t>:</a:t>
                </a:r>
              </a:p>
            </p:txBody>
          </p:sp>
          <p:sp>
            <p:nvSpPr>
              <p:cNvPr id="42" name="TextBox 41"/>
              <p:cNvSpPr txBox="1"/>
              <p:nvPr/>
            </p:nvSpPr>
            <p:spPr>
              <a:xfrm>
                <a:off x="6657405" y="4800600"/>
                <a:ext cx="429195" cy="307777"/>
              </a:xfrm>
              <a:prstGeom prst="rect">
                <a:avLst/>
              </a:prstGeom>
              <a:noFill/>
            </p:spPr>
            <p:txBody>
              <a:bodyPr wrap="square" rtlCol="0">
                <a:spAutoFit/>
              </a:bodyPr>
              <a:lstStyle/>
              <a:p>
                <a:pPr algn="r"/>
                <a:r>
                  <a:rPr lang="en-US" sz="1400" i="1" dirty="0" smtClean="0"/>
                  <a:t>-10</a:t>
                </a:r>
              </a:p>
            </p:txBody>
          </p:sp>
          <p:sp>
            <p:nvSpPr>
              <p:cNvPr id="57" name="Rectangle 56"/>
              <p:cNvSpPr/>
              <p:nvPr/>
            </p:nvSpPr>
            <p:spPr>
              <a:xfrm>
                <a:off x="5963146" y="5249333"/>
                <a:ext cx="784789"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lumMod val="75000"/>
                        <a:lumOff val="25000"/>
                      </a:schemeClr>
                    </a:solidFill>
                  </a:rPr>
                  <a:t>. . . . </a:t>
                </a:r>
                <a:endParaRPr lang="en-US" sz="1400" dirty="0">
                  <a:solidFill>
                    <a:schemeClr val="tx1">
                      <a:lumMod val="75000"/>
                      <a:lumOff val="25000"/>
                    </a:schemeClr>
                  </a:solidFill>
                </a:endParaRPr>
              </a:p>
            </p:txBody>
          </p:sp>
          <p:sp>
            <p:nvSpPr>
              <p:cNvPr id="58" name="TextBox 57"/>
              <p:cNvSpPr txBox="1"/>
              <p:nvPr/>
            </p:nvSpPr>
            <p:spPr>
              <a:xfrm>
                <a:off x="5715000" y="5566974"/>
                <a:ext cx="962595" cy="307777"/>
              </a:xfrm>
              <a:prstGeom prst="rect">
                <a:avLst/>
              </a:prstGeom>
              <a:noFill/>
            </p:spPr>
            <p:txBody>
              <a:bodyPr wrap="square" rtlCol="0">
                <a:spAutoFit/>
              </a:bodyPr>
              <a:lstStyle/>
              <a:p>
                <a:pPr algn="r"/>
                <a:r>
                  <a:rPr lang="en-US" sz="1400" i="1" dirty="0" smtClean="0"/>
                  <a:t>Build city </a:t>
                </a:r>
                <a:r>
                  <a:rPr lang="en-US" sz="1400" dirty="0" smtClean="0"/>
                  <a:t>:</a:t>
                </a:r>
              </a:p>
            </p:txBody>
          </p:sp>
          <p:sp>
            <p:nvSpPr>
              <p:cNvPr id="60" name="TextBox 59"/>
              <p:cNvSpPr txBox="1"/>
              <p:nvPr/>
            </p:nvSpPr>
            <p:spPr>
              <a:xfrm>
                <a:off x="6657405" y="5029200"/>
                <a:ext cx="429195" cy="307777"/>
              </a:xfrm>
              <a:prstGeom prst="rect">
                <a:avLst/>
              </a:prstGeom>
              <a:noFill/>
            </p:spPr>
            <p:txBody>
              <a:bodyPr wrap="square" rtlCol="0">
                <a:spAutoFit/>
              </a:bodyPr>
              <a:lstStyle/>
              <a:p>
                <a:pPr algn="r"/>
                <a:r>
                  <a:rPr lang="en-US" sz="1400" i="1" dirty="0" smtClean="0"/>
                  <a:t>-5</a:t>
                </a:r>
              </a:p>
            </p:txBody>
          </p:sp>
          <p:sp>
            <p:nvSpPr>
              <p:cNvPr id="61" name="TextBox 60"/>
              <p:cNvSpPr txBox="1"/>
              <p:nvPr/>
            </p:nvSpPr>
            <p:spPr>
              <a:xfrm>
                <a:off x="6657405" y="5562600"/>
                <a:ext cx="429195" cy="307777"/>
              </a:xfrm>
              <a:prstGeom prst="rect">
                <a:avLst/>
              </a:prstGeom>
              <a:noFill/>
            </p:spPr>
            <p:txBody>
              <a:bodyPr wrap="square" rtlCol="0">
                <a:spAutoFit/>
              </a:bodyPr>
              <a:lstStyle/>
              <a:p>
                <a:pPr algn="r"/>
                <a:r>
                  <a:rPr lang="en-US" sz="1400" i="1" dirty="0" smtClean="0"/>
                  <a:t>25</a:t>
                </a:r>
              </a:p>
            </p:txBody>
          </p:sp>
        </p:grpSp>
      </p:grpSp>
      <p:pic>
        <p:nvPicPr>
          <p:cNvPr id="34" name="Picture 2" descr="C:\Users\Branavan\Desktop\presentations\acl11\img\book.png"/>
          <p:cNvPicPr>
            <a:picLocks noChangeAspect="1" noChangeArrowheads="1"/>
          </p:cNvPicPr>
          <p:nvPr/>
        </p:nvPicPr>
        <p:blipFill>
          <a:blip r:embed="rId4" cstate="print"/>
          <a:srcRect/>
          <a:stretch>
            <a:fillRect/>
          </a:stretch>
        </p:blipFill>
        <p:spPr bwMode="auto">
          <a:xfrm>
            <a:off x="3463860" y="1721504"/>
            <a:ext cx="1108140" cy="716896"/>
          </a:xfrm>
          <a:prstGeom prst="rect">
            <a:avLst/>
          </a:prstGeom>
          <a:noFill/>
        </p:spPr>
      </p:pic>
    </p:spTree>
    <p:extLst>
      <p:ext uri="{BB962C8B-B14F-4D97-AF65-F5344CB8AC3E}">
        <p14:creationId xmlns:p14="http://schemas.microsoft.com/office/powerpoint/2010/main" val="28732287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762000" y="1875182"/>
            <a:ext cx="7543800" cy="2849218"/>
          </a:xfrm>
          <a:prstGeom prst="roundRect">
            <a:avLst>
              <a:gd name="adj" fmla="val 8975"/>
            </a:avLst>
          </a:prstGeom>
          <a:solidFill>
            <a:schemeClr val="bg1"/>
          </a:solidFill>
          <a:ln w="9525">
            <a:solidFill>
              <a:schemeClr val="bg1">
                <a:lumMod val="65000"/>
              </a:schemeClr>
            </a:soli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i="1" dirty="0" smtClean="0">
              <a:solidFill>
                <a:schemeClr val="tx1"/>
              </a:solidFill>
            </a:endParaRPr>
          </a:p>
        </p:txBody>
      </p:sp>
      <p:sp>
        <p:nvSpPr>
          <p:cNvPr id="5" name="Title 1"/>
          <p:cNvSpPr txBox="1">
            <a:spLocks/>
          </p:cNvSpPr>
          <p:nvPr/>
        </p:nvSpPr>
        <p:spPr>
          <a:xfrm>
            <a:off x="0" y="0"/>
            <a:ext cx="9144000" cy="762000"/>
          </a:xfrm>
          <a:prstGeom prst="rect">
            <a:avLst/>
          </a:prstGeom>
        </p:spPr>
        <p:txBody>
          <a:bodyPr vert="horz" lIns="91440" tIns="45720" rIns="91440" bIns="45720" rtlCol="0" anchor="ctr">
            <a:normAutofit fontScale="97500"/>
          </a:bodyPr>
          <a:lstStyle/>
          <a:p>
            <a:pPr lvl="0" algn="ctr">
              <a:spcBef>
                <a:spcPct val="0"/>
              </a:spcBef>
            </a:pPr>
            <a:r>
              <a:rPr lang="en-US" sz="2800" dirty="0" smtClean="0"/>
              <a:t>Sentence Relevance</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Slide Number Placeholder 13"/>
          <p:cNvSpPr>
            <a:spLocks noGrp="1"/>
          </p:cNvSpPr>
          <p:nvPr>
            <p:ph type="sldNum" sz="quarter" idx="12"/>
          </p:nvPr>
        </p:nvSpPr>
        <p:spPr/>
        <p:txBody>
          <a:bodyPr/>
          <a:lstStyle/>
          <a:p>
            <a:fld id="{56BAE9AA-A52C-434E-B53C-34E22D50007E}" type="slidenum">
              <a:rPr lang="en-US" smtClean="0"/>
              <a:pPr/>
              <a:t>42</a:t>
            </a:fld>
            <a:endParaRPr lang="en-US"/>
          </a:p>
        </p:txBody>
      </p:sp>
      <p:sp>
        <p:nvSpPr>
          <p:cNvPr id="27" name="Rounded Rectangle 26"/>
          <p:cNvSpPr/>
          <p:nvPr/>
        </p:nvSpPr>
        <p:spPr>
          <a:xfrm>
            <a:off x="2045629" y="3014869"/>
            <a:ext cx="1193016" cy="569844"/>
          </a:xfrm>
          <a:prstGeom prst="roundRect">
            <a:avLst>
              <a:gd name="adj" fmla="val 25288"/>
            </a:avLst>
          </a:prstGeom>
          <a:solidFill>
            <a:srgbClr val="6E6EFF">
              <a:alpha val="4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3268207" y="3014869"/>
            <a:ext cx="1099031" cy="569844"/>
          </a:xfrm>
          <a:prstGeom prst="roundRect">
            <a:avLst>
              <a:gd name="adj" fmla="val 25288"/>
            </a:avLst>
          </a:prstGeom>
          <a:solidFill>
            <a:srgbClr val="FFD219">
              <a:alpha val="5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Users\Branavan\Desktop\presentations\acl11\img\p_y.png"/>
          <p:cNvPicPr>
            <a:picLocks noChangeAspect="1" noChangeArrowheads="1"/>
          </p:cNvPicPr>
          <p:nvPr/>
        </p:nvPicPr>
        <p:blipFill>
          <a:blip r:embed="rId3" cstate="print"/>
          <a:srcRect/>
          <a:stretch>
            <a:fillRect/>
          </a:stretch>
        </p:blipFill>
        <p:spPr bwMode="auto">
          <a:xfrm>
            <a:off x="1717813" y="2970795"/>
            <a:ext cx="5511455" cy="534405"/>
          </a:xfrm>
          <a:prstGeom prst="rect">
            <a:avLst/>
          </a:prstGeom>
          <a:noFill/>
        </p:spPr>
      </p:pic>
      <p:sp>
        <p:nvSpPr>
          <p:cNvPr id="26" name="Rounded Rectangle 25"/>
          <p:cNvSpPr/>
          <p:nvPr/>
        </p:nvSpPr>
        <p:spPr>
          <a:xfrm>
            <a:off x="1646583" y="2102941"/>
            <a:ext cx="5199822" cy="467702"/>
          </a:xfrm>
          <a:prstGeom prst="roundRect">
            <a:avLst>
              <a:gd name="adj" fmla="val 25288"/>
            </a:avLst>
          </a:prstGeom>
          <a:solidFill>
            <a:srgbClr val="FFD219">
              <a:alpha val="5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flipH="1">
            <a:off x="3997187" y="2523869"/>
            <a:ext cx="284922" cy="491000"/>
          </a:xfrm>
          <a:custGeom>
            <a:avLst/>
            <a:gdLst>
              <a:gd name="connsiteX0" fmla="*/ 37381 w 365185"/>
              <a:gd name="connsiteY0" fmla="*/ 0 h 707366"/>
              <a:gd name="connsiteX1" fmla="*/ 54634 w 365185"/>
              <a:gd name="connsiteY1" fmla="*/ 336430 h 707366"/>
              <a:gd name="connsiteX2" fmla="*/ 365185 w 365185"/>
              <a:gd name="connsiteY2" fmla="*/ 707366 h 707366"/>
              <a:gd name="connsiteX0" fmla="*/ 0 w 327804"/>
              <a:gd name="connsiteY0" fmla="*/ 0 h 707366"/>
              <a:gd name="connsiteX1" fmla="*/ 327804 w 327804"/>
              <a:gd name="connsiteY1" fmla="*/ 707366 h 707366"/>
              <a:gd name="connsiteX0" fmla="*/ 0 w 327804"/>
              <a:gd name="connsiteY0" fmla="*/ 0 h 707366"/>
              <a:gd name="connsiteX1" fmla="*/ 81950 w 327804"/>
              <a:gd name="connsiteY1" fmla="*/ 297611 h 707366"/>
              <a:gd name="connsiteX2" fmla="*/ 327804 w 327804"/>
              <a:gd name="connsiteY2" fmla="*/ 707366 h 707366"/>
              <a:gd name="connsiteX0" fmla="*/ 0 w 327804"/>
              <a:gd name="connsiteY0" fmla="*/ 0 h 707366"/>
              <a:gd name="connsiteX1" fmla="*/ 327804 w 327804"/>
              <a:gd name="connsiteY1" fmla="*/ 707366 h 707366"/>
              <a:gd name="connsiteX0" fmla="*/ 0 w 322054"/>
              <a:gd name="connsiteY0" fmla="*/ 0 h 714555"/>
              <a:gd name="connsiteX1" fmla="*/ 322054 w 322054"/>
              <a:gd name="connsiteY1" fmla="*/ 714555 h 714555"/>
              <a:gd name="connsiteX0" fmla="*/ 0 w 322054"/>
              <a:gd name="connsiteY0" fmla="*/ 0 h 714555"/>
              <a:gd name="connsiteX1" fmla="*/ 322054 w 322054"/>
              <a:gd name="connsiteY1" fmla="*/ 714555 h 714555"/>
              <a:gd name="connsiteX0" fmla="*/ 0 w 322054"/>
              <a:gd name="connsiteY0" fmla="*/ 0 h 714555"/>
              <a:gd name="connsiteX1" fmla="*/ 322054 w 322054"/>
              <a:gd name="connsiteY1" fmla="*/ 714555 h 714555"/>
              <a:gd name="connsiteX0" fmla="*/ 0 w 381000"/>
              <a:gd name="connsiteY0" fmla="*/ 0 h 762001"/>
              <a:gd name="connsiteX1" fmla="*/ 381000 w 381000"/>
              <a:gd name="connsiteY1" fmla="*/ 762001 h 762001"/>
              <a:gd name="connsiteX0" fmla="*/ 0 w 381000"/>
              <a:gd name="connsiteY0" fmla="*/ 0 h 762001"/>
              <a:gd name="connsiteX1" fmla="*/ 381000 w 381000"/>
              <a:gd name="connsiteY1" fmla="*/ 762001 h 762001"/>
              <a:gd name="connsiteX0" fmla="*/ 0 w 381000"/>
              <a:gd name="connsiteY0" fmla="*/ 0 h 762001"/>
              <a:gd name="connsiteX1" fmla="*/ 381000 w 381000"/>
              <a:gd name="connsiteY1" fmla="*/ 762001 h 762001"/>
              <a:gd name="connsiteX0" fmla="*/ 0 w 381000"/>
              <a:gd name="connsiteY0" fmla="*/ 0 h 685801"/>
              <a:gd name="connsiteX1" fmla="*/ 381000 w 381000"/>
              <a:gd name="connsiteY1" fmla="*/ 685801 h 685801"/>
            </a:gdLst>
            <a:ahLst/>
            <a:cxnLst>
              <a:cxn ang="0">
                <a:pos x="connsiteX0" y="connsiteY0"/>
              </a:cxn>
              <a:cxn ang="0">
                <a:pos x="connsiteX1" y="connsiteY1"/>
              </a:cxn>
            </a:cxnLst>
            <a:rect l="l" t="t" r="r" b="b"/>
            <a:pathLst>
              <a:path w="381000" h="685801">
                <a:moveTo>
                  <a:pt x="0" y="0"/>
                </a:moveTo>
                <a:cubicBezTo>
                  <a:pt x="59906" y="413589"/>
                  <a:pt x="265023" y="313906"/>
                  <a:pt x="381000" y="685801"/>
                </a:cubicBezTo>
              </a:path>
            </a:pathLst>
          </a:custGeom>
          <a:ln w="12700">
            <a:solidFill>
              <a:srgbClr val="CC9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ounded Rectangle 27"/>
          <p:cNvSpPr/>
          <p:nvPr/>
        </p:nvSpPr>
        <p:spPr>
          <a:xfrm>
            <a:off x="2572578" y="4012096"/>
            <a:ext cx="4345057" cy="498613"/>
          </a:xfrm>
          <a:prstGeom prst="roundRect">
            <a:avLst>
              <a:gd name="adj" fmla="val 25288"/>
            </a:avLst>
          </a:prstGeom>
          <a:solidFill>
            <a:srgbClr val="6E6EFF">
              <a:alpha val="4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ontent Placeholder 2"/>
          <p:cNvSpPr txBox="1">
            <a:spLocks/>
          </p:cNvSpPr>
          <p:nvPr/>
        </p:nvSpPr>
        <p:spPr>
          <a:xfrm>
            <a:off x="2643809" y="4034788"/>
            <a:ext cx="4273826" cy="427383"/>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i="1" noProof="0" dirty="0" smtClean="0"/>
              <a:t>Sentence       is selected as relevant</a:t>
            </a:r>
            <a:endParaRPr kumimoji="0" lang="en-US" sz="2400" b="0" i="1"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2" name="Picture 3" descr="C:\Users\Branavan\Desktop\presentations\acl11\img\p_y.png"/>
          <p:cNvPicPr>
            <a:picLocks noChangeAspect="1" noChangeArrowheads="1"/>
          </p:cNvPicPr>
          <p:nvPr/>
        </p:nvPicPr>
        <p:blipFill>
          <a:blip r:embed="rId4" cstate="print"/>
          <a:srcRect l="6480" t="25000" r="86498" b="-10728"/>
          <a:stretch>
            <a:fillRect/>
          </a:stretch>
        </p:blipFill>
        <p:spPr bwMode="auto">
          <a:xfrm>
            <a:off x="3858895" y="4089109"/>
            <a:ext cx="304032" cy="350369"/>
          </a:xfrm>
          <a:prstGeom prst="rect">
            <a:avLst/>
          </a:prstGeom>
          <a:noFill/>
        </p:spPr>
      </p:pic>
      <p:sp>
        <p:nvSpPr>
          <p:cNvPr id="44" name="Freeform 43"/>
          <p:cNvSpPr/>
          <p:nvPr/>
        </p:nvSpPr>
        <p:spPr>
          <a:xfrm rot="10800000">
            <a:off x="2928730" y="3584711"/>
            <a:ext cx="284922" cy="459464"/>
          </a:xfrm>
          <a:custGeom>
            <a:avLst/>
            <a:gdLst>
              <a:gd name="connsiteX0" fmla="*/ 37381 w 365185"/>
              <a:gd name="connsiteY0" fmla="*/ 0 h 707366"/>
              <a:gd name="connsiteX1" fmla="*/ 54634 w 365185"/>
              <a:gd name="connsiteY1" fmla="*/ 336430 h 707366"/>
              <a:gd name="connsiteX2" fmla="*/ 365185 w 365185"/>
              <a:gd name="connsiteY2" fmla="*/ 707366 h 707366"/>
              <a:gd name="connsiteX0" fmla="*/ 0 w 327804"/>
              <a:gd name="connsiteY0" fmla="*/ 0 h 707366"/>
              <a:gd name="connsiteX1" fmla="*/ 327804 w 327804"/>
              <a:gd name="connsiteY1" fmla="*/ 707366 h 707366"/>
              <a:gd name="connsiteX0" fmla="*/ 0 w 327804"/>
              <a:gd name="connsiteY0" fmla="*/ 0 h 707366"/>
              <a:gd name="connsiteX1" fmla="*/ 81950 w 327804"/>
              <a:gd name="connsiteY1" fmla="*/ 297611 h 707366"/>
              <a:gd name="connsiteX2" fmla="*/ 327804 w 327804"/>
              <a:gd name="connsiteY2" fmla="*/ 707366 h 707366"/>
              <a:gd name="connsiteX0" fmla="*/ 0 w 327804"/>
              <a:gd name="connsiteY0" fmla="*/ 0 h 707366"/>
              <a:gd name="connsiteX1" fmla="*/ 327804 w 327804"/>
              <a:gd name="connsiteY1" fmla="*/ 707366 h 707366"/>
              <a:gd name="connsiteX0" fmla="*/ 0 w 322054"/>
              <a:gd name="connsiteY0" fmla="*/ 0 h 714555"/>
              <a:gd name="connsiteX1" fmla="*/ 322054 w 322054"/>
              <a:gd name="connsiteY1" fmla="*/ 714555 h 714555"/>
              <a:gd name="connsiteX0" fmla="*/ 0 w 322054"/>
              <a:gd name="connsiteY0" fmla="*/ 0 h 714555"/>
              <a:gd name="connsiteX1" fmla="*/ 322054 w 322054"/>
              <a:gd name="connsiteY1" fmla="*/ 714555 h 714555"/>
              <a:gd name="connsiteX0" fmla="*/ 0 w 322054"/>
              <a:gd name="connsiteY0" fmla="*/ 0 h 714555"/>
              <a:gd name="connsiteX1" fmla="*/ 322054 w 322054"/>
              <a:gd name="connsiteY1" fmla="*/ 714555 h 714555"/>
              <a:gd name="connsiteX0" fmla="*/ 0 w 381000"/>
              <a:gd name="connsiteY0" fmla="*/ 0 h 762001"/>
              <a:gd name="connsiteX1" fmla="*/ 381000 w 381000"/>
              <a:gd name="connsiteY1" fmla="*/ 762001 h 762001"/>
              <a:gd name="connsiteX0" fmla="*/ 0 w 381000"/>
              <a:gd name="connsiteY0" fmla="*/ 0 h 762001"/>
              <a:gd name="connsiteX1" fmla="*/ 381000 w 381000"/>
              <a:gd name="connsiteY1" fmla="*/ 762001 h 762001"/>
              <a:gd name="connsiteX0" fmla="*/ 0 w 381000"/>
              <a:gd name="connsiteY0" fmla="*/ 0 h 762001"/>
              <a:gd name="connsiteX1" fmla="*/ 381000 w 381000"/>
              <a:gd name="connsiteY1" fmla="*/ 762001 h 762001"/>
              <a:gd name="connsiteX0" fmla="*/ 0 w 381000"/>
              <a:gd name="connsiteY0" fmla="*/ 0 h 685801"/>
              <a:gd name="connsiteX1" fmla="*/ 381000 w 381000"/>
              <a:gd name="connsiteY1" fmla="*/ 685801 h 685801"/>
            </a:gdLst>
            <a:ahLst/>
            <a:cxnLst>
              <a:cxn ang="0">
                <a:pos x="connsiteX0" y="connsiteY0"/>
              </a:cxn>
              <a:cxn ang="0">
                <a:pos x="connsiteX1" y="connsiteY1"/>
              </a:cxn>
            </a:cxnLst>
            <a:rect l="l" t="t" r="r" b="b"/>
            <a:pathLst>
              <a:path w="381000" h="685801">
                <a:moveTo>
                  <a:pt x="0" y="0"/>
                </a:moveTo>
                <a:cubicBezTo>
                  <a:pt x="59906" y="413589"/>
                  <a:pt x="265023" y="313906"/>
                  <a:pt x="381000" y="685801"/>
                </a:cubicBezTo>
              </a:path>
            </a:pathLst>
          </a:custGeom>
          <a:ln w="12700">
            <a:solidFill>
              <a:schemeClr val="accent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Content Placeholder 2"/>
          <p:cNvSpPr txBox="1">
            <a:spLocks/>
          </p:cNvSpPr>
          <p:nvPr/>
        </p:nvSpPr>
        <p:spPr>
          <a:xfrm>
            <a:off x="1789043" y="2114516"/>
            <a:ext cx="4914900" cy="42738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1" u="none" strike="noStrike" kern="1200" cap="none" spc="0" normalizeH="0" baseline="0" noProof="0" dirty="0" smtClean="0">
                <a:ln>
                  <a:noFill/>
                </a:ln>
                <a:solidFill>
                  <a:schemeClr val="tx1"/>
                </a:solidFill>
                <a:effectLst/>
                <a:uLnTx/>
                <a:uFillTx/>
                <a:latin typeface="+mn-lt"/>
                <a:ea typeface="+mn-ea"/>
                <a:cs typeface="+mn-cs"/>
              </a:rPr>
              <a:t>State    , candidate action     , document  </a:t>
            </a:r>
          </a:p>
        </p:txBody>
      </p:sp>
      <p:pic>
        <p:nvPicPr>
          <p:cNvPr id="2051" name="Picture 3" descr="C:\Users\Branavan\Desktop\presentations\acl11\img\a.png"/>
          <p:cNvPicPr>
            <a:picLocks noChangeAspect="1" noChangeArrowheads="1"/>
          </p:cNvPicPr>
          <p:nvPr/>
        </p:nvPicPr>
        <p:blipFill>
          <a:blip r:embed="rId5" cstate="print"/>
          <a:srcRect/>
          <a:stretch>
            <a:fillRect/>
          </a:stretch>
        </p:blipFill>
        <p:spPr bwMode="auto">
          <a:xfrm>
            <a:off x="4841958" y="2274918"/>
            <a:ext cx="153575" cy="153570"/>
          </a:xfrm>
          <a:prstGeom prst="rect">
            <a:avLst/>
          </a:prstGeom>
          <a:noFill/>
        </p:spPr>
      </p:pic>
      <p:pic>
        <p:nvPicPr>
          <p:cNvPr id="2052" name="Picture 4" descr="C:\Users\Branavan\Desktop\presentations\acl11\img\d.png"/>
          <p:cNvPicPr>
            <a:picLocks noChangeAspect="1" noChangeArrowheads="1"/>
          </p:cNvPicPr>
          <p:nvPr/>
        </p:nvPicPr>
        <p:blipFill>
          <a:blip r:embed="rId6" cstate="print"/>
          <a:srcRect/>
          <a:stretch>
            <a:fillRect/>
          </a:stretch>
        </p:blipFill>
        <p:spPr bwMode="auto">
          <a:xfrm>
            <a:off x="6429880" y="2190184"/>
            <a:ext cx="161519" cy="238304"/>
          </a:xfrm>
          <a:prstGeom prst="rect">
            <a:avLst/>
          </a:prstGeom>
          <a:noFill/>
        </p:spPr>
      </p:pic>
      <p:pic>
        <p:nvPicPr>
          <p:cNvPr id="2053" name="Picture 5" descr="C:\Users\Branavan\Desktop\presentations\acl11\img\s.png"/>
          <p:cNvPicPr>
            <a:picLocks noChangeAspect="1" noChangeArrowheads="1"/>
          </p:cNvPicPr>
          <p:nvPr/>
        </p:nvPicPr>
        <p:blipFill>
          <a:blip r:embed="rId7" cstate="print"/>
          <a:srcRect/>
          <a:stretch>
            <a:fillRect/>
          </a:stretch>
        </p:blipFill>
        <p:spPr bwMode="auto">
          <a:xfrm>
            <a:off x="2540434" y="2274915"/>
            <a:ext cx="121802" cy="153574"/>
          </a:xfrm>
          <a:prstGeom prst="rect">
            <a:avLst/>
          </a:prstGeom>
          <a:noFill/>
        </p:spPr>
      </p:pic>
      <p:grpSp>
        <p:nvGrpSpPr>
          <p:cNvPr id="3" name="Group 42"/>
          <p:cNvGrpSpPr/>
          <p:nvPr/>
        </p:nvGrpSpPr>
        <p:grpSpPr>
          <a:xfrm>
            <a:off x="838200" y="5029200"/>
            <a:ext cx="7467600" cy="1143000"/>
            <a:chOff x="838200" y="5029200"/>
            <a:chExt cx="7467600" cy="1143000"/>
          </a:xfrm>
        </p:grpSpPr>
        <p:pic>
          <p:nvPicPr>
            <p:cNvPr id="41" name="Picture 2" descr="C:\Users\Branavan\Desktop\presentations\acl11\img\p_y.png"/>
            <p:cNvPicPr>
              <a:picLocks noChangeAspect="1" noChangeArrowheads="1"/>
            </p:cNvPicPr>
            <p:nvPr/>
          </p:nvPicPr>
          <p:blipFill>
            <a:blip r:embed="rId3" cstate="print"/>
            <a:srcRect l="72375" b="20026"/>
            <a:stretch>
              <a:fillRect/>
            </a:stretch>
          </p:blipFill>
          <p:spPr bwMode="auto">
            <a:xfrm>
              <a:off x="3733800" y="5662566"/>
              <a:ext cx="1815571" cy="509634"/>
            </a:xfrm>
            <a:prstGeom prst="rect">
              <a:avLst/>
            </a:prstGeom>
            <a:noFill/>
          </p:spPr>
        </p:pic>
        <p:grpSp>
          <p:nvGrpSpPr>
            <p:cNvPr id="4" name="Group 39"/>
            <p:cNvGrpSpPr/>
            <p:nvPr/>
          </p:nvGrpSpPr>
          <p:grpSpPr>
            <a:xfrm>
              <a:off x="5227820" y="5067300"/>
              <a:ext cx="3077980" cy="1066800"/>
              <a:chOff x="4923020" y="4876800"/>
              <a:chExt cx="3077980" cy="1066800"/>
            </a:xfrm>
          </p:grpSpPr>
          <p:grpSp>
            <p:nvGrpSpPr>
              <p:cNvPr id="6" name="Group 35"/>
              <p:cNvGrpSpPr/>
              <p:nvPr/>
            </p:nvGrpSpPr>
            <p:grpSpPr>
              <a:xfrm>
                <a:off x="4923020" y="4876800"/>
                <a:ext cx="3077980" cy="457200"/>
                <a:chOff x="3429000" y="4800600"/>
                <a:chExt cx="3077980" cy="457200"/>
              </a:xfrm>
            </p:grpSpPr>
            <p:pic>
              <p:nvPicPr>
                <p:cNvPr id="47" name="Picture 3" descr="C:\Users\Branavan\Desktop\presentations\acl11\img\p_y.png"/>
                <p:cNvPicPr>
                  <a:picLocks noChangeAspect="1" noChangeArrowheads="1"/>
                </p:cNvPicPr>
                <p:nvPr/>
              </p:nvPicPr>
              <p:blipFill>
                <a:blip r:embed="rId8" cstate="print"/>
                <a:srcRect/>
                <a:stretch>
                  <a:fillRect/>
                </a:stretch>
              </p:blipFill>
              <p:spPr bwMode="auto">
                <a:xfrm>
                  <a:off x="3429000" y="4830407"/>
                  <a:ext cx="246845" cy="421783"/>
                </a:xfrm>
                <a:prstGeom prst="rect">
                  <a:avLst/>
                </a:prstGeom>
                <a:noFill/>
              </p:spPr>
            </p:pic>
            <p:sp>
              <p:nvSpPr>
                <p:cNvPr id="48" name="Content Placeholder 2"/>
                <p:cNvSpPr txBox="1">
                  <a:spLocks/>
                </p:cNvSpPr>
                <p:nvPr/>
              </p:nvSpPr>
              <p:spPr>
                <a:xfrm>
                  <a:off x="3916180" y="4800600"/>
                  <a:ext cx="2590800" cy="457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i="1" noProof="0" dirty="0" smtClean="0"/>
                    <a:t>-  weight vector</a:t>
                  </a:r>
                  <a:endParaRPr kumimoji="0" lang="en-US" sz="2400" b="0" i="1" u="none" strike="noStrike" kern="1200" cap="none" spc="0" normalizeH="0" baseline="0" noProof="0" dirty="0" smtClean="0">
                    <a:ln>
                      <a:noFill/>
                    </a:ln>
                    <a:solidFill>
                      <a:schemeClr val="tx1"/>
                    </a:solidFill>
                    <a:effectLst/>
                    <a:uLnTx/>
                    <a:uFillTx/>
                    <a:latin typeface="+mn-lt"/>
                    <a:ea typeface="+mn-ea"/>
                    <a:cs typeface="+mn-cs"/>
                  </a:endParaRPr>
                </a:p>
              </p:txBody>
            </p:sp>
          </p:grpSp>
          <p:sp>
            <p:nvSpPr>
              <p:cNvPr id="49" name="Content Placeholder 2"/>
              <p:cNvSpPr txBox="1">
                <a:spLocks/>
              </p:cNvSpPr>
              <p:nvPr/>
            </p:nvSpPr>
            <p:spPr>
              <a:xfrm>
                <a:off x="5410200" y="5486400"/>
                <a:ext cx="2590800" cy="457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i="1" noProof="0" dirty="0" smtClean="0"/>
                  <a:t>-  feature function</a:t>
                </a:r>
                <a:endParaRPr kumimoji="0" lang="en-US" sz="2400" b="0" i="1" u="none" strike="noStrike" kern="1200" cap="none" spc="0" normalizeH="0" baseline="0" noProof="0" dirty="0" smtClean="0">
                  <a:ln>
                    <a:noFill/>
                  </a:ln>
                  <a:solidFill>
                    <a:schemeClr val="tx1"/>
                  </a:solidFill>
                  <a:effectLst/>
                  <a:uLnTx/>
                  <a:uFillTx/>
                  <a:latin typeface="+mn-lt"/>
                  <a:ea typeface="+mn-ea"/>
                  <a:cs typeface="+mn-cs"/>
                </a:endParaRPr>
              </a:p>
            </p:txBody>
          </p:sp>
        </p:grpSp>
        <p:sp>
          <p:nvSpPr>
            <p:cNvPr id="35" name="Content Placeholder 2"/>
            <p:cNvSpPr txBox="1">
              <a:spLocks/>
            </p:cNvSpPr>
            <p:nvPr/>
          </p:nvSpPr>
          <p:spPr>
            <a:xfrm>
              <a:off x="838200" y="5372100"/>
              <a:ext cx="2438400" cy="457200"/>
            </a:xfrm>
            <a:prstGeom prst="rect">
              <a:avLst/>
            </a:prstGeom>
          </p:spPr>
          <p:txBody>
            <a:bodyPr vert="horz" lIns="91440" tIns="45720" rIns="91440" bIns="45720" rtlCol="0">
              <a:norm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400" i="1" noProof="0" dirty="0" smtClean="0"/>
                <a:t>Log-linear model:</a:t>
              </a:r>
              <a:endParaRPr kumimoji="0" lang="en-US" sz="24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38" name="Left Brace 37"/>
            <p:cNvSpPr/>
            <p:nvPr/>
          </p:nvSpPr>
          <p:spPr>
            <a:xfrm>
              <a:off x="3505200" y="5029200"/>
              <a:ext cx="228600" cy="1143000"/>
            </a:xfrm>
            <a:prstGeom prst="leftBrace">
              <a:avLst>
                <a:gd name="adj1" fmla="val 36111"/>
                <a:gd name="adj2" fmla="val 50000"/>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1" name="Content Placeholder 2"/>
          <p:cNvSpPr>
            <a:spLocks noGrp="1"/>
          </p:cNvSpPr>
          <p:nvPr>
            <p:ph idx="1"/>
          </p:nvPr>
        </p:nvSpPr>
        <p:spPr>
          <a:xfrm>
            <a:off x="1143000" y="914400"/>
            <a:ext cx="7239000" cy="533400"/>
          </a:xfrm>
        </p:spPr>
        <p:txBody>
          <a:bodyPr>
            <a:normAutofit/>
          </a:bodyPr>
          <a:lstStyle/>
          <a:p>
            <a:pPr>
              <a:buNone/>
            </a:pPr>
            <a:r>
              <a:rPr lang="en-US" sz="2400" i="1" dirty="0" smtClean="0">
                <a:solidFill>
                  <a:schemeClr val="tx1">
                    <a:lumMod val="75000"/>
                    <a:lumOff val="25000"/>
                  </a:schemeClr>
                </a:solidFill>
              </a:rPr>
              <a:t>Identify sentence relevant to game state and action</a:t>
            </a:r>
          </a:p>
        </p:txBody>
      </p:sp>
      <p:sp>
        <p:nvSpPr>
          <p:cNvPr id="33" name="Rounded Rectangle 32"/>
          <p:cNvSpPr/>
          <p:nvPr/>
        </p:nvSpPr>
        <p:spPr>
          <a:xfrm>
            <a:off x="8458200" y="152400"/>
            <a:ext cx="533400" cy="304800"/>
          </a:xfrm>
          <a:prstGeom prst="round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a:t>
            </a:r>
            <a:endParaRPr lang="en-US" b="1" dirty="0"/>
          </a:p>
        </p:txBody>
      </p:sp>
      <p:sp>
        <p:nvSpPr>
          <p:cNvPr id="37" name="Rounded Rectangle 36"/>
          <p:cNvSpPr/>
          <p:nvPr/>
        </p:nvSpPr>
        <p:spPr>
          <a:xfrm>
            <a:off x="8458200" y="533400"/>
            <a:ext cx="533400" cy="3048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ysClr val="windowText" lastClr="000000"/>
                </a:solidFill>
              </a:rPr>
              <a:t>2</a:t>
            </a:r>
            <a:endParaRPr lang="en-US" b="1" dirty="0">
              <a:solidFill>
                <a:sysClr val="windowText" lastClr="000000"/>
              </a:solidFill>
            </a:endParaRPr>
          </a:p>
        </p:txBody>
      </p:sp>
      <p:sp>
        <p:nvSpPr>
          <p:cNvPr id="39" name="Rounded Rectangle 38"/>
          <p:cNvSpPr/>
          <p:nvPr/>
        </p:nvSpPr>
        <p:spPr>
          <a:xfrm>
            <a:off x="8458200" y="914400"/>
            <a:ext cx="533400" cy="3048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ysClr val="windowText" lastClr="000000"/>
                </a:solidFill>
              </a:rPr>
              <a:t>3</a:t>
            </a:r>
            <a:endParaRPr lang="en-US" b="1" dirty="0">
              <a:solidFill>
                <a:sysClr val="windowText" lastClr="000000"/>
              </a:solidFill>
            </a:endParaRPr>
          </a:p>
        </p:txBody>
      </p:sp>
    </p:spTree>
    <p:extLst>
      <p:ext uri="{BB962C8B-B14F-4D97-AF65-F5344CB8AC3E}">
        <p14:creationId xmlns:p14="http://schemas.microsoft.com/office/powerpoint/2010/main" val="36832617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762000" y="1875182"/>
            <a:ext cx="7543800" cy="2849218"/>
          </a:xfrm>
          <a:prstGeom prst="roundRect">
            <a:avLst>
              <a:gd name="adj" fmla="val 8975"/>
            </a:avLst>
          </a:prstGeom>
          <a:solidFill>
            <a:schemeClr val="bg1"/>
          </a:solidFill>
          <a:ln w="9525">
            <a:solidFill>
              <a:schemeClr val="bg1">
                <a:lumMod val="65000"/>
              </a:schemeClr>
            </a:soli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i="1" dirty="0" smtClean="0">
              <a:solidFill>
                <a:schemeClr val="tx1"/>
              </a:solidFill>
            </a:endParaRPr>
          </a:p>
        </p:txBody>
      </p:sp>
      <p:sp>
        <p:nvSpPr>
          <p:cNvPr id="7" name="Rounded Rectangle 6"/>
          <p:cNvSpPr/>
          <p:nvPr/>
        </p:nvSpPr>
        <p:spPr>
          <a:xfrm>
            <a:off x="2469093" y="3014869"/>
            <a:ext cx="459638" cy="569844"/>
          </a:xfrm>
          <a:prstGeom prst="roundRect">
            <a:avLst>
              <a:gd name="adj" fmla="val 25288"/>
            </a:avLst>
          </a:prstGeom>
          <a:solidFill>
            <a:srgbClr val="6E6EFF">
              <a:alpha val="4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942171" y="3014869"/>
            <a:ext cx="1042920" cy="569844"/>
          </a:xfrm>
          <a:prstGeom prst="roundRect">
            <a:avLst>
              <a:gd name="adj" fmla="val 25288"/>
            </a:avLst>
          </a:prstGeom>
          <a:solidFill>
            <a:srgbClr val="FFD219">
              <a:alpha val="5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Branavan\Desktop\presentations\acl11\img\p_e.png"/>
          <p:cNvPicPr>
            <a:picLocks noChangeAspect="1" noChangeArrowheads="1"/>
          </p:cNvPicPr>
          <p:nvPr/>
        </p:nvPicPr>
        <p:blipFill>
          <a:blip r:embed="rId3" cstate="print"/>
          <a:srcRect/>
          <a:stretch>
            <a:fillRect/>
          </a:stretch>
        </p:blipFill>
        <p:spPr bwMode="auto">
          <a:xfrm>
            <a:off x="2151826" y="2975297"/>
            <a:ext cx="4623348" cy="538185"/>
          </a:xfrm>
          <a:prstGeom prst="rect">
            <a:avLst/>
          </a:prstGeom>
          <a:noFill/>
        </p:spPr>
      </p:pic>
      <p:sp>
        <p:nvSpPr>
          <p:cNvPr id="10" name="Freeform 9"/>
          <p:cNvSpPr/>
          <p:nvPr/>
        </p:nvSpPr>
        <p:spPr>
          <a:xfrm flipH="1">
            <a:off x="3854727" y="2523869"/>
            <a:ext cx="284922" cy="491000"/>
          </a:xfrm>
          <a:custGeom>
            <a:avLst/>
            <a:gdLst>
              <a:gd name="connsiteX0" fmla="*/ 37381 w 365185"/>
              <a:gd name="connsiteY0" fmla="*/ 0 h 707366"/>
              <a:gd name="connsiteX1" fmla="*/ 54634 w 365185"/>
              <a:gd name="connsiteY1" fmla="*/ 336430 h 707366"/>
              <a:gd name="connsiteX2" fmla="*/ 365185 w 365185"/>
              <a:gd name="connsiteY2" fmla="*/ 707366 h 707366"/>
              <a:gd name="connsiteX0" fmla="*/ 0 w 327804"/>
              <a:gd name="connsiteY0" fmla="*/ 0 h 707366"/>
              <a:gd name="connsiteX1" fmla="*/ 327804 w 327804"/>
              <a:gd name="connsiteY1" fmla="*/ 707366 h 707366"/>
              <a:gd name="connsiteX0" fmla="*/ 0 w 327804"/>
              <a:gd name="connsiteY0" fmla="*/ 0 h 707366"/>
              <a:gd name="connsiteX1" fmla="*/ 81950 w 327804"/>
              <a:gd name="connsiteY1" fmla="*/ 297611 h 707366"/>
              <a:gd name="connsiteX2" fmla="*/ 327804 w 327804"/>
              <a:gd name="connsiteY2" fmla="*/ 707366 h 707366"/>
              <a:gd name="connsiteX0" fmla="*/ 0 w 327804"/>
              <a:gd name="connsiteY0" fmla="*/ 0 h 707366"/>
              <a:gd name="connsiteX1" fmla="*/ 327804 w 327804"/>
              <a:gd name="connsiteY1" fmla="*/ 707366 h 707366"/>
              <a:gd name="connsiteX0" fmla="*/ 0 w 322054"/>
              <a:gd name="connsiteY0" fmla="*/ 0 h 714555"/>
              <a:gd name="connsiteX1" fmla="*/ 322054 w 322054"/>
              <a:gd name="connsiteY1" fmla="*/ 714555 h 714555"/>
              <a:gd name="connsiteX0" fmla="*/ 0 w 322054"/>
              <a:gd name="connsiteY0" fmla="*/ 0 h 714555"/>
              <a:gd name="connsiteX1" fmla="*/ 322054 w 322054"/>
              <a:gd name="connsiteY1" fmla="*/ 714555 h 714555"/>
              <a:gd name="connsiteX0" fmla="*/ 0 w 322054"/>
              <a:gd name="connsiteY0" fmla="*/ 0 h 714555"/>
              <a:gd name="connsiteX1" fmla="*/ 322054 w 322054"/>
              <a:gd name="connsiteY1" fmla="*/ 714555 h 714555"/>
              <a:gd name="connsiteX0" fmla="*/ 0 w 381000"/>
              <a:gd name="connsiteY0" fmla="*/ 0 h 762001"/>
              <a:gd name="connsiteX1" fmla="*/ 381000 w 381000"/>
              <a:gd name="connsiteY1" fmla="*/ 762001 h 762001"/>
              <a:gd name="connsiteX0" fmla="*/ 0 w 381000"/>
              <a:gd name="connsiteY0" fmla="*/ 0 h 762001"/>
              <a:gd name="connsiteX1" fmla="*/ 381000 w 381000"/>
              <a:gd name="connsiteY1" fmla="*/ 762001 h 762001"/>
              <a:gd name="connsiteX0" fmla="*/ 0 w 381000"/>
              <a:gd name="connsiteY0" fmla="*/ 0 h 762001"/>
              <a:gd name="connsiteX1" fmla="*/ 381000 w 381000"/>
              <a:gd name="connsiteY1" fmla="*/ 762001 h 762001"/>
              <a:gd name="connsiteX0" fmla="*/ 0 w 381000"/>
              <a:gd name="connsiteY0" fmla="*/ 0 h 685801"/>
              <a:gd name="connsiteX1" fmla="*/ 381000 w 381000"/>
              <a:gd name="connsiteY1" fmla="*/ 685801 h 685801"/>
            </a:gdLst>
            <a:ahLst/>
            <a:cxnLst>
              <a:cxn ang="0">
                <a:pos x="connsiteX0" y="connsiteY0"/>
              </a:cxn>
              <a:cxn ang="0">
                <a:pos x="connsiteX1" y="connsiteY1"/>
              </a:cxn>
            </a:cxnLst>
            <a:rect l="l" t="t" r="r" b="b"/>
            <a:pathLst>
              <a:path w="381000" h="685801">
                <a:moveTo>
                  <a:pt x="0" y="0"/>
                </a:moveTo>
                <a:cubicBezTo>
                  <a:pt x="59906" y="413589"/>
                  <a:pt x="265023" y="313906"/>
                  <a:pt x="381000" y="685801"/>
                </a:cubicBezTo>
              </a:path>
            </a:pathLst>
          </a:custGeom>
          <a:ln w="12700">
            <a:solidFill>
              <a:srgbClr val="CC9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rot="10800000">
            <a:off x="2786270" y="3584710"/>
            <a:ext cx="284922" cy="459464"/>
          </a:xfrm>
          <a:custGeom>
            <a:avLst/>
            <a:gdLst>
              <a:gd name="connsiteX0" fmla="*/ 37381 w 365185"/>
              <a:gd name="connsiteY0" fmla="*/ 0 h 707366"/>
              <a:gd name="connsiteX1" fmla="*/ 54634 w 365185"/>
              <a:gd name="connsiteY1" fmla="*/ 336430 h 707366"/>
              <a:gd name="connsiteX2" fmla="*/ 365185 w 365185"/>
              <a:gd name="connsiteY2" fmla="*/ 707366 h 707366"/>
              <a:gd name="connsiteX0" fmla="*/ 0 w 327804"/>
              <a:gd name="connsiteY0" fmla="*/ 0 h 707366"/>
              <a:gd name="connsiteX1" fmla="*/ 327804 w 327804"/>
              <a:gd name="connsiteY1" fmla="*/ 707366 h 707366"/>
              <a:gd name="connsiteX0" fmla="*/ 0 w 327804"/>
              <a:gd name="connsiteY0" fmla="*/ 0 h 707366"/>
              <a:gd name="connsiteX1" fmla="*/ 81950 w 327804"/>
              <a:gd name="connsiteY1" fmla="*/ 297611 h 707366"/>
              <a:gd name="connsiteX2" fmla="*/ 327804 w 327804"/>
              <a:gd name="connsiteY2" fmla="*/ 707366 h 707366"/>
              <a:gd name="connsiteX0" fmla="*/ 0 w 327804"/>
              <a:gd name="connsiteY0" fmla="*/ 0 h 707366"/>
              <a:gd name="connsiteX1" fmla="*/ 327804 w 327804"/>
              <a:gd name="connsiteY1" fmla="*/ 707366 h 707366"/>
              <a:gd name="connsiteX0" fmla="*/ 0 w 322054"/>
              <a:gd name="connsiteY0" fmla="*/ 0 h 714555"/>
              <a:gd name="connsiteX1" fmla="*/ 322054 w 322054"/>
              <a:gd name="connsiteY1" fmla="*/ 714555 h 714555"/>
              <a:gd name="connsiteX0" fmla="*/ 0 w 322054"/>
              <a:gd name="connsiteY0" fmla="*/ 0 h 714555"/>
              <a:gd name="connsiteX1" fmla="*/ 322054 w 322054"/>
              <a:gd name="connsiteY1" fmla="*/ 714555 h 714555"/>
              <a:gd name="connsiteX0" fmla="*/ 0 w 322054"/>
              <a:gd name="connsiteY0" fmla="*/ 0 h 714555"/>
              <a:gd name="connsiteX1" fmla="*/ 322054 w 322054"/>
              <a:gd name="connsiteY1" fmla="*/ 714555 h 714555"/>
              <a:gd name="connsiteX0" fmla="*/ 0 w 381000"/>
              <a:gd name="connsiteY0" fmla="*/ 0 h 762001"/>
              <a:gd name="connsiteX1" fmla="*/ 381000 w 381000"/>
              <a:gd name="connsiteY1" fmla="*/ 762001 h 762001"/>
              <a:gd name="connsiteX0" fmla="*/ 0 w 381000"/>
              <a:gd name="connsiteY0" fmla="*/ 0 h 762001"/>
              <a:gd name="connsiteX1" fmla="*/ 381000 w 381000"/>
              <a:gd name="connsiteY1" fmla="*/ 762001 h 762001"/>
              <a:gd name="connsiteX0" fmla="*/ 0 w 381000"/>
              <a:gd name="connsiteY0" fmla="*/ 0 h 762001"/>
              <a:gd name="connsiteX1" fmla="*/ 381000 w 381000"/>
              <a:gd name="connsiteY1" fmla="*/ 762001 h 762001"/>
              <a:gd name="connsiteX0" fmla="*/ 0 w 381000"/>
              <a:gd name="connsiteY0" fmla="*/ 0 h 685801"/>
              <a:gd name="connsiteX1" fmla="*/ 381000 w 381000"/>
              <a:gd name="connsiteY1" fmla="*/ 685801 h 685801"/>
            </a:gdLst>
            <a:ahLst/>
            <a:cxnLst>
              <a:cxn ang="0">
                <a:pos x="connsiteX0" y="connsiteY0"/>
              </a:cxn>
              <a:cxn ang="0">
                <a:pos x="connsiteX1" y="connsiteY1"/>
              </a:cxn>
            </a:cxnLst>
            <a:rect l="l" t="t" r="r" b="b"/>
            <a:pathLst>
              <a:path w="381000" h="685801">
                <a:moveTo>
                  <a:pt x="0" y="0"/>
                </a:moveTo>
                <a:cubicBezTo>
                  <a:pt x="59906" y="413589"/>
                  <a:pt x="265023" y="313906"/>
                  <a:pt x="381000" y="685801"/>
                </a:cubicBezTo>
              </a:path>
            </a:pathLst>
          </a:custGeom>
          <a:ln w="12700">
            <a:solidFill>
              <a:schemeClr val="accent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ounded Rectangle 8"/>
          <p:cNvSpPr/>
          <p:nvPr/>
        </p:nvSpPr>
        <p:spPr>
          <a:xfrm>
            <a:off x="1504122" y="2088873"/>
            <a:ext cx="5582478" cy="467702"/>
          </a:xfrm>
          <a:prstGeom prst="roundRect">
            <a:avLst>
              <a:gd name="adj" fmla="val 25288"/>
            </a:avLst>
          </a:prstGeom>
          <a:solidFill>
            <a:srgbClr val="FFD219">
              <a:alpha val="5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575352" y="2103764"/>
            <a:ext cx="5271053" cy="42738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50" b="0" i="1" u="none" strike="noStrike" kern="1200" cap="none" spc="0" normalizeH="0" baseline="0" noProof="0" dirty="0" smtClean="0">
                <a:ln>
                  <a:noFill/>
                </a:ln>
                <a:solidFill>
                  <a:schemeClr val="tx1"/>
                </a:solidFill>
                <a:effectLst/>
                <a:uLnTx/>
                <a:uFillTx/>
                <a:latin typeface="+mn-lt"/>
                <a:ea typeface="+mn-ea"/>
                <a:cs typeface="+mn-cs"/>
              </a:rPr>
              <a:t>Word index </a:t>
            </a:r>
            <a:r>
              <a:rPr kumimoji="0" lang="en-US" sz="2250" b="0" i="1" u="none" strike="noStrike" kern="1200" cap="none" spc="0" normalizeH="0" noProof="0" dirty="0" smtClean="0">
                <a:ln>
                  <a:noFill/>
                </a:ln>
                <a:solidFill>
                  <a:schemeClr val="tx1"/>
                </a:solidFill>
                <a:effectLst/>
                <a:uLnTx/>
                <a:uFillTx/>
                <a:latin typeface="+mn-lt"/>
                <a:ea typeface="+mn-ea"/>
                <a:cs typeface="+mn-cs"/>
              </a:rPr>
              <a:t>  </a:t>
            </a:r>
            <a:r>
              <a:rPr kumimoji="0" lang="en-US" sz="2250" b="0" i="1" u="none" strike="noStrike" kern="1200" cap="none" spc="0" normalizeH="0" baseline="0" noProof="0" dirty="0" smtClean="0">
                <a:ln>
                  <a:noFill/>
                </a:ln>
                <a:solidFill>
                  <a:schemeClr val="tx1"/>
                </a:solidFill>
                <a:effectLst/>
                <a:uLnTx/>
                <a:uFillTx/>
                <a:latin typeface="+mn-lt"/>
                <a:ea typeface="+mn-ea"/>
                <a:cs typeface="+mn-cs"/>
              </a:rPr>
              <a:t>, sentence </a:t>
            </a:r>
            <a:r>
              <a:rPr kumimoji="0" lang="en-US" sz="2250" b="0" i="1" u="none" strike="noStrike" kern="1200" cap="none" spc="0" normalizeH="0" noProof="0" dirty="0" smtClean="0">
                <a:ln>
                  <a:noFill/>
                </a:ln>
                <a:solidFill>
                  <a:schemeClr val="tx1"/>
                </a:solidFill>
                <a:effectLst/>
                <a:uLnTx/>
                <a:uFillTx/>
                <a:latin typeface="+mn-lt"/>
                <a:ea typeface="+mn-ea"/>
                <a:cs typeface="+mn-cs"/>
              </a:rPr>
              <a:t>   </a:t>
            </a:r>
            <a:r>
              <a:rPr kumimoji="0" lang="en-US" sz="2250" b="0" i="1" u="none" strike="noStrike" kern="1200" cap="none" spc="0" normalizeH="0" baseline="0" noProof="0" dirty="0" smtClean="0">
                <a:ln>
                  <a:noFill/>
                </a:ln>
                <a:solidFill>
                  <a:schemeClr val="tx1"/>
                </a:solidFill>
                <a:effectLst/>
                <a:uLnTx/>
                <a:uFillTx/>
                <a:latin typeface="+mn-lt"/>
                <a:ea typeface="+mn-ea"/>
                <a:cs typeface="+mn-cs"/>
              </a:rPr>
              <a:t>, dependency info</a:t>
            </a:r>
          </a:p>
        </p:txBody>
      </p:sp>
      <p:pic>
        <p:nvPicPr>
          <p:cNvPr id="3075" name="Picture 3" descr="C:\Users\Branavan\Desktop\presentations\acl11\img\q.png"/>
          <p:cNvPicPr>
            <a:picLocks noChangeAspect="1" noChangeArrowheads="1"/>
          </p:cNvPicPr>
          <p:nvPr/>
        </p:nvPicPr>
        <p:blipFill>
          <a:blip r:embed="rId4" cstate="print"/>
          <a:srcRect/>
          <a:stretch>
            <a:fillRect/>
          </a:stretch>
        </p:blipFill>
        <p:spPr bwMode="auto">
          <a:xfrm>
            <a:off x="6733352" y="2260438"/>
            <a:ext cx="135677" cy="211344"/>
          </a:xfrm>
          <a:prstGeom prst="rect">
            <a:avLst/>
          </a:prstGeom>
          <a:noFill/>
        </p:spPr>
      </p:pic>
      <p:pic>
        <p:nvPicPr>
          <p:cNvPr id="3076" name="Picture 4" descr="C:\Users\Branavan\Desktop\presentations\acl11\img\y.png"/>
          <p:cNvPicPr>
            <a:picLocks noChangeAspect="1" noChangeArrowheads="1"/>
          </p:cNvPicPr>
          <p:nvPr/>
        </p:nvPicPr>
        <p:blipFill>
          <a:blip r:embed="rId5" cstate="print"/>
          <a:srcRect/>
          <a:stretch>
            <a:fillRect/>
          </a:stretch>
        </p:blipFill>
        <p:spPr bwMode="auto">
          <a:xfrm>
            <a:off x="4396391" y="2268905"/>
            <a:ext cx="156551" cy="216564"/>
          </a:xfrm>
          <a:prstGeom prst="rect">
            <a:avLst/>
          </a:prstGeom>
          <a:noFill/>
        </p:spPr>
      </p:pic>
      <p:pic>
        <p:nvPicPr>
          <p:cNvPr id="3077" name="Picture 5" descr="C:\Users\Branavan\Desktop\presentations\acl11\img\j.png"/>
          <p:cNvPicPr>
            <a:picLocks noChangeAspect="1" noChangeArrowheads="1"/>
          </p:cNvPicPr>
          <p:nvPr/>
        </p:nvPicPr>
        <p:blipFill>
          <a:blip r:embed="rId6" cstate="print"/>
          <a:srcRect/>
          <a:stretch>
            <a:fillRect/>
          </a:stretch>
        </p:blipFill>
        <p:spPr bwMode="auto">
          <a:xfrm>
            <a:off x="3023443" y="2197674"/>
            <a:ext cx="135677" cy="289621"/>
          </a:xfrm>
          <a:prstGeom prst="rect">
            <a:avLst/>
          </a:prstGeom>
          <a:noFill/>
        </p:spPr>
      </p:pic>
      <p:grpSp>
        <p:nvGrpSpPr>
          <p:cNvPr id="2" name="Group 42"/>
          <p:cNvGrpSpPr/>
          <p:nvPr/>
        </p:nvGrpSpPr>
        <p:grpSpPr>
          <a:xfrm>
            <a:off x="838200" y="5029200"/>
            <a:ext cx="7467600" cy="1143000"/>
            <a:chOff x="838200" y="4876800"/>
            <a:chExt cx="7467600" cy="1143000"/>
          </a:xfrm>
        </p:grpSpPr>
        <p:pic>
          <p:nvPicPr>
            <p:cNvPr id="30" name="Picture 2" descr="C:\Users\Branavan\Desktop\presentations\acl11\img\p_e.png"/>
            <p:cNvPicPr>
              <a:picLocks noChangeAspect="1" noChangeArrowheads="1"/>
            </p:cNvPicPr>
            <p:nvPr/>
          </p:nvPicPr>
          <p:blipFill>
            <a:blip r:embed="rId3" cstate="print"/>
            <a:srcRect l="67790" b="20588"/>
            <a:stretch>
              <a:fillRect/>
            </a:stretch>
          </p:blipFill>
          <p:spPr bwMode="auto">
            <a:xfrm>
              <a:off x="3986427" y="5562600"/>
              <a:ext cx="1593107" cy="457200"/>
            </a:xfrm>
            <a:prstGeom prst="rect">
              <a:avLst/>
            </a:prstGeom>
            <a:noFill/>
          </p:spPr>
        </p:pic>
        <p:pic>
          <p:nvPicPr>
            <p:cNvPr id="25" name="Picture 2" descr="C:\Users\Branavan\Desktop\presentations\acl11\img\p_e.png"/>
            <p:cNvPicPr>
              <a:picLocks noChangeAspect="1" noChangeArrowheads="1"/>
            </p:cNvPicPr>
            <p:nvPr/>
          </p:nvPicPr>
          <p:blipFill>
            <a:blip r:embed="rId3" cstate="print"/>
            <a:srcRect l="61627" r="33751" b="33823"/>
            <a:stretch>
              <a:fillRect/>
            </a:stretch>
          </p:blipFill>
          <p:spPr bwMode="auto">
            <a:xfrm>
              <a:off x="5217907" y="4953000"/>
              <a:ext cx="243092" cy="405153"/>
            </a:xfrm>
            <a:prstGeom prst="rect">
              <a:avLst/>
            </a:prstGeom>
            <a:noFill/>
          </p:spPr>
        </p:pic>
        <p:sp>
          <p:nvSpPr>
            <p:cNvPr id="39" name="Content Placeholder 2"/>
            <p:cNvSpPr txBox="1">
              <a:spLocks/>
            </p:cNvSpPr>
            <p:nvPr/>
          </p:nvSpPr>
          <p:spPr>
            <a:xfrm>
              <a:off x="5715000" y="4914900"/>
              <a:ext cx="2590800" cy="457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i="1" noProof="0" dirty="0" smtClean="0"/>
                <a:t>-  weight vector</a:t>
              </a:r>
              <a:endParaRPr kumimoji="0" lang="en-US" sz="24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36" name="Content Placeholder 2"/>
            <p:cNvSpPr txBox="1">
              <a:spLocks/>
            </p:cNvSpPr>
            <p:nvPr/>
          </p:nvSpPr>
          <p:spPr>
            <a:xfrm>
              <a:off x="5715000" y="5524500"/>
              <a:ext cx="2590800" cy="457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i="1" noProof="0" dirty="0" smtClean="0"/>
                <a:t>-  feature function</a:t>
              </a:r>
              <a:endParaRPr kumimoji="0" lang="en-US" sz="24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40" name="Content Placeholder 2"/>
            <p:cNvSpPr txBox="1">
              <a:spLocks/>
            </p:cNvSpPr>
            <p:nvPr/>
          </p:nvSpPr>
          <p:spPr>
            <a:xfrm>
              <a:off x="838200" y="5219700"/>
              <a:ext cx="2438400" cy="457200"/>
            </a:xfrm>
            <a:prstGeom prst="rect">
              <a:avLst/>
            </a:prstGeom>
          </p:spPr>
          <p:txBody>
            <a:bodyPr vert="horz" lIns="91440" tIns="45720" rIns="91440" bIns="45720" rtlCol="0">
              <a:norm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400" i="1" noProof="0" dirty="0" smtClean="0"/>
                <a:t>Log-linear model:</a:t>
              </a:r>
              <a:endParaRPr kumimoji="0" lang="en-US" sz="24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41" name="Left Brace 40"/>
            <p:cNvSpPr/>
            <p:nvPr/>
          </p:nvSpPr>
          <p:spPr>
            <a:xfrm>
              <a:off x="3505200" y="4876800"/>
              <a:ext cx="228600" cy="1143000"/>
            </a:xfrm>
            <a:prstGeom prst="leftBrace">
              <a:avLst>
                <a:gd name="adj1" fmla="val 36111"/>
                <a:gd name="adj2" fmla="val 50000"/>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 name="Title 1"/>
          <p:cNvSpPr txBox="1">
            <a:spLocks/>
          </p:cNvSpPr>
          <p:nvPr/>
        </p:nvSpPr>
        <p:spPr>
          <a:xfrm>
            <a:off x="0" y="0"/>
            <a:ext cx="9144000" cy="762000"/>
          </a:xfrm>
          <a:prstGeom prst="rect">
            <a:avLst/>
          </a:prstGeom>
        </p:spPr>
        <p:txBody>
          <a:bodyPr vert="horz" lIns="91440" tIns="45720" rIns="91440" bIns="45720" rtlCol="0" anchor="ctr">
            <a:normAutofit fontScale="97500"/>
          </a:bodyPr>
          <a:lstStyle/>
          <a:p>
            <a:pPr lvl="0" algn="ctr">
              <a:spcBef>
                <a:spcPct val="0"/>
              </a:spcBef>
            </a:pPr>
            <a:r>
              <a:rPr lang="en-US" sz="2800" dirty="0" smtClean="0"/>
              <a:t>Predicate Structure</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Slide Number Placeholder 13"/>
          <p:cNvSpPr>
            <a:spLocks noGrp="1"/>
          </p:cNvSpPr>
          <p:nvPr>
            <p:ph type="sldNum" sz="quarter" idx="12"/>
          </p:nvPr>
        </p:nvSpPr>
        <p:spPr/>
        <p:txBody>
          <a:bodyPr/>
          <a:lstStyle/>
          <a:p>
            <a:fld id="{56BAE9AA-A52C-434E-B53C-34E22D50007E}" type="slidenum">
              <a:rPr lang="en-US" smtClean="0"/>
              <a:pPr/>
              <a:t>43</a:t>
            </a:fld>
            <a:endParaRPr lang="en-US"/>
          </a:p>
        </p:txBody>
      </p:sp>
      <p:sp>
        <p:nvSpPr>
          <p:cNvPr id="58" name="Content Placeholder 2"/>
          <p:cNvSpPr>
            <a:spLocks noGrp="1"/>
          </p:cNvSpPr>
          <p:nvPr>
            <p:ph idx="1"/>
          </p:nvPr>
        </p:nvSpPr>
        <p:spPr>
          <a:xfrm>
            <a:off x="1143000" y="838200"/>
            <a:ext cx="7239000" cy="533400"/>
          </a:xfrm>
        </p:spPr>
        <p:txBody>
          <a:bodyPr>
            <a:normAutofit/>
          </a:bodyPr>
          <a:lstStyle/>
          <a:p>
            <a:pPr>
              <a:buNone/>
            </a:pPr>
            <a:r>
              <a:rPr lang="en-US" sz="2400" i="1" dirty="0" smtClean="0"/>
              <a:t>Select word labels based on sentence + dependency info</a:t>
            </a:r>
          </a:p>
        </p:txBody>
      </p:sp>
      <p:sp>
        <p:nvSpPr>
          <p:cNvPr id="60" name="Rounded Rectangle 59"/>
          <p:cNvSpPr/>
          <p:nvPr/>
        </p:nvSpPr>
        <p:spPr>
          <a:xfrm>
            <a:off x="1143000" y="1295400"/>
            <a:ext cx="5105400" cy="381000"/>
          </a:xfrm>
          <a:prstGeom prst="round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lumMod val="75000"/>
                    <a:lumOff val="25000"/>
                  </a:schemeClr>
                </a:solidFill>
              </a:rPr>
              <a:t>E.g.,</a:t>
            </a:r>
            <a:r>
              <a:rPr lang="en-US" sz="2000" i="1" dirty="0" smtClean="0">
                <a:solidFill>
                  <a:schemeClr val="tx1">
                    <a:lumMod val="75000"/>
                    <a:lumOff val="25000"/>
                  </a:schemeClr>
                </a:solidFill>
              </a:rPr>
              <a:t> “</a:t>
            </a:r>
            <a:r>
              <a:rPr lang="en-US" sz="2000" b="1" i="1" dirty="0" smtClean="0">
                <a:solidFill>
                  <a:srgbClr val="00409E"/>
                </a:solidFill>
              </a:rPr>
              <a:t>Build  cities  </a:t>
            </a:r>
            <a:r>
              <a:rPr lang="en-US" sz="2000" i="1" dirty="0" smtClean="0">
                <a:solidFill>
                  <a:schemeClr val="tx1">
                    <a:lumMod val="65000"/>
                    <a:lumOff val="35000"/>
                  </a:schemeClr>
                </a:solidFill>
              </a:rPr>
              <a:t>near</a:t>
            </a:r>
            <a:r>
              <a:rPr lang="en-US" sz="2000" i="1" dirty="0" smtClean="0"/>
              <a:t>  </a:t>
            </a:r>
            <a:r>
              <a:rPr lang="en-US" sz="2000" b="1" i="1" dirty="0" smtClean="0">
                <a:solidFill>
                  <a:srgbClr val="C00000"/>
                </a:solidFill>
              </a:rPr>
              <a:t>rivers  or  ocean.</a:t>
            </a:r>
            <a:r>
              <a:rPr lang="en-US" sz="2000" i="1" dirty="0" smtClean="0">
                <a:solidFill>
                  <a:schemeClr val="tx1">
                    <a:lumMod val="75000"/>
                    <a:lumOff val="25000"/>
                  </a:schemeClr>
                </a:solidFill>
              </a:rPr>
              <a:t>”</a:t>
            </a:r>
            <a:endParaRPr lang="en-US" sz="2000" i="1" dirty="0">
              <a:solidFill>
                <a:schemeClr val="tx1">
                  <a:lumMod val="75000"/>
                  <a:lumOff val="25000"/>
                </a:schemeClr>
              </a:solidFill>
            </a:endParaRPr>
          </a:p>
        </p:txBody>
      </p:sp>
      <p:sp>
        <p:nvSpPr>
          <p:cNvPr id="16" name="Rounded Rectangle 15"/>
          <p:cNvSpPr/>
          <p:nvPr/>
        </p:nvSpPr>
        <p:spPr>
          <a:xfrm>
            <a:off x="1600201" y="4012095"/>
            <a:ext cx="5562600" cy="498613"/>
          </a:xfrm>
          <a:prstGeom prst="roundRect">
            <a:avLst>
              <a:gd name="adj" fmla="val 25288"/>
            </a:avLst>
          </a:prstGeom>
          <a:solidFill>
            <a:srgbClr val="6E6EFF">
              <a:alpha val="4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p:cNvSpPr txBox="1">
            <a:spLocks/>
          </p:cNvSpPr>
          <p:nvPr/>
        </p:nvSpPr>
        <p:spPr>
          <a:xfrm>
            <a:off x="1676400" y="4045540"/>
            <a:ext cx="5410200" cy="42738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50" i="1" noProof="0" dirty="0" smtClean="0"/>
              <a:t>Predicate label       </a:t>
            </a:r>
            <a:r>
              <a:rPr lang="en-US" sz="2050" noProof="0" dirty="0" smtClean="0"/>
              <a:t>= { </a:t>
            </a:r>
            <a:r>
              <a:rPr lang="en-US" sz="2050" b="1" i="1" dirty="0" smtClean="0">
                <a:solidFill>
                  <a:srgbClr val="0033CC"/>
                </a:solidFill>
                <a:cs typeface="Times New Roman" pitchFamily="18" charset="0"/>
              </a:rPr>
              <a:t>action</a:t>
            </a:r>
            <a:r>
              <a:rPr lang="en-US" sz="2050" i="1" noProof="0" dirty="0" smtClean="0"/>
              <a:t>, </a:t>
            </a:r>
            <a:r>
              <a:rPr lang="en-US" sz="2050" b="1" i="1" dirty="0" smtClean="0">
                <a:solidFill>
                  <a:srgbClr val="C00000"/>
                </a:solidFill>
                <a:cs typeface="Times New Roman" pitchFamily="18" charset="0"/>
              </a:rPr>
              <a:t>state</a:t>
            </a:r>
            <a:r>
              <a:rPr lang="en-US" sz="2050" i="1" dirty="0" smtClean="0"/>
              <a:t>,</a:t>
            </a:r>
            <a:r>
              <a:rPr lang="en-US" sz="2050" i="1" noProof="0" dirty="0" smtClean="0"/>
              <a:t> </a:t>
            </a:r>
            <a:r>
              <a:rPr lang="en-US" sz="2050" b="1" i="1" noProof="0" dirty="0" smtClean="0">
                <a:solidFill>
                  <a:schemeClr val="tx1">
                    <a:lumMod val="75000"/>
                    <a:lumOff val="25000"/>
                  </a:schemeClr>
                </a:solidFill>
                <a:cs typeface="Times New Roman" pitchFamily="18" charset="0"/>
              </a:rPr>
              <a:t>background </a:t>
            </a:r>
            <a:r>
              <a:rPr lang="en-US" sz="2050" noProof="0" dirty="0" smtClean="0">
                <a:cs typeface="Times New Roman" pitchFamily="18" charset="0"/>
              </a:rPr>
              <a:t>}</a:t>
            </a:r>
            <a:endParaRPr kumimoji="0" lang="en-US" sz="2050" u="none" strike="noStrike" kern="1200" cap="none" spc="0" normalizeH="0" baseline="0" noProof="0" dirty="0" smtClean="0">
              <a:ln>
                <a:noFill/>
              </a:ln>
              <a:effectLst/>
              <a:uLnTx/>
              <a:uFillTx/>
              <a:cs typeface="Times New Roman" pitchFamily="18" charset="0"/>
            </a:endParaRPr>
          </a:p>
        </p:txBody>
      </p:sp>
      <p:pic>
        <p:nvPicPr>
          <p:cNvPr id="29" name="Picture 2" descr="C:\Users\Branavan\Desktop\presentations\acl11\img\p_e.png"/>
          <p:cNvPicPr>
            <a:picLocks noChangeAspect="1" noChangeArrowheads="1"/>
          </p:cNvPicPr>
          <p:nvPr/>
        </p:nvPicPr>
        <p:blipFill>
          <a:blip r:embed="rId3" cstate="print"/>
          <a:srcRect l="8241" t="28317" r="83518" b="-13270"/>
          <a:stretch>
            <a:fillRect/>
          </a:stretch>
        </p:blipFill>
        <p:spPr bwMode="auto">
          <a:xfrm>
            <a:off x="3467500" y="4149948"/>
            <a:ext cx="261404" cy="313686"/>
          </a:xfrm>
          <a:prstGeom prst="rect">
            <a:avLst/>
          </a:prstGeom>
          <a:noFill/>
        </p:spPr>
      </p:pic>
      <p:sp>
        <p:nvSpPr>
          <p:cNvPr id="32" name="Rounded Rectangle 31"/>
          <p:cNvSpPr/>
          <p:nvPr/>
        </p:nvSpPr>
        <p:spPr>
          <a:xfrm>
            <a:off x="8458200" y="152400"/>
            <a:ext cx="533400" cy="3048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ysClr val="windowText" lastClr="000000"/>
                </a:solidFill>
              </a:rPr>
              <a:t>1</a:t>
            </a:r>
          </a:p>
        </p:txBody>
      </p:sp>
      <p:sp>
        <p:nvSpPr>
          <p:cNvPr id="33" name="Rounded Rectangle 32"/>
          <p:cNvSpPr/>
          <p:nvPr/>
        </p:nvSpPr>
        <p:spPr>
          <a:xfrm>
            <a:off x="8458200" y="533400"/>
            <a:ext cx="533400" cy="304800"/>
          </a:xfrm>
          <a:prstGeom prst="round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2</a:t>
            </a:r>
          </a:p>
        </p:txBody>
      </p:sp>
      <p:sp>
        <p:nvSpPr>
          <p:cNvPr id="35" name="Rounded Rectangle 34"/>
          <p:cNvSpPr/>
          <p:nvPr/>
        </p:nvSpPr>
        <p:spPr>
          <a:xfrm>
            <a:off x="8458200" y="914400"/>
            <a:ext cx="533400" cy="3048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ysClr val="windowText" lastClr="000000"/>
                </a:solidFill>
              </a:rPr>
              <a:t>3</a:t>
            </a:r>
            <a:endParaRPr lang="en-US" b="1" dirty="0">
              <a:solidFill>
                <a:sysClr val="windowText" lastClr="000000"/>
              </a:solidFill>
            </a:endParaRPr>
          </a:p>
        </p:txBody>
      </p:sp>
    </p:spTree>
    <p:extLst>
      <p:ext uri="{BB962C8B-B14F-4D97-AF65-F5344CB8AC3E}">
        <p14:creationId xmlns:p14="http://schemas.microsoft.com/office/powerpoint/2010/main" val="15928243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762000" y="1875182"/>
            <a:ext cx="7543800" cy="2849218"/>
          </a:xfrm>
          <a:prstGeom prst="roundRect">
            <a:avLst>
              <a:gd name="adj" fmla="val 8975"/>
            </a:avLst>
          </a:prstGeom>
          <a:solidFill>
            <a:schemeClr val="bg1"/>
          </a:solidFill>
          <a:ln w="9525">
            <a:solidFill>
              <a:schemeClr val="bg1">
                <a:lumMod val="65000"/>
              </a:schemeClr>
            </a:soli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i="1" dirty="0" smtClean="0">
              <a:solidFill>
                <a:schemeClr val="tx1"/>
              </a:solidFill>
            </a:endParaRPr>
          </a:p>
        </p:txBody>
      </p:sp>
      <p:grpSp>
        <p:nvGrpSpPr>
          <p:cNvPr id="2" name="Group 30"/>
          <p:cNvGrpSpPr/>
          <p:nvPr/>
        </p:nvGrpSpPr>
        <p:grpSpPr>
          <a:xfrm>
            <a:off x="685800" y="5029200"/>
            <a:ext cx="7772400" cy="1143000"/>
            <a:chOff x="685800" y="4876800"/>
            <a:chExt cx="7772400" cy="1143000"/>
          </a:xfrm>
        </p:grpSpPr>
        <p:pic>
          <p:nvPicPr>
            <p:cNvPr id="28" name="Picture 2" descr="C:\Users\Branavan\Desktop\presentations\acl11\img\q_sadyq.png"/>
            <p:cNvPicPr>
              <a:picLocks noChangeAspect="1" noChangeArrowheads="1"/>
            </p:cNvPicPr>
            <p:nvPr/>
          </p:nvPicPr>
          <p:blipFill>
            <a:blip r:embed="rId3" cstate="print"/>
            <a:srcRect l="60916"/>
            <a:stretch>
              <a:fillRect/>
            </a:stretch>
          </p:blipFill>
          <p:spPr bwMode="auto">
            <a:xfrm>
              <a:off x="3809999" y="5562600"/>
              <a:ext cx="1905001" cy="375302"/>
            </a:xfrm>
            <a:prstGeom prst="rect">
              <a:avLst/>
            </a:prstGeom>
            <a:noFill/>
          </p:spPr>
        </p:pic>
        <p:pic>
          <p:nvPicPr>
            <p:cNvPr id="30" name="Picture 2" descr="C:\Users\Branavan\Desktop\presentations\acl11\img\q_sadyq.png"/>
            <p:cNvPicPr>
              <a:picLocks noChangeAspect="1" noChangeArrowheads="1"/>
            </p:cNvPicPr>
            <p:nvPr/>
          </p:nvPicPr>
          <p:blipFill>
            <a:blip r:embed="rId3" cstate="print"/>
            <a:srcRect l="51536" r="42211"/>
            <a:stretch>
              <a:fillRect/>
            </a:stretch>
          </p:blipFill>
          <p:spPr bwMode="auto">
            <a:xfrm>
              <a:off x="5334000" y="4958698"/>
              <a:ext cx="304800" cy="375302"/>
            </a:xfrm>
            <a:prstGeom prst="rect">
              <a:avLst/>
            </a:prstGeom>
            <a:noFill/>
          </p:spPr>
        </p:pic>
        <p:sp>
          <p:nvSpPr>
            <p:cNvPr id="24" name="Content Placeholder 2"/>
            <p:cNvSpPr txBox="1">
              <a:spLocks/>
            </p:cNvSpPr>
            <p:nvPr/>
          </p:nvSpPr>
          <p:spPr>
            <a:xfrm>
              <a:off x="5867400" y="4914900"/>
              <a:ext cx="2590800" cy="457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i="1" noProof="0" dirty="0" smtClean="0"/>
                <a:t>-  weight vector</a:t>
              </a:r>
              <a:endParaRPr kumimoji="0" lang="en-US" sz="24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5" name="Content Placeholder 2"/>
            <p:cNvSpPr txBox="1">
              <a:spLocks/>
            </p:cNvSpPr>
            <p:nvPr/>
          </p:nvSpPr>
          <p:spPr>
            <a:xfrm>
              <a:off x="5867400" y="5524500"/>
              <a:ext cx="2590800" cy="457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i="1" noProof="0" dirty="0" smtClean="0"/>
                <a:t>-  feature function</a:t>
              </a:r>
              <a:endParaRPr kumimoji="0" lang="en-US" sz="24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6" name="Content Placeholder 2"/>
            <p:cNvSpPr txBox="1">
              <a:spLocks/>
            </p:cNvSpPr>
            <p:nvPr/>
          </p:nvSpPr>
          <p:spPr>
            <a:xfrm>
              <a:off x="685800" y="5219700"/>
              <a:ext cx="2438400" cy="457200"/>
            </a:xfrm>
            <a:prstGeom prst="rect">
              <a:avLst/>
            </a:prstGeom>
          </p:spPr>
          <p:txBody>
            <a:bodyPr vert="horz" lIns="91440" tIns="45720" rIns="91440" bIns="45720" rtlCol="0">
              <a:norm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400" i="1" noProof="0" dirty="0" smtClean="0"/>
                <a:t>Linear model:</a:t>
              </a:r>
              <a:endParaRPr kumimoji="0" lang="en-US" sz="24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7" name="Left Brace 26"/>
            <p:cNvSpPr/>
            <p:nvPr/>
          </p:nvSpPr>
          <p:spPr>
            <a:xfrm>
              <a:off x="3352800" y="4876800"/>
              <a:ext cx="228600" cy="1143000"/>
            </a:xfrm>
            <a:prstGeom prst="leftBrace">
              <a:avLst>
                <a:gd name="adj1" fmla="val 36111"/>
                <a:gd name="adj2" fmla="val 50000"/>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 name="Title 1"/>
          <p:cNvSpPr txBox="1">
            <a:spLocks/>
          </p:cNvSpPr>
          <p:nvPr/>
        </p:nvSpPr>
        <p:spPr>
          <a:xfrm>
            <a:off x="0" y="0"/>
            <a:ext cx="9144000" cy="762000"/>
          </a:xfrm>
          <a:prstGeom prst="rect">
            <a:avLst/>
          </a:prstGeom>
        </p:spPr>
        <p:txBody>
          <a:bodyPr vert="horz" lIns="91440" tIns="45720" rIns="91440" bIns="45720" rtlCol="0" anchor="ctr">
            <a:normAutofit fontScale="97500"/>
          </a:bodyPr>
          <a:lstStyle/>
          <a:p>
            <a:pPr lvl="0" algn="ctr">
              <a:spcBef>
                <a:spcPct val="0"/>
              </a:spcBef>
            </a:pPr>
            <a:r>
              <a:rPr lang="en-US" sz="2800" noProof="0" dirty="0" smtClean="0"/>
              <a:t>Final Q function approximation</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Slide Number Placeholder 13"/>
          <p:cNvSpPr>
            <a:spLocks noGrp="1"/>
          </p:cNvSpPr>
          <p:nvPr>
            <p:ph type="sldNum" sz="quarter" idx="12"/>
          </p:nvPr>
        </p:nvSpPr>
        <p:spPr/>
        <p:txBody>
          <a:bodyPr/>
          <a:lstStyle/>
          <a:p>
            <a:fld id="{56BAE9AA-A52C-434E-B53C-34E22D50007E}" type="slidenum">
              <a:rPr lang="en-US" smtClean="0"/>
              <a:pPr/>
              <a:t>44</a:t>
            </a:fld>
            <a:endParaRPr lang="en-US"/>
          </a:p>
        </p:txBody>
      </p:sp>
      <p:sp>
        <p:nvSpPr>
          <p:cNvPr id="6" name="Rounded Rectangle 5"/>
          <p:cNvSpPr/>
          <p:nvPr/>
        </p:nvSpPr>
        <p:spPr>
          <a:xfrm>
            <a:off x="2514600" y="3006911"/>
            <a:ext cx="1237220" cy="585761"/>
          </a:xfrm>
          <a:prstGeom prst="roundRect">
            <a:avLst>
              <a:gd name="adj" fmla="val 25288"/>
            </a:avLst>
          </a:prstGeom>
          <a:solidFill>
            <a:srgbClr val="6E6EFF">
              <a:alpha val="4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839963" y="3006911"/>
            <a:ext cx="697246" cy="585761"/>
          </a:xfrm>
          <a:prstGeom prst="roundRect">
            <a:avLst>
              <a:gd name="adj" fmla="val 25288"/>
            </a:avLst>
          </a:prstGeom>
          <a:solidFill>
            <a:srgbClr val="FFD219">
              <a:alpha val="5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Users\Branavan\Desktop\presentations\acl11\img\q_sadyq.png"/>
          <p:cNvPicPr>
            <a:picLocks noChangeAspect="1" noChangeArrowheads="1"/>
          </p:cNvPicPr>
          <p:nvPr/>
        </p:nvPicPr>
        <p:blipFill>
          <a:blip r:embed="rId3" cstate="print"/>
          <a:srcRect/>
          <a:stretch>
            <a:fillRect/>
          </a:stretch>
        </p:blipFill>
        <p:spPr bwMode="auto">
          <a:xfrm>
            <a:off x="1490132" y="3046523"/>
            <a:ext cx="5825068" cy="448520"/>
          </a:xfrm>
          <a:prstGeom prst="rect">
            <a:avLst/>
          </a:prstGeom>
          <a:noFill/>
        </p:spPr>
      </p:pic>
      <p:sp>
        <p:nvSpPr>
          <p:cNvPr id="10" name="Freeform 9"/>
          <p:cNvSpPr/>
          <p:nvPr/>
        </p:nvSpPr>
        <p:spPr>
          <a:xfrm flipH="1">
            <a:off x="2209800" y="2502195"/>
            <a:ext cx="292881" cy="504715"/>
          </a:xfrm>
          <a:custGeom>
            <a:avLst/>
            <a:gdLst>
              <a:gd name="connsiteX0" fmla="*/ 37381 w 365185"/>
              <a:gd name="connsiteY0" fmla="*/ 0 h 707366"/>
              <a:gd name="connsiteX1" fmla="*/ 54634 w 365185"/>
              <a:gd name="connsiteY1" fmla="*/ 336430 h 707366"/>
              <a:gd name="connsiteX2" fmla="*/ 365185 w 365185"/>
              <a:gd name="connsiteY2" fmla="*/ 707366 h 707366"/>
              <a:gd name="connsiteX0" fmla="*/ 0 w 327804"/>
              <a:gd name="connsiteY0" fmla="*/ 0 h 707366"/>
              <a:gd name="connsiteX1" fmla="*/ 327804 w 327804"/>
              <a:gd name="connsiteY1" fmla="*/ 707366 h 707366"/>
              <a:gd name="connsiteX0" fmla="*/ 0 w 327804"/>
              <a:gd name="connsiteY0" fmla="*/ 0 h 707366"/>
              <a:gd name="connsiteX1" fmla="*/ 81950 w 327804"/>
              <a:gd name="connsiteY1" fmla="*/ 297611 h 707366"/>
              <a:gd name="connsiteX2" fmla="*/ 327804 w 327804"/>
              <a:gd name="connsiteY2" fmla="*/ 707366 h 707366"/>
              <a:gd name="connsiteX0" fmla="*/ 0 w 327804"/>
              <a:gd name="connsiteY0" fmla="*/ 0 h 707366"/>
              <a:gd name="connsiteX1" fmla="*/ 327804 w 327804"/>
              <a:gd name="connsiteY1" fmla="*/ 707366 h 707366"/>
              <a:gd name="connsiteX0" fmla="*/ 0 w 322054"/>
              <a:gd name="connsiteY0" fmla="*/ 0 h 714555"/>
              <a:gd name="connsiteX1" fmla="*/ 322054 w 322054"/>
              <a:gd name="connsiteY1" fmla="*/ 714555 h 714555"/>
              <a:gd name="connsiteX0" fmla="*/ 0 w 322054"/>
              <a:gd name="connsiteY0" fmla="*/ 0 h 714555"/>
              <a:gd name="connsiteX1" fmla="*/ 322054 w 322054"/>
              <a:gd name="connsiteY1" fmla="*/ 714555 h 714555"/>
              <a:gd name="connsiteX0" fmla="*/ 0 w 322054"/>
              <a:gd name="connsiteY0" fmla="*/ 0 h 714555"/>
              <a:gd name="connsiteX1" fmla="*/ 322054 w 322054"/>
              <a:gd name="connsiteY1" fmla="*/ 714555 h 714555"/>
              <a:gd name="connsiteX0" fmla="*/ 0 w 381000"/>
              <a:gd name="connsiteY0" fmla="*/ 0 h 762001"/>
              <a:gd name="connsiteX1" fmla="*/ 381000 w 381000"/>
              <a:gd name="connsiteY1" fmla="*/ 762001 h 762001"/>
              <a:gd name="connsiteX0" fmla="*/ 0 w 381000"/>
              <a:gd name="connsiteY0" fmla="*/ 0 h 762001"/>
              <a:gd name="connsiteX1" fmla="*/ 381000 w 381000"/>
              <a:gd name="connsiteY1" fmla="*/ 762001 h 762001"/>
              <a:gd name="connsiteX0" fmla="*/ 0 w 381000"/>
              <a:gd name="connsiteY0" fmla="*/ 0 h 762001"/>
              <a:gd name="connsiteX1" fmla="*/ 381000 w 381000"/>
              <a:gd name="connsiteY1" fmla="*/ 762001 h 762001"/>
              <a:gd name="connsiteX0" fmla="*/ 0 w 381000"/>
              <a:gd name="connsiteY0" fmla="*/ 0 h 685801"/>
              <a:gd name="connsiteX1" fmla="*/ 381000 w 381000"/>
              <a:gd name="connsiteY1" fmla="*/ 685801 h 685801"/>
            </a:gdLst>
            <a:ahLst/>
            <a:cxnLst>
              <a:cxn ang="0">
                <a:pos x="connsiteX0" y="connsiteY0"/>
              </a:cxn>
              <a:cxn ang="0">
                <a:pos x="connsiteX1" y="connsiteY1"/>
              </a:cxn>
            </a:cxnLst>
            <a:rect l="l" t="t" r="r" b="b"/>
            <a:pathLst>
              <a:path w="381000" h="685801">
                <a:moveTo>
                  <a:pt x="0" y="0"/>
                </a:moveTo>
                <a:cubicBezTo>
                  <a:pt x="59906" y="413589"/>
                  <a:pt x="265023" y="313906"/>
                  <a:pt x="381000" y="685801"/>
                </a:cubicBezTo>
              </a:path>
            </a:pathLst>
          </a:custGeom>
          <a:ln w="12700">
            <a:solidFill>
              <a:srgbClr val="CC9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ounded Rectangle 8"/>
          <p:cNvSpPr/>
          <p:nvPr/>
        </p:nvSpPr>
        <p:spPr>
          <a:xfrm>
            <a:off x="1490132" y="2055049"/>
            <a:ext cx="3691468" cy="480766"/>
          </a:xfrm>
          <a:prstGeom prst="roundRect">
            <a:avLst>
              <a:gd name="adj" fmla="val 25288"/>
            </a:avLst>
          </a:prstGeom>
          <a:solidFill>
            <a:srgbClr val="FFD219">
              <a:alpha val="5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636573" y="2064474"/>
            <a:ext cx="3468828" cy="439321"/>
          </a:xfrm>
          <a:prstGeom prst="rect">
            <a:avLst/>
          </a:prstGeom>
        </p:spPr>
        <p:txBody>
          <a:bodyPr vert="horz" lIns="91440" tIns="45720" rIns="91440" bIns="45720" rtlCol="0" anchor="ct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50" b="0" i="1" u="none" strike="noStrike" kern="1200" cap="none" spc="0" normalizeH="0" baseline="0" noProof="0" dirty="0" smtClean="0">
                <a:ln>
                  <a:noFill/>
                </a:ln>
                <a:solidFill>
                  <a:schemeClr val="tx1"/>
                </a:solidFill>
                <a:effectLst/>
                <a:uLnTx/>
                <a:uFillTx/>
                <a:latin typeface="+mn-lt"/>
                <a:ea typeface="+mn-ea"/>
                <a:cs typeface="+mn-cs"/>
              </a:rPr>
              <a:t>State    , candidate action</a:t>
            </a:r>
          </a:p>
        </p:txBody>
      </p:sp>
      <p:pic>
        <p:nvPicPr>
          <p:cNvPr id="12" name="Picture 3" descr="C:\Users\Branavan\Desktop\presentations\acl11\img\a.png"/>
          <p:cNvPicPr>
            <a:picLocks noChangeAspect="1" noChangeArrowheads="1"/>
          </p:cNvPicPr>
          <p:nvPr/>
        </p:nvPicPr>
        <p:blipFill>
          <a:blip r:embed="rId4" cstate="print"/>
          <a:srcRect/>
          <a:stretch>
            <a:fillRect/>
          </a:stretch>
        </p:blipFill>
        <p:spPr bwMode="auto">
          <a:xfrm>
            <a:off x="4774765" y="2237824"/>
            <a:ext cx="157865" cy="157859"/>
          </a:xfrm>
          <a:prstGeom prst="rect">
            <a:avLst/>
          </a:prstGeom>
          <a:noFill/>
        </p:spPr>
      </p:pic>
      <p:pic>
        <p:nvPicPr>
          <p:cNvPr id="15" name="Picture 5" descr="C:\Users\Branavan\Desktop\presentations\acl11\img\s.png"/>
          <p:cNvPicPr>
            <a:picLocks noChangeAspect="1" noChangeArrowheads="1"/>
          </p:cNvPicPr>
          <p:nvPr/>
        </p:nvPicPr>
        <p:blipFill>
          <a:blip r:embed="rId5" cstate="print"/>
          <a:srcRect/>
          <a:stretch>
            <a:fillRect/>
          </a:stretch>
        </p:blipFill>
        <p:spPr bwMode="auto">
          <a:xfrm>
            <a:off x="2408951" y="2237820"/>
            <a:ext cx="125205" cy="157863"/>
          </a:xfrm>
          <a:prstGeom prst="rect">
            <a:avLst/>
          </a:prstGeom>
          <a:noFill/>
        </p:spPr>
      </p:pic>
      <p:sp>
        <p:nvSpPr>
          <p:cNvPr id="20" name="Freeform 19"/>
          <p:cNvSpPr/>
          <p:nvPr/>
        </p:nvSpPr>
        <p:spPr>
          <a:xfrm rot="10800000">
            <a:off x="3320635" y="3592670"/>
            <a:ext cx="292881" cy="472299"/>
          </a:xfrm>
          <a:custGeom>
            <a:avLst/>
            <a:gdLst>
              <a:gd name="connsiteX0" fmla="*/ 37381 w 365185"/>
              <a:gd name="connsiteY0" fmla="*/ 0 h 707366"/>
              <a:gd name="connsiteX1" fmla="*/ 54634 w 365185"/>
              <a:gd name="connsiteY1" fmla="*/ 336430 h 707366"/>
              <a:gd name="connsiteX2" fmla="*/ 365185 w 365185"/>
              <a:gd name="connsiteY2" fmla="*/ 707366 h 707366"/>
              <a:gd name="connsiteX0" fmla="*/ 0 w 327804"/>
              <a:gd name="connsiteY0" fmla="*/ 0 h 707366"/>
              <a:gd name="connsiteX1" fmla="*/ 327804 w 327804"/>
              <a:gd name="connsiteY1" fmla="*/ 707366 h 707366"/>
              <a:gd name="connsiteX0" fmla="*/ 0 w 327804"/>
              <a:gd name="connsiteY0" fmla="*/ 0 h 707366"/>
              <a:gd name="connsiteX1" fmla="*/ 81950 w 327804"/>
              <a:gd name="connsiteY1" fmla="*/ 297611 h 707366"/>
              <a:gd name="connsiteX2" fmla="*/ 327804 w 327804"/>
              <a:gd name="connsiteY2" fmla="*/ 707366 h 707366"/>
              <a:gd name="connsiteX0" fmla="*/ 0 w 327804"/>
              <a:gd name="connsiteY0" fmla="*/ 0 h 707366"/>
              <a:gd name="connsiteX1" fmla="*/ 327804 w 327804"/>
              <a:gd name="connsiteY1" fmla="*/ 707366 h 707366"/>
              <a:gd name="connsiteX0" fmla="*/ 0 w 322054"/>
              <a:gd name="connsiteY0" fmla="*/ 0 h 714555"/>
              <a:gd name="connsiteX1" fmla="*/ 322054 w 322054"/>
              <a:gd name="connsiteY1" fmla="*/ 714555 h 714555"/>
              <a:gd name="connsiteX0" fmla="*/ 0 w 322054"/>
              <a:gd name="connsiteY0" fmla="*/ 0 h 714555"/>
              <a:gd name="connsiteX1" fmla="*/ 322054 w 322054"/>
              <a:gd name="connsiteY1" fmla="*/ 714555 h 714555"/>
              <a:gd name="connsiteX0" fmla="*/ 0 w 322054"/>
              <a:gd name="connsiteY0" fmla="*/ 0 h 714555"/>
              <a:gd name="connsiteX1" fmla="*/ 322054 w 322054"/>
              <a:gd name="connsiteY1" fmla="*/ 714555 h 714555"/>
              <a:gd name="connsiteX0" fmla="*/ 0 w 381000"/>
              <a:gd name="connsiteY0" fmla="*/ 0 h 762001"/>
              <a:gd name="connsiteX1" fmla="*/ 381000 w 381000"/>
              <a:gd name="connsiteY1" fmla="*/ 762001 h 762001"/>
              <a:gd name="connsiteX0" fmla="*/ 0 w 381000"/>
              <a:gd name="connsiteY0" fmla="*/ 0 h 762001"/>
              <a:gd name="connsiteX1" fmla="*/ 381000 w 381000"/>
              <a:gd name="connsiteY1" fmla="*/ 762001 h 762001"/>
              <a:gd name="connsiteX0" fmla="*/ 0 w 381000"/>
              <a:gd name="connsiteY0" fmla="*/ 0 h 762001"/>
              <a:gd name="connsiteX1" fmla="*/ 381000 w 381000"/>
              <a:gd name="connsiteY1" fmla="*/ 762001 h 762001"/>
              <a:gd name="connsiteX0" fmla="*/ 0 w 381000"/>
              <a:gd name="connsiteY0" fmla="*/ 0 h 685801"/>
              <a:gd name="connsiteX1" fmla="*/ 381000 w 381000"/>
              <a:gd name="connsiteY1" fmla="*/ 685801 h 685801"/>
            </a:gdLst>
            <a:ahLst/>
            <a:cxnLst>
              <a:cxn ang="0">
                <a:pos x="connsiteX0" y="connsiteY0"/>
              </a:cxn>
              <a:cxn ang="0">
                <a:pos x="connsiteX1" y="connsiteY1"/>
              </a:cxn>
            </a:cxnLst>
            <a:rect l="l" t="t" r="r" b="b"/>
            <a:pathLst>
              <a:path w="381000" h="685801">
                <a:moveTo>
                  <a:pt x="0" y="0"/>
                </a:moveTo>
                <a:cubicBezTo>
                  <a:pt x="59906" y="413589"/>
                  <a:pt x="265023" y="313906"/>
                  <a:pt x="381000" y="685801"/>
                </a:cubicBezTo>
              </a:path>
            </a:pathLst>
          </a:custGeom>
          <a:ln w="12700">
            <a:solidFill>
              <a:schemeClr val="accent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Content Placeholder 2"/>
          <p:cNvSpPr>
            <a:spLocks noGrp="1"/>
          </p:cNvSpPr>
          <p:nvPr>
            <p:ph idx="1"/>
          </p:nvPr>
        </p:nvSpPr>
        <p:spPr>
          <a:xfrm>
            <a:off x="1219200" y="914400"/>
            <a:ext cx="6172200" cy="533400"/>
          </a:xfrm>
        </p:spPr>
        <p:txBody>
          <a:bodyPr>
            <a:normAutofit/>
          </a:bodyPr>
          <a:lstStyle/>
          <a:p>
            <a:pPr>
              <a:buNone/>
            </a:pPr>
            <a:r>
              <a:rPr lang="en-US" sz="2400" i="1" dirty="0" smtClean="0">
                <a:solidFill>
                  <a:schemeClr val="tx1">
                    <a:lumMod val="75000"/>
                    <a:lumOff val="25000"/>
                  </a:schemeClr>
                </a:solidFill>
              </a:rPr>
              <a:t>Predict expected value of candidate action</a:t>
            </a:r>
          </a:p>
        </p:txBody>
      </p:sp>
      <p:pic>
        <p:nvPicPr>
          <p:cNvPr id="13" name="Picture 4" descr="C:\Users\Branavan\Desktop\presentations\acl11\img\d.png"/>
          <p:cNvPicPr>
            <a:picLocks noChangeAspect="1" noChangeArrowheads="1"/>
          </p:cNvPicPr>
          <p:nvPr/>
        </p:nvPicPr>
        <p:blipFill>
          <a:blip r:embed="rId6" cstate="print"/>
          <a:srcRect/>
          <a:stretch>
            <a:fillRect/>
          </a:stretch>
        </p:blipFill>
        <p:spPr bwMode="auto">
          <a:xfrm>
            <a:off x="2590800" y="4137991"/>
            <a:ext cx="166031" cy="244961"/>
          </a:xfrm>
          <a:prstGeom prst="rect">
            <a:avLst/>
          </a:prstGeom>
          <a:noFill/>
        </p:spPr>
      </p:pic>
      <p:sp>
        <p:nvSpPr>
          <p:cNvPr id="16" name="Rounded Rectangle 15"/>
          <p:cNvSpPr/>
          <p:nvPr/>
        </p:nvSpPr>
        <p:spPr>
          <a:xfrm>
            <a:off x="1143000" y="4031992"/>
            <a:ext cx="6781800" cy="512541"/>
          </a:xfrm>
          <a:prstGeom prst="roundRect">
            <a:avLst>
              <a:gd name="adj" fmla="val 25288"/>
            </a:avLst>
          </a:prstGeom>
          <a:solidFill>
            <a:srgbClr val="6E6EFF">
              <a:alpha val="4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p:cNvSpPr txBox="1">
            <a:spLocks/>
          </p:cNvSpPr>
          <p:nvPr/>
        </p:nvSpPr>
        <p:spPr>
          <a:xfrm>
            <a:off x="1219200" y="4055319"/>
            <a:ext cx="6400800" cy="439321"/>
          </a:xfrm>
          <a:prstGeom prst="rect">
            <a:avLst/>
          </a:prstGeom>
        </p:spPr>
        <p:txBody>
          <a:bodyPr vert="horz" lIns="91440" tIns="45720" rIns="91440" bIns="45720" rtlCol="0" anchor="ct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200" i="1" noProof="0" dirty="0" smtClean="0"/>
              <a:t>Document     , relevant sentence      , predicate labeling</a:t>
            </a:r>
            <a:endParaRPr kumimoji="0" lang="en-US" sz="2200" b="0" i="1"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6" name="Picture 2" descr="C:\Users\Branavan\Desktop\presentations\acl11\img\ei.png"/>
          <p:cNvPicPr>
            <a:picLocks noChangeAspect="1" noChangeArrowheads="1"/>
          </p:cNvPicPr>
          <p:nvPr/>
        </p:nvPicPr>
        <p:blipFill>
          <a:blip r:embed="rId7" cstate="print"/>
          <a:srcRect/>
          <a:stretch>
            <a:fillRect/>
          </a:stretch>
        </p:blipFill>
        <p:spPr bwMode="auto">
          <a:xfrm>
            <a:off x="7543800" y="4134433"/>
            <a:ext cx="219758" cy="290394"/>
          </a:xfrm>
          <a:prstGeom prst="rect">
            <a:avLst/>
          </a:prstGeom>
          <a:noFill/>
        </p:spPr>
      </p:pic>
      <p:pic>
        <p:nvPicPr>
          <p:cNvPr id="1027" name="Picture 3" descr="C:\Users\Branavan\Desktop\presentations\acl11\img\yi.png"/>
          <p:cNvPicPr>
            <a:picLocks noChangeAspect="1" noChangeArrowheads="1"/>
          </p:cNvPicPr>
          <p:nvPr/>
        </p:nvPicPr>
        <p:blipFill>
          <a:blip r:embed="rId8" cstate="print"/>
          <a:srcRect/>
          <a:stretch>
            <a:fillRect/>
          </a:stretch>
        </p:blipFill>
        <p:spPr bwMode="auto">
          <a:xfrm>
            <a:off x="5011670" y="4214191"/>
            <a:ext cx="235456" cy="217142"/>
          </a:xfrm>
          <a:prstGeom prst="rect">
            <a:avLst/>
          </a:prstGeom>
          <a:noFill/>
        </p:spPr>
      </p:pic>
      <p:sp>
        <p:nvSpPr>
          <p:cNvPr id="34" name="Rounded Rectangle 33"/>
          <p:cNvSpPr/>
          <p:nvPr/>
        </p:nvSpPr>
        <p:spPr>
          <a:xfrm>
            <a:off x="8458200" y="152400"/>
            <a:ext cx="533400" cy="3048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ysClr val="windowText" lastClr="000000"/>
                </a:solidFill>
              </a:rPr>
              <a:t>1</a:t>
            </a:r>
          </a:p>
        </p:txBody>
      </p:sp>
      <p:sp>
        <p:nvSpPr>
          <p:cNvPr id="35" name="Rounded Rectangle 34"/>
          <p:cNvSpPr/>
          <p:nvPr/>
        </p:nvSpPr>
        <p:spPr>
          <a:xfrm>
            <a:off x="8458200" y="533400"/>
            <a:ext cx="533400" cy="3048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ysClr val="windowText" lastClr="000000"/>
                </a:solidFill>
              </a:rPr>
              <a:t>2</a:t>
            </a:r>
          </a:p>
        </p:txBody>
      </p:sp>
      <p:sp>
        <p:nvSpPr>
          <p:cNvPr id="36" name="Rounded Rectangle 35"/>
          <p:cNvSpPr/>
          <p:nvPr/>
        </p:nvSpPr>
        <p:spPr>
          <a:xfrm>
            <a:off x="8458200" y="914400"/>
            <a:ext cx="533400" cy="304800"/>
          </a:xfrm>
          <a:prstGeom prst="round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3</a:t>
            </a:r>
          </a:p>
        </p:txBody>
      </p:sp>
    </p:spTree>
    <p:extLst>
      <p:ext uri="{BB962C8B-B14F-4D97-AF65-F5344CB8AC3E}">
        <p14:creationId xmlns:p14="http://schemas.microsoft.com/office/powerpoint/2010/main" val="12975010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3" cstate="print"/>
          <a:srcRect/>
          <a:stretch>
            <a:fillRect/>
          </a:stretch>
        </p:blipFill>
        <p:spPr bwMode="auto">
          <a:xfrm>
            <a:off x="2260599" y="2610887"/>
            <a:ext cx="3505200" cy="2604580"/>
          </a:xfrm>
          <a:prstGeom prst="rect">
            <a:avLst/>
          </a:prstGeom>
          <a:noFill/>
          <a:ln w="9525">
            <a:noFill/>
            <a:miter lim="800000"/>
            <a:headEnd/>
            <a:tailEnd/>
          </a:ln>
          <a:effectLst/>
        </p:spPr>
      </p:pic>
      <p:sp>
        <p:nvSpPr>
          <p:cNvPr id="28" name="Freeform 27"/>
          <p:cNvSpPr/>
          <p:nvPr/>
        </p:nvSpPr>
        <p:spPr>
          <a:xfrm rot="16200000">
            <a:off x="5448301" y="2705099"/>
            <a:ext cx="609601" cy="228603"/>
          </a:xfrm>
          <a:custGeom>
            <a:avLst/>
            <a:gdLst>
              <a:gd name="connsiteX0" fmla="*/ 1109133 w 1109133"/>
              <a:gd name="connsiteY0" fmla="*/ 279400 h 325967"/>
              <a:gd name="connsiteX1" fmla="*/ 728133 w 1109133"/>
              <a:gd name="connsiteY1" fmla="*/ 279400 h 325967"/>
              <a:gd name="connsiteX2" fmla="*/ 0 w 1109133"/>
              <a:gd name="connsiteY2" fmla="*/ 0 h 325967"/>
              <a:gd name="connsiteX0" fmla="*/ 1109133 w 1109133"/>
              <a:gd name="connsiteY0" fmla="*/ 279400 h 302683"/>
              <a:gd name="connsiteX1" fmla="*/ 651933 w 1109133"/>
              <a:gd name="connsiteY1" fmla="*/ 211667 h 302683"/>
              <a:gd name="connsiteX2" fmla="*/ 0 w 1109133"/>
              <a:gd name="connsiteY2" fmla="*/ 0 h 302683"/>
              <a:gd name="connsiteX0" fmla="*/ 1109133 w 1109133"/>
              <a:gd name="connsiteY0" fmla="*/ 279400 h 279400"/>
              <a:gd name="connsiteX1" fmla="*/ 0 w 1109133"/>
              <a:gd name="connsiteY1" fmla="*/ 0 h 279400"/>
              <a:gd name="connsiteX0" fmla="*/ 1109133 w 1109133"/>
              <a:gd name="connsiteY0" fmla="*/ 279400 h 279400"/>
              <a:gd name="connsiteX1" fmla="*/ 0 w 1109133"/>
              <a:gd name="connsiteY1" fmla="*/ 0 h 279400"/>
              <a:gd name="connsiteX0" fmla="*/ 1032933 w 1032933"/>
              <a:gd name="connsiteY0" fmla="*/ 287867 h 287867"/>
              <a:gd name="connsiteX1" fmla="*/ 0 w 1032933"/>
              <a:gd name="connsiteY1" fmla="*/ 0 h 287867"/>
              <a:gd name="connsiteX0" fmla="*/ 1109133 w 1109133"/>
              <a:gd name="connsiteY0" fmla="*/ 287867 h 287867"/>
              <a:gd name="connsiteX1" fmla="*/ 0 w 1109133"/>
              <a:gd name="connsiteY1" fmla="*/ 0 h 287867"/>
              <a:gd name="connsiteX0" fmla="*/ 1109133 w 1109133"/>
              <a:gd name="connsiteY0" fmla="*/ 287867 h 287867"/>
              <a:gd name="connsiteX1" fmla="*/ 0 w 1109133"/>
              <a:gd name="connsiteY1" fmla="*/ 0 h 287867"/>
              <a:gd name="connsiteX0" fmla="*/ 762000 w 762000"/>
              <a:gd name="connsiteY0" fmla="*/ 440267 h 440267"/>
              <a:gd name="connsiteX1" fmla="*/ 0 w 762000"/>
              <a:gd name="connsiteY1" fmla="*/ 0 h 440267"/>
              <a:gd name="connsiteX0" fmla="*/ 762000 w 762000"/>
              <a:gd name="connsiteY0" fmla="*/ 440267 h 440267"/>
              <a:gd name="connsiteX1" fmla="*/ 0 w 762000"/>
              <a:gd name="connsiteY1" fmla="*/ 0 h 440267"/>
              <a:gd name="connsiteX0" fmla="*/ 762000 w 762000"/>
              <a:gd name="connsiteY0" fmla="*/ 440267 h 440267"/>
              <a:gd name="connsiteX1" fmla="*/ 0 w 762000"/>
              <a:gd name="connsiteY1" fmla="*/ 0 h 440267"/>
              <a:gd name="connsiteX0" fmla="*/ 762000 w 762000"/>
              <a:gd name="connsiteY0" fmla="*/ 440267 h 440267"/>
              <a:gd name="connsiteX1" fmla="*/ 762000 w 762000"/>
              <a:gd name="connsiteY1" fmla="*/ 440267 h 440267"/>
              <a:gd name="connsiteX2" fmla="*/ 0 w 762000"/>
              <a:gd name="connsiteY2" fmla="*/ 0 h 440267"/>
              <a:gd name="connsiteX0" fmla="*/ 762000 w 838200"/>
              <a:gd name="connsiteY0" fmla="*/ 440267 h 516467"/>
              <a:gd name="connsiteX1" fmla="*/ 838200 w 838200"/>
              <a:gd name="connsiteY1" fmla="*/ 516467 h 516467"/>
              <a:gd name="connsiteX2" fmla="*/ 0 w 838200"/>
              <a:gd name="connsiteY2" fmla="*/ 0 h 516467"/>
              <a:gd name="connsiteX0" fmla="*/ 762000 w 762000"/>
              <a:gd name="connsiteY0" fmla="*/ 440267 h 440267"/>
              <a:gd name="connsiteX1" fmla="*/ 0 w 762000"/>
              <a:gd name="connsiteY1" fmla="*/ 0 h 440267"/>
              <a:gd name="connsiteX0" fmla="*/ 768066 w 768066"/>
              <a:gd name="connsiteY0" fmla="*/ 440267 h 533402"/>
              <a:gd name="connsiteX1" fmla="*/ 234666 w 768066"/>
              <a:gd name="connsiteY1" fmla="*/ 533402 h 533402"/>
              <a:gd name="connsiteX2" fmla="*/ 6066 w 768066"/>
              <a:gd name="connsiteY2" fmla="*/ 0 h 533402"/>
              <a:gd name="connsiteX0" fmla="*/ 539467 w 539467"/>
              <a:gd name="connsiteY0" fmla="*/ 304799 h 533402"/>
              <a:gd name="connsiteX1" fmla="*/ 234666 w 539467"/>
              <a:gd name="connsiteY1" fmla="*/ 533402 h 533402"/>
              <a:gd name="connsiteX2" fmla="*/ 6066 w 539467"/>
              <a:gd name="connsiteY2" fmla="*/ 0 h 533402"/>
              <a:gd name="connsiteX0" fmla="*/ 533401 w 533401"/>
              <a:gd name="connsiteY0" fmla="*/ 304799 h 304799"/>
              <a:gd name="connsiteX1" fmla="*/ 0 w 533401"/>
              <a:gd name="connsiteY1" fmla="*/ 0 h 304799"/>
              <a:gd name="connsiteX0" fmla="*/ 533401 w 533401"/>
              <a:gd name="connsiteY0" fmla="*/ 228600 h 228600"/>
              <a:gd name="connsiteX1" fmla="*/ 0 w 533401"/>
              <a:gd name="connsiteY1" fmla="*/ 0 h 228600"/>
              <a:gd name="connsiteX0" fmla="*/ 609601 w 609601"/>
              <a:gd name="connsiteY0" fmla="*/ 228603 h 228603"/>
              <a:gd name="connsiteX1" fmla="*/ 0 w 609601"/>
              <a:gd name="connsiteY1" fmla="*/ 0 h 228603"/>
              <a:gd name="connsiteX0" fmla="*/ 609601 w 609601"/>
              <a:gd name="connsiteY0" fmla="*/ 228603 h 228603"/>
              <a:gd name="connsiteX1" fmla="*/ 0 w 609601"/>
              <a:gd name="connsiteY1" fmla="*/ 0 h 228603"/>
              <a:gd name="connsiteX0" fmla="*/ 609601 w 609601"/>
              <a:gd name="connsiteY0" fmla="*/ 228603 h 228603"/>
              <a:gd name="connsiteX1" fmla="*/ 0 w 609601"/>
              <a:gd name="connsiteY1" fmla="*/ 0 h 228603"/>
            </a:gdLst>
            <a:ahLst/>
            <a:cxnLst>
              <a:cxn ang="0">
                <a:pos x="connsiteX0" y="connsiteY0"/>
              </a:cxn>
              <a:cxn ang="0">
                <a:pos x="connsiteX1" y="connsiteY1"/>
              </a:cxn>
            </a:cxnLst>
            <a:rect l="l" t="t" r="r" b="b"/>
            <a:pathLst>
              <a:path w="609601" h="228603">
                <a:moveTo>
                  <a:pt x="609601" y="228603"/>
                </a:moveTo>
                <a:cubicBezTo>
                  <a:pt x="440520" y="79614"/>
                  <a:pt x="212299" y="38670"/>
                  <a:pt x="0" y="0"/>
                </a:cubicBezTo>
              </a:path>
            </a:pathLst>
          </a:custGeom>
          <a:noFill/>
          <a:ln w="28575">
            <a:solidFill>
              <a:srgbClr val="AC0000"/>
            </a:solidFill>
            <a:headEnd type="none" w="med" len="med"/>
            <a:tailEnd type="arrow" w="med" len="med"/>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lt1"/>
              </a:solidFill>
            </a:endParaRPr>
          </a:p>
        </p:txBody>
      </p:sp>
      <p:sp>
        <p:nvSpPr>
          <p:cNvPr id="3" name="Content Placeholder 2"/>
          <p:cNvSpPr>
            <a:spLocks noGrp="1"/>
          </p:cNvSpPr>
          <p:nvPr>
            <p:ph idx="1"/>
          </p:nvPr>
        </p:nvSpPr>
        <p:spPr>
          <a:xfrm>
            <a:off x="533400" y="1066800"/>
            <a:ext cx="8305800" cy="457200"/>
          </a:xfrm>
        </p:spPr>
        <p:txBody>
          <a:bodyPr>
            <a:normAutofit/>
          </a:bodyPr>
          <a:lstStyle/>
          <a:p>
            <a:pPr marL="2971800" indent="-2971800">
              <a:buNone/>
            </a:pPr>
            <a:r>
              <a:rPr lang="en-US" sz="2000" dirty="0" smtClean="0">
                <a:solidFill>
                  <a:srgbClr val="C00000"/>
                </a:solidFill>
              </a:rPr>
              <a:t>Multi-layer neural network: 	</a:t>
            </a:r>
            <a:r>
              <a:rPr lang="en-US" sz="2000" i="1" dirty="0" smtClean="0"/>
              <a:t>Each layer represents a different stage of analysis</a:t>
            </a:r>
          </a:p>
        </p:txBody>
      </p:sp>
      <p:sp>
        <p:nvSpPr>
          <p:cNvPr id="5" name="Title 1"/>
          <p:cNvSpPr txBox="1">
            <a:spLocks/>
          </p:cNvSpPr>
          <p:nvPr/>
        </p:nvSpPr>
        <p:spPr>
          <a:xfrm>
            <a:off x="0" y="0"/>
            <a:ext cx="9144000" cy="914400"/>
          </a:xfrm>
          <a:prstGeom prst="rect">
            <a:avLst/>
          </a:prstGeom>
        </p:spPr>
        <p:txBody>
          <a:bodyPr vert="horz" lIns="91440" tIns="45720" rIns="91440" bIns="45720" rtlCol="0" anchor="ctr">
            <a:normAutofit fontScale="97500"/>
          </a:bodyPr>
          <a:lstStyle/>
          <a:p>
            <a:pPr lvl="0" algn="ctr">
              <a:spcBef>
                <a:spcPct val="0"/>
              </a:spcBef>
            </a:pPr>
            <a:r>
              <a:rPr lang="en-US" sz="3200" dirty="0" smtClean="0"/>
              <a:t>Model Representation</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Slide Number Placeholder 13"/>
          <p:cNvSpPr>
            <a:spLocks noGrp="1"/>
          </p:cNvSpPr>
          <p:nvPr>
            <p:ph type="sldNum" sz="quarter" idx="12"/>
          </p:nvPr>
        </p:nvSpPr>
        <p:spPr/>
        <p:txBody>
          <a:bodyPr/>
          <a:lstStyle/>
          <a:p>
            <a:fld id="{56BAE9AA-A52C-434E-B53C-34E22D50007E}" type="slidenum">
              <a:rPr lang="en-US" smtClean="0"/>
              <a:pPr/>
              <a:t>45</a:t>
            </a:fld>
            <a:endParaRPr lang="en-US"/>
          </a:p>
        </p:txBody>
      </p:sp>
      <p:sp>
        <p:nvSpPr>
          <p:cNvPr id="8" name="Down Arrow 7"/>
          <p:cNvSpPr/>
          <p:nvPr/>
        </p:nvSpPr>
        <p:spPr>
          <a:xfrm rot="16200000" flipH="1">
            <a:off x="1896476" y="2836390"/>
            <a:ext cx="219908" cy="253662"/>
          </a:xfrm>
          <a:prstGeom prst="downArrow">
            <a:avLst/>
          </a:prstGeom>
          <a:ln w="19050">
            <a:solidFill>
              <a:srgbClr val="8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Down Arrow 8"/>
          <p:cNvSpPr/>
          <p:nvPr/>
        </p:nvSpPr>
        <p:spPr>
          <a:xfrm rot="16200000" flipH="1">
            <a:off x="5935076" y="3217390"/>
            <a:ext cx="219908" cy="253662"/>
          </a:xfrm>
          <a:prstGeom prst="downArrow">
            <a:avLst/>
          </a:prstGeom>
          <a:ln w="19050">
            <a:solidFill>
              <a:srgbClr val="8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TextBox 9"/>
          <p:cNvSpPr txBox="1"/>
          <p:nvPr/>
        </p:nvSpPr>
        <p:spPr>
          <a:xfrm>
            <a:off x="609600" y="2794001"/>
            <a:ext cx="1676400" cy="1077218"/>
          </a:xfrm>
          <a:prstGeom prst="rect">
            <a:avLst/>
          </a:prstGeom>
          <a:noFill/>
        </p:spPr>
        <p:txBody>
          <a:bodyPr wrap="square" rtlCol="0">
            <a:spAutoFit/>
          </a:bodyPr>
          <a:lstStyle/>
          <a:p>
            <a:r>
              <a:rPr lang="en-US" sz="1600" i="1" dirty="0" smtClean="0"/>
              <a:t>Input:</a:t>
            </a:r>
          </a:p>
          <a:p>
            <a:pPr>
              <a:spcAft>
                <a:spcPts val="600"/>
              </a:spcAft>
            </a:pPr>
            <a:r>
              <a:rPr lang="en-US" sz="1600" i="1" dirty="0" smtClean="0">
                <a:solidFill>
                  <a:schemeClr val="tx1">
                    <a:lumMod val="65000"/>
                    <a:lumOff val="35000"/>
                  </a:schemeClr>
                </a:solidFill>
              </a:rPr>
              <a:t>game state, candidate action, document text</a:t>
            </a:r>
          </a:p>
        </p:txBody>
      </p:sp>
      <p:sp>
        <p:nvSpPr>
          <p:cNvPr id="15" name="Freeform 14"/>
          <p:cNvSpPr/>
          <p:nvPr/>
        </p:nvSpPr>
        <p:spPr>
          <a:xfrm>
            <a:off x="3699931" y="4241800"/>
            <a:ext cx="1109133" cy="287867"/>
          </a:xfrm>
          <a:custGeom>
            <a:avLst/>
            <a:gdLst>
              <a:gd name="connsiteX0" fmla="*/ 1109133 w 1109133"/>
              <a:gd name="connsiteY0" fmla="*/ 279400 h 325967"/>
              <a:gd name="connsiteX1" fmla="*/ 728133 w 1109133"/>
              <a:gd name="connsiteY1" fmla="*/ 279400 h 325967"/>
              <a:gd name="connsiteX2" fmla="*/ 0 w 1109133"/>
              <a:gd name="connsiteY2" fmla="*/ 0 h 325967"/>
              <a:gd name="connsiteX0" fmla="*/ 1109133 w 1109133"/>
              <a:gd name="connsiteY0" fmla="*/ 279400 h 302683"/>
              <a:gd name="connsiteX1" fmla="*/ 651933 w 1109133"/>
              <a:gd name="connsiteY1" fmla="*/ 211667 h 302683"/>
              <a:gd name="connsiteX2" fmla="*/ 0 w 1109133"/>
              <a:gd name="connsiteY2" fmla="*/ 0 h 302683"/>
              <a:gd name="connsiteX0" fmla="*/ 1109133 w 1109133"/>
              <a:gd name="connsiteY0" fmla="*/ 279400 h 279400"/>
              <a:gd name="connsiteX1" fmla="*/ 0 w 1109133"/>
              <a:gd name="connsiteY1" fmla="*/ 0 h 279400"/>
              <a:gd name="connsiteX0" fmla="*/ 1109133 w 1109133"/>
              <a:gd name="connsiteY0" fmla="*/ 279400 h 279400"/>
              <a:gd name="connsiteX1" fmla="*/ 0 w 1109133"/>
              <a:gd name="connsiteY1" fmla="*/ 0 h 279400"/>
              <a:gd name="connsiteX0" fmla="*/ 1032933 w 1032933"/>
              <a:gd name="connsiteY0" fmla="*/ 287867 h 287867"/>
              <a:gd name="connsiteX1" fmla="*/ 0 w 1032933"/>
              <a:gd name="connsiteY1" fmla="*/ 0 h 287867"/>
              <a:gd name="connsiteX0" fmla="*/ 1109133 w 1109133"/>
              <a:gd name="connsiteY0" fmla="*/ 287867 h 287867"/>
              <a:gd name="connsiteX1" fmla="*/ 0 w 1109133"/>
              <a:gd name="connsiteY1" fmla="*/ 0 h 287867"/>
              <a:gd name="connsiteX0" fmla="*/ 1109133 w 1109133"/>
              <a:gd name="connsiteY0" fmla="*/ 287867 h 287867"/>
              <a:gd name="connsiteX1" fmla="*/ 0 w 1109133"/>
              <a:gd name="connsiteY1" fmla="*/ 0 h 287867"/>
            </a:gdLst>
            <a:ahLst/>
            <a:cxnLst>
              <a:cxn ang="0">
                <a:pos x="connsiteX0" y="connsiteY0"/>
              </a:cxn>
              <a:cxn ang="0">
                <a:pos x="connsiteX1" y="connsiteY1"/>
              </a:cxn>
            </a:cxnLst>
            <a:rect l="l" t="t" r="r" b="b"/>
            <a:pathLst>
              <a:path w="1109133" h="287867">
                <a:moveTo>
                  <a:pt x="1109133" y="287867"/>
                </a:moveTo>
                <a:cubicBezTo>
                  <a:pt x="620889" y="254001"/>
                  <a:pt x="285044" y="127000"/>
                  <a:pt x="0" y="0"/>
                </a:cubicBezTo>
              </a:path>
            </a:pathLst>
          </a:custGeom>
          <a:noFill/>
          <a:ln w="28575">
            <a:solidFill>
              <a:srgbClr val="AC0000"/>
            </a:solidFill>
            <a:headEnd type="none" w="med" len="med"/>
            <a:tailEnd type="arrow" w="med" len="med"/>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lt1"/>
              </a:solidFill>
            </a:endParaRPr>
          </a:p>
        </p:txBody>
      </p:sp>
      <p:grpSp>
        <p:nvGrpSpPr>
          <p:cNvPr id="2" name="Group 30"/>
          <p:cNvGrpSpPr/>
          <p:nvPr/>
        </p:nvGrpSpPr>
        <p:grpSpPr>
          <a:xfrm>
            <a:off x="4800600" y="4334934"/>
            <a:ext cx="3048000" cy="728133"/>
            <a:chOff x="5105400" y="4377267"/>
            <a:chExt cx="3048000" cy="728133"/>
          </a:xfrm>
        </p:grpSpPr>
        <p:sp>
          <p:nvSpPr>
            <p:cNvPr id="24" name="Rounded Rectangle 23"/>
            <p:cNvSpPr/>
            <p:nvPr/>
          </p:nvSpPr>
          <p:spPr>
            <a:xfrm>
              <a:off x="5105400" y="4377267"/>
              <a:ext cx="3048000" cy="728133"/>
            </a:xfrm>
            <a:prstGeom prst="roundRect">
              <a:avLst>
                <a:gd name="adj" fmla="val 11539"/>
              </a:avLst>
            </a:prstGeom>
            <a:solidFill>
              <a:srgbClr val="FFFFCC"/>
            </a:solidFill>
            <a:ln w="3175">
              <a:solidFill>
                <a:schemeClr val="bg2">
                  <a:lumMod val="50000"/>
                </a:schemeClr>
              </a:soli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i="1" dirty="0" smtClean="0">
                <a:solidFill>
                  <a:schemeClr val="tx1"/>
                </a:solidFill>
              </a:endParaRPr>
            </a:p>
          </p:txBody>
        </p:sp>
        <p:sp>
          <p:nvSpPr>
            <p:cNvPr id="12" name="TextBox 11"/>
            <p:cNvSpPr txBox="1"/>
            <p:nvPr/>
          </p:nvSpPr>
          <p:spPr>
            <a:xfrm>
              <a:off x="5113864" y="4419600"/>
              <a:ext cx="2667000" cy="338554"/>
            </a:xfrm>
            <a:prstGeom prst="rect">
              <a:avLst/>
            </a:prstGeom>
            <a:noFill/>
          </p:spPr>
          <p:txBody>
            <a:bodyPr wrap="square" rtlCol="0">
              <a:spAutoFit/>
            </a:bodyPr>
            <a:lstStyle/>
            <a:p>
              <a:r>
                <a:rPr lang="en-US" sz="1600" i="1" dirty="0" smtClean="0"/>
                <a:t>Select most relevant sentence</a:t>
              </a:r>
            </a:p>
          </p:txBody>
        </p:sp>
        <p:pic>
          <p:nvPicPr>
            <p:cNvPr id="17" name="Picture 2" descr="C:\Users\Branavan\Desktop\presentations\acl11\img\p_y.png"/>
            <p:cNvPicPr>
              <a:picLocks noChangeAspect="1" noChangeArrowheads="1"/>
            </p:cNvPicPr>
            <p:nvPr/>
          </p:nvPicPr>
          <p:blipFill>
            <a:blip r:embed="rId4" cstate="print"/>
            <a:srcRect/>
            <a:stretch>
              <a:fillRect/>
            </a:stretch>
          </p:blipFill>
          <p:spPr bwMode="auto">
            <a:xfrm>
              <a:off x="5248500" y="4724400"/>
              <a:ext cx="2752500" cy="266890"/>
            </a:xfrm>
            <a:prstGeom prst="rect">
              <a:avLst/>
            </a:prstGeom>
            <a:noFill/>
          </p:spPr>
        </p:pic>
      </p:grpSp>
      <p:grpSp>
        <p:nvGrpSpPr>
          <p:cNvPr id="4" name="Group 32"/>
          <p:cNvGrpSpPr/>
          <p:nvPr/>
        </p:nvGrpSpPr>
        <p:grpSpPr>
          <a:xfrm>
            <a:off x="5181600" y="1828800"/>
            <a:ext cx="3276600" cy="723014"/>
            <a:chOff x="5410200" y="1828800"/>
            <a:chExt cx="3276600" cy="723014"/>
          </a:xfrm>
        </p:grpSpPr>
        <p:sp>
          <p:nvSpPr>
            <p:cNvPr id="22" name="Rounded Rectangle 21"/>
            <p:cNvSpPr/>
            <p:nvPr/>
          </p:nvSpPr>
          <p:spPr>
            <a:xfrm>
              <a:off x="5410200" y="1828800"/>
              <a:ext cx="3276600" cy="723014"/>
            </a:xfrm>
            <a:prstGeom prst="roundRect">
              <a:avLst>
                <a:gd name="adj" fmla="val 11539"/>
              </a:avLst>
            </a:prstGeom>
            <a:solidFill>
              <a:srgbClr val="FFFFCC"/>
            </a:solidFill>
            <a:ln w="3175">
              <a:solidFill>
                <a:schemeClr val="bg2">
                  <a:lumMod val="50000"/>
                </a:schemeClr>
              </a:soli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i="1" dirty="0" smtClean="0">
                <a:solidFill>
                  <a:schemeClr val="tx1"/>
                </a:solidFill>
              </a:endParaRPr>
            </a:p>
          </p:txBody>
        </p:sp>
        <p:sp>
          <p:nvSpPr>
            <p:cNvPr id="11" name="TextBox 10"/>
            <p:cNvSpPr txBox="1"/>
            <p:nvPr/>
          </p:nvSpPr>
          <p:spPr>
            <a:xfrm>
              <a:off x="5463364" y="1870559"/>
              <a:ext cx="2537635" cy="338554"/>
            </a:xfrm>
            <a:prstGeom prst="rect">
              <a:avLst/>
            </a:prstGeom>
            <a:noFill/>
          </p:spPr>
          <p:txBody>
            <a:bodyPr wrap="square" rtlCol="0">
              <a:spAutoFit/>
            </a:bodyPr>
            <a:lstStyle/>
            <a:p>
              <a:r>
                <a:rPr lang="en-US" sz="1600" i="1" dirty="0" smtClean="0"/>
                <a:t>Q function approximation</a:t>
              </a:r>
            </a:p>
          </p:txBody>
        </p:sp>
        <p:pic>
          <p:nvPicPr>
            <p:cNvPr id="19" name="Picture 2" descr="C:\Users\Branavan\Desktop\presentations\acl11\img\q_sadyq.png"/>
            <p:cNvPicPr>
              <a:picLocks noChangeAspect="1" noChangeArrowheads="1"/>
            </p:cNvPicPr>
            <p:nvPr/>
          </p:nvPicPr>
          <p:blipFill>
            <a:blip r:embed="rId5" cstate="print"/>
            <a:srcRect r="-1917" b="-30099"/>
            <a:stretch>
              <a:fillRect/>
            </a:stretch>
          </p:blipFill>
          <p:spPr bwMode="auto">
            <a:xfrm>
              <a:off x="5564233" y="2218267"/>
              <a:ext cx="3014868" cy="296333"/>
            </a:xfrm>
            <a:prstGeom prst="rect">
              <a:avLst/>
            </a:prstGeom>
            <a:noFill/>
          </p:spPr>
        </p:pic>
      </p:grpSp>
      <p:sp>
        <p:nvSpPr>
          <p:cNvPr id="26" name="Freeform 25"/>
          <p:cNvSpPr/>
          <p:nvPr/>
        </p:nvSpPr>
        <p:spPr>
          <a:xfrm>
            <a:off x="3657600" y="4927600"/>
            <a:ext cx="838200" cy="516467"/>
          </a:xfrm>
          <a:custGeom>
            <a:avLst/>
            <a:gdLst>
              <a:gd name="connsiteX0" fmla="*/ 1109133 w 1109133"/>
              <a:gd name="connsiteY0" fmla="*/ 279400 h 325967"/>
              <a:gd name="connsiteX1" fmla="*/ 728133 w 1109133"/>
              <a:gd name="connsiteY1" fmla="*/ 279400 h 325967"/>
              <a:gd name="connsiteX2" fmla="*/ 0 w 1109133"/>
              <a:gd name="connsiteY2" fmla="*/ 0 h 325967"/>
              <a:gd name="connsiteX0" fmla="*/ 1109133 w 1109133"/>
              <a:gd name="connsiteY0" fmla="*/ 279400 h 302683"/>
              <a:gd name="connsiteX1" fmla="*/ 651933 w 1109133"/>
              <a:gd name="connsiteY1" fmla="*/ 211667 h 302683"/>
              <a:gd name="connsiteX2" fmla="*/ 0 w 1109133"/>
              <a:gd name="connsiteY2" fmla="*/ 0 h 302683"/>
              <a:gd name="connsiteX0" fmla="*/ 1109133 w 1109133"/>
              <a:gd name="connsiteY0" fmla="*/ 279400 h 279400"/>
              <a:gd name="connsiteX1" fmla="*/ 0 w 1109133"/>
              <a:gd name="connsiteY1" fmla="*/ 0 h 279400"/>
              <a:gd name="connsiteX0" fmla="*/ 1109133 w 1109133"/>
              <a:gd name="connsiteY0" fmla="*/ 279400 h 279400"/>
              <a:gd name="connsiteX1" fmla="*/ 0 w 1109133"/>
              <a:gd name="connsiteY1" fmla="*/ 0 h 279400"/>
              <a:gd name="connsiteX0" fmla="*/ 1032933 w 1032933"/>
              <a:gd name="connsiteY0" fmla="*/ 287867 h 287867"/>
              <a:gd name="connsiteX1" fmla="*/ 0 w 1032933"/>
              <a:gd name="connsiteY1" fmla="*/ 0 h 287867"/>
              <a:gd name="connsiteX0" fmla="*/ 1109133 w 1109133"/>
              <a:gd name="connsiteY0" fmla="*/ 287867 h 287867"/>
              <a:gd name="connsiteX1" fmla="*/ 0 w 1109133"/>
              <a:gd name="connsiteY1" fmla="*/ 0 h 287867"/>
              <a:gd name="connsiteX0" fmla="*/ 1109133 w 1109133"/>
              <a:gd name="connsiteY0" fmla="*/ 287867 h 287867"/>
              <a:gd name="connsiteX1" fmla="*/ 0 w 1109133"/>
              <a:gd name="connsiteY1" fmla="*/ 0 h 287867"/>
              <a:gd name="connsiteX0" fmla="*/ 762000 w 762000"/>
              <a:gd name="connsiteY0" fmla="*/ 440267 h 440267"/>
              <a:gd name="connsiteX1" fmla="*/ 0 w 762000"/>
              <a:gd name="connsiteY1" fmla="*/ 0 h 440267"/>
              <a:gd name="connsiteX0" fmla="*/ 762000 w 762000"/>
              <a:gd name="connsiteY0" fmla="*/ 440267 h 440267"/>
              <a:gd name="connsiteX1" fmla="*/ 0 w 762000"/>
              <a:gd name="connsiteY1" fmla="*/ 0 h 440267"/>
              <a:gd name="connsiteX0" fmla="*/ 762000 w 762000"/>
              <a:gd name="connsiteY0" fmla="*/ 440267 h 440267"/>
              <a:gd name="connsiteX1" fmla="*/ 0 w 762000"/>
              <a:gd name="connsiteY1" fmla="*/ 0 h 440267"/>
              <a:gd name="connsiteX0" fmla="*/ 762000 w 762000"/>
              <a:gd name="connsiteY0" fmla="*/ 440267 h 440267"/>
              <a:gd name="connsiteX1" fmla="*/ 762000 w 762000"/>
              <a:gd name="connsiteY1" fmla="*/ 440267 h 440267"/>
              <a:gd name="connsiteX2" fmla="*/ 0 w 762000"/>
              <a:gd name="connsiteY2" fmla="*/ 0 h 440267"/>
              <a:gd name="connsiteX0" fmla="*/ 762000 w 838200"/>
              <a:gd name="connsiteY0" fmla="*/ 440267 h 516467"/>
              <a:gd name="connsiteX1" fmla="*/ 838200 w 838200"/>
              <a:gd name="connsiteY1" fmla="*/ 516467 h 516467"/>
              <a:gd name="connsiteX2" fmla="*/ 0 w 838200"/>
              <a:gd name="connsiteY2" fmla="*/ 0 h 516467"/>
            </a:gdLst>
            <a:ahLst/>
            <a:cxnLst>
              <a:cxn ang="0">
                <a:pos x="connsiteX0" y="connsiteY0"/>
              </a:cxn>
              <a:cxn ang="0">
                <a:pos x="connsiteX1" y="connsiteY1"/>
              </a:cxn>
              <a:cxn ang="0">
                <a:pos x="connsiteX2" y="connsiteY2"/>
              </a:cxn>
            </a:cxnLst>
            <a:rect l="l" t="t" r="r" b="b"/>
            <a:pathLst>
              <a:path w="838200" h="516467">
                <a:moveTo>
                  <a:pt x="762000" y="440267"/>
                </a:moveTo>
                <a:lnTo>
                  <a:pt x="838200" y="516467"/>
                </a:lnTo>
                <a:cubicBezTo>
                  <a:pt x="570090" y="245535"/>
                  <a:pt x="327377" y="84667"/>
                  <a:pt x="0" y="0"/>
                </a:cubicBezTo>
              </a:path>
            </a:pathLst>
          </a:custGeom>
          <a:noFill/>
          <a:ln w="28575">
            <a:solidFill>
              <a:srgbClr val="AC0000"/>
            </a:solidFill>
            <a:headEnd type="none" w="med" len="med"/>
            <a:tailEnd type="arrow" w="med" len="med"/>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lt1"/>
              </a:solidFill>
            </a:endParaRPr>
          </a:p>
        </p:txBody>
      </p:sp>
      <p:grpSp>
        <p:nvGrpSpPr>
          <p:cNvPr id="6" name="Group 31"/>
          <p:cNvGrpSpPr/>
          <p:nvPr/>
        </p:nvGrpSpPr>
        <p:grpSpPr>
          <a:xfrm>
            <a:off x="4419600" y="5367867"/>
            <a:ext cx="3208864" cy="728133"/>
            <a:chOff x="4724400" y="5410200"/>
            <a:chExt cx="3208864" cy="728133"/>
          </a:xfrm>
        </p:grpSpPr>
        <p:sp>
          <p:nvSpPr>
            <p:cNvPr id="25" name="Rounded Rectangle 24"/>
            <p:cNvSpPr/>
            <p:nvPr/>
          </p:nvSpPr>
          <p:spPr>
            <a:xfrm>
              <a:off x="4724400" y="5410200"/>
              <a:ext cx="3200400" cy="728133"/>
            </a:xfrm>
            <a:prstGeom prst="roundRect">
              <a:avLst>
                <a:gd name="adj" fmla="val 11539"/>
              </a:avLst>
            </a:prstGeom>
            <a:solidFill>
              <a:srgbClr val="FFFFCC"/>
            </a:solidFill>
            <a:ln w="3175">
              <a:solidFill>
                <a:schemeClr val="bg2">
                  <a:lumMod val="50000"/>
                </a:schemeClr>
              </a:soli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i="1" dirty="0" smtClean="0">
                <a:solidFill>
                  <a:schemeClr val="tx1"/>
                </a:solidFill>
              </a:endParaRPr>
            </a:p>
          </p:txBody>
        </p:sp>
        <p:sp>
          <p:nvSpPr>
            <p:cNvPr id="13" name="TextBox 12"/>
            <p:cNvSpPr txBox="1"/>
            <p:nvPr/>
          </p:nvSpPr>
          <p:spPr>
            <a:xfrm>
              <a:off x="4732864" y="5420088"/>
              <a:ext cx="3200400" cy="338554"/>
            </a:xfrm>
            <a:prstGeom prst="rect">
              <a:avLst/>
            </a:prstGeom>
            <a:noFill/>
          </p:spPr>
          <p:txBody>
            <a:bodyPr wrap="square" rtlCol="0">
              <a:spAutoFit/>
            </a:bodyPr>
            <a:lstStyle/>
            <a:p>
              <a:r>
                <a:rPr lang="en-US" sz="1600" i="1" dirty="0" smtClean="0"/>
                <a:t>Predict sentence predicate structure</a:t>
              </a:r>
            </a:p>
          </p:txBody>
        </p:sp>
        <p:pic>
          <p:nvPicPr>
            <p:cNvPr id="18" name="Picture 2" descr="C:\Users\Branavan\Desktop\presentations\acl11\img\p_e.png"/>
            <p:cNvPicPr>
              <a:picLocks noChangeAspect="1" noChangeArrowheads="1"/>
            </p:cNvPicPr>
            <p:nvPr/>
          </p:nvPicPr>
          <p:blipFill>
            <a:blip r:embed="rId6" cstate="print"/>
            <a:srcRect/>
            <a:stretch>
              <a:fillRect/>
            </a:stretch>
          </p:blipFill>
          <p:spPr bwMode="auto">
            <a:xfrm>
              <a:off x="4850026" y="5758642"/>
              <a:ext cx="2388974" cy="278092"/>
            </a:xfrm>
            <a:prstGeom prst="rect">
              <a:avLst/>
            </a:prstGeom>
            <a:noFill/>
          </p:spPr>
        </p:pic>
      </p:grpSp>
      <p:sp>
        <p:nvSpPr>
          <p:cNvPr id="29" name="TextBox 28"/>
          <p:cNvSpPr txBox="1"/>
          <p:nvPr/>
        </p:nvSpPr>
        <p:spPr>
          <a:xfrm>
            <a:off x="6248400" y="3166646"/>
            <a:ext cx="2048936" cy="338554"/>
          </a:xfrm>
          <a:prstGeom prst="rect">
            <a:avLst/>
          </a:prstGeom>
          <a:noFill/>
        </p:spPr>
        <p:txBody>
          <a:bodyPr wrap="square" rtlCol="0">
            <a:spAutoFit/>
          </a:bodyPr>
          <a:lstStyle/>
          <a:p>
            <a:r>
              <a:rPr lang="en-US" sz="1600" i="1" dirty="0" smtClean="0"/>
              <a:t>Predicted action value</a:t>
            </a:r>
          </a:p>
        </p:txBody>
      </p:sp>
    </p:spTree>
    <p:extLst>
      <p:ext uri="{BB962C8B-B14F-4D97-AF65-F5344CB8AC3E}">
        <p14:creationId xmlns:p14="http://schemas.microsoft.com/office/powerpoint/2010/main" val="28371565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762000"/>
          </a:xfrm>
          <a:prstGeom prst="rect">
            <a:avLst/>
          </a:prstGeom>
        </p:spPr>
        <p:txBody>
          <a:bodyPr vert="horz" lIns="91440" tIns="45720" rIns="91440" bIns="45720" rtlCol="0" anchor="ctr">
            <a:normAutofit fontScale="97500"/>
          </a:bodyPr>
          <a:lstStyle/>
          <a:p>
            <a:pPr lvl="0" algn="ctr">
              <a:spcBef>
                <a:spcPct val="0"/>
              </a:spcBef>
            </a:pPr>
            <a:r>
              <a:rPr lang="en-US" sz="2800" noProof="0" dirty="0" smtClean="0"/>
              <a:t>Parameter Estimation</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Slide Number Placeholder 13"/>
          <p:cNvSpPr>
            <a:spLocks noGrp="1"/>
          </p:cNvSpPr>
          <p:nvPr>
            <p:ph type="sldNum" sz="quarter" idx="12"/>
          </p:nvPr>
        </p:nvSpPr>
        <p:spPr/>
        <p:txBody>
          <a:bodyPr/>
          <a:lstStyle/>
          <a:p>
            <a:fld id="{56BAE9AA-A52C-434E-B53C-34E22D50007E}" type="slidenum">
              <a:rPr lang="en-US" smtClean="0"/>
              <a:pPr/>
              <a:t>46</a:t>
            </a:fld>
            <a:endParaRPr lang="en-US" dirty="0"/>
          </a:p>
        </p:txBody>
      </p:sp>
      <p:sp>
        <p:nvSpPr>
          <p:cNvPr id="7" name="Content Placeholder 2"/>
          <p:cNvSpPr>
            <a:spLocks noGrp="1"/>
          </p:cNvSpPr>
          <p:nvPr>
            <p:ph idx="1"/>
          </p:nvPr>
        </p:nvSpPr>
        <p:spPr>
          <a:xfrm>
            <a:off x="835501" y="1066800"/>
            <a:ext cx="7391400" cy="1600200"/>
          </a:xfrm>
        </p:spPr>
        <p:txBody>
          <a:bodyPr>
            <a:normAutofit/>
          </a:bodyPr>
          <a:lstStyle/>
          <a:p>
            <a:pPr>
              <a:buNone/>
              <a:tabLst>
                <a:tab pos="1430338" algn="l"/>
              </a:tabLst>
            </a:pPr>
            <a:r>
              <a:rPr lang="en-US" sz="2400" i="1" dirty="0" smtClean="0">
                <a:solidFill>
                  <a:srgbClr val="C00000"/>
                </a:solidFill>
              </a:rPr>
              <a:t>Objective</a:t>
            </a:r>
            <a:r>
              <a:rPr lang="en-US" sz="2400" dirty="0" smtClean="0">
                <a:solidFill>
                  <a:srgbClr val="C00000"/>
                </a:solidFill>
              </a:rPr>
              <a:t>:</a:t>
            </a:r>
            <a:r>
              <a:rPr lang="en-US" sz="2400" dirty="0" smtClean="0"/>
              <a:t>	Minimize </a:t>
            </a:r>
            <a:r>
              <a:rPr lang="en-US" sz="2400" i="1" dirty="0" smtClean="0"/>
              <a:t>mean square error </a:t>
            </a:r>
            <a:r>
              <a:rPr lang="en-US" sz="2400" dirty="0" smtClean="0"/>
              <a:t>between</a:t>
            </a:r>
          </a:p>
          <a:p>
            <a:pPr>
              <a:buNone/>
              <a:tabLst>
                <a:tab pos="1430338" algn="l"/>
              </a:tabLst>
            </a:pPr>
            <a:r>
              <a:rPr lang="en-US" sz="2400" dirty="0" smtClean="0"/>
              <a:t>	 	predicted utility             </a:t>
            </a:r>
          </a:p>
          <a:p>
            <a:pPr>
              <a:buNone/>
              <a:tabLst>
                <a:tab pos="1430338" algn="l"/>
              </a:tabLst>
            </a:pPr>
            <a:r>
              <a:rPr lang="en-US" sz="2400" dirty="0" smtClean="0"/>
              <a:t>		and observed utility</a:t>
            </a:r>
          </a:p>
        </p:txBody>
      </p:sp>
      <p:pic>
        <p:nvPicPr>
          <p:cNvPr id="5126" name="Picture 6" descr="C:\Users\Branavan\Desktop\presentations\acl11\img\q_sad.png"/>
          <p:cNvPicPr>
            <a:picLocks noChangeAspect="1" noChangeArrowheads="1"/>
          </p:cNvPicPr>
          <p:nvPr/>
        </p:nvPicPr>
        <p:blipFill>
          <a:blip r:embed="rId3" cstate="print"/>
          <a:srcRect r="70771" b="-10828"/>
          <a:stretch>
            <a:fillRect/>
          </a:stretch>
        </p:blipFill>
        <p:spPr bwMode="auto">
          <a:xfrm>
            <a:off x="4467726" y="1540042"/>
            <a:ext cx="1172304" cy="406214"/>
          </a:xfrm>
          <a:prstGeom prst="rect">
            <a:avLst/>
          </a:prstGeom>
          <a:noFill/>
        </p:spPr>
      </p:pic>
      <p:pic>
        <p:nvPicPr>
          <p:cNvPr id="5127" name="Picture 7" descr="C:\Users\Branavan\Desktop\presentations\acl11\img\update_w.png"/>
          <p:cNvPicPr>
            <a:picLocks noChangeAspect="1" noChangeArrowheads="1"/>
          </p:cNvPicPr>
          <p:nvPr/>
        </p:nvPicPr>
        <p:blipFill>
          <a:blip r:embed="rId4" cstate="print"/>
          <a:srcRect l="48125" r="38194" b="-4731"/>
          <a:stretch>
            <a:fillRect/>
          </a:stretch>
        </p:blipFill>
        <p:spPr bwMode="auto">
          <a:xfrm>
            <a:off x="4953000" y="1981200"/>
            <a:ext cx="732692" cy="393644"/>
          </a:xfrm>
          <a:prstGeom prst="rect">
            <a:avLst/>
          </a:prstGeom>
          <a:noFill/>
        </p:spPr>
      </p:pic>
      <p:grpSp>
        <p:nvGrpSpPr>
          <p:cNvPr id="10" name="Group 9"/>
          <p:cNvGrpSpPr/>
          <p:nvPr/>
        </p:nvGrpSpPr>
        <p:grpSpPr>
          <a:xfrm>
            <a:off x="1037488" y="2861846"/>
            <a:ext cx="7039712" cy="2319754"/>
            <a:chOff x="961292" y="3014246"/>
            <a:chExt cx="7039712" cy="2319754"/>
          </a:xfrm>
        </p:grpSpPr>
        <p:sp>
          <p:nvSpPr>
            <p:cNvPr id="68" name="Rounded Rectangle 67"/>
            <p:cNvSpPr/>
            <p:nvPr/>
          </p:nvSpPr>
          <p:spPr>
            <a:xfrm>
              <a:off x="961292" y="3352800"/>
              <a:ext cx="6934200" cy="914400"/>
            </a:xfrm>
            <a:prstGeom prst="roundRect">
              <a:avLst>
                <a:gd name="adj" fmla="val 14804"/>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nvGrpSpPr>
            <p:cNvPr id="2" name="Group 44"/>
            <p:cNvGrpSpPr/>
            <p:nvPr/>
          </p:nvGrpSpPr>
          <p:grpSpPr>
            <a:xfrm>
              <a:off x="6201453" y="3548620"/>
              <a:ext cx="731516" cy="522760"/>
              <a:chOff x="1727202" y="4691332"/>
              <a:chExt cx="406398" cy="290422"/>
            </a:xfrm>
          </p:grpSpPr>
          <p:sp>
            <p:nvSpPr>
              <p:cNvPr id="26" name="Rounded Rectangle 25"/>
              <p:cNvSpPr/>
              <p:nvPr/>
            </p:nvSpPr>
            <p:spPr>
              <a:xfrm>
                <a:off x="1727202" y="4691332"/>
                <a:ext cx="406398" cy="290422"/>
              </a:xfrm>
              <a:prstGeom prst="roundRect">
                <a:avLst>
                  <a:gd name="adj" fmla="val 6297"/>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27" name="Picture 4" descr="C:\Users\Branavan\Documents\state-action-sequence-3.png"/>
              <p:cNvPicPr>
                <a:picLocks noChangeAspect="1" noChangeArrowheads="1"/>
              </p:cNvPicPr>
              <p:nvPr/>
            </p:nvPicPr>
            <p:blipFill>
              <a:blip r:embed="rId5" cstate="print"/>
              <a:srcRect l="12796" t="11842" r="18103" b="9211"/>
              <a:stretch>
                <a:fillRect/>
              </a:stretch>
            </p:blipFill>
            <p:spPr bwMode="auto">
              <a:xfrm>
                <a:off x="1747436" y="4701013"/>
                <a:ext cx="365930" cy="271060"/>
              </a:xfrm>
              <a:prstGeom prst="rect">
                <a:avLst/>
              </a:prstGeom>
              <a:noFill/>
              <a:effectLst>
                <a:softEdge rad="31750"/>
              </a:effectLst>
            </p:spPr>
          </p:pic>
        </p:grpSp>
        <p:grpSp>
          <p:nvGrpSpPr>
            <p:cNvPr id="3" name="Group 46"/>
            <p:cNvGrpSpPr/>
            <p:nvPr/>
          </p:nvGrpSpPr>
          <p:grpSpPr>
            <a:xfrm>
              <a:off x="1207434" y="3548620"/>
              <a:ext cx="731516" cy="522760"/>
              <a:chOff x="1727202" y="4691332"/>
              <a:chExt cx="406398" cy="290422"/>
            </a:xfrm>
          </p:grpSpPr>
          <p:sp>
            <p:nvSpPr>
              <p:cNvPr id="24" name="Rounded Rectangle 23"/>
              <p:cNvSpPr/>
              <p:nvPr/>
            </p:nvSpPr>
            <p:spPr>
              <a:xfrm>
                <a:off x="1727202" y="4691332"/>
                <a:ext cx="406398" cy="290422"/>
              </a:xfrm>
              <a:prstGeom prst="roundRect">
                <a:avLst>
                  <a:gd name="adj" fmla="val 6297"/>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25" name="Picture 4" descr="C:\Users\Branavan\Documents\state-action-sequence-3.png"/>
              <p:cNvPicPr>
                <a:picLocks noChangeAspect="1" noChangeArrowheads="1"/>
              </p:cNvPicPr>
              <p:nvPr/>
            </p:nvPicPr>
            <p:blipFill>
              <a:blip r:embed="rId5" cstate="print"/>
              <a:srcRect l="12796" t="11842" r="18103" b="9211"/>
              <a:stretch>
                <a:fillRect/>
              </a:stretch>
            </p:blipFill>
            <p:spPr bwMode="auto">
              <a:xfrm>
                <a:off x="1747436" y="4701013"/>
                <a:ext cx="365930" cy="271060"/>
              </a:xfrm>
              <a:prstGeom prst="rect">
                <a:avLst/>
              </a:prstGeom>
              <a:noFill/>
              <a:effectLst>
                <a:softEdge rad="31750"/>
              </a:effectLst>
            </p:spPr>
          </p:pic>
        </p:grpSp>
        <p:sp>
          <p:nvSpPr>
            <p:cNvPr id="16" name="Rounded Rectangle 15"/>
            <p:cNvSpPr/>
            <p:nvPr/>
          </p:nvSpPr>
          <p:spPr>
            <a:xfrm>
              <a:off x="4283511" y="3613964"/>
              <a:ext cx="548640" cy="392072"/>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7" name="Rounded Rectangle 16"/>
            <p:cNvSpPr/>
            <p:nvPr/>
          </p:nvSpPr>
          <p:spPr>
            <a:xfrm>
              <a:off x="5274111" y="3613964"/>
              <a:ext cx="548640" cy="392072"/>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0" name="TextBox 19"/>
            <p:cNvSpPr txBox="1"/>
            <p:nvPr/>
          </p:nvSpPr>
          <p:spPr>
            <a:xfrm>
              <a:off x="7224932" y="3623846"/>
              <a:ext cx="518160" cy="338554"/>
            </a:xfrm>
            <a:prstGeom prst="rect">
              <a:avLst/>
            </a:prstGeom>
            <a:noFill/>
          </p:spPr>
          <p:txBody>
            <a:bodyPr wrap="square" rtlCol="0">
              <a:spAutoFit/>
            </a:bodyPr>
            <a:lstStyle/>
            <a:p>
              <a:r>
                <a:rPr lang="en-US" sz="1600" dirty="0" smtClean="0"/>
                <a:t>25</a:t>
              </a:r>
              <a:endParaRPr lang="en-US" sz="1600" dirty="0" smtClean="0">
                <a:solidFill>
                  <a:srgbClr val="C00000"/>
                </a:solidFill>
              </a:endParaRPr>
            </a:p>
          </p:txBody>
        </p:sp>
        <p:sp>
          <p:nvSpPr>
            <p:cNvPr id="21" name="Rounded Rectangle 20"/>
            <p:cNvSpPr/>
            <p:nvPr/>
          </p:nvSpPr>
          <p:spPr>
            <a:xfrm>
              <a:off x="3292911" y="3613964"/>
              <a:ext cx="548640" cy="392072"/>
            </a:xfrm>
            <a:prstGeom prst="roundRect">
              <a:avLst>
                <a:gd name="adj" fmla="val 29619"/>
              </a:avLst>
            </a:prstGeom>
            <a:solidFill>
              <a:schemeClr val="bg1">
                <a:lumMod val="95000"/>
              </a:schemeClr>
            </a:solidFill>
            <a:ln w="12700">
              <a:solidFill>
                <a:schemeClr val="tx1">
                  <a:lumMod val="50000"/>
                  <a:lumOff val="50000"/>
                </a:schemeClr>
              </a:solid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33" name="Straight Arrow Connector 32"/>
            <p:cNvCxnSpPr>
              <a:stCxn id="16" idx="3"/>
              <a:endCxn id="17" idx="1"/>
            </p:cNvCxnSpPr>
            <p:nvPr/>
          </p:nvCxnSpPr>
          <p:spPr>
            <a:xfrm>
              <a:off x="4832151" y="3810000"/>
              <a:ext cx="441960" cy="1588"/>
            </a:xfrm>
            <a:prstGeom prst="straightConnector1">
              <a:avLst/>
            </a:prstGeom>
            <a:ln w="12700">
              <a:solidFill>
                <a:schemeClr val="tx1">
                  <a:lumMod val="85000"/>
                  <a:lumOff val="1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7" idx="3"/>
            </p:cNvCxnSpPr>
            <p:nvPr/>
          </p:nvCxnSpPr>
          <p:spPr>
            <a:xfrm>
              <a:off x="5822751" y="3810000"/>
              <a:ext cx="381000" cy="1588"/>
            </a:xfrm>
            <a:prstGeom prst="straightConnector1">
              <a:avLst/>
            </a:prstGeom>
            <a:ln w="12700">
              <a:solidFill>
                <a:schemeClr val="tx1">
                  <a:lumMod val="85000"/>
                  <a:lumOff val="1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1" idx="3"/>
              <a:endCxn id="16" idx="1"/>
            </p:cNvCxnSpPr>
            <p:nvPr/>
          </p:nvCxnSpPr>
          <p:spPr>
            <a:xfrm>
              <a:off x="3841551" y="3810000"/>
              <a:ext cx="441960" cy="1588"/>
            </a:xfrm>
            <a:prstGeom prst="straightConnector1">
              <a:avLst/>
            </a:prstGeom>
            <a:ln w="12700">
              <a:solidFill>
                <a:schemeClr val="tx1">
                  <a:lumMod val="85000"/>
                  <a:lumOff val="1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1" idx="1"/>
            </p:cNvCxnSpPr>
            <p:nvPr/>
          </p:nvCxnSpPr>
          <p:spPr>
            <a:xfrm>
              <a:off x="1938950" y="3810000"/>
              <a:ext cx="1353961" cy="1588"/>
            </a:xfrm>
            <a:prstGeom prst="straightConnector1">
              <a:avLst/>
            </a:prstGeom>
            <a:ln w="12700">
              <a:solidFill>
                <a:schemeClr val="tx1">
                  <a:lumMod val="85000"/>
                  <a:lumOff val="1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4" name="Group 57"/>
            <p:cNvGrpSpPr/>
            <p:nvPr/>
          </p:nvGrpSpPr>
          <p:grpSpPr>
            <a:xfrm>
              <a:off x="1156027" y="4399002"/>
              <a:ext cx="795865" cy="369332"/>
              <a:chOff x="990600" y="4431268"/>
              <a:chExt cx="795865" cy="369332"/>
            </a:xfrm>
          </p:grpSpPr>
          <p:pic>
            <p:nvPicPr>
              <p:cNvPr id="52" name="Picture 6" descr="C:\Users\Branavan\Desktop\presentations\acl11\img\q_sad.png"/>
              <p:cNvPicPr>
                <a:picLocks noChangeAspect="1" noChangeArrowheads="1"/>
              </p:cNvPicPr>
              <p:nvPr/>
            </p:nvPicPr>
            <p:blipFill>
              <a:blip r:embed="rId3" cstate="print"/>
              <a:srcRect l="8215" t="29803" r="87985" b="7828"/>
              <a:stretch>
                <a:fillRect/>
              </a:stretch>
            </p:blipFill>
            <p:spPr bwMode="auto">
              <a:xfrm>
                <a:off x="1634065" y="4507468"/>
                <a:ext cx="152400" cy="228600"/>
              </a:xfrm>
              <a:prstGeom prst="rect">
                <a:avLst/>
              </a:prstGeom>
              <a:noFill/>
            </p:spPr>
          </p:pic>
          <p:sp>
            <p:nvSpPr>
              <p:cNvPr id="53" name="TextBox 52"/>
              <p:cNvSpPr txBox="1"/>
              <p:nvPr/>
            </p:nvSpPr>
            <p:spPr>
              <a:xfrm>
                <a:off x="990600" y="4431268"/>
                <a:ext cx="720544" cy="369332"/>
              </a:xfrm>
              <a:prstGeom prst="rect">
                <a:avLst/>
              </a:prstGeom>
              <a:noFill/>
            </p:spPr>
            <p:txBody>
              <a:bodyPr wrap="square" rtlCol="0">
                <a:spAutoFit/>
              </a:bodyPr>
              <a:lstStyle/>
              <a:p>
                <a:r>
                  <a:rPr lang="en-US" dirty="0" smtClean="0"/>
                  <a:t>State</a:t>
                </a:r>
                <a:endParaRPr lang="en-US" dirty="0"/>
              </a:p>
            </p:txBody>
          </p:sp>
        </p:grpSp>
        <p:grpSp>
          <p:nvGrpSpPr>
            <p:cNvPr id="6" name="Group 62"/>
            <p:cNvGrpSpPr/>
            <p:nvPr/>
          </p:nvGrpSpPr>
          <p:grpSpPr>
            <a:xfrm>
              <a:off x="1151463" y="4964668"/>
              <a:ext cx="2713896" cy="369332"/>
              <a:chOff x="914400" y="5105400"/>
              <a:chExt cx="2713896" cy="369332"/>
            </a:xfrm>
          </p:grpSpPr>
          <p:pic>
            <p:nvPicPr>
              <p:cNvPr id="49" name="Picture 6" descr="C:\Users\Branavan\Desktop\presentations\acl11\img\q_sad.png"/>
              <p:cNvPicPr>
                <a:picLocks noChangeAspect="1" noChangeArrowheads="1"/>
              </p:cNvPicPr>
              <p:nvPr/>
            </p:nvPicPr>
            <p:blipFill>
              <a:blip r:embed="rId3" cstate="print"/>
              <a:srcRect r="70771" b="-10828"/>
              <a:stretch>
                <a:fillRect/>
              </a:stretch>
            </p:blipFill>
            <p:spPr bwMode="auto">
              <a:xfrm>
                <a:off x="2667000" y="5116744"/>
                <a:ext cx="961296" cy="333098"/>
              </a:xfrm>
              <a:prstGeom prst="rect">
                <a:avLst/>
              </a:prstGeom>
              <a:noFill/>
            </p:spPr>
          </p:pic>
          <p:sp>
            <p:nvSpPr>
              <p:cNvPr id="57" name="TextBox 56"/>
              <p:cNvSpPr txBox="1"/>
              <p:nvPr/>
            </p:nvSpPr>
            <p:spPr>
              <a:xfrm>
                <a:off x="914400" y="5105400"/>
                <a:ext cx="2057400" cy="369332"/>
              </a:xfrm>
              <a:prstGeom prst="rect">
                <a:avLst/>
              </a:prstGeom>
              <a:noFill/>
            </p:spPr>
            <p:txBody>
              <a:bodyPr wrap="square" rtlCol="0">
                <a:spAutoFit/>
              </a:bodyPr>
              <a:lstStyle/>
              <a:p>
                <a:r>
                  <a:rPr lang="en-US" dirty="0" smtClean="0">
                    <a:solidFill>
                      <a:srgbClr val="C00000"/>
                    </a:solidFill>
                  </a:rPr>
                  <a:t>Predicted utility:</a:t>
                </a:r>
                <a:endParaRPr lang="en-US" dirty="0">
                  <a:solidFill>
                    <a:srgbClr val="C00000"/>
                  </a:solidFill>
                </a:endParaRPr>
              </a:p>
            </p:txBody>
          </p:sp>
        </p:grpSp>
        <p:grpSp>
          <p:nvGrpSpPr>
            <p:cNvPr id="8" name="Group 54"/>
            <p:cNvGrpSpPr/>
            <p:nvPr/>
          </p:nvGrpSpPr>
          <p:grpSpPr>
            <a:xfrm>
              <a:off x="2180492" y="4399002"/>
              <a:ext cx="914400" cy="369332"/>
              <a:chOff x="1579056" y="4800600"/>
              <a:chExt cx="914400" cy="369332"/>
            </a:xfrm>
          </p:grpSpPr>
          <p:pic>
            <p:nvPicPr>
              <p:cNvPr id="51" name="Picture 6" descr="C:\Users\Branavan\Desktop\presentations\acl11\img\q_sad.png"/>
              <p:cNvPicPr>
                <a:picLocks noChangeAspect="1" noChangeArrowheads="1"/>
              </p:cNvPicPr>
              <p:nvPr/>
            </p:nvPicPr>
            <p:blipFill>
              <a:blip r:embed="rId3" cstate="print"/>
              <a:srcRect l="15199" t="29803" r="81001" b="16841"/>
              <a:stretch>
                <a:fillRect/>
              </a:stretch>
            </p:blipFill>
            <p:spPr bwMode="auto">
              <a:xfrm>
                <a:off x="2341056" y="4871514"/>
                <a:ext cx="152400" cy="195565"/>
              </a:xfrm>
              <a:prstGeom prst="rect">
                <a:avLst/>
              </a:prstGeom>
              <a:noFill/>
            </p:spPr>
          </p:pic>
          <p:sp>
            <p:nvSpPr>
              <p:cNvPr id="54" name="TextBox 53"/>
              <p:cNvSpPr txBox="1"/>
              <p:nvPr/>
            </p:nvSpPr>
            <p:spPr>
              <a:xfrm>
                <a:off x="1579056" y="4800600"/>
                <a:ext cx="783144" cy="369332"/>
              </a:xfrm>
              <a:prstGeom prst="rect">
                <a:avLst/>
              </a:prstGeom>
              <a:noFill/>
            </p:spPr>
            <p:txBody>
              <a:bodyPr wrap="square" rtlCol="0">
                <a:spAutoFit/>
              </a:bodyPr>
              <a:lstStyle/>
              <a:p>
                <a:r>
                  <a:rPr lang="en-US" dirty="0" smtClean="0"/>
                  <a:t>Action</a:t>
                </a:r>
                <a:endParaRPr lang="en-US" dirty="0"/>
              </a:p>
            </p:txBody>
          </p:sp>
        </p:grpSp>
        <p:grpSp>
          <p:nvGrpSpPr>
            <p:cNvPr id="9" name="Group 61"/>
            <p:cNvGrpSpPr/>
            <p:nvPr/>
          </p:nvGrpSpPr>
          <p:grpSpPr>
            <a:xfrm>
              <a:off x="5638800" y="4964668"/>
              <a:ext cx="2362204" cy="369332"/>
              <a:chOff x="5668104" y="5105400"/>
              <a:chExt cx="2362204" cy="369332"/>
            </a:xfrm>
          </p:grpSpPr>
          <p:sp>
            <p:nvSpPr>
              <p:cNvPr id="60" name="TextBox 59"/>
              <p:cNvSpPr txBox="1"/>
              <p:nvPr/>
            </p:nvSpPr>
            <p:spPr>
              <a:xfrm>
                <a:off x="5668104" y="5105400"/>
                <a:ext cx="2057400" cy="369332"/>
              </a:xfrm>
              <a:prstGeom prst="rect">
                <a:avLst/>
              </a:prstGeom>
              <a:noFill/>
            </p:spPr>
            <p:txBody>
              <a:bodyPr wrap="square" rtlCol="0">
                <a:spAutoFit/>
              </a:bodyPr>
              <a:lstStyle/>
              <a:p>
                <a:r>
                  <a:rPr lang="en-US" dirty="0" smtClean="0">
                    <a:solidFill>
                      <a:srgbClr val="C00000"/>
                    </a:solidFill>
                  </a:rPr>
                  <a:t>Observed utility:</a:t>
                </a:r>
                <a:endParaRPr lang="en-US" dirty="0">
                  <a:solidFill>
                    <a:srgbClr val="C00000"/>
                  </a:solidFill>
                </a:endParaRPr>
              </a:p>
            </p:txBody>
          </p:sp>
          <p:pic>
            <p:nvPicPr>
              <p:cNvPr id="61" name="Picture 7" descr="C:\Users\Branavan\Desktop\presentations\acl11\img\update_w.png"/>
              <p:cNvPicPr>
                <a:picLocks noChangeAspect="1" noChangeArrowheads="1"/>
              </p:cNvPicPr>
              <p:nvPr/>
            </p:nvPicPr>
            <p:blipFill>
              <a:blip r:embed="rId4" cstate="print"/>
              <a:srcRect l="48125" r="38194" b="-4731"/>
              <a:stretch>
                <a:fillRect/>
              </a:stretch>
            </p:blipFill>
            <p:spPr bwMode="auto">
              <a:xfrm>
                <a:off x="7391400" y="5105400"/>
                <a:ext cx="638908" cy="343258"/>
              </a:xfrm>
              <a:prstGeom prst="rect">
                <a:avLst/>
              </a:prstGeom>
              <a:noFill/>
            </p:spPr>
          </p:pic>
        </p:grpSp>
        <p:sp>
          <p:nvSpPr>
            <p:cNvPr id="64" name="Right Brace 63"/>
            <p:cNvSpPr/>
            <p:nvPr/>
          </p:nvSpPr>
          <p:spPr>
            <a:xfrm rot="5400000">
              <a:off x="2049258" y="3892034"/>
              <a:ext cx="228600" cy="1981200"/>
            </a:xfrm>
            <a:prstGeom prst="rightBrace">
              <a:avLst>
                <a:gd name="adj1" fmla="val 49074"/>
                <a:gd name="adj2" fmla="val 50000"/>
              </a:avLst>
            </a:prstGeom>
            <a:ln w="1270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2383692" y="3885711"/>
              <a:ext cx="177800" cy="558800"/>
            </a:xfrm>
            <a:custGeom>
              <a:avLst/>
              <a:gdLst>
                <a:gd name="connsiteX0" fmla="*/ 177800 w 177800"/>
                <a:gd name="connsiteY0" fmla="*/ 440267 h 440267"/>
                <a:gd name="connsiteX1" fmla="*/ 0 w 177800"/>
                <a:gd name="connsiteY1" fmla="*/ 0 h 440267"/>
                <a:gd name="connsiteX0" fmla="*/ 177800 w 177800"/>
                <a:gd name="connsiteY0" fmla="*/ 440267 h 482600"/>
                <a:gd name="connsiteX1" fmla="*/ 135467 w 177800"/>
                <a:gd name="connsiteY1" fmla="*/ 482600 h 482600"/>
                <a:gd name="connsiteX2" fmla="*/ 0 w 177800"/>
                <a:gd name="connsiteY2" fmla="*/ 0 h 482600"/>
                <a:gd name="connsiteX0" fmla="*/ 177800 w 177800"/>
                <a:gd name="connsiteY0" fmla="*/ 440267 h 440267"/>
                <a:gd name="connsiteX1" fmla="*/ 0 w 177800"/>
                <a:gd name="connsiteY1" fmla="*/ 0 h 440267"/>
                <a:gd name="connsiteX0" fmla="*/ 177800 w 177800"/>
                <a:gd name="connsiteY0" fmla="*/ 440267 h 440267"/>
                <a:gd name="connsiteX1" fmla="*/ 0 w 177800"/>
                <a:gd name="connsiteY1" fmla="*/ 0 h 440267"/>
                <a:gd name="connsiteX0" fmla="*/ 177800 w 177800"/>
                <a:gd name="connsiteY0" fmla="*/ 440267 h 440267"/>
                <a:gd name="connsiteX1" fmla="*/ 0 w 177800"/>
                <a:gd name="connsiteY1" fmla="*/ 0 h 440267"/>
                <a:gd name="connsiteX0" fmla="*/ 177800 w 177800"/>
                <a:gd name="connsiteY0" fmla="*/ 440267 h 440267"/>
                <a:gd name="connsiteX1" fmla="*/ 0 w 177800"/>
                <a:gd name="connsiteY1" fmla="*/ 0 h 440267"/>
              </a:gdLst>
              <a:ahLst/>
              <a:cxnLst>
                <a:cxn ang="0">
                  <a:pos x="connsiteX0" y="connsiteY0"/>
                </a:cxn>
                <a:cxn ang="0">
                  <a:pos x="connsiteX1" y="connsiteY1"/>
                </a:cxn>
              </a:cxnLst>
              <a:rect l="l" t="t" r="r" b="b"/>
              <a:pathLst>
                <a:path w="177800" h="440267">
                  <a:moveTo>
                    <a:pt x="177800" y="440267"/>
                  </a:moveTo>
                  <a:cubicBezTo>
                    <a:pt x="175931" y="289552"/>
                    <a:pt x="84007" y="120037"/>
                    <a:pt x="0" y="0"/>
                  </a:cubicBezTo>
                </a:path>
              </a:pathLst>
            </a:custGeom>
            <a:ln w="12700">
              <a:solidFill>
                <a:srgbClr val="C00000"/>
              </a:solidFill>
              <a:headEnd type="none" w="med" len="med"/>
              <a:tailEnd type="arrow" w="sm"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flipH="1">
              <a:off x="1494692" y="4114801"/>
              <a:ext cx="76200" cy="329710"/>
            </a:xfrm>
            <a:custGeom>
              <a:avLst/>
              <a:gdLst>
                <a:gd name="connsiteX0" fmla="*/ 177800 w 177800"/>
                <a:gd name="connsiteY0" fmla="*/ 440267 h 440267"/>
                <a:gd name="connsiteX1" fmla="*/ 0 w 177800"/>
                <a:gd name="connsiteY1" fmla="*/ 0 h 440267"/>
                <a:gd name="connsiteX0" fmla="*/ 177800 w 177800"/>
                <a:gd name="connsiteY0" fmla="*/ 440267 h 482600"/>
                <a:gd name="connsiteX1" fmla="*/ 135467 w 177800"/>
                <a:gd name="connsiteY1" fmla="*/ 482600 h 482600"/>
                <a:gd name="connsiteX2" fmla="*/ 0 w 177800"/>
                <a:gd name="connsiteY2" fmla="*/ 0 h 482600"/>
                <a:gd name="connsiteX0" fmla="*/ 177800 w 177800"/>
                <a:gd name="connsiteY0" fmla="*/ 440267 h 440267"/>
                <a:gd name="connsiteX1" fmla="*/ 0 w 177800"/>
                <a:gd name="connsiteY1" fmla="*/ 0 h 440267"/>
                <a:gd name="connsiteX0" fmla="*/ 177800 w 177800"/>
                <a:gd name="connsiteY0" fmla="*/ 440267 h 440267"/>
                <a:gd name="connsiteX1" fmla="*/ 0 w 177800"/>
                <a:gd name="connsiteY1" fmla="*/ 0 h 440267"/>
                <a:gd name="connsiteX0" fmla="*/ 177800 w 177800"/>
                <a:gd name="connsiteY0" fmla="*/ 440267 h 440267"/>
                <a:gd name="connsiteX1" fmla="*/ 0 w 177800"/>
                <a:gd name="connsiteY1" fmla="*/ 0 h 440267"/>
                <a:gd name="connsiteX0" fmla="*/ 177800 w 177800"/>
                <a:gd name="connsiteY0" fmla="*/ 440267 h 440267"/>
                <a:gd name="connsiteX1" fmla="*/ 0 w 177800"/>
                <a:gd name="connsiteY1" fmla="*/ 0 h 440267"/>
              </a:gdLst>
              <a:ahLst/>
              <a:cxnLst>
                <a:cxn ang="0">
                  <a:pos x="connsiteX0" y="connsiteY0"/>
                </a:cxn>
                <a:cxn ang="0">
                  <a:pos x="connsiteX1" y="connsiteY1"/>
                </a:cxn>
              </a:cxnLst>
              <a:rect l="l" t="t" r="r" b="b"/>
              <a:pathLst>
                <a:path w="177800" h="440267">
                  <a:moveTo>
                    <a:pt x="177800" y="440267"/>
                  </a:moveTo>
                  <a:cubicBezTo>
                    <a:pt x="175931" y="289552"/>
                    <a:pt x="84007" y="120037"/>
                    <a:pt x="0" y="0"/>
                  </a:cubicBezTo>
                </a:path>
              </a:pathLst>
            </a:custGeom>
            <a:ln w="12700">
              <a:solidFill>
                <a:srgbClr val="C00000"/>
              </a:solidFill>
              <a:headEnd type="none" w="med" len="med"/>
              <a:tailEnd type="arrow" w="sm"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7514493" y="3962400"/>
              <a:ext cx="181708" cy="990600"/>
            </a:xfrm>
            <a:custGeom>
              <a:avLst/>
              <a:gdLst>
                <a:gd name="connsiteX0" fmla="*/ 177800 w 177800"/>
                <a:gd name="connsiteY0" fmla="*/ 440267 h 440267"/>
                <a:gd name="connsiteX1" fmla="*/ 0 w 177800"/>
                <a:gd name="connsiteY1" fmla="*/ 0 h 440267"/>
                <a:gd name="connsiteX0" fmla="*/ 177800 w 177800"/>
                <a:gd name="connsiteY0" fmla="*/ 440267 h 482600"/>
                <a:gd name="connsiteX1" fmla="*/ 135467 w 177800"/>
                <a:gd name="connsiteY1" fmla="*/ 482600 h 482600"/>
                <a:gd name="connsiteX2" fmla="*/ 0 w 177800"/>
                <a:gd name="connsiteY2" fmla="*/ 0 h 482600"/>
                <a:gd name="connsiteX0" fmla="*/ 177800 w 177800"/>
                <a:gd name="connsiteY0" fmla="*/ 440267 h 440267"/>
                <a:gd name="connsiteX1" fmla="*/ 0 w 177800"/>
                <a:gd name="connsiteY1" fmla="*/ 0 h 440267"/>
                <a:gd name="connsiteX0" fmla="*/ 177800 w 177800"/>
                <a:gd name="connsiteY0" fmla="*/ 440267 h 440267"/>
                <a:gd name="connsiteX1" fmla="*/ 0 w 177800"/>
                <a:gd name="connsiteY1" fmla="*/ 0 h 440267"/>
                <a:gd name="connsiteX0" fmla="*/ 177800 w 177800"/>
                <a:gd name="connsiteY0" fmla="*/ 440267 h 440267"/>
                <a:gd name="connsiteX1" fmla="*/ 0 w 177800"/>
                <a:gd name="connsiteY1" fmla="*/ 0 h 440267"/>
                <a:gd name="connsiteX0" fmla="*/ 177800 w 177800"/>
                <a:gd name="connsiteY0" fmla="*/ 440267 h 440267"/>
                <a:gd name="connsiteX1" fmla="*/ 0 w 177800"/>
                <a:gd name="connsiteY1" fmla="*/ 0 h 440267"/>
                <a:gd name="connsiteX0" fmla="*/ 88900 w 88900"/>
                <a:gd name="connsiteY0" fmla="*/ 403578 h 403578"/>
                <a:gd name="connsiteX1" fmla="*/ 0 w 88900"/>
                <a:gd name="connsiteY1" fmla="*/ 0 h 403578"/>
                <a:gd name="connsiteX0" fmla="*/ 88900 w 88900"/>
                <a:gd name="connsiteY0" fmla="*/ 403578 h 403578"/>
                <a:gd name="connsiteX1" fmla="*/ 0 w 88900"/>
                <a:gd name="connsiteY1" fmla="*/ 0 h 403578"/>
                <a:gd name="connsiteX0" fmla="*/ 118533 w 118533"/>
                <a:gd name="connsiteY0" fmla="*/ 403578 h 403578"/>
                <a:gd name="connsiteX1" fmla="*/ 0 w 118533"/>
                <a:gd name="connsiteY1" fmla="*/ 0 h 403578"/>
                <a:gd name="connsiteX0" fmla="*/ 118533 w 118533"/>
                <a:gd name="connsiteY0" fmla="*/ 403578 h 403578"/>
                <a:gd name="connsiteX1" fmla="*/ 0 w 118533"/>
                <a:gd name="connsiteY1" fmla="*/ 0 h 403578"/>
                <a:gd name="connsiteX0" fmla="*/ 118533 w 118533"/>
                <a:gd name="connsiteY0" fmla="*/ 403578 h 403578"/>
                <a:gd name="connsiteX1" fmla="*/ 0 w 118533"/>
                <a:gd name="connsiteY1" fmla="*/ 0 h 403578"/>
              </a:gdLst>
              <a:ahLst/>
              <a:cxnLst>
                <a:cxn ang="0">
                  <a:pos x="connsiteX0" y="connsiteY0"/>
                </a:cxn>
                <a:cxn ang="0">
                  <a:pos x="connsiteX1" y="connsiteY1"/>
                </a:cxn>
              </a:cxnLst>
              <a:rect l="l" t="t" r="r" b="b"/>
              <a:pathLst>
                <a:path w="118533" h="403578">
                  <a:moveTo>
                    <a:pt x="118533" y="403578"/>
                  </a:moveTo>
                  <a:cubicBezTo>
                    <a:pt x="116664" y="252863"/>
                    <a:pt x="75155" y="125279"/>
                    <a:pt x="0" y="0"/>
                  </a:cubicBezTo>
                </a:path>
              </a:pathLst>
            </a:custGeom>
            <a:ln w="12700">
              <a:solidFill>
                <a:srgbClr val="C00000"/>
              </a:solidFill>
              <a:headEnd type="none" w="med" len="med"/>
              <a:tailEnd type="arrow" w="sm"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TextBox 68"/>
            <p:cNvSpPr txBox="1"/>
            <p:nvPr/>
          </p:nvSpPr>
          <p:spPr>
            <a:xfrm>
              <a:off x="961292" y="3014246"/>
              <a:ext cx="1295400" cy="338554"/>
            </a:xfrm>
            <a:prstGeom prst="rect">
              <a:avLst/>
            </a:prstGeom>
            <a:noFill/>
          </p:spPr>
          <p:txBody>
            <a:bodyPr wrap="square" rtlCol="0">
              <a:spAutoFit/>
            </a:bodyPr>
            <a:lstStyle/>
            <a:p>
              <a:r>
                <a:rPr lang="en-US" sz="1600" i="1" dirty="0" smtClean="0">
                  <a:solidFill>
                    <a:schemeClr val="tx1">
                      <a:lumMod val="50000"/>
                      <a:lumOff val="50000"/>
                    </a:schemeClr>
                  </a:solidFill>
                </a:rPr>
                <a:t>Game rollout</a:t>
              </a:r>
              <a:endParaRPr lang="en-US" sz="1600" i="1" dirty="0">
                <a:solidFill>
                  <a:schemeClr val="tx1">
                    <a:lumMod val="50000"/>
                    <a:lumOff val="50000"/>
                  </a:schemeClr>
                </a:solidFill>
              </a:endParaRPr>
            </a:p>
          </p:txBody>
        </p:sp>
      </p:grpSp>
      <p:sp>
        <p:nvSpPr>
          <p:cNvPr id="40" name="Content Placeholder 2"/>
          <p:cNvSpPr txBox="1">
            <a:spLocks/>
          </p:cNvSpPr>
          <p:nvPr/>
        </p:nvSpPr>
        <p:spPr>
          <a:xfrm>
            <a:off x="835501" y="5708469"/>
            <a:ext cx="73914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tabLst>
                <a:tab pos="1430338" algn="l"/>
              </a:tabLst>
            </a:pPr>
            <a:r>
              <a:rPr lang="en-US" sz="2400" i="1" dirty="0" smtClean="0">
                <a:solidFill>
                  <a:srgbClr val="C00000"/>
                </a:solidFill>
              </a:rPr>
              <a:t>Method</a:t>
            </a:r>
            <a:r>
              <a:rPr lang="en-US" sz="2400" dirty="0" smtClean="0">
                <a:solidFill>
                  <a:srgbClr val="C00000"/>
                </a:solidFill>
              </a:rPr>
              <a:t>:</a:t>
            </a:r>
            <a:r>
              <a:rPr lang="en-US" sz="2400" dirty="0" smtClean="0"/>
              <a:t>	Gradient descent  –  i.e.,  </a:t>
            </a:r>
            <a:r>
              <a:rPr lang="en-US" sz="2400" dirty="0" err="1" smtClean="0"/>
              <a:t>Backpropagation</a:t>
            </a:r>
            <a:r>
              <a:rPr lang="en-US" sz="2400" dirty="0" smtClean="0"/>
              <a:t>.</a:t>
            </a:r>
          </a:p>
        </p:txBody>
      </p:sp>
    </p:spTree>
    <p:extLst>
      <p:ext uri="{BB962C8B-B14F-4D97-AF65-F5344CB8AC3E}">
        <p14:creationId xmlns:p14="http://schemas.microsoft.com/office/powerpoint/2010/main" val="10047121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p:cNvSpPr>
          <p:nvPr/>
        </p:nvSpPr>
        <p:spPr>
          <a:xfrm>
            <a:off x="0" y="0"/>
            <a:ext cx="9144000" cy="762000"/>
          </a:xfrm>
          <a:prstGeom prst="rect">
            <a:avLst/>
          </a:prstGeom>
        </p:spPr>
        <p:txBody>
          <a:bodyPr vert="horz" lIns="91440" tIns="45720" rIns="91440" bIns="45720" rtlCol="0" anchor="ctr">
            <a:normAutofit fontScale="97500"/>
          </a:bodyPr>
          <a:lstStyle/>
          <a:p>
            <a:pPr lvl="0" algn="ctr">
              <a:spcBef>
                <a:spcPct val="0"/>
              </a:spcBef>
            </a:pPr>
            <a:r>
              <a:rPr lang="en-US" sz="2800" noProof="0" dirty="0" smtClean="0"/>
              <a:t>Features</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Slide Number Placeholder 13"/>
          <p:cNvSpPr>
            <a:spLocks noGrp="1"/>
          </p:cNvSpPr>
          <p:nvPr>
            <p:ph type="sldNum" sz="quarter" idx="12"/>
          </p:nvPr>
        </p:nvSpPr>
        <p:spPr/>
        <p:txBody>
          <a:bodyPr/>
          <a:lstStyle/>
          <a:p>
            <a:fld id="{56BAE9AA-A52C-434E-B53C-34E22D50007E}" type="slidenum">
              <a:rPr lang="en-US" smtClean="0"/>
              <a:pPr/>
              <a:t>47</a:t>
            </a:fld>
            <a:endParaRPr lang="en-US"/>
          </a:p>
        </p:txBody>
      </p:sp>
      <p:sp>
        <p:nvSpPr>
          <p:cNvPr id="7" name="Content Placeholder 2"/>
          <p:cNvSpPr>
            <a:spLocks noGrp="1"/>
          </p:cNvSpPr>
          <p:nvPr>
            <p:ph idx="1"/>
          </p:nvPr>
        </p:nvSpPr>
        <p:spPr>
          <a:xfrm>
            <a:off x="1447800" y="990600"/>
            <a:ext cx="6172200" cy="5410200"/>
          </a:xfrm>
        </p:spPr>
        <p:txBody>
          <a:bodyPr>
            <a:normAutofit/>
          </a:bodyPr>
          <a:lstStyle/>
          <a:p>
            <a:pPr>
              <a:buNone/>
              <a:tabLst>
                <a:tab pos="1430338" algn="l"/>
              </a:tabLst>
            </a:pPr>
            <a:r>
              <a:rPr lang="en-US" sz="2400" dirty="0" smtClean="0">
                <a:solidFill>
                  <a:srgbClr val="C00000"/>
                </a:solidFill>
              </a:rPr>
              <a:t>State features:</a:t>
            </a:r>
          </a:p>
          <a:p>
            <a:pPr>
              <a:buNone/>
              <a:tabLst>
                <a:tab pos="1430338" algn="l"/>
              </a:tabLst>
            </a:pPr>
            <a:r>
              <a:rPr lang="en-US" sz="2400" i="1" dirty="0" smtClean="0"/>
              <a:t>	- Amount of gold in treasury</a:t>
            </a:r>
          </a:p>
          <a:p>
            <a:pPr>
              <a:buNone/>
              <a:tabLst>
                <a:tab pos="1430338" algn="l"/>
              </a:tabLst>
            </a:pPr>
            <a:r>
              <a:rPr lang="en-US" sz="2400" i="1" dirty="0" smtClean="0"/>
              <a:t>	- Government type</a:t>
            </a:r>
          </a:p>
          <a:p>
            <a:pPr>
              <a:buNone/>
              <a:tabLst>
                <a:tab pos="1430338" algn="l"/>
              </a:tabLst>
            </a:pPr>
            <a:r>
              <a:rPr lang="en-US" sz="2400" i="1" dirty="0" smtClean="0"/>
              <a:t>	- Terrain surrounding current unit</a:t>
            </a:r>
          </a:p>
          <a:p>
            <a:pPr>
              <a:buNone/>
              <a:tabLst>
                <a:tab pos="1430338" algn="l"/>
              </a:tabLst>
            </a:pPr>
            <a:endParaRPr lang="en-US" sz="1100" i="1" dirty="0" smtClean="0">
              <a:solidFill>
                <a:srgbClr val="C00000"/>
              </a:solidFill>
            </a:endParaRPr>
          </a:p>
          <a:p>
            <a:pPr>
              <a:buNone/>
              <a:tabLst>
                <a:tab pos="1430338" algn="l"/>
              </a:tabLst>
            </a:pPr>
            <a:r>
              <a:rPr lang="en-US" sz="2400" dirty="0" smtClean="0">
                <a:solidFill>
                  <a:srgbClr val="C00000"/>
                </a:solidFill>
              </a:rPr>
              <a:t>Action features:</a:t>
            </a:r>
          </a:p>
          <a:p>
            <a:pPr>
              <a:buNone/>
              <a:tabLst>
                <a:tab pos="1430338" algn="l"/>
              </a:tabLst>
            </a:pPr>
            <a:r>
              <a:rPr lang="en-US" sz="2400" i="1" dirty="0" smtClean="0"/>
              <a:t>	- Unit type (settler, worker, archer, etc)</a:t>
            </a:r>
          </a:p>
          <a:p>
            <a:pPr>
              <a:buNone/>
              <a:tabLst>
                <a:tab pos="1430338" algn="l"/>
              </a:tabLst>
            </a:pPr>
            <a:r>
              <a:rPr lang="en-US" sz="2400" i="1" dirty="0" smtClean="0"/>
              <a:t>	- Unit action type</a:t>
            </a:r>
          </a:p>
          <a:p>
            <a:pPr>
              <a:buNone/>
              <a:tabLst>
                <a:tab pos="1430338" algn="l"/>
              </a:tabLst>
            </a:pPr>
            <a:endParaRPr lang="en-US" sz="1100" i="1" dirty="0" smtClean="0">
              <a:solidFill>
                <a:srgbClr val="C00000"/>
              </a:solidFill>
            </a:endParaRPr>
          </a:p>
          <a:p>
            <a:pPr>
              <a:buNone/>
              <a:tabLst>
                <a:tab pos="1430338" algn="l"/>
              </a:tabLst>
            </a:pPr>
            <a:r>
              <a:rPr lang="en-US" sz="2400" dirty="0" smtClean="0">
                <a:solidFill>
                  <a:srgbClr val="C00000"/>
                </a:solidFill>
              </a:rPr>
              <a:t>Text features: </a:t>
            </a:r>
          </a:p>
          <a:p>
            <a:pPr>
              <a:buNone/>
              <a:tabLst>
                <a:tab pos="1430338" algn="l"/>
              </a:tabLst>
            </a:pPr>
            <a:r>
              <a:rPr lang="en-US" sz="2400" i="1" dirty="0" smtClean="0"/>
              <a:t>	- Word</a:t>
            </a:r>
          </a:p>
          <a:p>
            <a:pPr>
              <a:buNone/>
              <a:tabLst>
                <a:tab pos="1430338" algn="l"/>
              </a:tabLst>
            </a:pPr>
            <a:r>
              <a:rPr lang="en-US" sz="2400" i="1" dirty="0" smtClean="0"/>
              <a:t>	- Parent word in dependency tree</a:t>
            </a:r>
          </a:p>
          <a:p>
            <a:pPr>
              <a:buNone/>
              <a:tabLst>
                <a:tab pos="1430338" algn="l"/>
              </a:tabLst>
            </a:pPr>
            <a:r>
              <a:rPr lang="en-US" sz="2400" i="1" dirty="0" smtClean="0"/>
              <a:t>	- Word matches text label of unit</a:t>
            </a:r>
          </a:p>
        </p:txBody>
      </p:sp>
    </p:spTree>
    <p:extLst>
      <p:ext uri="{BB962C8B-B14F-4D97-AF65-F5344CB8AC3E}">
        <p14:creationId xmlns:p14="http://schemas.microsoft.com/office/powerpoint/2010/main" val="377923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rot="351112">
            <a:off x="977300" y="1109264"/>
            <a:ext cx="2469310" cy="277025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Title 1"/>
          <p:cNvSpPr>
            <a:spLocks noGrp="1"/>
          </p:cNvSpPr>
          <p:nvPr>
            <p:ph type="title"/>
          </p:nvPr>
        </p:nvSpPr>
        <p:spPr>
          <a:xfrm>
            <a:off x="457200" y="0"/>
            <a:ext cx="8229600" cy="762000"/>
          </a:xfrm>
        </p:spPr>
        <p:txBody>
          <a:bodyPr>
            <a:normAutofit/>
          </a:bodyPr>
          <a:lstStyle/>
          <a:p>
            <a:r>
              <a:rPr lang="en-US" sz="2800" dirty="0" smtClean="0"/>
              <a:t>Experimental Domain</a:t>
            </a:r>
            <a:endParaRPr lang="en-US" sz="2800" dirty="0"/>
          </a:p>
        </p:txBody>
      </p:sp>
      <p:sp>
        <p:nvSpPr>
          <p:cNvPr id="11" name="Slide Number Placeholder 10"/>
          <p:cNvSpPr>
            <a:spLocks noGrp="1"/>
          </p:cNvSpPr>
          <p:nvPr>
            <p:ph type="sldNum" sz="quarter" idx="12"/>
          </p:nvPr>
        </p:nvSpPr>
        <p:spPr/>
        <p:txBody>
          <a:bodyPr/>
          <a:lstStyle/>
          <a:p>
            <a:fld id="{56BAE9AA-A52C-434E-B53C-34E22D50007E}" type="slidenum">
              <a:rPr lang="en-US" smtClean="0"/>
              <a:pPr/>
              <a:t>48</a:t>
            </a:fld>
            <a:endParaRPr lang="en-US"/>
          </a:p>
        </p:txBody>
      </p:sp>
      <p:graphicFrame>
        <p:nvGraphicFramePr>
          <p:cNvPr id="10" name="Content Placeholder 9"/>
          <p:cNvGraphicFramePr>
            <a:graphicFrameLocks noGrp="1"/>
          </p:cNvGraphicFramePr>
          <p:nvPr>
            <p:ph idx="1"/>
          </p:nvPr>
        </p:nvGraphicFramePr>
        <p:xfrm>
          <a:off x="4343400" y="4724400"/>
          <a:ext cx="3505200" cy="1219200"/>
        </p:xfrm>
        <a:graphic>
          <a:graphicData uri="http://schemas.openxmlformats.org/drawingml/2006/table">
            <a:tbl>
              <a:tblPr>
                <a:tableStyleId>{2D5ABB26-0587-4C30-8999-92F81FD0307C}</a:tableStyleId>
              </a:tblPr>
              <a:tblGrid>
                <a:gridCol w="2286000"/>
                <a:gridCol w="1219200"/>
              </a:tblGrid>
              <a:tr h="406400">
                <a:tc>
                  <a:txBody>
                    <a:bodyPr/>
                    <a:lstStyle/>
                    <a:p>
                      <a:r>
                        <a:rPr lang="en-US" i="1" dirty="0" smtClean="0"/>
                        <a:t>Sentences:</a:t>
                      </a:r>
                      <a:endParaRPr lang="en-US" i="1" dirty="0"/>
                    </a:p>
                  </a:txBody>
                  <a:tcPr/>
                </a:tc>
                <a:tc>
                  <a:txBody>
                    <a:bodyPr/>
                    <a:lstStyle/>
                    <a:p>
                      <a:r>
                        <a:rPr lang="en-US" b="1" i="1" dirty="0" smtClean="0"/>
                        <a:t>2083</a:t>
                      </a:r>
                    </a:p>
                  </a:txBody>
                  <a:tcPr/>
                </a:tc>
              </a:tr>
              <a:tr h="406400">
                <a:tc>
                  <a:txBody>
                    <a:bodyPr/>
                    <a:lstStyle/>
                    <a:p>
                      <a:r>
                        <a:rPr lang="en-US" i="1" dirty="0" smtClean="0"/>
                        <a:t>Avg. sentence words:</a:t>
                      </a:r>
                      <a:endParaRPr lang="en-US" i="1" dirty="0"/>
                    </a:p>
                  </a:txBody>
                  <a:tcPr/>
                </a:tc>
                <a:tc>
                  <a:txBody>
                    <a:bodyPr/>
                    <a:lstStyle/>
                    <a:p>
                      <a:r>
                        <a:rPr lang="en-US" b="1" i="1" dirty="0" smtClean="0"/>
                        <a:t>16.7 </a:t>
                      </a:r>
                      <a:endParaRPr lang="en-US" b="1" i="1" dirty="0"/>
                    </a:p>
                  </a:txBody>
                  <a:tcPr/>
                </a:tc>
              </a:tr>
              <a:tr h="406400">
                <a:tc>
                  <a:txBody>
                    <a:bodyPr/>
                    <a:lstStyle/>
                    <a:p>
                      <a:r>
                        <a:rPr lang="en-US" i="1" dirty="0" smtClean="0"/>
                        <a:t>Vocabulary:</a:t>
                      </a:r>
                      <a:endParaRPr lang="en-US" i="1" dirty="0"/>
                    </a:p>
                  </a:txBody>
                  <a:tcPr/>
                </a:tc>
                <a:tc>
                  <a:txBody>
                    <a:bodyPr/>
                    <a:lstStyle/>
                    <a:p>
                      <a:r>
                        <a:rPr lang="en-US" b="1" i="1" dirty="0" smtClean="0"/>
                        <a:t>3638</a:t>
                      </a:r>
                      <a:endParaRPr lang="en-US" b="1" i="1" dirty="0"/>
                    </a:p>
                  </a:txBody>
                  <a:tcPr/>
                </a:tc>
              </a:tr>
            </a:tbl>
          </a:graphicData>
        </a:graphic>
      </p:graphicFrame>
      <p:sp>
        <p:nvSpPr>
          <p:cNvPr id="12" name="Content Placeholder 2"/>
          <p:cNvSpPr txBox="1">
            <a:spLocks/>
          </p:cNvSpPr>
          <p:nvPr/>
        </p:nvSpPr>
        <p:spPr>
          <a:xfrm>
            <a:off x="4343400" y="2971800"/>
            <a:ext cx="4343400" cy="762000"/>
          </a:xfrm>
          <a:prstGeom prst="rect">
            <a:avLst/>
          </a:prstGeom>
        </p:spPr>
        <p:txBody>
          <a:bodyPr vert="horz" lIns="91440" tIns="45720" rIns="91440" bIns="45720" rtlCol="0">
            <a:noAutofit/>
          </a:bodyPr>
          <a:lstStyle/>
          <a:p>
            <a:pPr marL="1201738" marR="0" lvl="0" indent="-120173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C00000"/>
                </a:solidFill>
                <a:effectLst/>
                <a:uLnTx/>
                <a:uFillTx/>
                <a:latin typeface="+mn-lt"/>
                <a:ea typeface="+mn-ea"/>
                <a:cs typeface="+mn-cs"/>
              </a:rPr>
              <a:t>Document:</a:t>
            </a:r>
            <a:r>
              <a:rPr lang="en-US" sz="2000" dirty="0" smtClean="0"/>
              <a:t>	</a:t>
            </a:r>
          </a:p>
          <a:p>
            <a:pPr marL="223838" marR="0" lvl="0" indent="-2238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1" u="none" strike="noStrike" kern="1200" cap="none" spc="0" normalizeH="0" noProof="0" dirty="0" smtClean="0">
                <a:ln>
                  <a:noFill/>
                </a:ln>
                <a:solidFill>
                  <a:schemeClr val="tx1"/>
                </a:solidFill>
                <a:effectLst/>
                <a:uLnTx/>
                <a:uFillTx/>
                <a:latin typeface="+mn-lt"/>
                <a:ea typeface="+mn-ea"/>
                <a:cs typeface="+mn-cs"/>
              </a:rPr>
              <a:t>Official game manual of Civilization II</a:t>
            </a:r>
            <a:endParaRPr kumimoji="0" lang="en-US" sz="2000" b="0" i="1" u="none" strike="noStrike" kern="1200" cap="none" spc="0" normalizeH="0" baseline="0" noProof="0" dirty="0">
              <a:ln>
                <a:noFill/>
              </a:ln>
              <a:solidFill>
                <a:schemeClr val="tx1"/>
              </a:solidFill>
              <a:effectLst/>
              <a:uLnTx/>
              <a:uFillTx/>
              <a:latin typeface="+mn-lt"/>
              <a:ea typeface="+mn-ea"/>
              <a:cs typeface="+mn-cs"/>
            </a:endParaRPr>
          </a:p>
        </p:txBody>
      </p:sp>
      <p:sp>
        <p:nvSpPr>
          <p:cNvPr id="13" name="Content Placeholder 2"/>
          <p:cNvSpPr txBox="1">
            <a:spLocks/>
          </p:cNvSpPr>
          <p:nvPr/>
        </p:nvSpPr>
        <p:spPr>
          <a:xfrm>
            <a:off x="4343400" y="4267200"/>
            <a:ext cx="1828800" cy="457200"/>
          </a:xfrm>
          <a:prstGeom prst="rect">
            <a:avLst/>
          </a:prstGeom>
        </p:spPr>
        <p:txBody>
          <a:bodyPr vert="horz" lIns="91440" tIns="45720" rIns="91440" bIns="45720" rtlCol="0">
            <a:normAutofit/>
          </a:bodyPr>
          <a:lstStyle/>
          <a:p>
            <a:pPr marL="1201738" marR="0" lvl="0" indent="-120173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C00000"/>
                </a:solidFill>
                <a:effectLst/>
                <a:uLnTx/>
                <a:uFillTx/>
                <a:latin typeface="+mn-lt"/>
                <a:ea typeface="+mn-ea"/>
                <a:cs typeface="+mn-cs"/>
              </a:rPr>
              <a:t>Text Statistics:</a:t>
            </a:r>
            <a:endParaRPr kumimoji="0" lang="en-US" sz="2000" b="0" i="1" u="none" strike="noStrike" kern="1200" cap="none" spc="0" normalizeH="0" baseline="0" noProof="0" dirty="0">
              <a:ln>
                <a:noFill/>
              </a:ln>
              <a:solidFill>
                <a:schemeClr val="tx1"/>
              </a:solidFill>
              <a:effectLst/>
              <a:uLnTx/>
              <a:uFillTx/>
              <a:latin typeface="+mn-lt"/>
              <a:ea typeface="+mn-ea"/>
              <a:cs typeface="+mn-cs"/>
            </a:endParaRPr>
          </a:p>
        </p:txBody>
      </p:sp>
      <p:sp>
        <p:nvSpPr>
          <p:cNvPr id="14" name="Content Placeholder 2"/>
          <p:cNvSpPr txBox="1">
            <a:spLocks/>
          </p:cNvSpPr>
          <p:nvPr/>
        </p:nvSpPr>
        <p:spPr>
          <a:xfrm>
            <a:off x="4343400" y="1143000"/>
            <a:ext cx="4191000" cy="1524000"/>
          </a:xfrm>
          <a:prstGeom prst="rect">
            <a:avLst/>
          </a:prstGeom>
        </p:spPr>
        <p:txBody>
          <a:bodyPr vert="horz" lIns="91440" tIns="45720" rIns="91440" bIns="45720" rtlCol="0">
            <a:noAutofit/>
          </a:bodyPr>
          <a:lstStyle/>
          <a:p>
            <a:pPr marL="1201738" marR="0" lvl="0" indent="-120173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C00000"/>
                </a:solidFill>
                <a:effectLst/>
                <a:uLnTx/>
                <a:uFillTx/>
                <a:latin typeface="+mn-lt"/>
                <a:ea typeface="+mn-ea"/>
                <a:cs typeface="+mn-cs"/>
              </a:rPr>
              <a:t>Game:</a:t>
            </a:r>
            <a:r>
              <a:rPr lang="en-US" sz="2000" dirty="0" smtClean="0"/>
              <a:t>	</a:t>
            </a:r>
          </a:p>
          <a:p>
            <a:pPr marL="223838" marR="0" lvl="0" indent="-2238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1" u="none" strike="noStrike" kern="1200" cap="none" spc="0" normalizeH="0" noProof="0" dirty="0" smtClean="0">
                <a:ln>
                  <a:noFill/>
                </a:ln>
                <a:solidFill>
                  <a:schemeClr val="tx1"/>
                </a:solidFill>
                <a:effectLst/>
                <a:uLnTx/>
                <a:uFillTx/>
                <a:latin typeface="+mn-lt"/>
                <a:ea typeface="+mn-ea"/>
                <a:cs typeface="+mn-cs"/>
              </a:rPr>
              <a:t>Complex, stochastic turn-based strategy game Civilization II.</a:t>
            </a:r>
          </a:p>
          <a:p>
            <a:pPr marL="223838" marR="0" lvl="0" indent="-223838"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i="1" dirty="0" smtClean="0"/>
              <a:t>Branching factor:  10</a:t>
            </a:r>
            <a:r>
              <a:rPr lang="en-US" sz="2000" i="1" baseline="30000" dirty="0" smtClean="0"/>
              <a:t>20</a:t>
            </a:r>
            <a:endParaRPr kumimoji="0" lang="en-US" sz="2000" b="0" i="1" u="none" strike="noStrike" kern="1200" cap="none" spc="0" normalizeH="0" baseline="30000" noProof="0" dirty="0" smtClean="0">
              <a:ln>
                <a:noFill/>
              </a:ln>
              <a:solidFill>
                <a:schemeClr val="tx1"/>
              </a:solidFill>
              <a:effectLst/>
              <a:uLnTx/>
              <a:uFillTx/>
              <a:latin typeface="+mn-lt"/>
              <a:ea typeface="+mn-ea"/>
              <a:cs typeface="+mn-cs"/>
            </a:endParaRPr>
          </a:p>
        </p:txBody>
      </p:sp>
      <p:grpSp>
        <p:nvGrpSpPr>
          <p:cNvPr id="3" name="Group 16"/>
          <p:cNvGrpSpPr/>
          <p:nvPr/>
        </p:nvGrpSpPr>
        <p:grpSpPr>
          <a:xfrm rot="21205127">
            <a:off x="699281" y="3343192"/>
            <a:ext cx="2667000" cy="3048000"/>
            <a:chOff x="228600" y="3048000"/>
            <a:chExt cx="2667000" cy="3048000"/>
          </a:xfrm>
        </p:grpSpPr>
        <p:sp>
          <p:nvSpPr>
            <p:cNvPr id="7" name="Rectangle 6"/>
            <p:cNvSpPr/>
            <p:nvPr/>
          </p:nvSpPr>
          <p:spPr>
            <a:xfrm>
              <a:off x="228600" y="3048000"/>
              <a:ext cx="2667000" cy="3048000"/>
            </a:xfrm>
            <a:prstGeom prst="rect">
              <a:avLst/>
            </a:prstGeom>
            <a:solidFill>
              <a:schemeClr val="bg1"/>
            </a:solidFill>
            <a:ln w="952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cstate="print"/>
            <a:srcRect t="56970"/>
            <a:stretch>
              <a:fillRect/>
            </a:stretch>
          </p:blipFill>
          <p:spPr bwMode="auto">
            <a:xfrm>
              <a:off x="304800" y="3124200"/>
              <a:ext cx="2466438" cy="690662"/>
            </a:xfrm>
            <a:prstGeom prst="rect">
              <a:avLst/>
            </a:prstGeom>
            <a:noFill/>
            <a:ln w="9525">
              <a:noFill/>
              <a:miter lim="800000"/>
              <a:headEnd/>
              <a:tailEnd/>
            </a:ln>
            <a:effectLst/>
          </p:spPr>
        </p:pic>
        <p:sp>
          <p:nvSpPr>
            <p:cNvPr id="15" name="Rounded Rectangle 14"/>
            <p:cNvSpPr/>
            <p:nvPr/>
          </p:nvSpPr>
          <p:spPr>
            <a:xfrm>
              <a:off x="228600" y="3810000"/>
              <a:ext cx="2667000" cy="2286000"/>
            </a:xfrm>
            <a:prstGeom prst="roundRect">
              <a:avLst>
                <a:gd name="adj" fmla="val 0"/>
              </a:avLst>
            </a:prstGeom>
            <a:noFill/>
            <a:ln w="9525">
              <a:noFill/>
            </a:ln>
            <a:effectLst>
              <a:outerShdw blurRad="1524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274320" bIns="182880" rtlCol="0" anchor="ctr"/>
            <a:lstStyle/>
            <a:p>
              <a:pPr algn="just"/>
              <a:r>
                <a:rPr lang="en-US" sz="1100" dirty="0" smtClean="0">
                  <a:solidFill>
                    <a:schemeClr val="tx1">
                      <a:lumMod val="85000"/>
                      <a:lumOff val="15000"/>
                    </a:schemeClr>
                  </a:solidFill>
                </a:rPr>
                <a:t>At the start of the game, your civilization consists of a single band of wandering nomads.  This is a settlers unit.  Although settlers are capable of performing a variety of useful tasks, your first task is to move the settlers unit to a site that is suitable for the construction of your first city.  Finding suitable locations in which to build cities, especially your first city, is one of the most important decisions you make in the </a:t>
              </a:r>
            </a:p>
          </p:txBody>
        </p:sp>
      </p:grpSp>
    </p:spTree>
    <p:extLst>
      <p:ext uri="{BB962C8B-B14F-4D97-AF65-F5344CB8AC3E}">
        <p14:creationId xmlns:p14="http://schemas.microsoft.com/office/powerpoint/2010/main" val="32885567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800" dirty="0" smtClean="0"/>
              <a:t>Experimental Setup</a:t>
            </a:r>
            <a:endParaRPr lang="en-US" sz="2800" dirty="0"/>
          </a:p>
        </p:txBody>
      </p:sp>
      <p:sp>
        <p:nvSpPr>
          <p:cNvPr id="11" name="Slide Number Placeholder 10"/>
          <p:cNvSpPr>
            <a:spLocks noGrp="1"/>
          </p:cNvSpPr>
          <p:nvPr>
            <p:ph type="sldNum" sz="quarter" idx="12"/>
          </p:nvPr>
        </p:nvSpPr>
        <p:spPr/>
        <p:txBody>
          <a:bodyPr/>
          <a:lstStyle/>
          <a:p>
            <a:fld id="{56BAE9AA-A52C-434E-B53C-34E22D50007E}" type="slidenum">
              <a:rPr lang="en-US" smtClean="0"/>
              <a:pPr/>
              <a:t>49</a:t>
            </a:fld>
            <a:endParaRPr lang="en-US"/>
          </a:p>
        </p:txBody>
      </p:sp>
      <p:sp>
        <p:nvSpPr>
          <p:cNvPr id="19" name="Content Placeholder 2"/>
          <p:cNvSpPr txBox="1">
            <a:spLocks/>
          </p:cNvSpPr>
          <p:nvPr/>
        </p:nvSpPr>
        <p:spPr>
          <a:xfrm>
            <a:off x="1219200" y="1066800"/>
            <a:ext cx="6477000" cy="5029200"/>
          </a:xfrm>
          <a:prstGeom prst="rect">
            <a:avLst/>
          </a:prstGeom>
        </p:spPr>
        <p:txBody>
          <a:bodyPr vert="horz" lIns="91440" tIns="45720" rIns="91440" bIns="45720" rtlCol="0">
            <a:noAutofit/>
          </a:bodyPr>
          <a:lstStyle/>
          <a:p>
            <a:pPr marL="350838" marR="0" lvl="0" indent="-35083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C00000"/>
                </a:solidFill>
                <a:effectLst/>
                <a:uLnTx/>
                <a:uFillTx/>
                <a:latin typeface="+mn-lt"/>
                <a:ea typeface="+mn-ea"/>
                <a:cs typeface="+mn-cs"/>
              </a:rPr>
              <a:t>Game opponent:</a:t>
            </a:r>
          </a:p>
          <a:p>
            <a:pPr marL="579438" marR="0" lvl="0"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i="1" dirty="0" smtClean="0"/>
              <a:t>Built-in AI of Game.</a:t>
            </a:r>
          </a:p>
          <a:p>
            <a:pPr marL="579438" marR="0" lvl="0"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i="1" dirty="0" smtClean="0"/>
              <a:t>Domain knowledge rich AI, built to challenge humans.</a:t>
            </a:r>
          </a:p>
          <a:p>
            <a:pPr marL="350838" marR="0" lvl="0" indent="-350838"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p>
          <a:p>
            <a:pPr marL="350838" marR="0" lvl="0" indent="-350838"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rgbClr val="C00000"/>
                </a:solidFill>
              </a:rPr>
              <a:t>Primary evaluation:</a:t>
            </a:r>
          </a:p>
          <a:p>
            <a:pPr marL="579438" marR="0" lvl="0"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i="1" dirty="0" smtClean="0"/>
              <a:t>Games won within first 100 game steps.</a:t>
            </a:r>
          </a:p>
          <a:p>
            <a:pPr marL="579438" marR="0" lvl="0"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i="1" dirty="0" smtClean="0"/>
              <a:t> Averaged over 200 independent experiments.</a:t>
            </a:r>
          </a:p>
          <a:p>
            <a:pPr marL="579438" marR="0" lvl="0"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i="1" dirty="0" smtClean="0"/>
              <a:t>Avg. experiment runtime: 1.5 hours</a:t>
            </a:r>
          </a:p>
          <a:p>
            <a:pPr marL="350838" marR="0" lvl="0" indent="-350838"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p>
          <a:p>
            <a:pPr marL="350838" marR="0" lvl="0" indent="-350838"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rgbClr val="C00000"/>
                </a:solidFill>
              </a:rPr>
              <a:t>Secondary evaluation:</a:t>
            </a:r>
          </a:p>
          <a:p>
            <a:pPr marL="579438" lvl="0" indent="-228600">
              <a:spcBef>
                <a:spcPct val="20000"/>
              </a:spcBef>
              <a:buFont typeface="Arial" pitchFamily="34" charset="0"/>
              <a:buChar char="•"/>
              <a:defRPr/>
            </a:pPr>
            <a:r>
              <a:rPr lang="en-US" sz="2000" i="1" dirty="0" smtClean="0"/>
              <a:t>Full games won.</a:t>
            </a:r>
          </a:p>
          <a:p>
            <a:pPr marL="579438" lvl="0" indent="-228600">
              <a:spcBef>
                <a:spcPct val="20000"/>
              </a:spcBef>
              <a:buFont typeface="Arial" pitchFamily="34" charset="0"/>
              <a:buChar char="•"/>
              <a:defRPr/>
            </a:pPr>
            <a:r>
              <a:rPr lang="en-US" sz="2000" i="1" dirty="0" smtClean="0"/>
              <a:t>Averaged over 100 independent experiments.</a:t>
            </a:r>
          </a:p>
          <a:p>
            <a:pPr marL="579438" lvl="0" indent="-228600">
              <a:spcBef>
                <a:spcPct val="20000"/>
              </a:spcBef>
              <a:buFont typeface="Arial" pitchFamily="34" charset="0"/>
              <a:buChar char="•"/>
              <a:defRPr/>
            </a:pPr>
            <a:r>
              <a:rPr lang="en-US" sz="2000" i="1" dirty="0" smtClean="0"/>
              <a:t>Avg. experiment runtime: 4 hours</a:t>
            </a:r>
          </a:p>
        </p:txBody>
      </p:sp>
    </p:spTree>
    <p:extLst>
      <p:ext uri="{BB962C8B-B14F-4D97-AF65-F5344CB8AC3E}">
        <p14:creationId xmlns:p14="http://schemas.microsoft.com/office/powerpoint/2010/main" val="2216928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Semantic Interpretation: </a:t>
            </a:r>
            <a:r>
              <a:rPr lang="en-US" dirty="0" smtClean="0">
                <a:solidFill>
                  <a:srgbClr val="000000"/>
                </a:solidFill>
              </a:rPr>
              <a:t> </a:t>
            </a:r>
            <a:r>
              <a:rPr lang="en-US" dirty="0" smtClean="0">
                <a:solidFill>
                  <a:schemeClr val="tx1">
                    <a:lumMod val="65000"/>
                    <a:lumOff val="35000"/>
                  </a:schemeClr>
                </a:solidFill>
              </a:rPr>
              <a:t>Our Approach</a:t>
            </a:r>
            <a:endParaRPr lang="en-US" dirty="0"/>
          </a:p>
        </p:txBody>
      </p:sp>
      <p:sp>
        <p:nvSpPr>
          <p:cNvPr id="4" name="Text Box 3"/>
          <p:cNvSpPr txBox="1">
            <a:spLocks noChangeArrowheads="1"/>
          </p:cNvSpPr>
          <p:nvPr/>
        </p:nvSpPr>
        <p:spPr bwMode="auto">
          <a:xfrm>
            <a:off x="0" y="914400"/>
            <a:ext cx="9144000" cy="622145"/>
          </a:xfrm>
          <a:prstGeom prst="rect">
            <a:avLst/>
          </a:prstGeom>
          <a:noFill/>
          <a:ln w="9525">
            <a:noFill/>
            <a:round/>
            <a:headEnd/>
            <a:tailEnd/>
          </a:ln>
        </p:spPr>
        <p:txBody>
          <a:bodyPr wrap="none" lIns="81639" tIns="40820" rIns="81639" bIns="40820"/>
          <a:lstStyle/>
          <a:p>
            <a:pPr algn="ctr">
              <a:lnSpc>
                <a:spcPct val="97000"/>
              </a:lnSpc>
              <a:tabLst>
                <a:tab pos="0" algn="l"/>
                <a:tab pos="1123217" algn="l"/>
                <a:tab pos="1301779" algn="l"/>
                <a:tab pos="1958429" algn="l"/>
                <a:tab pos="2615079" algn="l"/>
                <a:tab pos="3271728" algn="l"/>
                <a:tab pos="3939898" algn="l"/>
                <a:tab pos="4585028" algn="l"/>
                <a:tab pos="5241677" algn="l"/>
                <a:tab pos="5898327" algn="l"/>
                <a:tab pos="6220892" algn="l"/>
                <a:tab pos="6635618" algn="l"/>
                <a:tab pos="7050344" algn="l"/>
                <a:tab pos="7465070" algn="l"/>
                <a:tab pos="7879796" algn="l"/>
                <a:tab pos="8294522" algn="l"/>
                <a:tab pos="8709249" algn="l"/>
                <a:tab pos="9123975" algn="l"/>
                <a:tab pos="9538701" algn="l"/>
              </a:tabLst>
            </a:pPr>
            <a:r>
              <a:rPr lang="en-US" sz="2800" i="1" dirty="0" smtClean="0">
                <a:solidFill>
                  <a:srgbClr val="C90016"/>
                </a:solidFill>
              </a:rPr>
              <a:t>Map text to </a:t>
            </a:r>
            <a:r>
              <a:rPr lang="en-US" sz="2800" b="1" i="1" dirty="0" smtClean="0">
                <a:solidFill>
                  <a:srgbClr val="C90016"/>
                </a:solidFill>
              </a:rPr>
              <a:t>control actions</a:t>
            </a:r>
          </a:p>
        </p:txBody>
      </p:sp>
      <p:sp>
        <p:nvSpPr>
          <p:cNvPr id="5" name="Text Box 3"/>
          <p:cNvSpPr txBox="1">
            <a:spLocks noChangeArrowheads="1"/>
          </p:cNvSpPr>
          <p:nvPr/>
        </p:nvSpPr>
        <p:spPr bwMode="auto">
          <a:xfrm>
            <a:off x="1066800" y="5562600"/>
            <a:ext cx="7011542" cy="914400"/>
          </a:xfrm>
          <a:prstGeom prst="rect">
            <a:avLst/>
          </a:prstGeom>
          <a:noFill/>
          <a:ln w="9525">
            <a:noFill/>
            <a:round/>
            <a:headEnd/>
            <a:tailEnd/>
          </a:ln>
        </p:spPr>
        <p:txBody>
          <a:bodyPr wrap="none" lIns="81639" tIns="40820" rIns="81639" bIns="40820"/>
          <a:lstStyle/>
          <a:p>
            <a:pPr algn="ctr">
              <a:lnSpc>
                <a:spcPct val="97000"/>
              </a:lnSpc>
              <a:spcAft>
                <a:spcPts val="1200"/>
              </a:spcAft>
              <a:tabLst>
                <a:tab pos="0" algn="l"/>
                <a:tab pos="1123217" algn="l"/>
                <a:tab pos="1301779" algn="l"/>
                <a:tab pos="1958429" algn="l"/>
                <a:tab pos="2615079" algn="l"/>
                <a:tab pos="3271728" algn="l"/>
                <a:tab pos="3939898" algn="l"/>
                <a:tab pos="4585028" algn="l"/>
                <a:tab pos="5241677" algn="l"/>
                <a:tab pos="5898327" algn="l"/>
                <a:tab pos="6220892" algn="l"/>
                <a:tab pos="6635618" algn="l"/>
                <a:tab pos="7050344" algn="l"/>
                <a:tab pos="7465070" algn="l"/>
                <a:tab pos="7879796" algn="l"/>
                <a:tab pos="8294522" algn="l"/>
                <a:tab pos="8709249" algn="l"/>
                <a:tab pos="9123975" algn="l"/>
                <a:tab pos="9538701" algn="l"/>
              </a:tabLst>
            </a:pPr>
            <a:r>
              <a:rPr lang="en-US" sz="2400" i="1" dirty="0" smtClean="0">
                <a:solidFill>
                  <a:srgbClr val="C00000"/>
                </a:solidFill>
              </a:rPr>
              <a:t>Enables language learning from control feedback</a:t>
            </a:r>
            <a:endParaRPr lang="en-US" sz="2400" i="1" dirty="0">
              <a:solidFill>
                <a:srgbClr val="C00000"/>
              </a:solidFill>
            </a:endParaRPr>
          </a:p>
        </p:txBody>
      </p:sp>
      <p:grpSp>
        <p:nvGrpSpPr>
          <p:cNvPr id="18" name="Group 17"/>
          <p:cNvGrpSpPr/>
          <p:nvPr/>
        </p:nvGrpSpPr>
        <p:grpSpPr>
          <a:xfrm>
            <a:off x="1219200" y="2112825"/>
            <a:ext cx="6629400" cy="2382975"/>
            <a:chOff x="1219200" y="1884225"/>
            <a:chExt cx="6629400" cy="2382975"/>
          </a:xfrm>
        </p:grpSpPr>
        <p:sp>
          <p:nvSpPr>
            <p:cNvPr id="12" name="Right Arrow 11"/>
            <p:cNvSpPr/>
            <p:nvPr/>
          </p:nvSpPr>
          <p:spPr>
            <a:xfrm>
              <a:off x="4516272" y="3183976"/>
              <a:ext cx="381000" cy="381000"/>
            </a:xfrm>
            <a:prstGeom prst="right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219200" y="1884225"/>
              <a:ext cx="2667000" cy="2382975"/>
              <a:chOff x="838200" y="1884225"/>
              <a:chExt cx="2667000" cy="2382975"/>
            </a:xfrm>
          </p:grpSpPr>
          <p:grpSp>
            <p:nvGrpSpPr>
              <p:cNvPr id="3" name="Group 2"/>
              <p:cNvGrpSpPr/>
              <p:nvPr/>
            </p:nvGrpSpPr>
            <p:grpSpPr>
              <a:xfrm>
                <a:off x="838200" y="2362200"/>
                <a:ext cx="2667000" cy="1905000"/>
                <a:chOff x="260670" y="2576237"/>
                <a:chExt cx="2501178" cy="1690963"/>
              </a:xfrm>
            </p:grpSpPr>
            <p:sp>
              <p:nvSpPr>
                <p:cNvPr id="10" name="Freeform 9"/>
                <p:cNvSpPr/>
                <p:nvPr/>
              </p:nvSpPr>
              <p:spPr>
                <a:xfrm>
                  <a:off x="260670" y="2576237"/>
                  <a:ext cx="2501178" cy="1690963"/>
                </a:xfrm>
                <a:custGeom>
                  <a:avLst/>
                  <a:gdLst>
                    <a:gd name="connsiteX0" fmla="*/ 2388358 w 2402006"/>
                    <a:gd name="connsiteY0" fmla="*/ 0 h 1828800"/>
                    <a:gd name="connsiteX1" fmla="*/ 0 w 2402006"/>
                    <a:gd name="connsiteY1" fmla="*/ 0 h 1828800"/>
                    <a:gd name="connsiteX2" fmla="*/ 0 w 2402006"/>
                    <a:gd name="connsiteY2" fmla="*/ 1828800 h 1828800"/>
                    <a:gd name="connsiteX3" fmla="*/ 13648 w 2402006"/>
                    <a:gd name="connsiteY3" fmla="*/ 1828800 h 1828800"/>
                    <a:gd name="connsiteX4" fmla="*/ 150126 w 2402006"/>
                    <a:gd name="connsiteY4" fmla="*/ 1815152 h 1828800"/>
                    <a:gd name="connsiteX5" fmla="*/ 191069 w 2402006"/>
                    <a:gd name="connsiteY5" fmla="*/ 1774209 h 1828800"/>
                    <a:gd name="connsiteX6" fmla="*/ 232012 w 2402006"/>
                    <a:gd name="connsiteY6" fmla="*/ 1760561 h 1828800"/>
                    <a:gd name="connsiteX7" fmla="*/ 450376 w 2402006"/>
                    <a:gd name="connsiteY7" fmla="*/ 1774209 h 1828800"/>
                    <a:gd name="connsiteX8" fmla="*/ 545911 w 2402006"/>
                    <a:gd name="connsiteY8" fmla="*/ 1801505 h 1828800"/>
                    <a:gd name="connsiteX9" fmla="*/ 791570 w 2402006"/>
                    <a:gd name="connsiteY9" fmla="*/ 1787857 h 1828800"/>
                    <a:gd name="connsiteX10" fmla="*/ 832514 w 2402006"/>
                    <a:gd name="connsiteY10" fmla="*/ 1760561 h 1828800"/>
                    <a:gd name="connsiteX11" fmla="*/ 1228299 w 2402006"/>
                    <a:gd name="connsiteY11" fmla="*/ 1774209 h 1828800"/>
                    <a:gd name="connsiteX12" fmla="*/ 1787857 w 2402006"/>
                    <a:gd name="connsiteY12" fmla="*/ 1774209 h 1828800"/>
                    <a:gd name="connsiteX13" fmla="*/ 1883391 w 2402006"/>
                    <a:gd name="connsiteY13" fmla="*/ 1746914 h 1828800"/>
                    <a:gd name="connsiteX14" fmla="*/ 1951630 w 2402006"/>
                    <a:gd name="connsiteY14" fmla="*/ 1733266 h 1828800"/>
                    <a:gd name="connsiteX15" fmla="*/ 2074460 w 2402006"/>
                    <a:gd name="connsiteY15" fmla="*/ 1746914 h 1828800"/>
                    <a:gd name="connsiteX16" fmla="*/ 2306472 w 2402006"/>
                    <a:gd name="connsiteY16" fmla="*/ 1774209 h 1828800"/>
                    <a:gd name="connsiteX17" fmla="*/ 2374711 w 2402006"/>
                    <a:gd name="connsiteY17" fmla="*/ 1760561 h 1828800"/>
                    <a:gd name="connsiteX18" fmla="*/ 2402006 w 2402006"/>
                    <a:gd name="connsiteY18" fmla="*/ 1678675 h 1828800"/>
                    <a:gd name="connsiteX19" fmla="*/ 2388358 w 2402006"/>
                    <a:gd name="connsiteY19" fmla="*/ 1610436 h 1828800"/>
                    <a:gd name="connsiteX20" fmla="*/ 2374711 w 2402006"/>
                    <a:gd name="connsiteY20" fmla="*/ 1446663 h 1828800"/>
                    <a:gd name="connsiteX21" fmla="*/ 2333767 w 2402006"/>
                    <a:gd name="connsiteY21" fmla="*/ 1419367 h 1828800"/>
                    <a:gd name="connsiteX22" fmla="*/ 2333767 w 2402006"/>
                    <a:gd name="connsiteY22" fmla="*/ 1214651 h 1828800"/>
                    <a:gd name="connsiteX23" fmla="*/ 2374711 w 2402006"/>
                    <a:gd name="connsiteY23" fmla="*/ 1091821 h 1828800"/>
                    <a:gd name="connsiteX24" fmla="*/ 2361063 w 2402006"/>
                    <a:gd name="connsiteY24" fmla="*/ 791570 h 1828800"/>
                    <a:gd name="connsiteX25" fmla="*/ 2333767 w 2402006"/>
                    <a:gd name="connsiteY25" fmla="*/ 614149 h 1828800"/>
                    <a:gd name="connsiteX26" fmla="*/ 2347415 w 2402006"/>
                    <a:gd name="connsiteY26" fmla="*/ 409433 h 1828800"/>
                    <a:gd name="connsiteX27" fmla="*/ 2374711 w 2402006"/>
                    <a:gd name="connsiteY27" fmla="*/ 368490 h 1828800"/>
                    <a:gd name="connsiteX28" fmla="*/ 2388358 w 2402006"/>
                    <a:gd name="connsiteY28" fmla="*/ 327547 h 1828800"/>
                    <a:gd name="connsiteX29" fmla="*/ 2374711 w 2402006"/>
                    <a:gd name="connsiteY29" fmla="*/ 204717 h 1828800"/>
                    <a:gd name="connsiteX30" fmla="*/ 2347415 w 2402006"/>
                    <a:gd name="connsiteY30" fmla="*/ 122830 h 1828800"/>
                    <a:gd name="connsiteX31" fmla="*/ 2388358 w 2402006"/>
                    <a:gd name="connsiteY31"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02006" h="1828800">
                      <a:moveTo>
                        <a:pt x="2388358" y="0"/>
                      </a:moveTo>
                      <a:lnTo>
                        <a:pt x="0" y="0"/>
                      </a:lnTo>
                      <a:lnTo>
                        <a:pt x="0" y="1828800"/>
                      </a:lnTo>
                      <a:lnTo>
                        <a:pt x="13648" y="1828800"/>
                      </a:lnTo>
                      <a:cubicBezTo>
                        <a:pt x="59141" y="1824251"/>
                        <a:pt x="106428" y="1828597"/>
                        <a:pt x="150126" y="1815152"/>
                      </a:cubicBezTo>
                      <a:cubicBezTo>
                        <a:pt x="168573" y="1809476"/>
                        <a:pt x="175010" y="1784915"/>
                        <a:pt x="191069" y="1774209"/>
                      </a:cubicBezTo>
                      <a:cubicBezTo>
                        <a:pt x="203039" y="1766229"/>
                        <a:pt x="218364" y="1765110"/>
                        <a:pt x="232012" y="1760561"/>
                      </a:cubicBezTo>
                      <a:cubicBezTo>
                        <a:pt x="304800" y="1765110"/>
                        <a:pt x="377808" y="1766952"/>
                        <a:pt x="450376" y="1774209"/>
                      </a:cubicBezTo>
                      <a:cubicBezTo>
                        <a:pt x="474856" y="1776657"/>
                        <a:pt x="520971" y="1793192"/>
                        <a:pt x="545911" y="1801505"/>
                      </a:cubicBezTo>
                      <a:cubicBezTo>
                        <a:pt x="627797" y="1796956"/>
                        <a:pt x="710382" y="1799456"/>
                        <a:pt x="791570" y="1787857"/>
                      </a:cubicBezTo>
                      <a:cubicBezTo>
                        <a:pt x="807808" y="1785537"/>
                        <a:pt x="816119" y="1761073"/>
                        <a:pt x="832514" y="1760561"/>
                      </a:cubicBezTo>
                      <a:lnTo>
                        <a:pt x="1228299" y="1774209"/>
                      </a:lnTo>
                      <a:cubicBezTo>
                        <a:pt x="1430819" y="1841717"/>
                        <a:pt x="1284667" y="1798171"/>
                        <a:pt x="1787857" y="1774209"/>
                      </a:cubicBezTo>
                      <a:cubicBezTo>
                        <a:pt x="1819385" y="1772708"/>
                        <a:pt x="1853045" y="1754500"/>
                        <a:pt x="1883391" y="1746914"/>
                      </a:cubicBezTo>
                      <a:cubicBezTo>
                        <a:pt x="1905895" y="1741288"/>
                        <a:pt x="1928884" y="1737815"/>
                        <a:pt x="1951630" y="1733266"/>
                      </a:cubicBezTo>
                      <a:cubicBezTo>
                        <a:pt x="1992573" y="1737815"/>
                        <a:pt x="2033434" y="1743184"/>
                        <a:pt x="2074460" y="1746914"/>
                      </a:cubicBezTo>
                      <a:cubicBezTo>
                        <a:pt x="2287827" y="1766311"/>
                        <a:pt x="2188884" y="1744811"/>
                        <a:pt x="2306472" y="1774209"/>
                      </a:cubicBezTo>
                      <a:cubicBezTo>
                        <a:pt x="2329218" y="1769660"/>
                        <a:pt x="2358308" y="1776964"/>
                        <a:pt x="2374711" y="1760561"/>
                      </a:cubicBezTo>
                      <a:cubicBezTo>
                        <a:pt x="2395056" y="1740216"/>
                        <a:pt x="2402006" y="1678675"/>
                        <a:pt x="2402006" y="1678675"/>
                      </a:cubicBezTo>
                      <a:cubicBezTo>
                        <a:pt x="2397457" y="1655929"/>
                        <a:pt x="2391068" y="1633474"/>
                        <a:pt x="2388358" y="1610436"/>
                      </a:cubicBezTo>
                      <a:cubicBezTo>
                        <a:pt x="2381958" y="1556031"/>
                        <a:pt x="2389760" y="1499335"/>
                        <a:pt x="2374711" y="1446663"/>
                      </a:cubicBezTo>
                      <a:cubicBezTo>
                        <a:pt x="2370205" y="1430891"/>
                        <a:pt x="2347415" y="1428466"/>
                        <a:pt x="2333767" y="1419367"/>
                      </a:cubicBezTo>
                      <a:cubicBezTo>
                        <a:pt x="2303772" y="1329378"/>
                        <a:pt x="2315214" y="1381627"/>
                        <a:pt x="2333767" y="1214651"/>
                      </a:cubicBezTo>
                      <a:cubicBezTo>
                        <a:pt x="2343573" y="1126392"/>
                        <a:pt x="2335940" y="1149975"/>
                        <a:pt x="2374711" y="1091821"/>
                      </a:cubicBezTo>
                      <a:cubicBezTo>
                        <a:pt x="2370162" y="991737"/>
                        <a:pt x="2367956" y="891520"/>
                        <a:pt x="2361063" y="791570"/>
                      </a:cubicBezTo>
                      <a:cubicBezTo>
                        <a:pt x="2358997" y="761614"/>
                        <a:pt x="2339374" y="647788"/>
                        <a:pt x="2333767" y="614149"/>
                      </a:cubicBezTo>
                      <a:cubicBezTo>
                        <a:pt x="2338316" y="545910"/>
                        <a:pt x="2336172" y="476893"/>
                        <a:pt x="2347415" y="409433"/>
                      </a:cubicBezTo>
                      <a:cubicBezTo>
                        <a:pt x="2350112" y="393254"/>
                        <a:pt x="2367376" y="383161"/>
                        <a:pt x="2374711" y="368490"/>
                      </a:cubicBezTo>
                      <a:cubicBezTo>
                        <a:pt x="2381145" y="355623"/>
                        <a:pt x="2383809" y="341195"/>
                        <a:pt x="2388358" y="327547"/>
                      </a:cubicBezTo>
                      <a:cubicBezTo>
                        <a:pt x="2383809" y="286604"/>
                        <a:pt x="2382790" y="245112"/>
                        <a:pt x="2374711" y="204717"/>
                      </a:cubicBezTo>
                      <a:cubicBezTo>
                        <a:pt x="2369068" y="176504"/>
                        <a:pt x="2347415" y="122830"/>
                        <a:pt x="2347415" y="122830"/>
                      </a:cubicBezTo>
                      <a:cubicBezTo>
                        <a:pt x="2363178" y="28252"/>
                        <a:pt x="2341496" y="60511"/>
                        <a:pt x="2388358" y="0"/>
                      </a:cubicBezTo>
                      <a:close/>
                    </a:path>
                  </a:pathLst>
                </a:custGeom>
                <a:solidFill>
                  <a:srgbClr val="FFFFCC"/>
                </a:solidFill>
                <a:ln w="9525">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1571" y="2712757"/>
                  <a:ext cx="2095099" cy="1477328"/>
                </a:xfrm>
                <a:prstGeom prst="rect">
                  <a:avLst/>
                </a:prstGeom>
              </p:spPr>
              <p:txBody>
                <a:bodyPr wrap="square">
                  <a:spAutoFit/>
                </a:bodyPr>
                <a:lstStyle/>
                <a:p>
                  <a:r>
                    <a:rPr lang="en-US" dirty="0">
                      <a:latin typeface="Consolas" pitchFamily="49" charset="0"/>
                      <a:cs typeface="Consolas" pitchFamily="49" charset="0"/>
                    </a:rPr>
                    <a:t>Build your city on grassland with a river running through it if possible</a:t>
                  </a:r>
                  <a:r>
                    <a:rPr lang="en-US" dirty="0" smtClean="0">
                      <a:latin typeface="Consolas" pitchFamily="49" charset="0"/>
                      <a:cs typeface="Consolas" pitchFamily="49" charset="0"/>
                    </a:rPr>
                    <a:t>.</a:t>
                  </a:r>
                </a:p>
              </p:txBody>
            </p:sp>
          </p:grpSp>
          <p:sp>
            <p:nvSpPr>
              <p:cNvPr id="30" name="Text Box 3"/>
              <p:cNvSpPr txBox="1">
                <a:spLocks noChangeArrowheads="1"/>
              </p:cNvSpPr>
              <p:nvPr/>
            </p:nvSpPr>
            <p:spPr bwMode="auto">
              <a:xfrm>
                <a:off x="1081510" y="1884225"/>
                <a:ext cx="823490" cy="401775"/>
              </a:xfrm>
              <a:prstGeom prst="rect">
                <a:avLst/>
              </a:prstGeom>
              <a:noFill/>
              <a:ln w="9525">
                <a:noFill/>
                <a:round/>
                <a:headEnd/>
                <a:tailEnd/>
              </a:ln>
            </p:spPr>
            <p:txBody>
              <a:bodyPr wrap="none" lIns="81639" tIns="40820" rIns="81639" bIns="40820"/>
              <a:lstStyle/>
              <a:p>
                <a:pPr>
                  <a:lnSpc>
                    <a:spcPct val="97000"/>
                  </a:lnSpc>
                  <a:spcAft>
                    <a:spcPts val="1200"/>
                  </a:spcAft>
                  <a:tabLst>
                    <a:tab pos="0" algn="l"/>
                    <a:tab pos="1123217" algn="l"/>
                    <a:tab pos="1301779" algn="l"/>
                    <a:tab pos="1958429" algn="l"/>
                    <a:tab pos="2615079" algn="l"/>
                    <a:tab pos="3271728" algn="l"/>
                    <a:tab pos="3939898" algn="l"/>
                    <a:tab pos="4585028" algn="l"/>
                    <a:tab pos="5241677" algn="l"/>
                    <a:tab pos="5898327" algn="l"/>
                    <a:tab pos="6220892" algn="l"/>
                    <a:tab pos="6635618" algn="l"/>
                    <a:tab pos="7050344" algn="l"/>
                    <a:tab pos="7465070" algn="l"/>
                    <a:tab pos="7879796" algn="l"/>
                    <a:tab pos="8294522" algn="l"/>
                    <a:tab pos="8709249" algn="l"/>
                    <a:tab pos="9123975" algn="l"/>
                    <a:tab pos="9538701" algn="l"/>
                  </a:tabLst>
                </a:pPr>
                <a:r>
                  <a:rPr lang="en-US" sz="2000" b="1" i="1" dirty="0" smtClean="0"/>
                  <a:t>Text</a:t>
                </a:r>
                <a:endParaRPr lang="en-US" sz="2000" b="1" i="1" dirty="0"/>
              </a:p>
            </p:txBody>
          </p:sp>
        </p:grpSp>
        <p:grpSp>
          <p:nvGrpSpPr>
            <p:cNvPr id="13" name="Group 12"/>
            <p:cNvGrpSpPr/>
            <p:nvPr/>
          </p:nvGrpSpPr>
          <p:grpSpPr>
            <a:xfrm>
              <a:off x="5527344" y="1884225"/>
              <a:ext cx="2321256" cy="2373876"/>
              <a:chOff x="4612944" y="1884225"/>
              <a:chExt cx="2321256" cy="2373876"/>
            </a:xfrm>
          </p:grpSpPr>
          <p:sp>
            <p:nvSpPr>
              <p:cNvPr id="8" name="Freeform 7"/>
              <p:cNvSpPr/>
              <p:nvPr/>
            </p:nvSpPr>
            <p:spPr>
              <a:xfrm>
                <a:off x="4612944" y="2388358"/>
                <a:ext cx="2321256" cy="1869743"/>
              </a:xfrm>
              <a:custGeom>
                <a:avLst/>
                <a:gdLst>
                  <a:gd name="connsiteX0" fmla="*/ 2115403 w 2115403"/>
                  <a:gd name="connsiteY0" fmla="*/ 1856096 h 1869743"/>
                  <a:gd name="connsiteX1" fmla="*/ 2115403 w 2115403"/>
                  <a:gd name="connsiteY1" fmla="*/ 0 h 1869743"/>
                  <a:gd name="connsiteX2" fmla="*/ 0 w 2115403"/>
                  <a:gd name="connsiteY2" fmla="*/ 0 h 1869743"/>
                  <a:gd name="connsiteX3" fmla="*/ 0 w 2115403"/>
                  <a:gd name="connsiteY3" fmla="*/ 1828800 h 1869743"/>
                  <a:gd name="connsiteX4" fmla="*/ 0 w 2115403"/>
                  <a:gd name="connsiteY4" fmla="*/ 1828800 h 1869743"/>
                  <a:gd name="connsiteX5" fmla="*/ 122830 w 2115403"/>
                  <a:gd name="connsiteY5" fmla="*/ 1815152 h 1869743"/>
                  <a:gd name="connsiteX6" fmla="*/ 163773 w 2115403"/>
                  <a:gd name="connsiteY6" fmla="*/ 1787857 h 1869743"/>
                  <a:gd name="connsiteX7" fmla="*/ 259308 w 2115403"/>
                  <a:gd name="connsiteY7" fmla="*/ 1760561 h 1869743"/>
                  <a:gd name="connsiteX8" fmla="*/ 382138 w 2115403"/>
                  <a:gd name="connsiteY8" fmla="*/ 1746914 h 1869743"/>
                  <a:gd name="connsiteX9" fmla="*/ 423081 w 2115403"/>
                  <a:gd name="connsiteY9" fmla="*/ 1787857 h 1869743"/>
                  <a:gd name="connsiteX10" fmla="*/ 504967 w 2115403"/>
                  <a:gd name="connsiteY10" fmla="*/ 1842448 h 1869743"/>
                  <a:gd name="connsiteX11" fmla="*/ 545911 w 2115403"/>
                  <a:gd name="connsiteY11" fmla="*/ 1869743 h 1869743"/>
                  <a:gd name="connsiteX12" fmla="*/ 600502 w 2115403"/>
                  <a:gd name="connsiteY12" fmla="*/ 1856096 h 1869743"/>
                  <a:gd name="connsiteX13" fmla="*/ 682388 w 2115403"/>
                  <a:gd name="connsiteY13" fmla="*/ 1828800 h 1869743"/>
                  <a:gd name="connsiteX14" fmla="*/ 764275 w 2115403"/>
                  <a:gd name="connsiteY14" fmla="*/ 1801505 h 1869743"/>
                  <a:gd name="connsiteX15" fmla="*/ 1091821 w 2115403"/>
                  <a:gd name="connsiteY15" fmla="*/ 1787857 h 1869743"/>
                  <a:gd name="connsiteX16" fmla="*/ 1132764 w 2115403"/>
                  <a:gd name="connsiteY16" fmla="*/ 1774209 h 1869743"/>
                  <a:gd name="connsiteX17" fmla="*/ 1296538 w 2115403"/>
                  <a:gd name="connsiteY17" fmla="*/ 1746914 h 1869743"/>
                  <a:gd name="connsiteX18" fmla="*/ 1460311 w 2115403"/>
                  <a:gd name="connsiteY18" fmla="*/ 1760561 h 1869743"/>
                  <a:gd name="connsiteX19" fmla="*/ 1555845 w 2115403"/>
                  <a:gd name="connsiteY19" fmla="*/ 1801505 h 1869743"/>
                  <a:gd name="connsiteX20" fmla="*/ 1705970 w 2115403"/>
                  <a:gd name="connsiteY20" fmla="*/ 1815152 h 1869743"/>
                  <a:gd name="connsiteX21" fmla="*/ 1746914 w 2115403"/>
                  <a:gd name="connsiteY21" fmla="*/ 1828800 h 1869743"/>
                  <a:gd name="connsiteX22" fmla="*/ 1787857 w 2115403"/>
                  <a:gd name="connsiteY22" fmla="*/ 1856096 h 1869743"/>
                  <a:gd name="connsiteX23" fmla="*/ 1828800 w 2115403"/>
                  <a:gd name="connsiteY23" fmla="*/ 1842448 h 1869743"/>
                  <a:gd name="connsiteX24" fmla="*/ 1924335 w 2115403"/>
                  <a:gd name="connsiteY24" fmla="*/ 1828800 h 1869743"/>
                  <a:gd name="connsiteX25" fmla="*/ 2047164 w 2115403"/>
                  <a:gd name="connsiteY25" fmla="*/ 1787857 h 1869743"/>
                  <a:gd name="connsiteX26" fmla="*/ 2088108 w 2115403"/>
                  <a:gd name="connsiteY26" fmla="*/ 1774209 h 1869743"/>
                  <a:gd name="connsiteX27" fmla="*/ 2115403 w 2115403"/>
                  <a:gd name="connsiteY27" fmla="*/ 1746914 h 1869743"/>
                  <a:gd name="connsiteX28" fmla="*/ 2115403 w 2115403"/>
                  <a:gd name="connsiteY28" fmla="*/ 1746914 h 1869743"/>
                  <a:gd name="connsiteX0" fmla="*/ 2120688 w 2120688"/>
                  <a:gd name="connsiteY0" fmla="*/ 1708100 h 1869743"/>
                  <a:gd name="connsiteX1" fmla="*/ 2115403 w 2120688"/>
                  <a:gd name="connsiteY1" fmla="*/ 0 h 1869743"/>
                  <a:gd name="connsiteX2" fmla="*/ 0 w 2120688"/>
                  <a:gd name="connsiteY2" fmla="*/ 0 h 1869743"/>
                  <a:gd name="connsiteX3" fmla="*/ 0 w 2120688"/>
                  <a:gd name="connsiteY3" fmla="*/ 1828800 h 1869743"/>
                  <a:gd name="connsiteX4" fmla="*/ 0 w 2120688"/>
                  <a:gd name="connsiteY4" fmla="*/ 1828800 h 1869743"/>
                  <a:gd name="connsiteX5" fmla="*/ 122830 w 2120688"/>
                  <a:gd name="connsiteY5" fmla="*/ 1815152 h 1869743"/>
                  <a:gd name="connsiteX6" fmla="*/ 163773 w 2120688"/>
                  <a:gd name="connsiteY6" fmla="*/ 1787857 h 1869743"/>
                  <a:gd name="connsiteX7" fmla="*/ 259308 w 2120688"/>
                  <a:gd name="connsiteY7" fmla="*/ 1760561 h 1869743"/>
                  <a:gd name="connsiteX8" fmla="*/ 382138 w 2120688"/>
                  <a:gd name="connsiteY8" fmla="*/ 1746914 h 1869743"/>
                  <a:gd name="connsiteX9" fmla="*/ 423081 w 2120688"/>
                  <a:gd name="connsiteY9" fmla="*/ 1787857 h 1869743"/>
                  <a:gd name="connsiteX10" fmla="*/ 504967 w 2120688"/>
                  <a:gd name="connsiteY10" fmla="*/ 1842448 h 1869743"/>
                  <a:gd name="connsiteX11" fmla="*/ 545911 w 2120688"/>
                  <a:gd name="connsiteY11" fmla="*/ 1869743 h 1869743"/>
                  <a:gd name="connsiteX12" fmla="*/ 600502 w 2120688"/>
                  <a:gd name="connsiteY12" fmla="*/ 1856096 h 1869743"/>
                  <a:gd name="connsiteX13" fmla="*/ 682388 w 2120688"/>
                  <a:gd name="connsiteY13" fmla="*/ 1828800 h 1869743"/>
                  <a:gd name="connsiteX14" fmla="*/ 764275 w 2120688"/>
                  <a:gd name="connsiteY14" fmla="*/ 1801505 h 1869743"/>
                  <a:gd name="connsiteX15" fmla="*/ 1091821 w 2120688"/>
                  <a:gd name="connsiteY15" fmla="*/ 1787857 h 1869743"/>
                  <a:gd name="connsiteX16" fmla="*/ 1132764 w 2120688"/>
                  <a:gd name="connsiteY16" fmla="*/ 1774209 h 1869743"/>
                  <a:gd name="connsiteX17" fmla="*/ 1296538 w 2120688"/>
                  <a:gd name="connsiteY17" fmla="*/ 1746914 h 1869743"/>
                  <a:gd name="connsiteX18" fmla="*/ 1460311 w 2120688"/>
                  <a:gd name="connsiteY18" fmla="*/ 1760561 h 1869743"/>
                  <a:gd name="connsiteX19" fmla="*/ 1555845 w 2120688"/>
                  <a:gd name="connsiteY19" fmla="*/ 1801505 h 1869743"/>
                  <a:gd name="connsiteX20" fmla="*/ 1705970 w 2120688"/>
                  <a:gd name="connsiteY20" fmla="*/ 1815152 h 1869743"/>
                  <a:gd name="connsiteX21" fmla="*/ 1746914 w 2120688"/>
                  <a:gd name="connsiteY21" fmla="*/ 1828800 h 1869743"/>
                  <a:gd name="connsiteX22" fmla="*/ 1787857 w 2120688"/>
                  <a:gd name="connsiteY22" fmla="*/ 1856096 h 1869743"/>
                  <a:gd name="connsiteX23" fmla="*/ 1828800 w 2120688"/>
                  <a:gd name="connsiteY23" fmla="*/ 1842448 h 1869743"/>
                  <a:gd name="connsiteX24" fmla="*/ 1924335 w 2120688"/>
                  <a:gd name="connsiteY24" fmla="*/ 1828800 h 1869743"/>
                  <a:gd name="connsiteX25" fmla="*/ 2047164 w 2120688"/>
                  <a:gd name="connsiteY25" fmla="*/ 1787857 h 1869743"/>
                  <a:gd name="connsiteX26" fmla="*/ 2088108 w 2120688"/>
                  <a:gd name="connsiteY26" fmla="*/ 1774209 h 1869743"/>
                  <a:gd name="connsiteX27" fmla="*/ 2115403 w 2120688"/>
                  <a:gd name="connsiteY27" fmla="*/ 1746914 h 1869743"/>
                  <a:gd name="connsiteX28" fmla="*/ 2115403 w 2120688"/>
                  <a:gd name="connsiteY28" fmla="*/ 1746914 h 1869743"/>
                  <a:gd name="connsiteX0" fmla="*/ 2120688 w 2120688"/>
                  <a:gd name="connsiteY0" fmla="*/ 1708100 h 1869743"/>
                  <a:gd name="connsiteX1" fmla="*/ 2115403 w 2120688"/>
                  <a:gd name="connsiteY1" fmla="*/ 0 h 1869743"/>
                  <a:gd name="connsiteX2" fmla="*/ 0 w 2120688"/>
                  <a:gd name="connsiteY2" fmla="*/ 0 h 1869743"/>
                  <a:gd name="connsiteX3" fmla="*/ 0 w 2120688"/>
                  <a:gd name="connsiteY3" fmla="*/ 1828800 h 1869743"/>
                  <a:gd name="connsiteX4" fmla="*/ 0 w 2120688"/>
                  <a:gd name="connsiteY4" fmla="*/ 1828800 h 1869743"/>
                  <a:gd name="connsiteX5" fmla="*/ 122830 w 2120688"/>
                  <a:gd name="connsiteY5" fmla="*/ 1815152 h 1869743"/>
                  <a:gd name="connsiteX6" fmla="*/ 163773 w 2120688"/>
                  <a:gd name="connsiteY6" fmla="*/ 1787857 h 1869743"/>
                  <a:gd name="connsiteX7" fmla="*/ 259308 w 2120688"/>
                  <a:gd name="connsiteY7" fmla="*/ 1760561 h 1869743"/>
                  <a:gd name="connsiteX8" fmla="*/ 382138 w 2120688"/>
                  <a:gd name="connsiteY8" fmla="*/ 1746914 h 1869743"/>
                  <a:gd name="connsiteX9" fmla="*/ 423081 w 2120688"/>
                  <a:gd name="connsiteY9" fmla="*/ 1787857 h 1869743"/>
                  <a:gd name="connsiteX10" fmla="*/ 504967 w 2120688"/>
                  <a:gd name="connsiteY10" fmla="*/ 1842448 h 1869743"/>
                  <a:gd name="connsiteX11" fmla="*/ 545911 w 2120688"/>
                  <a:gd name="connsiteY11" fmla="*/ 1869743 h 1869743"/>
                  <a:gd name="connsiteX12" fmla="*/ 600502 w 2120688"/>
                  <a:gd name="connsiteY12" fmla="*/ 1856096 h 1869743"/>
                  <a:gd name="connsiteX13" fmla="*/ 682388 w 2120688"/>
                  <a:gd name="connsiteY13" fmla="*/ 1828800 h 1869743"/>
                  <a:gd name="connsiteX14" fmla="*/ 764275 w 2120688"/>
                  <a:gd name="connsiteY14" fmla="*/ 1801505 h 1869743"/>
                  <a:gd name="connsiteX15" fmla="*/ 1091821 w 2120688"/>
                  <a:gd name="connsiteY15" fmla="*/ 1787857 h 1869743"/>
                  <a:gd name="connsiteX16" fmla="*/ 1132764 w 2120688"/>
                  <a:gd name="connsiteY16" fmla="*/ 1774209 h 1869743"/>
                  <a:gd name="connsiteX17" fmla="*/ 1296538 w 2120688"/>
                  <a:gd name="connsiteY17" fmla="*/ 1746914 h 1869743"/>
                  <a:gd name="connsiteX18" fmla="*/ 1460311 w 2120688"/>
                  <a:gd name="connsiteY18" fmla="*/ 1760561 h 1869743"/>
                  <a:gd name="connsiteX19" fmla="*/ 1555845 w 2120688"/>
                  <a:gd name="connsiteY19" fmla="*/ 1801505 h 1869743"/>
                  <a:gd name="connsiteX20" fmla="*/ 1705970 w 2120688"/>
                  <a:gd name="connsiteY20" fmla="*/ 1815152 h 1869743"/>
                  <a:gd name="connsiteX21" fmla="*/ 1746914 w 2120688"/>
                  <a:gd name="connsiteY21" fmla="*/ 1828800 h 1869743"/>
                  <a:gd name="connsiteX22" fmla="*/ 1787857 w 2120688"/>
                  <a:gd name="connsiteY22" fmla="*/ 1856096 h 1869743"/>
                  <a:gd name="connsiteX23" fmla="*/ 1828800 w 2120688"/>
                  <a:gd name="connsiteY23" fmla="*/ 1842448 h 1869743"/>
                  <a:gd name="connsiteX24" fmla="*/ 1924335 w 2120688"/>
                  <a:gd name="connsiteY24" fmla="*/ 1828800 h 1869743"/>
                  <a:gd name="connsiteX25" fmla="*/ 2047164 w 2120688"/>
                  <a:gd name="connsiteY25" fmla="*/ 1787857 h 1869743"/>
                  <a:gd name="connsiteX26" fmla="*/ 2088108 w 2120688"/>
                  <a:gd name="connsiteY26" fmla="*/ 1774209 h 1869743"/>
                  <a:gd name="connsiteX27" fmla="*/ 2115403 w 2120688"/>
                  <a:gd name="connsiteY27" fmla="*/ 1746914 h 1869743"/>
                  <a:gd name="connsiteX28" fmla="*/ 2115403 w 2120688"/>
                  <a:gd name="connsiteY28" fmla="*/ 1746914 h 1869743"/>
                  <a:gd name="connsiteX29" fmla="*/ 2120688 w 2120688"/>
                  <a:gd name="connsiteY29" fmla="*/ 1708100 h 186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20688" h="1869743">
                    <a:moveTo>
                      <a:pt x="2120688" y="1708100"/>
                    </a:moveTo>
                    <a:cubicBezTo>
                      <a:pt x="2118926" y="1138733"/>
                      <a:pt x="2117165" y="569367"/>
                      <a:pt x="2115403" y="0"/>
                    </a:cubicBezTo>
                    <a:lnTo>
                      <a:pt x="0" y="0"/>
                    </a:lnTo>
                    <a:lnTo>
                      <a:pt x="0" y="1828800"/>
                    </a:lnTo>
                    <a:lnTo>
                      <a:pt x="0" y="1828800"/>
                    </a:lnTo>
                    <a:cubicBezTo>
                      <a:pt x="40943" y="1824251"/>
                      <a:pt x="82865" y="1825143"/>
                      <a:pt x="122830" y="1815152"/>
                    </a:cubicBezTo>
                    <a:cubicBezTo>
                      <a:pt x="138743" y="1811174"/>
                      <a:pt x="149102" y="1795192"/>
                      <a:pt x="163773" y="1787857"/>
                    </a:cubicBezTo>
                    <a:cubicBezTo>
                      <a:pt x="183352" y="1778067"/>
                      <a:pt x="241817" y="1764934"/>
                      <a:pt x="259308" y="1760561"/>
                    </a:cubicBezTo>
                    <a:cubicBezTo>
                      <a:pt x="308744" y="1727604"/>
                      <a:pt x="308588" y="1714225"/>
                      <a:pt x="382138" y="1746914"/>
                    </a:cubicBezTo>
                    <a:cubicBezTo>
                      <a:pt x="399775" y="1754753"/>
                      <a:pt x="407846" y="1776007"/>
                      <a:pt x="423081" y="1787857"/>
                    </a:cubicBezTo>
                    <a:cubicBezTo>
                      <a:pt x="448976" y="1807997"/>
                      <a:pt x="477672" y="1824251"/>
                      <a:pt x="504967" y="1842448"/>
                    </a:cubicBezTo>
                    <a:lnTo>
                      <a:pt x="545911" y="1869743"/>
                    </a:lnTo>
                    <a:cubicBezTo>
                      <a:pt x="564108" y="1865194"/>
                      <a:pt x="582536" y="1861486"/>
                      <a:pt x="600502" y="1856096"/>
                    </a:cubicBezTo>
                    <a:cubicBezTo>
                      <a:pt x="628060" y="1847828"/>
                      <a:pt x="655093" y="1837899"/>
                      <a:pt x="682388" y="1828800"/>
                    </a:cubicBezTo>
                    <a:lnTo>
                      <a:pt x="764275" y="1801505"/>
                    </a:lnTo>
                    <a:cubicBezTo>
                      <a:pt x="867945" y="1766950"/>
                      <a:pt x="982639" y="1792406"/>
                      <a:pt x="1091821" y="1787857"/>
                    </a:cubicBezTo>
                    <a:cubicBezTo>
                      <a:pt x="1105469" y="1783308"/>
                      <a:pt x="1118574" y="1776574"/>
                      <a:pt x="1132764" y="1774209"/>
                    </a:cubicBezTo>
                    <a:cubicBezTo>
                      <a:pt x="1315610" y="1743734"/>
                      <a:pt x="1200547" y="1778909"/>
                      <a:pt x="1296538" y="1746914"/>
                    </a:cubicBezTo>
                    <a:cubicBezTo>
                      <a:pt x="1351129" y="1751463"/>
                      <a:pt x="1406011" y="1753321"/>
                      <a:pt x="1460311" y="1760561"/>
                    </a:cubicBezTo>
                    <a:cubicBezTo>
                      <a:pt x="1554469" y="1773115"/>
                      <a:pt x="1440424" y="1778421"/>
                      <a:pt x="1555845" y="1801505"/>
                    </a:cubicBezTo>
                    <a:cubicBezTo>
                      <a:pt x="1605117" y="1811359"/>
                      <a:pt x="1655928" y="1810603"/>
                      <a:pt x="1705970" y="1815152"/>
                    </a:cubicBezTo>
                    <a:cubicBezTo>
                      <a:pt x="1719618" y="1819701"/>
                      <a:pt x="1734047" y="1822366"/>
                      <a:pt x="1746914" y="1828800"/>
                    </a:cubicBezTo>
                    <a:cubicBezTo>
                      <a:pt x="1761585" y="1836136"/>
                      <a:pt x="1771678" y="1853399"/>
                      <a:pt x="1787857" y="1856096"/>
                    </a:cubicBezTo>
                    <a:cubicBezTo>
                      <a:pt x="1802047" y="1858461"/>
                      <a:pt x="1814693" y="1845269"/>
                      <a:pt x="1828800" y="1842448"/>
                    </a:cubicBezTo>
                    <a:cubicBezTo>
                      <a:pt x="1860344" y="1836139"/>
                      <a:pt x="1892490" y="1833349"/>
                      <a:pt x="1924335" y="1828800"/>
                    </a:cubicBezTo>
                    <a:lnTo>
                      <a:pt x="2047164" y="1787857"/>
                    </a:lnTo>
                    <a:cubicBezTo>
                      <a:pt x="2060812" y="1783308"/>
                      <a:pt x="2077935" y="1784382"/>
                      <a:pt x="2088108" y="1774209"/>
                    </a:cubicBezTo>
                    <a:lnTo>
                      <a:pt x="2115403" y="1746914"/>
                    </a:lnTo>
                    <a:lnTo>
                      <a:pt x="2115403" y="1746914"/>
                    </a:lnTo>
                    <a:lnTo>
                      <a:pt x="2120688" y="1708100"/>
                    </a:lnTo>
                    <a:close/>
                  </a:path>
                </a:pathLst>
              </a:custGeom>
              <a:solidFill>
                <a:schemeClr val="bg1"/>
              </a:solidFill>
              <a:ln w="952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00600" y="2534032"/>
                <a:ext cx="1830950" cy="1477328"/>
              </a:xfrm>
              <a:prstGeom prst="rect">
                <a:avLst/>
              </a:prstGeom>
              <a:noFill/>
            </p:spPr>
            <p:txBody>
              <a:bodyPr wrap="none" rtlCol="0">
                <a:spAutoFit/>
              </a:bodyPr>
              <a:lstStyle/>
              <a:p>
                <a:r>
                  <a:rPr lang="en-US" i="1" dirty="0" smtClean="0">
                    <a:latin typeface="Consolas" pitchFamily="49" charset="0"/>
                    <a:cs typeface="Consolas" pitchFamily="49" charset="0"/>
                  </a:rPr>
                  <a:t>MOVE_TO </a:t>
                </a:r>
                <a:r>
                  <a:rPr lang="en-US" dirty="0" smtClean="0">
                    <a:latin typeface="Consolas" pitchFamily="49" charset="0"/>
                    <a:cs typeface="Consolas" pitchFamily="49" charset="0"/>
                  </a:rPr>
                  <a:t>(</a:t>
                </a:r>
                <a:r>
                  <a:rPr lang="en-US" i="1" dirty="0" smtClean="0">
                    <a:latin typeface="Consolas" pitchFamily="49" charset="0"/>
                    <a:cs typeface="Consolas" pitchFamily="49" charset="0"/>
                  </a:rPr>
                  <a:t>7,3</a:t>
                </a:r>
                <a:r>
                  <a:rPr lang="en-US" dirty="0" smtClean="0">
                    <a:latin typeface="Consolas" pitchFamily="49" charset="0"/>
                    <a:cs typeface="Consolas" pitchFamily="49" charset="0"/>
                  </a:rPr>
                  <a:t>)</a:t>
                </a:r>
              </a:p>
              <a:p>
                <a:endParaRPr lang="en-US" dirty="0">
                  <a:latin typeface="Consolas" pitchFamily="49" charset="0"/>
                  <a:cs typeface="Consolas" pitchFamily="49" charset="0"/>
                </a:endParaRPr>
              </a:p>
              <a:p>
                <a:r>
                  <a:rPr lang="en-US" i="1" dirty="0">
                    <a:latin typeface="Consolas" pitchFamily="49" charset="0"/>
                    <a:cs typeface="Consolas" pitchFamily="49" charset="0"/>
                  </a:rPr>
                  <a:t>BUILD_CITY </a:t>
                </a:r>
                <a:r>
                  <a:rPr lang="en-US" dirty="0">
                    <a:latin typeface="Consolas" pitchFamily="49" charset="0"/>
                    <a:cs typeface="Consolas" pitchFamily="49" charset="0"/>
                  </a:rPr>
                  <a:t>()</a:t>
                </a:r>
              </a:p>
              <a:p>
                <a:endParaRPr lang="en-US" dirty="0" smtClean="0">
                  <a:latin typeface="Consolas" pitchFamily="49" charset="0"/>
                  <a:cs typeface="Consolas" pitchFamily="49" charset="0"/>
                </a:endParaRPr>
              </a:p>
              <a:p>
                <a:r>
                  <a:rPr lang="en-US" dirty="0" smtClean="0">
                    <a:latin typeface="Consolas" pitchFamily="49" charset="0"/>
                    <a:cs typeface="Consolas" pitchFamily="49" charset="0"/>
                  </a:rPr>
                  <a:t>...</a:t>
                </a:r>
              </a:p>
            </p:txBody>
          </p:sp>
          <p:sp>
            <p:nvSpPr>
              <p:cNvPr id="31" name="Text Box 3"/>
              <p:cNvSpPr txBox="1">
                <a:spLocks noChangeArrowheads="1"/>
              </p:cNvSpPr>
              <p:nvPr/>
            </p:nvSpPr>
            <p:spPr bwMode="auto">
              <a:xfrm>
                <a:off x="4815310" y="1884225"/>
                <a:ext cx="1966490" cy="401775"/>
              </a:xfrm>
              <a:prstGeom prst="rect">
                <a:avLst/>
              </a:prstGeom>
              <a:noFill/>
              <a:ln w="9525">
                <a:noFill/>
                <a:round/>
                <a:headEnd/>
                <a:tailEnd/>
              </a:ln>
            </p:spPr>
            <p:txBody>
              <a:bodyPr wrap="none" lIns="81639" tIns="40820" rIns="81639" bIns="40820"/>
              <a:lstStyle/>
              <a:p>
                <a:pPr>
                  <a:lnSpc>
                    <a:spcPct val="97000"/>
                  </a:lnSpc>
                  <a:spcAft>
                    <a:spcPts val="1200"/>
                  </a:spcAft>
                  <a:tabLst>
                    <a:tab pos="0" algn="l"/>
                    <a:tab pos="1123217" algn="l"/>
                    <a:tab pos="1301779" algn="l"/>
                    <a:tab pos="1958429" algn="l"/>
                    <a:tab pos="2615079" algn="l"/>
                    <a:tab pos="3271728" algn="l"/>
                    <a:tab pos="3939898" algn="l"/>
                    <a:tab pos="4585028" algn="l"/>
                    <a:tab pos="5241677" algn="l"/>
                    <a:tab pos="5898327" algn="l"/>
                    <a:tab pos="6220892" algn="l"/>
                    <a:tab pos="6635618" algn="l"/>
                    <a:tab pos="7050344" algn="l"/>
                    <a:tab pos="7465070" algn="l"/>
                    <a:tab pos="7879796" algn="l"/>
                    <a:tab pos="8294522" algn="l"/>
                    <a:tab pos="8709249" algn="l"/>
                    <a:tab pos="9123975" algn="l"/>
                    <a:tab pos="9538701" algn="l"/>
                  </a:tabLst>
                </a:pPr>
                <a:r>
                  <a:rPr lang="en-US" sz="2000" b="1" i="1" dirty="0" smtClean="0"/>
                  <a:t>Control actions</a:t>
                </a:r>
                <a:endParaRPr lang="en-US" sz="2000" b="1" i="1" dirty="0"/>
              </a:p>
            </p:txBody>
          </p:sp>
        </p:grpSp>
      </p:grpSp>
    </p:spTree>
    <p:extLst>
      <p:ext uri="{BB962C8B-B14F-4D97-AF65-F5344CB8AC3E}">
        <p14:creationId xmlns:p14="http://schemas.microsoft.com/office/powerpoint/2010/main" val="10601394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800" dirty="0" smtClean="0"/>
              <a:t>Results</a:t>
            </a:r>
            <a:endParaRPr lang="en-US" sz="2800" dirty="0"/>
          </a:p>
        </p:txBody>
      </p:sp>
      <p:sp>
        <p:nvSpPr>
          <p:cNvPr id="11" name="Slide Number Placeholder 10"/>
          <p:cNvSpPr>
            <a:spLocks noGrp="1"/>
          </p:cNvSpPr>
          <p:nvPr>
            <p:ph type="sldNum" sz="quarter" idx="12"/>
          </p:nvPr>
        </p:nvSpPr>
        <p:spPr/>
        <p:txBody>
          <a:bodyPr/>
          <a:lstStyle/>
          <a:p>
            <a:fld id="{56BAE9AA-A52C-434E-B53C-34E22D50007E}" type="slidenum">
              <a:rPr lang="en-US" smtClean="0"/>
              <a:pPr/>
              <a:t>50</a:t>
            </a:fld>
            <a:endParaRPr lang="en-US"/>
          </a:p>
        </p:txBody>
      </p:sp>
      <p:graphicFrame>
        <p:nvGraphicFramePr>
          <p:cNvPr id="6" name="Chart 5"/>
          <p:cNvGraphicFramePr/>
          <p:nvPr>
            <p:extLst>
              <p:ext uri="{D42A27DB-BD31-4B8C-83A1-F6EECF244321}">
                <p14:modId xmlns:p14="http://schemas.microsoft.com/office/powerpoint/2010/main" val="2801322234"/>
              </p:ext>
            </p:extLst>
          </p:nvPr>
        </p:nvGraphicFramePr>
        <p:xfrm>
          <a:off x="2667000" y="1371600"/>
          <a:ext cx="60960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p:cNvSpPr txBox="1">
            <a:spLocks/>
          </p:cNvSpPr>
          <p:nvPr/>
        </p:nvSpPr>
        <p:spPr>
          <a:xfrm>
            <a:off x="990600" y="3962400"/>
            <a:ext cx="1828800" cy="6858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200" i="1" dirty="0" smtClean="0"/>
              <a:t>Full model</a:t>
            </a:r>
            <a:endParaRPr kumimoji="0" lang="en-US" sz="2200" b="0" i="1" u="none" strike="noStrike" kern="1200" cap="none" spc="0" normalizeH="0" baseline="0" noProof="0" dirty="0">
              <a:ln>
                <a:noFill/>
              </a:ln>
              <a:solidFill>
                <a:schemeClr val="tx1"/>
              </a:solidFill>
              <a:effectLst/>
              <a:uLnTx/>
              <a:uFillTx/>
              <a:latin typeface="+mn-lt"/>
              <a:ea typeface="+mn-ea"/>
              <a:cs typeface="+mn-cs"/>
            </a:endParaRPr>
          </a:p>
        </p:txBody>
      </p:sp>
      <p:sp>
        <p:nvSpPr>
          <p:cNvPr id="13" name="Content Placeholder 2"/>
          <p:cNvSpPr txBox="1">
            <a:spLocks/>
          </p:cNvSpPr>
          <p:nvPr/>
        </p:nvSpPr>
        <p:spPr>
          <a:xfrm>
            <a:off x="304800" y="1600200"/>
            <a:ext cx="2514600" cy="6858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200" i="1" dirty="0" smtClean="0"/>
              <a:t>Built-in AI</a:t>
            </a:r>
            <a:endParaRPr kumimoji="0" lang="en-US" sz="2200" b="0" i="1" u="none" strike="noStrike" kern="1200" cap="none" spc="0" normalizeH="0" baseline="0" noProof="0" dirty="0">
              <a:ln>
                <a:noFill/>
              </a:ln>
              <a:solidFill>
                <a:schemeClr val="tx1"/>
              </a:solidFill>
              <a:effectLst/>
              <a:uLnTx/>
              <a:uFillTx/>
              <a:latin typeface="+mn-lt"/>
              <a:ea typeface="+mn-ea"/>
              <a:cs typeface="+mn-cs"/>
            </a:endParaRPr>
          </a:p>
        </p:txBody>
      </p:sp>
      <p:sp>
        <p:nvSpPr>
          <p:cNvPr id="14" name="TextBox 13"/>
          <p:cNvSpPr txBox="1"/>
          <p:nvPr/>
        </p:nvSpPr>
        <p:spPr>
          <a:xfrm>
            <a:off x="3048000" y="1733490"/>
            <a:ext cx="502061" cy="400110"/>
          </a:xfrm>
          <a:prstGeom prst="rect">
            <a:avLst/>
          </a:prstGeom>
          <a:noFill/>
        </p:spPr>
        <p:txBody>
          <a:bodyPr wrap="none" rtlCol="0">
            <a:spAutoFit/>
          </a:bodyPr>
          <a:lstStyle/>
          <a:p>
            <a:r>
              <a:rPr lang="en-US" sz="2000" b="1" dirty="0" smtClean="0">
                <a:effectLst>
                  <a:outerShdw blurRad="38100" dist="38100" dir="2700000" algn="tl">
                    <a:srgbClr val="000000">
                      <a:alpha val="43137"/>
                    </a:srgbClr>
                  </a:outerShdw>
                </a:effectLst>
              </a:rPr>
              <a:t>0%</a:t>
            </a:r>
            <a:endParaRPr lang="en-US" sz="2000" b="1" dirty="0">
              <a:effectLst>
                <a:outerShdw blurRad="38100" dist="38100" dir="2700000" algn="tl">
                  <a:srgbClr val="000000">
                    <a:alpha val="43137"/>
                  </a:srgbClr>
                </a:outerShdw>
              </a:effectLst>
            </a:endParaRPr>
          </a:p>
        </p:txBody>
      </p:sp>
      <p:sp>
        <p:nvSpPr>
          <p:cNvPr id="12" name="Content Placeholder 2"/>
          <p:cNvSpPr txBox="1">
            <a:spLocks/>
          </p:cNvSpPr>
          <p:nvPr/>
        </p:nvSpPr>
        <p:spPr>
          <a:xfrm>
            <a:off x="2286000" y="5486400"/>
            <a:ext cx="6477000" cy="381000"/>
          </a:xfrm>
          <a:prstGeom prst="rect">
            <a:avLst/>
          </a:prstGeom>
        </p:spPr>
        <p:txBody>
          <a:bodyPr vert="horz" lIns="91440" tIns="45720" rIns="91440" bIns="45720" rtlCol="0" anchor="ctr">
            <a:noAutofit/>
          </a:bodyPr>
          <a:lstStyle/>
          <a:p>
            <a:pPr lvl="0" algn="ctr">
              <a:spcBef>
                <a:spcPct val="20000"/>
              </a:spcBef>
              <a:defRPr/>
            </a:pPr>
            <a:r>
              <a:rPr lang="en-US" sz="2000" i="1" dirty="0" smtClean="0"/>
              <a:t>% games won in 100 turns, averaged over 200 runs.</a:t>
            </a:r>
            <a:endParaRPr kumimoji="0" lang="en-US" sz="2000" b="0" i="1"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3988396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800" dirty="0" smtClean="0"/>
              <a:t>Does Text Help ?</a:t>
            </a:r>
            <a:endParaRPr lang="en-US" sz="2800" dirty="0"/>
          </a:p>
        </p:txBody>
      </p:sp>
      <p:sp>
        <p:nvSpPr>
          <p:cNvPr id="11" name="Slide Number Placeholder 10"/>
          <p:cNvSpPr>
            <a:spLocks noGrp="1"/>
          </p:cNvSpPr>
          <p:nvPr>
            <p:ph type="sldNum" sz="quarter" idx="12"/>
          </p:nvPr>
        </p:nvSpPr>
        <p:spPr/>
        <p:txBody>
          <a:bodyPr/>
          <a:lstStyle/>
          <a:p>
            <a:fld id="{56BAE9AA-A52C-434E-B53C-34E22D50007E}" type="slidenum">
              <a:rPr lang="en-US" smtClean="0"/>
              <a:pPr/>
              <a:t>51</a:t>
            </a:fld>
            <a:endParaRPr lang="en-US"/>
          </a:p>
        </p:txBody>
      </p:sp>
      <p:graphicFrame>
        <p:nvGraphicFramePr>
          <p:cNvPr id="6" name="Chart 5"/>
          <p:cNvGraphicFramePr/>
          <p:nvPr/>
        </p:nvGraphicFramePr>
        <p:xfrm>
          <a:off x="2667000" y="1371600"/>
          <a:ext cx="60960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p:cNvSpPr txBox="1">
            <a:spLocks/>
          </p:cNvSpPr>
          <p:nvPr/>
        </p:nvSpPr>
        <p:spPr>
          <a:xfrm>
            <a:off x="990600" y="3962400"/>
            <a:ext cx="1828800" cy="6858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200" i="1" dirty="0" smtClean="0"/>
              <a:t>Full model</a:t>
            </a:r>
            <a:endParaRPr kumimoji="0" lang="en-US" sz="2200" b="0" i="1"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1143000" y="2209800"/>
            <a:ext cx="1676400" cy="6858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200" i="1" dirty="0" smtClean="0"/>
              <a:t>Game only</a:t>
            </a:r>
            <a:endParaRPr kumimoji="0" lang="en-US" sz="2200" b="0" i="1" u="none" strike="noStrike" kern="1200" cap="none" spc="0" normalizeH="0" baseline="0" noProof="0" dirty="0">
              <a:ln>
                <a:noFill/>
              </a:ln>
              <a:solidFill>
                <a:schemeClr val="tx1"/>
              </a:solidFill>
              <a:effectLst/>
              <a:uLnTx/>
              <a:uFillTx/>
              <a:latin typeface="+mn-lt"/>
              <a:ea typeface="+mn-ea"/>
              <a:cs typeface="+mn-cs"/>
            </a:endParaRPr>
          </a:p>
        </p:txBody>
      </p:sp>
      <p:sp>
        <p:nvSpPr>
          <p:cNvPr id="13" name="Content Placeholder 2"/>
          <p:cNvSpPr txBox="1">
            <a:spLocks/>
          </p:cNvSpPr>
          <p:nvPr/>
        </p:nvSpPr>
        <p:spPr>
          <a:xfrm>
            <a:off x="304800" y="1600200"/>
            <a:ext cx="2514600" cy="6858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200" i="1" dirty="0" smtClean="0"/>
              <a:t>Built-in AI</a:t>
            </a:r>
            <a:endParaRPr kumimoji="0" lang="en-US" sz="2200" b="0" i="1" u="none" strike="noStrike" kern="1200" cap="none" spc="0" normalizeH="0" baseline="0" noProof="0" dirty="0">
              <a:ln>
                <a:noFill/>
              </a:ln>
              <a:solidFill>
                <a:schemeClr val="tx1"/>
              </a:solidFill>
              <a:effectLst/>
              <a:uLnTx/>
              <a:uFillTx/>
              <a:latin typeface="+mn-lt"/>
              <a:ea typeface="+mn-ea"/>
              <a:cs typeface="+mn-cs"/>
            </a:endParaRPr>
          </a:p>
        </p:txBody>
      </p:sp>
      <p:sp>
        <p:nvSpPr>
          <p:cNvPr id="14" name="TextBox 13"/>
          <p:cNvSpPr txBox="1"/>
          <p:nvPr/>
        </p:nvSpPr>
        <p:spPr>
          <a:xfrm>
            <a:off x="3048000" y="1733490"/>
            <a:ext cx="502061" cy="400110"/>
          </a:xfrm>
          <a:prstGeom prst="rect">
            <a:avLst/>
          </a:prstGeom>
          <a:noFill/>
        </p:spPr>
        <p:txBody>
          <a:bodyPr wrap="none" rtlCol="0">
            <a:spAutoFit/>
          </a:bodyPr>
          <a:lstStyle/>
          <a:p>
            <a:r>
              <a:rPr lang="en-US" sz="2000" b="1" dirty="0" smtClean="0">
                <a:effectLst>
                  <a:outerShdw blurRad="38100" dist="38100" dir="2700000" algn="tl">
                    <a:srgbClr val="000000">
                      <a:alpha val="43137"/>
                    </a:srgbClr>
                  </a:outerShdw>
                </a:effectLst>
              </a:rPr>
              <a:t>0%</a:t>
            </a:r>
            <a:endParaRPr lang="en-US" sz="2000" b="1" dirty="0">
              <a:effectLst>
                <a:outerShdw blurRad="38100" dist="38100" dir="2700000" algn="tl">
                  <a:srgbClr val="000000">
                    <a:alpha val="43137"/>
                  </a:srgbClr>
                </a:outerShdw>
              </a:effectLst>
            </a:endParaRPr>
          </a:p>
        </p:txBody>
      </p:sp>
      <p:sp>
        <p:nvSpPr>
          <p:cNvPr id="12" name="Content Placeholder 2"/>
          <p:cNvSpPr txBox="1">
            <a:spLocks/>
          </p:cNvSpPr>
          <p:nvPr/>
        </p:nvSpPr>
        <p:spPr>
          <a:xfrm>
            <a:off x="2286000" y="5486400"/>
            <a:ext cx="6477000" cy="381000"/>
          </a:xfrm>
          <a:prstGeom prst="rect">
            <a:avLst/>
          </a:prstGeom>
        </p:spPr>
        <p:txBody>
          <a:bodyPr vert="horz" lIns="91440" tIns="45720" rIns="91440" bIns="45720" rtlCol="0" anchor="ctr">
            <a:noAutofit/>
          </a:bodyPr>
          <a:lstStyle/>
          <a:p>
            <a:pPr lvl="0" algn="ctr">
              <a:spcBef>
                <a:spcPct val="20000"/>
              </a:spcBef>
              <a:defRPr/>
            </a:pPr>
            <a:r>
              <a:rPr lang="en-US" sz="2000" i="1" dirty="0" smtClean="0"/>
              <a:t>% games won in 100 turns, averaged over 200 runs.</a:t>
            </a:r>
            <a:endParaRPr kumimoji="0" lang="en-US" sz="2000" b="0" i="1" u="none" strike="noStrike" kern="1200" cap="none" spc="0" normalizeH="0" baseline="0" noProof="0" dirty="0">
              <a:ln>
                <a:noFill/>
              </a:ln>
              <a:effectLst/>
              <a:uLnTx/>
              <a:uFillTx/>
              <a:latin typeface="+mn-lt"/>
              <a:ea typeface="+mn-ea"/>
              <a:cs typeface="+mn-cs"/>
            </a:endParaRPr>
          </a:p>
        </p:txBody>
      </p:sp>
      <p:sp>
        <p:nvSpPr>
          <p:cNvPr id="15" name="Rounded Rectangle 14"/>
          <p:cNvSpPr/>
          <p:nvPr/>
        </p:nvSpPr>
        <p:spPr>
          <a:xfrm>
            <a:off x="5791200" y="1600200"/>
            <a:ext cx="1905000" cy="1066800"/>
          </a:xfrm>
          <a:prstGeom prst="roundRect">
            <a:avLst/>
          </a:prstGeom>
          <a:gradFill flip="none" rotWithShape="1">
            <a:gsLst>
              <a:gs pos="0">
                <a:schemeClr val="accent2">
                  <a:lumMod val="60000"/>
                  <a:lumOff val="40000"/>
                </a:schemeClr>
              </a:gs>
              <a:gs pos="50000">
                <a:schemeClr val="accent2">
                  <a:lumMod val="40000"/>
                  <a:lumOff val="60000"/>
                </a:schemeClr>
              </a:gs>
              <a:gs pos="100000">
                <a:schemeClr val="accent2">
                  <a:lumMod val="20000"/>
                  <a:lumOff val="80000"/>
                </a:schemeClr>
              </a:gs>
            </a:gsLst>
            <a:lin ang="13500000" scaled="1"/>
            <a:tileRect/>
          </a:gradFill>
          <a:ln w="12700">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defRPr/>
            </a:pPr>
            <a:r>
              <a:rPr lang="en-US" b="1" i="1" dirty="0" smtClean="0">
                <a:solidFill>
                  <a:schemeClr val="tx1"/>
                </a:solidFill>
              </a:rPr>
              <a:t>Linear</a:t>
            </a:r>
            <a:r>
              <a:rPr lang="en-US" i="1" dirty="0" smtClean="0">
                <a:solidFill>
                  <a:schemeClr val="tx1"/>
                </a:solidFill>
              </a:rPr>
              <a:t> Q fn. approximation, </a:t>
            </a:r>
          </a:p>
          <a:p>
            <a:pPr lvl="0">
              <a:spcBef>
                <a:spcPct val="20000"/>
              </a:spcBef>
              <a:defRPr/>
            </a:pPr>
            <a:r>
              <a:rPr lang="en-US" b="1" i="1" dirty="0" smtClean="0">
                <a:solidFill>
                  <a:schemeClr val="tx1"/>
                </a:solidFill>
              </a:rPr>
              <a:t>No text</a:t>
            </a:r>
            <a:endParaRPr lang="en-US" b="1" i="1" dirty="0">
              <a:solidFill>
                <a:schemeClr val="tx1"/>
              </a:solidFill>
            </a:endParaRPr>
          </a:p>
        </p:txBody>
      </p:sp>
      <p:sp>
        <p:nvSpPr>
          <p:cNvPr id="16" name="Freeform 15"/>
          <p:cNvSpPr/>
          <p:nvPr/>
        </p:nvSpPr>
        <p:spPr>
          <a:xfrm>
            <a:off x="4648199" y="2125133"/>
            <a:ext cx="1143001" cy="389467"/>
          </a:xfrm>
          <a:custGeom>
            <a:avLst/>
            <a:gdLst>
              <a:gd name="connsiteX0" fmla="*/ 1388534 w 1388534"/>
              <a:gd name="connsiteY0" fmla="*/ 86077 h 581377"/>
              <a:gd name="connsiteX1" fmla="*/ 982134 w 1388534"/>
              <a:gd name="connsiteY1" fmla="*/ 69144 h 581377"/>
              <a:gd name="connsiteX2" fmla="*/ 262467 w 1388534"/>
              <a:gd name="connsiteY2" fmla="*/ 500944 h 581377"/>
              <a:gd name="connsiteX3" fmla="*/ 0 w 1388534"/>
              <a:gd name="connsiteY3" fmla="*/ 551744 h 581377"/>
              <a:gd name="connsiteX0" fmla="*/ 1388534 w 1388534"/>
              <a:gd name="connsiteY0" fmla="*/ 0 h 495300"/>
              <a:gd name="connsiteX1" fmla="*/ 262467 w 1388534"/>
              <a:gd name="connsiteY1" fmla="*/ 414867 h 495300"/>
              <a:gd name="connsiteX2" fmla="*/ 0 w 1388534"/>
              <a:gd name="connsiteY2" fmla="*/ 465667 h 495300"/>
              <a:gd name="connsiteX0" fmla="*/ 1388534 w 1388534"/>
              <a:gd name="connsiteY0" fmla="*/ 0 h 465667"/>
              <a:gd name="connsiteX1" fmla="*/ 0 w 1388534"/>
              <a:gd name="connsiteY1" fmla="*/ 465667 h 465667"/>
              <a:gd name="connsiteX0" fmla="*/ 1388534 w 1388534"/>
              <a:gd name="connsiteY0" fmla="*/ 0 h 465667"/>
              <a:gd name="connsiteX1" fmla="*/ 0 w 1388534"/>
              <a:gd name="connsiteY1" fmla="*/ 465667 h 465667"/>
              <a:gd name="connsiteX0" fmla="*/ 1388534 w 1388534"/>
              <a:gd name="connsiteY0" fmla="*/ 0 h 465667"/>
              <a:gd name="connsiteX1" fmla="*/ 0 w 1388534"/>
              <a:gd name="connsiteY1" fmla="*/ 465667 h 465667"/>
              <a:gd name="connsiteX0" fmla="*/ 1300527 w 1300527"/>
              <a:gd name="connsiteY0" fmla="*/ 0 h 465667"/>
              <a:gd name="connsiteX1" fmla="*/ 0 w 1300527"/>
              <a:gd name="connsiteY1" fmla="*/ 465667 h 465667"/>
              <a:gd name="connsiteX0" fmla="*/ 1300528 w 1300528"/>
              <a:gd name="connsiteY0" fmla="*/ 0 h 389467"/>
              <a:gd name="connsiteX1" fmla="*/ 0 w 1300528"/>
              <a:gd name="connsiteY1" fmla="*/ 389467 h 389467"/>
            </a:gdLst>
            <a:ahLst/>
            <a:cxnLst>
              <a:cxn ang="0">
                <a:pos x="connsiteX0" y="connsiteY0"/>
              </a:cxn>
              <a:cxn ang="0">
                <a:pos x="connsiteX1" y="connsiteY1"/>
              </a:cxn>
            </a:cxnLst>
            <a:rect l="l" t="t" r="r" b="b"/>
            <a:pathLst>
              <a:path w="1300528" h="389467">
                <a:moveTo>
                  <a:pt x="1300528" y="0"/>
                </a:moveTo>
                <a:cubicBezTo>
                  <a:pt x="621541" y="73536"/>
                  <a:pt x="648009" y="292767"/>
                  <a:pt x="0" y="389467"/>
                </a:cubicBezTo>
              </a:path>
            </a:pathLst>
          </a:custGeom>
          <a:ln w="19050">
            <a:solidFill>
              <a:schemeClr val="accent2">
                <a:lumMod val="75000"/>
              </a:schemeClr>
            </a:solidFill>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229442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800" dirty="0" smtClean="0"/>
              <a:t>Text   vs.  Representational Capacity</a:t>
            </a:r>
            <a:endParaRPr lang="en-US" sz="2800" dirty="0"/>
          </a:p>
        </p:txBody>
      </p:sp>
      <p:sp>
        <p:nvSpPr>
          <p:cNvPr id="11" name="Slide Number Placeholder 10"/>
          <p:cNvSpPr>
            <a:spLocks noGrp="1"/>
          </p:cNvSpPr>
          <p:nvPr>
            <p:ph type="sldNum" sz="quarter" idx="12"/>
          </p:nvPr>
        </p:nvSpPr>
        <p:spPr/>
        <p:txBody>
          <a:bodyPr/>
          <a:lstStyle/>
          <a:p>
            <a:fld id="{56BAE9AA-A52C-434E-B53C-34E22D50007E}" type="slidenum">
              <a:rPr lang="en-US" smtClean="0"/>
              <a:pPr/>
              <a:t>52</a:t>
            </a:fld>
            <a:endParaRPr lang="en-US"/>
          </a:p>
        </p:txBody>
      </p:sp>
      <p:graphicFrame>
        <p:nvGraphicFramePr>
          <p:cNvPr id="6" name="Chart 5"/>
          <p:cNvGraphicFramePr/>
          <p:nvPr/>
        </p:nvGraphicFramePr>
        <p:xfrm>
          <a:off x="2667000" y="1371600"/>
          <a:ext cx="60960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p:cNvSpPr txBox="1">
            <a:spLocks/>
          </p:cNvSpPr>
          <p:nvPr/>
        </p:nvSpPr>
        <p:spPr>
          <a:xfrm>
            <a:off x="990600" y="3962400"/>
            <a:ext cx="1828800" cy="6858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200" i="1" dirty="0" smtClean="0"/>
              <a:t>Full model</a:t>
            </a:r>
            <a:endParaRPr kumimoji="0" lang="en-US" sz="2200" b="0" i="1"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1143000" y="2209800"/>
            <a:ext cx="1676400" cy="6858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200" i="1" dirty="0" smtClean="0"/>
              <a:t>Game only</a:t>
            </a:r>
            <a:endParaRPr kumimoji="0" lang="en-US" sz="2200" b="0" i="1" u="none" strike="noStrike" kern="1200" cap="none" spc="0" normalizeH="0" baseline="0" noProof="0" dirty="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304800" y="2819400"/>
            <a:ext cx="2514600" cy="6858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200" i="1" dirty="0" smtClean="0"/>
              <a:t>Latent variable</a:t>
            </a:r>
            <a:endParaRPr kumimoji="0" lang="en-US" sz="2200" b="0" i="1" u="none" strike="noStrike" kern="1200" cap="none" spc="0" normalizeH="0" baseline="0" noProof="0" dirty="0">
              <a:ln>
                <a:noFill/>
              </a:ln>
              <a:solidFill>
                <a:schemeClr val="tx1"/>
              </a:solidFill>
              <a:effectLst/>
              <a:uLnTx/>
              <a:uFillTx/>
              <a:latin typeface="+mn-lt"/>
              <a:ea typeface="+mn-ea"/>
              <a:cs typeface="+mn-cs"/>
            </a:endParaRPr>
          </a:p>
        </p:txBody>
      </p:sp>
      <p:sp>
        <p:nvSpPr>
          <p:cNvPr id="13" name="Content Placeholder 2"/>
          <p:cNvSpPr txBox="1">
            <a:spLocks/>
          </p:cNvSpPr>
          <p:nvPr/>
        </p:nvSpPr>
        <p:spPr>
          <a:xfrm>
            <a:off x="304800" y="1600200"/>
            <a:ext cx="2514600" cy="6858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200" i="1" dirty="0" smtClean="0"/>
              <a:t>Built-in AI</a:t>
            </a:r>
            <a:endParaRPr kumimoji="0" lang="en-US" sz="2200" b="0" i="1" u="none" strike="noStrike" kern="1200" cap="none" spc="0" normalizeH="0" baseline="0" noProof="0" dirty="0">
              <a:ln>
                <a:noFill/>
              </a:ln>
              <a:solidFill>
                <a:schemeClr val="tx1"/>
              </a:solidFill>
              <a:effectLst/>
              <a:uLnTx/>
              <a:uFillTx/>
              <a:latin typeface="+mn-lt"/>
              <a:ea typeface="+mn-ea"/>
              <a:cs typeface="+mn-cs"/>
            </a:endParaRPr>
          </a:p>
        </p:txBody>
      </p:sp>
      <p:sp>
        <p:nvSpPr>
          <p:cNvPr id="14" name="TextBox 13"/>
          <p:cNvSpPr txBox="1"/>
          <p:nvPr/>
        </p:nvSpPr>
        <p:spPr>
          <a:xfrm>
            <a:off x="3048000" y="1733490"/>
            <a:ext cx="502061" cy="400110"/>
          </a:xfrm>
          <a:prstGeom prst="rect">
            <a:avLst/>
          </a:prstGeom>
          <a:noFill/>
        </p:spPr>
        <p:txBody>
          <a:bodyPr wrap="none" rtlCol="0">
            <a:spAutoFit/>
          </a:bodyPr>
          <a:lstStyle/>
          <a:p>
            <a:r>
              <a:rPr lang="en-US" sz="2000" b="1" dirty="0" smtClean="0">
                <a:effectLst>
                  <a:outerShdw blurRad="38100" dist="38100" dir="2700000" algn="tl">
                    <a:srgbClr val="000000">
                      <a:alpha val="43137"/>
                    </a:srgbClr>
                  </a:outerShdw>
                </a:effectLst>
              </a:rPr>
              <a:t>0%</a:t>
            </a:r>
            <a:endParaRPr lang="en-US" sz="2000" b="1" dirty="0">
              <a:effectLst>
                <a:outerShdw blurRad="38100" dist="38100" dir="2700000" algn="tl">
                  <a:srgbClr val="000000">
                    <a:alpha val="43137"/>
                  </a:srgbClr>
                </a:outerShdw>
              </a:effectLst>
            </a:endParaRPr>
          </a:p>
        </p:txBody>
      </p:sp>
      <p:sp>
        <p:nvSpPr>
          <p:cNvPr id="17" name="Freeform 16"/>
          <p:cNvSpPr/>
          <p:nvPr/>
        </p:nvSpPr>
        <p:spPr>
          <a:xfrm>
            <a:off x="5410199" y="2658533"/>
            <a:ext cx="1143001" cy="389467"/>
          </a:xfrm>
          <a:custGeom>
            <a:avLst/>
            <a:gdLst>
              <a:gd name="connsiteX0" fmla="*/ 1388534 w 1388534"/>
              <a:gd name="connsiteY0" fmla="*/ 86077 h 581377"/>
              <a:gd name="connsiteX1" fmla="*/ 982134 w 1388534"/>
              <a:gd name="connsiteY1" fmla="*/ 69144 h 581377"/>
              <a:gd name="connsiteX2" fmla="*/ 262467 w 1388534"/>
              <a:gd name="connsiteY2" fmla="*/ 500944 h 581377"/>
              <a:gd name="connsiteX3" fmla="*/ 0 w 1388534"/>
              <a:gd name="connsiteY3" fmla="*/ 551744 h 581377"/>
              <a:gd name="connsiteX0" fmla="*/ 1388534 w 1388534"/>
              <a:gd name="connsiteY0" fmla="*/ 0 h 495300"/>
              <a:gd name="connsiteX1" fmla="*/ 262467 w 1388534"/>
              <a:gd name="connsiteY1" fmla="*/ 414867 h 495300"/>
              <a:gd name="connsiteX2" fmla="*/ 0 w 1388534"/>
              <a:gd name="connsiteY2" fmla="*/ 465667 h 495300"/>
              <a:gd name="connsiteX0" fmla="*/ 1388534 w 1388534"/>
              <a:gd name="connsiteY0" fmla="*/ 0 h 465667"/>
              <a:gd name="connsiteX1" fmla="*/ 0 w 1388534"/>
              <a:gd name="connsiteY1" fmla="*/ 465667 h 465667"/>
              <a:gd name="connsiteX0" fmla="*/ 1388534 w 1388534"/>
              <a:gd name="connsiteY0" fmla="*/ 0 h 465667"/>
              <a:gd name="connsiteX1" fmla="*/ 0 w 1388534"/>
              <a:gd name="connsiteY1" fmla="*/ 465667 h 465667"/>
              <a:gd name="connsiteX0" fmla="*/ 1388534 w 1388534"/>
              <a:gd name="connsiteY0" fmla="*/ 0 h 465667"/>
              <a:gd name="connsiteX1" fmla="*/ 0 w 1388534"/>
              <a:gd name="connsiteY1" fmla="*/ 465667 h 465667"/>
              <a:gd name="connsiteX0" fmla="*/ 1300527 w 1300527"/>
              <a:gd name="connsiteY0" fmla="*/ 0 h 465667"/>
              <a:gd name="connsiteX1" fmla="*/ 0 w 1300527"/>
              <a:gd name="connsiteY1" fmla="*/ 465667 h 465667"/>
              <a:gd name="connsiteX0" fmla="*/ 1300528 w 1300528"/>
              <a:gd name="connsiteY0" fmla="*/ 0 h 389467"/>
              <a:gd name="connsiteX1" fmla="*/ 0 w 1300528"/>
              <a:gd name="connsiteY1" fmla="*/ 389467 h 389467"/>
            </a:gdLst>
            <a:ahLst/>
            <a:cxnLst>
              <a:cxn ang="0">
                <a:pos x="connsiteX0" y="connsiteY0"/>
              </a:cxn>
              <a:cxn ang="0">
                <a:pos x="connsiteX1" y="connsiteY1"/>
              </a:cxn>
            </a:cxnLst>
            <a:rect l="l" t="t" r="r" b="b"/>
            <a:pathLst>
              <a:path w="1300528" h="389467">
                <a:moveTo>
                  <a:pt x="1300528" y="0"/>
                </a:moveTo>
                <a:cubicBezTo>
                  <a:pt x="621541" y="73536"/>
                  <a:pt x="648009" y="292767"/>
                  <a:pt x="0" y="389467"/>
                </a:cubicBezTo>
              </a:path>
            </a:pathLst>
          </a:custGeom>
          <a:ln w="19050">
            <a:solidFill>
              <a:srgbClr val="CC9900"/>
            </a:solidFill>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ounded Rectangle 14"/>
          <p:cNvSpPr/>
          <p:nvPr/>
        </p:nvSpPr>
        <p:spPr>
          <a:xfrm>
            <a:off x="6553200" y="2133600"/>
            <a:ext cx="1905000" cy="106680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w="12700">
            <a:solidFill>
              <a:srgbClr val="CC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defRPr/>
            </a:pPr>
            <a:r>
              <a:rPr lang="en-US" b="1" i="1" dirty="0" smtClean="0">
                <a:solidFill>
                  <a:schemeClr val="tx1"/>
                </a:solidFill>
              </a:rPr>
              <a:t>Non-Linear</a:t>
            </a:r>
            <a:r>
              <a:rPr lang="en-US" i="1" dirty="0" smtClean="0">
                <a:solidFill>
                  <a:schemeClr val="tx1"/>
                </a:solidFill>
              </a:rPr>
              <a:t> Q fn. approximation, </a:t>
            </a:r>
          </a:p>
          <a:p>
            <a:pPr lvl="0">
              <a:spcBef>
                <a:spcPct val="20000"/>
              </a:spcBef>
              <a:defRPr/>
            </a:pPr>
            <a:r>
              <a:rPr lang="en-US" b="1" i="1" dirty="0" smtClean="0">
                <a:solidFill>
                  <a:schemeClr val="tx1"/>
                </a:solidFill>
              </a:rPr>
              <a:t>No text</a:t>
            </a:r>
            <a:endParaRPr lang="en-US" b="1" i="1" dirty="0">
              <a:solidFill>
                <a:schemeClr val="tx1"/>
              </a:solidFill>
            </a:endParaRPr>
          </a:p>
        </p:txBody>
      </p:sp>
      <p:sp>
        <p:nvSpPr>
          <p:cNvPr id="18" name="Content Placeholder 2"/>
          <p:cNvSpPr txBox="1">
            <a:spLocks/>
          </p:cNvSpPr>
          <p:nvPr/>
        </p:nvSpPr>
        <p:spPr>
          <a:xfrm>
            <a:off x="2286000" y="5486400"/>
            <a:ext cx="6477000" cy="381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i="1" dirty="0" smtClean="0"/>
              <a:t>% games won in 100 turns, averaged over 200 runs.</a:t>
            </a:r>
            <a:endParaRPr kumimoji="0" lang="en-US" sz="2000" b="0" i="1"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403467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800" dirty="0" smtClean="0"/>
              <a:t>Linguistic Complexity  vs. Performance Gain</a:t>
            </a:r>
            <a:endParaRPr lang="en-US" sz="2800" dirty="0"/>
          </a:p>
        </p:txBody>
      </p:sp>
      <p:sp>
        <p:nvSpPr>
          <p:cNvPr id="11" name="Slide Number Placeholder 10"/>
          <p:cNvSpPr>
            <a:spLocks noGrp="1"/>
          </p:cNvSpPr>
          <p:nvPr>
            <p:ph type="sldNum" sz="quarter" idx="12"/>
          </p:nvPr>
        </p:nvSpPr>
        <p:spPr/>
        <p:txBody>
          <a:bodyPr/>
          <a:lstStyle/>
          <a:p>
            <a:fld id="{56BAE9AA-A52C-434E-B53C-34E22D50007E}" type="slidenum">
              <a:rPr lang="en-US" smtClean="0"/>
              <a:pPr/>
              <a:t>53</a:t>
            </a:fld>
            <a:endParaRPr lang="en-US"/>
          </a:p>
        </p:txBody>
      </p:sp>
      <p:grpSp>
        <p:nvGrpSpPr>
          <p:cNvPr id="3" name="Group 14"/>
          <p:cNvGrpSpPr/>
          <p:nvPr/>
        </p:nvGrpSpPr>
        <p:grpSpPr>
          <a:xfrm>
            <a:off x="304800" y="1371600"/>
            <a:ext cx="8458200" cy="4114800"/>
            <a:chOff x="304800" y="1676400"/>
            <a:chExt cx="8458200" cy="4114800"/>
          </a:xfrm>
        </p:grpSpPr>
        <p:graphicFrame>
          <p:nvGraphicFramePr>
            <p:cNvPr id="6" name="Chart 5"/>
            <p:cNvGraphicFramePr/>
            <p:nvPr/>
          </p:nvGraphicFramePr>
          <p:xfrm>
            <a:off x="2667000" y="1676400"/>
            <a:ext cx="60960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p:cNvSpPr txBox="1">
              <a:spLocks/>
            </p:cNvSpPr>
            <p:nvPr/>
          </p:nvSpPr>
          <p:spPr>
            <a:xfrm>
              <a:off x="990600" y="4267200"/>
              <a:ext cx="1828800" cy="6858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200" i="1" dirty="0" smtClean="0"/>
                <a:t>Full model</a:t>
              </a:r>
              <a:endParaRPr kumimoji="0" lang="en-US" sz="2200" b="0" i="1"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304800" y="3657600"/>
              <a:ext cx="2514600" cy="6858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200" i="1" dirty="0" smtClean="0"/>
                <a:t>Sentence relevance</a:t>
              </a:r>
              <a:endParaRPr kumimoji="0" lang="en-US" sz="2200" b="0" i="1"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1143000" y="2514600"/>
              <a:ext cx="1676400" cy="6858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200" i="1" dirty="0" smtClean="0"/>
                <a:t>Game only</a:t>
              </a:r>
              <a:endParaRPr kumimoji="0" lang="en-US" sz="2200" b="0" i="1" u="none" strike="noStrike" kern="1200" cap="none" spc="0" normalizeH="0" baseline="0" noProof="0" dirty="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304800" y="3124200"/>
              <a:ext cx="2514600" cy="6858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200" i="1" dirty="0" smtClean="0"/>
                <a:t>Latent variable</a:t>
              </a:r>
              <a:endParaRPr kumimoji="0" lang="en-US" sz="2200" b="0" i="1" u="none" strike="noStrike" kern="1200" cap="none" spc="0" normalizeH="0" baseline="0" noProof="0" dirty="0">
                <a:ln>
                  <a:noFill/>
                </a:ln>
                <a:solidFill>
                  <a:schemeClr val="tx1"/>
                </a:solidFill>
                <a:effectLst/>
                <a:uLnTx/>
                <a:uFillTx/>
                <a:latin typeface="+mn-lt"/>
                <a:ea typeface="+mn-ea"/>
                <a:cs typeface="+mn-cs"/>
              </a:endParaRPr>
            </a:p>
          </p:txBody>
        </p:sp>
        <p:sp>
          <p:nvSpPr>
            <p:cNvPr id="13" name="Content Placeholder 2"/>
            <p:cNvSpPr txBox="1">
              <a:spLocks/>
            </p:cNvSpPr>
            <p:nvPr/>
          </p:nvSpPr>
          <p:spPr>
            <a:xfrm>
              <a:off x="304800" y="1905000"/>
              <a:ext cx="2514600" cy="6858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200" i="1" dirty="0" smtClean="0"/>
                <a:t>Built-in AI</a:t>
              </a:r>
              <a:endParaRPr kumimoji="0" lang="en-US" sz="2200" b="0" i="1" u="none" strike="noStrike" kern="1200" cap="none" spc="0" normalizeH="0" baseline="0" noProof="0" dirty="0">
                <a:ln>
                  <a:noFill/>
                </a:ln>
                <a:solidFill>
                  <a:schemeClr val="tx1"/>
                </a:solidFill>
                <a:effectLst/>
                <a:uLnTx/>
                <a:uFillTx/>
                <a:latin typeface="+mn-lt"/>
                <a:ea typeface="+mn-ea"/>
                <a:cs typeface="+mn-cs"/>
              </a:endParaRPr>
            </a:p>
          </p:txBody>
        </p:sp>
        <p:sp>
          <p:nvSpPr>
            <p:cNvPr id="14" name="TextBox 13"/>
            <p:cNvSpPr txBox="1"/>
            <p:nvPr/>
          </p:nvSpPr>
          <p:spPr>
            <a:xfrm>
              <a:off x="3048000" y="2038290"/>
              <a:ext cx="502061" cy="400110"/>
            </a:xfrm>
            <a:prstGeom prst="rect">
              <a:avLst/>
            </a:prstGeom>
            <a:noFill/>
          </p:spPr>
          <p:txBody>
            <a:bodyPr wrap="none" rtlCol="0">
              <a:spAutoFit/>
            </a:bodyPr>
            <a:lstStyle/>
            <a:p>
              <a:r>
                <a:rPr lang="en-US" sz="2000" b="1" dirty="0" smtClean="0">
                  <a:effectLst>
                    <a:outerShdw blurRad="38100" dist="38100" dir="2700000" algn="tl">
                      <a:srgbClr val="000000">
                        <a:alpha val="43137"/>
                      </a:srgbClr>
                    </a:outerShdw>
                  </a:effectLst>
                </a:rPr>
                <a:t>0%</a:t>
              </a:r>
              <a:endParaRPr lang="en-US" sz="2000" b="1" dirty="0">
                <a:effectLst>
                  <a:outerShdw blurRad="38100" dist="38100" dir="2700000" algn="tl">
                    <a:srgbClr val="000000">
                      <a:alpha val="43137"/>
                    </a:srgbClr>
                  </a:outerShdw>
                </a:effectLst>
              </a:endParaRPr>
            </a:p>
          </p:txBody>
        </p:sp>
      </p:grpSp>
      <p:sp>
        <p:nvSpPr>
          <p:cNvPr id="15" name="Content Placeholder 2"/>
          <p:cNvSpPr txBox="1">
            <a:spLocks/>
          </p:cNvSpPr>
          <p:nvPr/>
        </p:nvSpPr>
        <p:spPr>
          <a:xfrm>
            <a:off x="2286000" y="5486400"/>
            <a:ext cx="6477000" cy="381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i="1" dirty="0" smtClean="0"/>
              <a:t>% games won in 100 turns, averaged over 200 runs.</a:t>
            </a:r>
            <a:endParaRPr kumimoji="0" lang="en-US" sz="2000" b="0" i="1"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3443834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800" dirty="0" smtClean="0">
                <a:solidFill>
                  <a:schemeClr val="tx1">
                    <a:lumMod val="50000"/>
                    <a:lumOff val="50000"/>
                  </a:schemeClr>
                </a:solidFill>
              </a:rPr>
              <a:t>Results: </a:t>
            </a:r>
            <a:r>
              <a:rPr lang="en-US" sz="2800" dirty="0" smtClean="0"/>
              <a:t>Sentence Relevance</a:t>
            </a:r>
            <a:endParaRPr lang="en-US" sz="2800" dirty="0"/>
          </a:p>
        </p:txBody>
      </p:sp>
      <p:sp>
        <p:nvSpPr>
          <p:cNvPr id="11" name="Slide Number Placeholder 10"/>
          <p:cNvSpPr>
            <a:spLocks noGrp="1"/>
          </p:cNvSpPr>
          <p:nvPr>
            <p:ph type="sldNum" sz="quarter" idx="12"/>
          </p:nvPr>
        </p:nvSpPr>
        <p:spPr/>
        <p:txBody>
          <a:bodyPr/>
          <a:lstStyle/>
          <a:p>
            <a:fld id="{56BAE9AA-A52C-434E-B53C-34E22D50007E}" type="slidenum">
              <a:rPr lang="en-US" smtClean="0"/>
              <a:pPr/>
              <a:t>54</a:t>
            </a:fld>
            <a:endParaRPr lang="en-US"/>
          </a:p>
        </p:txBody>
      </p:sp>
      <p:sp>
        <p:nvSpPr>
          <p:cNvPr id="5" name="Content Placeholder 2"/>
          <p:cNvSpPr>
            <a:spLocks noGrp="1"/>
          </p:cNvSpPr>
          <p:nvPr>
            <p:ph idx="1"/>
          </p:nvPr>
        </p:nvSpPr>
        <p:spPr>
          <a:xfrm>
            <a:off x="762000" y="1447800"/>
            <a:ext cx="7772400" cy="4343400"/>
          </a:xfrm>
        </p:spPr>
        <p:txBody>
          <a:bodyPr>
            <a:noAutofit/>
          </a:bodyPr>
          <a:lstStyle/>
          <a:p>
            <a:pPr marL="0" indent="0">
              <a:buNone/>
              <a:tabLst>
                <a:tab pos="1262063" algn="l"/>
              </a:tabLst>
            </a:pPr>
            <a:r>
              <a:rPr lang="en-US" sz="2400" dirty="0" smtClean="0">
                <a:solidFill>
                  <a:srgbClr val="C00000"/>
                </a:solidFill>
              </a:rPr>
              <a:t>Problem:	</a:t>
            </a:r>
            <a:r>
              <a:rPr lang="en-US" sz="2400" i="1" dirty="0" smtClean="0"/>
              <a:t>Sentence relevance depends on game state.</a:t>
            </a:r>
          </a:p>
          <a:p>
            <a:pPr marL="0" indent="0">
              <a:buNone/>
              <a:tabLst>
                <a:tab pos="1262063" algn="l"/>
              </a:tabLst>
            </a:pPr>
            <a:r>
              <a:rPr lang="en-US" sz="2400" i="1" dirty="0" smtClean="0"/>
              <a:t>	States are game specific, and not known a priori!</a:t>
            </a:r>
          </a:p>
          <a:p>
            <a:pPr marL="0" indent="0">
              <a:buNone/>
              <a:tabLst>
                <a:tab pos="1262063" algn="l"/>
              </a:tabLst>
            </a:pPr>
            <a:endParaRPr lang="en-US" i="1" dirty="0" smtClean="0"/>
          </a:p>
          <a:p>
            <a:pPr marL="0" indent="0">
              <a:buNone/>
              <a:tabLst>
                <a:tab pos="1262063" algn="l"/>
              </a:tabLst>
            </a:pPr>
            <a:r>
              <a:rPr lang="en-US" sz="2400" dirty="0" smtClean="0">
                <a:solidFill>
                  <a:srgbClr val="C00000"/>
                </a:solidFill>
              </a:rPr>
              <a:t>Solution:</a:t>
            </a:r>
            <a:r>
              <a:rPr lang="en-US" sz="2400" i="1" dirty="0" smtClean="0"/>
              <a:t>	Add known non-relevant sentences to text.</a:t>
            </a:r>
          </a:p>
          <a:p>
            <a:pPr marL="0" indent="0">
              <a:buNone/>
              <a:tabLst>
                <a:tab pos="1262063" algn="l"/>
              </a:tabLst>
            </a:pPr>
            <a:r>
              <a:rPr lang="en-US" sz="2400" i="1" dirty="0" smtClean="0"/>
              <a:t>	</a:t>
            </a:r>
            <a:r>
              <a:rPr lang="en-US" sz="2400" i="1" dirty="0" smtClean="0">
                <a:solidFill>
                  <a:schemeClr val="tx1">
                    <a:lumMod val="50000"/>
                    <a:lumOff val="50000"/>
                  </a:schemeClr>
                </a:solidFill>
              </a:rPr>
              <a:t>E.g., sentences from the Wall Street Journal corpus</a:t>
            </a:r>
            <a:r>
              <a:rPr lang="en-US" sz="2400" i="1" dirty="0" smtClean="0"/>
              <a:t>.</a:t>
            </a:r>
          </a:p>
          <a:p>
            <a:pPr marL="0" indent="0">
              <a:buNone/>
              <a:tabLst>
                <a:tab pos="1262063" algn="l"/>
              </a:tabLst>
            </a:pPr>
            <a:endParaRPr lang="en-US" i="1" dirty="0" smtClean="0"/>
          </a:p>
          <a:p>
            <a:pPr marL="0" indent="0">
              <a:buNone/>
              <a:tabLst>
                <a:tab pos="1262063" algn="l"/>
              </a:tabLst>
            </a:pPr>
            <a:r>
              <a:rPr lang="en-US" sz="2400" dirty="0" smtClean="0">
                <a:solidFill>
                  <a:srgbClr val="C00000"/>
                </a:solidFill>
              </a:rPr>
              <a:t>Results:</a:t>
            </a:r>
            <a:r>
              <a:rPr lang="en-US" sz="2400" i="1" dirty="0" smtClean="0"/>
              <a:t>	</a:t>
            </a:r>
            <a:r>
              <a:rPr lang="en-US" sz="2400" b="1" i="1" dirty="0" smtClean="0"/>
              <a:t>71.8%  </a:t>
            </a:r>
            <a:r>
              <a:rPr lang="en-US" sz="2400" i="1" dirty="0" smtClean="0"/>
              <a:t>sentence relevance accuracy…</a:t>
            </a:r>
          </a:p>
          <a:p>
            <a:pPr marL="0" indent="0">
              <a:buNone/>
              <a:tabLst>
                <a:tab pos="1262063" algn="l"/>
              </a:tabLst>
            </a:pPr>
            <a:r>
              <a:rPr lang="en-US" sz="2400" i="1" dirty="0" smtClean="0"/>
              <a:t>	</a:t>
            </a:r>
            <a:r>
              <a:rPr lang="en-US" sz="2400" i="1" dirty="0" smtClean="0">
                <a:solidFill>
                  <a:schemeClr val="tx1">
                    <a:lumMod val="50000"/>
                    <a:lumOff val="50000"/>
                  </a:schemeClr>
                </a:solidFill>
              </a:rPr>
              <a:t>Surprisingly poor accuracy given game win rate!</a:t>
            </a:r>
            <a:endParaRPr lang="en-US" sz="2400" i="1" dirty="0">
              <a:solidFill>
                <a:schemeClr val="tx1">
                  <a:lumMod val="50000"/>
                  <a:lumOff val="50000"/>
                </a:schemeClr>
              </a:solidFill>
            </a:endParaRPr>
          </a:p>
        </p:txBody>
      </p:sp>
    </p:spTree>
    <p:extLst>
      <p:ext uri="{BB962C8B-B14F-4D97-AF65-F5344CB8AC3E}">
        <p14:creationId xmlns:p14="http://schemas.microsoft.com/office/powerpoint/2010/main" val="29225422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800" dirty="0" smtClean="0">
                <a:solidFill>
                  <a:schemeClr val="tx1">
                    <a:lumMod val="50000"/>
                    <a:lumOff val="50000"/>
                  </a:schemeClr>
                </a:solidFill>
              </a:rPr>
              <a:t>Results: </a:t>
            </a:r>
            <a:r>
              <a:rPr lang="en-US" sz="2800" dirty="0" smtClean="0"/>
              <a:t>Sentence Relevance</a:t>
            </a:r>
            <a:endParaRPr lang="en-US" sz="2800" b="1" dirty="0"/>
          </a:p>
        </p:txBody>
      </p:sp>
      <p:sp>
        <p:nvSpPr>
          <p:cNvPr id="11" name="Slide Number Placeholder 10"/>
          <p:cNvSpPr>
            <a:spLocks noGrp="1"/>
          </p:cNvSpPr>
          <p:nvPr>
            <p:ph type="sldNum" sz="quarter" idx="12"/>
          </p:nvPr>
        </p:nvSpPr>
        <p:spPr/>
        <p:txBody>
          <a:bodyPr/>
          <a:lstStyle/>
          <a:p>
            <a:fld id="{56BAE9AA-A52C-434E-B53C-34E22D50007E}" type="slidenum">
              <a:rPr lang="en-US" smtClean="0"/>
              <a:pPr/>
              <a:t>55</a:t>
            </a:fld>
            <a:endParaRPr lang="en-US"/>
          </a:p>
        </p:txBody>
      </p:sp>
      <p:grpSp>
        <p:nvGrpSpPr>
          <p:cNvPr id="3" name="Group 7"/>
          <p:cNvGrpSpPr/>
          <p:nvPr/>
        </p:nvGrpSpPr>
        <p:grpSpPr>
          <a:xfrm>
            <a:off x="992215" y="1618759"/>
            <a:ext cx="6932586" cy="4084760"/>
            <a:chOff x="1939332" y="885593"/>
            <a:chExt cx="4865409" cy="2866756"/>
          </a:xfrm>
        </p:grpSpPr>
        <p:pic>
          <p:nvPicPr>
            <p:cNvPr id="82949" name="Picture 5" descr="D:\Rochester\sentence_relevance.png"/>
            <p:cNvPicPr>
              <a:picLocks noChangeAspect="1" noChangeArrowheads="1"/>
            </p:cNvPicPr>
            <p:nvPr/>
          </p:nvPicPr>
          <p:blipFill>
            <a:blip r:embed="rId3" cstate="print"/>
            <a:srcRect/>
            <a:stretch>
              <a:fillRect/>
            </a:stretch>
          </p:blipFill>
          <p:spPr bwMode="auto">
            <a:xfrm>
              <a:off x="2034459" y="885593"/>
              <a:ext cx="4770282" cy="2866756"/>
            </a:xfrm>
            <a:prstGeom prst="rect">
              <a:avLst/>
            </a:prstGeom>
            <a:noFill/>
          </p:spPr>
        </p:pic>
        <p:sp>
          <p:nvSpPr>
            <p:cNvPr id="16" name="TextBox 15"/>
            <p:cNvSpPr txBox="1"/>
            <p:nvPr/>
          </p:nvSpPr>
          <p:spPr>
            <a:xfrm rot="16200000">
              <a:off x="778227" y="2056145"/>
              <a:ext cx="2646216" cy="324005"/>
            </a:xfrm>
            <a:prstGeom prst="rect">
              <a:avLst/>
            </a:prstGeom>
            <a:solidFill>
              <a:schemeClr val="bg1"/>
            </a:solidFill>
          </p:spPr>
          <p:txBody>
            <a:bodyPr wrap="none" rtlCol="0">
              <a:spAutoFit/>
            </a:bodyPr>
            <a:lstStyle/>
            <a:p>
              <a:r>
                <a:rPr lang="en-US" sz="2400" dirty="0" smtClean="0"/>
                <a:t>Sentence relevance accuracy</a:t>
              </a:r>
              <a:endParaRPr lang="en-US" sz="2400" dirty="0"/>
            </a:p>
          </p:txBody>
        </p:sp>
      </p:grpSp>
    </p:spTree>
    <p:extLst>
      <p:ext uri="{BB962C8B-B14F-4D97-AF65-F5344CB8AC3E}">
        <p14:creationId xmlns:p14="http://schemas.microsoft.com/office/powerpoint/2010/main" val="420472925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800" dirty="0" smtClean="0">
                <a:solidFill>
                  <a:schemeClr val="tx1">
                    <a:lumMod val="50000"/>
                    <a:lumOff val="50000"/>
                  </a:schemeClr>
                </a:solidFill>
              </a:rPr>
              <a:t>Results: </a:t>
            </a:r>
            <a:r>
              <a:rPr lang="en-US" sz="2800" dirty="0" smtClean="0"/>
              <a:t>Sentence Relevance</a:t>
            </a:r>
            <a:endParaRPr lang="en-US" sz="2800" b="1" dirty="0"/>
          </a:p>
        </p:txBody>
      </p:sp>
      <p:sp>
        <p:nvSpPr>
          <p:cNvPr id="11" name="Slide Number Placeholder 10"/>
          <p:cNvSpPr>
            <a:spLocks noGrp="1"/>
          </p:cNvSpPr>
          <p:nvPr>
            <p:ph type="sldNum" sz="quarter" idx="12"/>
          </p:nvPr>
        </p:nvSpPr>
        <p:spPr/>
        <p:txBody>
          <a:bodyPr/>
          <a:lstStyle/>
          <a:p>
            <a:fld id="{56BAE9AA-A52C-434E-B53C-34E22D50007E}" type="slidenum">
              <a:rPr lang="en-US" smtClean="0"/>
              <a:pPr/>
              <a:t>56</a:t>
            </a:fld>
            <a:endParaRPr lang="en-US"/>
          </a:p>
        </p:txBody>
      </p:sp>
      <p:grpSp>
        <p:nvGrpSpPr>
          <p:cNvPr id="3" name="Group 7"/>
          <p:cNvGrpSpPr/>
          <p:nvPr/>
        </p:nvGrpSpPr>
        <p:grpSpPr>
          <a:xfrm>
            <a:off x="1316213" y="938956"/>
            <a:ext cx="4094381" cy="2574103"/>
            <a:chOff x="1898491" y="675888"/>
            <a:chExt cx="4906250" cy="3084519"/>
          </a:xfrm>
        </p:grpSpPr>
        <p:pic>
          <p:nvPicPr>
            <p:cNvPr id="82949" name="Picture 5" descr="D:\Rochester\sentence_relevance.png"/>
            <p:cNvPicPr>
              <a:picLocks noChangeAspect="1" noChangeArrowheads="1"/>
            </p:cNvPicPr>
            <p:nvPr/>
          </p:nvPicPr>
          <p:blipFill>
            <a:blip r:embed="rId3" cstate="print"/>
            <a:srcRect/>
            <a:stretch>
              <a:fillRect/>
            </a:stretch>
          </p:blipFill>
          <p:spPr bwMode="auto">
            <a:xfrm>
              <a:off x="2034459" y="885593"/>
              <a:ext cx="4770282" cy="2866756"/>
            </a:xfrm>
            <a:prstGeom prst="rect">
              <a:avLst/>
            </a:prstGeom>
            <a:noFill/>
          </p:spPr>
        </p:pic>
        <p:sp>
          <p:nvSpPr>
            <p:cNvPr id="16" name="TextBox 15"/>
            <p:cNvSpPr txBox="1"/>
            <p:nvPr/>
          </p:nvSpPr>
          <p:spPr>
            <a:xfrm rot="16200000">
              <a:off x="559074" y="2015305"/>
              <a:ext cx="3084519" cy="405685"/>
            </a:xfrm>
            <a:prstGeom prst="rect">
              <a:avLst/>
            </a:prstGeom>
            <a:solidFill>
              <a:schemeClr val="bg1"/>
            </a:solidFill>
          </p:spPr>
          <p:txBody>
            <a:bodyPr wrap="none" rtlCol="0">
              <a:spAutoFit/>
            </a:bodyPr>
            <a:lstStyle/>
            <a:p>
              <a:r>
                <a:rPr lang="en-US" sz="1600" dirty="0" smtClean="0"/>
                <a:t>Sentence relevance accuracy</a:t>
              </a:r>
              <a:endParaRPr lang="en-US" sz="1600" dirty="0"/>
            </a:p>
          </p:txBody>
        </p:sp>
      </p:grpSp>
      <p:pic>
        <p:nvPicPr>
          <p:cNvPr id="82948" name="Picture 4" descr="D:\Rochester\param_comparison.v2.png"/>
          <p:cNvPicPr>
            <a:picLocks noChangeAspect="1" noChangeArrowheads="1"/>
          </p:cNvPicPr>
          <p:nvPr/>
        </p:nvPicPr>
        <p:blipFill>
          <a:blip r:embed="rId4" cstate="print"/>
          <a:srcRect/>
          <a:stretch>
            <a:fillRect/>
          </a:stretch>
        </p:blipFill>
        <p:spPr bwMode="auto">
          <a:xfrm>
            <a:off x="1400193" y="4176172"/>
            <a:ext cx="3779672" cy="2224627"/>
          </a:xfrm>
          <a:prstGeom prst="rect">
            <a:avLst/>
          </a:prstGeom>
          <a:noFill/>
        </p:spPr>
      </p:pic>
      <p:sp>
        <p:nvSpPr>
          <p:cNvPr id="17" name="TextBox 16"/>
          <p:cNvSpPr txBox="1"/>
          <p:nvPr/>
        </p:nvSpPr>
        <p:spPr>
          <a:xfrm rot="16200000">
            <a:off x="374923" y="4940554"/>
            <a:ext cx="2179507" cy="338554"/>
          </a:xfrm>
          <a:prstGeom prst="rect">
            <a:avLst/>
          </a:prstGeom>
          <a:solidFill>
            <a:schemeClr val="bg1"/>
          </a:solidFill>
        </p:spPr>
        <p:txBody>
          <a:bodyPr wrap="none" rtlCol="0">
            <a:spAutoFit/>
          </a:bodyPr>
          <a:lstStyle/>
          <a:p>
            <a:r>
              <a:rPr lang="en-US" sz="1600" dirty="0" smtClean="0"/>
              <a:t>Text feature importance</a:t>
            </a:r>
            <a:endParaRPr lang="en-US" sz="1600" dirty="0"/>
          </a:p>
        </p:txBody>
      </p:sp>
      <p:grpSp>
        <p:nvGrpSpPr>
          <p:cNvPr id="4" name="Group 21"/>
          <p:cNvGrpSpPr/>
          <p:nvPr/>
        </p:nvGrpSpPr>
        <p:grpSpPr>
          <a:xfrm>
            <a:off x="5807826" y="3657600"/>
            <a:ext cx="2574174" cy="2438400"/>
            <a:chOff x="5807826" y="3657600"/>
            <a:chExt cx="2574174" cy="2438400"/>
          </a:xfrm>
        </p:grpSpPr>
        <p:pic>
          <p:nvPicPr>
            <p:cNvPr id="10" name="Picture 3"/>
            <p:cNvPicPr>
              <a:picLocks noChangeAspect="1" noChangeArrowheads="1"/>
            </p:cNvPicPr>
            <p:nvPr/>
          </p:nvPicPr>
          <p:blipFill>
            <a:blip r:embed="rId5" cstate="print"/>
            <a:srcRect/>
            <a:stretch>
              <a:fillRect/>
            </a:stretch>
          </p:blipFill>
          <p:spPr bwMode="auto">
            <a:xfrm>
              <a:off x="5867400" y="4267200"/>
              <a:ext cx="2032428" cy="1510220"/>
            </a:xfrm>
            <a:prstGeom prst="rect">
              <a:avLst/>
            </a:prstGeom>
            <a:noFill/>
            <a:ln w="9525">
              <a:noFill/>
              <a:miter lim="800000"/>
              <a:headEnd/>
              <a:tailEnd/>
            </a:ln>
            <a:effectLst/>
          </p:spPr>
        </p:pic>
        <p:sp>
          <p:nvSpPr>
            <p:cNvPr id="12" name="Rounded Rectangle 11"/>
            <p:cNvSpPr/>
            <p:nvPr/>
          </p:nvSpPr>
          <p:spPr>
            <a:xfrm>
              <a:off x="6371617" y="4876800"/>
              <a:ext cx="410183" cy="1014920"/>
            </a:xfrm>
            <a:prstGeom prst="roundRect">
              <a:avLst/>
            </a:prstGeom>
            <a:noFill/>
            <a:ln>
              <a:solidFill>
                <a:srgbClr val="009900"/>
              </a:solidFill>
            </a:ln>
            <a:effectLst>
              <a:glow rad="63500">
                <a:srgbClr val="33CC33">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p:cNvSpPr txBox="1">
              <a:spLocks/>
            </p:cNvSpPr>
            <p:nvPr/>
          </p:nvSpPr>
          <p:spPr>
            <a:xfrm>
              <a:off x="7086600" y="5715000"/>
              <a:ext cx="1295400" cy="381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i="1" dirty="0" smtClean="0"/>
                <a:t>Text features</a:t>
              </a:r>
              <a:endParaRPr kumimoji="0" lang="en-US" sz="1600" b="0" i="1" u="none" strike="noStrike" kern="1200" cap="none" spc="0" normalizeH="0" baseline="0" noProof="0" dirty="0">
                <a:ln>
                  <a:noFill/>
                </a:ln>
                <a:effectLst/>
                <a:uLnTx/>
                <a:uFillTx/>
                <a:latin typeface="+mn-lt"/>
                <a:ea typeface="+mn-ea"/>
                <a:cs typeface="+mn-cs"/>
              </a:endParaRPr>
            </a:p>
          </p:txBody>
        </p:sp>
        <p:sp>
          <p:nvSpPr>
            <p:cNvPr id="15" name="Content Placeholder 2"/>
            <p:cNvSpPr txBox="1">
              <a:spLocks/>
            </p:cNvSpPr>
            <p:nvPr/>
          </p:nvSpPr>
          <p:spPr>
            <a:xfrm>
              <a:off x="6477000" y="3657600"/>
              <a:ext cx="1447800" cy="381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i="1" dirty="0" smtClean="0"/>
                <a:t>Game features</a:t>
              </a:r>
              <a:endParaRPr kumimoji="0" lang="en-US" sz="1600" b="0" i="1" u="none" strike="noStrike" kern="1200" cap="none" spc="0" normalizeH="0" baseline="0" noProof="0" dirty="0">
                <a:ln>
                  <a:noFill/>
                </a:ln>
                <a:effectLst/>
                <a:uLnTx/>
                <a:uFillTx/>
                <a:latin typeface="+mn-lt"/>
                <a:ea typeface="+mn-ea"/>
                <a:cs typeface="+mn-cs"/>
              </a:endParaRPr>
            </a:p>
          </p:txBody>
        </p:sp>
        <p:sp>
          <p:nvSpPr>
            <p:cNvPr id="18" name="Freeform 17"/>
            <p:cNvSpPr/>
            <p:nvPr/>
          </p:nvSpPr>
          <p:spPr>
            <a:xfrm>
              <a:off x="6829246" y="5818517"/>
              <a:ext cx="329242" cy="100641"/>
            </a:xfrm>
            <a:custGeom>
              <a:avLst/>
              <a:gdLst>
                <a:gd name="connsiteX0" fmla="*/ 224287 w 224287"/>
                <a:gd name="connsiteY0" fmla="*/ 92015 h 92015"/>
                <a:gd name="connsiteX1" fmla="*/ 0 w 224287"/>
                <a:gd name="connsiteY1" fmla="*/ 0 h 92015"/>
                <a:gd name="connsiteX0" fmla="*/ 329242 w 329242"/>
                <a:gd name="connsiteY0" fmla="*/ 100641 h 100641"/>
                <a:gd name="connsiteX1" fmla="*/ 0 w 329242"/>
                <a:gd name="connsiteY1" fmla="*/ 0 h 100641"/>
                <a:gd name="connsiteX0" fmla="*/ 329242 w 329242"/>
                <a:gd name="connsiteY0" fmla="*/ 100641 h 100641"/>
                <a:gd name="connsiteX1" fmla="*/ 0 w 329242"/>
                <a:gd name="connsiteY1" fmla="*/ 0 h 100641"/>
                <a:gd name="connsiteX0" fmla="*/ 329242 w 329242"/>
                <a:gd name="connsiteY0" fmla="*/ 100641 h 100641"/>
                <a:gd name="connsiteX1" fmla="*/ 0 w 329242"/>
                <a:gd name="connsiteY1" fmla="*/ 0 h 100641"/>
              </a:gdLst>
              <a:ahLst/>
              <a:cxnLst>
                <a:cxn ang="0">
                  <a:pos x="connsiteX0" y="connsiteY0"/>
                </a:cxn>
                <a:cxn ang="0">
                  <a:pos x="connsiteX1" y="connsiteY1"/>
                </a:cxn>
              </a:cxnLst>
              <a:rect l="l" t="t" r="r" b="b"/>
              <a:pathLst>
                <a:path w="329242" h="100641">
                  <a:moveTo>
                    <a:pt x="329242" y="100641"/>
                  </a:moveTo>
                  <a:cubicBezTo>
                    <a:pt x="179238" y="84347"/>
                    <a:pt x="103996" y="50799"/>
                    <a:pt x="0" y="0"/>
                  </a:cubicBezTo>
                </a:path>
              </a:pathLst>
            </a:custGeom>
            <a:ln w="12700">
              <a:solidFill>
                <a:srgbClr val="00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flipV="1">
              <a:off x="6096000" y="3886199"/>
              <a:ext cx="405442" cy="228597"/>
            </a:xfrm>
            <a:custGeom>
              <a:avLst/>
              <a:gdLst>
                <a:gd name="connsiteX0" fmla="*/ 224287 w 224287"/>
                <a:gd name="connsiteY0" fmla="*/ 92015 h 92015"/>
                <a:gd name="connsiteX1" fmla="*/ 0 w 224287"/>
                <a:gd name="connsiteY1" fmla="*/ 0 h 92015"/>
                <a:gd name="connsiteX0" fmla="*/ 329242 w 329242"/>
                <a:gd name="connsiteY0" fmla="*/ 100641 h 100641"/>
                <a:gd name="connsiteX1" fmla="*/ 0 w 329242"/>
                <a:gd name="connsiteY1" fmla="*/ 0 h 100641"/>
                <a:gd name="connsiteX0" fmla="*/ 329242 w 329242"/>
                <a:gd name="connsiteY0" fmla="*/ 100641 h 100641"/>
                <a:gd name="connsiteX1" fmla="*/ 0 w 329242"/>
                <a:gd name="connsiteY1" fmla="*/ 0 h 100641"/>
                <a:gd name="connsiteX0" fmla="*/ 329242 w 329242"/>
                <a:gd name="connsiteY0" fmla="*/ 100641 h 100641"/>
                <a:gd name="connsiteX1" fmla="*/ 0 w 329242"/>
                <a:gd name="connsiteY1" fmla="*/ 0 h 100641"/>
                <a:gd name="connsiteX0" fmla="*/ 405442 w 405442"/>
                <a:gd name="connsiteY0" fmla="*/ 405441 h 405441"/>
                <a:gd name="connsiteX1" fmla="*/ 0 w 405442"/>
                <a:gd name="connsiteY1" fmla="*/ 0 h 405441"/>
                <a:gd name="connsiteX0" fmla="*/ 405442 w 405442"/>
                <a:gd name="connsiteY0" fmla="*/ 405441 h 405441"/>
                <a:gd name="connsiteX1" fmla="*/ 0 w 405442"/>
                <a:gd name="connsiteY1" fmla="*/ 0 h 405441"/>
                <a:gd name="connsiteX0" fmla="*/ 405442 w 405442"/>
                <a:gd name="connsiteY0" fmla="*/ 405441 h 405441"/>
                <a:gd name="connsiteX1" fmla="*/ 0 w 405442"/>
                <a:gd name="connsiteY1" fmla="*/ 0 h 405441"/>
                <a:gd name="connsiteX0" fmla="*/ 405442 w 405442"/>
                <a:gd name="connsiteY0" fmla="*/ 405441 h 405441"/>
                <a:gd name="connsiteX1" fmla="*/ 0 w 405442"/>
                <a:gd name="connsiteY1" fmla="*/ 0 h 405441"/>
              </a:gdLst>
              <a:ahLst/>
              <a:cxnLst>
                <a:cxn ang="0">
                  <a:pos x="connsiteX0" y="connsiteY0"/>
                </a:cxn>
                <a:cxn ang="0">
                  <a:pos x="connsiteX1" y="connsiteY1"/>
                </a:cxn>
              </a:cxnLst>
              <a:rect l="l" t="t" r="r" b="b"/>
              <a:pathLst>
                <a:path w="405442" h="405441">
                  <a:moveTo>
                    <a:pt x="405442" y="405441"/>
                  </a:moveTo>
                  <a:cubicBezTo>
                    <a:pt x="163423" y="357517"/>
                    <a:pt x="95370" y="121248"/>
                    <a:pt x="0" y="0"/>
                  </a:cubicBezTo>
                </a:path>
              </a:pathLst>
            </a:custGeom>
            <a:ln w="127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ounded Rectangle 20"/>
            <p:cNvSpPr/>
            <p:nvPr/>
          </p:nvSpPr>
          <p:spPr>
            <a:xfrm>
              <a:off x="5807826" y="4191000"/>
              <a:ext cx="293716" cy="228600"/>
            </a:xfrm>
            <a:prstGeom prst="roundRect">
              <a:avLst/>
            </a:prstGeom>
            <a:noFill/>
            <a:ln>
              <a:solidFill>
                <a:srgbClr val="C0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0826323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3200" dirty="0" smtClean="0"/>
              <a:t>Results: Full Games</a:t>
            </a:r>
            <a:endParaRPr lang="en-US" sz="3200" dirty="0"/>
          </a:p>
        </p:txBody>
      </p:sp>
      <p:sp>
        <p:nvSpPr>
          <p:cNvPr id="11" name="Slide Number Placeholder 10"/>
          <p:cNvSpPr>
            <a:spLocks noGrp="1"/>
          </p:cNvSpPr>
          <p:nvPr>
            <p:ph type="sldNum" sz="quarter" idx="12"/>
          </p:nvPr>
        </p:nvSpPr>
        <p:spPr/>
        <p:txBody>
          <a:bodyPr/>
          <a:lstStyle/>
          <a:p>
            <a:fld id="{56BAE9AA-A52C-434E-B53C-34E22D50007E}" type="slidenum">
              <a:rPr lang="en-US" smtClean="0"/>
              <a:pPr/>
              <a:t>57</a:t>
            </a:fld>
            <a:endParaRPr lang="en-US"/>
          </a:p>
        </p:txBody>
      </p:sp>
      <p:grpSp>
        <p:nvGrpSpPr>
          <p:cNvPr id="3" name="Group 12"/>
          <p:cNvGrpSpPr/>
          <p:nvPr/>
        </p:nvGrpSpPr>
        <p:grpSpPr>
          <a:xfrm>
            <a:off x="609600" y="1752600"/>
            <a:ext cx="8001000" cy="3886200"/>
            <a:chOff x="609600" y="1752600"/>
            <a:chExt cx="8001000" cy="3886200"/>
          </a:xfrm>
        </p:grpSpPr>
        <p:graphicFrame>
          <p:nvGraphicFramePr>
            <p:cNvPr id="6" name="Chart 5"/>
            <p:cNvGraphicFramePr/>
            <p:nvPr>
              <p:extLst>
                <p:ext uri="{D42A27DB-BD31-4B8C-83A1-F6EECF244321}">
                  <p14:modId xmlns:p14="http://schemas.microsoft.com/office/powerpoint/2010/main" val="3805642599"/>
                </p:ext>
              </p:extLst>
            </p:nvPr>
          </p:nvGraphicFramePr>
          <p:xfrm>
            <a:off x="2514600" y="1752600"/>
            <a:ext cx="6096000" cy="340360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p:cNvSpPr txBox="1">
              <a:spLocks/>
            </p:cNvSpPr>
            <p:nvPr/>
          </p:nvSpPr>
          <p:spPr>
            <a:xfrm>
              <a:off x="838200" y="3505200"/>
              <a:ext cx="1828800" cy="6858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200" i="1" dirty="0" smtClean="0"/>
                <a:t>Full model</a:t>
              </a:r>
              <a:endParaRPr kumimoji="0" lang="en-US" sz="2200" b="0" i="1"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609600" y="2834390"/>
              <a:ext cx="2057400" cy="6858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200" i="1" dirty="0" smtClean="0"/>
                <a:t>Latent variable</a:t>
              </a:r>
              <a:endParaRPr kumimoji="0" lang="en-US" sz="2200" b="0" i="1"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2593074" y="5181600"/>
              <a:ext cx="6017525" cy="4572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2000" i="1" dirty="0" smtClean="0"/>
                <a:t>Percentage games won, averaged over 100 runs</a:t>
              </a:r>
              <a:endParaRPr kumimoji="0" lang="en-US" sz="2000" b="0" i="1" u="none" strike="noStrike" kern="1200" cap="none" spc="0" normalizeH="0" baseline="0" noProof="0" dirty="0">
                <a:ln>
                  <a:noFill/>
                </a:ln>
                <a:solidFill>
                  <a:schemeClr val="tx1"/>
                </a:solidFill>
                <a:effectLst/>
                <a:uLnTx/>
                <a:uFillTx/>
              </a:endParaRPr>
            </a:p>
          </p:txBody>
        </p:sp>
        <p:sp>
          <p:nvSpPr>
            <p:cNvPr id="10" name="Content Placeholder 2"/>
            <p:cNvSpPr txBox="1">
              <a:spLocks/>
            </p:cNvSpPr>
            <p:nvPr/>
          </p:nvSpPr>
          <p:spPr>
            <a:xfrm>
              <a:off x="990600" y="2193560"/>
              <a:ext cx="1676400" cy="6858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200" i="1" dirty="0" smtClean="0"/>
                <a:t>Game only</a:t>
              </a:r>
              <a:endParaRPr kumimoji="0" lang="en-US" sz="2200" b="0" i="1" u="none" strike="noStrike" kern="1200" cap="none" spc="0" normalizeH="0" baseline="0" noProof="0" dirty="0">
                <a:ln>
                  <a:noFill/>
                </a:ln>
                <a:solidFill>
                  <a:schemeClr val="tx1"/>
                </a:solidFill>
                <a:effectLst/>
                <a:uLnTx/>
                <a:uFillTx/>
                <a:latin typeface="+mn-lt"/>
                <a:ea typeface="+mn-ea"/>
                <a:cs typeface="+mn-cs"/>
              </a:endParaRPr>
            </a:p>
          </p:txBody>
        </p:sp>
      </p:grpSp>
    </p:spTree>
    <p:extLst>
      <p:ext uri="{BB962C8B-B14F-4D97-AF65-F5344CB8AC3E}">
        <p14:creationId xmlns:p14="http://schemas.microsoft.com/office/powerpoint/2010/main" val="269189243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191000"/>
            <a:ext cx="9144000" cy="2057400"/>
          </a:xfrm>
          <a:prstGeom prst="rect">
            <a:avLst/>
          </a:prstGeom>
          <a:ln>
            <a:noFill/>
          </a:ln>
        </p:spPr>
        <p:style>
          <a:lnRef idx="1">
            <a:schemeClr val="accent3"/>
          </a:lnRef>
          <a:fillRef idx="1001">
            <a:schemeClr val="lt2"/>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066800" y="1295400"/>
            <a:ext cx="7467600" cy="5257800"/>
          </a:xfrm>
        </p:spPr>
        <p:txBody>
          <a:bodyPr>
            <a:noAutofit/>
          </a:bodyPr>
          <a:lstStyle/>
          <a:p>
            <a:pPr marL="514350" indent="-514350">
              <a:spcBef>
                <a:spcPts val="1800"/>
              </a:spcBef>
              <a:buFont typeface="+mj-lt"/>
              <a:buAutoNum type="arabicPeriod"/>
            </a:pPr>
            <a:r>
              <a:rPr lang="en-US" sz="2800" dirty="0"/>
              <a:t>Step-by-step </a:t>
            </a:r>
            <a:r>
              <a:rPr lang="en-US" sz="2800" dirty="0" smtClean="0"/>
              <a:t>imperative </a:t>
            </a:r>
            <a:r>
              <a:rPr lang="en-US" sz="2800" dirty="0"/>
              <a:t>instructions</a:t>
            </a:r>
            <a:endParaRPr lang="en-US" sz="2800" dirty="0" smtClean="0"/>
          </a:p>
          <a:p>
            <a:pPr marL="512763" indent="-512763">
              <a:spcBef>
                <a:spcPts val="0"/>
              </a:spcBef>
              <a:buNone/>
            </a:pPr>
            <a:r>
              <a:rPr lang="en-US" dirty="0">
                <a:solidFill>
                  <a:schemeClr val="tx1">
                    <a:lumMod val="50000"/>
                    <a:lumOff val="50000"/>
                  </a:schemeClr>
                </a:solidFill>
              </a:rPr>
              <a:t>	</a:t>
            </a:r>
            <a:r>
              <a:rPr lang="en-US" sz="2000" i="1" dirty="0" smtClean="0">
                <a:solidFill>
                  <a:schemeClr val="tx1">
                    <a:lumMod val="50000"/>
                    <a:lumOff val="50000"/>
                  </a:schemeClr>
                </a:solidFill>
                <a:latin typeface="Consolas" pitchFamily="49" charset="0"/>
                <a:cs typeface="Consolas" pitchFamily="49" charset="0"/>
              </a:rPr>
              <a:t>- Learning </a:t>
            </a:r>
            <a:r>
              <a:rPr lang="en-US" sz="2000" i="1" dirty="0">
                <a:solidFill>
                  <a:schemeClr val="tx1">
                    <a:lumMod val="50000"/>
                    <a:lumOff val="50000"/>
                  </a:schemeClr>
                </a:solidFill>
                <a:latin typeface="Consolas" pitchFamily="49" charset="0"/>
                <a:cs typeface="Consolas" pitchFamily="49" charset="0"/>
              </a:rPr>
              <a:t>from control </a:t>
            </a:r>
            <a:r>
              <a:rPr lang="en-US" sz="2000" i="1" dirty="0" smtClean="0">
                <a:solidFill>
                  <a:schemeClr val="tx1">
                    <a:lumMod val="50000"/>
                    <a:lumOff val="50000"/>
                  </a:schemeClr>
                </a:solidFill>
                <a:latin typeface="Consolas" pitchFamily="49" charset="0"/>
                <a:cs typeface="Consolas" pitchFamily="49" charset="0"/>
              </a:rPr>
              <a:t>feedback</a:t>
            </a:r>
            <a:endParaRPr lang="en-US" sz="2000" i="1" dirty="0">
              <a:solidFill>
                <a:schemeClr val="tx1">
                  <a:lumMod val="50000"/>
                  <a:lumOff val="50000"/>
                </a:schemeClr>
              </a:solidFill>
              <a:latin typeface="Consolas" pitchFamily="49" charset="0"/>
              <a:cs typeface="Consolas" pitchFamily="49" charset="0"/>
            </a:endParaRPr>
          </a:p>
          <a:p>
            <a:pPr marL="514350" indent="-514350">
              <a:spcBef>
                <a:spcPts val="2400"/>
              </a:spcBef>
              <a:buFont typeface="+mj-lt"/>
              <a:buAutoNum type="arabicPeriod" startAt="2"/>
            </a:pPr>
            <a:r>
              <a:rPr lang="en-US" sz="2800" dirty="0" smtClean="0"/>
              <a:t>High-level strategy descriptions</a:t>
            </a:r>
          </a:p>
          <a:p>
            <a:pPr marL="512763" indent="-512763">
              <a:spcBef>
                <a:spcPts val="0"/>
              </a:spcBef>
              <a:buNone/>
            </a:pPr>
            <a:r>
              <a:rPr lang="en-US" sz="2800" dirty="0" smtClean="0">
                <a:solidFill>
                  <a:schemeClr val="tx1">
                    <a:lumMod val="50000"/>
                    <a:lumOff val="50000"/>
                  </a:schemeClr>
                </a:solidFill>
              </a:rPr>
              <a:t>	</a:t>
            </a:r>
            <a:r>
              <a:rPr lang="en-US" sz="2000" i="1" dirty="0" smtClean="0">
                <a:solidFill>
                  <a:schemeClr val="tx1">
                    <a:lumMod val="50000"/>
                    <a:lumOff val="50000"/>
                  </a:schemeClr>
                </a:solidFill>
                <a:latin typeface="Consolas" pitchFamily="49" charset="0"/>
                <a:cs typeface="Consolas" pitchFamily="49" charset="0"/>
              </a:rPr>
              <a:t>- Situational </a:t>
            </a:r>
            <a:r>
              <a:rPr lang="en-US" sz="2000" i="1" dirty="0">
                <a:solidFill>
                  <a:schemeClr val="tx1">
                    <a:lumMod val="50000"/>
                    <a:lumOff val="50000"/>
                  </a:schemeClr>
                </a:solidFill>
                <a:latin typeface="Consolas" pitchFamily="49" charset="0"/>
                <a:cs typeface="Consolas" pitchFamily="49" charset="0"/>
              </a:rPr>
              <a:t>relevance</a:t>
            </a:r>
          </a:p>
          <a:p>
            <a:pPr marL="512763" indent="-512763">
              <a:spcBef>
                <a:spcPts val="0"/>
              </a:spcBef>
              <a:buNone/>
            </a:pPr>
            <a:r>
              <a:rPr lang="en-US" sz="2000" i="1" dirty="0">
                <a:solidFill>
                  <a:schemeClr val="tx1">
                    <a:lumMod val="50000"/>
                    <a:lumOff val="50000"/>
                  </a:schemeClr>
                </a:solidFill>
                <a:latin typeface="Consolas" pitchFamily="49" charset="0"/>
                <a:cs typeface="Consolas" pitchFamily="49" charset="0"/>
              </a:rPr>
              <a:t>	</a:t>
            </a:r>
            <a:r>
              <a:rPr lang="en-US" sz="2000" i="1" dirty="0" smtClean="0">
                <a:solidFill>
                  <a:schemeClr val="tx1">
                    <a:lumMod val="50000"/>
                    <a:lumOff val="50000"/>
                  </a:schemeClr>
                </a:solidFill>
                <a:latin typeface="Consolas" pitchFamily="49" charset="0"/>
                <a:cs typeface="Consolas" pitchFamily="49" charset="0"/>
              </a:rPr>
              <a:t>- Incompleteness</a:t>
            </a:r>
            <a:endParaRPr lang="en-US" sz="2000" i="1" dirty="0">
              <a:solidFill>
                <a:schemeClr val="tx1">
                  <a:lumMod val="50000"/>
                  <a:lumOff val="50000"/>
                </a:schemeClr>
              </a:solidFill>
              <a:latin typeface="Consolas" pitchFamily="49" charset="0"/>
              <a:cs typeface="Consolas" pitchFamily="49" charset="0"/>
            </a:endParaRPr>
          </a:p>
          <a:p>
            <a:pPr marL="512763" indent="-512763">
              <a:spcBef>
                <a:spcPts val="0"/>
              </a:spcBef>
              <a:buNone/>
            </a:pPr>
            <a:r>
              <a:rPr lang="en-US" sz="2000" i="1" dirty="0">
                <a:solidFill>
                  <a:schemeClr val="tx1">
                    <a:lumMod val="50000"/>
                    <a:lumOff val="50000"/>
                  </a:schemeClr>
                </a:solidFill>
                <a:latin typeface="Consolas" pitchFamily="49" charset="0"/>
                <a:cs typeface="Consolas" pitchFamily="49" charset="0"/>
              </a:rPr>
              <a:t>	</a:t>
            </a:r>
            <a:r>
              <a:rPr lang="en-US" sz="2000" i="1" dirty="0" smtClean="0">
                <a:solidFill>
                  <a:schemeClr val="tx1">
                    <a:lumMod val="50000"/>
                    <a:lumOff val="50000"/>
                  </a:schemeClr>
                </a:solidFill>
                <a:latin typeface="Consolas" pitchFamily="49" charset="0"/>
                <a:cs typeface="Consolas" pitchFamily="49" charset="0"/>
              </a:rPr>
              <a:t>- Learning </a:t>
            </a:r>
            <a:r>
              <a:rPr lang="en-US" sz="2000" i="1" dirty="0">
                <a:solidFill>
                  <a:schemeClr val="tx1">
                    <a:lumMod val="50000"/>
                    <a:lumOff val="50000"/>
                  </a:schemeClr>
                </a:solidFill>
                <a:latin typeface="Consolas" pitchFamily="49" charset="0"/>
                <a:cs typeface="Consolas" pitchFamily="49" charset="0"/>
              </a:rPr>
              <a:t>from control feedback</a:t>
            </a:r>
          </a:p>
          <a:p>
            <a:pPr marL="514350" indent="-514350">
              <a:spcBef>
                <a:spcPts val="2400"/>
              </a:spcBef>
              <a:buFont typeface="+mj-lt"/>
              <a:buAutoNum type="arabicPeriod" startAt="3"/>
            </a:pPr>
            <a:r>
              <a:rPr lang="en-US" sz="2800" dirty="0" smtClean="0"/>
              <a:t>General descriptions of world dynamics</a:t>
            </a:r>
          </a:p>
          <a:p>
            <a:pPr marL="512763" lvl="0" indent="-512763">
              <a:spcBef>
                <a:spcPts val="0"/>
              </a:spcBef>
              <a:buNone/>
            </a:pPr>
            <a:r>
              <a:rPr lang="en-US" sz="2800" dirty="0" smtClean="0">
                <a:solidFill>
                  <a:srgbClr val="C00000"/>
                </a:solidFill>
              </a:rPr>
              <a:t>	</a:t>
            </a:r>
            <a:r>
              <a:rPr lang="en-US" sz="2000" i="1" dirty="0" smtClean="0">
                <a:solidFill>
                  <a:srgbClr val="C00000"/>
                </a:solidFill>
                <a:latin typeface="Consolas" pitchFamily="49" charset="0"/>
                <a:cs typeface="Consolas" pitchFamily="49" charset="0"/>
              </a:rPr>
              <a:t>- </a:t>
            </a:r>
            <a:r>
              <a:rPr lang="en-US" sz="2000" b="1" i="1" dirty="0" smtClean="0">
                <a:solidFill>
                  <a:srgbClr val="C00000"/>
                </a:solidFill>
                <a:latin typeface="Consolas" pitchFamily="49" charset="0"/>
                <a:cs typeface="Consolas" pitchFamily="49" charset="0"/>
              </a:rPr>
              <a:t>Abstractions</a:t>
            </a:r>
            <a:endParaRPr lang="en-US" sz="2000" b="1" i="1" dirty="0">
              <a:solidFill>
                <a:srgbClr val="C00000"/>
              </a:solidFill>
              <a:latin typeface="Consolas" pitchFamily="49" charset="0"/>
              <a:cs typeface="Consolas" pitchFamily="49" charset="0"/>
            </a:endParaRPr>
          </a:p>
          <a:p>
            <a:pPr marL="512763" lvl="0" indent="-512763">
              <a:spcBef>
                <a:spcPts val="0"/>
              </a:spcBef>
              <a:buNone/>
            </a:pPr>
            <a:r>
              <a:rPr lang="en-US" sz="2000" i="1" dirty="0">
                <a:solidFill>
                  <a:srgbClr val="C00000"/>
                </a:solidFill>
                <a:latin typeface="Consolas" pitchFamily="49" charset="0"/>
                <a:cs typeface="Consolas" pitchFamily="49" charset="0"/>
              </a:rPr>
              <a:t>	</a:t>
            </a:r>
            <a:r>
              <a:rPr lang="en-US" sz="2000" i="1" dirty="0" smtClean="0">
                <a:solidFill>
                  <a:srgbClr val="C00000"/>
                </a:solidFill>
                <a:latin typeface="Consolas" pitchFamily="49" charset="0"/>
                <a:cs typeface="Consolas" pitchFamily="49" charset="0"/>
              </a:rPr>
              <a:t>- Situational </a:t>
            </a:r>
            <a:r>
              <a:rPr lang="en-US" sz="2000" i="1" dirty="0">
                <a:solidFill>
                  <a:srgbClr val="C00000"/>
                </a:solidFill>
                <a:latin typeface="Consolas" pitchFamily="49" charset="0"/>
                <a:cs typeface="Consolas" pitchFamily="49" charset="0"/>
              </a:rPr>
              <a:t>relevance</a:t>
            </a:r>
          </a:p>
          <a:p>
            <a:pPr marL="512763" lvl="0" indent="-512763">
              <a:spcBef>
                <a:spcPts val="0"/>
              </a:spcBef>
              <a:buNone/>
            </a:pPr>
            <a:r>
              <a:rPr lang="en-US" sz="2000" i="1" dirty="0">
                <a:solidFill>
                  <a:srgbClr val="C00000"/>
                </a:solidFill>
                <a:latin typeface="Consolas" pitchFamily="49" charset="0"/>
                <a:cs typeface="Consolas" pitchFamily="49" charset="0"/>
              </a:rPr>
              <a:t>	</a:t>
            </a:r>
            <a:r>
              <a:rPr lang="en-US" sz="2000" i="1" dirty="0" smtClean="0">
                <a:solidFill>
                  <a:srgbClr val="C00000"/>
                </a:solidFill>
                <a:latin typeface="Consolas" pitchFamily="49" charset="0"/>
                <a:cs typeface="Consolas" pitchFamily="49" charset="0"/>
              </a:rPr>
              <a:t>- Incompleteness</a:t>
            </a:r>
            <a:endParaRPr lang="en-US" sz="2000" i="1" dirty="0">
              <a:solidFill>
                <a:srgbClr val="C00000"/>
              </a:solidFill>
              <a:latin typeface="Consolas" pitchFamily="49" charset="0"/>
              <a:cs typeface="Consolas" pitchFamily="49" charset="0"/>
            </a:endParaRPr>
          </a:p>
          <a:p>
            <a:pPr marL="512763" lvl="0" indent="-512763">
              <a:spcBef>
                <a:spcPts val="0"/>
              </a:spcBef>
              <a:buNone/>
            </a:pPr>
            <a:r>
              <a:rPr lang="en-US" sz="2000" i="1" dirty="0">
                <a:solidFill>
                  <a:srgbClr val="C00000"/>
                </a:solidFill>
                <a:latin typeface="Consolas" pitchFamily="49" charset="0"/>
                <a:cs typeface="Consolas" pitchFamily="49" charset="0"/>
              </a:rPr>
              <a:t>	</a:t>
            </a:r>
            <a:r>
              <a:rPr lang="en-US" sz="2000" i="1" dirty="0" smtClean="0">
                <a:solidFill>
                  <a:srgbClr val="C00000"/>
                </a:solidFill>
                <a:latin typeface="Consolas" pitchFamily="49" charset="0"/>
                <a:cs typeface="Consolas" pitchFamily="49" charset="0"/>
              </a:rPr>
              <a:t>- Learning </a:t>
            </a:r>
            <a:r>
              <a:rPr lang="en-US" sz="2000" i="1" dirty="0">
                <a:solidFill>
                  <a:srgbClr val="C00000"/>
                </a:solidFill>
                <a:latin typeface="Consolas" pitchFamily="49" charset="0"/>
                <a:cs typeface="Consolas" pitchFamily="49" charset="0"/>
              </a:rPr>
              <a:t>from control feedback</a:t>
            </a:r>
          </a:p>
        </p:txBody>
      </p:sp>
      <p:sp>
        <p:nvSpPr>
          <p:cNvPr id="6" name="Right Arrow 5"/>
          <p:cNvSpPr/>
          <p:nvPr/>
        </p:nvSpPr>
        <p:spPr>
          <a:xfrm>
            <a:off x="457200" y="4343400"/>
            <a:ext cx="381000" cy="381000"/>
          </a:xfrm>
          <a:prstGeom prst="rightArrow">
            <a:avLst/>
          </a:prstGeom>
          <a:solidFill>
            <a:srgbClr val="C00000"/>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31297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754563"/>
            <a:ext cx="9144000" cy="1295400"/>
          </a:xfrm>
          <a:prstGeom prst="rect">
            <a:avLst/>
          </a:prstGeom>
          <a:ln>
            <a:noFill/>
          </a:ln>
        </p:spPr>
        <p:style>
          <a:lnRef idx="1">
            <a:schemeClr val="accent3"/>
          </a:lnRef>
          <a:fillRef idx="1001">
            <a:schemeClr val="lt2"/>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990600"/>
          </a:xfrm>
        </p:spPr>
        <p:txBody>
          <a:bodyPr/>
          <a:lstStyle/>
          <a:p>
            <a:r>
              <a:rPr lang="en-US" dirty="0" smtClean="0"/>
              <a:t>Solving Hard Planning Tasks</a:t>
            </a:r>
            <a:endParaRPr lang="en-US" dirty="0"/>
          </a:p>
        </p:txBody>
      </p:sp>
      <p:sp>
        <p:nvSpPr>
          <p:cNvPr id="3" name="Content Placeholder 2"/>
          <p:cNvSpPr>
            <a:spLocks noGrp="1"/>
          </p:cNvSpPr>
          <p:nvPr>
            <p:ph idx="1"/>
          </p:nvPr>
        </p:nvSpPr>
        <p:spPr>
          <a:xfrm>
            <a:off x="838200" y="1447800"/>
            <a:ext cx="7543800" cy="4525963"/>
          </a:xfrm>
        </p:spPr>
        <p:txBody>
          <a:bodyPr>
            <a:normAutofit/>
          </a:bodyPr>
          <a:lstStyle/>
          <a:p>
            <a:pPr marL="0" indent="0">
              <a:spcBef>
                <a:spcPts val="4200"/>
              </a:spcBef>
              <a:buNone/>
            </a:pPr>
            <a:r>
              <a:rPr lang="en-US" sz="2800" i="1" dirty="0" smtClean="0">
                <a:solidFill>
                  <a:srgbClr val="C00000"/>
                </a:solidFill>
              </a:rPr>
              <a:t>Objective:   </a:t>
            </a:r>
            <a:r>
              <a:rPr lang="en-US" sz="2800" dirty="0" smtClean="0"/>
              <a:t>Compute plan to achieve given goal</a:t>
            </a:r>
          </a:p>
          <a:p>
            <a:pPr marL="0" indent="0">
              <a:spcBef>
                <a:spcPts val="4200"/>
              </a:spcBef>
              <a:buNone/>
            </a:pPr>
            <a:r>
              <a:rPr lang="en-US" sz="2800" i="1" dirty="0" smtClean="0">
                <a:solidFill>
                  <a:srgbClr val="C00000"/>
                </a:solidFill>
              </a:rPr>
              <a:t>Challenge:  </a:t>
            </a:r>
            <a:r>
              <a:rPr lang="en-US" sz="2800" dirty="0" smtClean="0"/>
              <a:t>Exponential search space</a:t>
            </a:r>
          </a:p>
          <a:p>
            <a:pPr marL="1655763" indent="-1655763">
              <a:spcBef>
                <a:spcPts val="4200"/>
              </a:spcBef>
              <a:buNone/>
            </a:pPr>
            <a:r>
              <a:rPr lang="en-US" sz="2800" i="1" dirty="0" smtClean="0">
                <a:solidFill>
                  <a:srgbClr val="C00000"/>
                </a:solidFill>
              </a:rPr>
              <a:t>Traditional solution:   </a:t>
            </a:r>
            <a:r>
              <a:rPr lang="en-US" sz="2800" dirty="0" smtClean="0"/>
              <a:t>Analyze domain structure to induce sub-goals</a:t>
            </a:r>
          </a:p>
          <a:p>
            <a:pPr marL="1655763" indent="-1655763">
              <a:spcBef>
                <a:spcPts val="5400"/>
              </a:spcBef>
              <a:buNone/>
            </a:pPr>
            <a:r>
              <a:rPr lang="en-US" sz="2800" i="1" dirty="0" smtClean="0">
                <a:solidFill>
                  <a:srgbClr val="C00000"/>
                </a:solidFill>
              </a:rPr>
              <a:t>Our goal: 	</a:t>
            </a:r>
            <a:r>
              <a:rPr lang="en-US" sz="2800" dirty="0" smtClean="0"/>
              <a:t>Use precondition information from text to guide sub-goal induction</a:t>
            </a:r>
          </a:p>
        </p:txBody>
      </p:sp>
    </p:spTree>
    <p:extLst>
      <p:ext uri="{BB962C8B-B14F-4D97-AF65-F5344CB8AC3E}">
        <p14:creationId xmlns:p14="http://schemas.microsoft.com/office/powerpoint/2010/main" val="3307046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Learning from Control Feedback</a:t>
            </a:r>
            <a:endParaRPr lang="en-US" dirty="0"/>
          </a:p>
        </p:txBody>
      </p:sp>
      <p:grpSp>
        <p:nvGrpSpPr>
          <p:cNvPr id="7" name="Group 6"/>
          <p:cNvGrpSpPr/>
          <p:nvPr/>
        </p:nvGrpSpPr>
        <p:grpSpPr>
          <a:xfrm>
            <a:off x="533400" y="1066800"/>
            <a:ext cx="8305800" cy="4745175"/>
            <a:chOff x="533400" y="1066800"/>
            <a:chExt cx="8305800" cy="4745175"/>
          </a:xfrm>
        </p:grpSpPr>
        <p:grpSp>
          <p:nvGrpSpPr>
            <p:cNvPr id="17" name="Group 16"/>
            <p:cNvGrpSpPr/>
            <p:nvPr/>
          </p:nvGrpSpPr>
          <p:grpSpPr>
            <a:xfrm>
              <a:off x="533400" y="1960425"/>
              <a:ext cx="2667000" cy="2382975"/>
              <a:chOff x="838200" y="1884225"/>
              <a:chExt cx="2667000" cy="2382975"/>
            </a:xfrm>
          </p:grpSpPr>
          <p:grpSp>
            <p:nvGrpSpPr>
              <p:cNvPr id="3" name="Group 2"/>
              <p:cNvGrpSpPr/>
              <p:nvPr/>
            </p:nvGrpSpPr>
            <p:grpSpPr>
              <a:xfrm>
                <a:off x="838200" y="2362200"/>
                <a:ext cx="2667000" cy="1905000"/>
                <a:chOff x="260670" y="2576237"/>
                <a:chExt cx="2501178" cy="1690963"/>
              </a:xfrm>
            </p:grpSpPr>
            <p:sp>
              <p:nvSpPr>
                <p:cNvPr id="10" name="Freeform 9"/>
                <p:cNvSpPr/>
                <p:nvPr/>
              </p:nvSpPr>
              <p:spPr>
                <a:xfrm>
                  <a:off x="260670" y="2576237"/>
                  <a:ext cx="2501178" cy="1690963"/>
                </a:xfrm>
                <a:custGeom>
                  <a:avLst/>
                  <a:gdLst>
                    <a:gd name="connsiteX0" fmla="*/ 2388358 w 2402006"/>
                    <a:gd name="connsiteY0" fmla="*/ 0 h 1828800"/>
                    <a:gd name="connsiteX1" fmla="*/ 0 w 2402006"/>
                    <a:gd name="connsiteY1" fmla="*/ 0 h 1828800"/>
                    <a:gd name="connsiteX2" fmla="*/ 0 w 2402006"/>
                    <a:gd name="connsiteY2" fmla="*/ 1828800 h 1828800"/>
                    <a:gd name="connsiteX3" fmla="*/ 13648 w 2402006"/>
                    <a:gd name="connsiteY3" fmla="*/ 1828800 h 1828800"/>
                    <a:gd name="connsiteX4" fmla="*/ 150126 w 2402006"/>
                    <a:gd name="connsiteY4" fmla="*/ 1815152 h 1828800"/>
                    <a:gd name="connsiteX5" fmla="*/ 191069 w 2402006"/>
                    <a:gd name="connsiteY5" fmla="*/ 1774209 h 1828800"/>
                    <a:gd name="connsiteX6" fmla="*/ 232012 w 2402006"/>
                    <a:gd name="connsiteY6" fmla="*/ 1760561 h 1828800"/>
                    <a:gd name="connsiteX7" fmla="*/ 450376 w 2402006"/>
                    <a:gd name="connsiteY7" fmla="*/ 1774209 h 1828800"/>
                    <a:gd name="connsiteX8" fmla="*/ 545911 w 2402006"/>
                    <a:gd name="connsiteY8" fmla="*/ 1801505 h 1828800"/>
                    <a:gd name="connsiteX9" fmla="*/ 791570 w 2402006"/>
                    <a:gd name="connsiteY9" fmla="*/ 1787857 h 1828800"/>
                    <a:gd name="connsiteX10" fmla="*/ 832514 w 2402006"/>
                    <a:gd name="connsiteY10" fmla="*/ 1760561 h 1828800"/>
                    <a:gd name="connsiteX11" fmla="*/ 1228299 w 2402006"/>
                    <a:gd name="connsiteY11" fmla="*/ 1774209 h 1828800"/>
                    <a:gd name="connsiteX12" fmla="*/ 1787857 w 2402006"/>
                    <a:gd name="connsiteY12" fmla="*/ 1774209 h 1828800"/>
                    <a:gd name="connsiteX13" fmla="*/ 1883391 w 2402006"/>
                    <a:gd name="connsiteY13" fmla="*/ 1746914 h 1828800"/>
                    <a:gd name="connsiteX14" fmla="*/ 1951630 w 2402006"/>
                    <a:gd name="connsiteY14" fmla="*/ 1733266 h 1828800"/>
                    <a:gd name="connsiteX15" fmla="*/ 2074460 w 2402006"/>
                    <a:gd name="connsiteY15" fmla="*/ 1746914 h 1828800"/>
                    <a:gd name="connsiteX16" fmla="*/ 2306472 w 2402006"/>
                    <a:gd name="connsiteY16" fmla="*/ 1774209 h 1828800"/>
                    <a:gd name="connsiteX17" fmla="*/ 2374711 w 2402006"/>
                    <a:gd name="connsiteY17" fmla="*/ 1760561 h 1828800"/>
                    <a:gd name="connsiteX18" fmla="*/ 2402006 w 2402006"/>
                    <a:gd name="connsiteY18" fmla="*/ 1678675 h 1828800"/>
                    <a:gd name="connsiteX19" fmla="*/ 2388358 w 2402006"/>
                    <a:gd name="connsiteY19" fmla="*/ 1610436 h 1828800"/>
                    <a:gd name="connsiteX20" fmla="*/ 2374711 w 2402006"/>
                    <a:gd name="connsiteY20" fmla="*/ 1446663 h 1828800"/>
                    <a:gd name="connsiteX21" fmla="*/ 2333767 w 2402006"/>
                    <a:gd name="connsiteY21" fmla="*/ 1419367 h 1828800"/>
                    <a:gd name="connsiteX22" fmla="*/ 2333767 w 2402006"/>
                    <a:gd name="connsiteY22" fmla="*/ 1214651 h 1828800"/>
                    <a:gd name="connsiteX23" fmla="*/ 2374711 w 2402006"/>
                    <a:gd name="connsiteY23" fmla="*/ 1091821 h 1828800"/>
                    <a:gd name="connsiteX24" fmla="*/ 2361063 w 2402006"/>
                    <a:gd name="connsiteY24" fmla="*/ 791570 h 1828800"/>
                    <a:gd name="connsiteX25" fmla="*/ 2333767 w 2402006"/>
                    <a:gd name="connsiteY25" fmla="*/ 614149 h 1828800"/>
                    <a:gd name="connsiteX26" fmla="*/ 2347415 w 2402006"/>
                    <a:gd name="connsiteY26" fmla="*/ 409433 h 1828800"/>
                    <a:gd name="connsiteX27" fmla="*/ 2374711 w 2402006"/>
                    <a:gd name="connsiteY27" fmla="*/ 368490 h 1828800"/>
                    <a:gd name="connsiteX28" fmla="*/ 2388358 w 2402006"/>
                    <a:gd name="connsiteY28" fmla="*/ 327547 h 1828800"/>
                    <a:gd name="connsiteX29" fmla="*/ 2374711 w 2402006"/>
                    <a:gd name="connsiteY29" fmla="*/ 204717 h 1828800"/>
                    <a:gd name="connsiteX30" fmla="*/ 2347415 w 2402006"/>
                    <a:gd name="connsiteY30" fmla="*/ 122830 h 1828800"/>
                    <a:gd name="connsiteX31" fmla="*/ 2388358 w 2402006"/>
                    <a:gd name="connsiteY31"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02006" h="1828800">
                      <a:moveTo>
                        <a:pt x="2388358" y="0"/>
                      </a:moveTo>
                      <a:lnTo>
                        <a:pt x="0" y="0"/>
                      </a:lnTo>
                      <a:lnTo>
                        <a:pt x="0" y="1828800"/>
                      </a:lnTo>
                      <a:lnTo>
                        <a:pt x="13648" y="1828800"/>
                      </a:lnTo>
                      <a:cubicBezTo>
                        <a:pt x="59141" y="1824251"/>
                        <a:pt x="106428" y="1828597"/>
                        <a:pt x="150126" y="1815152"/>
                      </a:cubicBezTo>
                      <a:cubicBezTo>
                        <a:pt x="168573" y="1809476"/>
                        <a:pt x="175010" y="1784915"/>
                        <a:pt x="191069" y="1774209"/>
                      </a:cubicBezTo>
                      <a:cubicBezTo>
                        <a:pt x="203039" y="1766229"/>
                        <a:pt x="218364" y="1765110"/>
                        <a:pt x="232012" y="1760561"/>
                      </a:cubicBezTo>
                      <a:cubicBezTo>
                        <a:pt x="304800" y="1765110"/>
                        <a:pt x="377808" y="1766952"/>
                        <a:pt x="450376" y="1774209"/>
                      </a:cubicBezTo>
                      <a:cubicBezTo>
                        <a:pt x="474856" y="1776657"/>
                        <a:pt x="520971" y="1793192"/>
                        <a:pt x="545911" y="1801505"/>
                      </a:cubicBezTo>
                      <a:cubicBezTo>
                        <a:pt x="627797" y="1796956"/>
                        <a:pt x="710382" y="1799456"/>
                        <a:pt x="791570" y="1787857"/>
                      </a:cubicBezTo>
                      <a:cubicBezTo>
                        <a:pt x="807808" y="1785537"/>
                        <a:pt x="816119" y="1761073"/>
                        <a:pt x="832514" y="1760561"/>
                      </a:cubicBezTo>
                      <a:lnTo>
                        <a:pt x="1228299" y="1774209"/>
                      </a:lnTo>
                      <a:cubicBezTo>
                        <a:pt x="1430819" y="1841717"/>
                        <a:pt x="1284667" y="1798171"/>
                        <a:pt x="1787857" y="1774209"/>
                      </a:cubicBezTo>
                      <a:cubicBezTo>
                        <a:pt x="1819385" y="1772708"/>
                        <a:pt x="1853045" y="1754500"/>
                        <a:pt x="1883391" y="1746914"/>
                      </a:cubicBezTo>
                      <a:cubicBezTo>
                        <a:pt x="1905895" y="1741288"/>
                        <a:pt x="1928884" y="1737815"/>
                        <a:pt x="1951630" y="1733266"/>
                      </a:cubicBezTo>
                      <a:cubicBezTo>
                        <a:pt x="1992573" y="1737815"/>
                        <a:pt x="2033434" y="1743184"/>
                        <a:pt x="2074460" y="1746914"/>
                      </a:cubicBezTo>
                      <a:cubicBezTo>
                        <a:pt x="2287827" y="1766311"/>
                        <a:pt x="2188884" y="1744811"/>
                        <a:pt x="2306472" y="1774209"/>
                      </a:cubicBezTo>
                      <a:cubicBezTo>
                        <a:pt x="2329218" y="1769660"/>
                        <a:pt x="2358308" y="1776964"/>
                        <a:pt x="2374711" y="1760561"/>
                      </a:cubicBezTo>
                      <a:cubicBezTo>
                        <a:pt x="2395056" y="1740216"/>
                        <a:pt x="2402006" y="1678675"/>
                        <a:pt x="2402006" y="1678675"/>
                      </a:cubicBezTo>
                      <a:cubicBezTo>
                        <a:pt x="2397457" y="1655929"/>
                        <a:pt x="2391068" y="1633474"/>
                        <a:pt x="2388358" y="1610436"/>
                      </a:cubicBezTo>
                      <a:cubicBezTo>
                        <a:pt x="2381958" y="1556031"/>
                        <a:pt x="2389760" y="1499335"/>
                        <a:pt x="2374711" y="1446663"/>
                      </a:cubicBezTo>
                      <a:cubicBezTo>
                        <a:pt x="2370205" y="1430891"/>
                        <a:pt x="2347415" y="1428466"/>
                        <a:pt x="2333767" y="1419367"/>
                      </a:cubicBezTo>
                      <a:cubicBezTo>
                        <a:pt x="2303772" y="1329378"/>
                        <a:pt x="2315214" y="1381627"/>
                        <a:pt x="2333767" y="1214651"/>
                      </a:cubicBezTo>
                      <a:cubicBezTo>
                        <a:pt x="2343573" y="1126392"/>
                        <a:pt x="2335940" y="1149975"/>
                        <a:pt x="2374711" y="1091821"/>
                      </a:cubicBezTo>
                      <a:cubicBezTo>
                        <a:pt x="2370162" y="991737"/>
                        <a:pt x="2367956" y="891520"/>
                        <a:pt x="2361063" y="791570"/>
                      </a:cubicBezTo>
                      <a:cubicBezTo>
                        <a:pt x="2358997" y="761614"/>
                        <a:pt x="2339374" y="647788"/>
                        <a:pt x="2333767" y="614149"/>
                      </a:cubicBezTo>
                      <a:cubicBezTo>
                        <a:pt x="2338316" y="545910"/>
                        <a:pt x="2336172" y="476893"/>
                        <a:pt x="2347415" y="409433"/>
                      </a:cubicBezTo>
                      <a:cubicBezTo>
                        <a:pt x="2350112" y="393254"/>
                        <a:pt x="2367376" y="383161"/>
                        <a:pt x="2374711" y="368490"/>
                      </a:cubicBezTo>
                      <a:cubicBezTo>
                        <a:pt x="2381145" y="355623"/>
                        <a:pt x="2383809" y="341195"/>
                        <a:pt x="2388358" y="327547"/>
                      </a:cubicBezTo>
                      <a:cubicBezTo>
                        <a:pt x="2383809" y="286604"/>
                        <a:pt x="2382790" y="245112"/>
                        <a:pt x="2374711" y="204717"/>
                      </a:cubicBezTo>
                      <a:cubicBezTo>
                        <a:pt x="2369068" y="176504"/>
                        <a:pt x="2347415" y="122830"/>
                        <a:pt x="2347415" y="122830"/>
                      </a:cubicBezTo>
                      <a:cubicBezTo>
                        <a:pt x="2363178" y="28252"/>
                        <a:pt x="2341496" y="60511"/>
                        <a:pt x="2388358" y="0"/>
                      </a:cubicBezTo>
                      <a:close/>
                    </a:path>
                  </a:pathLst>
                </a:custGeom>
                <a:solidFill>
                  <a:srgbClr val="FFFFCC"/>
                </a:solidFill>
                <a:ln w="9525">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1571" y="2712757"/>
                  <a:ext cx="2095099" cy="1477328"/>
                </a:xfrm>
                <a:prstGeom prst="rect">
                  <a:avLst/>
                </a:prstGeom>
              </p:spPr>
              <p:txBody>
                <a:bodyPr wrap="square">
                  <a:spAutoFit/>
                </a:bodyPr>
                <a:lstStyle/>
                <a:p>
                  <a:r>
                    <a:rPr lang="en-US" dirty="0">
                      <a:latin typeface="Consolas" pitchFamily="49" charset="0"/>
                      <a:cs typeface="Consolas" pitchFamily="49" charset="0"/>
                    </a:rPr>
                    <a:t>Build your city on grassland with a river running through it if possible</a:t>
                  </a:r>
                  <a:r>
                    <a:rPr lang="en-US" dirty="0" smtClean="0">
                      <a:latin typeface="Consolas" pitchFamily="49" charset="0"/>
                      <a:cs typeface="Consolas" pitchFamily="49" charset="0"/>
                    </a:rPr>
                    <a:t>.</a:t>
                  </a:r>
                </a:p>
              </p:txBody>
            </p:sp>
          </p:grpSp>
          <p:sp>
            <p:nvSpPr>
              <p:cNvPr id="30" name="Text Box 3"/>
              <p:cNvSpPr txBox="1">
                <a:spLocks noChangeArrowheads="1"/>
              </p:cNvSpPr>
              <p:nvPr/>
            </p:nvSpPr>
            <p:spPr bwMode="auto">
              <a:xfrm>
                <a:off x="1081510" y="1884225"/>
                <a:ext cx="823490" cy="401775"/>
              </a:xfrm>
              <a:prstGeom prst="rect">
                <a:avLst/>
              </a:prstGeom>
              <a:noFill/>
              <a:ln w="9525">
                <a:noFill/>
                <a:round/>
                <a:headEnd/>
                <a:tailEnd/>
              </a:ln>
            </p:spPr>
            <p:txBody>
              <a:bodyPr wrap="none" lIns="81639" tIns="40820" rIns="81639" bIns="40820"/>
              <a:lstStyle/>
              <a:p>
                <a:pPr>
                  <a:lnSpc>
                    <a:spcPct val="97000"/>
                  </a:lnSpc>
                  <a:spcAft>
                    <a:spcPts val="1200"/>
                  </a:spcAft>
                  <a:tabLst>
                    <a:tab pos="0" algn="l"/>
                    <a:tab pos="1123217" algn="l"/>
                    <a:tab pos="1301779" algn="l"/>
                    <a:tab pos="1958429" algn="l"/>
                    <a:tab pos="2615079" algn="l"/>
                    <a:tab pos="3271728" algn="l"/>
                    <a:tab pos="3939898" algn="l"/>
                    <a:tab pos="4585028" algn="l"/>
                    <a:tab pos="5241677" algn="l"/>
                    <a:tab pos="5898327" algn="l"/>
                    <a:tab pos="6220892" algn="l"/>
                    <a:tab pos="6635618" algn="l"/>
                    <a:tab pos="7050344" algn="l"/>
                    <a:tab pos="7465070" algn="l"/>
                    <a:tab pos="7879796" algn="l"/>
                    <a:tab pos="8294522" algn="l"/>
                    <a:tab pos="8709249" algn="l"/>
                    <a:tab pos="9123975" algn="l"/>
                    <a:tab pos="9538701" algn="l"/>
                  </a:tabLst>
                </a:pPr>
                <a:r>
                  <a:rPr lang="en-US" sz="2000" b="1" i="1" dirty="0" smtClean="0"/>
                  <a:t>Text</a:t>
                </a:r>
                <a:endParaRPr lang="en-US" sz="2000" b="1" i="1" dirty="0"/>
              </a:p>
            </p:txBody>
          </p:sp>
        </p:grpSp>
        <p:cxnSp>
          <p:nvCxnSpPr>
            <p:cNvPr id="9" name="Straight Arrow Connector 8"/>
            <p:cNvCxnSpPr/>
            <p:nvPr/>
          </p:nvCxnSpPr>
          <p:spPr>
            <a:xfrm flipV="1">
              <a:off x="3352800" y="2120488"/>
              <a:ext cx="914400" cy="7751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352800" y="3990112"/>
              <a:ext cx="914400" cy="8104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4343400" y="1066800"/>
              <a:ext cx="2321256" cy="2438400"/>
              <a:chOff x="4495800" y="1219200"/>
              <a:chExt cx="2321256" cy="2438400"/>
            </a:xfrm>
          </p:grpSpPr>
          <p:sp>
            <p:nvSpPr>
              <p:cNvPr id="8" name="Freeform 7"/>
              <p:cNvSpPr/>
              <p:nvPr/>
            </p:nvSpPr>
            <p:spPr>
              <a:xfrm>
                <a:off x="4495800" y="1667909"/>
                <a:ext cx="2321256" cy="1144936"/>
              </a:xfrm>
              <a:custGeom>
                <a:avLst/>
                <a:gdLst>
                  <a:gd name="connsiteX0" fmla="*/ 2115403 w 2115403"/>
                  <a:gd name="connsiteY0" fmla="*/ 1856096 h 1869743"/>
                  <a:gd name="connsiteX1" fmla="*/ 2115403 w 2115403"/>
                  <a:gd name="connsiteY1" fmla="*/ 0 h 1869743"/>
                  <a:gd name="connsiteX2" fmla="*/ 0 w 2115403"/>
                  <a:gd name="connsiteY2" fmla="*/ 0 h 1869743"/>
                  <a:gd name="connsiteX3" fmla="*/ 0 w 2115403"/>
                  <a:gd name="connsiteY3" fmla="*/ 1828800 h 1869743"/>
                  <a:gd name="connsiteX4" fmla="*/ 0 w 2115403"/>
                  <a:gd name="connsiteY4" fmla="*/ 1828800 h 1869743"/>
                  <a:gd name="connsiteX5" fmla="*/ 122830 w 2115403"/>
                  <a:gd name="connsiteY5" fmla="*/ 1815152 h 1869743"/>
                  <a:gd name="connsiteX6" fmla="*/ 163773 w 2115403"/>
                  <a:gd name="connsiteY6" fmla="*/ 1787857 h 1869743"/>
                  <a:gd name="connsiteX7" fmla="*/ 259308 w 2115403"/>
                  <a:gd name="connsiteY7" fmla="*/ 1760561 h 1869743"/>
                  <a:gd name="connsiteX8" fmla="*/ 382138 w 2115403"/>
                  <a:gd name="connsiteY8" fmla="*/ 1746914 h 1869743"/>
                  <a:gd name="connsiteX9" fmla="*/ 423081 w 2115403"/>
                  <a:gd name="connsiteY9" fmla="*/ 1787857 h 1869743"/>
                  <a:gd name="connsiteX10" fmla="*/ 504967 w 2115403"/>
                  <a:gd name="connsiteY10" fmla="*/ 1842448 h 1869743"/>
                  <a:gd name="connsiteX11" fmla="*/ 545911 w 2115403"/>
                  <a:gd name="connsiteY11" fmla="*/ 1869743 h 1869743"/>
                  <a:gd name="connsiteX12" fmla="*/ 600502 w 2115403"/>
                  <a:gd name="connsiteY12" fmla="*/ 1856096 h 1869743"/>
                  <a:gd name="connsiteX13" fmla="*/ 682388 w 2115403"/>
                  <a:gd name="connsiteY13" fmla="*/ 1828800 h 1869743"/>
                  <a:gd name="connsiteX14" fmla="*/ 764275 w 2115403"/>
                  <a:gd name="connsiteY14" fmla="*/ 1801505 h 1869743"/>
                  <a:gd name="connsiteX15" fmla="*/ 1091821 w 2115403"/>
                  <a:gd name="connsiteY15" fmla="*/ 1787857 h 1869743"/>
                  <a:gd name="connsiteX16" fmla="*/ 1132764 w 2115403"/>
                  <a:gd name="connsiteY16" fmla="*/ 1774209 h 1869743"/>
                  <a:gd name="connsiteX17" fmla="*/ 1296538 w 2115403"/>
                  <a:gd name="connsiteY17" fmla="*/ 1746914 h 1869743"/>
                  <a:gd name="connsiteX18" fmla="*/ 1460311 w 2115403"/>
                  <a:gd name="connsiteY18" fmla="*/ 1760561 h 1869743"/>
                  <a:gd name="connsiteX19" fmla="*/ 1555845 w 2115403"/>
                  <a:gd name="connsiteY19" fmla="*/ 1801505 h 1869743"/>
                  <a:gd name="connsiteX20" fmla="*/ 1705970 w 2115403"/>
                  <a:gd name="connsiteY20" fmla="*/ 1815152 h 1869743"/>
                  <a:gd name="connsiteX21" fmla="*/ 1746914 w 2115403"/>
                  <a:gd name="connsiteY21" fmla="*/ 1828800 h 1869743"/>
                  <a:gd name="connsiteX22" fmla="*/ 1787857 w 2115403"/>
                  <a:gd name="connsiteY22" fmla="*/ 1856096 h 1869743"/>
                  <a:gd name="connsiteX23" fmla="*/ 1828800 w 2115403"/>
                  <a:gd name="connsiteY23" fmla="*/ 1842448 h 1869743"/>
                  <a:gd name="connsiteX24" fmla="*/ 1924335 w 2115403"/>
                  <a:gd name="connsiteY24" fmla="*/ 1828800 h 1869743"/>
                  <a:gd name="connsiteX25" fmla="*/ 2047164 w 2115403"/>
                  <a:gd name="connsiteY25" fmla="*/ 1787857 h 1869743"/>
                  <a:gd name="connsiteX26" fmla="*/ 2088108 w 2115403"/>
                  <a:gd name="connsiteY26" fmla="*/ 1774209 h 1869743"/>
                  <a:gd name="connsiteX27" fmla="*/ 2115403 w 2115403"/>
                  <a:gd name="connsiteY27" fmla="*/ 1746914 h 1869743"/>
                  <a:gd name="connsiteX28" fmla="*/ 2115403 w 2115403"/>
                  <a:gd name="connsiteY28" fmla="*/ 1746914 h 1869743"/>
                  <a:gd name="connsiteX0" fmla="*/ 2120688 w 2120688"/>
                  <a:gd name="connsiteY0" fmla="*/ 1708100 h 1869743"/>
                  <a:gd name="connsiteX1" fmla="*/ 2115403 w 2120688"/>
                  <a:gd name="connsiteY1" fmla="*/ 0 h 1869743"/>
                  <a:gd name="connsiteX2" fmla="*/ 0 w 2120688"/>
                  <a:gd name="connsiteY2" fmla="*/ 0 h 1869743"/>
                  <a:gd name="connsiteX3" fmla="*/ 0 w 2120688"/>
                  <a:gd name="connsiteY3" fmla="*/ 1828800 h 1869743"/>
                  <a:gd name="connsiteX4" fmla="*/ 0 w 2120688"/>
                  <a:gd name="connsiteY4" fmla="*/ 1828800 h 1869743"/>
                  <a:gd name="connsiteX5" fmla="*/ 122830 w 2120688"/>
                  <a:gd name="connsiteY5" fmla="*/ 1815152 h 1869743"/>
                  <a:gd name="connsiteX6" fmla="*/ 163773 w 2120688"/>
                  <a:gd name="connsiteY6" fmla="*/ 1787857 h 1869743"/>
                  <a:gd name="connsiteX7" fmla="*/ 259308 w 2120688"/>
                  <a:gd name="connsiteY7" fmla="*/ 1760561 h 1869743"/>
                  <a:gd name="connsiteX8" fmla="*/ 382138 w 2120688"/>
                  <a:gd name="connsiteY8" fmla="*/ 1746914 h 1869743"/>
                  <a:gd name="connsiteX9" fmla="*/ 423081 w 2120688"/>
                  <a:gd name="connsiteY9" fmla="*/ 1787857 h 1869743"/>
                  <a:gd name="connsiteX10" fmla="*/ 504967 w 2120688"/>
                  <a:gd name="connsiteY10" fmla="*/ 1842448 h 1869743"/>
                  <a:gd name="connsiteX11" fmla="*/ 545911 w 2120688"/>
                  <a:gd name="connsiteY11" fmla="*/ 1869743 h 1869743"/>
                  <a:gd name="connsiteX12" fmla="*/ 600502 w 2120688"/>
                  <a:gd name="connsiteY12" fmla="*/ 1856096 h 1869743"/>
                  <a:gd name="connsiteX13" fmla="*/ 682388 w 2120688"/>
                  <a:gd name="connsiteY13" fmla="*/ 1828800 h 1869743"/>
                  <a:gd name="connsiteX14" fmla="*/ 764275 w 2120688"/>
                  <a:gd name="connsiteY14" fmla="*/ 1801505 h 1869743"/>
                  <a:gd name="connsiteX15" fmla="*/ 1091821 w 2120688"/>
                  <a:gd name="connsiteY15" fmla="*/ 1787857 h 1869743"/>
                  <a:gd name="connsiteX16" fmla="*/ 1132764 w 2120688"/>
                  <a:gd name="connsiteY16" fmla="*/ 1774209 h 1869743"/>
                  <a:gd name="connsiteX17" fmla="*/ 1296538 w 2120688"/>
                  <a:gd name="connsiteY17" fmla="*/ 1746914 h 1869743"/>
                  <a:gd name="connsiteX18" fmla="*/ 1460311 w 2120688"/>
                  <a:gd name="connsiteY18" fmla="*/ 1760561 h 1869743"/>
                  <a:gd name="connsiteX19" fmla="*/ 1555845 w 2120688"/>
                  <a:gd name="connsiteY19" fmla="*/ 1801505 h 1869743"/>
                  <a:gd name="connsiteX20" fmla="*/ 1705970 w 2120688"/>
                  <a:gd name="connsiteY20" fmla="*/ 1815152 h 1869743"/>
                  <a:gd name="connsiteX21" fmla="*/ 1746914 w 2120688"/>
                  <a:gd name="connsiteY21" fmla="*/ 1828800 h 1869743"/>
                  <a:gd name="connsiteX22" fmla="*/ 1787857 w 2120688"/>
                  <a:gd name="connsiteY22" fmla="*/ 1856096 h 1869743"/>
                  <a:gd name="connsiteX23" fmla="*/ 1828800 w 2120688"/>
                  <a:gd name="connsiteY23" fmla="*/ 1842448 h 1869743"/>
                  <a:gd name="connsiteX24" fmla="*/ 1924335 w 2120688"/>
                  <a:gd name="connsiteY24" fmla="*/ 1828800 h 1869743"/>
                  <a:gd name="connsiteX25" fmla="*/ 2047164 w 2120688"/>
                  <a:gd name="connsiteY25" fmla="*/ 1787857 h 1869743"/>
                  <a:gd name="connsiteX26" fmla="*/ 2088108 w 2120688"/>
                  <a:gd name="connsiteY26" fmla="*/ 1774209 h 1869743"/>
                  <a:gd name="connsiteX27" fmla="*/ 2115403 w 2120688"/>
                  <a:gd name="connsiteY27" fmla="*/ 1746914 h 1869743"/>
                  <a:gd name="connsiteX28" fmla="*/ 2115403 w 2120688"/>
                  <a:gd name="connsiteY28" fmla="*/ 1746914 h 1869743"/>
                  <a:gd name="connsiteX0" fmla="*/ 2120688 w 2120688"/>
                  <a:gd name="connsiteY0" fmla="*/ 1708100 h 1869743"/>
                  <a:gd name="connsiteX1" fmla="*/ 2115403 w 2120688"/>
                  <a:gd name="connsiteY1" fmla="*/ 0 h 1869743"/>
                  <a:gd name="connsiteX2" fmla="*/ 0 w 2120688"/>
                  <a:gd name="connsiteY2" fmla="*/ 0 h 1869743"/>
                  <a:gd name="connsiteX3" fmla="*/ 0 w 2120688"/>
                  <a:gd name="connsiteY3" fmla="*/ 1828800 h 1869743"/>
                  <a:gd name="connsiteX4" fmla="*/ 0 w 2120688"/>
                  <a:gd name="connsiteY4" fmla="*/ 1828800 h 1869743"/>
                  <a:gd name="connsiteX5" fmla="*/ 122830 w 2120688"/>
                  <a:gd name="connsiteY5" fmla="*/ 1815152 h 1869743"/>
                  <a:gd name="connsiteX6" fmla="*/ 163773 w 2120688"/>
                  <a:gd name="connsiteY6" fmla="*/ 1787857 h 1869743"/>
                  <a:gd name="connsiteX7" fmla="*/ 259308 w 2120688"/>
                  <a:gd name="connsiteY7" fmla="*/ 1760561 h 1869743"/>
                  <a:gd name="connsiteX8" fmla="*/ 382138 w 2120688"/>
                  <a:gd name="connsiteY8" fmla="*/ 1746914 h 1869743"/>
                  <a:gd name="connsiteX9" fmla="*/ 423081 w 2120688"/>
                  <a:gd name="connsiteY9" fmla="*/ 1787857 h 1869743"/>
                  <a:gd name="connsiteX10" fmla="*/ 504967 w 2120688"/>
                  <a:gd name="connsiteY10" fmla="*/ 1842448 h 1869743"/>
                  <a:gd name="connsiteX11" fmla="*/ 545911 w 2120688"/>
                  <a:gd name="connsiteY11" fmla="*/ 1869743 h 1869743"/>
                  <a:gd name="connsiteX12" fmla="*/ 600502 w 2120688"/>
                  <a:gd name="connsiteY12" fmla="*/ 1856096 h 1869743"/>
                  <a:gd name="connsiteX13" fmla="*/ 682388 w 2120688"/>
                  <a:gd name="connsiteY13" fmla="*/ 1828800 h 1869743"/>
                  <a:gd name="connsiteX14" fmla="*/ 764275 w 2120688"/>
                  <a:gd name="connsiteY14" fmla="*/ 1801505 h 1869743"/>
                  <a:gd name="connsiteX15" fmla="*/ 1091821 w 2120688"/>
                  <a:gd name="connsiteY15" fmla="*/ 1787857 h 1869743"/>
                  <a:gd name="connsiteX16" fmla="*/ 1132764 w 2120688"/>
                  <a:gd name="connsiteY16" fmla="*/ 1774209 h 1869743"/>
                  <a:gd name="connsiteX17" fmla="*/ 1296538 w 2120688"/>
                  <a:gd name="connsiteY17" fmla="*/ 1746914 h 1869743"/>
                  <a:gd name="connsiteX18" fmla="*/ 1460311 w 2120688"/>
                  <a:gd name="connsiteY18" fmla="*/ 1760561 h 1869743"/>
                  <a:gd name="connsiteX19" fmla="*/ 1555845 w 2120688"/>
                  <a:gd name="connsiteY19" fmla="*/ 1801505 h 1869743"/>
                  <a:gd name="connsiteX20" fmla="*/ 1705970 w 2120688"/>
                  <a:gd name="connsiteY20" fmla="*/ 1815152 h 1869743"/>
                  <a:gd name="connsiteX21" fmla="*/ 1746914 w 2120688"/>
                  <a:gd name="connsiteY21" fmla="*/ 1828800 h 1869743"/>
                  <a:gd name="connsiteX22" fmla="*/ 1787857 w 2120688"/>
                  <a:gd name="connsiteY22" fmla="*/ 1856096 h 1869743"/>
                  <a:gd name="connsiteX23" fmla="*/ 1828800 w 2120688"/>
                  <a:gd name="connsiteY23" fmla="*/ 1842448 h 1869743"/>
                  <a:gd name="connsiteX24" fmla="*/ 1924335 w 2120688"/>
                  <a:gd name="connsiteY24" fmla="*/ 1828800 h 1869743"/>
                  <a:gd name="connsiteX25" fmla="*/ 2047164 w 2120688"/>
                  <a:gd name="connsiteY25" fmla="*/ 1787857 h 1869743"/>
                  <a:gd name="connsiteX26" fmla="*/ 2088108 w 2120688"/>
                  <a:gd name="connsiteY26" fmla="*/ 1774209 h 1869743"/>
                  <a:gd name="connsiteX27" fmla="*/ 2115403 w 2120688"/>
                  <a:gd name="connsiteY27" fmla="*/ 1746914 h 1869743"/>
                  <a:gd name="connsiteX28" fmla="*/ 2115403 w 2120688"/>
                  <a:gd name="connsiteY28" fmla="*/ 1746914 h 1869743"/>
                  <a:gd name="connsiteX29" fmla="*/ 2120688 w 2120688"/>
                  <a:gd name="connsiteY29" fmla="*/ 1708100 h 186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20688" h="1869743">
                    <a:moveTo>
                      <a:pt x="2120688" y="1708100"/>
                    </a:moveTo>
                    <a:cubicBezTo>
                      <a:pt x="2118926" y="1138733"/>
                      <a:pt x="2117165" y="569367"/>
                      <a:pt x="2115403" y="0"/>
                    </a:cubicBezTo>
                    <a:lnTo>
                      <a:pt x="0" y="0"/>
                    </a:lnTo>
                    <a:lnTo>
                      <a:pt x="0" y="1828800"/>
                    </a:lnTo>
                    <a:lnTo>
                      <a:pt x="0" y="1828800"/>
                    </a:lnTo>
                    <a:cubicBezTo>
                      <a:pt x="40943" y="1824251"/>
                      <a:pt x="82865" y="1825143"/>
                      <a:pt x="122830" y="1815152"/>
                    </a:cubicBezTo>
                    <a:cubicBezTo>
                      <a:pt x="138743" y="1811174"/>
                      <a:pt x="149102" y="1795192"/>
                      <a:pt x="163773" y="1787857"/>
                    </a:cubicBezTo>
                    <a:cubicBezTo>
                      <a:pt x="183352" y="1778067"/>
                      <a:pt x="241817" y="1764934"/>
                      <a:pt x="259308" y="1760561"/>
                    </a:cubicBezTo>
                    <a:cubicBezTo>
                      <a:pt x="308744" y="1727604"/>
                      <a:pt x="308588" y="1714225"/>
                      <a:pt x="382138" y="1746914"/>
                    </a:cubicBezTo>
                    <a:cubicBezTo>
                      <a:pt x="399775" y="1754753"/>
                      <a:pt x="407846" y="1776007"/>
                      <a:pt x="423081" y="1787857"/>
                    </a:cubicBezTo>
                    <a:cubicBezTo>
                      <a:pt x="448976" y="1807997"/>
                      <a:pt x="477672" y="1824251"/>
                      <a:pt x="504967" y="1842448"/>
                    </a:cubicBezTo>
                    <a:lnTo>
                      <a:pt x="545911" y="1869743"/>
                    </a:lnTo>
                    <a:cubicBezTo>
                      <a:pt x="564108" y="1865194"/>
                      <a:pt x="582536" y="1861486"/>
                      <a:pt x="600502" y="1856096"/>
                    </a:cubicBezTo>
                    <a:cubicBezTo>
                      <a:pt x="628060" y="1847828"/>
                      <a:pt x="655093" y="1837899"/>
                      <a:pt x="682388" y="1828800"/>
                    </a:cubicBezTo>
                    <a:lnTo>
                      <a:pt x="764275" y="1801505"/>
                    </a:lnTo>
                    <a:cubicBezTo>
                      <a:pt x="867945" y="1766950"/>
                      <a:pt x="982639" y="1792406"/>
                      <a:pt x="1091821" y="1787857"/>
                    </a:cubicBezTo>
                    <a:cubicBezTo>
                      <a:pt x="1105469" y="1783308"/>
                      <a:pt x="1118574" y="1776574"/>
                      <a:pt x="1132764" y="1774209"/>
                    </a:cubicBezTo>
                    <a:cubicBezTo>
                      <a:pt x="1315610" y="1743734"/>
                      <a:pt x="1200547" y="1778909"/>
                      <a:pt x="1296538" y="1746914"/>
                    </a:cubicBezTo>
                    <a:cubicBezTo>
                      <a:pt x="1351129" y="1751463"/>
                      <a:pt x="1406011" y="1753321"/>
                      <a:pt x="1460311" y="1760561"/>
                    </a:cubicBezTo>
                    <a:cubicBezTo>
                      <a:pt x="1554469" y="1773115"/>
                      <a:pt x="1440424" y="1778421"/>
                      <a:pt x="1555845" y="1801505"/>
                    </a:cubicBezTo>
                    <a:cubicBezTo>
                      <a:pt x="1605117" y="1811359"/>
                      <a:pt x="1655928" y="1810603"/>
                      <a:pt x="1705970" y="1815152"/>
                    </a:cubicBezTo>
                    <a:cubicBezTo>
                      <a:pt x="1719618" y="1819701"/>
                      <a:pt x="1734047" y="1822366"/>
                      <a:pt x="1746914" y="1828800"/>
                    </a:cubicBezTo>
                    <a:cubicBezTo>
                      <a:pt x="1761585" y="1836136"/>
                      <a:pt x="1771678" y="1853399"/>
                      <a:pt x="1787857" y="1856096"/>
                    </a:cubicBezTo>
                    <a:cubicBezTo>
                      <a:pt x="1802047" y="1858461"/>
                      <a:pt x="1814693" y="1845269"/>
                      <a:pt x="1828800" y="1842448"/>
                    </a:cubicBezTo>
                    <a:cubicBezTo>
                      <a:pt x="1860344" y="1836139"/>
                      <a:pt x="1892490" y="1833349"/>
                      <a:pt x="1924335" y="1828800"/>
                    </a:cubicBezTo>
                    <a:lnTo>
                      <a:pt x="2047164" y="1787857"/>
                    </a:lnTo>
                    <a:cubicBezTo>
                      <a:pt x="2060812" y="1783308"/>
                      <a:pt x="2077935" y="1784382"/>
                      <a:pt x="2088108" y="1774209"/>
                    </a:cubicBezTo>
                    <a:lnTo>
                      <a:pt x="2115403" y="1746914"/>
                    </a:lnTo>
                    <a:lnTo>
                      <a:pt x="2115403" y="1746914"/>
                    </a:lnTo>
                    <a:lnTo>
                      <a:pt x="2120688" y="1708100"/>
                    </a:lnTo>
                    <a:close/>
                  </a:path>
                </a:pathLst>
              </a:custGeom>
              <a:solidFill>
                <a:schemeClr val="bg1"/>
              </a:solidFill>
              <a:ln w="952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683456" y="1813582"/>
                <a:ext cx="1830950" cy="784830"/>
              </a:xfrm>
              <a:prstGeom prst="rect">
                <a:avLst/>
              </a:prstGeom>
              <a:noFill/>
            </p:spPr>
            <p:txBody>
              <a:bodyPr wrap="none" rtlCol="0">
                <a:spAutoFit/>
              </a:bodyPr>
              <a:lstStyle/>
              <a:p>
                <a:r>
                  <a:rPr lang="en-US" i="1" dirty="0" smtClean="0">
                    <a:latin typeface="Consolas" pitchFamily="49" charset="0"/>
                    <a:cs typeface="Consolas" pitchFamily="49" charset="0"/>
                  </a:rPr>
                  <a:t>MOVE_TO </a:t>
                </a:r>
                <a:r>
                  <a:rPr lang="en-US" dirty="0" smtClean="0">
                    <a:latin typeface="Consolas" pitchFamily="49" charset="0"/>
                    <a:cs typeface="Consolas" pitchFamily="49" charset="0"/>
                  </a:rPr>
                  <a:t>(</a:t>
                </a:r>
                <a:r>
                  <a:rPr lang="en-US" i="1" dirty="0" smtClean="0">
                    <a:latin typeface="Consolas" pitchFamily="49" charset="0"/>
                    <a:cs typeface="Consolas" pitchFamily="49" charset="0"/>
                  </a:rPr>
                  <a:t>7,3</a:t>
                </a:r>
                <a:r>
                  <a:rPr lang="en-US" dirty="0" smtClean="0">
                    <a:latin typeface="Consolas" pitchFamily="49" charset="0"/>
                    <a:cs typeface="Consolas" pitchFamily="49" charset="0"/>
                  </a:rPr>
                  <a:t>)</a:t>
                </a:r>
              </a:p>
              <a:p>
                <a:endParaRPr lang="en-US" sz="900" dirty="0">
                  <a:latin typeface="Consolas" pitchFamily="49" charset="0"/>
                  <a:cs typeface="Consolas" pitchFamily="49" charset="0"/>
                </a:endParaRPr>
              </a:p>
              <a:p>
                <a:r>
                  <a:rPr lang="en-US" i="1" dirty="0">
                    <a:latin typeface="Consolas" pitchFamily="49" charset="0"/>
                    <a:cs typeface="Consolas" pitchFamily="49" charset="0"/>
                  </a:rPr>
                  <a:t>BUILD_CITY </a:t>
                </a:r>
                <a:r>
                  <a:rPr lang="en-US" dirty="0" smtClean="0">
                    <a:latin typeface="Consolas" pitchFamily="49" charset="0"/>
                    <a:cs typeface="Consolas" pitchFamily="49" charset="0"/>
                  </a:rPr>
                  <a:t>()</a:t>
                </a:r>
                <a:endParaRPr lang="en-US" dirty="0">
                  <a:latin typeface="Consolas" pitchFamily="49" charset="0"/>
                  <a:cs typeface="Consolas" pitchFamily="49" charset="0"/>
                </a:endParaRPr>
              </a:p>
            </p:txBody>
          </p:sp>
          <p:sp>
            <p:nvSpPr>
              <p:cNvPr id="31" name="Text Box 3"/>
              <p:cNvSpPr txBox="1">
                <a:spLocks noChangeArrowheads="1"/>
              </p:cNvSpPr>
              <p:nvPr/>
            </p:nvSpPr>
            <p:spPr bwMode="auto">
              <a:xfrm>
                <a:off x="4698166" y="1219200"/>
                <a:ext cx="1966490" cy="401775"/>
              </a:xfrm>
              <a:prstGeom prst="rect">
                <a:avLst/>
              </a:prstGeom>
              <a:noFill/>
              <a:ln w="9525">
                <a:noFill/>
                <a:round/>
                <a:headEnd/>
                <a:tailEnd/>
              </a:ln>
            </p:spPr>
            <p:txBody>
              <a:bodyPr wrap="none" lIns="81639" tIns="40820" rIns="81639" bIns="40820"/>
              <a:lstStyle/>
              <a:p>
                <a:pPr>
                  <a:lnSpc>
                    <a:spcPct val="97000"/>
                  </a:lnSpc>
                  <a:spcAft>
                    <a:spcPts val="1200"/>
                  </a:spcAft>
                  <a:tabLst>
                    <a:tab pos="0" algn="l"/>
                    <a:tab pos="1123217" algn="l"/>
                    <a:tab pos="1301779" algn="l"/>
                    <a:tab pos="1958429" algn="l"/>
                    <a:tab pos="2615079" algn="l"/>
                    <a:tab pos="3271728" algn="l"/>
                    <a:tab pos="3939898" algn="l"/>
                    <a:tab pos="4585028" algn="l"/>
                    <a:tab pos="5241677" algn="l"/>
                    <a:tab pos="5898327" algn="l"/>
                    <a:tab pos="6220892" algn="l"/>
                    <a:tab pos="6635618" algn="l"/>
                    <a:tab pos="7050344" algn="l"/>
                    <a:tab pos="7465070" algn="l"/>
                    <a:tab pos="7879796" algn="l"/>
                    <a:tab pos="8294522" algn="l"/>
                    <a:tab pos="8709249" algn="l"/>
                    <a:tab pos="9123975" algn="l"/>
                    <a:tab pos="9538701" algn="l"/>
                  </a:tabLst>
                </a:pPr>
                <a:r>
                  <a:rPr lang="en-US" sz="2000" b="1" i="1" dirty="0" smtClean="0"/>
                  <a:t>Control actions</a:t>
                </a:r>
                <a:endParaRPr lang="en-US" sz="2000" b="1" i="1" dirty="0"/>
              </a:p>
            </p:txBody>
          </p:sp>
          <p:sp>
            <p:nvSpPr>
              <p:cNvPr id="21" name="Text Box 3"/>
              <p:cNvSpPr txBox="1">
                <a:spLocks noChangeArrowheads="1"/>
              </p:cNvSpPr>
              <p:nvPr/>
            </p:nvSpPr>
            <p:spPr bwMode="auto">
              <a:xfrm>
                <a:off x="4662910" y="2895600"/>
                <a:ext cx="1966490" cy="762000"/>
              </a:xfrm>
              <a:prstGeom prst="rect">
                <a:avLst/>
              </a:prstGeom>
              <a:noFill/>
              <a:ln w="9525">
                <a:noFill/>
                <a:round/>
                <a:headEnd/>
                <a:tailEnd/>
              </a:ln>
            </p:spPr>
            <p:txBody>
              <a:bodyPr wrap="none" lIns="81639" tIns="40820" rIns="81639" bIns="40820"/>
              <a:lstStyle/>
              <a:p>
                <a:pPr>
                  <a:lnSpc>
                    <a:spcPct val="97000"/>
                  </a:lnSpc>
                  <a:tabLst>
                    <a:tab pos="0" algn="l"/>
                    <a:tab pos="1123217" algn="l"/>
                    <a:tab pos="1301779" algn="l"/>
                    <a:tab pos="1958429" algn="l"/>
                    <a:tab pos="2615079" algn="l"/>
                    <a:tab pos="3271728" algn="l"/>
                    <a:tab pos="3939898" algn="l"/>
                    <a:tab pos="4585028" algn="l"/>
                    <a:tab pos="5241677" algn="l"/>
                    <a:tab pos="5898327" algn="l"/>
                    <a:tab pos="6220892" algn="l"/>
                    <a:tab pos="6635618" algn="l"/>
                    <a:tab pos="7050344" algn="l"/>
                    <a:tab pos="7465070" algn="l"/>
                    <a:tab pos="7879796" algn="l"/>
                    <a:tab pos="8294522" algn="l"/>
                    <a:tab pos="8709249" algn="l"/>
                    <a:tab pos="9123975" algn="l"/>
                    <a:tab pos="9538701" algn="l"/>
                  </a:tabLst>
                </a:pPr>
                <a:r>
                  <a:rPr lang="en-US" sz="2000" dirty="0" smtClean="0">
                    <a:solidFill>
                      <a:srgbClr val="C00000"/>
                    </a:solidFill>
                  </a:rPr>
                  <a:t>(</a:t>
                </a:r>
                <a:r>
                  <a:rPr lang="en-US" sz="2000" i="1" dirty="0" smtClean="0">
                    <a:solidFill>
                      <a:srgbClr val="C00000"/>
                    </a:solidFill>
                  </a:rPr>
                  <a:t>7, 3</a:t>
                </a:r>
                <a:r>
                  <a:rPr lang="en-US" sz="2000" dirty="0" smtClean="0">
                    <a:solidFill>
                      <a:srgbClr val="C00000"/>
                    </a:solidFill>
                  </a:rPr>
                  <a:t>) </a:t>
                </a:r>
                <a:r>
                  <a:rPr lang="en-US" sz="2000" i="1" dirty="0" smtClean="0">
                    <a:solidFill>
                      <a:srgbClr val="C00000"/>
                    </a:solidFill>
                  </a:rPr>
                  <a:t>is grassland </a:t>
                </a:r>
              </a:p>
              <a:p>
                <a:pPr>
                  <a:lnSpc>
                    <a:spcPct val="97000"/>
                  </a:lnSpc>
                  <a:tabLst>
                    <a:tab pos="0" algn="l"/>
                    <a:tab pos="1123217" algn="l"/>
                    <a:tab pos="1301779" algn="l"/>
                    <a:tab pos="1958429" algn="l"/>
                    <a:tab pos="2615079" algn="l"/>
                    <a:tab pos="3271728" algn="l"/>
                    <a:tab pos="3939898" algn="l"/>
                    <a:tab pos="4585028" algn="l"/>
                    <a:tab pos="5241677" algn="l"/>
                    <a:tab pos="5898327" algn="l"/>
                    <a:tab pos="6220892" algn="l"/>
                    <a:tab pos="6635618" algn="l"/>
                    <a:tab pos="7050344" algn="l"/>
                    <a:tab pos="7465070" algn="l"/>
                    <a:tab pos="7879796" algn="l"/>
                    <a:tab pos="8294522" algn="l"/>
                    <a:tab pos="8709249" algn="l"/>
                    <a:tab pos="9123975" algn="l"/>
                    <a:tab pos="9538701" algn="l"/>
                  </a:tabLst>
                </a:pPr>
                <a:r>
                  <a:rPr lang="en-US" sz="2000" i="1" dirty="0" smtClean="0">
                    <a:solidFill>
                      <a:srgbClr val="C00000"/>
                    </a:solidFill>
                  </a:rPr>
                  <a:t>with a river</a:t>
                </a:r>
                <a:endParaRPr lang="en-US" sz="2000" i="1" dirty="0">
                  <a:solidFill>
                    <a:srgbClr val="C00000"/>
                  </a:solidFill>
                </a:endParaRPr>
              </a:p>
            </p:txBody>
          </p:sp>
        </p:grpSp>
        <p:grpSp>
          <p:nvGrpSpPr>
            <p:cNvPr id="42" name="Group 41"/>
            <p:cNvGrpSpPr/>
            <p:nvPr/>
          </p:nvGrpSpPr>
          <p:grpSpPr>
            <a:xfrm>
              <a:off x="6781800" y="2057400"/>
              <a:ext cx="381000" cy="2743200"/>
              <a:chOff x="6934200" y="2209800"/>
              <a:chExt cx="533400" cy="2743200"/>
            </a:xfrm>
          </p:grpSpPr>
          <p:cxnSp>
            <p:nvCxnSpPr>
              <p:cNvPr id="29" name="Straight Arrow Connector 28"/>
              <p:cNvCxnSpPr/>
              <p:nvPr/>
            </p:nvCxnSpPr>
            <p:spPr>
              <a:xfrm>
                <a:off x="6934200" y="2209800"/>
                <a:ext cx="533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934200" y="4953000"/>
                <a:ext cx="533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 name="Text Box 3"/>
            <p:cNvSpPr txBox="1">
              <a:spLocks noChangeArrowheads="1"/>
            </p:cNvSpPr>
            <p:nvPr/>
          </p:nvSpPr>
          <p:spPr bwMode="auto">
            <a:xfrm>
              <a:off x="7234642" y="1524000"/>
              <a:ext cx="983245" cy="1066800"/>
            </a:xfrm>
            <a:prstGeom prst="rect">
              <a:avLst/>
            </a:prstGeom>
            <a:noFill/>
            <a:ln w="9525">
              <a:noFill/>
              <a:round/>
              <a:headEnd/>
              <a:tailEnd/>
            </a:ln>
          </p:spPr>
          <p:txBody>
            <a:bodyPr wrap="none" lIns="81639" tIns="40820" rIns="81639" bIns="40820"/>
            <a:lstStyle/>
            <a:p>
              <a:pPr>
                <a:lnSpc>
                  <a:spcPct val="97000"/>
                </a:lnSpc>
                <a:tabLst>
                  <a:tab pos="0" algn="l"/>
                  <a:tab pos="1123217" algn="l"/>
                  <a:tab pos="1301779" algn="l"/>
                  <a:tab pos="1958429" algn="l"/>
                  <a:tab pos="2615079" algn="l"/>
                  <a:tab pos="3271728" algn="l"/>
                  <a:tab pos="3939898" algn="l"/>
                  <a:tab pos="4585028" algn="l"/>
                  <a:tab pos="5241677" algn="l"/>
                  <a:tab pos="5898327" algn="l"/>
                  <a:tab pos="6220892" algn="l"/>
                  <a:tab pos="6635618" algn="l"/>
                  <a:tab pos="7050344" algn="l"/>
                  <a:tab pos="7465070" algn="l"/>
                  <a:tab pos="7879796" algn="l"/>
                  <a:tab pos="8294522" algn="l"/>
                  <a:tab pos="8709249" algn="l"/>
                  <a:tab pos="9123975" algn="l"/>
                  <a:tab pos="9538701" algn="l"/>
                </a:tabLst>
              </a:pPr>
              <a:r>
                <a:rPr lang="en-US" sz="2000" i="1" dirty="0" smtClean="0"/>
                <a:t>Higher</a:t>
              </a:r>
            </a:p>
            <a:p>
              <a:pPr>
                <a:lnSpc>
                  <a:spcPct val="97000"/>
                </a:lnSpc>
                <a:tabLst>
                  <a:tab pos="0" algn="l"/>
                  <a:tab pos="1123217" algn="l"/>
                  <a:tab pos="1301779" algn="l"/>
                  <a:tab pos="1958429" algn="l"/>
                  <a:tab pos="2615079" algn="l"/>
                  <a:tab pos="3271728" algn="l"/>
                  <a:tab pos="3939898" algn="l"/>
                  <a:tab pos="4585028" algn="l"/>
                  <a:tab pos="5241677" algn="l"/>
                  <a:tab pos="5898327" algn="l"/>
                  <a:tab pos="6220892" algn="l"/>
                  <a:tab pos="6635618" algn="l"/>
                  <a:tab pos="7050344" algn="l"/>
                  <a:tab pos="7465070" algn="l"/>
                  <a:tab pos="7879796" algn="l"/>
                  <a:tab pos="8294522" algn="l"/>
                  <a:tab pos="8709249" algn="l"/>
                  <a:tab pos="9123975" algn="l"/>
                  <a:tab pos="9538701" algn="l"/>
                </a:tabLst>
              </a:pPr>
              <a:r>
                <a:rPr lang="en-US" sz="2000" i="1" dirty="0" smtClean="0"/>
                <a:t>game </a:t>
              </a:r>
            </a:p>
            <a:p>
              <a:pPr>
                <a:lnSpc>
                  <a:spcPct val="97000"/>
                </a:lnSpc>
                <a:tabLst>
                  <a:tab pos="0" algn="l"/>
                  <a:tab pos="1123217" algn="l"/>
                  <a:tab pos="1301779" algn="l"/>
                  <a:tab pos="1958429" algn="l"/>
                  <a:tab pos="2615079" algn="l"/>
                  <a:tab pos="3271728" algn="l"/>
                  <a:tab pos="3939898" algn="l"/>
                  <a:tab pos="4585028" algn="l"/>
                  <a:tab pos="5241677" algn="l"/>
                  <a:tab pos="5898327" algn="l"/>
                  <a:tab pos="6220892" algn="l"/>
                  <a:tab pos="6635618" algn="l"/>
                  <a:tab pos="7050344" algn="l"/>
                  <a:tab pos="7465070" algn="l"/>
                  <a:tab pos="7879796" algn="l"/>
                  <a:tab pos="8294522" algn="l"/>
                  <a:tab pos="8709249" algn="l"/>
                  <a:tab pos="9123975" algn="l"/>
                  <a:tab pos="9538701" algn="l"/>
                </a:tabLst>
              </a:pPr>
              <a:r>
                <a:rPr lang="en-US" sz="2000" i="1" dirty="0" smtClean="0"/>
                <a:t>score</a:t>
              </a:r>
              <a:endParaRPr lang="en-US" sz="2000" i="1" dirty="0"/>
            </a:p>
          </p:txBody>
        </p:sp>
        <p:sp>
          <p:nvSpPr>
            <p:cNvPr id="38" name="TextBox 37"/>
            <p:cNvSpPr txBox="1"/>
            <p:nvPr/>
          </p:nvSpPr>
          <p:spPr>
            <a:xfrm>
              <a:off x="7989287" y="1524000"/>
              <a:ext cx="849913" cy="1107996"/>
            </a:xfrm>
            <a:prstGeom prst="rect">
              <a:avLst/>
            </a:prstGeom>
            <a:noFill/>
          </p:spPr>
          <p:txBody>
            <a:bodyPr wrap="none" rtlCol="0">
              <a:spAutoFit/>
            </a:bodyPr>
            <a:lstStyle/>
            <a:p>
              <a:r>
                <a:rPr lang="en-US" sz="6600" dirty="0" smtClean="0">
                  <a:ln>
                    <a:solidFill>
                      <a:srgbClr val="008000"/>
                    </a:solidFill>
                  </a:ln>
                  <a:solidFill>
                    <a:srgbClr val="00B050"/>
                  </a:solidFill>
                  <a:effectLst>
                    <a:outerShdw blurRad="50800" dist="38100" dir="2700000" algn="tl" rotWithShape="0">
                      <a:prstClr val="black">
                        <a:alpha val="40000"/>
                      </a:prstClr>
                    </a:outerShdw>
                  </a:effectLst>
                  <a:sym typeface="Wingdings"/>
                </a:rPr>
                <a:t></a:t>
              </a:r>
              <a:endParaRPr lang="en-US" dirty="0">
                <a:ln>
                  <a:solidFill>
                    <a:srgbClr val="008000"/>
                  </a:solidFill>
                </a:ln>
                <a:solidFill>
                  <a:srgbClr val="00B050"/>
                </a:solidFill>
                <a:effectLst>
                  <a:outerShdw blurRad="50800" dist="38100" dir="2700000" algn="tl" rotWithShape="0">
                    <a:prstClr val="black">
                      <a:alpha val="40000"/>
                    </a:prstClr>
                  </a:outerShdw>
                </a:effectLst>
              </a:endParaRPr>
            </a:p>
          </p:txBody>
        </p:sp>
        <p:grpSp>
          <p:nvGrpSpPr>
            <p:cNvPr id="5" name="Group 4"/>
            <p:cNvGrpSpPr/>
            <p:nvPr/>
          </p:nvGrpSpPr>
          <p:grpSpPr>
            <a:xfrm>
              <a:off x="4343400" y="3733800"/>
              <a:ext cx="4484087" cy="2078175"/>
              <a:chOff x="4343400" y="3865425"/>
              <a:chExt cx="4484087" cy="2078175"/>
            </a:xfrm>
          </p:grpSpPr>
          <p:sp>
            <p:nvSpPr>
              <p:cNvPr id="16" name="Freeform 15"/>
              <p:cNvSpPr/>
              <p:nvPr/>
            </p:nvSpPr>
            <p:spPr>
              <a:xfrm>
                <a:off x="4343400" y="4314133"/>
                <a:ext cx="2321256" cy="1096067"/>
              </a:xfrm>
              <a:custGeom>
                <a:avLst/>
                <a:gdLst>
                  <a:gd name="connsiteX0" fmla="*/ 2115403 w 2115403"/>
                  <a:gd name="connsiteY0" fmla="*/ 1856096 h 1869743"/>
                  <a:gd name="connsiteX1" fmla="*/ 2115403 w 2115403"/>
                  <a:gd name="connsiteY1" fmla="*/ 0 h 1869743"/>
                  <a:gd name="connsiteX2" fmla="*/ 0 w 2115403"/>
                  <a:gd name="connsiteY2" fmla="*/ 0 h 1869743"/>
                  <a:gd name="connsiteX3" fmla="*/ 0 w 2115403"/>
                  <a:gd name="connsiteY3" fmla="*/ 1828800 h 1869743"/>
                  <a:gd name="connsiteX4" fmla="*/ 0 w 2115403"/>
                  <a:gd name="connsiteY4" fmla="*/ 1828800 h 1869743"/>
                  <a:gd name="connsiteX5" fmla="*/ 122830 w 2115403"/>
                  <a:gd name="connsiteY5" fmla="*/ 1815152 h 1869743"/>
                  <a:gd name="connsiteX6" fmla="*/ 163773 w 2115403"/>
                  <a:gd name="connsiteY6" fmla="*/ 1787857 h 1869743"/>
                  <a:gd name="connsiteX7" fmla="*/ 259308 w 2115403"/>
                  <a:gd name="connsiteY7" fmla="*/ 1760561 h 1869743"/>
                  <a:gd name="connsiteX8" fmla="*/ 382138 w 2115403"/>
                  <a:gd name="connsiteY8" fmla="*/ 1746914 h 1869743"/>
                  <a:gd name="connsiteX9" fmla="*/ 423081 w 2115403"/>
                  <a:gd name="connsiteY9" fmla="*/ 1787857 h 1869743"/>
                  <a:gd name="connsiteX10" fmla="*/ 504967 w 2115403"/>
                  <a:gd name="connsiteY10" fmla="*/ 1842448 h 1869743"/>
                  <a:gd name="connsiteX11" fmla="*/ 545911 w 2115403"/>
                  <a:gd name="connsiteY11" fmla="*/ 1869743 h 1869743"/>
                  <a:gd name="connsiteX12" fmla="*/ 600502 w 2115403"/>
                  <a:gd name="connsiteY12" fmla="*/ 1856096 h 1869743"/>
                  <a:gd name="connsiteX13" fmla="*/ 682388 w 2115403"/>
                  <a:gd name="connsiteY13" fmla="*/ 1828800 h 1869743"/>
                  <a:gd name="connsiteX14" fmla="*/ 764275 w 2115403"/>
                  <a:gd name="connsiteY14" fmla="*/ 1801505 h 1869743"/>
                  <a:gd name="connsiteX15" fmla="*/ 1091821 w 2115403"/>
                  <a:gd name="connsiteY15" fmla="*/ 1787857 h 1869743"/>
                  <a:gd name="connsiteX16" fmla="*/ 1132764 w 2115403"/>
                  <a:gd name="connsiteY16" fmla="*/ 1774209 h 1869743"/>
                  <a:gd name="connsiteX17" fmla="*/ 1296538 w 2115403"/>
                  <a:gd name="connsiteY17" fmla="*/ 1746914 h 1869743"/>
                  <a:gd name="connsiteX18" fmla="*/ 1460311 w 2115403"/>
                  <a:gd name="connsiteY18" fmla="*/ 1760561 h 1869743"/>
                  <a:gd name="connsiteX19" fmla="*/ 1555845 w 2115403"/>
                  <a:gd name="connsiteY19" fmla="*/ 1801505 h 1869743"/>
                  <a:gd name="connsiteX20" fmla="*/ 1705970 w 2115403"/>
                  <a:gd name="connsiteY20" fmla="*/ 1815152 h 1869743"/>
                  <a:gd name="connsiteX21" fmla="*/ 1746914 w 2115403"/>
                  <a:gd name="connsiteY21" fmla="*/ 1828800 h 1869743"/>
                  <a:gd name="connsiteX22" fmla="*/ 1787857 w 2115403"/>
                  <a:gd name="connsiteY22" fmla="*/ 1856096 h 1869743"/>
                  <a:gd name="connsiteX23" fmla="*/ 1828800 w 2115403"/>
                  <a:gd name="connsiteY23" fmla="*/ 1842448 h 1869743"/>
                  <a:gd name="connsiteX24" fmla="*/ 1924335 w 2115403"/>
                  <a:gd name="connsiteY24" fmla="*/ 1828800 h 1869743"/>
                  <a:gd name="connsiteX25" fmla="*/ 2047164 w 2115403"/>
                  <a:gd name="connsiteY25" fmla="*/ 1787857 h 1869743"/>
                  <a:gd name="connsiteX26" fmla="*/ 2088108 w 2115403"/>
                  <a:gd name="connsiteY26" fmla="*/ 1774209 h 1869743"/>
                  <a:gd name="connsiteX27" fmla="*/ 2115403 w 2115403"/>
                  <a:gd name="connsiteY27" fmla="*/ 1746914 h 1869743"/>
                  <a:gd name="connsiteX28" fmla="*/ 2115403 w 2115403"/>
                  <a:gd name="connsiteY28" fmla="*/ 1746914 h 1869743"/>
                  <a:gd name="connsiteX0" fmla="*/ 2120688 w 2120688"/>
                  <a:gd name="connsiteY0" fmla="*/ 1708100 h 1869743"/>
                  <a:gd name="connsiteX1" fmla="*/ 2115403 w 2120688"/>
                  <a:gd name="connsiteY1" fmla="*/ 0 h 1869743"/>
                  <a:gd name="connsiteX2" fmla="*/ 0 w 2120688"/>
                  <a:gd name="connsiteY2" fmla="*/ 0 h 1869743"/>
                  <a:gd name="connsiteX3" fmla="*/ 0 w 2120688"/>
                  <a:gd name="connsiteY3" fmla="*/ 1828800 h 1869743"/>
                  <a:gd name="connsiteX4" fmla="*/ 0 w 2120688"/>
                  <a:gd name="connsiteY4" fmla="*/ 1828800 h 1869743"/>
                  <a:gd name="connsiteX5" fmla="*/ 122830 w 2120688"/>
                  <a:gd name="connsiteY5" fmla="*/ 1815152 h 1869743"/>
                  <a:gd name="connsiteX6" fmla="*/ 163773 w 2120688"/>
                  <a:gd name="connsiteY6" fmla="*/ 1787857 h 1869743"/>
                  <a:gd name="connsiteX7" fmla="*/ 259308 w 2120688"/>
                  <a:gd name="connsiteY7" fmla="*/ 1760561 h 1869743"/>
                  <a:gd name="connsiteX8" fmla="*/ 382138 w 2120688"/>
                  <a:gd name="connsiteY8" fmla="*/ 1746914 h 1869743"/>
                  <a:gd name="connsiteX9" fmla="*/ 423081 w 2120688"/>
                  <a:gd name="connsiteY9" fmla="*/ 1787857 h 1869743"/>
                  <a:gd name="connsiteX10" fmla="*/ 504967 w 2120688"/>
                  <a:gd name="connsiteY10" fmla="*/ 1842448 h 1869743"/>
                  <a:gd name="connsiteX11" fmla="*/ 545911 w 2120688"/>
                  <a:gd name="connsiteY11" fmla="*/ 1869743 h 1869743"/>
                  <a:gd name="connsiteX12" fmla="*/ 600502 w 2120688"/>
                  <a:gd name="connsiteY12" fmla="*/ 1856096 h 1869743"/>
                  <a:gd name="connsiteX13" fmla="*/ 682388 w 2120688"/>
                  <a:gd name="connsiteY13" fmla="*/ 1828800 h 1869743"/>
                  <a:gd name="connsiteX14" fmla="*/ 764275 w 2120688"/>
                  <a:gd name="connsiteY14" fmla="*/ 1801505 h 1869743"/>
                  <a:gd name="connsiteX15" fmla="*/ 1091821 w 2120688"/>
                  <a:gd name="connsiteY15" fmla="*/ 1787857 h 1869743"/>
                  <a:gd name="connsiteX16" fmla="*/ 1132764 w 2120688"/>
                  <a:gd name="connsiteY16" fmla="*/ 1774209 h 1869743"/>
                  <a:gd name="connsiteX17" fmla="*/ 1296538 w 2120688"/>
                  <a:gd name="connsiteY17" fmla="*/ 1746914 h 1869743"/>
                  <a:gd name="connsiteX18" fmla="*/ 1460311 w 2120688"/>
                  <a:gd name="connsiteY18" fmla="*/ 1760561 h 1869743"/>
                  <a:gd name="connsiteX19" fmla="*/ 1555845 w 2120688"/>
                  <a:gd name="connsiteY19" fmla="*/ 1801505 h 1869743"/>
                  <a:gd name="connsiteX20" fmla="*/ 1705970 w 2120688"/>
                  <a:gd name="connsiteY20" fmla="*/ 1815152 h 1869743"/>
                  <a:gd name="connsiteX21" fmla="*/ 1746914 w 2120688"/>
                  <a:gd name="connsiteY21" fmla="*/ 1828800 h 1869743"/>
                  <a:gd name="connsiteX22" fmla="*/ 1787857 w 2120688"/>
                  <a:gd name="connsiteY22" fmla="*/ 1856096 h 1869743"/>
                  <a:gd name="connsiteX23" fmla="*/ 1828800 w 2120688"/>
                  <a:gd name="connsiteY23" fmla="*/ 1842448 h 1869743"/>
                  <a:gd name="connsiteX24" fmla="*/ 1924335 w 2120688"/>
                  <a:gd name="connsiteY24" fmla="*/ 1828800 h 1869743"/>
                  <a:gd name="connsiteX25" fmla="*/ 2047164 w 2120688"/>
                  <a:gd name="connsiteY25" fmla="*/ 1787857 h 1869743"/>
                  <a:gd name="connsiteX26" fmla="*/ 2088108 w 2120688"/>
                  <a:gd name="connsiteY26" fmla="*/ 1774209 h 1869743"/>
                  <a:gd name="connsiteX27" fmla="*/ 2115403 w 2120688"/>
                  <a:gd name="connsiteY27" fmla="*/ 1746914 h 1869743"/>
                  <a:gd name="connsiteX28" fmla="*/ 2115403 w 2120688"/>
                  <a:gd name="connsiteY28" fmla="*/ 1746914 h 1869743"/>
                  <a:gd name="connsiteX0" fmla="*/ 2120688 w 2120688"/>
                  <a:gd name="connsiteY0" fmla="*/ 1708100 h 1869743"/>
                  <a:gd name="connsiteX1" fmla="*/ 2115403 w 2120688"/>
                  <a:gd name="connsiteY1" fmla="*/ 0 h 1869743"/>
                  <a:gd name="connsiteX2" fmla="*/ 0 w 2120688"/>
                  <a:gd name="connsiteY2" fmla="*/ 0 h 1869743"/>
                  <a:gd name="connsiteX3" fmla="*/ 0 w 2120688"/>
                  <a:gd name="connsiteY3" fmla="*/ 1828800 h 1869743"/>
                  <a:gd name="connsiteX4" fmla="*/ 0 w 2120688"/>
                  <a:gd name="connsiteY4" fmla="*/ 1828800 h 1869743"/>
                  <a:gd name="connsiteX5" fmla="*/ 122830 w 2120688"/>
                  <a:gd name="connsiteY5" fmla="*/ 1815152 h 1869743"/>
                  <a:gd name="connsiteX6" fmla="*/ 163773 w 2120688"/>
                  <a:gd name="connsiteY6" fmla="*/ 1787857 h 1869743"/>
                  <a:gd name="connsiteX7" fmla="*/ 259308 w 2120688"/>
                  <a:gd name="connsiteY7" fmla="*/ 1760561 h 1869743"/>
                  <a:gd name="connsiteX8" fmla="*/ 382138 w 2120688"/>
                  <a:gd name="connsiteY8" fmla="*/ 1746914 h 1869743"/>
                  <a:gd name="connsiteX9" fmla="*/ 423081 w 2120688"/>
                  <a:gd name="connsiteY9" fmla="*/ 1787857 h 1869743"/>
                  <a:gd name="connsiteX10" fmla="*/ 504967 w 2120688"/>
                  <a:gd name="connsiteY10" fmla="*/ 1842448 h 1869743"/>
                  <a:gd name="connsiteX11" fmla="*/ 545911 w 2120688"/>
                  <a:gd name="connsiteY11" fmla="*/ 1869743 h 1869743"/>
                  <a:gd name="connsiteX12" fmla="*/ 600502 w 2120688"/>
                  <a:gd name="connsiteY12" fmla="*/ 1856096 h 1869743"/>
                  <a:gd name="connsiteX13" fmla="*/ 682388 w 2120688"/>
                  <a:gd name="connsiteY13" fmla="*/ 1828800 h 1869743"/>
                  <a:gd name="connsiteX14" fmla="*/ 764275 w 2120688"/>
                  <a:gd name="connsiteY14" fmla="*/ 1801505 h 1869743"/>
                  <a:gd name="connsiteX15" fmla="*/ 1091821 w 2120688"/>
                  <a:gd name="connsiteY15" fmla="*/ 1787857 h 1869743"/>
                  <a:gd name="connsiteX16" fmla="*/ 1132764 w 2120688"/>
                  <a:gd name="connsiteY16" fmla="*/ 1774209 h 1869743"/>
                  <a:gd name="connsiteX17" fmla="*/ 1296538 w 2120688"/>
                  <a:gd name="connsiteY17" fmla="*/ 1746914 h 1869743"/>
                  <a:gd name="connsiteX18" fmla="*/ 1460311 w 2120688"/>
                  <a:gd name="connsiteY18" fmla="*/ 1760561 h 1869743"/>
                  <a:gd name="connsiteX19" fmla="*/ 1555845 w 2120688"/>
                  <a:gd name="connsiteY19" fmla="*/ 1801505 h 1869743"/>
                  <a:gd name="connsiteX20" fmla="*/ 1705970 w 2120688"/>
                  <a:gd name="connsiteY20" fmla="*/ 1815152 h 1869743"/>
                  <a:gd name="connsiteX21" fmla="*/ 1746914 w 2120688"/>
                  <a:gd name="connsiteY21" fmla="*/ 1828800 h 1869743"/>
                  <a:gd name="connsiteX22" fmla="*/ 1787857 w 2120688"/>
                  <a:gd name="connsiteY22" fmla="*/ 1856096 h 1869743"/>
                  <a:gd name="connsiteX23" fmla="*/ 1828800 w 2120688"/>
                  <a:gd name="connsiteY23" fmla="*/ 1842448 h 1869743"/>
                  <a:gd name="connsiteX24" fmla="*/ 1924335 w 2120688"/>
                  <a:gd name="connsiteY24" fmla="*/ 1828800 h 1869743"/>
                  <a:gd name="connsiteX25" fmla="*/ 2047164 w 2120688"/>
                  <a:gd name="connsiteY25" fmla="*/ 1787857 h 1869743"/>
                  <a:gd name="connsiteX26" fmla="*/ 2088108 w 2120688"/>
                  <a:gd name="connsiteY26" fmla="*/ 1774209 h 1869743"/>
                  <a:gd name="connsiteX27" fmla="*/ 2115403 w 2120688"/>
                  <a:gd name="connsiteY27" fmla="*/ 1746914 h 1869743"/>
                  <a:gd name="connsiteX28" fmla="*/ 2115403 w 2120688"/>
                  <a:gd name="connsiteY28" fmla="*/ 1746914 h 1869743"/>
                  <a:gd name="connsiteX29" fmla="*/ 2120688 w 2120688"/>
                  <a:gd name="connsiteY29" fmla="*/ 1708100 h 186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20688" h="1869743">
                    <a:moveTo>
                      <a:pt x="2120688" y="1708100"/>
                    </a:moveTo>
                    <a:cubicBezTo>
                      <a:pt x="2118926" y="1138733"/>
                      <a:pt x="2117165" y="569367"/>
                      <a:pt x="2115403" y="0"/>
                    </a:cubicBezTo>
                    <a:lnTo>
                      <a:pt x="0" y="0"/>
                    </a:lnTo>
                    <a:lnTo>
                      <a:pt x="0" y="1828800"/>
                    </a:lnTo>
                    <a:lnTo>
                      <a:pt x="0" y="1828800"/>
                    </a:lnTo>
                    <a:cubicBezTo>
                      <a:pt x="40943" y="1824251"/>
                      <a:pt x="82865" y="1825143"/>
                      <a:pt x="122830" y="1815152"/>
                    </a:cubicBezTo>
                    <a:cubicBezTo>
                      <a:pt x="138743" y="1811174"/>
                      <a:pt x="149102" y="1795192"/>
                      <a:pt x="163773" y="1787857"/>
                    </a:cubicBezTo>
                    <a:cubicBezTo>
                      <a:pt x="183352" y="1778067"/>
                      <a:pt x="241817" y="1764934"/>
                      <a:pt x="259308" y="1760561"/>
                    </a:cubicBezTo>
                    <a:cubicBezTo>
                      <a:pt x="308744" y="1727604"/>
                      <a:pt x="308588" y="1714225"/>
                      <a:pt x="382138" y="1746914"/>
                    </a:cubicBezTo>
                    <a:cubicBezTo>
                      <a:pt x="399775" y="1754753"/>
                      <a:pt x="407846" y="1776007"/>
                      <a:pt x="423081" y="1787857"/>
                    </a:cubicBezTo>
                    <a:cubicBezTo>
                      <a:pt x="448976" y="1807997"/>
                      <a:pt x="477672" y="1824251"/>
                      <a:pt x="504967" y="1842448"/>
                    </a:cubicBezTo>
                    <a:lnTo>
                      <a:pt x="545911" y="1869743"/>
                    </a:lnTo>
                    <a:cubicBezTo>
                      <a:pt x="564108" y="1865194"/>
                      <a:pt x="582536" y="1861486"/>
                      <a:pt x="600502" y="1856096"/>
                    </a:cubicBezTo>
                    <a:cubicBezTo>
                      <a:pt x="628060" y="1847828"/>
                      <a:pt x="655093" y="1837899"/>
                      <a:pt x="682388" y="1828800"/>
                    </a:cubicBezTo>
                    <a:lnTo>
                      <a:pt x="764275" y="1801505"/>
                    </a:lnTo>
                    <a:cubicBezTo>
                      <a:pt x="867945" y="1766950"/>
                      <a:pt x="982639" y="1792406"/>
                      <a:pt x="1091821" y="1787857"/>
                    </a:cubicBezTo>
                    <a:cubicBezTo>
                      <a:pt x="1105469" y="1783308"/>
                      <a:pt x="1118574" y="1776574"/>
                      <a:pt x="1132764" y="1774209"/>
                    </a:cubicBezTo>
                    <a:cubicBezTo>
                      <a:pt x="1315610" y="1743734"/>
                      <a:pt x="1200547" y="1778909"/>
                      <a:pt x="1296538" y="1746914"/>
                    </a:cubicBezTo>
                    <a:cubicBezTo>
                      <a:pt x="1351129" y="1751463"/>
                      <a:pt x="1406011" y="1753321"/>
                      <a:pt x="1460311" y="1760561"/>
                    </a:cubicBezTo>
                    <a:cubicBezTo>
                      <a:pt x="1554469" y="1773115"/>
                      <a:pt x="1440424" y="1778421"/>
                      <a:pt x="1555845" y="1801505"/>
                    </a:cubicBezTo>
                    <a:cubicBezTo>
                      <a:pt x="1605117" y="1811359"/>
                      <a:pt x="1655928" y="1810603"/>
                      <a:pt x="1705970" y="1815152"/>
                    </a:cubicBezTo>
                    <a:cubicBezTo>
                      <a:pt x="1719618" y="1819701"/>
                      <a:pt x="1734047" y="1822366"/>
                      <a:pt x="1746914" y="1828800"/>
                    </a:cubicBezTo>
                    <a:cubicBezTo>
                      <a:pt x="1761585" y="1836136"/>
                      <a:pt x="1771678" y="1853399"/>
                      <a:pt x="1787857" y="1856096"/>
                    </a:cubicBezTo>
                    <a:cubicBezTo>
                      <a:pt x="1802047" y="1858461"/>
                      <a:pt x="1814693" y="1845269"/>
                      <a:pt x="1828800" y="1842448"/>
                    </a:cubicBezTo>
                    <a:cubicBezTo>
                      <a:pt x="1860344" y="1836139"/>
                      <a:pt x="1892490" y="1833349"/>
                      <a:pt x="1924335" y="1828800"/>
                    </a:cubicBezTo>
                    <a:lnTo>
                      <a:pt x="2047164" y="1787857"/>
                    </a:lnTo>
                    <a:cubicBezTo>
                      <a:pt x="2060812" y="1783308"/>
                      <a:pt x="2077935" y="1784382"/>
                      <a:pt x="2088108" y="1774209"/>
                    </a:cubicBezTo>
                    <a:lnTo>
                      <a:pt x="2115403" y="1746914"/>
                    </a:lnTo>
                    <a:lnTo>
                      <a:pt x="2115403" y="1746914"/>
                    </a:lnTo>
                    <a:lnTo>
                      <a:pt x="2120688" y="1708100"/>
                    </a:lnTo>
                    <a:close/>
                  </a:path>
                </a:pathLst>
              </a:custGeom>
              <a:solidFill>
                <a:schemeClr val="bg1"/>
              </a:solidFill>
              <a:ln w="952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531056" y="4459807"/>
                <a:ext cx="1830950" cy="784830"/>
              </a:xfrm>
              <a:prstGeom prst="rect">
                <a:avLst/>
              </a:prstGeom>
              <a:noFill/>
            </p:spPr>
            <p:txBody>
              <a:bodyPr wrap="none" rtlCol="0">
                <a:spAutoFit/>
              </a:bodyPr>
              <a:lstStyle/>
              <a:p>
                <a:r>
                  <a:rPr lang="en-US" i="1" dirty="0" smtClean="0">
                    <a:latin typeface="Consolas" pitchFamily="49" charset="0"/>
                    <a:cs typeface="Consolas" pitchFamily="49" charset="0"/>
                  </a:rPr>
                  <a:t>MOVE_TO </a:t>
                </a:r>
                <a:r>
                  <a:rPr lang="en-US" dirty="0" smtClean="0">
                    <a:latin typeface="Consolas" pitchFamily="49" charset="0"/>
                    <a:cs typeface="Consolas" pitchFamily="49" charset="0"/>
                  </a:rPr>
                  <a:t>(</a:t>
                </a:r>
                <a:r>
                  <a:rPr lang="en-US" i="1" dirty="0" smtClean="0">
                    <a:latin typeface="Consolas" pitchFamily="49" charset="0"/>
                    <a:cs typeface="Consolas" pitchFamily="49" charset="0"/>
                  </a:rPr>
                  <a:t>5,1</a:t>
                </a:r>
                <a:r>
                  <a:rPr lang="en-US" dirty="0" smtClean="0">
                    <a:latin typeface="Consolas" pitchFamily="49" charset="0"/>
                    <a:cs typeface="Consolas" pitchFamily="49" charset="0"/>
                  </a:rPr>
                  <a:t>)</a:t>
                </a:r>
              </a:p>
              <a:p>
                <a:endParaRPr lang="en-US" sz="900" dirty="0">
                  <a:latin typeface="Consolas" pitchFamily="49" charset="0"/>
                  <a:cs typeface="Consolas" pitchFamily="49" charset="0"/>
                </a:endParaRPr>
              </a:p>
              <a:p>
                <a:r>
                  <a:rPr lang="en-US" i="1" dirty="0">
                    <a:latin typeface="Consolas" pitchFamily="49" charset="0"/>
                    <a:cs typeface="Consolas" pitchFamily="49" charset="0"/>
                  </a:rPr>
                  <a:t>BUILD_CITY </a:t>
                </a:r>
                <a:r>
                  <a:rPr lang="en-US" dirty="0" smtClean="0">
                    <a:latin typeface="Consolas" pitchFamily="49" charset="0"/>
                    <a:cs typeface="Consolas" pitchFamily="49" charset="0"/>
                  </a:rPr>
                  <a:t>()</a:t>
                </a:r>
                <a:endParaRPr lang="en-US" dirty="0">
                  <a:latin typeface="Consolas" pitchFamily="49" charset="0"/>
                  <a:cs typeface="Consolas" pitchFamily="49" charset="0"/>
                </a:endParaRPr>
              </a:p>
            </p:txBody>
          </p:sp>
          <p:sp>
            <p:nvSpPr>
              <p:cNvPr id="20" name="Text Box 3"/>
              <p:cNvSpPr txBox="1">
                <a:spLocks noChangeArrowheads="1"/>
              </p:cNvSpPr>
              <p:nvPr/>
            </p:nvSpPr>
            <p:spPr bwMode="auto">
              <a:xfrm>
                <a:off x="4545766" y="3865425"/>
                <a:ext cx="1966490" cy="401775"/>
              </a:xfrm>
              <a:prstGeom prst="rect">
                <a:avLst/>
              </a:prstGeom>
              <a:noFill/>
              <a:ln w="9525">
                <a:noFill/>
                <a:round/>
                <a:headEnd/>
                <a:tailEnd/>
              </a:ln>
            </p:spPr>
            <p:txBody>
              <a:bodyPr wrap="none" lIns="81639" tIns="40820" rIns="81639" bIns="40820"/>
              <a:lstStyle/>
              <a:p>
                <a:pPr>
                  <a:lnSpc>
                    <a:spcPct val="97000"/>
                  </a:lnSpc>
                  <a:spcAft>
                    <a:spcPts val="1200"/>
                  </a:spcAft>
                  <a:tabLst>
                    <a:tab pos="0" algn="l"/>
                    <a:tab pos="1123217" algn="l"/>
                    <a:tab pos="1301779" algn="l"/>
                    <a:tab pos="1958429" algn="l"/>
                    <a:tab pos="2615079" algn="l"/>
                    <a:tab pos="3271728" algn="l"/>
                    <a:tab pos="3939898" algn="l"/>
                    <a:tab pos="4585028" algn="l"/>
                    <a:tab pos="5241677" algn="l"/>
                    <a:tab pos="5898327" algn="l"/>
                    <a:tab pos="6220892" algn="l"/>
                    <a:tab pos="6635618" algn="l"/>
                    <a:tab pos="7050344" algn="l"/>
                    <a:tab pos="7465070" algn="l"/>
                    <a:tab pos="7879796" algn="l"/>
                    <a:tab pos="8294522" algn="l"/>
                    <a:tab pos="8709249" algn="l"/>
                    <a:tab pos="9123975" algn="l"/>
                    <a:tab pos="9538701" algn="l"/>
                  </a:tabLst>
                </a:pPr>
                <a:r>
                  <a:rPr lang="en-US" sz="2000" b="1" i="1" dirty="0" smtClean="0"/>
                  <a:t>Control actions</a:t>
                </a:r>
                <a:endParaRPr lang="en-US" sz="2000" b="1" i="1" dirty="0"/>
              </a:p>
            </p:txBody>
          </p:sp>
          <p:sp>
            <p:nvSpPr>
              <p:cNvPr id="22" name="Text Box 3"/>
              <p:cNvSpPr txBox="1">
                <a:spLocks noChangeArrowheads="1"/>
              </p:cNvSpPr>
              <p:nvPr/>
            </p:nvSpPr>
            <p:spPr bwMode="auto">
              <a:xfrm>
                <a:off x="4495800" y="5486400"/>
                <a:ext cx="1966490" cy="457200"/>
              </a:xfrm>
              <a:prstGeom prst="rect">
                <a:avLst/>
              </a:prstGeom>
              <a:noFill/>
              <a:ln w="9525">
                <a:noFill/>
                <a:round/>
                <a:headEnd/>
                <a:tailEnd/>
              </a:ln>
            </p:spPr>
            <p:txBody>
              <a:bodyPr wrap="none" lIns="81639" tIns="40820" rIns="81639" bIns="40820"/>
              <a:lstStyle/>
              <a:p>
                <a:pPr>
                  <a:lnSpc>
                    <a:spcPct val="97000"/>
                  </a:lnSpc>
                  <a:tabLst>
                    <a:tab pos="0" algn="l"/>
                    <a:tab pos="1123217" algn="l"/>
                    <a:tab pos="1301779" algn="l"/>
                    <a:tab pos="1958429" algn="l"/>
                    <a:tab pos="2615079" algn="l"/>
                    <a:tab pos="3271728" algn="l"/>
                    <a:tab pos="3939898" algn="l"/>
                    <a:tab pos="4585028" algn="l"/>
                    <a:tab pos="5241677" algn="l"/>
                    <a:tab pos="5898327" algn="l"/>
                    <a:tab pos="6220892" algn="l"/>
                    <a:tab pos="6635618" algn="l"/>
                    <a:tab pos="7050344" algn="l"/>
                    <a:tab pos="7465070" algn="l"/>
                    <a:tab pos="7879796" algn="l"/>
                    <a:tab pos="8294522" algn="l"/>
                    <a:tab pos="8709249" algn="l"/>
                    <a:tab pos="9123975" algn="l"/>
                    <a:tab pos="9538701" algn="l"/>
                  </a:tabLst>
                </a:pPr>
                <a:r>
                  <a:rPr lang="en-US" sz="2000" dirty="0" smtClean="0">
                    <a:solidFill>
                      <a:srgbClr val="C00000"/>
                    </a:solidFill>
                  </a:rPr>
                  <a:t>(</a:t>
                </a:r>
                <a:r>
                  <a:rPr lang="en-US" sz="2000" i="1" dirty="0" smtClean="0">
                    <a:solidFill>
                      <a:srgbClr val="C00000"/>
                    </a:solidFill>
                  </a:rPr>
                  <a:t>5, 1</a:t>
                </a:r>
                <a:r>
                  <a:rPr lang="en-US" sz="2000" dirty="0" smtClean="0">
                    <a:solidFill>
                      <a:srgbClr val="C00000"/>
                    </a:solidFill>
                  </a:rPr>
                  <a:t>) </a:t>
                </a:r>
                <a:r>
                  <a:rPr lang="en-US" sz="2000" i="1" dirty="0" smtClean="0">
                    <a:solidFill>
                      <a:srgbClr val="C00000"/>
                    </a:solidFill>
                  </a:rPr>
                  <a:t>is a desert</a:t>
                </a:r>
                <a:endParaRPr lang="en-US" sz="2000" i="1" dirty="0">
                  <a:solidFill>
                    <a:srgbClr val="C00000"/>
                  </a:solidFill>
                </a:endParaRPr>
              </a:p>
            </p:txBody>
          </p:sp>
          <p:sp>
            <p:nvSpPr>
              <p:cNvPr id="36" name="Text Box 3"/>
              <p:cNvSpPr txBox="1">
                <a:spLocks noChangeArrowheads="1"/>
              </p:cNvSpPr>
              <p:nvPr/>
            </p:nvSpPr>
            <p:spPr bwMode="auto">
              <a:xfrm>
                <a:off x="7234642" y="4267200"/>
                <a:ext cx="983245" cy="1066800"/>
              </a:xfrm>
              <a:prstGeom prst="rect">
                <a:avLst/>
              </a:prstGeom>
              <a:noFill/>
              <a:ln w="9525">
                <a:noFill/>
                <a:round/>
                <a:headEnd/>
                <a:tailEnd/>
              </a:ln>
            </p:spPr>
            <p:txBody>
              <a:bodyPr wrap="none" lIns="81639" tIns="40820" rIns="81639" bIns="40820"/>
              <a:lstStyle/>
              <a:p>
                <a:pPr>
                  <a:lnSpc>
                    <a:spcPct val="97000"/>
                  </a:lnSpc>
                  <a:tabLst>
                    <a:tab pos="0" algn="l"/>
                    <a:tab pos="1123217" algn="l"/>
                    <a:tab pos="1301779" algn="l"/>
                    <a:tab pos="1958429" algn="l"/>
                    <a:tab pos="2615079" algn="l"/>
                    <a:tab pos="3271728" algn="l"/>
                    <a:tab pos="3939898" algn="l"/>
                    <a:tab pos="4585028" algn="l"/>
                    <a:tab pos="5241677" algn="l"/>
                    <a:tab pos="5898327" algn="l"/>
                    <a:tab pos="6220892" algn="l"/>
                    <a:tab pos="6635618" algn="l"/>
                    <a:tab pos="7050344" algn="l"/>
                    <a:tab pos="7465070" algn="l"/>
                    <a:tab pos="7879796" algn="l"/>
                    <a:tab pos="8294522" algn="l"/>
                    <a:tab pos="8709249" algn="l"/>
                    <a:tab pos="9123975" algn="l"/>
                    <a:tab pos="9538701" algn="l"/>
                  </a:tabLst>
                </a:pPr>
                <a:r>
                  <a:rPr lang="en-US" sz="2000" i="1" dirty="0" smtClean="0"/>
                  <a:t>Lower</a:t>
                </a:r>
              </a:p>
              <a:p>
                <a:pPr>
                  <a:lnSpc>
                    <a:spcPct val="97000"/>
                  </a:lnSpc>
                  <a:tabLst>
                    <a:tab pos="0" algn="l"/>
                    <a:tab pos="1123217" algn="l"/>
                    <a:tab pos="1301779" algn="l"/>
                    <a:tab pos="1958429" algn="l"/>
                    <a:tab pos="2615079" algn="l"/>
                    <a:tab pos="3271728" algn="l"/>
                    <a:tab pos="3939898" algn="l"/>
                    <a:tab pos="4585028" algn="l"/>
                    <a:tab pos="5241677" algn="l"/>
                    <a:tab pos="5898327" algn="l"/>
                    <a:tab pos="6220892" algn="l"/>
                    <a:tab pos="6635618" algn="l"/>
                    <a:tab pos="7050344" algn="l"/>
                    <a:tab pos="7465070" algn="l"/>
                    <a:tab pos="7879796" algn="l"/>
                    <a:tab pos="8294522" algn="l"/>
                    <a:tab pos="8709249" algn="l"/>
                    <a:tab pos="9123975" algn="l"/>
                    <a:tab pos="9538701" algn="l"/>
                  </a:tabLst>
                </a:pPr>
                <a:r>
                  <a:rPr lang="en-US" sz="2000" i="1" dirty="0" smtClean="0"/>
                  <a:t>game </a:t>
                </a:r>
              </a:p>
              <a:p>
                <a:pPr>
                  <a:lnSpc>
                    <a:spcPct val="97000"/>
                  </a:lnSpc>
                  <a:tabLst>
                    <a:tab pos="0" algn="l"/>
                    <a:tab pos="1123217" algn="l"/>
                    <a:tab pos="1301779" algn="l"/>
                    <a:tab pos="1958429" algn="l"/>
                    <a:tab pos="2615079" algn="l"/>
                    <a:tab pos="3271728" algn="l"/>
                    <a:tab pos="3939898" algn="l"/>
                    <a:tab pos="4585028" algn="l"/>
                    <a:tab pos="5241677" algn="l"/>
                    <a:tab pos="5898327" algn="l"/>
                    <a:tab pos="6220892" algn="l"/>
                    <a:tab pos="6635618" algn="l"/>
                    <a:tab pos="7050344" algn="l"/>
                    <a:tab pos="7465070" algn="l"/>
                    <a:tab pos="7879796" algn="l"/>
                    <a:tab pos="8294522" algn="l"/>
                    <a:tab pos="8709249" algn="l"/>
                    <a:tab pos="9123975" algn="l"/>
                    <a:tab pos="9538701" algn="l"/>
                  </a:tabLst>
                </a:pPr>
                <a:r>
                  <a:rPr lang="en-US" sz="2000" i="1" dirty="0" smtClean="0"/>
                  <a:t>score</a:t>
                </a:r>
                <a:endParaRPr lang="en-US" sz="2000" i="1" dirty="0"/>
              </a:p>
            </p:txBody>
          </p:sp>
          <p:sp>
            <p:nvSpPr>
              <p:cNvPr id="39" name="TextBox 38"/>
              <p:cNvSpPr txBox="1"/>
              <p:nvPr/>
            </p:nvSpPr>
            <p:spPr>
              <a:xfrm>
                <a:off x="7990398" y="4162961"/>
                <a:ext cx="837089" cy="1323439"/>
              </a:xfrm>
              <a:prstGeom prst="rect">
                <a:avLst/>
              </a:prstGeom>
              <a:noFill/>
            </p:spPr>
            <p:txBody>
              <a:bodyPr wrap="none" rtlCol="0">
                <a:spAutoFit/>
              </a:bodyPr>
              <a:lstStyle/>
              <a:p>
                <a:r>
                  <a:rPr lang="en-US" sz="8000" dirty="0" smtClean="0">
                    <a:ln>
                      <a:solidFill>
                        <a:srgbClr val="C00000"/>
                      </a:solidFill>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effectLst>
                      <a:outerShdw blurRad="50800" dist="38100" dir="2700000" algn="tl" rotWithShape="0">
                        <a:prstClr val="black">
                          <a:alpha val="40000"/>
                        </a:prstClr>
                      </a:outerShdw>
                    </a:effectLst>
                    <a:sym typeface="Wingdings"/>
                  </a:rPr>
                  <a:t></a:t>
                </a:r>
                <a:endParaRPr lang="en-US" sz="8000" dirty="0">
                  <a:ln>
                    <a:solidFill>
                      <a:srgbClr val="C00000"/>
                    </a:solidFill>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effectLst>
                    <a:outerShdw blurRad="50800" dist="38100" dir="2700000" algn="tl" rotWithShape="0">
                      <a:prstClr val="black">
                        <a:alpha val="40000"/>
                      </a:prstClr>
                    </a:outerShdw>
                  </a:effectLst>
                </a:endParaRPr>
              </a:p>
            </p:txBody>
          </p:sp>
        </p:grpSp>
      </p:grpSp>
      <p:sp>
        <p:nvSpPr>
          <p:cNvPr id="27" name="Rectangle 26"/>
          <p:cNvSpPr/>
          <p:nvPr/>
        </p:nvSpPr>
        <p:spPr>
          <a:xfrm>
            <a:off x="0" y="5954961"/>
            <a:ext cx="9144000" cy="674439"/>
          </a:xfrm>
          <a:prstGeom prst="rect">
            <a:avLst/>
          </a:prstGeom>
          <a:ln>
            <a:noFill/>
          </a:ln>
        </p:spPr>
        <p:style>
          <a:lnRef idx="1">
            <a:schemeClr val="accent3"/>
          </a:lnRef>
          <a:fillRef idx="1001">
            <a:schemeClr val="lt2"/>
          </a:fillRef>
          <a:effectRef idx="2">
            <a:schemeClr val="accent3"/>
          </a:effectRef>
          <a:fontRef idx="minor">
            <a:schemeClr val="lt1"/>
          </a:fontRef>
        </p:style>
        <p:txBody>
          <a:bodyPr rtlCol="0" anchor="ctr"/>
          <a:lstStyle/>
          <a:p>
            <a:pPr algn="ctr"/>
            <a:endParaRPr lang="en-US"/>
          </a:p>
        </p:txBody>
      </p:sp>
      <p:sp>
        <p:nvSpPr>
          <p:cNvPr id="28" name="Text Box 5"/>
          <p:cNvSpPr txBox="1">
            <a:spLocks noChangeArrowheads="1"/>
          </p:cNvSpPr>
          <p:nvPr/>
        </p:nvSpPr>
        <p:spPr bwMode="auto">
          <a:xfrm>
            <a:off x="0" y="6076349"/>
            <a:ext cx="9144000" cy="488212"/>
          </a:xfrm>
          <a:prstGeom prst="rect">
            <a:avLst/>
          </a:prstGeom>
          <a:noFill/>
          <a:ln w="9525">
            <a:noFill/>
            <a:round/>
            <a:headEnd/>
            <a:tailEnd/>
          </a:ln>
        </p:spPr>
        <p:txBody>
          <a:bodyPr lIns="81639" tIns="40820" rIns="81639" bIns="40820"/>
          <a:lstStyle/>
          <a:p>
            <a:pPr algn="ct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400" dirty="0" smtClean="0">
                <a:latin typeface="Trebuchet MS" pitchFamily="32" charset="0"/>
              </a:rPr>
              <a:t>Learn Language via Reinforcement </a:t>
            </a:r>
            <a:r>
              <a:rPr lang="en-US" sz="2400" dirty="0">
                <a:latin typeface="Trebuchet MS" pitchFamily="32" charset="0"/>
              </a:rPr>
              <a:t>Learning</a:t>
            </a:r>
          </a:p>
        </p:txBody>
      </p:sp>
    </p:spTree>
    <p:extLst>
      <p:ext uri="{BB962C8B-B14F-4D97-AF65-F5344CB8AC3E}">
        <p14:creationId xmlns:p14="http://schemas.microsoft.com/office/powerpoint/2010/main" val="32716191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Hard Planning Tasks</a:t>
            </a:r>
          </a:p>
        </p:txBody>
      </p:sp>
      <p:pic>
        <p:nvPicPr>
          <p:cNvPr id="3074" name="Picture 2" descr="D:\phd-presentation\img\minecraft_server_buildings.jpg"/>
          <p:cNvPicPr>
            <a:picLocks noChangeAspect="1" noChangeArrowheads="1"/>
          </p:cNvPicPr>
          <p:nvPr/>
        </p:nvPicPr>
        <p:blipFill rotWithShape="1">
          <a:blip r:embed="rId3">
            <a:extLst>
              <a:ext uri="{28A0092B-C50C-407E-A947-70E740481C1C}">
                <a14:useLocalDpi xmlns:a14="http://schemas.microsoft.com/office/drawing/2010/main" val="0"/>
              </a:ext>
            </a:extLst>
          </a:blip>
          <a:srcRect l="-10" r="75" b="6420"/>
          <a:stretch/>
        </p:blipFill>
        <p:spPr bwMode="auto">
          <a:xfrm>
            <a:off x="1676400" y="1371600"/>
            <a:ext cx="5958839" cy="288798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1143000" y="4800600"/>
            <a:ext cx="6858000" cy="830997"/>
          </a:xfrm>
          <a:prstGeom prst="rect">
            <a:avLst/>
          </a:prstGeom>
        </p:spPr>
        <p:txBody>
          <a:bodyPr wrap="square">
            <a:spAutoFit/>
          </a:bodyPr>
          <a:lstStyle/>
          <a:p>
            <a:pPr marL="1600200" lvl="1" indent="-1600200">
              <a:tabLst>
                <a:tab pos="1600200" algn="l"/>
              </a:tabLst>
            </a:pPr>
            <a:r>
              <a:rPr lang="en-US" sz="2400" dirty="0" err="1" smtClean="0">
                <a:solidFill>
                  <a:sysClr val="windowText" lastClr="000000"/>
                </a:solidFill>
              </a:rPr>
              <a:t>Minecraft</a:t>
            </a:r>
            <a:r>
              <a:rPr lang="en-US" sz="2400" dirty="0" smtClean="0">
                <a:solidFill>
                  <a:sysClr val="windowText" lastClr="000000"/>
                </a:solidFill>
              </a:rPr>
              <a:t> :	</a:t>
            </a:r>
            <a:r>
              <a:rPr lang="en-US" sz="2400" dirty="0" smtClean="0">
                <a:solidFill>
                  <a:schemeClr val="tx1">
                    <a:lumMod val="65000"/>
                    <a:lumOff val="35000"/>
                  </a:schemeClr>
                </a:solidFill>
              </a:rPr>
              <a:t>Virtual world allowing tool creation and complex construction.</a:t>
            </a:r>
          </a:p>
        </p:txBody>
      </p:sp>
    </p:spTree>
    <p:extLst>
      <p:ext uri="{BB962C8B-B14F-4D97-AF65-F5344CB8AC3E}">
        <p14:creationId xmlns:p14="http://schemas.microsoft.com/office/powerpoint/2010/main" val="16604692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Precondition Relations</a:t>
            </a:r>
            <a:endParaRPr lang="en-US" dirty="0"/>
          </a:p>
        </p:txBody>
      </p:sp>
      <p:grpSp>
        <p:nvGrpSpPr>
          <p:cNvPr id="5" name="Group 4"/>
          <p:cNvGrpSpPr/>
          <p:nvPr/>
        </p:nvGrpSpPr>
        <p:grpSpPr>
          <a:xfrm>
            <a:off x="1066800" y="2286000"/>
            <a:ext cx="3124200" cy="1553528"/>
            <a:chOff x="609600" y="2281535"/>
            <a:chExt cx="3124200" cy="1553528"/>
          </a:xfrm>
        </p:grpSpPr>
        <p:sp>
          <p:nvSpPr>
            <p:cNvPr id="4" name="Rectangle 3"/>
            <p:cNvSpPr/>
            <p:nvPr/>
          </p:nvSpPr>
          <p:spPr>
            <a:xfrm>
              <a:off x="609600" y="2819400"/>
              <a:ext cx="3124200" cy="1015663"/>
            </a:xfrm>
            <a:prstGeom prst="rect">
              <a:avLst/>
            </a:prstGeom>
          </p:spPr>
          <p:txBody>
            <a:bodyPr wrap="square">
              <a:spAutoFit/>
            </a:bodyPr>
            <a:lstStyle/>
            <a:p>
              <a:r>
                <a:rPr lang="en-US" sz="2000" b="1" dirty="0"/>
                <a:t>Seeds</a:t>
              </a:r>
              <a:r>
                <a:rPr lang="en-US" sz="2000" dirty="0"/>
                <a:t> planted in </a:t>
              </a:r>
              <a:r>
                <a:rPr lang="en-US" sz="2000" b="1" dirty="0"/>
                <a:t>farmland</a:t>
              </a:r>
              <a:r>
                <a:rPr lang="en-US" sz="2000" dirty="0"/>
                <a:t> will grow to </a:t>
              </a:r>
              <a:r>
                <a:rPr lang="en-US" sz="2000" dirty="0" smtClean="0"/>
                <a:t>become </a:t>
              </a:r>
              <a:r>
                <a:rPr lang="en-US" sz="2000" b="1" dirty="0"/>
                <a:t>wheat</a:t>
              </a:r>
              <a:r>
                <a:rPr lang="en-US" sz="2000" dirty="0"/>
                <a:t> which can be </a:t>
              </a:r>
              <a:r>
                <a:rPr lang="en-US" sz="2000" dirty="0" smtClean="0"/>
                <a:t>harvested.</a:t>
              </a:r>
              <a:endParaRPr lang="en-US" sz="2000" dirty="0"/>
            </a:p>
          </p:txBody>
        </p:sp>
        <p:sp>
          <p:nvSpPr>
            <p:cNvPr id="28" name="Rectangle 27"/>
            <p:cNvSpPr/>
            <p:nvPr/>
          </p:nvSpPr>
          <p:spPr>
            <a:xfrm>
              <a:off x="609600" y="2281535"/>
              <a:ext cx="2771064" cy="461665"/>
            </a:xfrm>
            <a:prstGeom prst="rect">
              <a:avLst/>
            </a:prstGeom>
          </p:spPr>
          <p:txBody>
            <a:bodyPr wrap="square">
              <a:spAutoFit/>
            </a:bodyPr>
            <a:lstStyle/>
            <a:p>
              <a:r>
                <a:rPr lang="en-US" sz="2400" i="1" dirty="0" smtClean="0">
                  <a:solidFill>
                    <a:srgbClr val="C00000"/>
                  </a:solidFill>
                </a:rPr>
                <a:t>Text</a:t>
              </a:r>
              <a:endParaRPr lang="en-US" sz="2400" i="1" dirty="0">
                <a:solidFill>
                  <a:srgbClr val="C00000"/>
                </a:solidFill>
              </a:endParaRPr>
            </a:p>
          </p:txBody>
        </p:sp>
      </p:grpSp>
      <p:grpSp>
        <p:nvGrpSpPr>
          <p:cNvPr id="8" name="Group 7"/>
          <p:cNvGrpSpPr/>
          <p:nvPr/>
        </p:nvGrpSpPr>
        <p:grpSpPr>
          <a:xfrm>
            <a:off x="5001336" y="2882953"/>
            <a:ext cx="3296946" cy="1384248"/>
            <a:chOff x="5161254" y="2882953"/>
            <a:chExt cx="3296946" cy="1384248"/>
          </a:xfrm>
        </p:grpSpPr>
        <p:grpSp>
          <p:nvGrpSpPr>
            <p:cNvPr id="17" name="Group 16"/>
            <p:cNvGrpSpPr/>
            <p:nvPr/>
          </p:nvGrpSpPr>
          <p:grpSpPr>
            <a:xfrm>
              <a:off x="5161254" y="2882953"/>
              <a:ext cx="1203087" cy="745868"/>
              <a:chOff x="5034318" y="1447800"/>
              <a:chExt cx="1066800" cy="707886"/>
            </a:xfrm>
          </p:grpSpPr>
          <p:sp>
            <p:nvSpPr>
              <p:cNvPr id="6" name="Rectangle 5"/>
              <p:cNvSpPr/>
              <p:nvPr/>
            </p:nvSpPr>
            <p:spPr>
              <a:xfrm>
                <a:off x="5191836" y="1447800"/>
                <a:ext cx="751764" cy="707886"/>
              </a:xfrm>
              <a:prstGeom prst="rect">
                <a:avLst/>
              </a:prstGeom>
            </p:spPr>
            <p:txBody>
              <a:bodyPr wrap="square">
                <a:spAutoFit/>
              </a:bodyPr>
              <a:lstStyle/>
              <a:p>
                <a:r>
                  <a:rPr lang="en-US" sz="2000" dirty="0" smtClean="0"/>
                  <a:t>seeds</a:t>
                </a:r>
                <a:endParaRPr lang="en-US" sz="2000" dirty="0"/>
              </a:p>
            </p:txBody>
          </p:sp>
          <p:sp>
            <p:nvSpPr>
              <p:cNvPr id="16" name="Rounded Rectangle 15"/>
              <p:cNvSpPr/>
              <p:nvPr/>
            </p:nvSpPr>
            <p:spPr>
              <a:xfrm>
                <a:off x="5034318" y="1459005"/>
                <a:ext cx="1066800" cy="346922"/>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18" name="Group 17"/>
            <p:cNvGrpSpPr/>
            <p:nvPr/>
          </p:nvGrpSpPr>
          <p:grpSpPr>
            <a:xfrm>
              <a:off x="7255113" y="2882953"/>
              <a:ext cx="1203087" cy="421578"/>
              <a:chOff x="6504864" y="2128460"/>
              <a:chExt cx="1066800" cy="400110"/>
            </a:xfrm>
          </p:grpSpPr>
          <p:sp>
            <p:nvSpPr>
              <p:cNvPr id="19" name="Rectangle 18"/>
              <p:cNvSpPr/>
              <p:nvPr/>
            </p:nvSpPr>
            <p:spPr>
              <a:xfrm>
                <a:off x="6619164" y="2128460"/>
                <a:ext cx="838200" cy="400110"/>
              </a:xfrm>
              <a:prstGeom prst="rect">
                <a:avLst/>
              </a:prstGeom>
            </p:spPr>
            <p:txBody>
              <a:bodyPr wrap="square">
                <a:spAutoFit/>
              </a:bodyPr>
              <a:lstStyle/>
              <a:p>
                <a:r>
                  <a:rPr lang="en-US" sz="2000" dirty="0" smtClean="0"/>
                  <a:t>wheat</a:t>
                </a:r>
                <a:endParaRPr lang="en-US" sz="2000" dirty="0"/>
              </a:p>
            </p:txBody>
          </p:sp>
          <p:sp>
            <p:nvSpPr>
              <p:cNvPr id="20" name="Rounded Rectangle 19"/>
              <p:cNvSpPr/>
              <p:nvPr/>
            </p:nvSpPr>
            <p:spPr>
              <a:xfrm>
                <a:off x="6504864" y="2139665"/>
                <a:ext cx="1066800" cy="346922"/>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cxnSp>
          <p:nvCxnSpPr>
            <p:cNvPr id="23" name="Straight Arrow Connector 22"/>
            <p:cNvCxnSpPr/>
            <p:nvPr/>
          </p:nvCxnSpPr>
          <p:spPr>
            <a:xfrm>
              <a:off x="6487227" y="3077527"/>
              <a:ext cx="644999"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161254" y="3521333"/>
              <a:ext cx="1203087" cy="745868"/>
            </a:xfrm>
            <a:prstGeom prst="rect">
              <a:avLst/>
            </a:prstGeom>
          </p:spPr>
          <p:txBody>
            <a:bodyPr wrap="square">
              <a:spAutoFit/>
            </a:bodyPr>
            <a:lstStyle/>
            <a:p>
              <a:r>
                <a:rPr lang="en-US" sz="2000" dirty="0" smtClean="0"/>
                <a:t>farmland</a:t>
              </a:r>
              <a:endParaRPr lang="en-US" sz="2000" dirty="0"/>
            </a:p>
          </p:txBody>
        </p:sp>
        <p:sp>
          <p:nvSpPr>
            <p:cNvPr id="13" name="Rounded Rectangle 12"/>
            <p:cNvSpPr/>
            <p:nvPr/>
          </p:nvSpPr>
          <p:spPr>
            <a:xfrm>
              <a:off x="5161254" y="3533139"/>
              <a:ext cx="1203087" cy="365536"/>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11" name="Group 10"/>
            <p:cNvGrpSpPr/>
            <p:nvPr/>
          </p:nvGrpSpPr>
          <p:grpSpPr>
            <a:xfrm>
              <a:off x="7255113" y="3521333"/>
              <a:ext cx="1203087" cy="421578"/>
              <a:chOff x="6504864" y="2128460"/>
              <a:chExt cx="1066800" cy="400110"/>
            </a:xfrm>
          </p:grpSpPr>
          <p:sp>
            <p:nvSpPr>
              <p:cNvPr id="10" name="Rectangle 9"/>
              <p:cNvSpPr/>
              <p:nvPr/>
            </p:nvSpPr>
            <p:spPr>
              <a:xfrm>
                <a:off x="6619164" y="2128460"/>
                <a:ext cx="838200" cy="400110"/>
              </a:xfrm>
              <a:prstGeom prst="rect">
                <a:avLst/>
              </a:prstGeom>
            </p:spPr>
            <p:txBody>
              <a:bodyPr wrap="square">
                <a:spAutoFit/>
              </a:bodyPr>
              <a:lstStyle/>
              <a:p>
                <a:r>
                  <a:rPr lang="en-US" sz="2000" dirty="0" smtClean="0"/>
                  <a:t>wheat</a:t>
                </a:r>
                <a:endParaRPr lang="en-US" sz="2000" dirty="0"/>
              </a:p>
            </p:txBody>
          </p:sp>
          <p:sp>
            <p:nvSpPr>
              <p:cNvPr id="14" name="Rounded Rectangle 13"/>
              <p:cNvSpPr/>
              <p:nvPr/>
            </p:nvSpPr>
            <p:spPr>
              <a:xfrm>
                <a:off x="6504864" y="2139665"/>
                <a:ext cx="1066800" cy="346922"/>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cxnSp>
          <p:nvCxnSpPr>
            <p:cNvPr id="25" name="Straight Arrow Connector 24"/>
            <p:cNvCxnSpPr/>
            <p:nvPr/>
          </p:nvCxnSpPr>
          <p:spPr>
            <a:xfrm>
              <a:off x="6487228" y="3715907"/>
              <a:ext cx="644999"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4876800" y="2286000"/>
            <a:ext cx="2771064" cy="461665"/>
          </a:xfrm>
          <a:prstGeom prst="rect">
            <a:avLst/>
          </a:prstGeom>
        </p:spPr>
        <p:txBody>
          <a:bodyPr wrap="square">
            <a:spAutoFit/>
          </a:bodyPr>
          <a:lstStyle/>
          <a:p>
            <a:r>
              <a:rPr lang="en-US" sz="2400" i="1" dirty="0" smtClean="0">
                <a:solidFill>
                  <a:srgbClr val="C00000"/>
                </a:solidFill>
              </a:rPr>
              <a:t>Preconditions</a:t>
            </a:r>
            <a:endParaRPr lang="en-US" sz="2800" i="1" dirty="0">
              <a:solidFill>
                <a:srgbClr val="C00000"/>
              </a:solidFill>
            </a:endParaRPr>
          </a:p>
        </p:txBody>
      </p:sp>
    </p:spTree>
    <p:extLst>
      <p:ext uri="{BB962C8B-B14F-4D97-AF65-F5344CB8AC3E}">
        <p14:creationId xmlns:p14="http://schemas.microsoft.com/office/powerpoint/2010/main" val="32011446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191000" y="2057400"/>
            <a:ext cx="4648200" cy="4038600"/>
          </a:xfrm>
          <a:prstGeom prst="roundRect">
            <a:avLst>
              <a:gd name="adj" fmla="val 4208"/>
            </a:avLst>
          </a:prstGeom>
          <a:solidFill>
            <a:schemeClr val="bg1"/>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57200" y="2057400"/>
            <a:ext cx="3505200" cy="4038600"/>
          </a:xfrm>
          <a:prstGeom prst="roundRect">
            <a:avLst>
              <a:gd name="adj" fmla="val 4208"/>
            </a:avLst>
          </a:prstGeom>
          <a:solidFill>
            <a:schemeClr val="bg1"/>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Challenge</a:t>
            </a:r>
            <a:endParaRPr lang="en-US" dirty="0"/>
          </a:p>
        </p:txBody>
      </p:sp>
      <p:pic>
        <p:nvPicPr>
          <p:cNvPr id="4098" name="Picture 2" descr="D:\phd-presentation\img\ll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965966"/>
            <a:ext cx="4182342"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2819400"/>
            <a:ext cx="3124200" cy="923330"/>
          </a:xfrm>
          <a:prstGeom prst="rect">
            <a:avLst/>
          </a:prstGeom>
        </p:spPr>
        <p:txBody>
          <a:bodyPr wrap="square">
            <a:spAutoFit/>
          </a:bodyPr>
          <a:lstStyle/>
          <a:p>
            <a:r>
              <a:rPr lang="en-US" b="1" dirty="0"/>
              <a:t>Seeds</a:t>
            </a:r>
            <a:r>
              <a:rPr lang="en-US" dirty="0"/>
              <a:t> planted in </a:t>
            </a:r>
            <a:r>
              <a:rPr lang="en-US" b="1" dirty="0"/>
              <a:t>farmland</a:t>
            </a:r>
            <a:r>
              <a:rPr lang="en-US" dirty="0"/>
              <a:t> will grow to </a:t>
            </a:r>
            <a:r>
              <a:rPr lang="en-US" dirty="0" smtClean="0"/>
              <a:t>become </a:t>
            </a:r>
            <a:r>
              <a:rPr lang="en-US" b="1" dirty="0"/>
              <a:t>wheat</a:t>
            </a:r>
            <a:r>
              <a:rPr lang="en-US" dirty="0"/>
              <a:t> which can be </a:t>
            </a:r>
            <a:r>
              <a:rPr lang="en-US" dirty="0" smtClean="0"/>
              <a:t>harvested.</a:t>
            </a:r>
            <a:endParaRPr lang="en-US" dirty="0"/>
          </a:p>
        </p:txBody>
      </p:sp>
      <p:grpSp>
        <p:nvGrpSpPr>
          <p:cNvPr id="26" name="Group 25"/>
          <p:cNvGrpSpPr/>
          <p:nvPr/>
        </p:nvGrpSpPr>
        <p:grpSpPr>
          <a:xfrm>
            <a:off x="734136" y="4783488"/>
            <a:ext cx="2923464" cy="369332"/>
            <a:chOff x="5181600" y="1498515"/>
            <a:chExt cx="2923464" cy="369332"/>
          </a:xfrm>
        </p:grpSpPr>
        <p:grpSp>
          <p:nvGrpSpPr>
            <p:cNvPr id="17" name="Group 16"/>
            <p:cNvGrpSpPr/>
            <p:nvPr/>
          </p:nvGrpSpPr>
          <p:grpSpPr>
            <a:xfrm>
              <a:off x="5181600" y="1498515"/>
              <a:ext cx="1066800" cy="369332"/>
              <a:chOff x="5034318" y="1447800"/>
              <a:chExt cx="1066800" cy="369332"/>
            </a:xfrm>
          </p:grpSpPr>
          <p:sp>
            <p:nvSpPr>
              <p:cNvPr id="6" name="Rectangle 5"/>
              <p:cNvSpPr/>
              <p:nvPr/>
            </p:nvSpPr>
            <p:spPr>
              <a:xfrm>
                <a:off x="5191836" y="1447800"/>
                <a:ext cx="751764" cy="369332"/>
              </a:xfrm>
              <a:prstGeom prst="rect">
                <a:avLst/>
              </a:prstGeom>
            </p:spPr>
            <p:txBody>
              <a:bodyPr wrap="square">
                <a:spAutoFit/>
              </a:bodyPr>
              <a:lstStyle/>
              <a:p>
                <a:r>
                  <a:rPr lang="en-US" dirty="0" smtClean="0"/>
                  <a:t>seeds</a:t>
                </a:r>
                <a:endParaRPr lang="en-US" dirty="0"/>
              </a:p>
            </p:txBody>
          </p:sp>
          <p:sp>
            <p:nvSpPr>
              <p:cNvPr id="16" name="Rounded Rectangle 15"/>
              <p:cNvSpPr/>
              <p:nvPr/>
            </p:nvSpPr>
            <p:spPr>
              <a:xfrm>
                <a:off x="5034318" y="1459005"/>
                <a:ext cx="1066800" cy="346922"/>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7038264" y="1498515"/>
              <a:ext cx="1066800" cy="369332"/>
              <a:chOff x="6504864" y="2128460"/>
              <a:chExt cx="1066800" cy="369332"/>
            </a:xfrm>
          </p:grpSpPr>
          <p:sp>
            <p:nvSpPr>
              <p:cNvPr id="19" name="Rectangle 18"/>
              <p:cNvSpPr/>
              <p:nvPr/>
            </p:nvSpPr>
            <p:spPr>
              <a:xfrm>
                <a:off x="6619164" y="2128460"/>
                <a:ext cx="838200" cy="369332"/>
              </a:xfrm>
              <a:prstGeom prst="rect">
                <a:avLst/>
              </a:prstGeom>
            </p:spPr>
            <p:txBody>
              <a:bodyPr wrap="square">
                <a:spAutoFit/>
              </a:bodyPr>
              <a:lstStyle/>
              <a:p>
                <a:r>
                  <a:rPr lang="en-US" dirty="0" smtClean="0"/>
                  <a:t>wheat</a:t>
                </a:r>
                <a:endParaRPr lang="en-US" dirty="0"/>
              </a:p>
            </p:txBody>
          </p:sp>
          <p:sp>
            <p:nvSpPr>
              <p:cNvPr id="20" name="Rounded Rectangle 19"/>
              <p:cNvSpPr/>
              <p:nvPr/>
            </p:nvSpPr>
            <p:spPr>
              <a:xfrm>
                <a:off x="6504864" y="2139665"/>
                <a:ext cx="1066800" cy="346922"/>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Arrow Connector 22"/>
            <p:cNvCxnSpPr/>
            <p:nvPr/>
          </p:nvCxnSpPr>
          <p:spPr>
            <a:xfrm>
              <a:off x="6357365" y="1683181"/>
              <a:ext cx="571933"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734136" y="5421868"/>
            <a:ext cx="2923464" cy="369332"/>
            <a:chOff x="5181600" y="2136895"/>
            <a:chExt cx="2923464" cy="369332"/>
          </a:xfrm>
        </p:grpSpPr>
        <p:grpSp>
          <p:nvGrpSpPr>
            <p:cNvPr id="21" name="Group 20"/>
            <p:cNvGrpSpPr/>
            <p:nvPr/>
          </p:nvGrpSpPr>
          <p:grpSpPr>
            <a:xfrm>
              <a:off x="5181600" y="2136895"/>
              <a:ext cx="1066800" cy="369332"/>
              <a:chOff x="5181600" y="2145330"/>
              <a:chExt cx="1066800" cy="369332"/>
            </a:xfrm>
          </p:grpSpPr>
          <p:sp>
            <p:nvSpPr>
              <p:cNvPr id="9" name="Rectangle 8"/>
              <p:cNvSpPr/>
              <p:nvPr/>
            </p:nvSpPr>
            <p:spPr>
              <a:xfrm>
                <a:off x="5181600" y="2145330"/>
                <a:ext cx="1066800" cy="369332"/>
              </a:xfrm>
              <a:prstGeom prst="rect">
                <a:avLst/>
              </a:prstGeom>
            </p:spPr>
            <p:txBody>
              <a:bodyPr wrap="square">
                <a:spAutoFit/>
              </a:bodyPr>
              <a:lstStyle/>
              <a:p>
                <a:r>
                  <a:rPr lang="en-US" dirty="0" smtClean="0"/>
                  <a:t>farmland</a:t>
                </a:r>
                <a:endParaRPr lang="en-US" dirty="0"/>
              </a:p>
            </p:txBody>
          </p:sp>
          <p:sp>
            <p:nvSpPr>
              <p:cNvPr id="13" name="Rounded Rectangle 12"/>
              <p:cNvSpPr/>
              <p:nvPr/>
            </p:nvSpPr>
            <p:spPr>
              <a:xfrm>
                <a:off x="5181600" y="2156535"/>
                <a:ext cx="1066800" cy="346922"/>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38264" y="2136895"/>
              <a:ext cx="1066800" cy="369332"/>
              <a:chOff x="6504864" y="2128460"/>
              <a:chExt cx="1066800" cy="369332"/>
            </a:xfrm>
          </p:grpSpPr>
          <p:sp>
            <p:nvSpPr>
              <p:cNvPr id="10" name="Rectangle 9"/>
              <p:cNvSpPr/>
              <p:nvPr/>
            </p:nvSpPr>
            <p:spPr>
              <a:xfrm>
                <a:off x="6619164" y="2128460"/>
                <a:ext cx="838200" cy="369332"/>
              </a:xfrm>
              <a:prstGeom prst="rect">
                <a:avLst/>
              </a:prstGeom>
            </p:spPr>
            <p:txBody>
              <a:bodyPr wrap="square">
                <a:spAutoFit/>
              </a:bodyPr>
              <a:lstStyle/>
              <a:p>
                <a:r>
                  <a:rPr lang="en-US" dirty="0" smtClean="0"/>
                  <a:t>wheat</a:t>
                </a:r>
                <a:endParaRPr lang="en-US" dirty="0"/>
              </a:p>
            </p:txBody>
          </p:sp>
          <p:sp>
            <p:nvSpPr>
              <p:cNvPr id="14" name="Rounded Rectangle 13"/>
              <p:cNvSpPr/>
              <p:nvPr/>
            </p:nvSpPr>
            <p:spPr>
              <a:xfrm>
                <a:off x="6504864" y="2139665"/>
                <a:ext cx="1066800" cy="346922"/>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 name="Straight Arrow Connector 24"/>
            <p:cNvCxnSpPr/>
            <p:nvPr/>
          </p:nvCxnSpPr>
          <p:spPr>
            <a:xfrm>
              <a:off x="6357366" y="2321561"/>
              <a:ext cx="571933"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8" name="Rectangle 27"/>
          <p:cNvSpPr/>
          <p:nvPr/>
        </p:nvSpPr>
        <p:spPr>
          <a:xfrm>
            <a:off x="609600" y="2281535"/>
            <a:ext cx="2771064" cy="400110"/>
          </a:xfrm>
          <a:prstGeom prst="rect">
            <a:avLst/>
          </a:prstGeom>
        </p:spPr>
        <p:txBody>
          <a:bodyPr wrap="square">
            <a:spAutoFit/>
          </a:bodyPr>
          <a:lstStyle/>
          <a:p>
            <a:r>
              <a:rPr lang="en-US" sz="2000" i="1" dirty="0" smtClean="0">
                <a:solidFill>
                  <a:srgbClr val="C00000"/>
                </a:solidFill>
              </a:rPr>
              <a:t>Text</a:t>
            </a:r>
            <a:endParaRPr lang="en-US" sz="2400" i="1" dirty="0">
              <a:solidFill>
                <a:srgbClr val="C00000"/>
              </a:solidFill>
            </a:endParaRPr>
          </a:p>
        </p:txBody>
      </p:sp>
      <p:sp>
        <p:nvSpPr>
          <p:cNvPr id="29" name="Rectangle 28"/>
          <p:cNvSpPr/>
          <p:nvPr/>
        </p:nvSpPr>
        <p:spPr>
          <a:xfrm>
            <a:off x="609600" y="4186535"/>
            <a:ext cx="2771064" cy="400110"/>
          </a:xfrm>
          <a:prstGeom prst="rect">
            <a:avLst/>
          </a:prstGeom>
        </p:spPr>
        <p:txBody>
          <a:bodyPr wrap="square">
            <a:spAutoFit/>
          </a:bodyPr>
          <a:lstStyle/>
          <a:p>
            <a:r>
              <a:rPr lang="en-US" sz="2000" i="1" dirty="0" smtClean="0">
                <a:solidFill>
                  <a:srgbClr val="C00000"/>
                </a:solidFill>
              </a:rPr>
              <a:t>Preconditions</a:t>
            </a:r>
            <a:endParaRPr lang="en-US" sz="2400" i="1" dirty="0">
              <a:solidFill>
                <a:srgbClr val="C00000"/>
              </a:solidFill>
            </a:endParaRPr>
          </a:p>
        </p:txBody>
      </p:sp>
      <p:sp>
        <p:nvSpPr>
          <p:cNvPr id="30" name="Rectangle 29"/>
          <p:cNvSpPr/>
          <p:nvPr/>
        </p:nvSpPr>
        <p:spPr>
          <a:xfrm>
            <a:off x="4343400" y="2209800"/>
            <a:ext cx="2771064" cy="400110"/>
          </a:xfrm>
          <a:prstGeom prst="rect">
            <a:avLst/>
          </a:prstGeom>
        </p:spPr>
        <p:txBody>
          <a:bodyPr wrap="square">
            <a:spAutoFit/>
          </a:bodyPr>
          <a:lstStyle/>
          <a:p>
            <a:r>
              <a:rPr lang="en-US" sz="2000" i="1" dirty="0" smtClean="0">
                <a:solidFill>
                  <a:srgbClr val="C00000"/>
                </a:solidFill>
              </a:rPr>
              <a:t>Plan</a:t>
            </a:r>
            <a:endParaRPr lang="en-US" sz="2400" i="1" dirty="0">
              <a:solidFill>
                <a:srgbClr val="C00000"/>
              </a:solidFill>
            </a:endParaRPr>
          </a:p>
        </p:txBody>
      </p:sp>
      <p:sp>
        <p:nvSpPr>
          <p:cNvPr id="33" name="Rectangle 32"/>
          <p:cNvSpPr/>
          <p:nvPr/>
        </p:nvSpPr>
        <p:spPr>
          <a:xfrm>
            <a:off x="457200" y="990600"/>
            <a:ext cx="6248400" cy="461665"/>
          </a:xfrm>
          <a:prstGeom prst="rect">
            <a:avLst/>
          </a:prstGeom>
        </p:spPr>
        <p:txBody>
          <a:bodyPr wrap="square">
            <a:spAutoFit/>
          </a:bodyPr>
          <a:lstStyle/>
          <a:p>
            <a:r>
              <a:rPr lang="en-US" sz="2400" i="1" dirty="0" smtClean="0">
                <a:solidFill>
                  <a:srgbClr val="C00000"/>
                </a:solidFill>
              </a:rPr>
              <a:t>Difference in level of abstraction</a:t>
            </a:r>
            <a:endParaRPr lang="en-US" sz="2400" i="1" dirty="0">
              <a:solidFill>
                <a:srgbClr val="C00000"/>
              </a:solidFill>
            </a:endParaRPr>
          </a:p>
        </p:txBody>
      </p:sp>
    </p:spTree>
    <p:extLst>
      <p:ext uri="{BB962C8B-B14F-4D97-AF65-F5344CB8AC3E}">
        <p14:creationId xmlns:p14="http://schemas.microsoft.com/office/powerpoint/2010/main" val="9286539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2743200" y="1219200"/>
            <a:ext cx="3733800" cy="2667000"/>
          </a:xfrm>
          <a:prstGeom prst="roundRect">
            <a:avLst>
              <a:gd name="adj" fmla="val 5807"/>
            </a:avLst>
          </a:prstGeom>
          <a:solidFill>
            <a:schemeClr val="bg1"/>
          </a:solidFill>
          <a:ln w="1270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a:stCxn id="15" idx="2"/>
          </p:cNvCxnSpPr>
          <p:nvPr/>
        </p:nvCxnSpPr>
        <p:spPr>
          <a:xfrm>
            <a:off x="4615962" y="1966548"/>
            <a:ext cx="0" cy="1081452"/>
          </a:xfrm>
          <a:prstGeom prst="straightConnector1">
            <a:avLst/>
          </a:prstGeom>
          <a:ln w="28575">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Model</a:t>
            </a:r>
            <a:endParaRPr lang="en-US" dirty="0"/>
          </a:p>
        </p:txBody>
      </p:sp>
      <p:sp>
        <p:nvSpPr>
          <p:cNvPr id="3" name="Content Placeholder 2"/>
          <p:cNvSpPr>
            <a:spLocks noGrp="1"/>
          </p:cNvSpPr>
          <p:nvPr>
            <p:ph idx="1"/>
          </p:nvPr>
        </p:nvSpPr>
        <p:spPr>
          <a:xfrm>
            <a:off x="609600" y="1433148"/>
            <a:ext cx="838200" cy="533400"/>
          </a:xfrm>
        </p:spPr>
        <p:txBody>
          <a:bodyPr anchor="ctr">
            <a:normAutofit/>
          </a:bodyPr>
          <a:lstStyle/>
          <a:p>
            <a:pPr marL="0" indent="0">
              <a:buNone/>
            </a:pPr>
            <a:r>
              <a:rPr lang="en-US" sz="2400" dirty="0" smtClean="0"/>
              <a:t>Text</a:t>
            </a:r>
            <a:endParaRPr lang="en-US" sz="2400" dirty="0"/>
          </a:p>
        </p:txBody>
      </p:sp>
      <p:sp>
        <p:nvSpPr>
          <p:cNvPr id="15" name="Rounded Rectangle 14"/>
          <p:cNvSpPr/>
          <p:nvPr/>
        </p:nvSpPr>
        <p:spPr>
          <a:xfrm>
            <a:off x="3053862" y="1433148"/>
            <a:ext cx="3124200" cy="533400"/>
          </a:xfrm>
          <a:prstGeom prst="roundRect">
            <a:avLst/>
          </a:prstGeom>
          <a:solidFill>
            <a:srgbClr val="AFFFAF"/>
          </a:solidFill>
          <a:ln>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3282462" y="1433148"/>
            <a:ext cx="2667000" cy="5334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Log-linear model</a:t>
            </a:r>
            <a:endParaRPr lang="en-US" sz="2400" dirty="0"/>
          </a:p>
        </p:txBody>
      </p:sp>
      <p:sp>
        <p:nvSpPr>
          <p:cNvPr id="6" name="Content Placeholder 2"/>
          <p:cNvSpPr txBox="1">
            <a:spLocks/>
          </p:cNvSpPr>
          <p:nvPr/>
        </p:nvSpPr>
        <p:spPr>
          <a:xfrm>
            <a:off x="609600" y="3012834"/>
            <a:ext cx="1524000" cy="808890"/>
          </a:xfrm>
          <a:prstGeom prst="rect">
            <a:avLst/>
          </a:prstGeom>
        </p:spPr>
        <p:txBody>
          <a:bodyPr vert="horz" lIns="91440" tIns="45720" rIns="91440" bIns="45720" rtlCol="0" anchor="ct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t>Planning</a:t>
            </a:r>
          </a:p>
          <a:p>
            <a:pPr marL="0" indent="0">
              <a:buFont typeface="Arial" pitchFamily="34" charset="0"/>
              <a:buNone/>
            </a:pPr>
            <a:r>
              <a:rPr lang="en-US" sz="2400" dirty="0" smtClean="0"/>
              <a:t>target goal</a:t>
            </a:r>
            <a:endParaRPr lang="en-US" sz="2400" dirty="0"/>
          </a:p>
        </p:txBody>
      </p:sp>
      <p:sp>
        <p:nvSpPr>
          <p:cNvPr id="10" name="Content Placeholder 2"/>
          <p:cNvSpPr txBox="1">
            <a:spLocks/>
          </p:cNvSpPr>
          <p:nvPr/>
        </p:nvSpPr>
        <p:spPr>
          <a:xfrm>
            <a:off x="7315200" y="4841634"/>
            <a:ext cx="914400" cy="5334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Plan</a:t>
            </a:r>
            <a:endParaRPr lang="en-US" sz="2400" dirty="0"/>
          </a:p>
        </p:txBody>
      </p:sp>
      <p:sp>
        <p:nvSpPr>
          <p:cNvPr id="21" name="Rounded Rectangle 20"/>
          <p:cNvSpPr/>
          <p:nvPr/>
        </p:nvSpPr>
        <p:spPr>
          <a:xfrm>
            <a:off x="3053862" y="3135924"/>
            <a:ext cx="3124200" cy="533400"/>
          </a:xfrm>
          <a:prstGeom prst="roundRect">
            <a:avLst/>
          </a:prstGeom>
          <a:solidFill>
            <a:srgbClr val="AFFFAF"/>
          </a:solidFill>
          <a:ln>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p:cNvSpPr txBox="1">
            <a:spLocks/>
          </p:cNvSpPr>
          <p:nvPr/>
        </p:nvSpPr>
        <p:spPr>
          <a:xfrm>
            <a:off x="3282462" y="3135924"/>
            <a:ext cx="2667000" cy="5334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Log-linear model</a:t>
            </a:r>
            <a:endParaRPr lang="en-US" sz="2400" dirty="0"/>
          </a:p>
        </p:txBody>
      </p:sp>
      <p:grpSp>
        <p:nvGrpSpPr>
          <p:cNvPr id="28" name="Group 27"/>
          <p:cNvGrpSpPr/>
          <p:nvPr/>
        </p:nvGrpSpPr>
        <p:grpSpPr>
          <a:xfrm>
            <a:off x="3053862" y="4838701"/>
            <a:ext cx="3124200" cy="533400"/>
            <a:chOff x="5181600" y="5191858"/>
            <a:chExt cx="3124200" cy="533400"/>
          </a:xfrm>
        </p:grpSpPr>
        <p:sp>
          <p:nvSpPr>
            <p:cNvPr id="24" name="Rounded Rectangle 23"/>
            <p:cNvSpPr/>
            <p:nvPr/>
          </p:nvSpPr>
          <p:spPr>
            <a:xfrm>
              <a:off x="5181600" y="5191858"/>
              <a:ext cx="3124200" cy="533400"/>
            </a:xfrm>
            <a:prstGeom prst="roundRect">
              <a:avLst/>
            </a:prstGeom>
            <a:solidFill>
              <a:srgbClr val="AFFFAF"/>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p:cNvSpPr txBox="1">
              <a:spLocks/>
            </p:cNvSpPr>
            <p:nvPr/>
          </p:nvSpPr>
          <p:spPr>
            <a:xfrm>
              <a:off x="5181600" y="5191858"/>
              <a:ext cx="3124200" cy="5334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Low-level planner (FF)</a:t>
              </a:r>
              <a:endParaRPr lang="en-US" sz="2400" dirty="0"/>
            </a:p>
          </p:txBody>
        </p:sp>
      </p:grpSp>
      <p:sp>
        <p:nvSpPr>
          <p:cNvPr id="7" name="Rounded Rectangle 6"/>
          <p:cNvSpPr/>
          <p:nvPr/>
        </p:nvSpPr>
        <p:spPr>
          <a:xfrm>
            <a:off x="3352800" y="2284159"/>
            <a:ext cx="2599592" cy="382464"/>
          </a:xfrm>
          <a:prstGeom prst="roundRect">
            <a:avLst/>
          </a:prstGeom>
          <a:solidFill>
            <a:srgbClr val="FFFFFF">
              <a:alpha val="8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a:stCxn id="21" idx="2"/>
          </p:cNvCxnSpPr>
          <p:nvPr/>
        </p:nvCxnSpPr>
        <p:spPr>
          <a:xfrm>
            <a:off x="4615962" y="3669324"/>
            <a:ext cx="0" cy="1081452"/>
          </a:xfrm>
          <a:prstGeom prst="straightConnector1">
            <a:avLst/>
          </a:prstGeom>
          <a:ln w="28575">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4" idx="3"/>
            <a:endCxn id="10" idx="1"/>
          </p:cNvCxnSpPr>
          <p:nvPr/>
        </p:nvCxnSpPr>
        <p:spPr>
          <a:xfrm>
            <a:off x="6178062" y="5105401"/>
            <a:ext cx="1137138" cy="2933"/>
          </a:xfrm>
          <a:prstGeom prst="straightConnector1">
            <a:avLst/>
          </a:prstGeom>
          <a:ln w="28575">
            <a:solidFill>
              <a:schemeClr val="accent2">
                <a:lumMod val="7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3" idx="3"/>
          </p:cNvCxnSpPr>
          <p:nvPr/>
        </p:nvCxnSpPr>
        <p:spPr>
          <a:xfrm>
            <a:off x="1447800" y="1699848"/>
            <a:ext cx="1524000" cy="0"/>
          </a:xfrm>
          <a:prstGeom prst="straightConnector1">
            <a:avLst/>
          </a:prstGeom>
          <a:ln w="28575">
            <a:solidFill>
              <a:schemeClr val="accent2">
                <a:lumMod val="7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6" idx="3"/>
          </p:cNvCxnSpPr>
          <p:nvPr/>
        </p:nvCxnSpPr>
        <p:spPr>
          <a:xfrm>
            <a:off x="2133600" y="3417279"/>
            <a:ext cx="838200" cy="0"/>
          </a:xfrm>
          <a:prstGeom prst="straightConnector1">
            <a:avLst/>
          </a:prstGeom>
          <a:ln w="28575">
            <a:solidFill>
              <a:schemeClr val="accent2">
                <a:lumMod val="7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0" y="5878761"/>
            <a:ext cx="9144000" cy="598239"/>
            <a:chOff x="0" y="5791200"/>
            <a:chExt cx="9144000" cy="598239"/>
          </a:xfrm>
        </p:grpSpPr>
        <p:sp>
          <p:nvSpPr>
            <p:cNvPr id="48" name="Rectangle 47"/>
            <p:cNvSpPr/>
            <p:nvPr/>
          </p:nvSpPr>
          <p:spPr>
            <a:xfrm>
              <a:off x="0" y="5791200"/>
              <a:ext cx="9144000" cy="598239"/>
            </a:xfrm>
            <a:prstGeom prst="rect">
              <a:avLst/>
            </a:prstGeom>
            <a:ln>
              <a:noFill/>
            </a:ln>
          </p:spPr>
          <p:style>
            <a:lnRef idx="1">
              <a:schemeClr val="accent3"/>
            </a:lnRef>
            <a:fillRef idx="1001">
              <a:schemeClr val="lt2"/>
            </a:fillRef>
            <a:effectRef idx="2">
              <a:schemeClr val="accent3"/>
            </a:effectRef>
            <a:fontRef idx="minor">
              <a:schemeClr val="lt1"/>
            </a:fontRef>
          </p:style>
          <p:txBody>
            <a:bodyPr rtlCol="0" anchor="ctr"/>
            <a:lstStyle/>
            <a:p>
              <a:pPr algn="ctr"/>
              <a:endParaRPr lang="en-US"/>
            </a:p>
          </p:txBody>
        </p:sp>
        <p:sp>
          <p:nvSpPr>
            <p:cNvPr id="49" name="Text Box 5"/>
            <p:cNvSpPr txBox="1">
              <a:spLocks noChangeArrowheads="1"/>
            </p:cNvSpPr>
            <p:nvPr/>
          </p:nvSpPr>
          <p:spPr bwMode="auto">
            <a:xfrm>
              <a:off x="0" y="5867400"/>
              <a:ext cx="9144000" cy="488212"/>
            </a:xfrm>
            <a:prstGeom prst="rect">
              <a:avLst/>
            </a:prstGeom>
            <a:noFill/>
            <a:ln w="9525">
              <a:noFill/>
              <a:round/>
              <a:headEnd/>
              <a:tailEnd/>
            </a:ln>
          </p:spPr>
          <p:txBody>
            <a:bodyPr lIns="81639" tIns="40820" rIns="81639" bIns="40820"/>
            <a:lstStyle/>
            <a:p>
              <a:pPr algn="ctr">
                <a:lnSpc>
                  <a:spcPct val="97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400" dirty="0" smtClean="0">
                  <a:latin typeface="Trebuchet MS" pitchFamily="32" charset="0"/>
                </a:rPr>
                <a:t>Learn model parameters from planning feedback</a:t>
              </a:r>
              <a:endParaRPr lang="en-US" sz="2400" dirty="0">
                <a:latin typeface="Trebuchet MS" pitchFamily="32" charset="0"/>
              </a:endParaRPr>
            </a:p>
          </p:txBody>
        </p:sp>
      </p:grpSp>
      <p:sp>
        <p:nvSpPr>
          <p:cNvPr id="51" name="Content Placeholder 2"/>
          <p:cNvSpPr txBox="1">
            <a:spLocks/>
          </p:cNvSpPr>
          <p:nvPr/>
        </p:nvSpPr>
        <p:spPr>
          <a:xfrm>
            <a:off x="6629400" y="1453200"/>
            <a:ext cx="2514600" cy="5334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i="1" dirty="0" smtClean="0">
                <a:solidFill>
                  <a:schemeClr val="tx1">
                    <a:lumMod val="65000"/>
                    <a:lumOff val="35000"/>
                  </a:schemeClr>
                </a:solidFill>
                <a:effectLst/>
              </a:rPr>
              <a:t>Model precondition descriptions</a:t>
            </a:r>
            <a:endParaRPr lang="en-US" sz="1800" i="1" dirty="0">
              <a:solidFill>
                <a:schemeClr val="tx1">
                  <a:lumMod val="65000"/>
                  <a:lumOff val="35000"/>
                </a:schemeClr>
              </a:solidFill>
              <a:effectLst/>
            </a:endParaRPr>
          </a:p>
        </p:txBody>
      </p:sp>
      <p:sp>
        <p:nvSpPr>
          <p:cNvPr id="52" name="Content Placeholder 2"/>
          <p:cNvSpPr txBox="1">
            <a:spLocks/>
          </p:cNvSpPr>
          <p:nvPr/>
        </p:nvSpPr>
        <p:spPr>
          <a:xfrm>
            <a:off x="6629400" y="2971800"/>
            <a:ext cx="2286000" cy="94318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i="1" dirty="0" smtClean="0">
                <a:solidFill>
                  <a:schemeClr val="tx1">
                    <a:lumMod val="65000"/>
                    <a:lumOff val="35000"/>
                  </a:schemeClr>
                </a:solidFill>
                <a:effectLst/>
              </a:rPr>
              <a:t>Model object relations </a:t>
            </a:r>
          </a:p>
          <a:p>
            <a:pPr marL="0" indent="0">
              <a:buFont typeface="Arial" pitchFamily="34" charset="0"/>
              <a:buNone/>
            </a:pPr>
            <a:r>
              <a:rPr lang="en-US" sz="1800" i="1" dirty="0" smtClean="0">
                <a:solidFill>
                  <a:schemeClr val="tx1">
                    <a:lumMod val="65000"/>
                    <a:lumOff val="35000"/>
                  </a:schemeClr>
                </a:solidFill>
                <a:effectLst/>
              </a:rPr>
              <a:t>in world, and ground</a:t>
            </a:r>
            <a:r>
              <a:rPr lang="en-US" sz="1800" i="1" dirty="0" smtClean="0">
                <a:solidFill>
                  <a:schemeClr val="tx1">
                    <a:lumMod val="65000"/>
                    <a:lumOff val="35000"/>
                  </a:schemeClr>
                </a:solidFill>
              </a:rPr>
              <a:t> </a:t>
            </a:r>
          </a:p>
          <a:p>
            <a:pPr marL="0" indent="0">
              <a:buFont typeface="Arial" pitchFamily="34" charset="0"/>
              <a:buNone/>
            </a:pPr>
            <a:r>
              <a:rPr lang="en-US" sz="1800" i="1" dirty="0" smtClean="0">
                <a:solidFill>
                  <a:schemeClr val="tx1">
                    <a:lumMod val="65000"/>
                    <a:lumOff val="35000"/>
                  </a:schemeClr>
                </a:solidFill>
                <a:effectLst/>
              </a:rPr>
              <a:t>preconditions.</a:t>
            </a:r>
            <a:endParaRPr lang="en-US" sz="1800" i="1" dirty="0">
              <a:solidFill>
                <a:schemeClr val="tx1">
                  <a:lumMod val="65000"/>
                  <a:lumOff val="35000"/>
                </a:schemeClr>
              </a:solidFill>
              <a:effectLst/>
            </a:endParaRPr>
          </a:p>
        </p:txBody>
      </p:sp>
      <p:sp>
        <p:nvSpPr>
          <p:cNvPr id="5" name="Content Placeholder 2"/>
          <p:cNvSpPr txBox="1">
            <a:spLocks/>
          </p:cNvSpPr>
          <p:nvPr/>
        </p:nvSpPr>
        <p:spPr>
          <a:xfrm>
            <a:off x="3091962" y="2284536"/>
            <a:ext cx="30480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i="1" dirty="0" smtClean="0">
                <a:effectLst>
                  <a:glow rad="152400">
                    <a:schemeClr val="bg1">
                      <a:alpha val="60000"/>
                    </a:schemeClr>
                  </a:glow>
                </a:effectLst>
              </a:rPr>
              <a:t>Precondition relations</a:t>
            </a:r>
            <a:endParaRPr lang="en-US" sz="2000" i="1" dirty="0">
              <a:effectLst>
                <a:glow rad="152400">
                  <a:schemeClr val="bg1">
                    <a:alpha val="60000"/>
                  </a:schemeClr>
                </a:glow>
              </a:effectLst>
            </a:endParaRPr>
          </a:p>
        </p:txBody>
      </p:sp>
      <p:sp>
        <p:nvSpPr>
          <p:cNvPr id="27" name="Rounded Rectangle 26"/>
          <p:cNvSpPr/>
          <p:nvPr/>
        </p:nvSpPr>
        <p:spPr>
          <a:xfrm>
            <a:off x="3352800" y="4113336"/>
            <a:ext cx="2599592" cy="382464"/>
          </a:xfrm>
          <a:prstGeom prst="roundRect">
            <a:avLst/>
          </a:prstGeom>
          <a:solidFill>
            <a:srgbClr val="FFFFFF">
              <a:alpha val="8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3267808" y="4097216"/>
            <a:ext cx="26670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i="1" dirty="0">
                <a:effectLst>
                  <a:glow rad="152400">
                    <a:schemeClr val="bg1">
                      <a:alpha val="60000"/>
                    </a:schemeClr>
                  </a:glow>
                </a:effectLst>
              </a:rPr>
              <a:t>Sub-goal sequence</a:t>
            </a:r>
          </a:p>
        </p:txBody>
      </p:sp>
    </p:spTree>
    <p:extLst>
      <p:ext uri="{BB962C8B-B14F-4D97-AF65-F5344CB8AC3E}">
        <p14:creationId xmlns:p14="http://schemas.microsoft.com/office/powerpoint/2010/main" val="17695259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Domain</a:t>
            </a:r>
            <a:endParaRPr lang="en-US" dirty="0"/>
          </a:p>
        </p:txBody>
      </p:sp>
      <p:pic>
        <p:nvPicPr>
          <p:cNvPr id="3074" name="Picture 2" descr="D:\phd-presentation\img\minecraft_server_buildings.jpg"/>
          <p:cNvPicPr>
            <a:picLocks noChangeAspect="1" noChangeArrowheads="1"/>
          </p:cNvPicPr>
          <p:nvPr/>
        </p:nvPicPr>
        <p:blipFill rotWithShape="1">
          <a:blip r:embed="rId3">
            <a:extLst>
              <a:ext uri="{28A0092B-C50C-407E-A947-70E740481C1C}">
                <a14:useLocalDpi xmlns:a14="http://schemas.microsoft.com/office/drawing/2010/main" val="0"/>
              </a:ext>
            </a:extLst>
          </a:blip>
          <a:srcRect l="7658" r="27934" b="13333"/>
          <a:stretch/>
        </p:blipFill>
        <p:spPr bwMode="auto">
          <a:xfrm rot="21359841">
            <a:off x="490456" y="1181100"/>
            <a:ext cx="3840480" cy="26746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aphicFrame>
        <p:nvGraphicFramePr>
          <p:cNvPr id="5" name="Content Placeholder 9"/>
          <p:cNvGraphicFramePr>
            <a:graphicFrameLocks noGrp="1"/>
          </p:cNvGraphicFramePr>
          <p:nvPr>
            <p:ph idx="1"/>
            <p:extLst>
              <p:ext uri="{D42A27DB-BD31-4B8C-83A1-F6EECF244321}">
                <p14:modId xmlns:p14="http://schemas.microsoft.com/office/powerpoint/2010/main" val="600240576"/>
              </p:ext>
            </p:extLst>
          </p:nvPr>
        </p:nvGraphicFramePr>
        <p:xfrm>
          <a:off x="5181600" y="3759200"/>
          <a:ext cx="3505200" cy="812800"/>
        </p:xfrm>
        <a:graphic>
          <a:graphicData uri="http://schemas.openxmlformats.org/drawingml/2006/table">
            <a:tbl>
              <a:tblPr>
                <a:tableStyleId>{2D5ABB26-0587-4C30-8999-92F81FD0307C}</a:tableStyleId>
              </a:tblPr>
              <a:tblGrid>
                <a:gridCol w="2438400"/>
                <a:gridCol w="1066800"/>
              </a:tblGrid>
              <a:tr h="406400">
                <a:tc>
                  <a:txBody>
                    <a:bodyPr/>
                    <a:lstStyle/>
                    <a:p>
                      <a:r>
                        <a:rPr lang="en-US" sz="2000" i="1" dirty="0" smtClean="0"/>
                        <a:t>Sentences:</a:t>
                      </a:r>
                      <a:endParaRPr lang="en-US" sz="2000" i="1" dirty="0"/>
                    </a:p>
                  </a:txBody>
                  <a:tcPr/>
                </a:tc>
                <a:tc>
                  <a:txBody>
                    <a:bodyPr/>
                    <a:lstStyle/>
                    <a:p>
                      <a:r>
                        <a:rPr lang="en-US" sz="2000" b="0" i="1" dirty="0" smtClean="0"/>
                        <a:t>242</a:t>
                      </a:r>
                    </a:p>
                  </a:txBody>
                  <a:tcPr/>
                </a:tc>
              </a:tr>
              <a:tr h="406400">
                <a:tc>
                  <a:txBody>
                    <a:bodyPr/>
                    <a:lstStyle/>
                    <a:p>
                      <a:r>
                        <a:rPr lang="en-US" sz="2000" i="1" dirty="0" smtClean="0"/>
                        <a:t>Vocabulary:</a:t>
                      </a:r>
                      <a:endParaRPr lang="en-US" sz="2000" i="1" dirty="0"/>
                    </a:p>
                  </a:txBody>
                  <a:tcPr/>
                </a:tc>
                <a:tc>
                  <a:txBody>
                    <a:bodyPr/>
                    <a:lstStyle/>
                    <a:p>
                      <a:r>
                        <a:rPr lang="en-US" sz="2000" b="0" i="1" dirty="0" smtClean="0"/>
                        <a:t>979</a:t>
                      </a:r>
                      <a:endParaRPr lang="en-US" sz="2000" b="0" i="1" dirty="0"/>
                    </a:p>
                  </a:txBody>
                  <a:tcPr/>
                </a:tc>
              </a:tr>
            </a:tbl>
          </a:graphicData>
        </a:graphic>
      </p:graphicFrame>
      <p:sp>
        <p:nvSpPr>
          <p:cNvPr id="6" name="Content Placeholder 2"/>
          <p:cNvSpPr txBox="1">
            <a:spLocks/>
          </p:cNvSpPr>
          <p:nvPr/>
        </p:nvSpPr>
        <p:spPr>
          <a:xfrm>
            <a:off x="4876800" y="2209800"/>
            <a:ext cx="3581400" cy="762000"/>
          </a:xfrm>
          <a:prstGeom prst="rect">
            <a:avLst/>
          </a:prstGeom>
        </p:spPr>
        <p:txBody>
          <a:bodyPr vert="horz" lIns="91440" tIns="45720" rIns="91440" bIns="45720" rtlCol="0">
            <a:noAutofit/>
          </a:bodyPr>
          <a:lstStyle/>
          <a:p>
            <a:pPr marL="1201738" marR="0" lvl="0" indent="-1201738"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rgbClr val="C00000"/>
                </a:solidFill>
              </a:rPr>
              <a:t>Documents</a:t>
            </a:r>
            <a:r>
              <a:rPr kumimoji="0" lang="en-US" sz="2000" b="0" i="0" u="none" strike="noStrike" kern="1200" cap="none" spc="0" normalizeH="0" baseline="0" noProof="0" dirty="0" smtClean="0">
                <a:ln>
                  <a:noFill/>
                </a:ln>
                <a:solidFill>
                  <a:srgbClr val="C00000"/>
                </a:solidFill>
                <a:effectLst/>
                <a:uLnTx/>
                <a:uFillTx/>
                <a:latin typeface="+mn-lt"/>
                <a:ea typeface="+mn-ea"/>
                <a:cs typeface="+mn-cs"/>
              </a:rPr>
              <a:t>:</a:t>
            </a:r>
            <a:r>
              <a:rPr lang="en-US" sz="2000" dirty="0" smtClean="0"/>
              <a:t>	</a:t>
            </a:r>
          </a:p>
          <a:p>
            <a:pPr marL="288925" marR="0" lvl="0" algn="l" defTabSz="914400" rtl="0" eaLnBrk="1" fontAlgn="auto" latinLnBrk="0" hangingPunct="1">
              <a:lnSpc>
                <a:spcPct val="100000"/>
              </a:lnSpc>
              <a:spcBef>
                <a:spcPct val="20000"/>
              </a:spcBef>
              <a:spcAft>
                <a:spcPts val="0"/>
              </a:spcAft>
              <a:buClrTx/>
              <a:buSzTx/>
              <a:tabLst/>
              <a:defRPr/>
            </a:pPr>
            <a:r>
              <a:rPr kumimoji="0" lang="en-US" sz="2000" b="0" i="1" u="none" strike="noStrike" kern="1200" cap="none" spc="0" normalizeH="0" noProof="0" dirty="0" smtClean="0">
                <a:ln>
                  <a:noFill/>
                </a:ln>
                <a:solidFill>
                  <a:schemeClr val="tx1"/>
                </a:solidFill>
                <a:effectLst/>
                <a:uLnTx/>
                <a:uFillTx/>
                <a:latin typeface="+mn-lt"/>
                <a:ea typeface="+mn-ea"/>
                <a:cs typeface="+mn-cs"/>
              </a:rPr>
              <a:t>User authored wiki articles</a:t>
            </a:r>
            <a:endParaRPr kumimoji="0" lang="en-US" sz="2000" b="0" i="1"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4876800" y="3302000"/>
            <a:ext cx="1828800" cy="457200"/>
          </a:xfrm>
          <a:prstGeom prst="rect">
            <a:avLst/>
          </a:prstGeom>
        </p:spPr>
        <p:txBody>
          <a:bodyPr vert="horz" lIns="91440" tIns="45720" rIns="91440" bIns="45720" rtlCol="0">
            <a:normAutofit/>
          </a:bodyPr>
          <a:lstStyle/>
          <a:p>
            <a:pPr marL="1201738" marR="0" lvl="0" indent="-120173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C00000"/>
                </a:solidFill>
                <a:effectLst/>
                <a:uLnTx/>
                <a:uFillTx/>
                <a:latin typeface="+mn-lt"/>
                <a:ea typeface="+mn-ea"/>
                <a:cs typeface="+mn-cs"/>
              </a:rPr>
              <a:t>Text Statistics:</a:t>
            </a:r>
            <a:endParaRPr kumimoji="0" lang="en-US" sz="2000" b="0" i="1"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4876800" y="1143000"/>
            <a:ext cx="3581400" cy="914400"/>
          </a:xfrm>
          <a:prstGeom prst="rect">
            <a:avLst/>
          </a:prstGeom>
        </p:spPr>
        <p:txBody>
          <a:bodyPr vert="horz" lIns="91440" tIns="45720" rIns="91440" bIns="45720" rtlCol="0">
            <a:noAutofit/>
          </a:bodyPr>
          <a:lstStyle/>
          <a:p>
            <a:pPr marL="1201738" marR="0" lvl="0" indent="-120173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C00000"/>
                </a:solidFill>
                <a:effectLst/>
                <a:uLnTx/>
                <a:uFillTx/>
                <a:latin typeface="+mn-lt"/>
                <a:ea typeface="+mn-ea"/>
                <a:cs typeface="+mn-cs"/>
              </a:rPr>
              <a:t>World:</a:t>
            </a:r>
            <a:r>
              <a:rPr lang="en-US" sz="2000" dirty="0" smtClean="0"/>
              <a:t>	</a:t>
            </a:r>
          </a:p>
          <a:p>
            <a:pPr marL="288925" lvl="0">
              <a:spcBef>
                <a:spcPct val="20000"/>
              </a:spcBef>
              <a:defRPr/>
            </a:pPr>
            <a:r>
              <a:rPr lang="en-US" sz="2000" i="1" dirty="0" err="1"/>
              <a:t>Minecraft</a:t>
            </a:r>
            <a:r>
              <a:rPr lang="en-US" sz="2000" i="1" dirty="0"/>
              <a:t> </a:t>
            </a:r>
            <a:r>
              <a:rPr lang="en-US" sz="2000" i="1" dirty="0" smtClean="0"/>
              <a:t>virtual </a:t>
            </a:r>
            <a:r>
              <a:rPr lang="en-US" sz="2000" i="1" dirty="0"/>
              <a:t>world</a:t>
            </a:r>
            <a:endParaRPr kumimoji="0" lang="en-US" sz="2000" b="0" i="1" u="none" strike="noStrike" kern="1200" cap="none" spc="0" normalizeH="0" noProof="0" dirty="0" smtClean="0">
              <a:ln>
                <a:noFill/>
              </a:ln>
              <a:solidFill>
                <a:schemeClr val="tx1"/>
              </a:solidFill>
              <a:effectLst/>
              <a:uLnTx/>
              <a:uFillTx/>
              <a:latin typeface="+mn-lt"/>
              <a:ea typeface="+mn-ea"/>
              <a:cs typeface="+mn-cs"/>
            </a:endParaRPr>
          </a:p>
        </p:txBody>
      </p:sp>
      <p:graphicFrame>
        <p:nvGraphicFramePr>
          <p:cNvPr id="9" name="Content Placeholder 9"/>
          <p:cNvGraphicFramePr>
            <a:graphicFrameLocks/>
          </p:cNvGraphicFramePr>
          <p:nvPr>
            <p:extLst>
              <p:ext uri="{D42A27DB-BD31-4B8C-83A1-F6EECF244321}">
                <p14:modId xmlns:p14="http://schemas.microsoft.com/office/powerpoint/2010/main" val="1703299556"/>
              </p:ext>
            </p:extLst>
          </p:nvPr>
        </p:nvGraphicFramePr>
        <p:xfrm>
          <a:off x="5181600" y="5283200"/>
          <a:ext cx="3505200" cy="812800"/>
        </p:xfrm>
        <a:graphic>
          <a:graphicData uri="http://schemas.openxmlformats.org/drawingml/2006/table">
            <a:tbl>
              <a:tblPr>
                <a:tableStyleId>{2D5ABB26-0587-4C30-8999-92F81FD0307C}</a:tableStyleId>
              </a:tblPr>
              <a:tblGrid>
                <a:gridCol w="2438400"/>
                <a:gridCol w="1066800"/>
              </a:tblGrid>
              <a:tr h="406400">
                <a:tc>
                  <a:txBody>
                    <a:bodyPr/>
                    <a:lstStyle/>
                    <a:p>
                      <a:r>
                        <a:rPr lang="en-US" sz="2000" i="1" dirty="0" smtClean="0"/>
                        <a:t>Tasks:</a:t>
                      </a:r>
                      <a:endParaRPr lang="en-US" sz="2000" i="1" dirty="0"/>
                    </a:p>
                  </a:txBody>
                  <a:tcPr/>
                </a:tc>
                <a:tc>
                  <a:txBody>
                    <a:bodyPr/>
                    <a:lstStyle/>
                    <a:p>
                      <a:r>
                        <a:rPr lang="en-US" sz="2000" b="0" i="1" dirty="0" smtClean="0"/>
                        <a:t>98</a:t>
                      </a:r>
                    </a:p>
                  </a:txBody>
                  <a:tcPr/>
                </a:tc>
              </a:tr>
              <a:tr h="406400">
                <a:tc>
                  <a:txBody>
                    <a:bodyPr/>
                    <a:lstStyle/>
                    <a:p>
                      <a:r>
                        <a:rPr lang="en-US" sz="2000" i="1" dirty="0" smtClean="0"/>
                        <a:t>Avg.</a:t>
                      </a:r>
                      <a:r>
                        <a:rPr lang="en-US" sz="2000" i="1" baseline="0" dirty="0" smtClean="0"/>
                        <a:t> plan length</a:t>
                      </a:r>
                      <a:r>
                        <a:rPr lang="en-US" sz="2000" i="1" dirty="0" smtClean="0"/>
                        <a:t>:</a:t>
                      </a:r>
                      <a:endParaRPr lang="en-US" sz="2000" i="1" dirty="0"/>
                    </a:p>
                  </a:txBody>
                  <a:tcPr/>
                </a:tc>
                <a:tc>
                  <a:txBody>
                    <a:bodyPr/>
                    <a:lstStyle/>
                    <a:p>
                      <a:r>
                        <a:rPr lang="en-US" sz="2000" b="0" i="1" dirty="0" smtClean="0"/>
                        <a:t>35</a:t>
                      </a:r>
                      <a:endParaRPr lang="en-US" sz="2000" b="0" i="1" dirty="0"/>
                    </a:p>
                  </a:txBody>
                  <a:tcPr/>
                </a:tc>
              </a:tr>
            </a:tbl>
          </a:graphicData>
        </a:graphic>
      </p:graphicFrame>
      <p:sp>
        <p:nvSpPr>
          <p:cNvPr id="10" name="Content Placeholder 2"/>
          <p:cNvSpPr txBox="1">
            <a:spLocks/>
          </p:cNvSpPr>
          <p:nvPr/>
        </p:nvSpPr>
        <p:spPr>
          <a:xfrm>
            <a:off x="4876800" y="4826000"/>
            <a:ext cx="3124200" cy="457200"/>
          </a:xfrm>
          <a:prstGeom prst="rect">
            <a:avLst/>
          </a:prstGeom>
        </p:spPr>
        <p:txBody>
          <a:bodyPr vert="horz" lIns="91440" tIns="45720" rIns="91440" bIns="45720" rtlCol="0">
            <a:normAutofit/>
          </a:bodyPr>
          <a:lstStyle/>
          <a:p>
            <a:pPr marL="1201738" marR="0" lvl="0" indent="-120173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C00000"/>
                </a:solidFill>
                <a:effectLst/>
                <a:uLnTx/>
                <a:uFillTx/>
                <a:latin typeface="+mn-lt"/>
                <a:ea typeface="+mn-ea"/>
                <a:cs typeface="+mn-cs"/>
              </a:rPr>
              <a:t>Planning task Statistics:</a:t>
            </a:r>
            <a:endParaRPr kumimoji="0" lang="en-US" sz="2000" b="0" i="1" u="none" strike="noStrike" kern="1200" cap="none" spc="0" normalizeH="0" baseline="0" noProof="0" dirty="0">
              <a:ln>
                <a:noFill/>
              </a:ln>
              <a:solidFill>
                <a:schemeClr val="tx1"/>
              </a:solidFill>
              <a:effectLst/>
              <a:uLnTx/>
              <a:uFillTx/>
              <a:latin typeface="+mn-lt"/>
              <a:ea typeface="+mn-ea"/>
              <a:cs typeface="+mn-cs"/>
            </a:endParaRPr>
          </a:p>
        </p:txBody>
      </p:sp>
      <p:grpSp>
        <p:nvGrpSpPr>
          <p:cNvPr id="15" name="Group 14"/>
          <p:cNvGrpSpPr/>
          <p:nvPr/>
        </p:nvGrpSpPr>
        <p:grpSpPr>
          <a:xfrm rot="159251">
            <a:off x="564304" y="3667968"/>
            <a:ext cx="3855296" cy="2656632"/>
            <a:chOff x="564304" y="3113406"/>
            <a:chExt cx="3855296" cy="2656632"/>
          </a:xfrm>
        </p:grpSpPr>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8190" r="58196" b="38319"/>
            <a:stretch/>
          </p:blipFill>
          <p:spPr bwMode="auto">
            <a:xfrm>
              <a:off x="564304" y="3113406"/>
              <a:ext cx="3855296" cy="26566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828800" y="3230880"/>
              <a:ext cx="2534967" cy="2539157"/>
            </a:xfrm>
            <a:prstGeom prst="rect">
              <a:avLst/>
            </a:prstGeom>
            <a:solidFill>
              <a:schemeClr val="bg1"/>
            </a:solidFill>
          </p:spPr>
          <p:txBody>
            <a:bodyPr wrap="square" lIns="182880">
              <a:spAutoFit/>
            </a:bodyPr>
            <a:lstStyle/>
            <a:p>
              <a:r>
                <a:rPr lang="en-US" sz="2000" b="1" dirty="0"/>
                <a:t>Pickaxes </a:t>
              </a:r>
              <a:endParaRPr lang="en-US" sz="2400" b="1" dirty="0" smtClean="0"/>
            </a:p>
            <a:p>
              <a:endParaRPr lang="en-US" sz="1100" b="1" dirty="0" smtClean="0"/>
            </a:p>
            <a:p>
              <a:r>
                <a:rPr lang="en-US" sz="1600" b="1" dirty="0"/>
                <a:t>Pickaxes</a:t>
              </a:r>
              <a:r>
                <a:rPr lang="en-US" sz="1600" dirty="0"/>
                <a:t> are one of the most commonly used </a:t>
              </a:r>
              <a:r>
                <a:rPr lang="en-US" sz="1600" dirty="0">
                  <a:hlinkClick r:id="rId5" tooltip="Tools"/>
                </a:rPr>
                <a:t>tools</a:t>
              </a:r>
              <a:r>
                <a:rPr lang="en-US" sz="1600" dirty="0"/>
                <a:t> in the game, being required to mine all </a:t>
              </a:r>
              <a:r>
                <a:rPr lang="en-US" sz="1600" dirty="0">
                  <a:hlinkClick r:id="rId6" tooltip="Ores"/>
                </a:rPr>
                <a:t>ores</a:t>
              </a:r>
              <a:r>
                <a:rPr lang="en-US" sz="1600" dirty="0"/>
                <a:t> and many other types of blocks. Different qualities of pickaxe are required to </a:t>
              </a:r>
              <a:r>
                <a:rPr lang="en-US" sz="1600" dirty="0" smtClean="0"/>
                <a:t>successfully</a:t>
              </a:r>
              <a:endParaRPr lang="en-US" sz="500" dirty="0"/>
            </a:p>
          </p:txBody>
        </p:sp>
      </p:grpSp>
    </p:spTree>
    <p:extLst>
      <p:ext uri="{BB962C8B-B14F-4D97-AF65-F5344CB8AC3E}">
        <p14:creationId xmlns:p14="http://schemas.microsoft.com/office/powerpoint/2010/main" val="1521171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8314246"/>
              </p:ext>
            </p:extLst>
          </p:nvPr>
        </p:nvGraphicFramePr>
        <p:xfrm>
          <a:off x="1219200" y="1752600"/>
          <a:ext cx="6781800" cy="3505200"/>
        </p:xfrm>
        <a:graphic>
          <a:graphicData uri="http://schemas.openxmlformats.org/drawingml/2006/table">
            <a:tbl>
              <a:tblPr firstRow="1">
                <a:tableStyleId>{9DCAF9ED-07DC-4A11-8D7F-57B35C25682E}</a:tableStyleId>
              </a:tblPr>
              <a:tblGrid>
                <a:gridCol w="4038600"/>
                <a:gridCol w="2743200"/>
              </a:tblGrid>
              <a:tr h="0">
                <a:tc>
                  <a:txBody>
                    <a:bodyPr/>
                    <a:lstStyle/>
                    <a:p>
                      <a:r>
                        <a:rPr lang="en-US" sz="2800" u="none" strike="noStrike" kern="1200" baseline="0" dirty="0" smtClean="0"/>
                        <a:t>Method</a:t>
                      </a:r>
                      <a:endParaRPr lang="en-US" sz="2800" b="0" i="0" u="none" strike="noStrike" kern="1200" baseline="0" dirty="0" smtClean="0">
                        <a:solidFill>
                          <a:sysClr val="windowText" lastClr="000000"/>
                        </a:solidFill>
                        <a:latin typeface="+mn-lt"/>
                        <a:ea typeface="+mn-ea"/>
                        <a:cs typeface="+mn-cs"/>
                      </a:endParaRPr>
                    </a:p>
                  </a:txBody>
                  <a:tcPr marL="182880" marR="182880" marT="137160" marB="1371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u="none" strike="noStrike" kern="1200" baseline="0" dirty="0" smtClean="0"/>
                        <a:t>% plans solved</a:t>
                      </a:r>
                      <a:endParaRPr lang="en-US" sz="2800" b="0" i="0" u="none" strike="noStrike" kern="1200" baseline="0" dirty="0" smtClean="0">
                        <a:solidFill>
                          <a:sysClr val="windowText" lastClr="000000"/>
                        </a:solidFill>
                        <a:latin typeface="+mn-lt"/>
                        <a:ea typeface="+mn-ea"/>
                        <a:cs typeface="+mn-cs"/>
                      </a:endParaRPr>
                    </a:p>
                  </a:txBody>
                  <a:tcPr marL="182880" marR="182880" marT="137160" marB="137160"/>
                </a:tc>
              </a:tr>
              <a:tr h="0">
                <a:tc>
                  <a:txBody>
                    <a:bodyPr/>
                    <a:lstStyle/>
                    <a:p>
                      <a:r>
                        <a:rPr lang="en-US" sz="2800" dirty="0" smtClean="0"/>
                        <a:t>Low-level planner (FF)</a:t>
                      </a:r>
                      <a:endParaRPr lang="en-US" sz="2800" dirty="0">
                        <a:solidFill>
                          <a:sysClr val="windowText" lastClr="000000"/>
                        </a:solidFill>
                      </a:endParaRPr>
                    </a:p>
                  </a:txBody>
                  <a:tcPr marL="182880" marR="182880" marT="137160" marB="1371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u="none" strike="noStrike" kern="1200" baseline="0" dirty="0" smtClean="0"/>
                        <a:t>40.8</a:t>
                      </a:r>
                      <a:endParaRPr lang="en-US" sz="2800" b="0" i="0" u="none" strike="noStrike" kern="1200" baseline="0" dirty="0" smtClean="0">
                        <a:solidFill>
                          <a:sysClr val="windowText" lastClr="000000"/>
                        </a:solidFill>
                        <a:latin typeface="+mn-lt"/>
                        <a:ea typeface="+mn-ea"/>
                        <a:cs typeface="+mn-cs"/>
                      </a:endParaRPr>
                    </a:p>
                  </a:txBody>
                  <a:tcPr marL="182880" marR="182880" marT="137160" marB="137160"/>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u="none" strike="noStrike" kern="1200" baseline="0" dirty="0" smtClean="0"/>
                        <a:t>No text</a:t>
                      </a:r>
                      <a:endParaRPr lang="en-US" sz="2800" b="0" i="0" u="none" strike="noStrike" kern="1200" baseline="0" dirty="0" smtClean="0">
                        <a:solidFill>
                          <a:sysClr val="windowText" lastClr="000000"/>
                        </a:solidFill>
                        <a:latin typeface="+mn-lt"/>
                        <a:ea typeface="+mn-ea"/>
                        <a:cs typeface="+mn-cs"/>
                      </a:endParaRPr>
                    </a:p>
                  </a:txBody>
                  <a:tcPr marL="182880" marR="182880" marT="137160" marB="1371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u="none" strike="noStrike" kern="1200" baseline="0" dirty="0" smtClean="0"/>
                        <a:t>69.4</a:t>
                      </a:r>
                      <a:endParaRPr lang="en-US" sz="2800" b="0" i="0" u="none" strike="noStrike" kern="1200" baseline="0" dirty="0" smtClean="0">
                        <a:solidFill>
                          <a:sysClr val="windowText" lastClr="000000"/>
                        </a:solidFill>
                        <a:latin typeface="+mn-lt"/>
                        <a:ea typeface="+mn-ea"/>
                        <a:cs typeface="+mn-cs"/>
                      </a:endParaRPr>
                    </a:p>
                  </a:txBody>
                  <a:tcPr marL="182880" marR="182880" marT="137160" marB="137160"/>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u="none" strike="noStrike" kern="1200" baseline="0" dirty="0" smtClean="0"/>
                        <a:t>Full model</a:t>
                      </a:r>
                      <a:endParaRPr lang="en-US" sz="2800" b="1" i="0" u="none" strike="noStrike" kern="1200" baseline="0" dirty="0" smtClean="0">
                        <a:solidFill>
                          <a:sysClr val="windowText" lastClr="000000"/>
                        </a:solidFill>
                        <a:latin typeface="+mn-lt"/>
                        <a:ea typeface="+mn-ea"/>
                        <a:cs typeface="+mn-cs"/>
                      </a:endParaRPr>
                    </a:p>
                  </a:txBody>
                  <a:tcPr marL="182880" marR="182880" marT="137160" marB="137160"/>
                </a:tc>
                <a:tc>
                  <a:txBody>
                    <a:bodyPr/>
                    <a:lstStyle/>
                    <a:p>
                      <a:r>
                        <a:rPr lang="en-US" sz="2800" b="1" u="none" strike="noStrike" kern="1200" baseline="0" dirty="0" smtClean="0"/>
                        <a:t>80.2</a:t>
                      </a:r>
                      <a:endParaRPr lang="en-US" sz="2800" b="1" dirty="0">
                        <a:solidFill>
                          <a:sysClr val="windowText" lastClr="000000"/>
                        </a:solidFill>
                      </a:endParaRPr>
                    </a:p>
                  </a:txBody>
                  <a:tcPr marL="182880" marR="182880" marT="137160" marB="137160"/>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u="none" strike="noStrike" kern="1200" baseline="0" dirty="0" smtClean="0"/>
                        <a:t>Manual text connections</a:t>
                      </a:r>
                      <a:endParaRPr lang="en-US" sz="2800" b="0" i="0" u="none" strike="noStrike" kern="1200" baseline="0" dirty="0" smtClean="0">
                        <a:solidFill>
                          <a:sysClr val="windowText" lastClr="000000"/>
                        </a:solidFill>
                        <a:latin typeface="+mn-lt"/>
                        <a:ea typeface="+mn-ea"/>
                        <a:cs typeface="+mn-cs"/>
                      </a:endParaRPr>
                    </a:p>
                  </a:txBody>
                  <a:tcPr marL="182880" marR="182880" marT="137160" marB="1371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u="none" strike="noStrike" kern="1200" baseline="0" dirty="0" smtClean="0"/>
                        <a:t>84.7</a:t>
                      </a:r>
                      <a:endParaRPr lang="en-US" sz="2800" b="0" i="0" u="none" strike="noStrike" kern="1200" baseline="0" dirty="0" smtClean="0">
                        <a:solidFill>
                          <a:sysClr val="windowText" lastClr="000000"/>
                        </a:solidFill>
                        <a:latin typeface="+mn-lt"/>
                        <a:ea typeface="+mn-ea"/>
                        <a:cs typeface="+mn-cs"/>
                      </a:endParaRPr>
                    </a:p>
                  </a:txBody>
                  <a:tcPr marL="182880" marR="182880" marT="137160" marB="137160"/>
                </a:tc>
              </a:tr>
            </a:tbl>
          </a:graphicData>
        </a:graphic>
      </p:graphicFrame>
    </p:spTree>
    <p:extLst>
      <p:ext uri="{BB962C8B-B14F-4D97-AF65-F5344CB8AC3E}">
        <p14:creationId xmlns:p14="http://schemas.microsoft.com/office/powerpoint/2010/main" val="15700872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r>
              <a:rPr lang="en-US" dirty="0" smtClean="0">
                <a:solidFill>
                  <a:schemeClr val="tx1">
                    <a:lumMod val="50000"/>
                    <a:lumOff val="50000"/>
                  </a:schemeClr>
                </a:solidFill>
              </a:rPr>
              <a:t>Text Analysis</a:t>
            </a:r>
            <a:endParaRPr lang="en-US" dirty="0">
              <a:solidFill>
                <a:schemeClr val="tx1">
                  <a:lumMod val="50000"/>
                  <a:lumOff val="50000"/>
                </a:schemeClr>
              </a:solidFill>
            </a:endParaRPr>
          </a:p>
        </p:txBody>
      </p:sp>
      <p:pic>
        <p:nvPicPr>
          <p:cNvPr id="2054" name="Picture 6" descr="D:\phd-presentation\text_p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11300"/>
            <a:ext cx="7121971" cy="420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2528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a:xfrm>
            <a:off x="1066800" y="1600200"/>
            <a:ext cx="7239000" cy="4525963"/>
          </a:xfrm>
        </p:spPr>
        <p:txBody>
          <a:bodyPr>
            <a:normAutofit/>
          </a:bodyPr>
          <a:lstStyle/>
          <a:p>
            <a:pPr>
              <a:spcBef>
                <a:spcPts val="0"/>
              </a:spcBef>
              <a:spcAft>
                <a:spcPts val="1200"/>
              </a:spcAft>
            </a:pPr>
            <a:r>
              <a:rPr lang="en-US" sz="2800" dirty="0" smtClean="0"/>
              <a:t>Instruction interpretation</a:t>
            </a:r>
          </a:p>
          <a:p>
            <a:pPr marL="346075" indent="0">
              <a:spcBef>
                <a:spcPts val="0"/>
              </a:spcBef>
              <a:spcAft>
                <a:spcPts val="1200"/>
              </a:spcAft>
              <a:buNone/>
            </a:pPr>
            <a:r>
              <a:rPr lang="en-US" sz="2400" i="1" dirty="0" smtClean="0">
                <a:solidFill>
                  <a:srgbClr val="C00000"/>
                </a:solidFill>
              </a:rPr>
              <a:t>Learned from manual supervision</a:t>
            </a:r>
          </a:p>
          <a:p>
            <a:pPr>
              <a:spcBef>
                <a:spcPts val="0"/>
              </a:spcBef>
              <a:spcAft>
                <a:spcPts val="1200"/>
              </a:spcAft>
            </a:pPr>
            <a:endParaRPr lang="en-US" sz="1400" dirty="0"/>
          </a:p>
          <a:p>
            <a:pPr>
              <a:spcBef>
                <a:spcPts val="0"/>
              </a:spcBef>
              <a:spcAft>
                <a:spcPts val="1200"/>
              </a:spcAft>
            </a:pPr>
            <a:r>
              <a:rPr lang="en-US" sz="2800" dirty="0" smtClean="0"/>
              <a:t>Game playing</a:t>
            </a:r>
          </a:p>
          <a:p>
            <a:pPr marL="346075" indent="0">
              <a:spcBef>
                <a:spcPts val="0"/>
              </a:spcBef>
              <a:spcAft>
                <a:spcPts val="1200"/>
              </a:spcAft>
              <a:buNone/>
            </a:pPr>
            <a:r>
              <a:rPr lang="en-US" sz="2400" i="1" dirty="0" smtClean="0">
                <a:solidFill>
                  <a:srgbClr val="C00000"/>
                </a:solidFill>
              </a:rPr>
              <a:t>Action </a:t>
            </a:r>
            <a:r>
              <a:rPr lang="en-US" sz="2400" i="1" dirty="0">
                <a:solidFill>
                  <a:srgbClr val="C00000"/>
                </a:solidFill>
              </a:rPr>
              <a:t>selection </a:t>
            </a:r>
            <a:r>
              <a:rPr lang="en-US" sz="2400" i="1" dirty="0" smtClean="0">
                <a:solidFill>
                  <a:srgbClr val="C00000"/>
                </a:solidFill>
              </a:rPr>
              <a:t>based only </a:t>
            </a:r>
            <a:r>
              <a:rPr lang="en-US" sz="2400" i="1" dirty="0">
                <a:solidFill>
                  <a:srgbClr val="C00000"/>
                </a:solidFill>
              </a:rPr>
              <a:t>on game </a:t>
            </a:r>
            <a:r>
              <a:rPr lang="en-US" sz="2400" i="1" dirty="0" smtClean="0">
                <a:solidFill>
                  <a:srgbClr val="C00000"/>
                </a:solidFill>
              </a:rPr>
              <a:t>state</a:t>
            </a:r>
          </a:p>
          <a:p>
            <a:pPr lvl="0">
              <a:spcBef>
                <a:spcPts val="0"/>
              </a:spcBef>
              <a:spcAft>
                <a:spcPts val="1200"/>
              </a:spcAft>
            </a:pPr>
            <a:endParaRPr lang="en-US" sz="1400" dirty="0" smtClean="0">
              <a:solidFill>
                <a:prstClr val="black"/>
              </a:solidFill>
            </a:endParaRPr>
          </a:p>
          <a:p>
            <a:pPr lvl="0">
              <a:spcBef>
                <a:spcPts val="0"/>
              </a:spcBef>
              <a:spcAft>
                <a:spcPts val="1200"/>
              </a:spcAft>
            </a:pPr>
            <a:r>
              <a:rPr lang="en-US" sz="2800" dirty="0" smtClean="0">
                <a:solidFill>
                  <a:prstClr val="black"/>
                </a:solidFill>
              </a:rPr>
              <a:t>High-level planning</a:t>
            </a:r>
          </a:p>
          <a:p>
            <a:pPr marL="346075" lvl="0" indent="0">
              <a:spcBef>
                <a:spcPts val="0"/>
              </a:spcBef>
              <a:spcAft>
                <a:spcPts val="1200"/>
              </a:spcAft>
              <a:buNone/>
            </a:pPr>
            <a:r>
              <a:rPr lang="en-US" sz="2400" i="1" dirty="0" smtClean="0">
                <a:solidFill>
                  <a:srgbClr val="C00000"/>
                </a:solidFill>
              </a:rPr>
              <a:t>Based on analysis of world dynamics</a:t>
            </a:r>
            <a:endParaRPr lang="en-US" sz="2800" dirty="0" smtClean="0">
              <a:solidFill>
                <a:prstClr val="black"/>
              </a:solidFill>
            </a:endParaRPr>
          </a:p>
          <a:p>
            <a:pPr marL="346075" indent="0">
              <a:spcBef>
                <a:spcPts val="0"/>
              </a:spcBef>
              <a:spcAft>
                <a:spcPts val="1200"/>
              </a:spcAft>
              <a:buNone/>
            </a:pPr>
            <a:endParaRPr lang="en-US" sz="2400" i="1" dirty="0">
              <a:solidFill>
                <a:srgbClr val="C00000"/>
              </a:solidFill>
            </a:endParaRPr>
          </a:p>
        </p:txBody>
      </p:sp>
    </p:spTree>
    <p:extLst>
      <p:ext uri="{BB962C8B-B14F-4D97-AF65-F5344CB8AC3E}">
        <p14:creationId xmlns:p14="http://schemas.microsoft.com/office/powerpoint/2010/main" val="19126666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a:xfrm>
            <a:off x="1143000" y="1295400"/>
            <a:ext cx="6629400" cy="2133600"/>
          </a:xfrm>
        </p:spPr>
        <p:txBody>
          <a:bodyPr>
            <a:normAutofit/>
          </a:bodyPr>
          <a:lstStyle/>
          <a:p>
            <a:pPr>
              <a:spcBef>
                <a:spcPts val="0"/>
              </a:spcBef>
              <a:spcAft>
                <a:spcPts val="1800"/>
              </a:spcAft>
            </a:pPr>
            <a:r>
              <a:rPr lang="en-US" sz="2800" dirty="0" smtClean="0"/>
              <a:t>Learn language analysis from control feedback</a:t>
            </a:r>
            <a:endParaRPr lang="en-US" sz="500" dirty="0" smtClean="0"/>
          </a:p>
          <a:p>
            <a:pPr>
              <a:spcBef>
                <a:spcPts val="0"/>
              </a:spcBef>
              <a:spcAft>
                <a:spcPts val="1800"/>
              </a:spcAft>
            </a:pPr>
            <a:r>
              <a:rPr lang="en-US" sz="2800" dirty="0" smtClean="0"/>
              <a:t>Improve control performance using text information</a:t>
            </a:r>
          </a:p>
        </p:txBody>
      </p:sp>
      <p:grpSp>
        <p:nvGrpSpPr>
          <p:cNvPr id="12" name="Group 11"/>
          <p:cNvGrpSpPr/>
          <p:nvPr/>
        </p:nvGrpSpPr>
        <p:grpSpPr>
          <a:xfrm>
            <a:off x="1219200" y="3801391"/>
            <a:ext cx="2057400" cy="2447009"/>
            <a:chOff x="1219200" y="4106191"/>
            <a:chExt cx="2057400" cy="2447009"/>
          </a:xfrm>
        </p:grpSpPr>
        <p:pic>
          <p:nvPicPr>
            <p:cNvPr id="4" name="Picture 2" descr="D:\phd-presentation\img\win_xp_lit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626" r="22159"/>
            <a:stretch/>
          </p:blipFill>
          <p:spPr bwMode="auto">
            <a:xfrm>
              <a:off x="1219200" y="4106191"/>
              <a:ext cx="2057400" cy="15734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219200" y="5715000"/>
              <a:ext cx="20574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1800" i="1" dirty="0" smtClean="0">
                  <a:latin typeface="Consolas" pitchFamily="49" charset="0"/>
                  <a:cs typeface="Consolas" pitchFamily="49" charset="0"/>
                </a:rPr>
                <a:t>Instruction</a:t>
              </a:r>
            </a:p>
            <a:p>
              <a:pPr marL="0" indent="0" algn="ctr">
                <a:spcBef>
                  <a:spcPts val="0"/>
                </a:spcBef>
                <a:buNone/>
              </a:pPr>
              <a:r>
                <a:rPr lang="en-US" sz="1800" i="1" dirty="0" smtClean="0">
                  <a:latin typeface="Consolas" pitchFamily="49" charset="0"/>
                  <a:cs typeface="Consolas" pitchFamily="49" charset="0"/>
                </a:rPr>
                <a:t>Interpretation</a:t>
              </a:r>
              <a:endParaRPr lang="en-US" sz="1800" i="1" dirty="0">
                <a:latin typeface="Consolas" pitchFamily="49" charset="0"/>
                <a:cs typeface="Consolas" pitchFamily="49" charset="0"/>
              </a:endParaRPr>
            </a:p>
          </p:txBody>
        </p:sp>
      </p:grpSp>
      <p:grpSp>
        <p:nvGrpSpPr>
          <p:cNvPr id="11" name="Group 10"/>
          <p:cNvGrpSpPr/>
          <p:nvPr/>
        </p:nvGrpSpPr>
        <p:grpSpPr>
          <a:xfrm>
            <a:off x="3600450" y="3805695"/>
            <a:ext cx="2057400" cy="2442705"/>
            <a:chOff x="3657600" y="4110495"/>
            <a:chExt cx="2057400" cy="2442705"/>
          </a:xfrm>
        </p:grpSpPr>
        <p:pic>
          <p:nvPicPr>
            <p:cNvPr id="5" name="Picture 4"/>
            <p:cNvPicPr>
              <a:picLocks noChangeAspect="1" noChangeArrowheads="1"/>
            </p:cNvPicPr>
            <p:nvPr/>
          </p:nvPicPr>
          <p:blipFill rotWithShape="1">
            <a:blip r:embed="rId4" cstate="print"/>
            <a:srcRect l="51325" t="22501" r="15111" b="32544"/>
            <a:stretch/>
          </p:blipFill>
          <p:spPr bwMode="auto">
            <a:xfrm>
              <a:off x="3657600" y="4110495"/>
              <a:ext cx="2057400" cy="1564822"/>
            </a:xfrm>
            <a:prstGeom prst="rect">
              <a:avLst/>
            </a:prstGeom>
            <a:ln>
              <a:noFill/>
            </a:ln>
            <a:effectLst>
              <a:softEdge rad="112500"/>
            </a:effectLst>
          </p:spPr>
        </p:pic>
        <p:sp>
          <p:nvSpPr>
            <p:cNvPr id="7" name="Content Placeholder 2"/>
            <p:cNvSpPr txBox="1">
              <a:spLocks/>
            </p:cNvSpPr>
            <p:nvPr/>
          </p:nvSpPr>
          <p:spPr>
            <a:xfrm>
              <a:off x="3657600" y="5715000"/>
              <a:ext cx="20574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1800" i="1" dirty="0" smtClean="0">
                  <a:latin typeface="Consolas" pitchFamily="49" charset="0"/>
                  <a:cs typeface="Consolas" pitchFamily="49" charset="0"/>
                </a:rPr>
                <a:t>Complex</a:t>
              </a:r>
            </a:p>
            <a:p>
              <a:pPr marL="0" indent="0" algn="ctr">
                <a:spcBef>
                  <a:spcPts val="0"/>
                </a:spcBef>
                <a:buNone/>
              </a:pPr>
              <a:r>
                <a:rPr lang="en-US" sz="1800" i="1" dirty="0" smtClean="0">
                  <a:latin typeface="Consolas" pitchFamily="49" charset="0"/>
                  <a:cs typeface="Consolas" pitchFamily="49" charset="0"/>
                </a:rPr>
                <a:t>Game-play</a:t>
              </a:r>
              <a:endParaRPr lang="en-US" sz="1800" i="1" dirty="0">
                <a:latin typeface="Consolas" pitchFamily="49" charset="0"/>
                <a:cs typeface="Consolas" pitchFamily="49" charset="0"/>
              </a:endParaRPr>
            </a:p>
          </p:txBody>
        </p:sp>
      </p:grpSp>
      <p:grpSp>
        <p:nvGrpSpPr>
          <p:cNvPr id="10" name="Group 9"/>
          <p:cNvGrpSpPr/>
          <p:nvPr/>
        </p:nvGrpSpPr>
        <p:grpSpPr>
          <a:xfrm>
            <a:off x="5981700" y="3965009"/>
            <a:ext cx="2057400" cy="2283391"/>
            <a:chOff x="5981700" y="4269809"/>
            <a:chExt cx="2057400" cy="2283391"/>
          </a:xfrm>
        </p:grpSpPr>
        <p:sp>
          <p:nvSpPr>
            <p:cNvPr id="8" name="Content Placeholder 2"/>
            <p:cNvSpPr txBox="1">
              <a:spLocks/>
            </p:cNvSpPr>
            <p:nvPr/>
          </p:nvSpPr>
          <p:spPr>
            <a:xfrm>
              <a:off x="5981700" y="5715000"/>
              <a:ext cx="20574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1800" i="1" dirty="0" smtClean="0">
                  <a:latin typeface="Consolas" pitchFamily="49" charset="0"/>
                  <a:cs typeface="Consolas" pitchFamily="49" charset="0"/>
                </a:rPr>
                <a:t>High-level</a:t>
              </a:r>
            </a:p>
            <a:p>
              <a:pPr marL="0" indent="0" algn="ctr">
                <a:spcBef>
                  <a:spcPts val="0"/>
                </a:spcBef>
                <a:buNone/>
              </a:pPr>
              <a:r>
                <a:rPr lang="en-US" sz="1800" i="1" dirty="0" smtClean="0">
                  <a:latin typeface="Consolas" pitchFamily="49" charset="0"/>
                  <a:cs typeface="Consolas" pitchFamily="49" charset="0"/>
                </a:rPr>
                <a:t>Planning</a:t>
              </a:r>
              <a:endParaRPr lang="en-US" sz="1800" i="1" dirty="0">
                <a:latin typeface="Consolas" pitchFamily="49" charset="0"/>
                <a:cs typeface="Consolas" pitchFamily="49" charset="0"/>
              </a:endParaRPr>
            </a:p>
          </p:txBody>
        </p:sp>
        <p:pic>
          <p:nvPicPr>
            <p:cNvPr id="2050" name="Picture 2" descr="D:\phd-presentation\img\plann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5641" y="4269809"/>
              <a:ext cx="2049518" cy="12461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86835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990600" y="990600"/>
            <a:ext cx="7239000" cy="5486400"/>
          </a:xfrm>
        </p:spPr>
        <p:txBody>
          <a:bodyPr>
            <a:normAutofit/>
          </a:bodyPr>
          <a:lstStyle/>
          <a:p>
            <a:pPr>
              <a:spcBef>
                <a:spcPts val="0"/>
              </a:spcBef>
            </a:pPr>
            <a:r>
              <a:rPr lang="en-US" sz="2400" dirty="0"/>
              <a:t>Situational Relevance</a:t>
            </a:r>
          </a:p>
          <a:p>
            <a:pPr marL="339725" indent="-339725">
              <a:spcBef>
                <a:spcPts val="0"/>
              </a:spcBef>
              <a:spcAft>
                <a:spcPts val="600"/>
              </a:spcAft>
              <a:buNone/>
            </a:pPr>
            <a:r>
              <a:rPr lang="en-US" sz="2400" dirty="0" smtClean="0"/>
              <a:t>	</a:t>
            </a:r>
            <a:r>
              <a:rPr lang="en-US" sz="2000" i="1" dirty="0">
                <a:solidFill>
                  <a:schemeClr val="tx1">
                    <a:lumMod val="65000"/>
                    <a:lumOff val="35000"/>
                  </a:schemeClr>
                </a:solidFill>
              </a:rPr>
              <a:t>Relevance of textual information depends on </a:t>
            </a:r>
            <a:r>
              <a:rPr lang="en-US" sz="2000" i="1" dirty="0" smtClean="0">
                <a:solidFill>
                  <a:schemeClr val="tx1">
                    <a:lumMod val="65000"/>
                    <a:lumOff val="35000"/>
                  </a:schemeClr>
                </a:solidFill>
              </a:rPr>
              <a:t>control state</a:t>
            </a:r>
            <a:endParaRPr lang="en-US" sz="2000" i="1" dirty="0">
              <a:solidFill>
                <a:schemeClr val="tx1">
                  <a:lumMod val="65000"/>
                  <a:lumOff val="35000"/>
                </a:schemeClr>
              </a:solidFill>
            </a:endParaRPr>
          </a:p>
          <a:p>
            <a:pPr marL="692150" lvl="0" indent="0">
              <a:spcBef>
                <a:spcPts val="600"/>
              </a:spcBef>
              <a:buNone/>
            </a:pPr>
            <a:r>
              <a:rPr lang="en-US" sz="1600" i="1" dirty="0" smtClean="0">
                <a:solidFill>
                  <a:srgbClr val="C0504D">
                    <a:lumMod val="75000"/>
                  </a:srgbClr>
                </a:solidFill>
                <a:latin typeface="Consolas" pitchFamily="49" charset="0"/>
                <a:cs typeface="Consolas" pitchFamily="49" charset="0"/>
              </a:rPr>
              <a:t>“Cities </a:t>
            </a:r>
            <a:r>
              <a:rPr lang="en-US" sz="1600" i="1" dirty="0">
                <a:solidFill>
                  <a:srgbClr val="C0504D">
                    <a:lumMod val="75000"/>
                  </a:srgbClr>
                </a:solidFill>
                <a:latin typeface="Consolas" pitchFamily="49" charset="0"/>
                <a:cs typeface="Consolas" pitchFamily="49" charset="0"/>
              </a:rPr>
              <a:t>built on or near water sources can irrigate to increase their crop yields, and cities near mineral resources can mine for raw materials</a:t>
            </a:r>
            <a:r>
              <a:rPr lang="en-US" sz="1600" i="1" dirty="0" smtClean="0">
                <a:solidFill>
                  <a:srgbClr val="C0504D">
                    <a:lumMod val="75000"/>
                  </a:srgbClr>
                </a:solidFill>
                <a:latin typeface="Consolas" pitchFamily="49" charset="0"/>
                <a:cs typeface="Consolas" pitchFamily="49" charset="0"/>
              </a:rPr>
              <a:t>.”</a:t>
            </a:r>
            <a:endParaRPr lang="en-US" sz="2400" dirty="0" smtClean="0"/>
          </a:p>
          <a:p>
            <a:endParaRPr lang="en-US" sz="900" dirty="0"/>
          </a:p>
          <a:p>
            <a:pPr>
              <a:spcBef>
                <a:spcPts val="0"/>
              </a:spcBef>
            </a:pPr>
            <a:r>
              <a:rPr lang="en-US" sz="2400" dirty="0" smtClean="0"/>
              <a:t>Abstraction</a:t>
            </a:r>
          </a:p>
          <a:p>
            <a:pPr marL="339725" indent="-339725">
              <a:spcBef>
                <a:spcPts val="0"/>
              </a:spcBef>
              <a:spcAft>
                <a:spcPts val="600"/>
              </a:spcAft>
              <a:buNone/>
            </a:pPr>
            <a:r>
              <a:rPr lang="en-US" sz="2000" dirty="0" smtClean="0"/>
              <a:t>	</a:t>
            </a:r>
            <a:r>
              <a:rPr lang="en-US" sz="2000" i="1" dirty="0" smtClean="0">
                <a:solidFill>
                  <a:schemeClr val="tx1">
                    <a:lumMod val="65000"/>
                    <a:lumOff val="35000"/>
                  </a:schemeClr>
                </a:solidFill>
              </a:rPr>
              <a:t>Text </a:t>
            </a:r>
            <a:r>
              <a:rPr lang="en-US" sz="2000" i="1" dirty="0">
                <a:solidFill>
                  <a:schemeClr val="tx1">
                    <a:lumMod val="65000"/>
                    <a:lumOff val="35000"/>
                  </a:schemeClr>
                </a:solidFill>
              </a:rPr>
              <a:t>can describe abstract concepts in the </a:t>
            </a:r>
            <a:r>
              <a:rPr lang="en-US" sz="2000" i="1" dirty="0" smtClean="0">
                <a:solidFill>
                  <a:schemeClr val="tx1">
                    <a:lumMod val="65000"/>
                    <a:lumOff val="35000"/>
                  </a:schemeClr>
                </a:solidFill>
              </a:rPr>
              <a:t>control application</a:t>
            </a:r>
            <a:endParaRPr lang="en-US" sz="2000" i="1" dirty="0">
              <a:solidFill>
                <a:schemeClr val="tx1">
                  <a:lumMod val="65000"/>
                  <a:lumOff val="35000"/>
                </a:schemeClr>
              </a:solidFill>
            </a:endParaRPr>
          </a:p>
          <a:p>
            <a:pPr marL="692150" indent="0">
              <a:spcBef>
                <a:spcPts val="600"/>
              </a:spcBef>
              <a:buNone/>
            </a:pPr>
            <a:r>
              <a:rPr lang="en-US" sz="1600" i="1" dirty="0" smtClean="0">
                <a:solidFill>
                  <a:srgbClr val="C0504D">
                    <a:lumMod val="75000"/>
                  </a:srgbClr>
                </a:solidFill>
                <a:latin typeface="Consolas" pitchFamily="49" charset="0"/>
                <a:cs typeface="Consolas" pitchFamily="49" charset="0"/>
              </a:rPr>
              <a:t>“Build </a:t>
            </a:r>
            <a:r>
              <a:rPr lang="en-US" sz="1600" i="1" dirty="0">
                <a:solidFill>
                  <a:srgbClr val="C0504D">
                    <a:lumMod val="75000"/>
                  </a:srgbClr>
                </a:solidFill>
                <a:latin typeface="Consolas" pitchFamily="49" charset="0"/>
                <a:cs typeface="Consolas" pitchFamily="49" charset="0"/>
              </a:rPr>
              <a:t>your city on grassland</a:t>
            </a:r>
            <a:r>
              <a:rPr lang="en-US" sz="1600" i="1" dirty="0" smtClean="0">
                <a:solidFill>
                  <a:srgbClr val="C0504D">
                    <a:lumMod val="75000"/>
                  </a:srgbClr>
                </a:solidFill>
                <a:latin typeface="Consolas" pitchFamily="49" charset="0"/>
                <a:cs typeface="Consolas" pitchFamily="49" charset="0"/>
              </a:rPr>
              <a:t>.”</a:t>
            </a:r>
            <a:endParaRPr lang="en-US" sz="1600" i="1" dirty="0">
              <a:solidFill>
                <a:srgbClr val="C0504D">
                  <a:lumMod val="75000"/>
                </a:srgbClr>
              </a:solidFill>
              <a:latin typeface="Consolas" pitchFamily="49" charset="0"/>
              <a:cs typeface="Consolas" pitchFamily="49" charset="0"/>
            </a:endParaRPr>
          </a:p>
          <a:p>
            <a:pPr marL="692150" lvl="0" indent="0">
              <a:buNone/>
            </a:pPr>
            <a:r>
              <a:rPr lang="en-US" sz="1600" i="1" dirty="0" smtClean="0">
                <a:solidFill>
                  <a:srgbClr val="C0504D">
                    <a:lumMod val="75000"/>
                  </a:srgbClr>
                </a:solidFill>
                <a:latin typeface="Consolas" pitchFamily="49" charset="0"/>
                <a:cs typeface="Consolas" pitchFamily="49" charset="0"/>
              </a:rPr>
              <a:t>“Water is required for irrigation.”</a:t>
            </a:r>
            <a:endParaRPr lang="en-US" sz="2400" dirty="0" smtClean="0"/>
          </a:p>
          <a:p>
            <a:endParaRPr lang="en-US" sz="900" dirty="0" smtClean="0"/>
          </a:p>
          <a:p>
            <a:pPr>
              <a:spcBef>
                <a:spcPts val="0"/>
              </a:spcBef>
            </a:pPr>
            <a:r>
              <a:rPr lang="en-US" sz="2400" dirty="0" smtClean="0"/>
              <a:t>Incompleteness</a:t>
            </a:r>
          </a:p>
          <a:p>
            <a:pPr marL="339725" indent="-339725">
              <a:spcBef>
                <a:spcPts val="0"/>
              </a:spcBef>
              <a:spcAft>
                <a:spcPts val="600"/>
              </a:spcAft>
              <a:buNone/>
            </a:pPr>
            <a:r>
              <a:rPr lang="en-US" sz="2100" i="1" dirty="0" smtClean="0"/>
              <a:t>	</a:t>
            </a:r>
            <a:r>
              <a:rPr lang="en-US" sz="2100" i="1" dirty="0" smtClean="0">
                <a:solidFill>
                  <a:schemeClr val="tx1">
                    <a:lumMod val="65000"/>
                    <a:lumOff val="35000"/>
                  </a:schemeClr>
                </a:solidFill>
              </a:rPr>
              <a:t>Text </a:t>
            </a:r>
            <a:r>
              <a:rPr lang="en-US" sz="2100" i="1" dirty="0">
                <a:solidFill>
                  <a:schemeClr val="tx1">
                    <a:lumMod val="65000"/>
                    <a:lumOff val="35000"/>
                  </a:schemeClr>
                </a:solidFill>
              </a:rPr>
              <a:t>does not provide complete information about </a:t>
            </a:r>
            <a:r>
              <a:rPr lang="en-US" sz="2100" i="1" dirty="0" smtClean="0">
                <a:solidFill>
                  <a:schemeClr val="tx1">
                    <a:lumMod val="65000"/>
                    <a:lumOff val="35000"/>
                  </a:schemeClr>
                </a:solidFill>
              </a:rPr>
              <a:t>the control application</a:t>
            </a:r>
            <a:endParaRPr lang="en-US" sz="2100" i="1" dirty="0">
              <a:solidFill>
                <a:schemeClr val="tx1">
                  <a:lumMod val="65000"/>
                  <a:lumOff val="35000"/>
                </a:schemeClr>
              </a:solidFill>
            </a:endParaRPr>
          </a:p>
          <a:p>
            <a:pPr marL="692150" lvl="0" indent="0">
              <a:spcBef>
                <a:spcPts val="600"/>
              </a:spcBef>
              <a:buNone/>
            </a:pPr>
            <a:r>
              <a:rPr lang="en-US" sz="1600" i="1" dirty="0" smtClean="0">
                <a:solidFill>
                  <a:srgbClr val="C0504D">
                    <a:lumMod val="75000"/>
                  </a:srgbClr>
                </a:solidFill>
                <a:latin typeface="Consolas" pitchFamily="49" charset="0"/>
                <a:cs typeface="Consolas" pitchFamily="49" charset="0"/>
              </a:rPr>
              <a:t>“Build </a:t>
            </a:r>
            <a:r>
              <a:rPr lang="en-US" sz="1600" i="1" dirty="0">
                <a:solidFill>
                  <a:srgbClr val="C0504D">
                    <a:lumMod val="75000"/>
                  </a:srgbClr>
                </a:solidFill>
                <a:latin typeface="Consolas" pitchFamily="49" charset="0"/>
                <a:cs typeface="Consolas" pitchFamily="49" charset="0"/>
              </a:rPr>
              <a:t>your city on </a:t>
            </a:r>
            <a:r>
              <a:rPr lang="en-US" sz="1600" i="1" dirty="0" smtClean="0">
                <a:solidFill>
                  <a:srgbClr val="C0504D">
                    <a:lumMod val="75000"/>
                  </a:srgbClr>
                </a:solidFill>
                <a:latin typeface="Consolas" pitchFamily="49" charset="0"/>
                <a:cs typeface="Consolas" pitchFamily="49" charset="0"/>
              </a:rPr>
              <a:t>grassland </a:t>
            </a:r>
            <a:r>
              <a:rPr lang="en-US" sz="1600" i="1" dirty="0">
                <a:solidFill>
                  <a:srgbClr val="C0504D">
                    <a:lumMod val="75000"/>
                  </a:srgbClr>
                </a:solidFill>
                <a:latin typeface="Consolas" pitchFamily="49" charset="0"/>
                <a:cs typeface="Consolas" pitchFamily="49" charset="0"/>
              </a:rPr>
              <a:t>with a river running through it if possible</a:t>
            </a:r>
            <a:r>
              <a:rPr lang="en-US" sz="1600" i="1" dirty="0" smtClean="0">
                <a:solidFill>
                  <a:srgbClr val="C0504D">
                    <a:lumMod val="75000"/>
                  </a:srgbClr>
                </a:solidFill>
                <a:latin typeface="Consolas" pitchFamily="49" charset="0"/>
                <a:cs typeface="Consolas" pitchFamily="49" charset="0"/>
              </a:rPr>
              <a:t>.”  </a:t>
            </a:r>
          </a:p>
          <a:p>
            <a:pPr marL="692150" lvl="0" indent="0">
              <a:spcBef>
                <a:spcPts val="600"/>
              </a:spcBef>
              <a:buNone/>
            </a:pPr>
            <a:r>
              <a:rPr lang="en-US" sz="1600" i="1" dirty="0" smtClean="0">
                <a:solidFill>
                  <a:srgbClr val="C0504D">
                    <a:lumMod val="75000"/>
                  </a:srgbClr>
                </a:solidFill>
                <a:latin typeface="Consolas" pitchFamily="49" charset="0"/>
                <a:cs typeface="Consolas" pitchFamily="49" charset="0"/>
              </a:rPr>
              <a:t>(what if there are no rivers nearby?)</a:t>
            </a:r>
            <a:endParaRPr lang="en-US" sz="1600" i="1" dirty="0">
              <a:solidFill>
                <a:srgbClr val="C0504D">
                  <a:lumMod val="75000"/>
                </a:srgbClr>
              </a:solidFill>
              <a:latin typeface="Consolas" pitchFamily="49" charset="0"/>
              <a:cs typeface="Consolas" pitchFamily="49" charset="0"/>
            </a:endParaRPr>
          </a:p>
        </p:txBody>
      </p:sp>
    </p:spTree>
    <p:extLst>
      <p:ext uri="{BB962C8B-B14F-4D97-AF65-F5344CB8AC3E}">
        <p14:creationId xmlns:p14="http://schemas.microsoft.com/office/powerpoint/2010/main" val="2831235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a:xfrm>
            <a:off x="1143000" y="1295400"/>
            <a:ext cx="6629400" cy="2133600"/>
          </a:xfrm>
        </p:spPr>
        <p:txBody>
          <a:bodyPr>
            <a:normAutofit/>
          </a:bodyPr>
          <a:lstStyle/>
          <a:p>
            <a:pPr>
              <a:spcBef>
                <a:spcPts val="0"/>
              </a:spcBef>
              <a:spcAft>
                <a:spcPts val="1800"/>
              </a:spcAft>
            </a:pPr>
            <a:r>
              <a:rPr lang="en-US" sz="2800" dirty="0" smtClean="0"/>
              <a:t>Learn language analysis from control feedback</a:t>
            </a:r>
            <a:endParaRPr lang="en-US" sz="500" dirty="0" smtClean="0"/>
          </a:p>
          <a:p>
            <a:pPr>
              <a:spcBef>
                <a:spcPts val="0"/>
              </a:spcBef>
              <a:spcAft>
                <a:spcPts val="1800"/>
              </a:spcAft>
            </a:pPr>
            <a:r>
              <a:rPr lang="en-US" sz="2800" dirty="0" smtClean="0"/>
              <a:t>Improve control performance using text information</a:t>
            </a:r>
          </a:p>
        </p:txBody>
      </p:sp>
      <p:grpSp>
        <p:nvGrpSpPr>
          <p:cNvPr id="12" name="Group 11"/>
          <p:cNvGrpSpPr/>
          <p:nvPr/>
        </p:nvGrpSpPr>
        <p:grpSpPr>
          <a:xfrm>
            <a:off x="1219200" y="3801391"/>
            <a:ext cx="2057400" cy="2447009"/>
            <a:chOff x="1219200" y="4106191"/>
            <a:chExt cx="2057400" cy="2447009"/>
          </a:xfrm>
        </p:grpSpPr>
        <p:pic>
          <p:nvPicPr>
            <p:cNvPr id="4" name="Picture 2" descr="D:\phd-presentation\img\win_xp_lit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626" r="22159"/>
            <a:stretch/>
          </p:blipFill>
          <p:spPr bwMode="auto">
            <a:xfrm>
              <a:off x="1219200" y="4106191"/>
              <a:ext cx="2057400" cy="15734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219200" y="5715000"/>
              <a:ext cx="20574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1800" i="1" dirty="0" smtClean="0">
                  <a:latin typeface="Consolas" pitchFamily="49" charset="0"/>
                  <a:cs typeface="Consolas" pitchFamily="49" charset="0"/>
                </a:rPr>
                <a:t>Instruction</a:t>
              </a:r>
            </a:p>
            <a:p>
              <a:pPr marL="0" indent="0" algn="ctr">
                <a:spcBef>
                  <a:spcPts val="0"/>
                </a:spcBef>
                <a:buNone/>
              </a:pPr>
              <a:r>
                <a:rPr lang="en-US" sz="1800" i="1" dirty="0" smtClean="0">
                  <a:latin typeface="Consolas" pitchFamily="49" charset="0"/>
                  <a:cs typeface="Consolas" pitchFamily="49" charset="0"/>
                </a:rPr>
                <a:t>Interpretation</a:t>
              </a:r>
              <a:endParaRPr lang="en-US" sz="1800" i="1" dirty="0">
                <a:latin typeface="Consolas" pitchFamily="49" charset="0"/>
                <a:cs typeface="Consolas" pitchFamily="49" charset="0"/>
              </a:endParaRPr>
            </a:p>
          </p:txBody>
        </p:sp>
      </p:grpSp>
      <p:grpSp>
        <p:nvGrpSpPr>
          <p:cNvPr id="11" name="Group 10"/>
          <p:cNvGrpSpPr/>
          <p:nvPr/>
        </p:nvGrpSpPr>
        <p:grpSpPr>
          <a:xfrm>
            <a:off x="3600450" y="3805695"/>
            <a:ext cx="2057400" cy="2442705"/>
            <a:chOff x="3657600" y="4110495"/>
            <a:chExt cx="2057400" cy="2442705"/>
          </a:xfrm>
        </p:grpSpPr>
        <p:pic>
          <p:nvPicPr>
            <p:cNvPr id="5" name="Picture 4"/>
            <p:cNvPicPr>
              <a:picLocks noChangeAspect="1" noChangeArrowheads="1"/>
            </p:cNvPicPr>
            <p:nvPr/>
          </p:nvPicPr>
          <p:blipFill rotWithShape="1">
            <a:blip r:embed="rId4" cstate="print"/>
            <a:srcRect l="51325" t="22501" r="15111" b="32544"/>
            <a:stretch/>
          </p:blipFill>
          <p:spPr bwMode="auto">
            <a:xfrm>
              <a:off x="3657600" y="4110495"/>
              <a:ext cx="2057400" cy="1564822"/>
            </a:xfrm>
            <a:prstGeom prst="rect">
              <a:avLst/>
            </a:prstGeom>
            <a:ln>
              <a:noFill/>
            </a:ln>
            <a:effectLst>
              <a:softEdge rad="112500"/>
            </a:effectLst>
          </p:spPr>
        </p:pic>
        <p:sp>
          <p:nvSpPr>
            <p:cNvPr id="7" name="Content Placeholder 2"/>
            <p:cNvSpPr txBox="1">
              <a:spLocks/>
            </p:cNvSpPr>
            <p:nvPr/>
          </p:nvSpPr>
          <p:spPr>
            <a:xfrm>
              <a:off x="3657600" y="5715000"/>
              <a:ext cx="20574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1800" i="1" dirty="0" smtClean="0">
                  <a:latin typeface="Consolas" pitchFamily="49" charset="0"/>
                  <a:cs typeface="Consolas" pitchFamily="49" charset="0"/>
                </a:rPr>
                <a:t>Complex</a:t>
              </a:r>
            </a:p>
            <a:p>
              <a:pPr marL="0" indent="0" algn="ctr">
                <a:spcBef>
                  <a:spcPts val="0"/>
                </a:spcBef>
                <a:buNone/>
              </a:pPr>
              <a:r>
                <a:rPr lang="en-US" sz="1800" i="1" dirty="0" smtClean="0">
                  <a:latin typeface="Consolas" pitchFamily="49" charset="0"/>
                  <a:cs typeface="Consolas" pitchFamily="49" charset="0"/>
                </a:rPr>
                <a:t>Game-play</a:t>
              </a:r>
              <a:endParaRPr lang="en-US" sz="1800" i="1" dirty="0">
                <a:latin typeface="Consolas" pitchFamily="49" charset="0"/>
                <a:cs typeface="Consolas" pitchFamily="49" charset="0"/>
              </a:endParaRPr>
            </a:p>
          </p:txBody>
        </p:sp>
      </p:grpSp>
      <p:grpSp>
        <p:nvGrpSpPr>
          <p:cNvPr id="10" name="Group 9"/>
          <p:cNvGrpSpPr/>
          <p:nvPr/>
        </p:nvGrpSpPr>
        <p:grpSpPr>
          <a:xfrm>
            <a:off x="5981700" y="3965009"/>
            <a:ext cx="2057400" cy="2283391"/>
            <a:chOff x="5981700" y="4269809"/>
            <a:chExt cx="2057400" cy="2283391"/>
          </a:xfrm>
        </p:grpSpPr>
        <p:sp>
          <p:nvSpPr>
            <p:cNvPr id="8" name="Content Placeholder 2"/>
            <p:cNvSpPr txBox="1">
              <a:spLocks/>
            </p:cNvSpPr>
            <p:nvPr/>
          </p:nvSpPr>
          <p:spPr>
            <a:xfrm>
              <a:off x="5981700" y="5715000"/>
              <a:ext cx="20574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1800" i="1" dirty="0" smtClean="0">
                  <a:latin typeface="Consolas" pitchFamily="49" charset="0"/>
                  <a:cs typeface="Consolas" pitchFamily="49" charset="0"/>
                </a:rPr>
                <a:t>High-level</a:t>
              </a:r>
            </a:p>
            <a:p>
              <a:pPr marL="0" indent="0" algn="ctr">
                <a:spcBef>
                  <a:spcPts val="0"/>
                </a:spcBef>
                <a:buNone/>
              </a:pPr>
              <a:r>
                <a:rPr lang="en-US" sz="1800" i="1" dirty="0" smtClean="0">
                  <a:latin typeface="Consolas" pitchFamily="49" charset="0"/>
                  <a:cs typeface="Consolas" pitchFamily="49" charset="0"/>
                </a:rPr>
                <a:t>Planning</a:t>
              </a:r>
              <a:endParaRPr lang="en-US" sz="1800" i="1" dirty="0">
                <a:latin typeface="Consolas" pitchFamily="49" charset="0"/>
                <a:cs typeface="Consolas" pitchFamily="49" charset="0"/>
              </a:endParaRPr>
            </a:p>
          </p:txBody>
        </p:sp>
        <p:pic>
          <p:nvPicPr>
            <p:cNvPr id="2050" name="Picture 2" descr="D:\phd-presentation\img\plann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5641" y="4269809"/>
              <a:ext cx="2049518" cy="12461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1876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1371600"/>
            <a:ext cx="7239000" cy="4478149"/>
          </a:xfrm>
          <a:prstGeom prst="rect">
            <a:avLst/>
          </a:prstGeom>
        </p:spPr>
        <p:txBody>
          <a:bodyPr wrap="square">
            <a:spAutoFit/>
          </a:bodyPr>
          <a:lstStyle/>
          <a:p>
            <a:pPr marL="228600" lvl="1" indent="-228600">
              <a:spcAft>
                <a:spcPts val="600"/>
              </a:spcAft>
            </a:pPr>
            <a:r>
              <a:rPr lang="en-US" sz="2400" dirty="0">
                <a:solidFill>
                  <a:srgbClr val="C00000"/>
                </a:solidFill>
              </a:rPr>
              <a:t>Input:</a:t>
            </a:r>
          </a:p>
          <a:p>
            <a:pPr marL="223838" lvl="1" indent="-223838">
              <a:spcAft>
                <a:spcPts val="600"/>
              </a:spcAft>
              <a:buFont typeface="Arial" pitchFamily="34" charset="0"/>
              <a:buChar char="•"/>
            </a:pPr>
            <a:r>
              <a:rPr lang="en-US" sz="2400" i="1" dirty="0" smtClean="0"/>
              <a:t>Text documents</a:t>
            </a:r>
          </a:p>
          <a:p>
            <a:pPr marL="223838" lvl="1" indent="-223838">
              <a:spcAft>
                <a:spcPts val="600"/>
              </a:spcAft>
              <a:buFont typeface="Arial" pitchFamily="34" charset="0"/>
              <a:buChar char="•"/>
            </a:pPr>
            <a:r>
              <a:rPr lang="en-US" sz="2400" i="1" dirty="0" smtClean="0"/>
              <a:t>Interactive access to control application</a:t>
            </a:r>
          </a:p>
          <a:p>
            <a:pPr marL="223838" lvl="1" indent="-223838">
              <a:spcAft>
                <a:spcPts val="600"/>
              </a:spcAft>
            </a:pPr>
            <a:endParaRPr lang="en-US" sz="2400" i="1" dirty="0" smtClean="0"/>
          </a:p>
          <a:p>
            <a:pPr marL="228600" lvl="1" indent="-228600">
              <a:spcAft>
                <a:spcPts val="600"/>
              </a:spcAft>
            </a:pPr>
            <a:r>
              <a:rPr lang="en-US" sz="2400" dirty="0">
                <a:solidFill>
                  <a:srgbClr val="C00000"/>
                </a:solidFill>
              </a:rPr>
              <a:t>Prior knowledge:</a:t>
            </a:r>
          </a:p>
          <a:p>
            <a:pPr marL="228600" lvl="1" indent="-228600">
              <a:spcAft>
                <a:spcPts val="600"/>
              </a:spcAft>
              <a:buFont typeface="Arial" pitchFamily="34" charset="0"/>
              <a:buChar char="•"/>
            </a:pPr>
            <a:r>
              <a:rPr lang="en-US" sz="2400" i="1" dirty="0" smtClean="0"/>
              <a:t>Text provides information useful for the control application</a:t>
            </a:r>
          </a:p>
          <a:p>
            <a:pPr marL="228600" lvl="1" indent="-228600">
              <a:spcAft>
                <a:spcPts val="1200"/>
              </a:spcAft>
            </a:pPr>
            <a:endParaRPr lang="en-US" sz="2400" i="1" dirty="0" smtClean="0"/>
          </a:p>
          <a:p>
            <a:pPr marL="228600" lvl="1" indent="-228600">
              <a:spcAft>
                <a:spcPts val="600"/>
              </a:spcAft>
            </a:pPr>
            <a:r>
              <a:rPr lang="en-US" sz="2400" dirty="0" smtClean="0">
                <a:solidFill>
                  <a:srgbClr val="C00000"/>
                </a:solidFill>
              </a:rPr>
              <a:t>Goal:</a:t>
            </a:r>
          </a:p>
          <a:p>
            <a:pPr marL="223838" lvl="1" indent="-223838">
              <a:spcAft>
                <a:spcPts val="600"/>
              </a:spcAft>
              <a:buFont typeface="Arial" pitchFamily="34" charset="0"/>
              <a:buChar char="•"/>
            </a:pPr>
            <a:r>
              <a:rPr lang="en-US" sz="2400" i="1" dirty="0" smtClean="0"/>
              <a:t>Learn to interpret the text and learn effective control</a:t>
            </a:r>
          </a:p>
        </p:txBody>
      </p:sp>
      <p:sp>
        <p:nvSpPr>
          <p:cNvPr id="2" name="Title 1"/>
          <p:cNvSpPr>
            <a:spLocks noGrp="1"/>
          </p:cNvSpPr>
          <p:nvPr>
            <p:ph type="title"/>
          </p:nvPr>
        </p:nvSpPr>
        <p:spPr/>
        <p:txBody>
          <a:bodyPr/>
          <a:lstStyle/>
          <a:p>
            <a:r>
              <a:rPr lang="en-US" dirty="0" smtClean="0"/>
              <a:t>General Setup</a:t>
            </a:r>
            <a:endParaRPr lang="en-US" dirty="0"/>
          </a:p>
        </p:txBody>
      </p:sp>
    </p:spTree>
    <p:extLst>
      <p:ext uri="{BB962C8B-B14F-4D97-AF65-F5344CB8AC3E}">
        <p14:creationId xmlns:p14="http://schemas.microsoft.com/office/powerpoint/2010/main" val="4217691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1899</TotalTime>
  <Words>8591</Words>
  <Application>Microsoft Office PowerPoint</Application>
  <PresentationFormat>On-screen Show (4:3)</PresentationFormat>
  <Paragraphs>909</Paragraphs>
  <Slides>68</Slides>
  <Notes>67</Notes>
  <HiddenSlides>4</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Grounding Linguistic Analysis  in Control Applications</vt:lpstr>
      <vt:lpstr>Language and Control Applications</vt:lpstr>
      <vt:lpstr>Our Goal</vt:lpstr>
      <vt:lpstr>Semantic Interpretation: Traditional Approach</vt:lpstr>
      <vt:lpstr>Semantic Interpretation:  Our Approach</vt:lpstr>
      <vt:lpstr>Learning from Control Feedback</vt:lpstr>
      <vt:lpstr>Challenges</vt:lpstr>
      <vt:lpstr>Contributions</vt:lpstr>
      <vt:lpstr>General Setup</vt:lpstr>
      <vt:lpstr>Outline</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Solving Hard Decision Tasks</vt:lpstr>
      <vt:lpstr>Solving Hard Decision Tasks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Monte-Carlo Search</vt:lpstr>
      <vt:lpstr>Monte-Carlo Search</vt:lpstr>
      <vt:lpstr>Monte-Carlo 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Experimental Domain</vt:lpstr>
      <vt:lpstr>Experimental Setup</vt:lpstr>
      <vt:lpstr>Results</vt:lpstr>
      <vt:lpstr>Does Text Help ?</vt:lpstr>
      <vt:lpstr>Text   vs.  Representational Capacity</vt:lpstr>
      <vt:lpstr>Linguistic Complexity  vs. Performance Gain</vt:lpstr>
      <vt:lpstr>Results: Sentence Relevance</vt:lpstr>
      <vt:lpstr>Results: Sentence Relevance</vt:lpstr>
      <vt:lpstr>Results: Sentence Relevance</vt:lpstr>
      <vt:lpstr>Results: Full Games</vt:lpstr>
      <vt:lpstr>Outline</vt:lpstr>
      <vt:lpstr>Solving Hard Planning Tasks</vt:lpstr>
      <vt:lpstr>Solving Hard Planning Tasks</vt:lpstr>
      <vt:lpstr>Example Precondition Relations</vt:lpstr>
      <vt:lpstr>Challenge</vt:lpstr>
      <vt:lpstr>Model</vt:lpstr>
      <vt:lpstr>Experimental Domain</vt:lpstr>
      <vt:lpstr>Results</vt:lpstr>
      <vt:lpstr>Results:  Text Analysis</vt:lpstr>
      <vt:lpstr>Related Work</vt:lpstr>
      <vt:lpstr>Contributions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Grounding Linguistic Analysis in Control Applications</dc:title>
  <dc:creator>Branavan</dc:creator>
  <cp:lastModifiedBy>Branavan</cp:lastModifiedBy>
  <cp:revision>370</cp:revision>
  <dcterms:created xsi:type="dcterms:W3CDTF">2006-08-16T00:00:00Z</dcterms:created>
  <dcterms:modified xsi:type="dcterms:W3CDTF">2012-02-08T17:39:01Z</dcterms:modified>
</cp:coreProperties>
</file>