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906" r:id="rId2"/>
  </p:sldMasterIdLst>
  <p:notesMasterIdLst>
    <p:notesMasterId r:id="rId52"/>
  </p:notesMasterIdLst>
  <p:sldIdLst>
    <p:sldId id="256" r:id="rId3"/>
    <p:sldId id="326" r:id="rId4"/>
    <p:sldId id="257" r:id="rId5"/>
    <p:sldId id="267" r:id="rId6"/>
    <p:sldId id="307" r:id="rId7"/>
    <p:sldId id="308" r:id="rId8"/>
    <p:sldId id="309" r:id="rId9"/>
    <p:sldId id="310" r:id="rId10"/>
    <p:sldId id="259" r:id="rId11"/>
    <p:sldId id="260" r:id="rId12"/>
    <p:sldId id="367" r:id="rId13"/>
    <p:sldId id="261" r:id="rId14"/>
    <p:sldId id="262" r:id="rId15"/>
    <p:sldId id="263" r:id="rId16"/>
    <p:sldId id="270" r:id="rId17"/>
    <p:sldId id="271" r:id="rId18"/>
    <p:sldId id="348" r:id="rId19"/>
    <p:sldId id="356" r:id="rId20"/>
    <p:sldId id="368" r:id="rId21"/>
    <p:sldId id="349" r:id="rId22"/>
    <p:sldId id="366" r:id="rId23"/>
    <p:sldId id="350" r:id="rId24"/>
    <p:sldId id="358" r:id="rId25"/>
    <p:sldId id="360" r:id="rId26"/>
    <p:sldId id="357" r:id="rId27"/>
    <p:sldId id="359" r:id="rId28"/>
    <p:sldId id="361" r:id="rId29"/>
    <p:sldId id="364" r:id="rId30"/>
    <p:sldId id="362" r:id="rId31"/>
    <p:sldId id="365" r:id="rId32"/>
    <p:sldId id="363" r:id="rId33"/>
    <p:sldId id="355" r:id="rId34"/>
    <p:sldId id="351" r:id="rId35"/>
    <p:sldId id="352" r:id="rId36"/>
    <p:sldId id="371" r:id="rId37"/>
    <p:sldId id="369" r:id="rId38"/>
    <p:sldId id="353" r:id="rId39"/>
    <p:sldId id="354" r:id="rId40"/>
    <p:sldId id="302" r:id="rId41"/>
    <p:sldId id="303" r:id="rId42"/>
    <p:sldId id="337" r:id="rId43"/>
    <p:sldId id="304" r:id="rId44"/>
    <p:sldId id="339" r:id="rId45"/>
    <p:sldId id="341" r:id="rId46"/>
    <p:sldId id="276" r:id="rId47"/>
    <p:sldId id="277" r:id="rId48"/>
    <p:sldId id="340" r:id="rId49"/>
    <p:sldId id="346" r:id="rId50"/>
    <p:sldId id="34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5F394E-E9E5-4A4E-A3F0-AD2A86EB0169}">
          <p14:sldIdLst>
            <p14:sldId id="256"/>
            <p14:sldId id="326"/>
            <p14:sldId id="257"/>
            <p14:sldId id="267"/>
            <p14:sldId id="307"/>
            <p14:sldId id="308"/>
            <p14:sldId id="309"/>
            <p14:sldId id="310"/>
          </p14:sldIdLst>
        </p14:section>
        <p14:section name="DSWP" id="{E1071BE4-343E-44D5-BC2B-354AA5962FD2}">
          <p14:sldIdLst>
            <p14:sldId id="259"/>
            <p14:sldId id="260"/>
            <p14:sldId id="367"/>
            <p14:sldId id="261"/>
            <p14:sldId id="262"/>
            <p14:sldId id="263"/>
            <p14:sldId id="270"/>
            <p14:sldId id="271"/>
          </p14:sldIdLst>
        </p14:section>
        <p14:section name="Soundness" id="{525172B3-2C55-4E5C-9F12-108B2511D766}">
          <p14:sldIdLst>
            <p14:sldId id="348"/>
            <p14:sldId id="356"/>
            <p14:sldId id="368"/>
            <p14:sldId id="349"/>
            <p14:sldId id="366"/>
            <p14:sldId id="350"/>
            <p14:sldId id="358"/>
            <p14:sldId id="360"/>
            <p14:sldId id="357"/>
            <p14:sldId id="359"/>
            <p14:sldId id="361"/>
            <p14:sldId id="364"/>
            <p14:sldId id="362"/>
            <p14:sldId id="365"/>
            <p14:sldId id="363"/>
            <p14:sldId id="355"/>
            <p14:sldId id="351"/>
            <p14:sldId id="352"/>
            <p14:sldId id="371"/>
            <p14:sldId id="369"/>
            <p14:sldId id="353"/>
            <p14:sldId id="354"/>
          </p14:sldIdLst>
        </p14:section>
        <p14:section name="Summary" id="{9B6FF19F-A4D6-46AD-A2C6-BCF17E26974B}">
          <p14:sldIdLst>
            <p14:sldId id="302"/>
            <p14:sldId id="303"/>
            <p14:sldId id="337"/>
            <p14:sldId id="304"/>
          </p14:sldIdLst>
        </p14:section>
        <p14:section name="Appendix" id="{4B41E890-CCF9-43F1-9EA3-0F3498ADEF01}">
          <p14:sldIdLst>
            <p14:sldId id="339"/>
            <p14:sldId id="341"/>
            <p14:sldId id="276"/>
            <p14:sldId id="277"/>
            <p14:sldId id="340"/>
            <p14:sldId id="346"/>
            <p14:sldId id="34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91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3" autoAdjust="0"/>
    <p:restoredTop sz="84343" autoAdjust="0"/>
  </p:normalViewPr>
  <p:slideViewPr>
    <p:cSldViewPr snapToGrid="0">
      <p:cViewPr>
        <p:scale>
          <a:sx n="60" d="100"/>
          <a:sy n="60" d="100"/>
        </p:scale>
        <p:origin x="-77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7B34A-A2E4-4675-96B1-8F6C761CB8E4}" type="datetimeFigureOut">
              <a:rPr lang="en-US"/>
              <a:t>3/28/2013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81861-DF80-4528-8F3F-42EF35BFE96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99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TALK: Internal choice!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Aside: </a:t>
            </a:r>
            <a:r>
              <a:rPr lang="en-US" dirty="0" err="1" smtClean="0"/>
              <a:t>nondet</a:t>
            </a:r>
            <a:r>
              <a:rPr lang="en-US" dirty="0" smtClean="0"/>
              <a:t> is like </a:t>
            </a:r>
            <a:r>
              <a:rPr lang="en-US" dirty="0" err="1" smtClean="0"/>
              <a:t>interleavings</a:t>
            </a:r>
            <a:r>
              <a:rPr lang="en-US" dirty="0" smtClean="0"/>
              <a:t> of ||</a:t>
            </a:r>
          </a:p>
          <a:p>
            <a:r>
              <a:rPr lang="en-US" dirty="0" err="1" smtClean="0"/>
              <a:t>Nondet</a:t>
            </a:r>
            <a:r>
              <a:rPr lang="en-US" dirty="0" smtClean="0"/>
              <a:t> is</a:t>
            </a:r>
            <a:r>
              <a:rPr lang="en-US" baseline="0" dirty="0" smtClean="0"/>
              <a:t> </a:t>
            </a:r>
            <a:r>
              <a:rPr lang="en-US" dirty="0" smtClean="0"/>
              <a:t>NOT user input</a:t>
            </a:r>
          </a:p>
          <a:p>
            <a:r>
              <a:rPr lang="en-US" dirty="0" smtClean="0"/>
              <a:t>X:=1 || x:=2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19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Naked eye: yes?</a:t>
            </a:r>
          </a:p>
          <a:p>
            <a:r>
              <a:rPr lang="en-US" dirty="0" smtClean="0"/>
              <a:t>Under formal definitions? Let’s see…</a:t>
            </a:r>
          </a:p>
          <a:p>
            <a:r>
              <a:rPr lang="en-US" dirty="0" smtClean="0"/>
              <a:t>Match intuition?</a:t>
            </a:r>
          </a:p>
          <a:p>
            <a:r>
              <a:rPr lang="en-US" dirty="0" smtClean="0"/>
              <a:t>Workable?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3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these are proven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Classic examples used to discuss behavioral equivalences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These are not behaviorally equivalent</a:t>
            </a:r>
          </a:p>
          <a:p>
            <a:r>
              <a:rPr lang="en-US" dirty="0" smtClean="0"/>
              <a:t>* Looking for: discriminatory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2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“is terminated” – more precisely, is equivalent to being terminated (skip)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7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beginning, compare </a:t>
            </a:r>
            <a:r>
              <a:rPr lang="en-US" dirty="0" err="1" smtClean="0"/>
              <a:t>seq</a:t>
            </a:r>
            <a:r>
              <a:rPr lang="en-US" dirty="0" smtClean="0"/>
              <a:t> with par; point out that the liberty compiler can already do this. Then show how we get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81861-DF80-4528-8F3F-42EF35BFE9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8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LIKE a combination of forwards and backwards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6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Nuance: if R=R-1, then </a:t>
            </a:r>
            <a:r>
              <a:rPr lang="en-US" dirty="0" err="1" smtClean="0"/>
              <a:t>bisim</a:t>
            </a:r>
            <a:endParaRPr lang="en-US" dirty="0" smtClean="0"/>
          </a:p>
          <a:p>
            <a:r>
              <a:rPr lang="en-US" dirty="0" smtClean="0"/>
              <a:t>List of actions is unusual, but </a:t>
            </a:r>
            <a:r>
              <a:rPr lang="en-US" dirty="0" err="1" smtClean="0"/>
              <a:t>sim</a:t>
            </a:r>
            <a:r>
              <a:rPr lang="en-US" dirty="0" smtClean="0"/>
              <a:t> &amp; </a:t>
            </a:r>
            <a:r>
              <a:rPr lang="en-US" dirty="0" err="1" smtClean="0"/>
              <a:t>bisim</a:t>
            </a:r>
            <a:r>
              <a:rPr lang="en-US" dirty="0" smtClean="0"/>
              <a:t> could be defined in this way</a:t>
            </a:r>
          </a:p>
          <a:p>
            <a:r>
              <a:rPr lang="en-US" dirty="0" smtClean="0"/>
              <a:t>Diffs are small but essential, change the nature</a:t>
            </a:r>
            <a:r>
              <a:rPr lang="en-US" baseline="0" dirty="0" smtClean="0"/>
              <a:t> of the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5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Coq… etc.</a:t>
            </a:r>
          </a:p>
          <a:p>
            <a:endParaRPr lang="en-US" dirty="0" smtClean="0"/>
          </a:p>
          <a:p>
            <a:r>
              <a:rPr lang="en-US" dirty="0" smtClean="0"/>
              <a:t>S-Sync: External </a:t>
            </a:r>
            <a:r>
              <a:rPr lang="en-US" dirty="0" err="1" smtClean="0"/>
              <a:t>obvservers</a:t>
            </a:r>
            <a:r>
              <a:rPr lang="en-US" baseline="0" dirty="0" smtClean="0"/>
              <a:t> can’t see private </a:t>
            </a:r>
            <a:r>
              <a:rPr lang="en-US" baseline="0" dirty="0" err="1" smtClean="0"/>
              <a:t>comm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7537F-AA98-4B85-87BE-1AA1A0F5F1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6DED-6C69-48E5-81B8-3AD0384AC42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EDA5-75EC-4D5D-AC76-AF21D1D4D05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0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9249-1921-4692-9DD4-39EA064E6FC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2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966DED-6C69-48E5-81B8-3AD0384AC42E}" type="datetime1">
              <a:rPr lang="en-US" smtClean="0"/>
              <a:t>3/28/2013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2916-9E22-4C39-A28F-EA12A37A74C3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265A69A-1B32-4181-B928-D901E78E091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D3DD-1FB3-4671-B98B-BC0E3C1498AB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A94-5ED5-40DC-B5A2-25891FFA27A1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9D95-781B-4067-8F78-BCDFB3173497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602-D369-4632-9B70-F86611E719F7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E42-5CDF-4A4C-8085-43FF02B5AC74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2916-9E22-4C39-A28F-EA12A37A74C3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6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FD8-FE11-42AD-B1E2-E140CA2121E2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EDA5-75EC-4D5D-AC76-AF21D1D4D05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9249-1921-4692-9DD4-39EA064E6FC7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A69A-1B32-4181-B928-D901E78E091E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8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D3DD-1FB3-4671-B98B-BC0E3C1498AB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33A94-5ED5-40DC-B5A2-25891FFA27A1}" type="datetime1">
              <a:rPr lang="en-US" smtClean="0"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E9D95-781B-4067-8F78-BCDFB3173497}" type="datetime1">
              <a:rPr lang="en-US" smtClean="0"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8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602-D369-4632-9B70-F86611E719F7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E42-5CDF-4A4C-8085-43FF02B5AC74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7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1FD8-FE11-42AD-B1E2-E140CA2121E2}" type="datetime1">
              <a:rPr lang="en-US" smtClean="0"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4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F1F9-E881-45A2-9E98-C9B1BA4B376A}" type="datetime1">
              <a:rPr lang="en-US" smtClean="0"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6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B2F1F9-E881-45A2-9E98-C9B1BA4B376A}" type="datetime1">
              <a:rPr lang="en-US" smtClean="0"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Proving the Correctness of Parallelizing Optimizations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 J. Bell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0" y="6143608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accent3"/>
                </a:solidFill>
              </a:rPr>
              <a:t>Advisor:  David Walker</a:t>
            </a:r>
          </a:p>
          <a:p>
            <a:pPr algn="r"/>
            <a:r>
              <a:rPr lang="en-US" sz="2000" dirty="0" smtClean="0">
                <a:solidFill>
                  <a:schemeClr val="accent3"/>
                </a:solidFill>
              </a:rPr>
              <a:t>Co-Advisor:  Andrew </a:t>
            </a:r>
            <a:r>
              <a:rPr lang="en-US" sz="2000" dirty="0" err="1" smtClean="0">
                <a:solidFill>
                  <a:schemeClr val="accent3"/>
                </a:solidFill>
              </a:rPr>
              <a:t>Appel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Monte Carlo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758966" cy="49377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m:=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i:=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i:= i+1;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y:=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d:= x*x + y*y;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if d&lt;1 then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m:= m+1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827233" y="1219200"/>
            <a:ext cx="5859566" cy="4937760"/>
            <a:chOff x="2827233" y="1219200"/>
            <a:chExt cx="5859566" cy="493776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3460482" y="1219200"/>
              <a:ext cx="5226317" cy="49377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/>
                <a:buChar char=""/>
                <a:defRPr kumimoji="0" sz="2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548640" indent="-274320" algn="l" rtl="0" eaLnBrk="1" latinLnBrk="0" hangingPunct="1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/>
                <a:buChar char=""/>
                <a:defRPr kumimoji="0" sz="23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500"/>
                </a:spcBef>
                <a:buClr>
                  <a:schemeClr val="bg1">
                    <a:shade val="50000"/>
                  </a:schemeClr>
                </a:buClr>
                <a:buSzPct val="76000"/>
                <a:buFont typeface="Wingdings 3"/>
                <a:buChar char=""/>
                <a:defRPr kumimoji="0"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400"/>
                </a:spcBef>
                <a:buClr>
                  <a:schemeClr val="accent2">
                    <a:shade val="75000"/>
                  </a:schemeClr>
                </a:buClr>
                <a:buSzPct val="70000"/>
                <a:buFont typeface="Wingdings"/>
                <a:buChar char=""/>
                <a:defRPr kumimoji="0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/>
                <a:buChar char=""/>
                <a:defRPr kumimoji="0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80000"/>
                </a:lnSpc>
                <a:buFont typeface="Wingdings 3"/>
                <a:buNone/>
              </a:pP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let m:= 0 in let i:= 0 in</a:t>
              </a: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let c1:= </a:t>
              </a:r>
              <a:r>
                <a:rPr lang="en-US" sz="1800" dirty="0" err="1" smtClean="0">
                  <a:latin typeface="Consolas" pitchFamily="49" charset="0"/>
                  <a:cs typeface="Consolas" pitchFamily="49" charset="0"/>
                </a:rPr>
                <a:t>newch</a:t>
              </a: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 in let c2:= </a:t>
              </a:r>
              <a:r>
                <a:rPr lang="en-US" sz="1800" dirty="0" err="1" smtClean="0">
                  <a:latin typeface="Consolas" pitchFamily="49" charset="0"/>
                  <a:cs typeface="Consolas" pitchFamily="49" charset="0"/>
                </a:rPr>
                <a:t>newch</a:t>
              </a: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 in</a:t>
              </a: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let z:= </a:t>
              </a:r>
              <a:r>
                <a:rPr lang="en-US" sz="1800" dirty="0" err="1" smtClean="0"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&lt;N in</a:t>
              </a: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  </a:t>
              </a: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endParaRPr lang="en-US" sz="1800" dirty="0" smtClean="0">
                <a:latin typeface="Consolas" pitchFamily="49" charset="0"/>
                <a:cs typeface="Consolas" pitchFamily="49" charset="0"/>
              </a:endParaRPr>
            </a:p>
            <a:p>
              <a:pPr marL="0" indent="0">
                <a:lnSpc>
                  <a:spcPct val="80000"/>
                </a:lnSpc>
                <a:buFont typeface="Wingdings 3"/>
                <a:buNone/>
              </a:pPr>
              <a:r>
                <a:rPr lang="en-US" sz="1800" dirty="0" smtClean="0">
                  <a:latin typeface="Consolas" pitchFamily="49" charset="0"/>
                  <a:cs typeface="Consolas" pitchFamily="49" charset="0"/>
                </a:rPr>
                <a:t>pi:= 4*m/N</a:t>
              </a:r>
              <a:endParaRPr lang="en-US" sz="1800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18357" y="2218680"/>
              <a:ext cx="2740165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while 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&lt;N do</a:t>
              </a:r>
            </a:p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i:= i+1;</a:t>
              </a:r>
            </a:p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x:= rand();</a:t>
              </a:r>
            </a:p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y:= rand();</a:t>
              </a:r>
            </a:p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send c2 (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x*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x+y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*y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send c1 (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&lt;N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);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3215" y="2221524"/>
              <a:ext cx="2073916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while z do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z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:= 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recv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c1;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d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:= 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recv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c2;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if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d&lt;1 then</a:t>
              </a: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m:= m+1</a:t>
              </a:r>
              <a:endParaRPr lang="en-US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618357" y="2218680"/>
              <a:ext cx="4947770" cy="1792152"/>
              <a:chOff x="3618357" y="2092552"/>
              <a:chExt cx="4947770" cy="179215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358522" y="2204760"/>
                <a:ext cx="61084" cy="1626604"/>
                <a:chOff x="4527648" y="2947760"/>
                <a:chExt cx="76200" cy="2310472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4527648" y="2947760"/>
                  <a:ext cx="0" cy="230832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603848" y="2949908"/>
                  <a:ext cx="0" cy="2308324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Double Bracket 12"/>
              <p:cNvSpPr/>
              <p:nvPr/>
            </p:nvSpPr>
            <p:spPr>
              <a:xfrm>
                <a:off x="3618357" y="2092552"/>
                <a:ext cx="4947770" cy="1792152"/>
              </a:xfrm>
              <a:prstGeom prst="bracketPair">
                <a:avLst>
                  <a:gd name="adj" fmla="val 7287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ight Arrow 18"/>
            <p:cNvSpPr/>
            <p:nvPr/>
          </p:nvSpPr>
          <p:spPr>
            <a:xfrm>
              <a:off x="2827233" y="2453060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9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Monte Carlo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m:=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i:=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i:= i+1;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x:=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y:=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d:= x*x + y*y;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if d&lt;1 then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m:= m+1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Select two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m:=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i:=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i:= i+1;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x:=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y:= rand();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d:= x*x + y*y;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if d&lt;1 then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m:= m+1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52475" y="2136268"/>
            <a:ext cx="7553325" cy="1749932"/>
            <a:chOff x="752475" y="2136268"/>
            <a:chExt cx="7553325" cy="1681490"/>
          </a:xfrm>
        </p:grpSpPr>
        <p:sp>
          <p:nvSpPr>
            <p:cNvPr id="5" name="Right Brace 4"/>
            <p:cNvSpPr/>
            <p:nvPr/>
          </p:nvSpPr>
          <p:spPr>
            <a:xfrm>
              <a:off x="3810000" y="2174368"/>
              <a:ext cx="381000" cy="904874"/>
            </a:xfrm>
            <a:prstGeom prst="rightBrac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3810000" y="3126867"/>
              <a:ext cx="381000" cy="690891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2149751"/>
              <a:ext cx="4038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Produces the distance and the termination condition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3210702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Consumes the distance</a:t>
              </a:r>
              <a:endParaRPr lang="en-US" sz="28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52475" y="2136268"/>
              <a:ext cx="2833686" cy="1071997"/>
            </a:xfrm>
            <a:custGeom>
              <a:avLst/>
              <a:gdLst>
                <a:gd name="connsiteX0" fmla="*/ 0 w 2828924"/>
                <a:gd name="connsiteY0" fmla="*/ 0 h 801522"/>
                <a:gd name="connsiteX1" fmla="*/ 2828924 w 2828924"/>
                <a:gd name="connsiteY1" fmla="*/ 0 h 801522"/>
                <a:gd name="connsiteX2" fmla="*/ 2828924 w 2828924"/>
                <a:gd name="connsiteY2" fmla="*/ 801522 h 801522"/>
                <a:gd name="connsiteX3" fmla="*/ 0 w 2828924"/>
                <a:gd name="connsiteY3" fmla="*/ 801522 h 801522"/>
                <a:gd name="connsiteX4" fmla="*/ 0 w 2828924"/>
                <a:gd name="connsiteY4" fmla="*/ 0 h 801522"/>
                <a:gd name="connsiteX0" fmla="*/ 0 w 2828924"/>
                <a:gd name="connsiteY0" fmla="*/ 0 h 804776"/>
                <a:gd name="connsiteX1" fmla="*/ 2828924 w 2828924"/>
                <a:gd name="connsiteY1" fmla="*/ 0 h 804776"/>
                <a:gd name="connsiteX2" fmla="*/ 2828924 w 2828924"/>
                <a:gd name="connsiteY2" fmla="*/ 801522 h 804776"/>
                <a:gd name="connsiteX3" fmla="*/ 486121 w 2828924"/>
                <a:gd name="connsiteY3" fmla="*/ 804776 h 804776"/>
                <a:gd name="connsiteX4" fmla="*/ 0 w 2828924"/>
                <a:gd name="connsiteY4" fmla="*/ 801522 h 804776"/>
                <a:gd name="connsiteX5" fmla="*/ 0 w 2828924"/>
                <a:gd name="connsiteY5" fmla="*/ 0 h 804776"/>
                <a:gd name="connsiteX0" fmla="*/ 0 w 2828924"/>
                <a:gd name="connsiteY0" fmla="*/ 0 h 804776"/>
                <a:gd name="connsiteX1" fmla="*/ 2828924 w 2828924"/>
                <a:gd name="connsiteY1" fmla="*/ 0 h 804776"/>
                <a:gd name="connsiteX2" fmla="*/ 2828924 w 2828924"/>
                <a:gd name="connsiteY2" fmla="*/ 801522 h 804776"/>
                <a:gd name="connsiteX3" fmla="*/ 735503 w 2828924"/>
                <a:gd name="connsiteY3" fmla="*/ 804776 h 804776"/>
                <a:gd name="connsiteX4" fmla="*/ 486121 w 2828924"/>
                <a:gd name="connsiteY4" fmla="*/ 804776 h 804776"/>
                <a:gd name="connsiteX5" fmla="*/ 0 w 2828924"/>
                <a:gd name="connsiteY5" fmla="*/ 801522 h 804776"/>
                <a:gd name="connsiteX6" fmla="*/ 0 w 2828924"/>
                <a:gd name="connsiteY6" fmla="*/ 0 h 804776"/>
                <a:gd name="connsiteX0" fmla="*/ 0 w 2828924"/>
                <a:gd name="connsiteY0" fmla="*/ 0 h 1062471"/>
                <a:gd name="connsiteX1" fmla="*/ 2828924 w 2828924"/>
                <a:gd name="connsiteY1" fmla="*/ 0 h 1062471"/>
                <a:gd name="connsiteX2" fmla="*/ 2828924 w 2828924"/>
                <a:gd name="connsiteY2" fmla="*/ 801522 h 1062471"/>
                <a:gd name="connsiteX3" fmla="*/ 477809 w 2828924"/>
                <a:gd name="connsiteY3" fmla="*/ 1062471 h 1062471"/>
                <a:gd name="connsiteX4" fmla="*/ 486121 w 2828924"/>
                <a:gd name="connsiteY4" fmla="*/ 804776 h 1062471"/>
                <a:gd name="connsiteX5" fmla="*/ 0 w 2828924"/>
                <a:gd name="connsiteY5" fmla="*/ 801522 h 1062471"/>
                <a:gd name="connsiteX6" fmla="*/ 0 w 2828924"/>
                <a:gd name="connsiteY6" fmla="*/ 0 h 1062471"/>
                <a:gd name="connsiteX0" fmla="*/ 0 w 2837237"/>
                <a:gd name="connsiteY0" fmla="*/ 0 h 1062471"/>
                <a:gd name="connsiteX1" fmla="*/ 2828924 w 2837237"/>
                <a:gd name="connsiteY1" fmla="*/ 0 h 1062471"/>
                <a:gd name="connsiteX2" fmla="*/ 2837237 w 2837237"/>
                <a:gd name="connsiteY2" fmla="*/ 1059217 h 1062471"/>
                <a:gd name="connsiteX3" fmla="*/ 477809 w 2837237"/>
                <a:gd name="connsiteY3" fmla="*/ 1062471 h 1062471"/>
                <a:gd name="connsiteX4" fmla="*/ 486121 w 2837237"/>
                <a:gd name="connsiteY4" fmla="*/ 804776 h 1062471"/>
                <a:gd name="connsiteX5" fmla="*/ 0 w 2837237"/>
                <a:gd name="connsiteY5" fmla="*/ 801522 h 1062471"/>
                <a:gd name="connsiteX6" fmla="*/ 0 w 2837237"/>
                <a:gd name="connsiteY6" fmla="*/ 0 h 1062471"/>
                <a:gd name="connsiteX0" fmla="*/ 0 w 2837237"/>
                <a:gd name="connsiteY0" fmla="*/ 0 h 1087410"/>
                <a:gd name="connsiteX1" fmla="*/ 2828924 w 2837237"/>
                <a:gd name="connsiteY1" fmla="*/ 0 h 1087410"/>
                <a:gd name="connsiteX2" fmla="*/ 2837237 w 2837237"/>
                <a:gd name="connsiteY2" fmla="*/ 1059217 h 1087410"/>
                <a:gd name="connsiteX3" fmla="*/ 494434 w 2837237"/>
                <a:gd name="connsiteY3" fmla="*/ 1087410 h 1087410"/>
                <a:gd name="connsiteX4" fmla="*/ 486121 w 2837237"/>
                <a:gd name="connsiteY4" fmla="*/ 804776 h 1087410"/>
                <a:gd name="connsiteX5" fmla="*/ 0 w 2837237"/>
                <a:gd name="connsiteY5" fmla="*/ 801522 h 1087410"/>
                <a:gd name="connsiteX6" fmla="*/ 0 w 2837237"/>
                <a:gd name="connsiteY6" fmla="*/ 0 h 1087410"/>
                <a:gd name="connsiteX0" fmla="*/ 0 w 2828924"/>
                <a:gd name="connsiteY0" fmla="*/ 0 h 1087410"/>
                <a:gd name="connsiteX1" fmla="*/ 2828924 w 2828924"/>
                <a:gd name="connsiteY1" fmla="*/ 0 h 1087410"/>
                <a:gd name="connsiteX2" fmla="*/ 2828924 w 2828924"/>
                <a:gd name="connsiteY2" fmla="*/ 1084156 h 1087410"/>
                <a:gd name="connsiteX3" fmla="*/ 494434 w 2828924"/>
                <a:gd name="connsiteY3" fmla="*/ 1087410 h 1087410"/>
                <a:gd name="connsiteX4" fmla="*/ 486121 w 2828924"/>
                <a:gd name="connsiteY4" fmla="*/ 804776 h 1087410"/>
                <a:gd name="connsiteX5" fmla="*/ 0 w 2828924"/>
                <a:gd name="connsiteY5" fmla="*/ 801522 h 1087410"/>
                <a:gd name="connsiteX6" fmla="*/ 0 w 2828924"/>
                <a:gd name="connsiteY6" fmla="*/ 0 h 1087410"/>
                <a:gd name="connsiteX0" fmla="*/ 0 w 2828924"/>
                <a:gd name="connsiteY0" fmla="*/ 0 h 1087410"/>
                <a:gd name="connsiteX1" fmla="*/ 2828924 w 2828924"/>
                <a:gd name="connsiteY1" fmla="*/ 0 h 1087410"/>
                <a:gd name="connsiteX2" fmla="*/ 2828924 w 2828924"/>
                <a:gd name="connsiteY2" fmla="*/ 1084156 h 1087410"/>
                <a:gd name="connsiteX3" fmla="*/ 494434 w 2828924"/>
                <a:gd name="connsiteY3" fmla="*/ 1087410 h 1087410"/>
                <a:gd name="connsiteX4" fmla="*/ 502747 w 2828924"/>
                <a:gd name="connsiteY4" fmla="*/ 813089 h 1087410"/>
                <a:gd name="connsiteX5" fmla="*/ 0 w 2828924"/>
                <a:gd name="connsiteY5" fmla="*/ 801522 h 1087410"/>
                <a:gd name="connsiteX6" fmla="*/ 0 w 2828924"/>
                <a:gd name="connsiteY6" fmla="*/ 0 h 1087410"/>
                <a:gd name="connsiteX0" fmla="*/ 0 w 2828924"/>
                <a:gd name="connsiteY0" fmla="*/ 0 h 1084156"/>
                <a:gd name="connsiteX1" fmla="*/ 2828924 w 2828924"/>
                <a:gd name="connsiteY1" fmla="*/ 0 h 1084156"/>
                <a:gd name="connsiteX2" fmla="*/ 2828924 w 2828924"/>
                <a:gd name="connsiteY2" fmla="*/ 1084156 h 1084156"/>
                <a:gd name="connsiteX3" fmla="*/ 494434 w 2828924"/>
                <a:gd name="connsiteY3" fmla="*/ 1062472 h 1084156"/>
                <a:gd name="connsiteX4" fmla="*/ 502747 w 2828924"/>
                <a:gd name="connsiteY4" fmla="*/ 813089 h 1084156"/>
                <a:gd name="connsiteX5" fmla="*/ 0 w 2828924"/>
                <a:gd name="connsiteY5" fmla="*/ 801522 h 1084156"/>
                <a:gd name="connsiteX6" fmla="*/ 0 w 2828924"/>
                <a:gd name="connsiteY6" fmla="*/ 0 h 1084156"/>
                <a:gd name="connsiteX0" fmla="*/ 0 w 2828924"/>
                <a:gd name="connsiteY0" fmla="*/ 0 h 1062472"/>
                <a:gd name="connsiteX1" fmla="*/ 2828924 w 2828924"/>
                <a:gd name="connsiteY1" fmla="*/ 0 h 1062472"/>
                <a:gd name="connsiteX2" fmla="*/ 2828924 w 2828924"/>
                <a:gd name="connsiteY2" fmla="*/ 1060344 h 1062472"/>
                <a:gd name="connsiteX3" fmla="*/ 494434 w 2828924"/>
                <a:gd name="connsiteY3" fmla="*/ 1062472 h 1062472"/>
                <a:gd name="connsiteX4" fmla="*/ 502747 w 2828924"/>
                <a:gd name="connsiteY4" fmla="*/ 813089 h 1062472"/>
                <a:gd name="connsiteX5" fmla="*/ 0 w 2828924"/>
                <a:gd name="connsiteY5" fmla="*/ 801522 h 1062472"/>
                <a:gd name="connsiteX6" fmla="*/ 0 w 2828924"/>
                <a:gd name="connsiteY6" fmla="*/ 0 h 1062472"/>
                <a:gd name="connsiteX0" fmla="*/ 0 w 2833687"/>
                <a:gd name="connsiteY0" fmla="*/ 0 h 1079394"/>
                <a:gd name="connsiteX1" fmla="*/ 2828924 w 2833687"/>
                <a:gd name="connsiteY1" fmla="*/ 0 h 1079394"/>
                <a:gd name="connsiteX2" fmla="*/ 2833687 w 2833687"/>
                <a:gd name="connsiteY2" fmla="*/ 1079394 h 1079394"/>
                <a:gd name="connsiteX3" fmla="*/ 494434 w 2833687"/>
                <a:gd name="connsiteY3" fmla="*/ 1062472 h 1079394"/>
                <a:gd name="connsiteX4" fmla="*/ 502747 w 2833687"/>
                <a:gd name="connsiteY4" fmla="*/ 813089 h 1079394"/>
                <a:gd name="connsiteX5" fmla="*/ 0 w 2833687"/>
                <a:gd name="connsiteY5" fmla="*/ 801522 h 1079394"/>
                <a:gd name="connsiteX6" fmla="*/ 0 w 2833687"/>
                <a:gd name="connsiteY6" fmla="*/ 0 h 1079394"/>
                <a:gd name="connsiteX0" fmla="*/ 0 w 2833687"/>
                <a:gd name="connsiteY0" fmla="*/ 0 h 1079394"/>
                <a:gd name="connsiteX1" fmla="*/ 2828924 w 2833687"/>
                <a:gd name="connsiteY1" fmla="*/ 0 h 1079394"/>
                <a:gd name="connsiteX2" fmla="*/ 2833687 w 2833687"/>
                <a:gd name="connsiteY2" fmla="*/ 1079394 h 1079394"/>
                <a:gd name="connsiteX3" fmla="*/ 494434 w 2833687"/>
                <a:gd name="connsiteY3" fmla="*/ 1062472 h 1079394"/>
                <a:gd name="connsiteX4" fmla="*/ 502747 w 2833687"/>
                <a:gd name="connsiteY4" fmla="*/ 813089 h 1079394"/>
                <a:gd name="connsiteX5" fmla="*/ 4763 w 2833687"/>
                <a:gd name="connsiteY5" fmla="*/ 815809 h 1079394"/>
                <a:gd name="connsiteX6" fmla="*/ 0 w 2833687"/>
                <a:gd name="connsiteY6" fmla="*/ 0 h 1079394"/>
                <a:gd name="connsiteX0" fmla="*/ 0 w 2838449"/>
                <a:gd name="connsiteY0" fmla="*/ 0 h 1062472"/>
                <a:gd name="connsiteX1" fmla="*/ 2828924 w 2838449"/>
                <a:gd name="connsiteY1" fmla="*/ 0 h 1062472"/>
                <a:gd name="connsiteX2" fmla="*/ 2838449 w 2838449"/>
                <a:gd name="connsiteY2" fmla="*/ 1055581 h 1062472"/>
                <a:gd name="connsiteX3" fmla="*/ 494434 w 2838449"/>
                <a:gd name="connsiteY3" fmla="*/ 1062472 h 1062472"/>
                <a:gd name="connsiteX4" fmla="*/ 502747 w 2838449"/>
                <a:gd name="connsiteY4" fmla="*/ 813089 h 1062472"/>
                <a:gd name="connsiteX5" fmla="*/ 4763 w 2838449"/>
                <a:gd name="connsiteY5" fmla="*/ 815809 h 1062472"/>
                <a:gd name="connsiteX6" fmla="*/ 0 w 2838449"/>
                <a:gd name="connsiteY6" fmla="*/ 0 h 1062472"/>
                <a:gd name="connsiteX0" fmla="*/ 0 w 2833686"/>
                <a:gd name="connsiteY0" fmla="*/ 0 h 1084156"/>
                <a:gd name="connsiteX1" fmla="*/ 2828924 w 2833686"/>
                <a:gd name="connsiteY1" fmla="*/ 0 h 1084156"/>
                <a:gd name="connsiteX2" fmla="*/ 2833686 w 2833686"/>
                <a:gd name="connsiteY2" fmla="*/ 1084156 h 1084156"/>
                <a:gd name="connsiteX3" fmla="*/ 494434 w 2833686"/>
                <a:gd name="connsiteY3" fmla="*/ 1062472 h 1084156"/>
                <a:gd name="connsiteX4" fmla="*/ 502747 w 2833686"/>
                <a:gd name="connsiteY4" fmla="*/ 813089 h 1084156"/>
                <a:gd name="connsiteX5" fmla="*/ 4763 w 2833686"/>
                <a:gd name="connsiteY5" fmla="*/ 815809 h 1084156"/>
                <a:gd name="connsiteX6" fmla="*/ 0 w 2833686"/>
                <a:gd name="connsiteY6" fmla="*/ 0 h 1084156"/>
                <a:gd name="connsiteX0" fmla="*/ 0 w 2833686"/>
                <a:gd name="connsiteY0" fmla="*/ 0 h 1065106"/>
                <a:gd name="connsiteX1" fmla="*/ 2828924 w 2833686"/>
                <a:gd name="connsiteY1" fmla="*/ 0 h 1065106"/>
                <a:gd name="connsiteX2" fmla="*/ 2833686 w 2833686"/>
                <a:gd name="connsiteY2" fmla="*/ 1065106 h 1065106"/>
                <a:gd name="connsiteX3" fmla="*/ 494434 w 2833686"/>
                <a:gd name="connsiteY3" fmla="*/ 1062472 h 1065106"/>
                <a:gd name="connsiteX4" fmla="*/ 502747 w 2833686"/>
                <a:gd name="connsiteY4" fmla="*/ 813089 h 1065106"/>
                <a:gd name="connsiteX5" fmla="*/ 4763 w 2833686"/>
                <a:gd name="connsiteY5" fmla="*/ 815809 h 1065106"/>
                <a:gd name="connsiteX6" fmla="*/ 0 w 2833686"/>
                <a:gd name="connsiteY6" fmla="*/ 0 h 1065106"/>
                <a:gd name="connsiteX0" fmla="*/ 0 w 2833686"/>
                <a:gd name="connsiteY0" fmla="*/ 0 h 1071997"/>
                <a:gd name="connsiteX1" fmla="*/ 2828924 w 2833686"/>
                <a:gd name="connsiteY1" fmla="*/ 0 h 1071997"/>
                <a:gd name="connsiteX2" fmla="*/ 2833686 w 2833686"/>
                <a:gd name="connsiteY2" fmla="*/ 1065106 h 1071997"/>
                <a:gd name="connsiteX3" fmla="*/ 503959 w 2833686"/>
                <a:gd name="connsiteY3" fmla="*/ 1071997 h 1071997"/>
                <a:gd name="connsiteX4" fmla="*/ 502747 w 2833686"/>
                <a:gd name="connsiteY4" fmla="*/ 813089 h 1071997"/>
                <a:gd name="connsiteX5" fmla="*/ 4763 w 2833686"/>
                <a:gd name="connsiteY5" fmla="*/ 815809 h 1071997"/>
                <a:gd name="connsiteX6" fmla="*/ 0 w 2833686"/>
                <a:gd name="connsiteY6" fmla="*/ 0 h 1071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3686" h="1071997">
                  <a:moveTo>
                    <a:pt x="0" y="0"/>
                  </a:moveTo>
                  <a:lnTo>
                    <a:pt x="2828924" y="0"/>
                  </a:lnTo>
                  <a:cubicBezTo>
                    <a:pt x="2830512" y="359798"/>
                    <a:pt x="2832098" y="705308"/>
                    <a:pt x="2833686" y="1065106"/>
                  </a:cubicBezTo>
                  <a:lnTo>
                    <a:pt x="503959" y="1071997"/>
                  </a:lnTo>
                  <a:lnTo>
                    <a:pt x="502747" y="813089"/>
                  </a:lnTo>
                  <a:lnTo>
                    <a:pt x="4763" y="815809"/>
                  </a:lnTo>
                  <a:cubicBezTo>
                    <a:pt x="3175" y="543873"/>
                    <a:pt x="1588" y="271936"/>
                    <a:pt x="0" y="0"/>
                  </a:cubicBezTo>
                  <a:close/>
                </a:path>
              </a:pathLst>
            </a:cu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7026" y="2993515"/>
              <a:ext cx="2829135" cy="784122"/>
            </a:xfrm>
            <a:custGeom>
              <a:avLst/>
              <a:gdLst>
                <a:gd name="connsiteX0" fmla="*/ 0 w 2828923"/>
                <a:gd name="connsiteY0" fmla="*/ 0 h 1302081"/>
                <a:gd name="connsiteX1" fmla="*/ 2828923 w 2828923"/>
                <a:gd name="connsiteY1" fmla="*/ 0 h 1302081"/>
                <a:gd name="connsiteX2" fmla="*/ 2828923 w 2828923"/>
                <a:gd name="connsiteY2" fmla="*/ 1302081 h 1302081"/>
                <a:gd name="connsiteX3" fmla="*/ 0 w 2828923"/>
                <a:gd name="connsiteY3" fmla="*/ 1302081 h 1302081"/>
                <a:gd name="connsiteX4" fmla="*/ 0 w 2828923"/>
                <a:gd name="connsiteY4" fmla="*/ 0 h 1302081"/>
                <a:gd name="connsiteX0" fmla="*/ 0 w 2828923"/>
                <a:gd name="connsiteY0" fmla="*/ 1153 h 1303234"/>
                <a:gd name="connsiteX1" fmla="*/ 461964 w 2828923"/>
                <a:gd name="connsiteY1" fmla="*/ 0 h 1303234"/>
                <a:gd name="connsiteX2" fmla="*/ 2828923 w 2828923"/>
                <a:gd name="connsiteY2" fmla="*/ 1153 h 1303234"/>
                <a:gd name="connsiteX3" fmla="*/ 2828923 w 2828923"/>
                <a:gd name="connsiteY3" fmla="*/ 1303234 h 1303234"/>
                <a:gd name="connsiteX4" fmla="*/ 0 w 2828923"/>
                <a:gd name="connsiteY4" fmla="*/ 1303234 h 1303234"/>
                <a:gd name="connsiteX5" fmla="*/ 0 w 2828923"/>
                <a:gd name="connsiteY5" fmla="*/ 1153 h 1303234"/>
                <a:gd name="connsiteX0" fmla="*/ 0 w 2828923"/>
                <a:gd name="connsiteY0" fmla="*/ 5916 h 1307997"/>
                <a:gd name="connsiteX1" fmla="*/ 357189 w 2828923"/>
                <a:gd name="connsiteY1" fmla="*/ 0 h 1307997"/>
                <a:gd name="connsiteX2" fmla="*/ 461964 w 2828923"/>
                <a:gd name="connsiteY2" fmla="*/ 4763 h 1307997"/>
                <a:gd name="connsiteX3" fmla="*/ 2828923 w 2828923"/>
                <a:gd name="connsiteY3" fmla="*/ 5916 h 1307997"/>
                <a:gd name="connsiteX4" fmla="*/ 2828923 w 2828923"/>
                <a:gd name="connsiteY4" fmla="*/ 1307997 h 1307997"/>
                <a:gd name="connsiteX5" fmla="*/ 0 w 2828923"/>
                <a:gd name="connsiteY5" fmla="*/ 1307997 h 1307997"/>
                <a:gd name="connsiteX6" fmla="*/ 0 w 2828923"/>
                <a:gd name="connsiteY6" fmla="*/ 5916 h 1307997"/>
                <a:gd name="connsiteX0" fmla="*/ 0 w 2828923"/>
                <a:gd name="connsiteY0" fmla="*/ 234516 h 1536597"/>
                <a:gd name="connsiteX1" fmla="*/ 466727 w 2828923"/>
                <a:gd name="connsiteY1" fmla="*/ 0 h 1536597"/>
                <a:gd name="connsiteX2" fmla="*/ 461964 w 2828923"/>
                <a:gd name="connsiteY2" fmla="*/ 233363 h 1536597"/>
                <a:gd name="connsiteX3" fmla="*/ 2828923 w 2828923"/>
                <a:gd name="connsiteY3" fmla="*/ 234516 h 1536597"/>
                <a:gd name="connsiteX4" fmla="*/ 2828923 w 2828923"/>
                <a:gd name="connsiteY4" fmla="*/ 1536597 h 1536597"/>
                <a:gd name="connsiteX5" fmla="*/ 0 w 2828923"/>
                <a:gd name="connsiteY5" fmla="*/ 1536597 h 1536597"/>
                <a:gd name="connsiteX6" fmla="*/ 0 w 2828923"/>
                <a:gd name="connsiteY6" fmla="*/ 234516 h 1536597"/>
                <a:gd name="connsiteX0" fmla="*/ 4763 w 2828923"/>
                <a:gd name="connsiteY0" fmla="*/ 0 h 1554494"/>
                <a:gd name="connsiteX1" fmla="*/ 466727 w 2828923"/>
                <a:gd name="connsiteY1" fmla="*/ 17897 h 1554494"/>
                <a:gd name="connsiteX2" fmla="*/ 461964 w 2828923"/>
                <a:gd name="connsiteY2" fmla="*/ 251260 h 1554494"/>
                <a:gd name="connsiteX3" fmla="*/ 2828923 w 2828923"/>
                <a:gd name="connsiteY3" fmla="*/ 252413 h 1554494"/>
                <a:gd name="connsiteX4" fmla="*/ 2828923 w 2828923"/>
                <a:gd name="connsiteY4" fmla="*/ 1554494 h 1554494"/>
                <a:gd name="connsiteX5" fmla="*/ 0 w 2828923"/>
                <a:gd name="connsiteY5" fmla="*/ 1554494 h 1554494"/>
                <a:gd name="connsiteX6" fmla="*/ 4763 w 2828923"/>
                <a:gd name="connsiteY6" fmla="*/ 0 h 1554494"/>
                <a:gd name="connsiteX0" fmla="*/ 4763 w 2828923"/>
                <a:gd name="connsiteY0" fmla="*/ 1153 h 1555647"/>
                <a:gd name="connsiteX1" fmla="*/ 461964 w 2828923"/>
                <a:gd name="connsiteY1" fmla="*/ 0 h 1555647"/>
                <a:gd name="connsiteX2" fmla="*/ 461964 w 2828923"/>
                <a:gd name="connsiteY2" fmla="*/ 252413 h 1555647"/>
                <a:gd name="connsiteX3" fmla="*/ 2828923 w 2828923"/>
                <a:gd name="connsiteY3" fmla="*/ 253566 h 1555647"/>
                <a:gd name="connsiteX4" fmla="*/ 2828923 w 2828923"/>
                <a:gd name="connsiteY4" fmla="*/ 1555647 h 1555647"/>
                <a:gd name="connsiteX5" fmla="*/ 0 w 2828923"/>
                <a:gd name="connsiteY5" fmla="*/ 1555647 h 1555647"/>
                <a:gd name="connsiteX6" fmla="*/ 4763 w 2828923"/>
                <a:gd name="connsiteY6" fmla="*/ 1153 h 1555647"/>
                <a:gd name="connsiteX0" fmla="*/ 212 w 2824372"/>
                <a:gd name="connsiteY0" fmla="*/ 1153 h 1555647"/>
                <a:gd name="connsiteX1" fmla="*/ 457413 w 2824372"/>
                <a:gd name="connsiteY1" fmla="*/ 0 h 1555647"/>
                <a:gd name="connsiteX2" fmla="*/ 457413 w 2824372"/>
                <a:gd name="connsiteY2" fmla="*/ 252413 h 1555647"/>
                <a:gd name="connsiteX3" fmla="*/ 2824372 w 2824372"/>
                <a:gd name="connsiteY3" fmla="*/ 253566 h 1555647"/>
                <a:gd name="connsiteX4" fmla="*/ 2824372 w 2824372"/>
                <a:gd name="connsiteY4" fmla="*/ 1555647 h 1555647"/>
                <a:gd name="connsiteX5" fmla="*/ 4974 w 2824372"/>
                <a:gd name="connsiteY5" fmla="*/ 784122 h 1555647"/>
                <a:gd name="connsiteX6" fmla="*/ 212 w 2824372"/>
                <a:gd name="connsiteY6" fmla="*/ 1153 h 1555647"/>
                <a:gd name="connsiteX0" fmla="*/ 212 w 2829135"/>
                <a:gd name="connsiteY0" fmla="*/ 1153 h 803172"/>
                <a:gd name="connsiteX1" fmla="*/ 457413 w 2829135"/>
                <a:gd name="connsiteY1" fmla="*/ 0 h 803172"/>
                <a:gd name="connsiteX2" fmla="*/ 457413 w 2829135"/>
                <a:gd name="connsiteY2" fmla="*/ 252413 h 803172"/>
                <a:gd name="connsiteX3" fmla="*/ 2824372 w 2829135"/>
                <a:gd name="connsiteY3" fmla="*/ 253566 h 803172"/>
                <a:gd name="connsiteX4" fmla="*/ 2829135 w 2829135"/>
                <a:gd name="connsiteY4" fmla="*/ 803172 h 803172"/>
                <a:gd name="connsiteX5" fmla="*/ 4974 w 2829135"/>
                <a:gd name="connsiteY5" fmla="*/ 784122 h 803172"/>
                <a:gd name="connsiteX6" fmla="*/ 212 w 2829135"/>
                <a:gd name="connsiteY6" fmla="*/ 1153 h 803172"/>
                <a:gd name="connsiteX0" fmla="*/ 212 w 2829135"/>
                <a:gd name="connsiteY0" fmla="*/ 1153 h 784122"/>
                <a:gd name="connsiteX1" fmla="*/ 457413 w 2829135"/>
                <a:gd name="connsiteY1" fmla="*/ 0 h 784122"/>
                <a:gd name="connsiteX2" fmla="*/ 457413 w 2829135"/>
                <a:gd name="connsiteY2" fmla="*/ 252413 h 784122"/>
                <a:gd name="connsiteX3" fmla="*/ 2824372 w 2829135"/>
                <a:gd name="connsiteY3" fmla="*/ 253566 h 784122"/>
                <a:gd name="connsiteX4" fmla="*/ 2829135 w 2829135"/>
                <a:gd name="connsiteY4" fmla="*/ 769835 h 784122"/>
                <a:gd name="connsiteX5" fmla="*/ 4974 w 2829135"/>
                <a:gd name="connsiteY5" fmla="*/ 784122 h 784122"/>
                <a:gd name="connsiteX6" fmla="*/ 212 w 2829135"/>
                <a:gd name="connsiteY6" fmla="*/ 1153 h 784122"/>
                <a:gd name="connsiteX0" fmla="*/ 212 w 2829135"/>
                <a:gd name="connsiteY0" fmla="*/ 1153 h 784122"/>
                <a:gd name="connsiteX1" fmla="*/ 457413 w 2829135"/>
                <a:gd name="connsiteY1" fmla="*/ 0 h 784122"/>
                <a:gd name="connsiteX2" fmla="*/ 457413 w 2829135"/>
                <a:gd name="connsiteY2" fmla="*/ 252413 h 784122"/>
                <a:gd name="connsiteX3" fmla="*/ 2824372 w 2829135"/>
                <a:gd name="connsiteY3" fmla="*/ 253566 h 784122"/>
                <a:gd name="connsiteX4" fmla="*/ 2829135 w 2829135"/>
                <a:gd name="connsiteY4" fmla="*/ 779360 h 784122"/>
                <a:gd name="connsiteX5" fmla="*/ 4974 w 2829135"/>
                <a:gd name="connsiteY5" fmla="*/ 784122 h 784122"/>
                <a:gd name="connsiteX6" fmla="*/ 212 w 2829135"/>
                <a:gd name="connsiteY6" fmla="*/ 1153 h 78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9135" h="784122">
                  <a:moveTo>
                    <a:pt x="212" y="1153"/>
                  </a:moveTo>
                  <a:lnTo>
                    <a:pt x="457413" y="0"/>
                  </a:lnTo>
                  <a:cubicBezTo>
                    <a:pt x="455825" y="77788"/>
                    <a:pt x="459001" y="174625"/>
                    <a:pt x="457413" y="252413"/>
                  </a:cubicBezTo>
                  <a:lnTo>
                    <a:pt x="2824372" y="253566"/>
                  </a:lnTo>
                  <a:cubicBezTo>
                    <a:pt x="2825960" y="436768"/>
                    <a:pt x="2827547" y="596158"/>
                    <a:pt x="2829135" y="779360"/>
                  </a:cubicBezTo>
                  <a:lnTo>
                    <a:pt x="4974" y="784122"/>
                  </a:lnTo>
                  <a:cubicBezTo>
                    <a:pt x="6562" y="265957"/>
                    <a:pt x="-1376" y="519318"/>
                    <a:pt x="212" y="115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1206" y="5235009"/>
            <a:ext cx="2400129" cy="1081128"/>
            <a:chOff x="711206" y="5235009"/>
            <a:chExt cx="2400129" cy="1081128"/>
          </a:xfrm>
        </p:grpSpPr>
        <p:sp>
          <p:nvSpPr>
            <p:cNvPr id="13" name="Rounded Rectangle 12"/>
            <p:cNvSpPr/>
            <p:nvPr/>
          </p:nvSpPr>
          <p:spPr>
            <a:xfrm>
              <a:off x="711206" y="5235009"/>
              <a:ext cx="2400129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ontent Placeholder 2"/>
                <p:cNvSpPr txBox="1">
                  <a:spLocks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indent="0" algn="ctr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…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804526" y="5774098"/>
              <a:ext cx="219993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300350" y="5233534"/>
            <a:ext cx="5665519" cy="1081128"/>
            <a:chOff x="3300350" y="5233534"/>
            <a:chExt cx="5665519" cy="1081128"/>
          </a:xfrm>
        </p:grpSpPr>
        <p:sp>
          <p:nvSpPr>
            <p:cNvPr id="20" name="Rounded Rectangle 19"/>
            <p:cNvSpPr/>
            <p:nvPr/>
          </p:nvSpPr>
          <p:spPr>
            <a:xfrm>
              <a:off x="3300350" y="5233534"/>
              <a:ext cx="5665519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ontent Placeholder 2"/>
                <p:cNvSpPr txBox="1">
                  <a:spLocks/>
                </p:cNvSpPr>
                <p:nvPr/>
              </p:nvSpPr>
              <p:spPr>
                <a:xfrm>
                  <a:off x="3300350" y="5332021"/>
                  <a:ext cx="5665519" cy="981166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indent="0" algn="ctr">
                    <a:buFont typeface="Arial" pitchFamily="34" charset="0"/>
                    <a:buNone/>
                  </a:pP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2400" dirty="0" smtClean="0">
                      <a:solidFill>
                        <a:schemeClr val="bg1"/>
                      </a:solidFill>
                    </a:rPr>
                    <a:t>is an empty channel          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∉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FV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endParaRPr lang="en-US" sz="2400" i="1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≔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≡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send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≔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recv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0350" y="5332021"/>
                  <a:ext cx="5665519" cy="98116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9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/>
            <p:nvPr/>
          </p:nvCxnSpPr>
          <p:spPr>
            <a:xfrm>
              <a:off x="3403243" y="5774098"/>
              <a:ext cx="539637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39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Separate the Dependencies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let m:= 0 in let i:= 0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c1:=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in let c2:=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z:=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02468"/>
            <a:ext cx="29718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 then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i:= i+1;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y:=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c2 (x*x + y*y);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c1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148328"/>
            <a:ext cx="266700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if z then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c1;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c2;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d&lt;1 then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m:= m+1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2475" y="2576703"/>
            <a:ext cx="2828924" cy="1603044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2475" y="4227371"/>
            <a:ext cx="2828923" cy="1302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67200" y="3872916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x*x + y*y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  <a:cs typeface="Consolas" pitchFamily="49" charset="0"/>
              </a:rPr>
              <a:t>&lt;N</a:t>
            </a:r>
            <a:endParaRPr lang="en-US" sz="2400" dirty="0">
              <a:solidFill>
                <a:schemeClr val="bg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90925" y="3348228"/>
            <a:ext cx="465681" cy="1590675"/>
          </a:xfrm>
          <a:custGeom>
            <a:avLst/>
            <a:gdLst>
              <a:gd name="connsiteX0" fmla="*/ 9525 w 600081"/>
              <a:gd name="connsiteY0" fmla="*/ 0 h 1581150"/>
              <a:gd name="connsiteX1" fmla="*/ 600075 w 600081"/>
              <a:gd name="connsiteY1" fmla="*/ 866775 h 1581150"/>
              <a:gd name="connsiteX2" fmla="*/ 0 w 600081"/>
              <a:gd name="connsiteY2" fmla="*/ 1581150 h 1581150"/>
              <a:gd name="connsiteX0" fmla="*/ 9525 w 485785"/>
              <a:gd name="connsiteY0" fmla="*/ 0 h 1581150"/>
              <a:gd name="connsiteX1" fmla="*/ 485775 w 485785"/>
              <a:gd name="connsiteY1" fmla="*/ 857250 h 1581150"/>
              <a:gd name="connsiteX2" fmla="*/ 0 w 485785"/>
              <a:gd name="connsiteY2" fmla="*/ 1581150 h 1581150"/>
              <a:gd name="connsiteX0" fmla="*/ 19050 w 495310"/>
              <a:gd name="connsiteY0" fmla="*/ 0 h 1590675"/>
              <a:gd name="connsiteX1" fmla="*/ 495300 w 495310"/>
              <a:gd name="connsiteY1" fmla="*/ 857250 h 1590675"/>
              <a:gd name="connsiteX2" fmla="*/ 0 w 495310"/>
              <a:gd name="connsiteY2" fmla="*/ 1590675 h 1590675"/>
              <a:gd name="connsiteX0" fmla="*/ 0 w 476260"/>
              <a:gd name="connsiteY0" fmla="*/ 0 h 1590675"/>
              <a:gd name="connsiteX1" fmla="*/ 476250 w 476260"/>
              <a:gd name="connsiteY1" fmla="*/ 857250 h 1590675"/>
              <a:gd name="connsiteX2" fmla="*/ 9525 w 476260"/>
              <a:gd name="connsiteY2" fmla="*/ 1590675 h 1590675"/>
              <a:gd name="connsiteX0" fmla="*/ 0 w 9525"/>
              <a:gd name="connsiteY0" fmla="*/ 0 h 1590675"/>
              <a:gd name="connsiteX1" fmla="*/ 9525 w 9525"/>
              <a:gd name="connsiteY1" fmla="*/ 1590675 h 1590675"/>
              <a:gd name="connsiteX0" fmla="*/ 0 w 242519"/>
              <a:gd name="connsiteY0" fmla="*/ 0 h 10000"/>
              <a:gd name="connsiteX1" fmla="*/ 10000 w 242519"/>
              <a:gd name="connsiteY1" fmla="*/ 10000 h 10000"/>
              <a:gd name="connsiteX0" fmla="*/ 0 w 287137"/>
              <a:gd name="connsiteY0" fmla="*/ 0 h 10000"/>
              <a:gd name="connsiteX1" fmla="*/ 10000 w 287137"/>
              <a:gd name="connsiteY1" fmla="*/ 10000 h 10000"/>
              <a:gd name="connsiteX0" fmla="*/ 0 w 316552"/>
              <a:gd name="connsiteY0" fmla="*/ 0 h 10000"/>
              <a:gd name="connsiteX1" fmla="*/ 10000 w 316552"/>
              <a:gd name="connsiteY1" fmla="*/ 10000 h 10000"/>
              <a:gd name="connsiteX0" fmla="*/ 0 w 270682"/>
              <a:gd name="connsiteY0" fmla="*/ 0 h 10000"/>
              <a:gd name="connsiteX1" fmla="*/ 10000 w 270682"/>
              <a:gd name="connsiteY1" fmla="*/ 10000 h 10000"/>
              <a:gd name="connsiteX0" fmla="*/ 0 w 376295"/>
              <a:gd name="connsiteY0" fmla="*/ 0 h 10000"/>
              <a:gd name="connsiteX1" fmla="*/ 10000 w 376295"/>
              <a:gd name="connsiteY1" fmla="*/ 10000 h 10000"/>
              <a:gd name="connsiteX0" fmla="*/ 0 w 492724"/>
              <a:gd name="connsiteY0" fmla="*/ 0 h 10000"/>
              <a:gd name="connsiteX1" fmla="*/ 10000 w 492724"/>
              <a:gd name="connsiteY1" fmla="*/ 10000 h 10000"/>
              <a:gd name="connsiteX0" fmla="*/ 0 w 488902"/>
              <a:gd name="connsiteY0" fmla="*/ 0 h 10000"/>
              <a:gd name="connsiteX1" fmla="*/ 10000 w 488902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902" h="10000">
                <a:moveTo>
                  <a:pt x="0" y="0"/>
                </a:moveTo>
                <a:cubicBezTo>
                  <a:pt x="632082" y="2802"/>
                  <a:pt x="667917" y="7258"/>
                  <a:pt x="10000" y="10000"/>
                </a:cubicBezTo>
              </a:path>
            </a:pathLst>
          </a:custGeom>
          <a:noFill/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39543" y="5235009"/>
            <a:ext cx="2755075" cy="1081128"/>
            <a:chOff x="711206" y="5235009"/>
            <a:chExt cx="2400129" cy="1081128"/>
          </a:xfrm>
        </p:grpSpPr>
        <p:sp>
          <p:nvSpPr>
            <p:cNvPr id="22" name="Rounded Rectangle 21"/>
            <p:cNvSpPr/>
            <p:nvPr/>
          </p:nvSpPr>
          <p:spPr>
            <a:xfrm>
              <a:off x="711206" y="5235009"/>
              <a:ext cx="2400129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/>
                <p:cNvSpPr txBox="1">
                  <a:spLocks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indent="0" algn="ctr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…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∥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>
              <a:off x="804526" y="5774098"/>
              <a:ext cx="219993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3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Parallelize the Loop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let m:= 0 in let i:= 0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c1:=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in let c2:=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z:=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 in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02468"/>
            <a:ext cx="29718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 then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i:= i+1;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y:=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c2 (x*x + y*y);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c1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4148328"/>
            <a:ext cx="2895600" cy="1477328"/>
            <a:chOff x="685800" y="4343400"/>
            <a:chExt cx="2895600" cy="1477328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4343400"/>
              <a:ext cx="2667000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if z then</a:t>
              </a: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z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:= 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recv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c1;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d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:= 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recv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c2;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if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d&lt;1 then</a:t>
              </a:r>
            </a:p>
            <a:p>
              <a:r>
                <a:rPr lang="en-US" dirty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m:= m+1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2949" y="4422444"/>
              <a:ext cx="2838451" cy="131160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742950" y="2576702"/>
            <a:ext cx="2838450" cy="16125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2502468"/>
            <a:ext cx="6362700" cy="1792152"/>
            <a:chOff x="685800" y="2697540"/>
            <a:chExt cx="6172200" cy="1792152"/>
          </a:xfrm>
        </p:grpSpPr>
        <p:grpSp>
          <p:nvGrpSpPr>
            <p:cNvPr id="13" name="Group 12"/>
            <p:cNvGrpSpPr/>
            <p:nvPr/>
          </p:nvGrpSpPr>
          <p:grpSpPr>
            <a:xfrm>
              <a:off x="3730392" y="2809748"/>
              <a:ext cx="76200" cy="1626604"/>
              <a:chOff x="4527648" y="2947760"/>
              <a:chExt cx="76200" cy="231047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527648" y="2947760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603848" y="2949908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Double Bracket 15"/>
            <p:cNvSpPr/>
            <p:nvPr/>
          </p:nvSpPr>
          <p:spPr>
            <a:xfrm>
              <a:off x="685800" y="2697540"/>
              <a:ext cx="6172200" cy="1792152"/>
            </a:xfrm>
            <a:prstGeom prst="bracketPair">
              <a:avLst>
                <a:gd name="adj" fmla="val 728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39543" y="5235009"/>
            <a:ext cx="2755075" cy="1081128"/>
            <a:chOff x="711206" y="5235009"/>
            <a:chExt cx="2400129" cy="1081128"/>
          </a:xfrm>
        </p:grpSpPr>
        <p:sp>
          <p:nvSpPr>
            <p:cNvPr id="19" name="Rounded Rectangle 18"/>
            <p:cNvSpPr/>
            <p:nvPr/>
          </p:nvSpPr>
          <p:spPr>
            <a:xfrm>
              <a:off x="711206" y="5235009"/>
              <a:ext cx="2400129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indent="0" algn="ctr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…</m:t>
                        </m:r>
                      </m:oMath>
                    </m:oMathPara>
                  </a14:m>
                  <a:endParaRPr lang="en-US" sz="2400" dirty="0" smtClean="0">
                    <a:solidFill>
                      <a:schemeClr val="bg1"/>
                    </a:solidFill>
                    <a:latin typeface="Cambria Math"/>
                  </a:endParaRPr>
                </a:p>
                <a:p>
                  <a:pPr marL="0" indent="0">
                    <a:buFont typeface="Arial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∥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i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206" y="5332021"/>
                  <a:ext cx="2400129" cy="9826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>
              <a:off x="804526" y="5774098"/>
              <a:ext cx="219993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3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18542 -2.22222E-6 C 0.26806 -2.22222E-6 0.37084 -0.0669 0.37084 -0.1206 L 0.37084 -0.23958 " pathEditMode="relative" rAng="0" ptsTypes="FfFF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1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3.20074E-6 L 3.33333E-6 -0.1739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Parallelize the </a:t>
            </a:r>
            <a:r>
              <a:rPr lang="en-US" i="1" dirty="0" smtClean="0"/>
              <a:t>Whole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let m:= 0 in let i:=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c1:=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in let c2:=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newch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z:=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&lt;N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&lt;N do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02468"/>
            <a:ext cx="29718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 then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i:= i+1;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y:=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c2 (x*x + y*y);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c1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6700" y="2505312"/>
            <a:ext cx="266700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if z then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c1;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c2;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d&lt;1 then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m:= m+1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3849" y="2584356"/>
            <a:ext cx="2838451" cy="131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50" y="2576702"/>
            <a:ext cx="2838450" cy="16125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2502468"/>
            <a:ext cx="6362700" cy="1792152"/>
            <a:chOff x="685800" y="2697540"/>
            <a:chExt cx="6172200" cy="1792152"/>
          </a:xfrm>
        </p:grpSpPr>
        <p:grpSp>
          <p:nvGrpSpPr>
            <p:cNvPr id="13" name="Group 12"/>
            <p:cNvGrpSpPr/>
            <p:nvPr/>
          </p:nvGrpSpPr>
          <p:grpSpPr>
            <a:xfrm>
              <a:off x="3730392" y="2809748"/>
              <a:ext cx="76200" cy="1626604"/>
              <a:chOff x="4527648" y="2947760"/>
              <a:chExt cx="76200" cy="231047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527648" y="2947760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603848" y="2949908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Double Bracket 15"/>
            <p:cNvSpPr/>
            <p:nvPr/>
          </p:nvSpPr>
          <p:spPr>
            <a:xfrm>
              <a:off x="685800" y="2697540"/>
              <a:ext cx="6172200" cy="1792152"/>
            </a:xfrm>
            <a:prstGeom prst="bracketPair">
              <a:avLst>
                <a:gd name="adj" fmla="val 728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1205" y="5235009"/>
            <a:ext cx="7730067" cy="1081128"/>
            <a:chOff x="584200" y="5150339"/>
            <a:chExt cx="7730067" cy="1081128"/>
          </a:xfrm>
        </p:grpSpPr>
        <p:sp>
          <p:nvSpPr>
            <p:cNvPr id="18" name="Rounded Rectangle 17"/>
            <p:cNvSpPr/>
            <p:nvPr/>
          </p:nvSpPr>
          <p:spPr>
            <a:xfrm>
              <a:off x="584200" y="5150339"/>
              <a:ext cx="7730067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85800" y="5325275"/>
                  <a:ext cx="351654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r>
                    <a:rPr lang="en-US" sz="2000" dirty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  <a:t/>
                  </a:r>
                  <a:br>
                    <a:rPr lang="en-US" sz="2000" dirty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</a:br>
                  <a:r>
                    <a:rPr lang="en-US" sz="2000" dirty="0" smtClean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)∥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′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325275"/>
                  <a:ext cx="3516540" cy="7078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68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02340" y="5479163"/>
                  <a:ext cx="40457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≡(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)∥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40" y="5479163"/>
                  <a:ext cx="4045788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4743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Parallelize </a:t>
            </a:r>
            <a:r>
              <a:rPr lang="en-US" dirty="0"/>
              <a:t>the </a:t>
            </a:r>
            <a:r>
              <a:rPr lang="en-US" i="1" dirty="0"/>
              <a:t>Whole</a:t>
            </a:r>
            <a:r>
              <a:rPr lang="en-US" dirty="0"/>
              <a:t>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m:= 0 in let i:= 0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c1:=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newch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in let c2:=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newch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let z:=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&lt;N in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pi:= 4*m/N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02468"/>
            <a:ext cx="297180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&lt;N do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i:= i+1;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y:= rand();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c2 (x*x + y*y);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send c1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76700" y="2505312"/>
            <a:ext cx="266700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while z do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c1;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recv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c2;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d&lt;1 then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m:= m+1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33849" y="2584356"/>
            <a:ext cx="2838451" cy="1311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2950" y="2576702"/>
            <a:ext cx="2838450" cy="161256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2502468"/>
            <a:ext cx="6362700" cy="1792152"/>
            <a:chOff x="685800" y="2697540"/>
            <a:chExt cx="6172200" cy="1792152"/>
          </a:xfrm>
        </p:grpSpPr>
        <p:grpSp>
          <p:nvGrpSpPr>
            <p:cNvPr id="13" name="Group 12"/>
            <p:cNvGrpSpPr/>
            <p:nvPr/>
          </p:nvGrpSpPr>
          <p:grpSpPr>
            <a:xfrm>
              <a:off x="3730392" y="2809748"/>
              <a:ext cx="76200" cy="1626604"/>
              <a:chOff x="4527648" y="2947760"/>
              <a:chExt cx="76200" cy="231047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527648" y="2947760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603848" y="2949908"/>
                <a:ext cx="0" cy="2308324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Double Bracket 15"/>
            <p:cNvSpPr/>
            <p:nvPr/>
          </p:nvSpPr>
          <p:spPr>
            <a:xfrm>
              <a:off x="685800" y="2697540"/>
              <a:ext cx="6172200" cy="1792152"/>
            </a:xfrm>
            <a:prstGeom prst="bracketPair">
              <a:avLst>
                <a:gd name="adj" fmla="val 7287"/>
              </a:avLst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205" y="5235009"/>
            <a:ext cx="7730067" cy="1081128"/>
            <a:chOff x="584200" y="5150339"/>
            <a:chExt cx="7730067" cy="1081128"/>
          </a:xfrm>
        </p:grpSpPr>
        <p:sp>
          <p:nvSpPr>
            <p:cNvPr id="19" name="Rounded Rectangle 18"/>
            <p:cNvSpPr/>
            <p:nvPr/>
          </p:nvSpPr>
          <p:spPr>
            <a:xfrm>
              <a:off x="584200" y="5150339"/>
              <a:ext cx="7730067" cy="1081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85800" y="5325275"/>
                  <a:ext cx="351654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oMath>
                    </m:oMathPara>
                  </a14:m>
                  <a:r>
                    <a:rPr lang="en-US" sz="2000" dirty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  <a:t/>
                  </a:r>
                  <a:br>
                    <a:rPr lang="en-US" sz="2000" dirty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</a:br>
                  <a:r>
                    <a:rPr lang="en-US" sz="2000" dirty="0" smtClean="0">
                      <a:solidFill>
                        <a:schemeClr val="bg1"/>
                      </a:solidFill>
                      <a:latin typeface="Cambria Math"/>
                      <a:ea typeface="Cambria Math"/>
                    </a:rPr>
                    <a:t>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)∥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if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′ 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5325275"/>
                  <a:ext cx="3516540" cy="70788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8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202340" y="5479163"/>
                  <a:ext cx="40457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≡(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)∥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′ 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2340" y="5479163"/>
                  <a:ext cx="4045788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15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Soundness of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12606"/>
                <a:ext cx="8229600" cy="4813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Parallelization: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a new notion of behavioral equivalence,  called </a:t>
                </a:r>
                <a:r>
                  <a:rPr lang="en-US" i="1" dirty="0" smtClean="0"/>
                  <a:t>decoupled bisimulation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Loop </a:t>
                </a:r>
                <a:r>
                  <a:rPr lang="en-US" dirty="0" smtClean="0">
                    <a:solidFill>
                      <a:schemeClr val="accent2"/>
                    </a:solidFill>
                    <a:ea typeface="Cambria Math"/>
                  </a:rPr>
                  <a:t>Transformation</a:t>
                </a:r>
                <a:endParaRPr lang="en-US" i="1" dirty="0" smtClean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12606"/>
                <a:ext cx="8229600" cy="4813563"/>
              </a:xfrm>
              <a:blipFill rotWithShape="1">
                <a:blip r:embed="rId2"/>
                <a:stretch>
                  <a:fillRect l="-593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Bisimulation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≈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bisimulation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for any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then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groupCh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(And the same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…)</a:t>
                </a:r>
              </a:p>
              <a:p>
                <a:pPr lvl="2"/>
                <a:endParaRPr lang="en-US" dirty="0"/>
              </a:p>
              <a:p>
                <a:pPr marL="57150" lvl="1" indent="0">
                  <a:buNone/>
                </a:pPr>
                <a:r>
                  <a:rPr lang="en-US" b="0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bisimilar</a:t>
                </a:r>
                <a:r>
                  <a:rPr lang="en-US" dirty="0" smtClean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a bisimulation.</a:t>
                </a:r>
                <a:endParaRPr lang="en-US" dirty="0"/>
              </a:p>
              <a:p>
                <a:pPr marL="5715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37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095704" y="2400300"/>
            <a:ext cx="6952593" cy="2057400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Intuition:</a:t>
            </a:r>
          </a:p>
          <a:p>
            <a:pPr algn="ctr"/>
            <a:r>
              <a:rPr lang="en-US" sz="3600" dirty="0" smtClean="0"/>
              <a:t>Two programs are bisimilar </a:t>
            </a:r>
            <a:r>
              <a:rPr lang="en-US" sz="3600" dirty="0" smtClean="0"/>
              <a:t>if </a:t>
            </a:r>
            <a:r>
              <a:rPr lang="en-US" sz="3600" dirty="0" smtClean="0"/>
              <a:t>they mimic each other indefinitely.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47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j\Documents\Pre-FPO Figs\figs-002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384300"/>
            <a:ext cx="8782051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Vending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7105" y="2468880"/>
            <a:ext cx="565266" cy="1862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No Longer Scales Exponentially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1596448"/>
            <a:ext cx="8259096" cy="440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7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4552" y="4072583"/>
            <a:ext cx="1612392" cy="36848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4552" y="2783364"/>
            <a:ext cx="381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7619" y="2715602"/>
            <a:ext cx="242202" cy="2807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67619" y="2129119"/>
            <a:ext cx="242202" cy="2807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Decoupled Bisimulation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db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6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a </a:t>
                </a:r>
                <a:r>
                  <a:rPr lang="en-US" i="1" dirty="0" smtClean="0"/>
                  <a:t>one-way decoupled bisimulation</a:t>
                </a:r>
                <a:r>
                  <a:rPr lang="en-US" dirty="0" smtClean="0"/>
                  <a:t>:</a:t>
                </a:r>
              </a:p>
              <a:p>
                <a:pPr marL="400050" lvl="1" indent="0">
                  <a:buNone/>
                </a:pPr>
                <a:r>
                  <a:rPr lang="en-US" dirty="0" smtClean="0"/>
                  <a:t>for any states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groupChr>
                      <m:groupChrPr>
                        <m:chr m:val="⇒"/>
                        <m:vertJc m:val="bot"/>
                        <m:ctrlPr>
                          <a:rPr lang="en-US" b="0" i="1" smtClean="0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, then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groupChr>
                      <m:groupChrPr>
                        <m:chr m:val="⇒"/>
                        <m:vertJc m:val="bot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groupCh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dirty="0" smtClean="0"/>
                  <a:t> </a:t>
                </a:r>
              </a:p>
              <a:p>
                <a:pPr marL="57150" indent="0">
                  <a:buNone/>
                </a:pPr>
                <a:endParaRPr lang="en-US" dirty="0"/>
              </a:p>
              <a:p>
                <a:pPr marL="57150" lvl="1" indent="0">
                  <a:buNone/>
                </a:pPr>
                <a:r>
                  <a:rPr lang="en-US" b="0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/>
                  <a:t>decoupled bisimilar</a:t>
                </a:r>
                <a:r>
                  <a:rPr lang="en-US" dirty="0" smtClean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</a:rPr>
                          <m:t>db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effectLst/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effectLst/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effectLst/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 smtClean="0"/>
                  <a:t> is a one-way decoupled bisimulation.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37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095704" y="2215055"/>
            <a:ext cx="6952593" cy="2427891"/>
          </a:xfrm>
          <a:prstGeom prst="roundRect">
            <a:avLst/>
          </a:prstGeom>
          <a:solidFill>
            <a:schemeClr val="accen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smtClean="0"/>
              <a:t>Intuition:</a:t>
            </a:r>
          </a:p>
          <a:p>
            <a:pPr marL="57150" indent="0" algn="ctr">
              <a:buNone/>
            </a:pPr>
            <a:r>
              <a:rPr lang="en-US" sz="3600" dirty="0" smtClean="0"/>
              <a:t>Two </a:t>
            </a:r>
            <a:r>
              <a:rPr lang="en-US" sz="3600" dirty="0"/>
              <a:t>programs are decoupled </a:t>
            </a:r>
            <a:r>
              <a:rPr lang="en-US" sz="3600" dirty="0" err="1"/>
              <a:t>bisimilar</a:t>
            </a:r>
            <a:r>
              <a:rPr lang="en-US" sz="3600" dirty="0"/>
              <a:t> if they </a:t>
            </a:r>
            <a:r>
              <a:rPr lang="en-US" sz="3600" dirty="0" smtClean="0"/>
              <a:t>take </a:t>
            </a:r>
            <a:r>
              <a:rPr lang="en-US" sz="3600" dirty="0"/>
              <a:t>turns mimicking each </a:t>
            </a:r>
            <a:r>
              <a:rPr lang="en-US" sz="3600" dirty="0" smtClean="0"/>
              <a:t>other indefinitely.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30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21167" y="2870503"/>
            <a:ext cx="4039028" cy="319107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latin typeface="Cambria Math"/>
                          <a:ea typeface="Cambria Math"/>
                        </a:rPr>
                        <m:t>trace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mtClean="0">
                          <a:latin typeface="Cambria Math"/>
                          <a:ea typeface="Cambria Math"/>
                        </a:rPr>
                        <m:t>equivalence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⊃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  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1895" y="2998162"/>
            <a:ext cx="1095030" cy="107817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3610" y="2138516"/>
            <a:ext cx="5087218" cy="24299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78940" y="1194619"/>
            <a:ext cx="4923483" cy="508569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57472" y="2939170"/>
                <a:ext cx="1043876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472" y="2939170"/>
                <a:ext cx="1043876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56843" y="4481811"/>
                <a:ext cx="1860253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/>
                            </a:rPr>
                            <m:t>≈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/>
                            </a:rPr>
                            <m:t>𝑑𝑏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43" y="4481811"/>
                <a:ext cx="1860253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 rot="18399096">
            <a:off x="697558" y="2801490"/>
            <a:ext cx="1451230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backward</a:t>
            </a:r>
          </a:p>
          <a:p>
            <a:pPr algn="ctr"/>
            <a:r>
              <a:rPr lang="en-US" sz="2400" dirty="0" smtClean="0"/>
              <a:t>simulation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 rot="3195227">
            <a:off x="6989127" y="2859243"/>
            <a:ext cx="1451230" cy="83099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forward</a:t>
            </a:r>
          </a:p>
          <a:p>
            <a:pPr algn="ctr"/>
            <a:r>
              <a:rPr lang="en-US" sz="2400" dirty="0" smtClean="0"/>
              <a:t>simulation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77955" y="1556703"/>
            <a:ext cx="2347117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trace equivalence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3489232" y="2138516"/>
            <a:ext cx="5087218" cy="24299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9260781">
            <a:off x="6401456" y="4706962"/>
            <a:ext cx="2780608" cy="13143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endParaRPr lang="en-US" sz="1050" b="0" cap="none" spc="0" dirty="0" smtClean="0">
              <a:ln w="10160">
                <a:noFill/>
                <a:prstDash val="solid"/>
              </a:ln>
              <a:effectLst/>
            </a:endParaRPr>
          </a:p>
          <a:p>
            <a:pPr algn="ctr"/>
            <a:r>
              <a:rPr lang="en-US" sz="1050" b="0" cap="none" spc="0" dirty="0" smtClean="0">
                <a:ln w="10160">
                  <a:noFill/>
                  <a:prstDash val="solid"/>
                </a:ln>
                <a:effectLst/>
              </a:rPr>
              <a:t>all pairs of programs</a:t>
            </a:r>
          </a:p>
          <a:p>
            <a:pPr algn="ctr"/>
            <a:endParaRPr lang="en-US" sz="1050" b="0" cap="none" spc="0" dirty="0">
              <a:ln w="10160">
                <a:noFill/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4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8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</a:t>
                </a:r>
                <a:r>
                  <a:rPr lang="en-US" sz="2550" b="0" dirty="0" smtClean="0"/>
                  <a:t>not decrement the same </a:t>
                </a:r>
                <a:r>
                  <a:rPr lang="en-US" sz="2550" b="0" dirty="0" smtClean="0"/>
                  <a:t>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2254466" y="2892252"/>
                <a:ext cx="2932386" cy="931598"/>
              </a:xfrm>
              <a:prstGeom prst="wedgeRoundRectCallout">
                <a:avLst>
                  <a:gd name="adj1" fmla="val -22740"/>
                  <a:gd name="adj2" fmla="val 8535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Has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466" y="2892252"/>
                <a:ext cx="2932386" cy="931598"/>
              </a:xfrm>
              <a:prstGeom prst="wedgeRoundRectCallout">
                <a:avLst>
                  <a:gd name="adj1" fmla="val -22740"/>
                  <a:gd name="adj2" fmla="val 85359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380589" y="4139166"/>
            <a:ext cx="1686913" cy="14418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>
              <a:xfrm>
                <a:off x="5785942" y="2892252"/>
                <a:ext cx="2932386" cy="931598"/>
              </a:xfrm>
              <a:prstGeom prst="wedgeRoundRectCallout">
                <a:avLst>
                  <a:gd name="adj1" fmla="val -22740"/>
                  <a:gd name="adj2" fmla="val 85359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Has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942" y="2892252"/>
                <a:ext cx="2932386" cy="931598"/>
              </a:xfrm>
              <a:prstGeom prst="wedgeRoundRectCallout">
                <a:avLst>
                  <a:gd name="adj1" fmla="val -22740"/>
                  <a:gd name="adj2" fmla="val 85359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912065" y="4139166"/>
            <a:ext cx="1686913" cy="144182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299543" y="2490949"/>
                <a:ext cx="7078718" cy="1600200"/>
              </a:xfrm>
              <a:prstGeom prst="wedgeRoundRectCallout">
                <a:avLst>
                  <a:gd name="adj1" fmla="val -25413"/>
                  <a:gd name="adj2" fmla="val 7747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Describe a set of semaphores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800" dirty="0" smtClean="0"/>
                  <a:t> with current state (counts)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 smtClean="0"/>
                  <a:t> so that the sequential/parallel processes may communicate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3" y="2490949"/>
                <a:ext cx="7078718" cy="1600200"/>
              </a:xfrm>
              <a:prstGeom prst="wedgeRoundRectCallout">
                <a:avLst>
                  <a:gd name="adj1" fmla="val -25413"/>
                  <a:gd name="adj2" fmla="val 77477"/>
                  <a:gd name="adj3" fmla="val 16667"/>
                </a:avLst>
              </a:prstGeom>
              <a:blipFill rotWithShape="1">
                <a:blip r:embed="rId3"/>
                <a:stretch>
                  <a:fillRect r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261239" y="4540469"/>
            <a:ext cx="1261242" cy="67791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</a:rPr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; and</a:t>
                </a:r>
              </a:p>
              <a:p>
                <a:r>
                  <a:rPr lang="en-US" sz="255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do not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decrement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ular Callout 6"/>
              <p:cNvSpPr/>
              <p:nvPr/>
            </p:nvSpPr>
            <p:spPr>
              <a:xfrm>
                <a:off x="788275" y="2986847"/>
                <a:ext cx="5265685" cy="1112189"/>
              </a:xfrm>
              <a:prstGeom prst="wedgeRoundRectCallout">
                <a:avLst>
                  <a:gd name="adj1" fmla="val -21127"/>
                  <a:gd name="adj2" fmla="val -92333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 smtClean="0">
                    <a:ea typeface="Cambria Math"/>
                  </a:rPr>
                  <a:t>Processes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have the same termination behavior</a:t>
                </a:r>
                <a:endParaRPr lang="en-US" sz="2800" dirty="0"/>
              </a:p>
            </p:txBody>
          </p:sp>
        </mc:Choice>
        <mc:Fallback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75" y="2986847"/>
                <a:ext cx="5265685" cy="1112189"/>
              </a:xfrm>
              <a:prstGeom prst="wedgeRoundRectCallout">
                <a:avLst>
                  <a:gd name="adj1" fmla="val -21127"/>
                  <a:gd name="adj2" fmla="val -92333"/>
                  <a:gd name="adj3" fmla="val 16667"/>
                </a:avLst>
              </a:prstGeom>
              <a:blipFill rotWithShape="1">
                <a:blip r:embed="rId3"/>
                <a:stretch>
                  <a:fillRect b="-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the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</a:t>
                </a:r>
                <a:r>
                  <a:rPr lang="en-US" sz="2550" dirty="0" smtClean="0">
                    <a:solidFill>
                      <a:schemeClr val="accent2"/>
                    </a:solidFill>
                  </a:rPr>
                  <a:t>and</a:t>
                </a:r>
              </a:p>
              <a:p>
                <a:r>
                  <a:rPr lang="en-US" sz="255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do not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decrement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819804" y="988928"/>
                <a:ext cx="6243147" cy="1139418"/>
              </a:xfrm>
              <a:prstGeom prst="wedgeRoundRectCallout">
                <a:avLst>
                  <a:gd name="adj1" fmla="val -20874"/>
                  <a:gd name="adj2" fmla="val 8200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 smtClean="0">
                    <a:ea typeface="Cambria Math"/>
                  </a:rPr>
                  <a:t>An observer cannot tell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interleaves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 or </a:t>
                </a:r>
                <a:r>
                  <a:rPr lang="en-US" sz="28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interleaves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4" y="988928"/>
                <a:ext cx="6243147" cy="1139418"/>
              </a:xfrm>
              <a:prstGeom prst="wedgeRoundRectCallout">
                <a:avLst>
                  <a:gd name="adj1" fmla="val -20874"/>
                  <a:gd name="adj2" fmla="val 82006"/>
                  <a:gd name="adj3" fmla="val 16667"/>
                </a:avLst>
              </a:prstGeom>
              <a:blipFill rotWithShape="1">
                <a:blip r:embed="rId3"/>
                <a:stretch>
                  <a:fillRect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2987565" y="4729657"/>
            <a:ext cx="338958" cy="3310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3699" y="4540469"/>
            <a:ext cx="0" cy="677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ightning Bolt 6"/>
          <p:cNvSpPr/>
          <p:nvPr/>
        </p:nvSpPr>
        <p:spPr>
          <a:xfrm flipV="1">
            <a:off x="6424444" y="4792715"/>
            <a:ext cx="512383" cy="18918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the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</a:t>
                </a:r>
                <a:r>
                  <a:rPr lang="en-US" sz="2550" dirty="0" smtClean="0">
                    <a:solidFill>
                      <a:schemeClr val="accent2"/>
                    </a:solidFill>
                  </a:rPr>
                  <a:t>and</a:t>
                </a:r>
              </a:p>
              <a:p>
                <a:r>
                  <a:rPr lang="en-US" sz="2550" dirty="0">
                    <a:solidFill>
                      <a:schemeClr val="accent2"/>
                    </a:solidFill>
                  </a:rPr>
                  <a:t>p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do not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decrement </a:t>
                </a:r>
                <a:r>
                  <a:rPr lang="en-US" sz="2550" b="0" dirty="0" smtClean="0">
                    <a:solidFill>
                      <a:schemeClr val="accent2"/>
                    </a:solidFill>
                  </a:rPr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>
                    <a:solidFill>
                      <a:schemeClr val="accent2"/>
                    </a:solidFill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819804" y="988928"/>
                <a:ext cx="6243147" cy="1139418"/>
              </a:xfrm>
              <a:prstGeom prst="wedgeRoundRectCallout">
                <a:avLst>
                  <a:gd name="adj1" fmla="val -20874"/>
                  <a:gd name="adj2" fmla="val 82006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0" dirty="0" smtClean="0">
                    <a:ea typeface="Cambria Math"/>
                  </a:rPr>
                  <a:t>An observer cannot tell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interleaves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/>
                  <a:t> or </a:t>
                </a:r>
                <a:r>
                  <a:rPr lang="en-US" sz="28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 interleaves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04" y="988928"/>
                <a:ext cx="6243147" cy="1139418"/>
              </a:xfrm>
              <a:prstGeom prst="wedgeRoundRectCallout">
                <a:avLst>
                  <a:gd name="adj1" fmla="val -20874"/>
                  <a:gd name="adj2" fmla="val 82006"/>
                  <a:gd name="adj3" fmla="val 16667"/>
                </a:avLst>
              </a:prstGeom>
              <a:blipFill rotWithShape="1">
                <a:blip r:embed="rId3"/>
                <a:stretch>
                  <a:fillRect r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2987565" y="4729657"/>
            <a:ext cx="338958" cy="3310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43699" y="4540469"/>
            <a:ext cx="0" cy="677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ghtning Bolt 5"/>
          <p:cNvSpPr/>
          <p:nvPr/>
        </p:nvSpPr>
        <p:spPr>
          <a:xfrm flipH="1" flipV="1">
            <a:off x="6440210" y="4808481"/>
            <a:ext cx="512383" cy="18918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the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implies both will terminate;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</a:rPr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then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46383" y="1018311"/>
                <a:ext cx="6243147" cy="1472643"/>
              </a:xfrm>
              <a:prstGeom prst="wedgeRoundRectCallout">
                <a:avLst>
                  <a:gd name="adj1" fmla="val -21379"/>
                  <a:gd name="adj2" fmla="val 8645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cannot 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to deadlock by stealing a semaphore;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cannot 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to deadlock by stealing a semaphore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3" y="1018311"/>
                <a:ext cx="6243147" cy="1472643"/>
              </a:xfrm>
              <a:prstGeom prst="wedgeRoundRectCallout">
                <a:avLst>
                  <a:gd name="adj1" fmla="val -21379"/>
                  <a:gd name="adj2" fmla="val 86450"/>
                  <a:gd name="adj3" fmla="val 16667"/>
                </a:avLst>
              </a:prstGeom>
              <a:blipFill rotWithShape="1">
                <a:blip r:embed="rId3"/>
                <a:stretch>
                  <a:fillRect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2987565" y="4729657"/>
            <a:ext cx="338958" cy="3310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3699" y="4540469"/>
            <a:ext cx="0" cy="677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ghtning Bolt 10"/>
          <p:cNvSpPr/>
          <p:nvPr/>
        </p:nvSpPr>
        <p:spPr>
          <a:xfrm flipH="1" flipV="1">
            <a:off x="6440210" y="4808481"/>
            <a:ext cx="512383" cy="18918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Parallelizing Optimizatio</a:t>
            </a:r>
            <a:r>
              <a:rPr lang="en-US" dirty="0"/>
              <a:t>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0F64B18-7161-4DA3-B400-2011130CD32E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05129"/>
            <a:ext cx="2819400" cy="990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x:=ack(100);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y:=fact(92345)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852928"/>
            <a:ext cx="28194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= 1..100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render(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300728"/>
            <a:ext cx="2819400" cy="182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while e do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render();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encode()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24200" y="1405129"/>
            <a:ext cx="5562600" cy="990599"/>
            <a:chOff x="3124200" y="1600201"/>
            <a:chExt cx="5562600" cy="990599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733800" y="1600201"/>
              <a:ext cx="4953000" cy="9905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x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:=ack(100</a:t>
              </a:r>
              <a:r>
                <a:rPr lang="en-US" sz="24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)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║ </a:t>
              </a:r>
              <a:r>
                <a:rPr lang="en-US" sz="24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y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:=fact(92345)</a:t>
              </a:r>
              <a:endParaRPr lang="en-US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24200" y="1676400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24200" y="2852928"/>
            <a:ext cx="5562600" cy="990600"/>
            <a:chOff x="3124200" y="3048000"/>
            <a:chExt cx="5562600" cy="990600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733800" y="3048000"/>
              <a:ext cx="4953000" cy="990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for 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=1..50 ║ for i:=51..100</a:t>
              </a:r>
            </a:p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render(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) ║   render(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)</a:t>
              </a:r>
              <a:endParaRPr lang="en-US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124200" y="3124200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24200" y="4300728"/>
            <a:ext cx="5562600" cy="1828800"/>
            <a:chOff x="3124200" y="4495800"/>
            <a:chExt cx="5562600" cy="1828800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3733800" y="4495800"/>
              <a:ext cx="4953000" cy="182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z:= e</a:t>
              </a:r>
            </a:p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while e do  ║ while z do</a:t>
              </a:r>
            </a:p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render</a:t>
              </a:r>
              <a:r>
                <a:rPr lang="en-US" sz="24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()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; ║   encode();</a:t>
              </a:r>
            </a:p>
            <a:p>
              <a:pPr marL="0" indent="0">
                <a:buNone/>
              </a:pP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2400" dirty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send e </a:t>
              </a:r>
              <a:r>
                <a:rPr lang="en-US" sz="2400" dirty="0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   ║   z:= </a:t>
              </a:r>
              <a:r>
                <a:rPr lang="en-US" sz="2400" dirty="0" err="1" smtClean="0">
                  <a:solidFill>
                    <a:schemeClr val="bg1"/>
                  </a:solidFill>
                  <a:latin typeface="Consolas" pitchFamily="49" charset="0"/>
                  <a:cs typeface="Consolas" pitchFamily="49" charset="0"/>
                </a:rPr>
                <a:t>recv</a:t>
              </a:r>
              <a:endParaRPr lang="en-US" sz="2400" dirty="0">
                <a:solidFill>
                  <a:schemeClr val="bg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124200" y="5029200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" name="Rounded Rectangular Callout 10"/>
          <p:cNvSpPr/>
          <p:nvPr/>
        </p:nvSpPr>
        <p:spPr>
          <a:xfrm>
            <a:off x="1219199" y="1326301"/>
            <a:ext cx="7041931" cy="2055456"/>
          </a:xfrm>
          <a:prstGeom prst="wedgeRoundRectCallout">
            <a:avLst>
              <a:gd name="adj1" fmla="val -33593"/>
              <a:gd name="adj2" fmla="val 1022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render()</a:t>
            </a:r>
            <a:r>
              <a:rPr lang="en-US" sz="2400" dirty="0" smtClean="0"/>
              <a:t>:  draws the next frame, then </a:t>
            </a:r>
            <a:r>
              <a:rPr lang="en-US" sz="2400" dirty="0" err="1" smtClean="0"/>
              <a:t>enqueues</a:t>
            </a:r>
            <a:r>
              <a:rPr lang="en-US" sz="2400" dirty="0" smtClean="0"/>
              <a:t> the frame in a shared queue.</a:t>
            </a:r>
          </a:p>
          <a:p>
            <a:endParaRPr lang="en-US" sz="2400" dirty="0" smtClean="0"/>
          </a:p>
          <a:p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encode()</a:t>
            </a:r>
            <a:r>
              <a:rPr lang="en-US" sz="2400" dirty="0" smtClean="0"/>
              <a:t>: grabs the next frame from the shared queue and writes it to a file or video stream.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8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the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implies both will terminate;</a:t>
                </a:r>
              </a:p>
              <a:p>
                <a:r>
                  <a:rPr lang="en-US" sz="2550" dirty="0" smtClean="0">
                    <a:solidFill>
                      <a:schemeClr val="accent2"/>
                    </a:solidFill>
                  </a:rPr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>
                    <a:solidFill>
                      <a:schemeClr val="accent2"/>
                    </a:solidFill>
                  </a:rPr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then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2"/>
                    </a:solidFill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646383" y="1018311"/>
                <a:ext cx="6243147" cy="1472643"/>
              </a:xfrm>
              <a:prstGeom prst="wedgeRoundRectCallout">
                <a:avLst>
                  <a:gd name="adj1" fmla="val -21379"/>
                  <a:gd name="adj2" fmla="val 86450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/>
                  <a:t> cannot 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to deadlock by stealing a semaphore;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cannot 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to deadlock by stealing a semaphore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3" y="1018311"/>
                <a:ext cx="6243147" cy="1472643"/>
              </a:xfrm>
              <a:prstGeom prst="wedgeRoundRectCallout">
                <a:avLst>
                  <a:gd name="adj1" fmla="val -21379"/>
                  <a:gd name="adj2" fmla="val 86450"/>
                  <a:gd name="adj3" fmla="val 16667"/>
                </a:avLst>
              </a:prstGeom>
              <a:blipFill rotWithShape="1">
                <a:blip r:embed="rId3"/>
                <a:stretch>
                  <a:fillRect t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2987565" y="4729657"/>
            <a:ext cx="338958" cy="3310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43699" y="4540469"/>
            <a:ext cx="0" cy="6779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ghtning Bolt 7"/>
          <p:cNvSpPr/>
          <p:nvPr/>
        </p:nvSpPr>
        <p:spPr>
          <a:xfrm flipV="1">
            <a:off x="6424444" y="4792715"/>
            <a:ext cx="512383" cy="18918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Soundness of Parallelizing Transformation in 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Theorem: If</a:t>
                </a:r>
              </a:p>
              <a:p>
                <a:r>
                  <a:rPr lang="en-US" sz="2550" dirty="0">
                    <a:ea typeface="Cambria Math"/>
                  </a:rPr>
                  <a:t>t</a:t>
                </a:r>
                <a:r>
                  <a:rPr lang="en-US" sz="2550" dirty="0" smtClean="0">
                    <a:ea typeface="Cambria Math"/>
                  </a:rPr>
                  <a:t>he eventual termination of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>
                    <a:ea typeface="Cambria Math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55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55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55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550" i="1">
                        <a:latin typeface="Cambria Math"/>
                        <a:ea typeface="Cambria Math"/>
                      </a:rPr>
                      <m:t>.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550" b="0" i="1" smtClean="0">
                        <a:latin typeface="Cambria Math"/>
                        <a:ea typeface="Cambria Math"/>
                      </a:rPr>
                      <m:t>|</m:t>
                    </m:r>
                    <m:sSub>
                      <m:sSubPr>
                        <m:ctrlPr>
                          <a:rPr lang="en-US" sz="255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implies both will terminate;</a:t>
                </a:r>
              </a:p>
              <a:p>
                <a:r>
                  <a:rPr lang="en-US" sz="2550" dirty="0" smtClean="0"/>
                  <a:t>the free variables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dirty="0" smtClean="0"/>
                  <a:t> are restricted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5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550" b="0" i="1" smtClean="0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550" dirty="0" smtClean="0"/>
                  <a:t>; and</a:t>
                </a:r>
              </a:p>
              <a:p>
                <a:r>
                  <a:rPr lang="en-US" sz="2550" dirty="0"/>
                  <a:t>p</a:t>
                </a:r>
                <a:r>
                  <a:rPr lang="en-US" sz="2550" b="0" dirty="0" smtClean="0"/>
                  <a:t>rocesses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50" b="0" dirty="0" smtClean="0"/>
                  <a:t> do not </a:t>
                </a:r>
                <a:r>
                  <a:rPr lang="en-US" sz="2550" b="0" dirty="0" smtClean="0"/>
                  <a:t>decrement </a:t>
                </a:r>
                <a:r>
                  <a:rPr lang="en-US" sz="2550" b="0" dirty="0" smtClean="0"/>
                  <a:t>the same semaphores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5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55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550" b="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≈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𝑑𝑏</m:t>
                        </m:r>
                      </m:sub>
                    </m:sSub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Υ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:</m:t>
                    </m:r>
                    <m:acc>
                      <m:accPr>
                        <m:chr m:val="⃗"/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acc>
                    <m:r>
                      <a:rPr lang="en-US" sz="28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mr>
                            </m: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8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Soundness of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312606"/>
                <a:ext cx="8229600" cy="4813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Parallelization: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≡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Requires a new notion of behavioral equivalence,  called </a:t>
                </a:r>
                <a:r>
                  <a:rPr lang="en-US" i="1" dirty="0" smtClean="0">
                    <a:solidFill>
                      <a:schemeClr val="accent2"/>
                    </a:solidFill>
                  </a:rPr>
                  <a:t>decoupled bisimulation</a:t>
                </a:r>
              </a:p>
              <a:p>
                <a:r>
                  <a:rPr lang="en-US" dirty="0" smtClean="0">
                    <a:ea typeface="Cambria Math"/>
                  </a:rPr>
                  <a:t>Loop Transformation</a:t>
                </a:r>
                <a:endParaRPr lang="en-US" dirty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New form of loop: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/>
                        <a:ea typeface="Cambria Math"/>
                      </a:rPr>
                      <m:t>while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  <a:ea typeface="Cambria Math"/>
                      </a:rPr>
                      <m:t>do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𝑡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dirty="0" smtClean="0">
                    <a:ea typeface="Cambria Math"/>
                  </a:rPr>
                  <a:t> is an upper bound on the number of iterations that may </a:t>
                </a:r>
                <a:r>
                  <a:rPr lang="en-US" dirty="0" smtClean="0">
                    <a:ea typeface="Cambria Math"/>
                  </a:rPr>
                  <a:t>execute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=∞</m:t>
                    </m:r>
                  </m:oMath>
                </a14:m>
                <a:r>
                  <a:rPr lang="en-US" dirty="0" smtClean="0">
                    <a:ea typeface="Cambria Math"/>
                  </a:rPr>
                  <a:t> is a normal (unbounded) while loop</a:t>
                </a:r>
                <a:endParaRPr lang="en-US" dirty="0" smtClean="0">
                  <a:ea typeface="Cambria Math"/>
                </a:endParaRPr>
              </a:p>
              <a:p>
                <a:pPr lvl="1"/>
                <a:r>
                  <a:rPr lang="en-US" dirty="0" smtClean="0">
                    <a:ea typeface="Cambria Math"/>
                  </a:rPr>
                  <a:t>Define a class of </a:t>
                </a:r>
                <a:r>
                  <a:rPr lang="en-US" i="1" dirty="0" smtClean="0">
                    <a:ea typeface="Cambria Math"/>
                  </a:rPr>
                  <a:t>logical loops</a:t>
                </a:r>
                <a:endParaRPr lang="en-US" dirty="0" smtClean="0">
                  <a:ea typeface="Cambria Math"/>
                </a:endParaRPr>
              </a:p>
              <a:p>
                <a:pPr lvl="2"/>
                <a:r>
                  <a:rPr lang="en-US" dirty="0" smtClean="0">
                    <a:ea typeface="Cambria Math"/>
                  </a:rPr>
                  <a:t>programs that behave like a single loop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Transforms </a:t>
                </a:r>
                <a:r>
                  <a:rPr lang="en-US" dirty="0" smtClean="0">
                    <a:ea typeface="Cambria Math"/>
                  </a:rPr>
                  <a:t>any </a:t>
                </a:r>
                <a:r>
                  <a:rPr lang="en-US" dirty="0" smtClean="0">
                    <a:ea typeface="Cambria Math"/>
                  </a:rPr>
                  <a:t>logical loop into a plain while </a:t>
                </a:r>
                <a:r>
                  <a:rPr lang="en-US" dirty="0" smtClean="0">
                    <a:ea typeface="Cambria Math"/>
                  </a:rPr>
                  <a:t>loop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Does not require loops to be terminating</a:t>
                </a:r>
                <a:endParaRPr lang="en-US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312606"/>
                <a:ext cx="8229600" cy="4813563"/>
              </a:xfrm>
              <a:blipFill rotWithShape="1">
                <a:blip r:embed="rId2"/>
                <a:stretch>
                  <a:fillRect l="-593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4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Schema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function,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, such that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[∞]</m:t>
                    </m:r>
                  </m:oMath>
                </a14:m>
                <a:r>
                  <a:rPr lang="en-US" dirty="0"/>
                  <a:t> is the target program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runs </a:t>
                </a:r>
                <a:r>
                  <a:rPr lang="en-US" b="1" dirty="0" smtClean="0"/>
                  <a:t>at most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iterations</a:t>
                </a:r>
                <a:endParaRPr lang="en-US" dirty="0"/>
              </a:p>
              <a:p>
                <a:pPr lvl="1"/>
                <a:r>
                  <a:rPr lang="en-US" dirty="0" smtClean="0"/>
                  <a:t>We can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to “dissect” the behavior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without knowing what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looks like</a:t>
                </a:r>
              </a:p>
              <a:p>
                <a:pPr lvl="1"/>
                <a:endParaRPr lang="en-US" dirty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dirty="0" smtClean="0"/>
                  <a:t>Example: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400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400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onsolas" pitchFamily="49" charset="0"/>
                        <a:cs typeface="Consolas" pitchFamily="49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>
                        <a:latin typeface="Consolas" pitchFamily="49" charset="0"/>
                        <a:cs typeface="Consolas" pitchFamily="49" charset="0"/>
                      </a:rPr>
                      <m:t>o</m:t>
                    </m:r>
                    <m:r>
                      <a:rPr lang="en-US" sz="24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 sz="24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400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400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onsolas" pitchFamily="49" charset="0"/>
                        <a:cs typeface="Consolas" pitchFamily="49" charset="0"/>
                      </a:rPr>
                      <m:t>d</m:t>
                    </m:r>
                    <m:r>
                      <m:rPr>
                        <m:nor/>
                      </m:rPr>
                      <a:rPr lang="en-US" sz="2400">
                        <a:latin typeface="Consolas" pitchFamily="49" charset="0"/>
                        <a:cs typeface="Consolas" pitchFamily="49" charset="0"/>
                      </a:rPr>
                      <m:t>o</m:t>
                    </m:r>
                    <m:r>
                      <a:rPr lang="en-US" sz="24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logical loop</a:t>
                </a:r>
              </a:p>
              <a:p>
                <a:pPr lvl="1"/>
                <a:r>
                  <a:rPr lang="en-US" dirty="0" smtClean="0"/>
                  <a:t>Has a loop invariant</a:t>
                </a:r>
              </a:p>
              <a:p>
                <a:pPr lvl="1"/>
                <a:r>
                  <a:rPr lang="en-US" dirty="0" smtClean="0"/>
                  <a:t>Has a termination condition</a:t>
                </a:r>
              </a:p>
              <a:p>
                <a:pPr lvl="1"/>
                <a:r>
                  <a:rPr lang="en-US" dirty="0" smtClean="0"/>
                  <a:t>Has a “splitting” property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  <a:blipFill rotWithShape="1">
                <a:blip r:embed="rId2"/>
                <a:stretch>
                  <a:fillRect l="-593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logical loop</a:t>
                </a:r>
              </a:p>
              <a:p>
                <a:pPr lvl="1"/>
                <a:r>
                  <a:rPr lang="en-US" dirty="0" smtClean="0"/>
                  <a:t>Has a loop invariant</a:t>
                </a:r>
              </a:p>
              <a:p>
                <a:pPr lvl="1"/>
                <a:r>
                  <a:rPr lang="en-US" dirty="0" smtClean="0"/>
                  <a:t>Has a termination condition</a:t>
                </a:r>
              </a:p>
              <a:p>
                <a:pPr lvl="1"/>
                <a:r>
                  <a:rPr lang="en-US" dirty="0" smtClean="0"/>
                  <a:t>Has a “splitting” property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chemeClr val="accent1"/>
                    </a:solidFill>
                  </a:rPr>
                  <a:t>Ex 1: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/>
                </a:r>
                <a:br>
                  <a:rPr lang="en-US" dirty="0" smtClean="0">
                    <a:solidFill>
                      <a:schemeClr val="accent1"/>
                    </a:solidFill>
                  </a:rPr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onsolas" pitchFamily="49" charset="0"/>
                        <a:cs typeface="Consolas" pitchFamily="49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o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𝑡</m:t>
                    </m:r>
                  </m:oMath>
                </a14:m>
                <a:r>
                  <a:rPr lang="en-US" b="0" i="1" dirty="0" smtClean="0">
                    <a:latin typeface="Cambria Math"/>
                    <a:cs typeface="Consolas" pitchFamily="49" charset="0"/>
                  </a:rPr>
                  <a:t/>
                </a:r>
                <a:br>
                  <a:rPr lang="en-US" b="0" i="1" dirty="0" smtClean="0">
                    <a:latin typeface="Cambria Math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 ≡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𝑡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Consolas" pitchFamily="49" charset="0"/>
                      </a:rPr>
                      <m:t>;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𝑡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  <a:blipFill rotWithShape="1">
                <a:blip r:embed="rId2"/>
                <a:stretch>
                  <a:fillRect l="-593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Prove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logical loop</a:t>
                </a:r>
              </a:p>
              <a:p>
                <a:pPr lvl="1"/>
                <a:r>
                  <a:rPr lang="en-US" dirty="0" smtClean="0"/>
                  <a:t>Has a loop invariant</a:t>
                </a:r>
              </a:p>
              <a:p>
                <a:pPr lvl="1"/>
                <a:r>
                  <a:rPr lang="en-US" dirty="0" smtClean="0"/>
                  <a:t>Has a termination condition</a:t>
                </a:r>
              </a:p>
              <a:p>
                <a:pPr lvl="1"/>
                <a:r>
                  <a:rPr lang="en-US" dirty="0" smtClean="0"/>
                  <a:t>Has a “splitting” property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≡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;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>
                    <a:solidFill>
                      <a:schemeClr val="accent1"/>
                    </a:solidFill>
                  </a:rPr>
                  <a:t>Ex 2:</a:t>
                </a:r>
                <a:endParaRPr lang="en-US" dirty="0">
                  <a:solidFill>
                    <a:schemeClr val="accent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o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(</m:t>
                        </m:r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d</m:t>
                    </m:r>
                    <m:r>
                      <m:rPr>
                        <m:nor/>
                      </m:rPr>
                      <a:rPr lang="en-US">
                        <a:latin typeface="Consolas" pitchFamily="49" charset="0"/>
                        <a:cs typeface="Consolas" pitchFamily="49" charset="0"/>
                      </a:rPr>
                      <m:t>o</m:t>
                    </m:r>
                    <m:r>
                      <a:rPr lang="en-US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cs typeface="Consolas" pitchFamily="49" charset="0"/>
                  </a:rPr>
                  <a:t/>
                </a:r>
                <a:br>
                  <a:rPr lang="en-US" dirty="0" smtClean="0"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</m:oMath>
                </a14:m>
                <a:r>
                  <a:rPr lang="en-US" dirty="0" smtClean="0">
                    <a:cs typeface="Consolas" pitchFamily="49" charset="0"/>
                  </a:rPr>
                  <a:t/>
                </a:r>
                <a:br>
                  <a:rPr lang="en-US" dirty="0" smtClean="0"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≡</m:t>
                    </m:r>
                    <m:d>
                      <m:dPr>
                        <m:begChr m:val=""/>
                        <m:endChr m:val="‖"/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Consolas" pitchFamily="49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/>
                                    <a:cs typeface="Consolas" pitchFamily="49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while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max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do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;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while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max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>
                                      <a:latin typeface="Consolas" pitchFamily="49" charset="0"/>
                                      <a:cs typeface="Consolas" pitchFamily="49" charset="0"/>
                                    </a:rPr>
                                    <m:t>do</m:t>
                                  </m:r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cs typeface="Consolas" pitchFamily="49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 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  <a:cs typeface="Consolas" pitchFamily="49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while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max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do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while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max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do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0" dirty="0" smtClean="0">
                    <a:cs typeface="Consolas" pitchFamily="49" charset="0"/>
                  </a:rPr>
                  <a:t/>
                </a:r>
                <a:br>
                  <a:rPr lang="en-US" b="0" dirty="0" smtClean="0"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  <a:cs typeface="Consolas" pitchFamily="49" charset="0"/>
                      </a:rPr>
                      <m:t> </m:t>
                    </m:r>
                  </m:oMath>
                </a14:m>
                <a:r>
                  <a:rPr lang="en-US" b="0" dirty="0" smtClean="0">
                    <a:cs typeface="Consolas" pitchFamily="49" charset="0"/>
                  </a:rPr>
                  <a:t/>
                </a:r>
                <a:br>
                  <a:rPr lang="en-US" b="0" dirty="0" smtClean="0"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onsolas" pitchFamily="49" charset="0"/>
                      </a:rPr>
                      <m:t>≡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/>
                            <a:cs typeface="Consolas" pitchFamily="49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while</m:t>
                          </m:r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max</m:t>
                          </m:r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do</m:t>
                          </m:r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∥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while</m:t>
                          </m:r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max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do</m:t>
                          </m:r>
                          <m:r>
                            <a:rPr lang="en-US" i="1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);</m:t>
                          </m:r>
                        </m:e>
                      </m:mr>
                      <m:m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Consolas" pitchFamily="49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while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do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∥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while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onsolas" pitchFamily="49" charset="0"/>
                                  <a:cs typeface="Consolas" pitchFamily="49" charset="0"/>
                                </a:rPr>
                                <m:t>do</m:t>
                              </m:r>
                              <m:r>
                                <a:rPr lang="en-US" i="1">
                                  <a:latin typeface="Cambria Math"/>
                                  <a:cs typeface="Consolas" pitchFamily="49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cs typeface="Consolas" pitchFamily="49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cs typeface="Consolas" pitchFamily="49" charset="0"/>
                            </a:rPr>
                            <m:t>;</m:t>
                          </m:r>
                        </m:e>
                      </m:mr>
                    </m:m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118538"/>
              </a:xfrm>
              <a:blipFill rotWithShape="1">
                <a:blip r:embed="rId2"/>
                <a:stretch>
                  <a:fillRect l="-593" t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 Transformation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Theorem: </a:t>
                </a:r>
                <a:r>
                  <a:rPr lang="en-US" sz="3600" dirty="0" smtClean="0"/>
                  <a:t>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3600" dirty="0" smtClean="0"/>
                  <a:t> is a logical loop,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>
                          <a:latin typeface="Consolas" pitchFamily="49" charset="0"/>
                          <a:cs typeface="Consolas" pitchFamily="49" charset="0"/>
                        </a:rPr>
                        <m:t>while</m:t>
                      </m:r>
                      <m:r>
                        <a:rPr lang="en-US" sz="3600" i="1">
                          <a:latin typeface="Cambria Math"/>
                          <a:cs typeface="Consolas" pitchFamily="49" charset="0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36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>
                          <a:latin typeface="Consolas" pitchFamily="49" charset="0"/>
                          <a:cs typeface="Consolas" pitchFamily="49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onsolas" pitchFamily="49" charset="0"/>
                          <a:cs typeface="Consolas" pitchFamily="49" charset="0"/>
                        </a:rPr>
                        <m:t> 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b="0" i="1" smtClean="0">
                          <a:latin typeface="Cambria Math"/>
                        </a:rPr>
                        <m:t>[1]</m:t>
                      </m:r>
                      <m:r>
                        <a:rPr lang="en-US" sz="3600" i="1">
                          <a:latin typeface="Cambria Math"/>
                          <a:cs typeface="Consolas" pitchFamily="49" charset="0"/>
                        </a:rPr>
                        <m:t>≡</m:t>
                      </m:r>
                      <m:r>
                        <a:rPr lang="en-US" sz="3600" i="1">
                          <a:latin typeface="Cambria Math"/>
                        </a:rPr>
                        <m:t>𝑓</m:t>
                      </m:r>
                      <m:r>
                        <a:rPr lang="en-US" sz="3600" b="0" i="1" smtClean="0">
                          <a:latin typeface="Cambria Math"/>
                        </a:rPr>
                        <m:t>[∞]</m:t>
                      </m:r>
                    </m:oMath>
                  </m:oMathPara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19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505199"/>
              </a:xfrm>
              <a:blipFill rotWithShape="1">
                <a:blip r:embed="rId2"/>
                <a:stretch>
                  <a:fillRect l="-2222" t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7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a Loop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6841" y="1600200"/>
                <a:ext cx="8450318" cy="4658710"/>
              </a:xfrm>
            </p:spPr>
            <p:txBody>
              <a:bodyPr>
                <a:normAutofit/>
              </a:bodyPr>
              <a:lstStyle/>
              <a:p>
                <a:r>
                  <a:rPr lang="en-US" sz="27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7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700" i="1">
                        <a:latin typeface="Cambria Math"/>
                      </a:rPr>
                      <m:t>𝑧</m:t>
                    </m:r>
                    <m:r>
                      <a:rPr lang="en-US" sz="27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700" i="1">
                        <a:latin typeface="Cambria Math"/>
                      </a:rPr>
                      <m:t>𝑧</m:t>
                    </m:r>
                    <m:r>
                      <a:rPr lang="en-US" sz="2700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700" dirty="0" smtClean="0"/>
              </a:p>
              <a:p>
                <a:endParaRPr lang="en-US" sz="2700" dirty="0" smtClean="0"/>
              </a:p>
              <a:p>
                <a:r>
                  <a:rPr lang="en-US" sz="2700" dirty="0" smtClean="0"/>
                  <a:t>Show that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700" dirty="0" smtClean="0"/>
                  <a:t> is a logical loop</a:t>
                </a:r>
              </a:p>
              <a:p>
                <a:endParaRPr lang="en-US" sz="2700" dirty="0" smtClean="0"/>
              </a:p>
              <a:p>
                <a:r>
                  <a:rPr lang="en-US" sz="2700" dirty="0" smtClean="0"/>
                  <a:t>Transformation sequence:</a:t>
                </a:r>
                <a: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bg1"/>
                        </a:solidFill>
                        <a:latin typeface="Cambria Math"/>
                        <a:cs typeface="Consolas" pitchFamily="49" charset="0"/>
                      </a:rPr>
                      <m:t>≡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 (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7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if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then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2700" i="0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sz="2700" i="0" dirty="0" smtClean="0">
                    <a:latin typeface="Consolas" pitchFamily="49" charset="0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Consolas" pitchFamily="49" charset="0"/>
                      </a:rPr>
                      <m:t>≡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400" i="1" spc="-100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400" i="1" spc="-1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pc="-10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 spc="-1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400" spc="-1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m:rPr>
                        <m:nor/>
                      </m:rPr>
                      <a:rPr lang="en-US" sz="2400" b="0" i="0" spc="-10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pc="-100" smtClean="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sSub>
                      <m:sSubPr>
                        <m:ctrlPr>
                          <a:rPr lang="en-US" sz="2400" i="1" spc="-1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pc="-100" smtClean="0">
                            <a:latin typeface="Cambria Math"/>
                          </a:rPr>
                          <m:t> </m:t>
                        </m:r>
                        <m:r>
                          <a:rPr lang="en-US" sz="2400" i="1" spc="-10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 spc="-1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pc="-10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pc="-100" smtClean="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400" b="0" i="1" spc="-100" smtClean="0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b="0" i="1" spc="-100" smtClean="0"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en-US" sz="2400" b="0" i="0" spc="-100" smtClean="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m:rPr>
                        <m:nor/>
                      </m:rPr>
                      <a:rPr lang="en-US" sz="2400" b="0" i="0" spc="-10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400" i="1" spc="-100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sSub>
                      <m:sSubPr>
                        <m:ctrlPr>
                          <a:rPr lang="en-US" sz="2400" i="1" spc="-10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pc="-100">
                            <a:latin typeface="Cambria Math"/>
                          </a:rPr>
                          <m:t> </m:t>
                        </m:r>
                        <m:r>
                          <a:rPr lang="en-US" sz="2400" i="1" spc="-10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pc="-10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 spc="-1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max</m:t>
                    </m:r>
                    <m:r>
                      <a:rPr lang="en-US" sz="2400" i="1" spc="-100">
                        <a:latin typeface="Cambria Math"/>
                        <a:cs typeface="Consolas" pitchFamily="49" charset="0"/>
                      </a:rPr>
                      <m:t> </m:t>
                    </m:r>
                    <m:r>
                      <a:rPr lang="en-US" sz="2400" i="1" spc="-100">
                        <a:latin typeface="Cambria Math"/>
                      </a:rPr>
                      <m:t>1 </m:t>
                    </m:r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sz="2400" b="0" i="1" spc="-100" smtClean="0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400" i="1" spc="-100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400" spc="-100">
                        <a:latin typeface="Consolas" pitchFamily="49" charset="0"/>
                        <a:cs typeface="Consolas" pitchFamily="49" charset="0"/>
                      </a:rPr>
                      <m:t>)</m:t>
                    </m:r>
                  </m:oMath>
                </a14:m>
                <a: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2700" b="0" i="0" smtClean="0"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m:rPr>
                        <m:nor/>
                      </m:rPr>
                      <a:rPr lang="en-US" sz="2700" b="0" i="0" smtClean="0">
                        <a:latin typeface="Consolas" pitchFamily="49" charset="0"/>
                        <a:cs typeface="Consolas" pitchFamily="49" charset="0"/>
                      </a:rPr>
                      <m:t> </m:t>
                    </m:r>
                    <m:r>
                      <a:rPr lang="en-US" sz="2700" b="0" i="1" smtClean="0">
                        <a:latin typeface="Cambria Math"/>
                        <a:cs typeface="Consolas" pitchFamily="49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Consolas" pitchFamily="49" charset="0"/>
                      </a:rPr>
                      <m:t>≡</m:t>
                    </m:r>
                    <m:r>
                      <a:rPr lang="en-US" sz="2700" b="0" i="1" smtClean="0">
                        <a:latin typeface="Cambria Math"/>
                        <a:cs typeface="Consolas" pitchFamily="49" charset="0"/>
                      </a:rPr>
                      <m:t>𝑓</m:t>
                    </m:r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latin typeface="Cambria Math"/>
                            <a:cs typeface="Consolas" pitchFamily="49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latin typeface="Cambria Math"/>
                            <a:cs typeface="Consolas" pitchFamily="49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  <a:t/>
                </a:r>
                <a:br>
                  <a:rPr lang="en-US" sz="2700" b="0" i="0" dirty="0" smtClean="0">
                    <a:latin typeface="Consolas" pitchFamily="49" charset="0"/>
                    <a:cs typeface="Consolas" pitchFamily="49" charset="0"/>
                  </a:rPr>
                </a:b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/>
                        <a:cs typeface="Consolas" pitchFamily="49" charset="0"/>
                      </a:rPr>
                      <m:t>=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1</m:t>
                        </m:r>
                      </m:sub>
                    </m:sSub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∥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while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7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700">
                        <a:latin typeface="Consolas" pitchFamily="49" charset="0"/>
                        <a:cs typeface="Consolas" pitchFamily="49" charset="0"/>
                      </a:rPr>
                      <m:t>do</m:t>
                    </m:r>
                    <m:r>
                      <a:rPr lang="en-US" sz="2700" i="1">
                        <a:latin typeface="Cambria Math"/>
                        <a:cs typeface="Consolas" pitchFamily="49" charset="0"/>
                      </a:rPr>
                      <m:t> </m:t>
                    </m:r>
                    <m:sSub>
                      <m:sSubPr>
                        <m:ctrlPr>
                          <a:rPr lang="en-US" sz="2700" i="1">
                            <a:latin typeface="Cambria Math"/>
                            <a:cs typeface="Consolas" pitchFamily="49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𝑡</m:t>
                        </m:r>
                      </m:e>
                      <m:sub>
                        <m:r>
                          <a:rPr lang="en-US" sz="2700" i="1">
                            <a:latin typeface="Cambria Math"/>
                            <a:cs typeface="Consolas" pitchFamily="49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700" dirty="0" smtClean="0"/>
              </a:p>
              <a:p>
                <a:pPr marL="0" indent="0">
                  <a:buNone/>
                </a:pP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841" y="1600200"/>
                <a:ext cx="8450318" cy="4658710"/>
              </a:xfrm>
              <a:blipFill rotWithShape="1">
                <a:blip r:embed="rId2"/>
                <a:stretch>
                  <a:fillRect l="-722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Decoupled Software Pipelining (DSWP)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581403"/>
            <a:ext cx="8229600" cy="1108957"/>
          </a:xfrm>
        </p:spPr>
        <p:txBody>
          <a:bodyPr>
            <a:normAutofit/>
          </a:bodyPr>
          <a:lstStyle/>
          <a:p>
            <a:r>
              <a:rPr lang="en-US" sz="2000" dirty="0" smtClean="0">
                <a:effectLst/>
              </a:rPr>
              <a:t>Liberty Research </a:t>
            </a:r>
            <a:r>
              <a:rPr lang="en-US" sz="2000" dirty="0" smtClean="0"/>
              <a:t>Group</a:t>
            </a:r>
          </a:p>
          <a:p>
            <a:pPr lvl="1"/>
            <a:r>
              <a:rPr lang="en-US" sz="1500" dirty="0" smtClean="0">
                <a:effectLst/>
              </a:rPr>
              <a:t>G. </a:t>
            </a:r>
            <a:r>
              <a:rPr lang="en-US" sz="1500" dirty="0" err="1" smtClean="0">
                <a:effectLst/>
              </a:rPr>
              <a:t>Ottoni</a:t>
            </a:r>
            <a:r>
              <a:rPr lang="en-US" sz="1500" dirty="0" smtClean="0">
                <a:effectLst/>
              </a:rPr>
              <a:t>, R. </a:t>
            </a:r>
            <a:r>
              <a:rPr lang="en-US" sz="1500" dirty="0" err="1" smtClean="0">
                <a:effectLst/>
              </a:rPr>
              <a:t>Rangan</a:t>
            </a:r>
            <a:r>
              <a:rPr lang="en-US" sz="1500" dirty="0" smtClean="0">
                <a:effectLst/>
              </a:rPr>
              <a:t>, N. </a:t>
            </a:r>
            <a:r>
              <a:rPr lang="en-US" sz="1500" dirty="0" err="1" smtClean="0">
                <a:effectLst/>
              </a:rPr>
              <a:t>Vachharajani</a:t>
            </a:r>
            <a:r>
              <a:rPr lang="en-US" sz="1500" dirty="0" smtClean="0">
                <a:effectLst/>
              </a:rPr>
              <a:t>, D. August, </a:t>
            </a:r>
            <a:r>
              <a:rPr lang="en-US" sz="1500" dirty="0" smtClean="0"/>
              <a:t>et al.</a:t>
            </a:r>
            <a:endParaRPr lang="en-US" sz="1500" dirty="0"/>
          </a:p>
        </p:txBody>
      </p:sp>
      <p:grpSp>
        <p:nvGrpSpPr>
          <p:cNvPr id="6" name="Group 5"/>
          <p:cNvGrpSpPr/>
          <p:nvPr/>
        </p:nvGrpSpPr>
        <p:grpSpPr>
          <a:xfrm>
            <a:off x="233411" y="1318809"/>
            <a:ext cx="1842066" cy="4025724"/>
            <a:chOff x="233411" y="1318809"/>
            <a:chExt cx="1842066" cy="4025724"/>
          </a:xfrm>
        </p:grpSpPr>
        <p:grpSp>
          <p:nvGrpSpPr>
            <p:cNvPr id="75" name="Group 74"/>
            <p:cNvGrpSpPr/>
            <p:nvPr/>
          </p:nvGrpSpPr>
          <p:grpSpPr>
            <a:xfrm>
              <a:off x="294074" y="1889522"/>
              <a:ext cx="1781401" cy="1921669"/>
              <a:chOff x="294074" y="1786731"/>
              <a:chExt cx="1781401" cy="192166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58185" y="2044699"/>
                <a:ext cx="997070" cy="1014057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57163" y="2712664"/>
                <a:ext cx="997070" cy="995736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638299" y="1786731"/>
                <a:ext cx="437176" cy="543926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176" h="543926">
                    <a:moveTo>
                      <a:pt x="15240" y="543926"/>
                    </a:moveTo>
                    <a:cubicBezTo>
                      <a:pt x="436563" y="526781"/>
                      <a:pt x="506730" y="249286"/>
                      <a:pt x="381000" y="79106"/>
                    </a:cubicBezTo>
                    <a:cubicBezTo>
                      <a:pt x="255270" y="-91074"/>
                      <a:pt x="3175" y="33386"/>
                      <a:pt x="0" y="261986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294074" y="2052607"/>
                <a:ext cx="363088" cy="1645920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  <a:gd name="connsiteX0" fmla="*/ 769620 w 1192669"/>
                  <a:gd name="connsiteY0" fmla="*/ 466330 h 656830"/>
                  <a:gd name="connsiteX1" fmla="*/ 1135380 w 1192669"/>
                  <a:gd name="connsiteY1" fmla="*/ 1510 h 656830"/>
                  <a:gd name="connsiteX2" fmla="*/ 0 w 1192669"/>
                  <a:gd name="connsiteY2" fmla="*/ 656830 h 656830"/>
                  <a:gd name="connsiteX0" fmla="*/ 0 w 1472571"/>
                  <a:gd name="connsiteY0" fmla="*/ 191644 h 671704"/>
                  <a:gd name="connsiteX1" fmla="*/ 1470660 w 1472571"/>
                  <a:gd name="connsiteY1" fmla="*/ 16384 h 671704"/>
                  <a:gd name="connsiteX2" fmla="*/ 335280 w 1472571"/>
                  <a:gd name="connsiteY2" fmla="*/ 671704 h 671704"/>
                  <a:gd name="connsiteX0" fmla="*/ 0 w 698643"/>
                  <a:gd name="connsiteY0" fmla="*/ 7898 h 487958"/>
                  <a:gd name="connsiteX1" fmla="*/ 693420 w 698643"/>
                  <a:gd name="connsiteY1" fmla="*/ 76478 h 487958"/>
                  <a:gd name="connsiteX2" fmla="*/ 335280 w 698643"/>
                  <a:gd name="connsiteY2" fmla="*/ 487958 h 487958"/>
                  <a:gd name="connsiteX0" fmla="*/ 0 w 738246"/>
                  <a:gd name="connsiteY0" fmla="*/ 7898 h 487958"/>
                  <a:gd name="connsiteX1" fmla="*/ 693420 w 738246"/>
                  <a:gd name="connsiteY1" fmla="*/ 76478 h 487958"/>
                  <a:gd name="connsiteX2" fmla="*/ 335280 w 738246"/>
                  <a:gd name="connsiteY2" fmla="*/ 487958 h 487958"/>
                  <a:gd name="connsiteX0" fmla="*/ 0 w 713700"/>
                  <a:gd name="connsiteY0" fmla="*/ 3665 h 529445"/>
                  <a:gd name="connsiteX1" fmla="*/ 670560 w 713700"/>
                  <a:gd name="connsiteY1" fmla="*/ 117965 h 529445"/>
                  <a:gd name="connsiteX2" fmla="*/ 312420 w 713700"/>
                  <a:gd name="connsiteY2" fmla="*/ 529445 h 529445"/>
                  <a:gd name="connsiteX0" fmla="*/ 0 w 713700"/>
                  <a:gd name="connsiteY0" fmla="*/ 0 h 525780"/>
                  <a:gd name="connsiteX1" fmla="*/ 670560 w 713700"/>
                  <a:gd name="connsiteY1" fmla="*/ 114300 h 525780"/>
                  <a:gd name="connsiteX2" fmla="*/ 312420 w 713700"/>
                  <a:gd name="connsiteY2" fmla="*/ 525780 h 525780"/>
                  <a:gd name="connsiteX0" fmla="*/ 0 w 735962"/>
                  <a:gd name="connsiteY0" fmla="*/ 0 h 525780"/>
                  <a:gd name="connsiteX1" fmla="*/ 701040 w 735962"/>
                  <a:gd name="connsiteY1" fmla="*/ 251460 h 525780"/>
                  <a:gd name="connsiteX2" fmla="*/ 312420 w 735962"/>
                  <a:gd name="connsiteY2" fmla="*/ 525780 h 525780"/>
                  <a:gd name="connsiteX0" fmla="*/ 0 w 719047"/>
                  <a:gd name="connsiteY0" fmla="*/ 0 h 525780"/>
                  <a:gd name="connsiteX1" fmla="*/ 701040 w 719047"/>
                  <a:gd name="connsiteY1" fmla="*/ 251460 h 525780"/>
                  <a:gd name="connsiteX2" fmla="*/ 312420 w 719047"/>
                  <a:gd name="connsiteY2" fmla="*/ 525780 h 525780"/>
                  <a:gd name="connsiteX0" fmla="*/ 0 w 712285"/>
                  <a:gd name="connsiteY0" fmla="*/ 0 h 525780"/>
                  <a:gd name="connsiteX1" fmla="*/ 701040 w 712285"/>
                  <a:gd name="connsiteY1" fmla="*/ 251460 h 525780"/>
                  <a:gd name="connsiteX2" fmla="*/ 312420 w 712285"/>
                  <a:gd name="connsiteY2" fmla="*/ 525780 h 525780"/>
                  <a:gd name="connsiteX0" fmla="*/ 0 w 701044"/>
                  <a:gd name="connsiteY0" fmla="*/ 0 h 525780"/>
                  <a:gd name="connsiteX1" fmla="*/ 701040 w 701044"/>
                  <a:gd name="connsiteY1" fmla="*/ 251460 h 525780"/>
                  <a:gd name="connsiteX2" fmla="*/ 312420 w 701044"/>
                  <a:gd name="connsiteY2" fmla="*/ 525780 h 525780"/>
                  <a:gd name="connsiteX0" fmla="*/ 0 w 707147"/>
                  <a:gd name="connsiteY0" fmla="*/ 954927 h 1244341"/>
                  <a:gd name="connsiteX1" fmla="*/ 701040 w 707147"/>
                  <a:gd name="connsiteY1" fmla="*/ 1206387 h 1244341"/>
                  <a:gd name="connsiteX2" fmla="*/ 236220 w 707147"/>
                  <a:gd name="connsiteY2" fmla="*/ 2427 h 1244341"/>
                  <a:gd name="connsiteX0" fmla="*/ 297180 w 560799"/>
                  <a:gd name="connsiteY0" fmla="*/ 1640991 h 1642627"/>
                  <a:gd name="connsiteX1" fmla="*/ 464820 w 560799"/>
                  <a:gd name="connsiteY1" fmla="*/ 1206651 h 1642627"/>
                  <a:gd name="connsiteX2" fmla="*/ 0 w 560799"/>
                  <a:gd name="connsiteY2" fmla="*/ 2691 h 1642627"/>
                  <a:gd name="connsiteX0" fmla="*/ 832483 w 924327"/>
                  <a:gd name="connsiteY0" fmla="*/ 1641427 h 1642384"/>
                  <a:gd name="connsiteX1" fmla="*/ 1903 w 924327"/>
                  <a:gd name="connsiteY1" fmla="*/ 1062307 h 1642384"/>
                  <a:gd name="connsiteX2" fmla="*/ 535303 w 924327"/>
                  <a:gd name="connsiteY2" fmla="*/ 3127 h 1642384"/>
                  <a:gd name="connsiteX0" fmla="*/ 863354 w 953662"/>
                  <a:gd name="connsiteY0" fmla="*/ 1671925 h 1672817"/>
                  <a:gd name="connsiteX1" fmla="*/ 2294 w 953662"/>
                  <a:gd name="connsiteY1" fmla="*/ 1062325 h 1672817"/>
                  <a:gd name="connsiteX2" fmla="*/ 535694 w 953662"/>
                  <a:gd name="connsiteY2" fmla="*/ 3145 h 1672817"/>
                  <a:gd name="connsiteX0" fmla="*/ 863354 w 863354"/>
                  <a:gd name="connsiteY0" fmla="*/ 1671925 h 1687846"/>
                  <a:gd name="connsiteX1" fmla="*/ 2294 w 863354"/>
                  <a:gd name="connsiteY1" fmla="*/ 1062325 h 1687846"/>
                  <a:gd name="connsiteX2" fmla="*/ 535694 w 863354"/>
                  <a:gd name="connsiteY2" fmla="*/ 3145 h 1687846"/>
                  <a:gd name="connsiteX0" fmla="*/ 868791 w 868791"/>
                  <a:gd name="connsiteY0" fmla="*/ 1671925 h 1687846"/>
                  <a:gd name="connsiteX1" fmla="*/ 7731 w 868791"/>
                  <a:gd name="connsiteY1" fmla="*/ 1062325 h 1687846"/>
                  <a:gd name="connsiteX2" fmla="*/ 541131 w 868791"/>
                  <a:gd name="connsiteY2" fmla="*/ 3145 h 1687846"/>
                  <a:gd name="connsiteX0" fmla="*/ 824435 w 824435"/>
                  <a:gd name="connsiteY0" fmla="*/ 1672825 h 1684388"/>
                  <a:gd name="connsiteX1" fmla="*/ 9095 w 824435"/>
                  <a:gd name="connsiteY1" fmla="*/ 865105 h 1684388"/>
                  <a:gd name="connsiteX2" fmla="*/ 496775 w 824435"/>
                  <a:gd name="connsiteY2" fmla="*/ 4045 h 1684388"/>
                  <a:gd name="connsiteX0" fmla="*/ 832838 w 832838"/>
                  <a:gd name="connsiteY0" fmla="*/ 1674867 h 1686430"/>
                  <a:gd name="connsiteX1" fmla="*/ 17498 w 832838"/>
                  <a:gd name="connsiteY1" fmla="*/ 867147 h 1686430"/>
                  <a:gd name="connsiteX2" fmla="*/ 505178 w 832838"/>
                  <a:gd name="connsiteY2" fmla="*/ 6087 h 1686430"/>
                  <a:gd name="connsiteX0" fmla="*/ 490159 w 490159"/>
                  <a:gd name="connsiteY0" fmla="*/ 1667238 h 1678904"/>
                  <a:gd name="connsiteX1" fmla="*/ 2479 w 490159"/>
                  <a:gd name="connsiteY1" fmla="*/ 867138 h 1678904"/>
                  <a:gd name="connsiteX2" fmla="*/ 490159 w 490159"/>
                  <a:gd name="connsiteY2" fmla="*/ 6078 h 1678904"/>
                  <a:gd name="connsiteX0" fmla="*/ 490159 w 490159"/>
                  <a:gd name="connsiteY0" fmla="*/ 1871806 h 1884043"/>
                  <a:gd name="connsiteX1" fmla="*/ 2479 w 490159"/>
                  <a:gd name="connsiteY1" fmla="*/ 1071706 h 1884043"/>
                  <a:gd name="connsiteX2" fmla="*/ 490159 w 490159"/>
                  <a:gd name="connsiteY2" fmla="*/ 4906 h 1884043"/>
                  <a:gd name="connsiteX0" fmla="*/ 511144 w 511144"/>
                  <a:gd name="connsiteY0" fmla="*/ 2382854 h 2390366"/>
                  <a:gd name="connsiteX1" fmla="*/ 604 w 511144"/>
                  <a:gd name="connsiteY1" fmla="*/ 1072214 h 2390366"/>
                  <a:gd name="connsiteX2" fmla="*/ 488284 w 511144"/>
                  <a:gd name="connsiteY2" fmla="*/ 5414 h 2390366"/>
                  <a:gd name="connsiteX0" fmla="*/ 511144 w 511144"/>
                  <a:gd name="connsiteY0" fmla="*/ 2382854 h 2382854"/>
                  <a:gd name="connsiteX1" fmla="*/ 604 w 511144"/>
                  <a:gd name="connsiteY1" fmla="*/ 1072214 h 2382854"/>
                  <a:gd name="connsiteX2" fmla="*/ 488284 w 511144"/>
                  <a:gd name="connsiteY2" fmla="*/ 5414 h 2382854"/>
                  <a:gd name="connsiteX0" fmla="*/ 510602 w 510602"/>
                  <a:gd name="connsiteY0" fmla="*/ 2377440 h 2377440"/>
                  <a:gd name="connsiteX1" fmla="*/ 62 w 510602"/>
                  <a:gd name="connsiteY1" fmla="*/ 1066800 h 2377440"/>
                  <a:gd name="connsiteX2" fmla="*/ 487742 w 510602"/>
                  <a:gd name="connsiteY2" fmla="*/ 0 h 2377440"/>
                  <a:gd name="connsiteX0" fmla="*/ 22860 w 22860"/>
                  <a:gd name="connsiteY0" fmla="*/ 2377440 h 2377440"/>
                  <a:gd name="connsiteX1" fmla="*/ 0 w 22860"/>
                  <a:gd name="connsiteY1" fmla="*/ 0 h 2377440"/>
                  <a:gd name="connsiteX0" fmla="*/ 72 w 221124"/>
                  <a:gd name="connsiteY0" fmla="*/ 2369820 h 2369820"/>
                  <a:gd name="connsiteX1" fmla="*/ 221052 w 221124"/>
                  <a:gd name="connsiteY1" fmla="*/ 0 h 2369820"/>
                  <a:gd name="connsiteX0" fmla="*/ 30480 w 30480"/>
                  <a:gd name="connsiteY0" fmla="*/ 2385060 h 2385060"/>
                  <a:gd name="connsiteX1" fmla="*/ 0 w 30480"/>
                  <a:gd name="connsiteY1" fmla="*/ 0 h 2385060"/>
                  <a:gd name="connsiteX0" fmla="*/ 150569 w 150569"/>
                  <a:gd name="connsiteY0" fmla="*/ 2385060 h 2385060"/>
                  <a:gd name="connsiteX1" fmla="*/ 120089 w 150569"/>
                  <a:gd name="connsiteY1" fmla="*/ 0 h 2385060"/>
                  <a:gd name="connsiteX0" fmla="*/ 249559 w 249559"/>
                  <a:gd name="connsiteY0" fmla="*/ 2385060 h 2385060"/>
                  <a:gd name="connsiteX1" fmla="*/ 219079 w 249559"/>
                  <a:gd name="connsiteY1" fmla="*/ 0 h 2385060"/>
                  <a:gd name="connsiteX0" fmla="*/ 388414 w 388414"/>
                  <a:gd name="connsiteY0" fmla="*/ 1874520 h 1874520"/>
                  <a:gd name="connsiteX1" fmla="*/ 136954 w 388414"/>
                  <a:gd name="connsiteY1" fmla="*/ 0 h 1874520"/>
                  <a:gd name="connsiteX0" fmla="*/ 234772 w 234772"/>
                  <a:gd name="connsiteY0" fmla="*/ 1645920 h 1645920"/>
                  <a:gd name="connsiteX1" fmla="*/ 234772 w 234772"/>
                  <a:gd name="connsiteY1" fmla="*/ 0 h 1645920"/>
                  <a:gd name="connsiteX0" fmla="*/ 320171 w 320171"/>
                  <a:gd name="connsiteY0" fmla="*/ 1645920 h 1645920"/>
                  <a:gd name="connsiteX1" fmla="*/ 320171 w 320171"/>
                  <a:gd name="connsiteY1" fmla="*/ 0 h 1645920"/>
                  <a:gd name="connsiteX0" fmla="*/ 363088 w 363088"/>
                  <a:gd name="connsiteY0" fmla="*/ 1645920 h 1645920"/>
                  <a:gd name="connsiteX1" fmla="*/ 363088 w 363088"/>
                  <a:gd name="connsiteY1" fmla="*/ 0 h 164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3088" h="1645920">
                    <a:moveTo>
                      <a:pt x="363088" y="1645920"/>
                    </a:moveTo>
                    <a:cubicBezTo>
                      <a:pt x="-98874" y="1310640"/>
                      <a:pt x="-142690" y="434340"/>
                      <a:pt x="363088" y="0"/>
                    </a:cubicBezTo>
                  </a:path>
                </a:pathLst>
              </a:custGeom>
              <a:noFill/>
              <a:ln w="38100"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Left Brace 65"/>
            <p:cNvSpPr/>
            <p:nvPr/>
          </p:nvSpPr>
          <p:spPr>
            <a:xfrm rot="16200000">
              <a:off x="973344" y="3873068"/>
              <a:ext cx="362201" cy="1842065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3411" y="4975201"/>
              <a:ext cx="1842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1. Input Program</a:t>
              </a:r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33411" y="1318809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5617" y="1432877"/>
              <a:ext cx="213266" cy="709930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8119 w 796470"/>
                <a:gd name="connsiteY0" fmla="*/ 0 h 3437103"/>
                <a:gd name="connsiteX1" fmla="*/ 632591 w 796470"/>
                <a:gd name="connsiteY1" fmla="*/ 3437103 h 3437103"/>
                <a:gd name="connsiteX0" fmla="*/ 0 w 883641"/>
                <a:gd name="connsiteY0" fmla="*/ 0 h 3437103"/>
                <a:gd name="connsiteX1" fmla="*/ 624472 w 883641"/>
                <a:gd name="connsiteY1" fmla="*/ 3437103 h 3437103"/>
                <a:gd name="connsiteX0" fmla="*/ 0 w 672784"/>
                <a:gd name="connsiteY0" fmla="*/ 0 h 411913"/>
                <a:gd name="connsiteX1" fmla="*/ 341055 w 672784"/>
                <a:gd name="connsiteY1" fmla="*/ 411913 h 411913"/>
                <a:gd name="connsiteX0" fmla="*/ 0 w 402224"/>
                <a:gd name="connsiteY0" fmla="*/ 0 h 411913"/>
                <a:gd name="connsiteX1" fmla="*/ 341055 w 402224"/>
                <a:gd name="connsiteY1" fmla="*/ 411913 h 411913"/>
                <a:gd name="connsiteX0" fmla="*/ 0 w 393549"/>
                <a:gd name="connsiteY0" fmla="*/ 0 h 301358"/>
                <a:gd name="connsiteX1" fmla="*/ 324384 w 393549"/>
                <a:gd name="connsiteY1" fmla="*/ 301358 h 301358"/>
                <a:gd name="connsiteX0" fmla="*/ 0 w 324384"/>
                <a:gd name="connsiteY0" fmla="*/ 0 h 301358"/>
                <a:gd name="connsiteX1" fmla="*/ 324384 w 324384"/>
                <a:gd name="connsiteY1" fmla="*/ 301358 h 3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384" h="301358">
                  <a:moveTo>
                    <a:pt x="0" y="0"/>
                  </a:moveTo>
                  <a:cubicBezTo>
                    <a:pt x="224833" y="54418"/>
                    <a:pt x="316289" y="72546"/>
                    <a:pt x="324384" y="301358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33411" y="4354694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72112" y="3797971"/>
              <a:ext cx="675274" cy="668928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1459472 w 1459472"/>
                <a:gd name="connsiteY0" fmla="*/ 0 h 251107"/>
                <a:gd name="connsiteX1" fmla="*/ 0 w 1459472"/>
                <a:gd name="connsiteY1" fmla="*/ 251107 h 2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9472" h="251107">
                  <a:moveTo>
                    <a:pt x="1459472" y="0"/>
                  </a:moveTo>
                  <a:cubicBezTo>
                    <a:pt x="1334200" y="235326"/>
                    <a:pt x="625424" y="243405"/>
                    <a:pt x="0" y="25110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04060" y="1318809"/>
            <a:ext cx="2880360" cy="4025724"/>
            <a:chOff x="2004060" y="1318809"/>
            <a:chExt cx="2880360" cy="4025724"/>
          </a:xfrm>
        </p:grpSpPr>
        <p:sp>
          <p:nvSpPr>
            <p:cNvPr id="71" name="TextBox 70"/>
            <p:cNvSpPr txBox="1"/>
            <p:nvPr/>
          </p:nvSpPr>
          <p:spPr>
            <a:xfrm>
              <a:off x="2190630" y="4975201"/>
              <a:ext cx="2693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2. Separate Dependencies</a:t>
              </a:r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2720340" y="1528762"/>
              <a:ext cx="1755435" cy="2643188"/>
              <a:chOff x="2788920" y="1528762"/>
              <a:chExt cx="1755435" cy="264318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15190" y="1786731"/>
                <a:ext cx="997070" cy="927100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15190" y="3244850"/>
                <a:ext cx="997070" cy="927100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107179" y="1528762"/>
                <a:ext cx="437176" cy="543926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176" h="543926">
                    <a:moveTo>
                      <a:pt x="15240" y="543926"/>
                    </a:moveTo>
                    <a:cubicBezTo>
                      <a:pt x="436563" y="526781"/>
                      <a:pt x="506730" y="249286"/>
                      <a:pt x="381000" y="79106"/>
                    </a:cubicBezTo>
                    <a:cubicBezTo>
                      <a:pt x="255270" y="-91074"/>
                      <a:pt x="3175" y="33386"/>
                      <a:pt x="0" y="261986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3537525" y="2713831"/>
                <a:ext cx="0" cy="531019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prstDash val="sysDot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4092235" y="2979340"/>
                <a:ext cx="437176" cy="543926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176" h="543926">
                    <a:moveTo>
                      <a:pt x="15240" y="543926"/>
                    </a:moveTo>
                    <a:cubicBezTo>
                      <a:pt x="436563" y="526781"/>
                      <a:pt x="506730" y="249286"/>
                      <a:pt x="381000" y="79106"/>
                    </a:cubicBezTo>
                    <a:cubicBezTo>
                      <a:pt x="255270" y="-91074"/>
                      <a:pt x="3175" y="33386"/>
                      <a:pt x="0" y="261986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788920" y="1791772"/>
                <a:ext cx="325853" cy="2377440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  <a:gd name="connsiteX0" fmla="*/ 769620 w 1192669"/>
                  <a:gd name="connsiteY0" fmla="*/ 466330 h 656830"/>
                  <a:gd name="connsiteX1" fmla="*/ 1135380 w 1192669"/>
                  <a:gd name="connsiteY1" fmla="*/ 1510 h 656830"/>
                  <a:gd name="connsiteX2" fmla="*/ 0 w 1192669"/>
                  <a:gd name="connsiteY2" fmla="*/ 656830 h 656830"/>
                  <a:gd name="connsiteX0" fmla="*/ 0 w 1472571"/>
                  <a:gd name="connsiteY0" fmla="*/ 191644 h 671704"/>
                  <a:gd name="connsiteX1" fmla="*/ 1470660 w 1472571"/>
                  <a:gd name="connsiteY1" fmla="*/ 16384 h 671704"/>
                  <a:gd name="connsiteX2" fmla="*/ 335280 w 1472571"/>
                  <a:gd name="connsiteY2" fmla="*/ 671704 h 671704"/>
                  <a:gd name="connsiteX0" fmla="*/ 0 w 698643"/>
                  <a:gd name="connsiteY0" fmla="*/ 7898 h 487958"/>
                  <a:gd name="connsiteX1" fmla="*/ 693420 w 698643"/>
                  <a:gd name="connsiteY1" fmla="*/ 76478 h 487958"/>
                  <a:gd name="connsiteX2" fmla="*/ 335280 w 698643"/>
                  <a:gd name="connsiteY2" fmla="*/ 487958 h 487958"/>
                  <a:gd name="connsiteX0" fmla="*/ 0 w 738246"/>
                  <a:gd name="connsiteY0" fmla="*/ 7898 h 487958"/>
                  <a:gd name="connsiteX1" fmla="*/ 693420 w 738246"/>
                  <a:gd name="connsiteY1" fmla="*/ 76478 h 487958"/>
                  <a:gd name="connsiteX2" fmla="*/ 335280 w 738246"/>
                  <a:gd name="connsiteY2" fmla="*/ 487958 h 487958"/>
                  <a:gd name="connsiteX0" fmla="*/ 0 w 713700"/>
                  <a:gd name="connsiteY0" fmla="*/ 3665 h 529445"/>
                  <a:gd name="connsiteX1" fmla="*/ 670560 w 713700"/>
                  <a:gd name="connsiteY1" fmla="*/ 117965 h 529445"/>
                  <a:gd name="connsiteX2" fmla="*/ 312420 w 713700"/>
                  <a:gd name="connsiteY2" fmla="*/ 529445 h 529445"/>
                  <a:gd name="connsiteX0" fmla="*/ 0 w 713700"/>
                  <a:gd name="connsiteY0" fmla="*/ 0 h 525780"/>
                  <a:gd name="connsiteX1" fmla="*/ 670560 w 713700"/>
                  <a:gd name="connsiteY1" fmla="*/ 114300 h 525780"/>
                  <a:gd name="connsiteX2" fmla="*/ 312420 w 713700"/>
                  <a:gd name="connsiteY2" fmla="*/ 525780 h 525780"/>
                  <a:gd name="connsiteX0" fmla="*/ 0 w 735962"/>
                  <a:gd name="connsiteY0" fmla="*/ 0 h 525780"/>
                  <a:gd name="connsiteX1" fmla="*/ 701040 w 735962"/>
                  <a:gd name="connsiteY1" fmla="*/ 251460 h 525780"/>
                  <a:gd name="connsiteX2" fmla="*/ 312420 w 735962"/>
                  <a:gd name="connsiteY2" fmla="*/ 525780 h 525780"/>
                  <a:gd name="connsiteX0" fmla="*/ 0 w 719047"/>
                  <a:gd name="connsiteY0" fmla="*/ 0 h 525780"/>
                  <a:gd name="connsiteX1" fmla="*/ 701040 w 719047"/>
                  <a:gd name="connsiteY1" fmla="*/ 251460 h 525780"/>
                  <a:gd name="connsiteX2" fmla="*/ 312420 w 719047"/>
                  <a:gd name="connsiteY2" fmla="*/ 525780 h 525780"/>
                  <a:gd name="connsiteX0" fmla="*/ 0 w 712285"/>
                  <a:gd name="connsiteY0" fmla="*/ 0 h 525780"/>
                  <a:gd name="connsiteX1" fmla="*/ 701040 w 712285"/>
                  <a:gd name="connsiteY1" fmla="*/ 251460 h 525780"/>
                  <a:gd name="connsiteX2" fmla="*/ 312420 w 712285"/>
                  <a:gd name="connsiteY2" fmla="*/ 525780 h 525780"/>
                  <a:gd name="connsiteX0" fmla="*/ 0 w 701044"/>
                  <a:gd name="connsiteY0" fmla="*/ 0 h 525780"/>
                  <a:gd name="connsiteX1" fmla="*/ 701040 w 701044"/>
                  <a:gd name="connsiteY1" fmla="*/ 251460 h 525780"/>
                  <a:gd name="connsiteX2" fmla="*/ 312420 w 701044"/>
                  <a:gd name="connsiteY2" fmla="*/ 525780 h 525780"/>
                  <a:gd name="connsiteX0" fmla="*/ 0 w 707147"/>
                  <a:gd name="connsiteY0" fmla="*/ 954927 h 1244341"/>
                  <a:gd name="connsiteX1" fmla="*/ 701040 w 707147"/>
                  <a:gd name="connsiteY1" fmla="*/ 1206387 h 1244341"/>
                  <a:gd name="connsiteX2" fmla="*/ 236220 w 707147"/>
                  <a:gd name="connsiteY2" fmla="*/ 2427 h 1244341"/>
                  <a:gd name="connsiteX0" fmla="*/ 297180 w 560799"/>
                  <a:gd name="connsiteY0" fmla="*/ 1640991 h 1642627"/>
                  <a:gd name="connsiteX1" fmla="*/ 464820 w 560799"/>
                  <a:gd name="connsiteY1" fmla="*/ 1206651 h 1642627"/>
                  <a:gd name="connsiteX2" fmla="*/ 0 w 560799"/>
                  <a:gd name="connsiteY2" fmla="*/ 2691 h 1642627"/>
                  <a:gd name="connsiteX0" fmla="*/ 832483 w 924327"/>
                  <a:gd name="connsiteY0" fmla="*/ 1641427 h 1642384"/>
                  <a:gd name="connsiteX1" fmla="*/ 1903 w 924327"/>
                  <a:gd name="connsiteY1" fmla="*/ 1062307 h 1642384"/>
                  <a:gd name="connsiteX2" fmla="*/ 535303 w 924327"/>
                  <a:gd name="connsiteY2" fmla="*/ 3127 h 1642384"/>
                  <a:gd name="connsiteX0" fmla="*/ 863354 w 953662"/>
                  <a:gd name="connsiteY0" fmla="*/ 1671925 h 1672817"/>
                  <a:gd name="connsiteX1" fmla="*/ 2294 w 953662"/>
                  <a:gd name="connsiteY1" fmla="*/ 1062325 h 1672817"/>
                  <a:gd name="connsiteX2" fmla="*/ 535694 w 953662"/>
                  <a:gd name="connsiteY2" fmla="*/ 3145 h 1672817"/>
                  <a:gd name="connsiteX0" fmla="*/ 863354 w 863354"/>
                  <a:gd name="connsiteY0" fmla="*/ 1671925 h 1687846"/>
                  <a:gd name="connsiteX1" fmla="*/ 2294 w 863354"/>
                  <a:gd name="connsiteY1" fmla="*/ 1062325 h 1687846"/>
                  <a:gd name="connsiteX2" fmla="*/ 535694 w 863354"/>
                  <a:gd name="connsiteY2" fmla="*/ 3145 h 1687846"/>
                  <a:gd name="connsiteX0" fmla="*/ 868791 w 868791"/>
                  <a:gd name="connsiteY0" fmla="*/ 1671925 h 1687846"/>
                  <a:gd name="connsiteX1" fmla="*/ 7731 w 868791"/>
                  <a:gd name="connsiteY1" fmla="*/ 1062325 h 1687846"/>
                  <a:gd name="connsiteX2" fmla="*/ 541131 w 868791"/>
                  <a:gd name="connsiteY2" fmla="*/ 3145 h 1687846"/>
                  <a:gd name="connsiteX0" fmla="*/ 824435 w 824435"/>
                  <a:gd name="connsiteY0" fmla="*/ 1672825 h 1684388"/>
                  <a:gd name="connsiteX1" fmla="*/ 9095 w 824435"/>
                  <a:gd name="connsiteY1" fmla="*/ 865105 h 1684388"/>
                  <a:gd name="connsiteX2" fmla="*/ 496775 w 824435"/>
                  <a:gd name="connsiteY2" fmla="*/ 4045 h 1684388"/>
                  <a:gd name="connsiteX0" fmla="*/ 832838 w 832838"/>
                  <a:gd name="connsiteY0" fmla="*/ 1674867 h 1686430"/>
                  <a:gd name="connsiteX1" fmla="*/ 17498 w 832838"/>
                  <a:gd name="connsiteY1" fmla="*/ 867147 h 1686430"/>
                  <a:gd name="connsiteX2" fmla="*/ 505178 w 832838"/>
                  <a:gd name="connsiteY2" fmla="*/ 6087 h 1686430"/>
                  <a:gd name="connsiteX0" fmla="*/ 840943 w 840943"/>
                  <a:gd name="connsiteY0" fmla="*/ 2041176 h 2049283"/>
                  <a:gd name="connsiteX1" fmla="*/ 17983 w 840943"/>
                  <a:gd name="connsiteY1" fmla="*/ 867696 h 2049283"/>
                  <a:gd name="connsiteX2" fmla="*/ 505663 w 840943"/>
                  <a:gd name="connsiteY2" fmla="*/ 6636 h 2049283"/>
                  <a:gd name="connsiteX0" fmla="*/ 822965 w 830585"/>
                  <a:gd name="connsiteY0" fmla="*/ 2382070 h 2390648"/>
                  <a:gd name="connsiteX1" fmla="*/ 5 w 830585"/>
                  <a:gd name="connsiteY1" fmla="*/ 1208590 h 2390648"/>
                  <a:gd name="connsiteX2" fmla="*/ 830585 w 830585"/>
                  <a:gd name="connsiteY2" fmla="*/ 4630 h 2390648"/>
                  <a:gd name="connsiteX0" fmla="*/ 457963 w 465583"/>
                  <a:gd name="connsiteY0" fmla="*/ 2382185 h 2390565"/>
                  <a:gd name="connsiteX1" fmla="*/ 8383 w 465583"/>
                  <a:gd name="connsiteY1" fmla="*/ 1185845 h 2390565"/>
                  <a:gd name="connsiteX2" fmla="*/ 465583 w 465583"/>
                  <a:gd name="connsiteY2" fmla="*/ 4745 h 2390565"/>
                  <a:gd name="connsiteX0" fmla="*/ 449839 w 457459"/>
                  <a:gd name="connsiteY0" fmla="*/ 2382185 h 2382185"/>
                  <a:gd name="connsiteX1" fmla="*/ 259 w 457459"/>
                  <a:gd name="connsiteY1" fmla="*/ 1185845 h 2382185"/>
                  <a:gd name="connsiteX2" fmla="*/ 457459 w 457459"/>
                  <a:gd name="connsiteY2" fmla="*/ 4745 h 2382185"/>
                  <a:gd name="connsiteX0" fmla="*/ 449839 w 457459"/>
                  <a:gd name="connsiteY0" fmla="*/ 2377440 h 2377440"/>
                  <a:gd name="connsiteX1" fmla="*/ 259 w 457459"/>
                  <a:gd name="connsiteY1" fmla="*/ 1181100 h 2377440"/>
                  <a:gd name="connsiteX2" fmla="*/ 457459 w 457459"/>
                  <a:gd name="connsiteY2" fmla="*/ 0 h 23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459" h="2377440">
                    <a:moveTo>
                      <a:pt x="449839" y="2377440"/>
                    </a:moveTo>
                    <a:cubicBezTo>
                      <a:pt x="-12758" y="1910715"/>
                      <a:pt x="-1011" y="1577340"/>
                      <a:pt x="259" y="1181100"/>
                    </a:cubicBezTo>
                    <a:cubicBezTo>
                      <a:pt x="1529" y="784860"/>
                      <a:pt x="3434" y="495300"/>
                      <a:pt x="457459" y="0"/>
                    </a:cubicBezTo>
                  </a:path>
                </a:pathLst>
              </a:custGeom>
              <a:noFill/>
              <a:ln w="38100"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3689925" y="2712664"/>
                <a:ext cx="0" cy="531019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Left Brace 67"/>
            <p:cNvSpPr/>
            <p:nvPr/>
          </p:nvSpPr>
          <p:spPr>
            <a:xfrm rot="16200000">
              <a:off x="3370201" y="3869626"/>
              <a:ext cx="290951" cy="19202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/>
            <p:cNvSpPr/>
            <p:nvPr/>
          </p:nvSpPr>
          <p:spPr>
            <a:xfrm>
              <a:off x="2004060" y="2469356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8135" y="1318809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825626" y="1431014"/>
              <a:ext cx="231062" cy="356076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8119 w 796470"/>
                <a:gd name="connsiteY0" fmla="*/ 0 h 3437103"/>
                <a:gd name="connsiteX1" fmla="*/ 632591 w 796470"/>
                <a:gd name="connsiteY1" fmla="*/ 3437103 h 3437103"/>
                <a:gd name="connsiteX0" fmla="*/ 0 w 883641"/>
                <a:gd name="connsiteY0" fmla="*/ 0 h 3437103"/>
                <a:gd name="connsiteX1" fmla="*/ 624472 w 883641"/>
                <a:gd name="connsiteY1" fmla="*/ 3437103 h 3437103"/>
                <a:gd name="connsiteX0" fmla="*/ 0 w 672784"/>
                <a:gd name="connsiteY0" fmla="*/ 0 h 411913"/>
                <a:gd name="connsiteX1" fmla="*/ 341055 w 672784"/>
                <a:gd name="connsiteY1" fmla="*/ 411913 h 411913"/>
                <a:gd name="connsiteX0" fmla="*/ 0 w 402224"/>
                <a:gd name="connsiteY0" fmla="*/ 0 h 411913"/>
                <a:gd name="connsiteX1" fmla="*/ 341055 w 402224"/>
                <a:gd name="connsiteY1" fmla="*/ 411913 h 411913"/>
                <a:gd name="connsiteX0" fmla="*/ 0 w 393549"/>
                <a:gd name="connsiteY0" fmla="*/ 0 h 301358"/>
                <a:gd name="connsiteX1" fmla="*/ 324384 w 393549"/>
                <a:gd name="connsiteY1" fmla="*/ 301358 h 301358"/>
                <a:gd name="connsiteX0" fmla="*/ 0 w 324384"/>
                <a:gd name="connsiteY0" fmla="*/ 0 h 301358"/>
                <a:gd name="connsiteX1" fmla="*/ 324384 w 324384"/>
                <a:gd name="connsiteY1" fmla="*/ 301358 h 3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384" h="301358">
                  <a:moveTo>
                    <a:pt x="0" y="0"/>
                  </a:moveTo>
                  <a:cubicBezTo>
                    <a:pt x="224833" y="54418"/>
                    <a:pt x="316289" y="72546"/>
                    <a:pt x="324384" y="301358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555574" y="4388590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94275" y="4206344"/>
              <a:ext cx="675274" cy="296700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1459472 w 1459472"/>
                <a:gd name="connsiteY0" fmla="*/ 0 h 251107"/>
                <a:gd name="connsiteX1" fmla="*/ 0 w 1459472"/>
                <a:gd name="connsiteY1" fmla="*/ 251107 h 2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9472" h="251107">
                  <a:moveTo>
                    <a:pt x="1459472" y="0"/>
                  </a:moveTo>
                  <a:cubicBezTo>
                    <a:pt x="1334200" y="235326"/>
                    <a:pt x="625424" y="243405"/>
                    <a:pt x="0" y="25110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79620" y="1310327"/>
            <a:ext cx="4274820" cy="4034206"/>
            <a:chOff x="4579620" y="1310327"/>
            <a:chExt cx="4274820" cy="4034206"/>
          </a:xfrm>
        </p:grpSpPr>
        <p:grpSp>
          <p:nvGrpSpPr>
            <p:cNvPr id="73" name="Group 72"/>
            <p:cNvGrpSpPr/>
            <p:nvPr/>
          </p:nvGrpSpPr>
          <p:grpSpPr>
            <a:xfrm>
              <a:off x="5241610" y="2254051"/>
              <a:ext cx="3605210" cy="1192610"/>
              <a:chOff x="5142550" y="2294754"/>
              <a:chExt cx="3605210" cy="119261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424050" y="2557106"/>
                <a:ext cx="997070" cy="927100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A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333539" y="2560264"/>
                <a:ext cx="997070" cy="927100"/>
              </a:xfrm>
              <a:prstGeom prst="rect">
                <a:avLst/>
              </a:prstGeom>
              <a:solidFill>
                <a:srgbClr val="4F81BD">
                  <a:alpha val="43922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B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416039" y="2299137"/>
                <a:ext cx="437176" cy="543926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176" h="543926">
                    <a:moveTo>
                      <a:pt x="15240" y="543926"/>
                    </a:moveTo>
                    <a:cubicBezTo>
                      <a:pt x="436563" y="526781"/>
                      <a:pt x="506730" y="249286"/>
                      <a:pt x="381000" y="79106"/>
                    </a:cubicBezTo>
                    <a:cubicBezTo>
                      <a:pt x="255270" y="-91074"/>
                      <a:pt x="3175" y="33386"/>
                      <a:pt x="0" y="261986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8310584" y="2294754"/>
                <a:ext cx="437176" cy="543926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7176" h="543926">
                    <a:moveTo>
                      <a:pt x="15240" y="543926"/>
                    </a:moveTo>
                    <a:cubicBezTo>
                      <a:pt x="436563" y="526781"/>
                      <a:pt x="506730" y="249286"/>
                      <a:pt x="381000" y="79106"/>
                    </a:cubicBezTo>
                    <a:cubicBezTo>
                      <a:pt x="255270" y="-91074"/>
                      <a:pt x="3175" y="33386"/>
                      <a:pt x="0" y="261986"/>
                    </a:cubicBezTo>
                  </a:path>
                </a:pathLst>
              </a:custGeom>
              <a:noFill/>
              <a:ln w="38100"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142550" y="2586831"/>
                <a:ext cx="296322" cy="899160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  <a:gd name="connsiteX0" fmla="*/ 769620 w 1192669"/>
                  <a:gd name="connsiteY0" fmla="*/ 466330 h 656830"/>
                  <a:gd name="connsiteX1" fmla="*/ 1135380 w 1192669"/>
                  <a:gd name="connsiteY1" fmla="*/ 1510 h 656830"/>
                  <a:gd name="connsiteX2" fmla="*/ 0 w 1192669"/>
                  <a:gd name="connsiteY2" fmla="*/ 656830 h 656830"/>
                  <a:gd name="connsiteX0" fmla="*/ 0 w 1472571"/>
                  <a:gd name="connsiteY0" fmla="*/ 191644 h 671704"/>
                  <a:gd name="connsiteX1" fmla="*/ 1470660 w 1472571"/>
                  <a:gd name="connsiteY1" fmla="*/ 16384 h 671704"/>
                  <a:gd name="connsiteX2" fmla="*/ 335280 w 1472571"/>
                  <a:gd name="connsiteY2" fmla="*/ 671704 h 671704"/>
                  <a:gd name="connsiteX0" fmla="*/ 0 w 698643"/>
                  <a:gd name="connsiteY0" fmla="*/ 7898 h 487958"/>
                  <a:gd name="connsiteX1" fmla="*/ 693420 w 698643"/>
                  <a:gd name="connsiteY1" fmla="*/ 76478 h 487958"/>
                  <a:gd name="connsiteX2" fmla="*/ 335280 w 698643"/>
                  <a:gd name="connsiteY2" fmla="*/ 487958 h 487958"/>
                  <a:gd name="connsiteX0" fmla="*/ 0 w 738246"/>
                  <a:gd name="connsiteY0" fmla="*/ 7898 h 487958"/>
                  <a:gd name="connsiteX1" fmla="*/ 693420 w 738246"/>
                  <a:gd name="connsiteY1" fmla="*/ 76478 h 487958"/>
                  <a:gd name="connsiteX2" fmla="*/ 335280 w 738246"/>
                  <a:gd name="connsiteY2" fmla="*/ 487958 h 487958"/>
                  <a:gd name="connsiteX0" fmla="*/ 0 w 713700"/>
                  <a:gd name="connsiteY0" fmla="*/ 3665 h 529445"/>
                  <a:gd name="connsiteX1" fmla="*/ 670560 w 713700"/>
                  <a:gd name="connsiteY1" fmla="*/ 117965 h 529445"/>
                  <a:gd name="connsiteX2" fmla="*/ 312420 w 713700"/>
                  <a:gd name="connsiteY2" fmla="*/ 529445 h 529445"/>
                  <a:gd name="connsiteX0" fmla="*/ 0 w 713700"/>
                  <a:gd name="connsiteY0" fmla="*/ 0 h 525780"/>
                  <a:gd name="connsiteX1" fmla="*/ 670560 w 713700"/>
                  <a:gd name="connsiteY1" fmla="*/ 114300 h 525780"/>
                  <a:gd name="connsiteX2" fmla="*/ 312420 w 713700"/>
                  <a:gd name="connsiteY2" fmla="*/ 525780 h 525780"/>
                  <a:gd name="connsiteX0" fmla="*/ 0 w 735962"/>
                  <a:gd name="connsiteY0" fmla="*/ 0 h 525780"/>
                  <a:gd name="connsiteX1" fmla="*/ 701040 w 735962"/>
                  <a:gd name="connsiteY1" fmla="*/ 251460 h 525780"/>
                  <a:gd name="connsiteX2" fmla="*/ 312420 w 735962"/>
                  <a:gd name="connsiteY2" fmla="*/ 525780 h 525780"/>
                  <a:gd name="connsiteX0" fmla="*/ 0 w 719047"/>
                  <a:gd name="connsiteY0" fmla="*/ 0 h 525780"/>
                  <a:gd name="connsiteX1" fmla="*/ 701040 w 719047"/>
                  <a:gd name="connsiteY1" fmla="*/ 251460 h 525780"/>
                  <a:gd name="connsiteX2" fmla="*/ 312420 w 719047"/>
                  <a:gd name="connsiteY2" fmla="*/ 525780 h 525780"/>
                  <a:gd name="connsiteX0" fmla="*/ 0 w 712285"/>
                  <a:gd name="connsiteY0" fmla="*/ 0 h 525780"/>
                  <a:gd name="connsiteX1" fmla="*/ 701040 w 712285"/>
                  <a:gd name="connsiteY1" fmla="*/ 251460 h 525780"/>
                  <a:gd name="connsiteX2" fmla="*/ 312420 w 712285"/>
                  <a:gd name="connsiteY2" fmla="*/ 525780 h 525780"/>
                  <a:gd name="connsiteX0" fmla="*/ 0 w 701044"/>
                  <a:gd name="connsiteY0" fmla="*/ 0 h 525780"/>
                  <a:gd name="connsiteX1" fmla="*/ 701040 w 701044"/>
                  <a:gd name="connsiteY1" fmla="*/ 251460 h 525780"/>
                  <a:gd name="connsiteX2" fmla="*/ 312420 w 701044"/>
                  <a:gd name="connsiteY2" fmla="*/ 525780 h 525780"/>
                  <a:gd name="connsiteX0" fmla="*/ 0 w 707147"/>
                  <a:gd name="connsiteY0" fmla="*/ 954927 h 1244341"/>
                  <a:gd name="connsiteX1" fmla="*/ 701040 w 707147"/>
                  <a:gd name="connsiteY1" fmla="*/ 1206387 h 1244341"/>
                  <a:gd name="connsiteX2" fmla="*/ 236220 w 707147"/>
                  <a:gd name="connsiteY2" fmla="*/ 2427 h 1244341"/>
                  <a:gd name="connsiteX0" fmla="*/ 297180 w 560799"/>
                  <a:gd name="connsiteY0" fmla="*/ 1640991 h 1642627"/>
                  <a:gd name="connsiteX1" fmla="*/ 464820 w 560799"/>
                  <a:gd name="connsiteY1" fmla="*/ 1206651 h 1642627"/>
                  <a:gd name="connsiteX2" fmla="*/ 0 w 560799"/>
                  <a:gd name="connsiteY2" fmla="*/ 2691 h 1642627"/>
                  <a:gd name="connsiteX0" fmla="*/ 832483 w 924327"/>
                  <a:gd name="connsiteY0" fmla="*/ 1641427 h 1642384"/>
                  <a:gd name="connsiteX1" fmla="*/ 1903 w 924327"/>
                  <a:gd name="connsiteY1" fmla="*/ 1062307 h 1642384"/>
                  <a:gd name="connsiteX2" fmla="*/ 535303 w 924327"/>
                  <a:gd name="connsiteY2" fmla="*/ 3127 h 1642384"/>
                  <a:gd name="connsiteX0" fmla="*/ 863354 w 953662"/>
                  <a:gd name="connsiteY0" fmla="*/ 1671925 h 1672817"/>
                  <a:gd name="connsiteX1" fmla="*/ 2294 w 953662"/>
                  <a:gd name="connsiteY1" fmla="*/ 1062325 h 1672817"/>
                  <a:gd name="connsiteX2" fmla="*/ 535694 w 953662"/>
                  <a:gd name="connsiteY2" fmla="*/ 3145 h 1672817"/>
                  <a:gd name="connsiteX0" fmla="*/ 863354 w 863354"/>
                  <a:gd name="connsiteY0" fmla="*/ 1671925 h 1687846"/>
                  <a:gd name="connsiteX1" fmla="*/ 2294 w 863354"/>
                  <a:gd name="connsiteY1" fmla="*/ 1062325 h 1687846"/>
                  <a:gd name="connsiteX2" fmla="*/ 535694 w 863354"/>
                  <a:gd name="connsiteY2" fmla="*/ 3145 h 1687846"/>
                  <a:gd name="connsiteX0" fmla="*/ 868791 w 868791"/>
                  <a:gd name="connsiteY0" fmla="*/ 1671925 h 1687846"/>
                  <a:gd name="connsiteX1" fmla="*/ 7731 w 868791"/>
                  <a:gd name="connsiteY1" fmla="*/ 1062325 h 1687846"/>
                  <a:gd name="connsiteX2" fmla="*/ 541131 w 868791"/>
                  <a:gd name="connsiteY2" fmla="*/ 3145 h 1687846"/>
                  <a:gd name="connsiteX0" fmla="*/ 824435 w 824435"/>
                  <a:gd name="connsiteY0" fmla="*/ 1672825 h 1684388"/>
                  <a:gd name="connsiteX1" fmla="*/ 9095 w 824435"/>
                  <a:gd name="connsiteY1" fmla="*/ 865105 h 1684388"/>
                  <a:gd name="connsiteX2" fmla="*/ 496775 w 824435"/>
                  <a:gd name="connsiteY2" fmla="*/ 4045 h 1684388"/>
                  <a:gd name="connsiteX0" fmla="*/ 832838 w 832838"/>
                  <a:gd name="connsiteY0" fmla="*/ 1674867 h 1686430"/>
                  <a:gd name="connsiteX1" fmla="*/ 17498 w 832838"/>
                  <a:gd name="connsiteY1" fmla="*/ 867147 h 1686430"/>
                  <a:gd name="connsiteX2" fmla="*/ 505178 w 832838"/>
                  <a:gd name="connsiteY2" fmla="*/ 6087 h 1686430"/>
                  <a:gd name="connsiteX0" fmla="*/ 840943 w 840943"/>
                  <a:gd name="connsiteY0" fmla="*/ 2041176 h 2049283"/>
                  <a:gd name="connsiteX1" fmla="*/ 17983 w 840943"/>
                  <a:gd name="connsiteY1" fmla="*/ 867696 h 2049283"/>
                  <a:gd name="connsiteX2" fmla="*/ 505663 w 840943"/>
                  <a:gd name="connsiteY2" fmla="*/ 6636 h 2049283"/>
                  <a:gd name="connsiteX0" fmla="*/ 822965 w 830585"/>
                  <a:gd name="connsiteY0" fmla="*/ 2382070 h 2390648"/>
                  <a:gd name="connsiteX1" fmla="*/ 5 w 830585"/>
                  <a:gd name="connsiteY1" fmla="*/ 1208590 h 2390648"/>
                  <a:gd name="connsiteX2" fmla="*/ 830585 w 830585"/>
                  <a:gd name="connsiteY2" fmla="*/ 4630 h 2390648"/>
                  <a:gd name="connsiteX0" fmla="*/ 457963 w 465583"/>
                  <a:gd name="connsiteY0" fmla="*/ 2382185 h 2390565"/>
                  <a:gd name="connsiteX1" fmla="*/ 8383 w 465583"/>
                  <a:gd name="connsiteY1" fmla="*/ 1185845 h 2390565"/>
                  <a:gd name="connsiteX2" fmla="*/ 465583 w 465583"/>
                  <a:gd name="connsiteY2" fmla="*/ 4745 h 2390565"/>
                  <a:gd name="connsiteX0" fmla="*/ 449839 w 457459"/>
                  <a:gd name="connsiteY0" fmla="*/ 2382185 h 2382185"/>
                  <a:gd name="connsiteX1" fmla="*/ 259 w 457459"/>
                  <a:gd name="connsiteY1" fmla="*/ 1185845 h 2382185"/>
                  <a:gd name="connsiteX2" fmla="*/ 457459 w 457459"/>
                  <a:gd name="connsiteY2" fmla="*/ 4745 h 2382185"/>
                  <a:gd name="connsiteX0" fmla="*/ 449839 w 457459"/>
                  <a:gd name="connsiteY0" fmla="*/ 2377440 h 2377440"/>
                  <a:gd name="connsiteX1" fmla="*/ 259 w 457459"/>
                  <a:gd name="connsiteY1" fmla="*/ 1181100 h 2377440"/>
                  <a:gd name="connsiteX2" fmla="*/ 457459 w 457459"/>
                  <a:gd name="connsiteY2" fmla="*/ 0 h 2377440"/>
                  <a:gd name="connsiteX0" fmla="*/ 370360 w 477040"/>
                  <a:gd name="connsiteY0" fmla="*/ 1737360 h 1737360"/>
                  <a:gd name="connsiteX1" fmla="*/ 19840 w 477040"/>
                  <a:gd name="connsiteY1" fmla="*/ 1181100 h 1737360"/>
                  <a:gd name="connsiteX2" fmla="*/ 477040 w 477040"/>
                  <a:gd name="connsiteY2" fmla="*/ 0 h 1737360"/>
                  <a:gd name="connsiteX0" fmla="*/ 365654 w 365654"/>
                  <a:gd name="connsiteY0" fmla="*/ 899160 h 899160"/>
                  <a:gd name="connsiteX1" fmla="*/ 15134 w 365654"/>
                  <a:gd name="connsiteY1" fmla="*/ 342900 h 899160"/>
                  <a:gd name="connsiteX2" fmla="*/ 350414 w 365654"/>
                  <a:gd name="connsiteY2" fmla="*/ 0 h 899160"/>
                  <a:gd name="connsiteX0" fmla="*/ 15240 w 15240"/>
                  <a:gd name="connsiteY0" fmla="*/ 899160 h 899160"/>
                  <a:gd name="connsiteX1" fmla="*/ 0 w 15240"/>
                  <a:gd name="connsiteY1" fmla="*/ 0 h 899160"/>
                  <a:gd name="connsiteX0" fmla="*/ 182929 w 182929"/>
                  <a:gd name="connsiteY0" fmla="*/ 899160 h 899160"/>
                  <a:gd name="connsiteX1" fmla="*/ 167689 w 182929"/>
                  <a:gd name="connsiteY1" fmla="*/ 0 h 899160"/>
                  <a:gd name="connsiteX0" fmla="*/ 296322 w 296322"/>
                  <a:gd name="connsiteY0" fmla="*/ 899160 h 899160"/>
                  <a:gd name="connsiteX1" fmla="*/ 281082 w 296322"/>
                  <a:gd name="connsiteY1" fmla="*/ 0 h 89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6322" h="899160">
                    <a:moveTo>
                      <a:pt x="296322" y="899160"/>
                    </a:moveTo>
                    <a:cubicBezTo>
                      <a:pt x="-89758" y="629920"/>
                      <a:pt x="-102458" y="307340"/>
                      <a:pt x="281082" y="0"/>
                    </a:cubicBezTo>
                  </a:path>
                </a:pathLst>
              </a:custGeom>
              <a:noFill/>
              <a:ln w="38100"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stCxn id="49" idx="3"/>
                <a:endCxn id="50" idx="1"/>
              </p:cNvCxnSpPr>
              <p:nvPr/>
            </p:nvCxnSpPr>
            <p:spPr>
              <a:xfrm>
                <a:off x="6421120" y="3020656"/>
                <a:ext cx="912419" cy="315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Freeform 55"/>
              <p:cNvSpPr/>
              <p:nvPr/>
            </p:nvSpPr>
            <p:spPr>
              <a:xfrm>
                <a:off x="7037217" y="2587634"/>
                <a:ext cx="296322" cy="899160"/>
              </a:xfrm>
              <a:custGeom>
                <a:avLst/>
                <a:gdLst>
                  <a:gd name="connsiteX0" fmla="*/ 106680 w 739162"/>
                  <a:gd name="connsiteY0" fmla="*/ 617633 h 617633"/>
                  <a:gd name="connsiteX1" fmla="*/ 739140 w 739162"/>
                  <a:gd name="connsiteY1" fmla="*/ 236633 h 617633"/>
                  <a:gd name="connsiteX2" fmla="*/ 129540 w 739162"/>
                  <a:gd name="connsiteY2" fmla="*/ 413 h 617633"/>
                  <a:gd name="connsiteX3" fmla="*/ 0 w 739162"/>
                  <a:gd name="connsiteY3" fmla="*/ 190913 h 617633"/>
                  <a:gd name="connsiteX0" fmla="*/ 0 w 1254570"/>
                  <a:gd name="connsiteY0" fmla="*/ 594773 h 594773"/>
                  <a:gd name="connsiteX1" fmla="*/ 1242060 w 1254570"/>
                  <a:gd name="connsiteY1" fmla="*/ 236633 h 594773"/>
                  <a:gd name="connsiteX2" fmla="*/ 632460 w 1254570"/>
                  <a:gd name="connsiteY2" fmla="*/ 413 h 594773"/>
                  <a:gd name="connsiteX3" fmla="*/ 502920 w 1254570"/>
                  <a:gd name="connsiteY3" fmla="*/ 190913 h 594773"/>
                  <a:gd name="connsiteX0" fmla="*/ 15240 w 1271588"/>
                  <a:gd name="connsiteY0" fmla="*/ 595117 h 595117"/>
                  <a:gd name="connsiteX1" fmla="*/ 1257300 w 1271588"/>
                  <a:gd name="connsiteY1" fmla="*/ 236977 h 595117"/>
                  <a:gd name="connsiteX2" fmla="*/ 647700 w 1271588"/>
                  <a:gd name="connsiteY2" fmla="*/ 757 h 595117"/>
                  <a:gd name="connsiteX3" fmla="*/ 0 w 1271588"/>
                  <a:gd name="connsiteY3" fmla="*/ 313177 h 595117"/>
                  <a:gd name="connsiteX0" fmla="*/ 15240 w 647709"/>
                  <a:gd name="connsiteY0" fmla="*/ 594360 h 594360"/>
                  <a:gd name="connsiteX1" fmla="*/ 647700 w 647709"/>
                  <a:gd name="connsiteY1" fmla="*/ 0 h 594360"/>
                  <a:gd name="connsiteX2" fmla="*/ 0 w 647709"/>
                  <a:gd name="connsiteY2" fmla="*/ 312420 h 594360"/>
                  <a:gd name="connsiteX0" fmla="*/ 15240 w 533412"/>
                  <a:gd name="connsiteY0" fmla="*/ 518160 h 518160"/>
                  <a:gd name="connsiteX1" fmla="*/ 533400 w 533412"/>
                  <a:gd name="connsiteY1" fmla="*/ 0 h 518160"/>
                  <a:gd name="connsiteX2" fmla="*/ 0 w 533412"/>
                  <a:gd name="connsiteY2" fmla="*/ 236220 h 518160"/>
                  <a:gd name="connsiteX0" fmla="*/ 15240 w 555090"/>
                  <a:gd name="connsiteY0" fmla="*/ 586860 h 586860"/>
                  <a:gd name="connsiteX1" fmla="*/ 533400 w 555090"/>
                  <a:gd name="connsiteY1" fmla="*/ 68700 h 586860"/>
                  <a:gd name="connsiteX2" fmla="*/ 0 w 555090"/>
                  <a:gd name="connsiteY2" fmla="*/ 304920 h 586860"/>
                  <a:gd name="connsiteX0" fmla="*/ 15240 w 409695"/>
                  <a:gd name="connsiteY0" fmla="*/ 541277 h 541277"/>
                  <a:gd name="connsiteX1" fmla="*/ 381000 w 409695"/>
                  <a:gd name="connsiteY1" fmla="*/ 76457 h 541277"/>
                  <a:gd name="connsiteX2" fmla="*/ 0 w 409695"/>
                  <a:gd name="connsiteY2" fmla="*/ 259337 h 541277"/>
                  <a:gd name="connsiteX0" fmla="*/ 15240 w 428017"/>
                  <a:gd name="connsiteY0" fmla="*/ 570635 h 570635"/>
                  <a:gd name="connsiteX1" fmla="*/ 381000 w 428017"/>
                  <a:gd name="connsiteY1" fmla="*/ 105815 h 570635"/>
                  <a:gd name="connsiteX2" fmla="*/ 0 w 428017"/>
                  <a:gd name="connsiteY2" fmla="*/ 288695 h 570635"/>
                  <a:gd name="connsiteX0" fmla="*/ 15240 w 428017"/>
                  <a:gd name="connsiteY0" fmla="*/ 594698 h 594698"/>
                  <a:gd name="connsiteX1" fmla="*/ 381000 w 428017"/>
                  <a:gd name="connsiteY1" fmla="*/ 129878 h 594698"/>
                  <a:gd name="connsiteX2" fmla="*/ 0 w 428017"/>
                  <a:gd name="connsiteY2" fmla="*/ 312758 h 594698"/>
                  <a:gd name="connsiteX0" fmla="*/ 15240 w 407247"/>
                  <a:gd name="connsiteY0" fmla="*/ 543926 h 543926"/>
                  <a:gd name="connsiteX1" fmla="*/ 381000 w 407247"/>
                  <a:gd name="connsiteY1" fmla="*/ 79106 h 543926"/>
                  <a:gd name="connsiteX2" fmla="*/ 0 w 407247"/>
                  <a:gd name="connsiteY2" fmla="*/ 261986 h 543926"/>
                  <a:gd name="connsiteX0" fmla="*/ 15240 w 437176"/>
                  <a:gd name="connsiteY0" fmla="*/ 543926 h 543926"/>
                  <a:gd name="connsiteX1" fmla="*/ 381000 w 437176"/>
                  <a:gd name="connsiteY1" fmla="*/ 79106 h 543926"/>
                  <a:gd name="connsiteX2" fmla="*/ 0 w 437176"/>
                  <a:gd name="connsiteY2" fmla="*/ 261986 h 543926"/>
                  <a:gd name="connsiteX0" fmla="*/ 769620 w 1192669"/>
                  <a:gd name="connsiteY0" fmla="*/ 466330 h 656830"/>
                  <a:gd name="connsiteX1" fmla="*/ 1135380 w 1192669"/>
                  <a:gd name="connsiteY1" fmla="*/ 1510 h 656830"/>
                  <a:gd name="connsiteX2" fmla="*/ 0 w 1192669"/>
                  <a:gd name="connsiteY2" fmla="*/ 656830 h 656830"/>
                  <a:gd name="connsiteX0" fmla="*/ 0 w 1472571"/>
                  <a:gd name="connsiteY0" fmla="*/ 191644 h 671704"/>
                  <a:gd name="connsiteX1" fmla="*/ 1470660 w 1472571"/>
                  <a:gd name="connsiteY1" fmla="*/ 16384 h 671704"/>
                  <a:gd name="connsiteX2" fmla="*/ 335280 w 1472571"/>
                  <a:gd name="connsiteY2" fmla="*/ 671704 h 671704"/>
                  <a:gd name="connsiteX0" fmla="*/ 0 w 698643"/>
                  <a:gd name="connsiteY0" fmla="*/ 7898 h 487958"/>
                  <a:gd name="connsiteX1" fmla="*/ 693420 w 698643"/>
                  <a:gd name="connsiteY1" fmla="*/ 76478 h 487958"/>
                  <a:gd name="connsiteX2" fmla="*/ 335280 w 698643"/>
                  <a:gd name="connsiteY2" fmla="*/ 487958 h 487958"/>
                  <a:gd name="connsiteX0" fmla="*/ 0 w 738246"/>
                  <a:gd name="connsiteY0" fmla="*/ 7898 h 487958"/>
                  <a:gd name="connsiteX1" fmla="*/ 693420 w 738246"/>
                  <a:gd name="connsiteY1" fmla="*/ 76478 h 487958"/>
                  <a:gd name="connsiteX2" fmla="*/ 335280 w 738246"/>
                  <a:gd name="connsiteY2" fmla="*/ 487958 h 487958"/>
                  <a:gd name="connsiteX0" fmla="*/ 0 w 713700"/>
                  <a:gd name="connsiteY0" fmla="*/ 3665 h 529445"/>
                  <a:gd name="connsiteX1" fmla="*/ 670560 w 713700"/>
                  <a:gd name="connsiteY1" fmla="*/ 117965 h 529445"/>
                  <a:gd name="connsiteX2" fmla="*/ 312420 w 713700"/>
                  <a:gd name="connsiteY2" fmla="*/ 529445 h 529445"/>
                  <a:gd name="connsiteX0" fmla="*/ 0 w 713700"/>
                  <a:gd name="connsiteY0" fmla="*/ 0 h 525780"/>
                  <a:gd name="connsiteX1" fmla="*/ 670560 w 713700"/>
                  <a:gd name="connsiteY1" fmla="*/ 114300 h 525780"/>
                  <a:gd name="connsiteX2" fmla="*/ 312420 w 713700"/>
                  <a:gd name="connsiteY2" fmla="*/ 525780 h 525780"/>
                  <a:gd name="connsiteX0" fmla="*/ 0 w 735962"/>
                  <a:gd name="connsiteY0" fmla="*/ 0 h 525780"/>
                  <a:gd name="connsiteX1" fmla="*/ 701040 w 735962"/>
                  <a:gd name="connsiteY1" fmla="*/ 251460 h 525780"/>
                  <a:gd name="connsiteX2" fmla="*/ 312420 w 735962"/>
                  <a:gd name="connsiteY2" fmla="*/ 525780 h 525780"/>
                  <a:gd name="connsiteX0" fmla="*/ 0 w 719047"/>
                  <a:gd name="connsiteY0" fmla="*/ 0 h 525780"/>
                  <a:gd name="connsiteX1" fmla="*/ 701040 w 719047"/>
                  <a:gd name="connsiteY1" fmla="*/ 251460 h 525780"/>
                  <a:gd name="connsiteX2" fmla="*/ 312420 w 719047"/>
                  <a:gd name="connsiteY2" fmla="*/ 525780 h 525780"/>
                  <a:gd name="connsiteX0" fmla="*/ 0 w 712285"/>
                  <a:gd name="connsiteY0" fmla="*/ 0 h 525780"/>
                  <a:gd name="connsiteX1" fmla="*/ 701040 w 712285"/>
                  <a:gd name="connsiteY1" fmla="*/ 251460 h 525780"/>
                  <a:gd name="connsiteX2" fmla="*/ 312420 w 712285"/>
                  <a:gd name="connsiteY2" fmla="*/ 525780 h 525780"/>
                  <a:gd name="connsiteX0" fmla="*/ 0 w 701044"/>
                  <a:gd name="connsiteY0" fmla="*/ 0 h 525780"/>
                  <a:gd name="connsiteX1" fmla="*/ 701040 w 701044"/>
                  <a:gd name="connsiteY1" fmla="*/ 251460 h 525780"/>
                  <a:gd name="connsiteX2" fmla="*/ 312420 w 701044"/>
                  <a:gd name="connsiteY2" fmla="*/ 525780 h 525780"/>
                  <a:gd name="connsiteX0" fmla="*/ 0 w 707147"/>
                  <a:gd name="connsiteY0" fmla="*/ 954927 h 1244341"/>
                  <a:gd name="connsiteX1" fmla="*/ 701040 w 707147"/>
                  <a:gd name="connsiteY1" fmla="*/ 1206387 h 1244341"/>
                  <a:gd name="connsiteX2" fmla="*/ 236220 w 707147"/>
                  <a:gd name="connsiteY2" fmla="*/ 2427 h 1244341"/>
                  <a:gd name="connsiteX0" fmla="*/ 297180 w 560799"/>
                  <a:gd name="connsiteY0" fmla="*/ 1640991 h 1642627"/>
                  <a:gd name="connsiteX1" fmla="*/ 464820 w 560799"/>
                  <a:gd name="connsiteY1" fmla="*/ 1206651 h 1642627"/>
                  <a:gd name="connsiteX2" fmla="*/ 0 w 560799"/>
                  <a:gd name="connsiteY2" fmla="*/ 2691 h 1642627"/>
                  <a:gd name="connsiteX0" fmla="*/ 832483 w 924327"/>
                  <a:gd name="connsiteY0" fmla="*/ 1641427 h 1642384"/>
                  <a:gd name="connsiteX1" fmla="*/ 1903 w 924327"/>
                  <a:gd name="connsiteY1" fmla="*/ 1062307 h 1642384"/>
                  <a:gd name="connsiteX2" fmla="*/ 535303 w 924327"/>
                  <a:gd name="connsiteY2" fmla="*/ 3127 h 1642384"/>
                  <a:gd name="connsiteX0" fmla="*/ 863354 w 953662"/>
                  <a:gd name="connsiteY0" fmla="*/ 1671925 h 1672817"/>
                  <a:gd name="connsiteX1" fmla="*/ 2294 w 953662"/>
                  <a:gd name="connsiteY1" fmla="*/ 1062325 h 1672817"/>
                  <a:gd name="connsiteX2" fmla="*/ 535694 w 953662"/>
                  <a:gd name="connsiteY2" fmla="*/ 3145 h 1672817"/>
                  <a:gd name="connsiteX0" fmla="*/ 863354 w 863354"/>
                  <a:gd name="connsiteY0" fmla="*/ 1671925 h 1687846"/>
                  <a:gd name="connsiteX1" fmla="*/ 2294 w 863354"/>
                  <a:gd name="connsiteY1" fmla="*/ 1062325 h 1687846"/>
                  <a:gd name="connsiteX2" fmla="*/ 535694 w 863354"/>
                  <a:gd name="connsiteY2" fmla="*/ 3145 h 1687846"/>
                  <a:gd name="connsiteX0" fmla="*/ 868791 w 868791"/>
                  <a:gd name="connsiteY0" fmla="*/ 1671925 h 1687846"/>
                  <a:gd name="connsiteX1" fmla="*/ 7731 w 868791"/>
                  <a:gd name="connsiteY1" fmla="*/ 1062325 h 1687846"/>
                  <a:gd name="connsiteX2" fmla="*/ 541131 w 868791"/>
                  <a:gd name="connsiteY2" fmla="*/ 3145 h 1687846"/>
                  <a:gd name="connsiteX0" fmla="*/ 824435 w 824435"/>
                  <a:gd name="connsiteY0" fmla="*/ 1672825 h 1684388"/>
                  <a:gd name="connsiteX1" fmla="*/ 9095 w 824435"/>
                  <a:gd name="connsiteY1" fmla="*/ 865105 h 1684388"/>
                  <a:gd name="connsiteX2" fmla="*/ 496775 w 824435"/>
                  <a:gd name="connsiteY2" fmla="*/ 4045 h 1684388"/>
                  <a:gd name="connsiteX0" fmla="*/ 832838 w 832838"/>
                  <a:gd name="connsiteY0" fmla="*/ 1674867 h 1686430"/>
                  <a:gd name="connsiteX1" fmla="*/ 17498 w 832838"/>
                  <a:gd name="connsiteY1" fmla="*/ 867147 h 1686430"/>
                  <a:gd name="connsiteX2" fmla="*/ 505178 w 832838"/>
                  <a:gd name="connsiteY2" fmla="*/ 6087 h 1686430"/>
                  <a:gd name="connsiteX0" fmla="*/ 840943 w 840943"/>
                  <a:gd name="connsiteY0" fmla="*/ 2041176 h 2049283"/>
                  <a:gd name="connsiteX1" fmla="*/ 17983 w 840943"/>
                  <a:gd name="connsiteY1" fmla="*/ 867696 h 2049283"/>
                  <a:gd name="connsiteX2" fmla="*/ 505663 w 840943"/>
                  <a:gd name="connsiteY2" fmla="*/ 6636 h 2049283"/>
                  <a:gd name="connsiteX0" fmla="*/ 822965 w 830585"/>
                  <a:gd name="connsiteY0" fmla="*/ 2382070 h 2390648"/>
                  <a:gd name="connsiteX1" fmla="*/ 5 w 830585"/>
                  <a:gd name="connsiteY1" fmla="*/ 1208590 h 2390648"/>
                  <a:gd name="connsiteX2" fmla="*/ 830585 w 830585"/>
                  <a:gd name="connsiteY2" fmla="*/ 4630 h 2390648"/>
                  <a:gd name="connsiteX0" fmla="*/ 457963 w 465583"/>
                  <a:gd name="connsiteY0" fmla="*/ 2382185 h 2390565"/>
                  <a:gd name="connsiteX1" fmla="*/ 8383 w 465583"/>
                  <a:gd name="connsiteY1" fmla="*/ 1185845 h 2390565"/>
                  <a:gd name="connsiteX2" fmla="*/ 465583 w 465583"/>
                  <a:gd name="connsiteY2" fmla="*/ 4745 h 2390565"/>
                  <a:gd name="connsiteX0" fmla="*/ 449839 w 457459"/>
                  <a:gd name="connsiteY0" fmla="*/ 2382185 h 2382185"/>
                  <a:gd name="connsiteX1" fmla="*/ 259 w 457459"/>
                  <a:gd name="connsiteY1" fmla="*/ 1185845 h 2382185"/>
                  <a:gd name="connsiteX2" fmla="*/ 457459 w 457459"/>
                  <a:gd name="connsiteY2" fmla="*/ 4745 h 2382185"/>
                  <a:gd name="connsiteX0" fmla="*/ 449839 w 457459"/>
                  <a:gd name="connsiteY0" fmla="*/ 2377440 h 2377440"/>
                  <a:gd name="connsiteX1" fmla="*/ 259 w 457459"/>
                  <a:gd name="connsiteY1" fmla="*/ 1181100 h 2377440"/>
                  <a:gd name="connsiteX2" fmla="*/ 457459 w 457459"/>
                  <a:gd name="connsiteY2" fmla="*/ 0 h 2377440"/>
                  <a:gd name="connsiteX0" fmla="*/ 370360 w 477040"/>
                  <a:gd name="connsiteY0" fmla="*/ 1737360 h 1737360"/>
                  <a:gd name="connsiteX1" fmla="*/ 19840 w 477040"/>
                  <a:gd name="connsiteY1" fmla="*/ 1181100 h 1737360"/>
                  <a:gd name="connsiteX2" fmla="*/ 477040 w 477040"/>
                  <a:gd name="connsiteY2" fmla="*/ 0 h 1737360"/>
                  <a:gd name="connsiteX0" fmla="*/ 365654 w 365654"/>
                  <a:gd name="connsiteY0" fmla="*/ 899160 h 899160"/>
                  <a:gd name="connsiteX1" fmla="*/ 15134 w 365654"/>
                  <a:gd name="connsiteY1" fmla="*/ 342900 h 899160"/>
                  <a:gd name="connsiteX2" fmla="*/ 350414 w 365654"/>
                  <a:gd name="connsiteY2" fmla="*/ 0 h 899160"/>
                  <a:gd name="connsiteX0" fmla="*/ 15240 w 15240"/>
                  <a:gd name="connsiteY0" fmla="*/ 899160 h 899160"/>
                  <a:gd name="connsiteX1" fmla="*/ 0 w 15240"/>
                  <a:gd name="connsiteY1" fmla="*/ 0 h 899160"/>
                  <a:gd name="connsiteX0" fmla="*/ 182929 w 182929"/>
                  <a:gd name="connsiteY0" fmla="*/ 899160 h 899160"/>
                  <a:gd name="connsiteX1" fmla="*/ 167689 w 182929"/>
                  <a:gd name="connsiteY1" fmla="*/ 0 h 899160"/>
                  <a:gd name="connsiteX0" fmla="*/ 296322 w 296322"/>
                  <a:gd name="connsiteY0" fmla="*/ 899160 h 899160"/>
                  <a:gd name="connsiteX1" fmla="*/ 281082 w 296322"/>
                  <a:gd name="connsiteY1" fmla="*/ 0 h 899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6322" h="899160">
                    <a:moveTo>
                      <a:pt x="296322" y="899160"/>
                    </a:moveTo>
                    <a:cubicBezTo>
                      <a:pt x="-89758" y="629920"/>
                      <a:pt x="-102458" y="307340"/>
                      <a:pt x="281082" y="0"/>
                    </a:cubicBezTo>
                  </a:path>
                </a:pathLst>
              </a:custGeom>
              <a:noFill/>
              <a:ln w="38100">
                <a:prstDash val="sysDot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Left Brace 68"/>
            <p:cNvSpPr/>
            <p:nvPr/>
          </p:nvSpPr>
          <p:spPr>
            <a:xfrm rot="16200000">
              <a:off x="6835378" y="2956138"/>
              <a:ext cx="290951" cy="3747173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96710" y="4975201"/>
              <a:ext cx="1867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3. Parallelize</a:t>
              </a:r>
              <a:endParaRPr lang="en-US" dirty="0"/>
            </a:p>
          </p:txBody>
        </p:sp>
        <p:sp>
          <p:nvSpPr>
            <p:cNvPr id="77" name="Right Arrow 76"/>
            <p:cNvSpPr/>
            <p:nvPr/>
          </p:nvSpPr>
          <p:spPr>
            <a:xfrm>
              <a:off x="4579620" y="2469356"/>
              <a:ext cx="609600" cy="7620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07265" y="1310327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311277" y="1432877"/>
              <a:ext cx="226655" cy="1083526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8119 w 796470"/>
                <a:gd name="connsiteY0" fmla="*/ 0 h 3437103"/>
                <a:gd name="connsiteX1" fmla="*/ 632591 w 796470"/>
                <a:gd name="connsiteY1" fmla="*/ 3437103 h 3437103"/>
                <a:gd name="connsiteX0" fmla="*/ 0 w 883641"/>
                <a:gd name="connsiteY0" fmla="*/ 0 h 3437103"/>
                <a:gd name="connsiteX1" fmla="*/ 624472 w 883641"/>
                <a:gd name="connsiteY1" fmla="*/ 3437103 h 3437103"/>
                <a:gd name="connsiteX0" fmla="*/ 0 w 672784"/>
                <a:gd name="connsiteY0" fmla="*/ 0 h 411913"/>
                <a:gd name="connsiteX1" fmla="*/ 341055 w 672784"/>
                <a:gd name="connsiteY1" fmla="*/ 411913 h 411913"/>
                <a:gd name="connsiteX0" fmla="*/ 0 w 402224"/>
                <a:gd name="connsiteY0" fmla="*/ 0 h 411913"/>
                <a:gd name="connsiteX1" fmla="*/ 341055 w 402224"/>
                <a:gd name="connsiteY1" fmla="*/ 411913 h 411913"/>
                <a:gd name="connsiteX0" fmla="*/ 0 w 393549"/>
                <a:gd name="connsiteY0" fmla="*/ 0 h 301358"/>
                <a:gd name="connsiteX1" fmla="*/ 324384 w 393549"/>
                <a:gd name="connsiteY1" fmla="*/ 301358 h 301358"/>
                <a:gd name="connsiteX0" fmla="*/ 0 w 324384"/>
                <a:gd name="connsiteY0" fmla="*/ 0 h 301358"/>
                <a:gd name="connsiteX1" fmla="*/ 324384 w 324384"/>
                <a:gd name="connsiteY1" fmla="*/ 301358 h 3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384" h="301358">
                  <a:moveTo>
                    <a:pt x="0" y="0"/>
                  </a:moveTo>
                  <a:cubicBezTo>
                    <a:pt x="224833" y="54418"/>
                    <a:pt x="316289" y="72546"/>
                    <a:pt x="324384" y="301358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331676" y="1431014"/>
              <a:ext cx="2100924" cy="1083526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8119 w 796470"/>
                <a:gd name="connsiteY0" fmla="*/ 0 h 3437103"/>
                <a:gd name="connsiteX1" fmla="*/ 632591 w 796470"/>
                <a:gd name="connsiteY1" fmla="*/ 3437103 h 3437103"/>
                <a:gd name="connsiteX0" fmla="*/ 0 w 883641"/>
                <a:gd name="connsiteY0" fmla="*/ 0 h 3437103"/>
                <a:gd name="connsiteX1" fmla="*/ 624472 w 883641"/>
                <a:gd name="connsiteY1" fmla="*/ 3437103 h 3437103"/>
                <a:gd name="connsiteX0" fmla="*/ 0 w 672784"/>
                <a:gd name="connsiteY0" fmla="*/ 0 h 411913"/>
                <a:gd name="connsiteX1" fmla="*/ 341055 w 672784"/>
                <a:gd name="connsiteY1" fmla="*/ 411913 h 411913"/>
                <a:gd name="connsiteX0" fmla="*/ 0 w 402224"/>
                <a:gd name="connsiteY0" fmla="*/ 0 h 411913"/>
                <a:gd name="connsiteX1" fmla="*/ 341055 w 402224"/>
                <a:gd name="connsiteY1" fmla="*/ 411913 h 411913"/>
                <a:gd name="connsiteX0" fmla="*/ 0 w 393549"/>
                <a:gd name="connsiteY0" fmla="*/ 0 h 301358"/>
                <a:gd name="connsiteX1" fmla="*/ 324384 w 393549"/>
                <a:gd name="connsiteY1" fmla="*/ 301358 h 301358"/>
                <a:gd name="connsiteX0" fmla="*/ 0 w 324384"/>
                <a:gd name="connsiteY0" fmla="*/ 0 h 301358"/>
                <a:gd name="connsiteX1" fmla="*/ 324384 w 324384"/>
                <a:gd name="connsiteY1" fmla="*/ 301358 h 30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384" h="301358">
                  <a:moveTo>
                    <a:pt x="0" y="0"/>
                  </a:moveTo>
                  <a:cubicBezTo>
                    <a:pt x="224833" y="54418"/>
                    <a:pt x="316289" y="72546"/>
                    <a:pt x="324384" y="301358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107265" y="4354694"/>
              <a:ext cx="224410" cy="224410"/>
            </a:xfrm>
            <a:prstGeom prst="ellipse">
              <a:avLst/>
            </a:prstGeom>
            <a:solidFill>
              <a:srgbClr val="4F81BD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45966" y="3446661"/>
              <a:ext cx="675274" cy="1022487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1459472 w 1459472"/>
                <a:gd name="connsiteY0" fmla="*/ 0 h 251107"/>
                <a:gd name="connsiteX1" fmla="*/ 0 w 1459472"/>
                <a:gd name="connsiteY1" fmla="*/ 251107 h 2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9472" h="251107">
                  <a:moveTo>
                    <a:pt x="1459472" y="0"/>
                  </a:moveTo>
                  <a:cubicBezTo>
                    <a:pt x="1334200" y="235326"/>
                    <a:pt x="625424" y="243405"/>
                    <a:pt x="0" y="25110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346820" y="3444412"/>
              <a:ext cx="2517019" cy="1022487"/>
            </a:xfrm>
            <a:custGeom>
              <a:avLst/>
              <a:gdLst>
                <a:gd name="connsiteX0" fmla="*/ 106680 w 739162"/>
                <a:gd name="connsiteY0" fmla="*/ 617633 h 617633"/>
                <a:gd name="connsiteX1" fmla="*/ 739140 w 739162"/>
                <a:gd name="connsiteY1" fmla="*/ 236633 h 617633"/>
                <a:gd name="connsiteX2" fmla="*/ 129540 w 739162"/>
                <a:gd name="connsiteY2" fmla="*/ 413 h 617633"/>
                <a:gd name="connsiteX3" fmla="*/ 0 w 739162"/>
                <a:gd name="connsiteY3" fmla="*/ 190913 h 617633"/>
                <a:gd name="connsiteX0" fmla="*/ 0 w 1254570"/>
                <a:gd name="connsiteY0" fmla="*/ 594773 h 594773"/>
                <a:gd name="connsiteX1" fmla="*/ 1242060 w 1254570"/>
                <a:gd name="connsiteY1" fmla="*/ 236633 h 594773"/>
                <a:gd name="connsiteX2" fmla="*/ 632460 w 1254570"/>
                <a:gd name="connsiteY2" fmla="*/ 413 h 594773"/>
                <a:gd name="connsiteX3" fmla="*/ 502920 w 1254570"/>
                <a:gd name="connsiteY3" fmla="*/ 190913 h 594773"/>
                <a:gd name="connsiteX0" fmla="*/ 15240 w 1271588"/>
                <a:gd name="connsiteY0" fmla="*/ 595117 h 595117"/>
                <a:gd name="connsiteX1" fmla="*/ 1257300 w 1271588"/>
                <a:gd name="connsiteY1" fmla="*/ 236977 h 595117"/>
                <a:gd name="connsiteX2" fmla="*/ 647700 w 1271588"/>
                <a:gd name="connsiteY2" fmla="*/ 757 h 595117"/>
                <a:gd name="connsiteX3" fmla="*/ 0 w 1271588"/>
                <a:gd name="connsiteY3" fmla="*/ 313177 h 595117"/>
                <a:gd name="connsiteX0" fmla="*/ 15240 w 647709"/>
                <a:gd name="connsiteY0" fmla="*/ 594360 h 594360"/>
                <a:gd name="connsiteX1" fmla="*/ 647700 w 647709"/>
                <a:gd name="connsiteY1" fmla="*/ 0 h 594360"/>
                <a:gd name="connsiteX2" fmla="*/ 0 w 647709"/>
                <a:gd name="connsiteY2" fmla="*/ 312420 h 594360"/>
                <a:gd name="connsiteX0" fmla="*/ 15240 w 533412"/>
                <a:gd name="connsiteY0" fmla="*/ 518160 h 518160"/>
                <a:gd name="connsiteX1" fmla="*/ 533400 w 533412"/>
                <a:gd name="connsiteY1" fmla="*/ 0 h 518160"/>
                <a:gd name="connsiteX2" fmla="*/ 0 w 533412"/>
                <a:gd name="connsiteY2" fmla="*/ 236220 h 518160"/>
                <a:gd name="connsiteX0" fmla="*/ 15240 w 555090"/>
                <a:gd name="connsiteY0" fmla="*/ 586860 h 586860"/>
                <a:gd name="connsiteX1" fmla="*/ 533400 w 555090"/>
                <a:gd name="connsiteY1" fmla="*/ 68700 h 586860"/>
                <a:gd name="connsiteX2" fmla="*/ 0 w 555090"/>
                <a:gd name="connsiteY2" fmla="*/ 304920 h 586860"/>
                <a:gd name="connsiteX0" fmla="*/ 15240 w 409695"/>
                <a:gd name="connsiteY0" fmla="*/ 541277 h 541277"/>
                <a:gd name="connsiteX1" fmla="*/ 381000 w 409695"/>
                <a:gd name="connsiteY1" fmla="*/ 76457 h 541277"/>
                <a:gd name="connsiteX2" fmla="*/ 0 w 409695"/>
                <a:gd name="connsiteY2" fmla="*/ 259337 h 541277"/>
                <a:gd name="connsiteX0" fmla="*/ 15240 w 428017"/>
                <a:gd name="connsiteY0" fmla="*/ 570635 h 570635"/>
                <a:gd name="connsiteX1" fmla="*/ 381000 w 428017"/>
                <a:gd name="connsiteY1" fmla="*/ 105815 h 570635"/>
                <a:gd name="connsiteX2" fmla="*/ 0 w 428017"/>
                <a:gd name="connsiteY2" fmla="*/ 288695 h 570635"/>
                <a:gd name="connsiteX0" fmla="*/ 15240 w 428017"/>
                <a:gd name="connsiteY0" fmla="*/ 594698 h 594698"/>
                <a:gd name="connsiteX1" fmla="*/ 381000 w 428017"/>
                <a:gd name="connsiteY1" fmla="*/ 129878 h 594698"/>
                <a:gd name="connsiteX2" fmla="*/ 0 w 428017"/>
                <a:gd name="connsiteY2" fmla="*/ 312758 h 594698"/>
                <a:gd name="connsiteX0" fmla="*/ 15240 w 407247"/>
                <a:gd name="connsiteY0" fmla="*/ 543926 h 543926"/>
                <a:gd name="connsiteX1" fmla="*/ 381000 w 407247"/>
                <a:gd name="connsiteY1" fmla="*/ 79106 h 543926"/>
                <a:gd name="connsiteX2" fmla="*/ 0 w 407247"/>
                <a:gd name="connsiteY2" fmla="*/ 261986 h 543926"/>
                <a:gd name="connsiteX0" fmla="*/ 15240 w 437176"/>
                <a:gd name="connsiteY0" fmla="*/ 543926 h 543926"/>
                <a:gd name="connsiteX1" fmla="*/ 381000 w 437176"/>
                <a:gd name="connsiteY1" fmla="*/ 79106 h 543926"/>
                <a:gd name="connsiteX2" fmla="*/ 0 w 437176"/>
                <a:gd name="connsiteY2" fmla="*/ 261986 h 543926"/>
                <a:gd name="connsiteX0" fmla="*/ 769620 w 1192669"/>
                <a:gd name="connsiteY0" fmla="*/ 466330 h 656830"/>
                <a:gd name="connsiteX1" fmla="*/ 1135380 w 1192669"/>
                <a:gd name="connsiteY1" fmla="*/ 1510 h 656830"/>
                <a:gd name="connsiteX2" fmla="*/ 0 w 1192669"/>
                <a:gd name="connsiteY2" fmla="*/ 656830 h 656830"/>
                <a:gd name="connsiteX0" fmla="*/ 0 w 1472571"/>
                <a:gd name="connsiteY0" fmla="*/ 191644 h 671704"/>
                <a:gd name="connsiteX1" fmla="*/ 1470660 w 1472571"/>
                <a:gd name="connsiteY1" fmla="*/ 16384 h 671704"/>
                <a:gd name="connsiteX2" fmla="*/ 335280 w 1472571"/>
                <a:gd name="connsiteY2" fmla="*/ 671704 h 671704"/>
                <a:gd name="connsiteX0" fmla="*/ 0 w 698643"/>
                <a:gd name="connsiteY0" fmla="*/ 7898 h 487958"/>
                <a:gd name="connsiteX1" fmla="*/ 693420 w 698643"/>
                <a:gd name="connsiteY1" fmla="*/ 76478 h 487958"/>
                <a:gd name="connsiteX2" fmla="*/ 335280 w 698643"/>
                <a:gd name="connsiteY2" fmla="*/ 487958 h 487958"/>
                <a:gd name="connsiteX0" fmla="*/ 0 w 738246"/>
                <a:gd name="connsiteY0" fmla="*/ 7898 h 487958"/>
                <a:gd name="connsiteX1" fmla="*/ 693420 w 738246"/>
                <a:gd name="connsiteY1" fmla="*/ 76478 h 487958"/>
                <a:gd name="connsiteX2" fmla="*/ 335280 w 738246"/>
                <a:gd name="connsiteY2" fmla="*/ 487958 h 487958"/>
                <a:gd name="connsiteX0" fmla="*/ 0 w 713700"/>
                <a:gd name="connsiteY0" fmla="*/ 3665 h 529445"/>
                <a:gd name="connsiteX1" fmla="*/ 670560 w 713700"/>
                <a:gd name="connsiteY1" fmla="*/ 117965 h 529445"/>
                <a:gd name="connsiteX2" fmla="*/ 312420 w 713700"/>
                <a:gd name="connsiteY2" fmla="*/ 529445 h 529445"/>
                <a:gd name="connsiteX0" fmla="*/ 0 w 713700"/>
                <a:gd name="connsiteY0" fmla="*/ 0 h 525780"/>
                <a:gd name="connsiteX1" fmla="*/ 670560 w 713700"/>
                <a:gd name="connsiteY1" fmla="*/ 114300 h 525780"/>
                <a:gd name="connsiteX2" fmla="*/ 312420 w 713700"/>
                <a:gd name="connsiteY2" fmla="*/ 525780 h 525780"/>
                <a:gd name="connsiteX0" fmla="*/ 0 w 735962"/>
                <a:gd name="connsiteY0" fmla="*/ 0 h 525780"/>
                <a:gd name="connsiteX1" fmla="*/ 701040 w 735962"/>
                <a:gd name="connsiteY1" fmla="*/ 251460 h 525780"/>
                <a:gd name="connsiteX2" fmla="*/ 312420 w 735962"/>
                <a:gd name="connsiteY2" fmla="*/ 525780 h 525780"/>
                <a:gd name="connsiteX0" fmla="*/ 0 w 719047"/>
                <a:gd name="connsiteY0" fmla="*/ 0 h 525780"/>
                <a:gd name="connsiteX1" fmla="*/ 701040 w 719047"/>
                <a:gd name="connsiteY1" fmla="*/ 251460 h 525780"/>
                <a:gd name="connsiteX2" fmla="*/ 312420 w 719047"/>
                <a:gd name="connsiteY2" fmla="*/ 525780 h 525780"/>
                <a:gd name="connsiteX0" fmla="*/ 0 w 712285"/>
                <a:gd name="connsiteY0" fmla="*/ 0 h 525780"/>
                <a:gd name="connsiteX1" fmla="*/ 701040 w 712285"/>
                <a:gd name="connsiteY1" fmla="*/ 251460 h 525780"/>
                <a:gd name="connsiteX2" fmla="*/ 312420 w 712285"/>
                <a:gd name="connsiteY2" fmla="*/ 525780 h 525780"/>
                <a:gd name="connsiteX0" fmla="*/ 0 w 701044"/>
                <a:gd name="connsiteY0" fmla="*/ 0 h 525780"/>
                <a:gd name="connsiteX1" fmla="*/ 701040 w 701044"/>
                <a:gd name="connsiteY1" fmla="*/ 251460 h 525780"/>
                <a:gd name="connsiteX2" fmla="*/ 312420 w 701044"/>
                <a:gd name="connsiteY2" fmla="*/ 525780 h 525780"/>
                <a:gd name="connsiteX0" fmla="*/ 0 w 707147"/>
                <a:gd name="connsiteY0" fmla="*/ 954927 h 1244341"/>
                <a:gd name="connsiteX1" fmla="*/ 701040 w 707147"/>
                <a:gd name="connsiteY1" fmla="*/ 1206387 h 1244341"/>
                <a:gd name="connsiteX2" fmla="*/ 236220 w 707147"/>
                <a:gd name="connsiteY2" fmla="*/ 2427 h 1244341"/>
                <a:gd name="connsiteX0" fmla="*/ 297180 w 560799"/>
                <a:gd name="connsiteY0" fmla="*/ 1640991 h 1642627"/>
                <a:gd name="connsiteX1" fmla="*/ 464820 w 560799"/>
                <a:gd name="connsiteY1" fmla="*/ 1206651 h 1642627"/>
                <a:gd name="connsiteX2" fmla="*/ 0 w 560799"/>
                <a:gd name="connsiteY2" fmla="*/ 2691 h 1642627"/>
                <a:gd name="connsiteX0" fmla="*/ 832483 w 924327"/>
                <a:gd name="connsiteY0" fmla="*/ 1641427 h 1642384"/>
                <a:gd name="connsiteX1" fmla="*/ 1903 w 924327"/>
                <a:gd name="connsiteY1" fmla="*/ 1062307 h 1642384"/>
                <a:gd name="connsiteX2" fmla="*/ 535303 w 924327"/>
                <a:gd name="connsiteY2" fmla="*/ 3127 h 1642384"/>
                <a:gd name="connsiteX0" fmla="*/ 863354 w 953662"/>
                <a:gd name="connsiteY0" fmla="*/ 1671925 h 1672817"/>
                <a:gd name="connsiteX1" fmla="*/ 2294 w 953662"/>
                <a:gd name="connsiteY1" fmla="*/ 1062325 h 1672817"/>
                <a:gd name="connsiteX2" fmla="*/ 535694 w 953662"/>
                <a:gd name="connsiteY2" fmla="*/ 3145 h 1672817"/>
                <a:gd name="connsiteX0" fmla="*/ 863354 w 863354"/>
                <a:gd name="connsiteY0" fmla="*/ 1671925 h 1687846"/>
                <a:gd name="connsiteX1" fmla="*/ 2294 w 863354"/>
                <a:gd name="connsiteY1" fmla="*/ 1062325 h 1687846"/>
                <a:gd name="connsiteX2" fmla="*/ 535694 w 863354"/>
                <a:gd name="connsiteY2" fmla="*/ 3145 h 1687846"/>
                <a:gd name="connsiteX0" fmla="*/ 868791 w 868791"/>
                <a:gd name="connsiteY0" fmla="*/ 1671925 h 1687846"/>
                <a:gd name="connsiteX1" fmla="*/ 7731 w 868791"/>
                <a:gd name="connsiteY1" fmla="*/ 1062325 h 1687846"/>
                <a:gd name="connsiteX2" fmla="*/ 541131 w 868791"/>
                <a:gd name="connsiteY2" fmla="*/ 3145 h 1687846"/>
                <a:gd name="connsiteX0" fmla="*/ 824435 w 824435"/>
                <a:gd name="connsiteY0" fmla="*/ 1672825 h 1684388"/>
                <a:gd name="connsiteX1" fmla="*/ 9095 w 824435"/>
                <a:gd name="connsiteY1" fmla="*/ 865105 h 1684388"/>
                <a:gd name="connsiteX2" fmla="*/ 496775 w 824435"/>
                <a:gd name="connsiteY2" fmla="*/ 4045 h 1684388"/>
                <a:gd name="connsiteX0" fmla="*/ 832838 w 832838"/>
                <a:gd name="connsiteY0" fmla="*/ 1674867 h 1686430"/>
                <a:gd name="connsiteX1" fmla="*/ 17498 w 832838"/>
                <a:gd name="connsiteY1" fmla="*/ 867147 h 1686430"/>
                <a:gd name="connsiteX2" fmla="*/ 505178 w 832838"/>
                <a:gd name="connsiteY2" fmla="*/ 6087 h 1686430"/>
                <a:gd name="connsiteX0" fmla="*/ 840943 w 840943"/>
                <a:gd name="connsiteY0" fmla="*/ 2041176 h 2049283"/>
                <a:gd name="connsiteX1" fmla="*/ 17983 w 840943"/>
                <a:gd name="connsiteY1" fmla="*/ 867696 h 2049283"/>
                <a:gd name="connsiteX2" fmla="*/ 505663 w 840943"/>
                <a:gd name="connsiteY2" fmla="*/ 6636 h 2049283"/>
                <a:gd name="connsiteX0" fmla="*/ 822965 w 830585"/>
                <a:gd name="connsiteY0" fmla="*/ 2382070 h 2390648"/>
                <a:gd name="connsiteX1" fmla="*/ 5 w 830585"/>
                <a:gd name="connsiteY1" fmla="*/ 1208590 h 2390648"/>
                <a:gd name="connsiteX2" fmla="*/ 830585 w 830585"/>
                <a:gd name="connsiteY2" fmla="*/ 4630 h 2390648"/>
                <a:gd name="connsiteX0" fmla="*/ 457963 w 465583"/>
                <a:gd name="connsiteY0" fmla="*/ 2382185 h 2390565"/>
                <a:gd name="connsiteX1" fmla="*/ 8383 w 465583"/>
                <a:gd name="connsiteY1" fmla="*/ 1185845 h 2390565"/>
                <a:gd name="connsiteX2" fmla="*/ 465583 w 465583"/>
                <a:gd name="connsiteY2" fmla="*/ 4745 h 2390565"/>
                <a:gd name="connsiteX0" fmla="*/ 449839 w 457459"/>
                <a:gd name="connsiteY0" fmla="*/ 2382185 h 2382185"/>
                <a:gd name="connsiteX1" fmla="*/ 259 w 457459"/>
                <a:gd name="connsiteY1" fmla="*/ 1185845 h 2382185"/>
                <a:gd name="connsiteX2" fmla="*/ 457459 w 457459"/>
                <a:gd name="connsiteY2" fmla="*/ 4745 h 2382185"/>
                <a:gd name="connsiteX0" fmla="*/ 449839 w 457459"/>
                <a:gd name="connsiteY0" fmla="*/ 2377440 h 2377440"/>
                <a:gd name="connsiteX1" fmla="*/ 259 w 457459"/>
                <a:gd name="connsiteY1" fmla="*/ 1181100 h 2377440"/>
                <a:gd name="connsiteX2" fmla="*/ 457459 w 457459"/>
                <a:gd name="connsiteY2" fmla="*/ 0 h 2377440"/>
                <a:gd name="connsiteX0" fmla="*/ 449839 w 524145"/>
                <a:gd name="connsiteY0" fmla="*/ 2387025 h 2387025"/>
                <a:gd name="connsiteX1" fmla="*/ 259 w 524145"/>
                <a:gd name="connsiteY1" fmla="*/ 1190685 h 2387025"/>
                <a:gd name="connsiteX2" fmla="*/ 524145 w 524145"/>
                <a:gd name="connsiteY2" fmla="*/ 0 h 2387025"/>
                <a:gd name="connsiteX0" fmla="*/ 517280 w 591586"/>
                <a:gd name="connsiteY0" fmla="*/ 2387025 h 2387025"/>
                <a:gd name="connsiteX1" fmla="*/ 67700 w 591586"/>
                <a:gd name="connsiteY1" fmla="*/ 1190685 h 2387025"/>
                <a:gd name="connsiteX2" fmla="*/ 591586 w 591586"/>
                <a:gd name="connsiteY2" fmla="*/ 0 h 2387025"/>
                <a:gd name="connsiteX0" fmla="*/ 0 w 74306"/>
                <a:gd name="connsiteY0" fmla="*/ 2387025 h 2387025"/>
                <a:gd name="connsiteX1" fmla="*/ 74306 w 74306"/>
                <a:gd name="connsiteY1" fmla="*/ 0 h 2387025"/>
                <a:gd name="connsiteX0" fmla="*/ 439917 w 514223"/>
                <a:gd name="connsiteY0" fmla="*/ 2387025 h 2387025"/>
                <a:gd name="connsiteX1" fmla="*/ 514223 w 514223"/>
                <a:gd name="connsiteY1" fmla="*/ 0 h 2387025"/>
                <a:gd name="connsiteX0" fmla="*/ 701418 w 775724"/>
                <a:gd name="connsiteY0" fmla="*/ 2387025 h 2387025"/>
                <a:gd name="connsiteX1" fmla="*/ 775724 w 775724"/>
                <a:gd name="connsiteY1" fmla="*/ 0 h 2387025"/>
                <a:gd name="connsiteX0" fmla="*/ 707886 w 782192"/>
                <a:gd name="connsiteY0" fmla="*/ 2387025 h 2387025"/>
                <a:gd name="connsiteX1" fmla="*/ 782192 w 782192"/>
                <a:gd name="connsiteY1" fmla="*/ 0 h 2387025"/>
                <a:gd name="connsiteX0" fmla="*/ 763080 w 837386"/>
                <a:gd name="connsiteY0" fmla="*/ 2387025 h 2387025"/>
                <a:gd name="connsiteX1" fmla="*/ 837386 w 837386"/>
                <a:gd name="connsiteY1" fmla="*/ 0 h 2387025"/>
                <a:gd name="connsiteX0" fmla="*/ 805991 w 805991"/>
                <a:gd name="connsiteY0" fmla="*/ 2377439 h 2377439"/>
                <a:gd name="connsiteX1" fmla="*/ 796940 w 805991"/>
                <a:gd name="connsiteY1" fmla="*/ 0 h 2377439"/>
                <a:gd name="connsiteX0" fmla="*/ 763081 w 837387"/>
                <a:gd name="connsiteY0" fmla="*/ 2204907 h 2204907"/>
                <a:gd name="connsiteX1" fmla="*/ 837387 w 837387"/>
                <a:gd name="connsiteY1" fmla="*/ 0 h 2204907"/>
                <a:gd name="connsiteX0" fmla="*/ 677260 w 934954"/>
                <a:gd name="connsiteY0" fmla="*/ 104948 h 424658"/>
                <a:gd name="connsiteX1" fmla="*/ 934954 w 934954"/>
                <a:gd name="connsiteY1" fmla="*/ 392163 h 424658"/>
                <a:gd name="connsiteX0" fmla="*/ 288469 w 546163"/>
                <a:gd name="connsiteY0" fmla="*/ 0 h 354845"/>
                <a:gd name="connsiteX1" fmla="*/ 546163 w 546163"/>
                <a:gd name="connsiteY1" fmla="*/ 287215 h 354845"/>
                <a:gd name="connsiteX0" fmla="*/ 0 w 257694"/>
                <a:gd name="connsiteY0" fmla="*/ 0 h 287215"/>
                <a:gd name="connsiteX1" fmla="*/ 257694 w 257694"/>
                <a:gd name="connsiteY1" fmla="*/ 287215 h 287215"/>
                <a:gd name="connsiteX0" fmla="*/ 0 w 1891508"/>
                <a:gd name="connsiteY0" fmla="*/ 0 h 2232985"/>
                <a:gd name="connsiteX1" fmla="*/ 1891508 w 1891508"/>
                <a:gd name="connsiteY1" fmla="*/ 2232985 h 2232985"/>
                <a:gd name="connsiteX0" fmla="*/ 943140 w 953868"/>
                <a:gd name="connsiteY0" fmla="*/ 0 h 823980"/>
                <a:gd name="connsiteX1" fmla="*/ 33825 w 953868"/>
                <a:gd name="connsiteY1" fmla="*/ 823980 h 823980"/>
                <a:gd name="connsiteX0" fmla="*/ 945937 w 946317"/>
                <a:gd name="connsiteY0" fmla="*/ 0 h 823980"/>
                <a:gd name="connsiteX1" fmla="*/ 36622 w 946317"/>
                <a:gd name="connsiteY1" fmla="*/ 823980 h 823980"/>
                <a:gd name="connsiteX0" fmla="*/ 909315 w 909907"/>
                <a:gd name="connsiteY0" fmla="*/ 0 h 823980"/>
                <a:gd name="connsiteX1" fmla="*/ 0 w 909907"/>
                <a:gd name="connsiteY1" fmla="*/ 823980 h 823980"/>
                <a:gd name="connsiteX0" fmla="*/ 7561268 w 7561330"/>
                <a:gd name="connsiteY0" fmla="*/ 0 h 1045090"/>
                <a:gd name="connsiteX1" fmla="*/ 0 w 7561330"/>
                <a:gd name="connsiteY1" fmla="*/ 1045090 h 1045090"/>
                <a:gd name="connsiteX0" fmla="*/ 7561268 w 7561333"/>
                <a:gd name="connsiteY0" fmla="*/ 0 h 1045090"/>
                <a:gd name="connsiteX1" fmla="*/ 0 w 7561333"/>
                <a:gd name="connsiteY1" fmla="*/ 1045090 h 1045090"/>
                <a:gd name="connsiteX0" fmla="*/ 1326102 w 1326718"/>
                <a:gd name="connsiteY0" fmla="*/ 0 h 291307"/>
                <a:gd name="connsiteX1" fmla="*/ 0 w 1326718"/>
                <a:gd name="connsiteY1" fmla="*/ 291307 h 291307"/>
                <a:gd name="connsiteX0" fmla="*/ 1326102 w 1326102"/>
                <a:gd name="connsiteY0" fmla="*/ 0 h 291307"/>
                <a:gd name="connsiteX1" fmla="*/ 0 w 1326102"/>
                <a:gd name="connsiteY1" fmla="*/ 291307 h 291307"/>
                <a:gd name="connsiteX0" fmla="*/ 1309429 w 1309429"/>
                <a:gd name="connsiteY0" fmla="*/ 0 h 271207"/>
                <a:gd name="connsiteX1" fmla="*/ 0 w 1309429"/>
                <a:gd name="connsiteY1" fmla="*/ 271207 h 271207"/>
                <a:gd name="connsiteX0" fmla="*/ 1459472 w 1459472"/>
                <a:gd name="connsiteY0" fmla="*/ 0 h 251107"/>
                <a:gd name="connsiteX1" fmla="*/ 0 w 1459472"/>
                <a:gd name="connsiteY1" fmla="*/ 251107 h 25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9472" h="251107">
                  <a:moveTo>
                    <a:pt x="1459472" y="0"/>
                  </a:moveTo>
                  <a:cubicBezTo>
                    <a:pt x="1334200" y="235326"/>
                    <a:pt x="625424" y="243405"/>
                    <a:pt x="0" y="251107"/>
                  </a:cubicBezTo>
                </a:path>
              </a:pathLst>
            </a:custGeom>
            <a:noFill/>
            <a:ln w="38100"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32322" y="3861036"/>
            <a:ext cx="5541842" cy="3186152"/>
            <a:chOff x="4532322" y="3861036"/>
            <a:chExt cx="5541842" cy="3186152"/>
          </a:xfrm>
        </p:grpSpPr>
        <p:sp>
          <p:nvSpPr>
            <p:cNvPr id="5" name="Explosion 2 4"/>
            <p:cNvSpPr/>
            <p:nvPr/>
          </p:nvSpPr>
          <p:spPr>
            <a:xfrm>
              <a:off x="4532322" y="3861036"/>
              <a:ext cx="5541842" cy="3186152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0119621">
              <a:off x="5339001" y="4757797"/>
              <a:ext cx="31531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Geomean</a:t>
              </a:r>
              <a:r>
                <a:rPr lang="en-US" sz="2800" dirty="0" smtClean="0"/>
                <a:t>:</a:t>
              </a:r>
            </a:p>
            <a:p>
              <a:pPr algn="ctr"/>
              <a:r>
                <a:rPr lang="en-US" sz="2800" dirty="0" smtClean="0"/>
                <a:t>1.16x speedup alone</a:t>
              </a:r>
            </a:p>
            <a:p>
              <a:pPr algn="ctr"/>
              <a:r>
                <a:rPr lang="en-US" sz="2800" dirty="0" smtClean="0"/>
                <a:t>3.69x combined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92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Decoupled Bisimulation</a:t>
            </a:r>
          </a:p>
          <a:p>
            <a:pPr lvl="1"/>
            <a:r>
              <a:rPr lang="en-US" dirty="0" smtClean="0"/>
              <a:t>Well behaved congruence relation</a:t>
            </a:r>
          </a:p>
          <a:p>
            <a:pPr lvl="1"/>
            <a:r>
              <a:rPr lang="en-US" dirty="0" smtClean="0"/>
              <a:t>Sufficient for parallelizing transformations</a:t>
            </a:r>
          </a:p>
          <a:p>
            <a:r>
              <a:rPr lang="en-US" dirty="0" smtClean="0"/>
              <a:t>Proof theory based on sound rewrite rules</a:t>
            </a:r>
          </a:p>
          <a:p>
            <a:r>
              <a:rPr lang="en-US" dirty="0" smtClean="0"/>
              <a:t>Proof of general parallelizing transformation</a:t>
            </a:r>
          </a:p>
          <a:p>
            <a:r>
              <a:rPr lang="en-US" dirty="0" smtClean="0"/>
              <a:t>Can prove instances of DSWP and other parallelizing optimizations correct (DOALL, DOACROSS)</a:t>
            </a:r>
          </a:p>
        </p:txBody>
      </p:sp>
    </p:spTree>
    <p:extLst>
      <p:ext uri="{BB962C8B-B14F-4D97-AF65-F5344CB8AC3E}">
        <p14:creationId xmlns:p14="http://schemas.microsoft.com/office/powerpoint/2010/main" val="39650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In Progress: Implementation for a More Substantial Language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Imperative features</a:t>
            </a:r>
          </a:p>
          <a:p>
            <a:r>
              <a:rPr lang="en-US" dirty="0" smtClean="0"/>
              <a:t>Shared memory</a:t>
            </a:r>
          </a:p>
          <a:p>
            <a:r>
              <a:rPr lang="en-US" dirty="0" smtClean="0"/>
              <a:t>Asynchronous communication channels</a:t>
            </a:r>
          </a:p>
          <a:p>
            <a:pPr lvl="1"/>
            <a:r>
              <a:rPr lang="en-US" dirty="0" smtClean="0"/>
              <a:t>Transfer values</a:t>
            </a:r>
          </a:p>
          <a:p>
            <a:pPr lvl="1"/>
            <a:r>
              <a:rPr lang="en-US" dirty="0" smtClean="0"/>
              <a:t>Resource invariants</a:t>
            </a:r>
          </a:p>
          <a:p>
            <a:r>
              <a:rPr lang="en-US" dirty="0" smtClean="0"/>
              <a:t>Rewrite rules use separation logic guards</a:t>
            </a:r>
          </a:p>
          <a:p>
            <a:r>
              <a:rPr lang="en-US" dirty="0" smtClean="0"/>
              <a:t>Bulk of proofs done in Coq</a:t>
            </a:r>
          </a:p>
          <a:p>
            <a:pPr lvl="1"/>
            <a:r>
              <a:rPr lang="en-US" dirty="0" smtClean="0"/>
              <a:t>Many basic transformations</a:t>
            </a:r>
          </a:p>
          <a:p>
            <a:pPr lvl="1"/>
            <a:r>
              <a:rPr lang="en-US" dirty="0" smtClean="0"/>
              <a:t>Parallelization</a:t>
            </a:r>
          </a:p>
          <a:p>
            <a:pPr lvl="1"/>
            <a:r>
              <a:rPr lang="en-US" dirty="0" smtClean="0"/>
              <a:t>Loop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end.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CCS: Operational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F64B18-7161-4DA3-B400-2011130CD32E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3"/>
              <p:cNvSpPr txBox="1"/>
              <p:nvPr/>
            </p:nvSpPr>
            <p:spPr>
              <a:xfrm>
                <a:off x="1779094" y="2522116"/>
                <a:ext cx="2716706" cy="1093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SumL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094" y="2522116"/>
                <a:ext cx="2716706" cy="10938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4"/>
              <p:cNvSpPr txBox="1"/>
              <p:nvPr/>
            </p:nvSpPr>
            <p:spPr>
              <a:xfrm>
                <a:off x="1702894" y="3883570"/>
                <a:ext cx="2657266" cy="1101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ParL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894" y="3883570"/>
                <a:ext cx="2657266" cy="11010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5"/>
              <p:cNvSpPr txBox="1"/>
              <p:nvPr/>
            </p:nvSpPr>
            <p:spPr>
              <a:xfrm>
                <a:off x="5181600" y="2561144"/>
                <a:ext cx="2672334" cy="109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SumR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561144"/>
                <a:ext cx="2672334" cy="1093826"/>
              </a:xfrm>
              <a:prstGeom prst="rect">
                <a:avLst/>
              </a:prstGeom>
              <a:blipFill rotWithShape="1">
                <a:blip r:embed="rId5"/>
                <a:stretch>
                  <a:fillRect r="-1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6"/>
              <p:cNvSpPr txBox="1"/>
              <p:nvPr/>
            </p:nvSpPr>
            <p:spPr>
              <a:xfrm>
                <a:off x="5066184" y="3925499"/>
                <a:ext cx="2787750" cy="1101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brk m:alnAt="2"/>
                            </m:rP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ParR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184" y="3925499"/>
                <a:ext cx="2787750" cy="11010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7"/>
              <p:cNvSpPr txBox="1"/>
              <p:nvPr/>
            </p:nvSpPr>
            <p:spPr>
              <a:xfrm>
                <a:off x="4495800" y="5255170"/>
                <a:ext cx="3305841" cy="990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2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m:rPr>
                                        <m:brk m:alnAt="2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m:rPr>
                                    <m:brk m:alnAt="2"/>
                                  </m:rPr>
                                  <a:rPr lang="en-US" sz="2400" i="1">
                                    <a:latin typeface="Cambria Math"/>
                                  </a:rPr>
                                  <m:t>𝑄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2400" i="1" smtClean="0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</m:groupChr>
                                <m:r>
                                  <a:rPr lang="en-US" sz="2400" i="1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Sync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255170"/>
                <a:ext cx="3305841" cy="9907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8"/>
              <p:cNvSpPr txBox="1"/>
              <p:nvPr/>
            </p:nvSpPr>
            <p:spPr>
              <a:xfrm>
                <a:off x="762000" y="5310218"/>
                <a:ext cx="3569182" cy="1011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  <m:groupChr>
                                  <m:groupChrPr>
                                    <m:chr m:val="→"/>
                                    <m:vertJc m:val="bot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</m:groupChr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∉{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}</m:t>
                                </m:r>
                              </m:e>
                            </m:mr>
                          </m:m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𝜐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𝜐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Res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10218"/>
                <a:ext cx="3569182" cy="10117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9"/>
              <p:cNvSpPr txBox="1"/>
              <p:nvPr/>
            </p:nvSpPr>
            <p:spPr>
              <a:xfrm>
                <a:off x="5406909" y="1216570"/>
                <a:ext cx="2286588" cy="1036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!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!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Rep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09" y="1216570"/>
                <a:ext cx="2286588" cy="10364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31"/>
              <p:cNvSpPr txBox="1"/>
              <p:nvPr/>
            </p:nvSpPr>
            <p:spPr>
              <a:xfrm>
                <a:off x="2057400" y="1292770"/>
                <a:ext cx="2329547" cy="925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  <m:groupChr>
                            <m:groupChrPr>
                              <m:chr m:val="→"/>
                              <m:vertJc m:val="bot"/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</m:groupChr>
                          <m:r>
                            <a:rPr lang="en-US" sz="2400" i="1">
                              <a:latin typeface="Cambria Math"/>
                            </a:rPr>
                            <m:t>𝑃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Step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292770"/>
                <a:ext cx="2329547" cy="925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4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Parallelizing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8229600" cy="639762"/>
          </a:xfrm>
        </p:spPr>
        <p:txBody>
          <a:bodyPr/>
          <a:lstStyle/>
          <a:p>
            <a:r>
              <a:rPr lang="en-US" dirty="0" smtClean="0"/>
              <a:t>Input - a sequential program: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57201" y="3779838"/>
            <a:ext cx="8229600" cy="639762"/>
          </a:xfrm>
        </p:spPr>
        <p:txBody>
          <a:bodyPr/>
          <a:lstStyle/>
          <a:p>
            <a:r>
              <a:rPr lang="en-US" dirty="0" smtClean="0"/>
              <a:t>Output - a parallelized program: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8229600" cy="609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nsolas" pitchFamily="49" charset="0"/>
                <a:cs typeface="Consolas" pitchFamily="49" charset="0"/>
              </a:rPr>
              <a:t>x:= 1 or 2; print “Hi!”; print 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1" y="4465637"/>
            <a:ext cx="8229600" cy="639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nsolas" pitchFamily="49" charset="0"/>
                <a:cs typeface="Consolas" pitchFamily="49" charset="0"/>
              </a:rPr>
              <a:t>(x:= 1 or 2 ║</a:t>
            </a:r>
            <a:r>
              <a:rPr lang="en-US" sz="3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dirty="0">
                <a:latin typeface="Consolas" pitchFamily="49" charset="0"/>
                <a:cs typeface="Consolas" pitchFamily="49" charset="0"/>
              </a:rPr>
              <a:t>print “Hi!”); print 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943600"/>
            <a:ext cx="57607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Note</a:t>
            </a:r>
            <a:r>
              <a:rPr lang="en-US" dirty="0" smtClean="0"/>
              <a:t>:  “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1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2” </a:t>
            </a:r>
            <a:r>
              <a:rPr lang="en-US" dirty="0" smtClean="0">
                <a:latin typeface="+mj-lt"/>
                <a:cs typeface="Courier New" pitchFamily="49" charset="0"/>
              </a:rPr>
              <a:t>is an example of “internal choice”</a:t>
            </a:r>
            <a:endParaRPr lang="en-US" dirty="0">
              <a:latin typeface="+mj-lt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143000" y="1815935"/>
            <a:ext cx="4876800" cy="8382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i.e. “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x:=1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 ║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x:=2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709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Diagrams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Parallelized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46</a:t>
            </a:fld>
            <a:endParaRPr lang="en-US"/>
          </a:p>
        </p:txBody>
      </p:sp>
      <p:pic>
        <p:nvPicPr>
          <p:cNvPr id="9218" name="Picture 2" descr="C:\Users\cj\Documents\Pre-FPO Figs\figs-000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9320"/>
            <a:ext cx="400050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cj\Documents\Pre-FPO Figs\figs-0008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9320"/>
            <a:ext cx="264795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C:\Users\cj\Documents\Pre-FPO Figs\figs-002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18" y="3345136"/>
            <a:ext cx="380365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cj\Documents\Pre-FPO Figs\figs-0019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18" y="1192486"/>
            <a:ext cx="38036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cj\Documents\Pre-FPO Figs\figs-0018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3345136"/>
            <a:ext cx="3759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C:\Users\cj\Documents\Pre-FPO Figs\figs-0017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9" y="1192486"/>
            <a:ext cx="3759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47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Classic Examples of</a:t>
            </a:r>
            <a:br>
              <a:rPr lang="en-US" dirty="0"/>
            </a:br>
            <a:r>
              <a:rPr lang="en-US" dirty="0"/>
              <a:t>Non-Behaviorally Equivalent Programs</a:t>
            </a:r>
          </a:p>
        </p:txBody>
      </p:sp>
    </p:spTree>
    <p:extLst>
      <p:ext uri="{BB962C8B-B14F-4D97-AF65-F5344CB8AC3E}">
        <p14:creationId xmlns:p14="http://schemas.microsoft.com/office/powerpoint/2010/main" val="23724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88193"/>
                <a:ext cx="8229600" cy="31458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has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loop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invariant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¬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olds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after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erminates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¬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nsures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is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terminated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can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be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split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while</m:t>
                          </m:r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onsolas" pitchFamily="49" charset="0"/>
                              <a:cs typeface="Consolas" pitchFamily="49" charset="0"/>
                            </a:rPr>
                            <m:t>do</m:t>
                          </m:r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88193"/>
                <a:ext cx="8229600" cy="314580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5943599"/>
                <a:ext cx="1877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/>
                  <a:t> is a </a:t>
                </a:r>
                <a:r>
                  <a:rPr lang="en-US" sz="3600" dirty="0" err="1" smtClean="0"/>
                  <a:t>nat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43599"/>
                <a:ext cx="1877502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14151" r="-844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1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Loop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{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}</m:t>
                                      </m:r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latin typeface="Consolas" pitchFamily="49" charset="0"/>
                                          <a:cs typeface="Consolas" pitchFamily="49" charset="0"/>
                                        </a:rPr>
                                        <m:t>assert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onsolas" pitchFamily="49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  <m:aln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¬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≡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[∞]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onsolas" pitchFamily="49" charset="0"/>
                                          <a:cs typeface="Consolas" pitchFamily="49" charset="0"/>
                                        </a:rPr>
                                        <m:t>assert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latin typeface="Consolas" pitchFamily="49" charset="0"/>
                                          <a:cs typeface="Consolas" pitchFamily="49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  <m:aln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¬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aln/>
                                        </m:rPr>
                                        <a:rPr lang="en-US" b="0" i="1" smtClean="0">
                                          <a:latin typeface="Cambria Math"/>
                                        </a:rPr>
                                        <m:t>≡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>
                                          <a:latin typeface="Consolas" pitchFamily="49" charset="0"/>
                                          <a:cs typeface="Consolas" pitchFamily="49" charset="0"/>
                                        </a:rPr>
                                        <m:t>assert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  <a:cs typeface="Consolas" pitchFamily="49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brk m:alnAt="7"/>
                                          <m:aln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¬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∀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. 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aln/>
                                        </m:rPr>
                                        <a:rPr lang="en-US" i="1">
                                          <a:latin typeface="Cambria Math"/>
                                        </a:rPr>
                                        <m:t>≡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;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[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num>
                        <m:den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∞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≡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Consolas" pitchFamily="49" charset="0"/>
                              <a:cs typeface="Consolas" pitchFamily="49" charset="0"/>
                            </a:rPr>
                            <m:t>while</m:t>
                          </m:r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onsolas" pitchFamily="49" charset="0"/>
                              <a:cs typeface="Consolas" pitchFamily="49" charset="0"/>
                            </a:rPr>
                            <m:t>do</m:t>
                          </m:r>
                          <m:r>
                            <a:rPr lang="en-US" b="0" i="1" smtClean="0">
                              <a:latin typeface="Cambria Math"/>
                              <a:cs typeface="Consolas" pitchFamily="49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33600"/>
                <a:ext cx="8229600" cy="3992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0" y="5770173"/>
                <a:ext cx="18775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600" dirty="0" smtClean="0"/>
                  <a:t> is a </a:t>
                </a:r>
                <a:r>
                  <a:rPr lang="en-US" sz="3600" dirty="0" err="1" smtClean="0"/>
                  <a:t>nat</a:t>
                </a:r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70173"/>
                <a:ext cx="1877502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14151" r="-9416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2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Compiler optimizations contain bugs</a:t>
            </a:r>
            <a:r>
              <a:rPr lang="en-US" dirty="0" smtClean="0"/>
              <a:t>, </a:t>
            </a:r>
            <a:r>
              <a:rPr lang="en-US" dirty="0" smtClean="0"/>
              <a:t>and they are hard to diagnose</a:t>
            </a:r>
          </a:p>
          <a:p>
            <a:endParaRPr lang="en-US" dirty="0"/>
          </a:p>
          <a:p>
            <a:r>
              <a:rPr lang="en-US" dirty="0" smtClean="0"/>
              <a:t>Does DSWP preserve the behavior of the input program? Are bugs introduced?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Prove that DSWP and other parallelizing optimizations preserve the behavior of the input program, and thus are </a:t>
            </a:r>
            <a:r>
              <a:rPr lang="en-US" i="1" dirty="0" smtClean="0"/>
              <a:t>correct</a:t>
            </a:r>
          </a:p>
          <a:p>
            <a:endParaRPr lang="en-US" dirty="0"/>
          </a:p>
          <a:p>
            <a:r>
              <a:rPr lang="en-US" dirty="0" smtClean="0"/>
              <a:t>Prove correctness with respect to a strong notion of behavioral </a:t>
            </a:r>
            <a:r>
              <a:rPr lang="en-US" dirty="0" smtClean="0"/>
              <a:t>equivalence</a:t>
            </a:r>
          </a:p>
          <a:p>
            <a:endParaRPr lang="en-US" dirty="0"/>
          </a:p>
          <a:p>
            <a:r>
              <a:rPr lang="en-US" dirty="0"/>
              <a:t>Obvious Solution!</a:t>
            </a:r>
          </a:p>
          <a:p>
            <a:pPr lvl="1"/>
            <a:r>
              <a:rPr lang="en-US" dirty="0"/>
              <a:t>Use bisimulation</a:t>
            </a:r>
          </a:p>
          <a:p>
            <a:endParaRPr lang="en-US" dirty="0"/>
          </a:p>
        </p:txBody>
      </p:sp>
      <p:sp>
        <p:nvSpPr>
          <p:cNvPr id="5" name="Smiley Face 4"/>
          <p:cNvSpPr/>
          <p:nvPr/>
        </p:nvSpPr>
        <p:spPr>
          <a:xfrm>
            <a:off x="3831011" y="4348650"/>
            <a:ext cx="851338" cy="851338"/>
          </a:xfrm>
          <a:prstGeom prst="smileyFac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4855" y="4272447"/>
            <a:ext cx="4067494" cy="993228"/>
            <a:chOff x="614855" y="2475186"/>
            <a:chExt cx="4067494" cy="993228"/>
          </a:xfrm>
        </p:grpSpPr>
        <p:sp>
          <p:nvSpPr>
            <p:cNvPr id="9" name="Smiley Face 8"/>
            <p:cNvSpPr/>
            <p:nvPr/>
          </p:nvSpPr>
          <p:spPr>
            <a:xfrm>
              <a:off x="3831011" y="2551389"/>
              <a:ext cx="851338" cy="851338"/>
            </a:xfrm>
            <a:prstGeom prst="smileyFace">
              <a:avLst>
                <a:gd name="adj" fmla="val -4653"/>
              </a:avLst>
            </a:prstGeom>
            <a:solidFill>
              <a:schemeClr val="bg1">
                <a:lumMod val="95000"/>
                <a:lumOff val="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14855" y="2475186"/>
              <a:ext cx="2822028" cy="9932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14855" y="2475186"/>
              <a:ext cx="2822028" cy="9932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9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 preexisting definitions of strong behavioral equivalence hold for parallelization (e.g. variations of bisimulation).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Previous proof theories for parallelizing optimizations have not been expressive enough to prove DSWP.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9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71CAF9-4461-454A-B702-D536C3775752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develop a proof theory for parallelizing transformations</a:t>
            </a:r>
          </a:p>
          <a:p>
            <a:pPr lvl="1"/>
            <a:r>
              <a:rPr lang="en-US" dirty="0" smtClean="0"/>
              <a:t>based on small, generic rewrite rules</a:t>
            </a:r>
          </a:p>
          <a:p>
            <a:pPr lvl="1"/>
            <a:r>
              <a:rPr lang="en-US" dirty="0" smtClean="0"/>
              <a:t>that have been proven sound</a:t>
            </a:r>
          </a:p>
          <a:p>
            <a:pPr lvl="1"/>
            <a:r>
              <a:rPr lang="en-US" dirty="0" smtClean="0"/>
              <a:t>with respect to a new variation of bisimulation, called </a:t>
            </a:r>
            <a:r>
              <a:rPr lang="en-US" i="1" dirty="0" smtClean="0"/>
              <a:t>decoupled bisimulation</a:t>
            </a:r>
          </a:p>
          <a:p>
            <a:pPr lvl="1"/>
            <a:r>
              <a:rPr lang="en-US" dirty="0" smtClean="0"/>
              <a:t>and we have formalized this theory in Coq</a:t>
            </a:r>
          </a:p>
          <a:p>
            <a:endParaRPr lang="en-US" dirty="0"/>
          </a:p>
          <a:p>
            <a:r>
              <a:rPr lang="en-US" dirty="0" smtClean="0"/>
              <a:t>To prove a parallelizing optimization correct, we implement the transformation using sound rewrite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an Instance of DSWP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Monte Carlo approximation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78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64B18-7161-4DA3-B400-2011130CD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8589</TotalTime>
  <Words>3724</Words>
  <Application>Microsoft Office PowerPoint</Application>
  <PresentationFormat>On-screen Show (4:3)</PresentationFormat>
  <Paragraphs>536</Paragraphs>
  <Slides>49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1_Office Theme</vt:lpstr>
      <vt:lpstr>Origin</vt:lpstr>
      <vt:lpstr>Proving the Correctness of Parallelizing Optimizations</vt:lpstr>
      <vt:lpstr>Performance No Longer Scales Exponentially</vt:lpstr>
      <vt:lpstr>What is a Parallelizing Optimization?</vt:lpstr>
      <vt:lpstr>Decoupled Software Pipelining (DSWP)</vt:lpstr>
      <vt:lpstr>Problem</vt:lpstr>
      <vt:lpstr>Goal</vt:lpstr>
      <vt:lpstr>Challenge</vt:lpstr>
      <vt:lpstr>Solution</vt:lpstr>
      <vt:lpstr>Proving an Instance of DSWP</vt:lpstr>
      <vt:lpstr>Monte Carlo approximation of π</vt:lpstr>
      <vt:lpstr>Monte Carlo approximation of π</vt:lpstr>
      <vt:lpstr>1. Select two Blocks</vt:lpstr>
      <vt:lpstr>2. Separate the Dependencies</vt:lpstr>
      <vt:lpstr>3. Parallelize the Loop Body</vt:lpstr>
      <vt:lpstr>4. Parallelize the Whole Loop</vt:lpstr>
      <vt:lpstr>4. Parallelize the Whole Loop</vt:lpstr>
      <vt:lpstr>Soundness of Transformations</vt:lpstr>
      <vt:lpstr>Bisimulation ≈</vt:lpstr>
      <vt:lpstr>Vending Machine</vt:lpstr>
      <vt:lpstr>Decoupled Bisimulation ≈_"db" </vt:lpstr>
      <vt:lpstr>"trace equivalence "⊃  ≈_db   ⊃  ≈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Parallelizing Transformation in CCS</vt:lpstr>
      <vt:lpstr>Soundness of Transformations</vt:lpstr>
      <vt:lpstr>Loop Schema</vt:lpstr>
      <vt:lpstr>Logical Loop</vt:lpstr>
      <vt:lpstr>Logical Loop</vt:lpstr>
      <vt:lpstr>Logical Loop</vt:lpstr>
      <vt:lpstr>Logical Loop Transformation</vt:lpstr>
      <vt:lpstr>Parallelizing a Loop</vt:lpstr>
      <vt:lpstr>Summary</vt:lpstr>
      <vt:lpstr>Contributions</vt:lpstr>
      <vt:lpstr>Work In Progress: Implementation for a More Substantial Language</vt:lpstr>
      <vt:lpstr>end.</vt:lpstr>
      <vt:lpstr>Appendix</vt:lpstr>
      <vt:lpstr>CCS: Operational Semantics</vt:lpstr>
      <vt:lpstr>Parallelizing Example</vt:lpstr>
      <vt:lpstr>Transition Diagrams</vt:lpstr>
      <vt:lpstr>PowerPoint Presentation</vt:lpstr>
      <vt:lpstr>Logical Loop Transformation</vt:lpstr>
      <vt:lpstr>Logical Loop Transformation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 b</dc:creator>
  <cp:lastModifiedBy>cj</cp:lastModifiedBy>
  <cp:revision>112</cp:revision>
  <dcterms:created xsi:type="dcterms:W3CDTF">2012-07-27T01:16:44Z</dcterms:created>
  <dcterms:modified xsi:type="dcterms:W3CDTF">2013-03-29T17:01:59Z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LastKnownPath">
    <vt:lpwstr>https://d.docs.live.net/44318c6355227ce1/Research/Visit%20Day%20Talk.pptx</vt:lpwstr>
  </property>
</Properties>
</file>