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7" r:id="rId3"/>
  </p:sldMasterIdLst>
  <p:notesMasterIdLst>
    <p:notesMasterId r:id="rId38"/>
  </p:notesMasterIdLst>
  <p:sldIdLst>
    <p:sldId id="290" r:id="rId4"/>
    <p:sldId id="258" r:id="rId5"/>
    <p:sldId id="259" r:id="rId6"/>
    <p:sldId id="260" r:id="rId7"/>
    <p:sldId id="261" r:id="rId8"/>
    <p:sldId id="266" r:id="rId9"/>
    <p:sldId id="268" r:id="rId10"/>
    <p:sldId id="303" r:id="rId11"/>
    <p:sldId id="267" r:id="rId12"/>
    <p:sldId id="269" r:id="rId13"/>
    <p:sldId id="270" r:id="rId14"/>
    <p:sldId id="280" r:id="rId15"/>
    <p:sldId id="271" r:id="rId16"/>
    <p:sldId id="272" r:id="rId17"/>
    <p:sldId id="273" r:id="rId18"/>
    <p:sldId id="274" r:id="rId19"/>
    <p:sldId id="275" r:id="rId20"/>
    <p:sldId id="279" r:id="rId21"/>
    <p:sldId id="276" r:id="rId22"/>
    <p:sldId id="277" r:id="rId23"/>
    <p:sldId id="278" r:id="rId24"/>
    <p:sldId id="286" r:id="rId25"/>
    <p:sldId id="287" r:id="rId26"/>
    <p:sldId id="288" r:id="rId27"/>
    <p:sldId id="289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DCB"/>
    <a:srgbClr val="000006"/>
    <a:srgbClr val="BDEAC9"/>
    <a:srgbClr val="373737"/>
    <a:srgbClr val="1668B7"/>
    <a:srgbClr val="FF0000"/>
    <a:srgbClr val="2C69B1"/>
    <a:srgbClr val="000004"/>
    <a:srgbClr val="49B1FF"/>
    <a:srgbClr val="95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 autoAdjust="0"/>
    <p:restoredTop sz="85044" autoAdjust="0"/>
  </p:normalViewPr>
  <p:slideViewPr>
    <p:cSldViewPr snapToGrid="0" snapToObjects="1">
      <p:cViewPr>
        <p:scale>
          <a:sx n="100" d="100"/>
          <a:sy n="100" d="100"/>
        </p:scale>
        <p:origin x="-3088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7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1AC2A-D372-A94C-8F12-5B081D8619FE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7A720B-726B-0B4B-9903-AE14C0E2317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C355499-C114-0B4F-A437-D5704DB7E7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BFDF274-2409-7349-9E40-DEC41785E9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077DA8DA-85BA-994F-9C39-4E77AF0280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024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774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048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17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68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93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22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21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063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857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254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077DA8DA-85BA-994F-9C39-4E77AF028060}" type="slidenum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644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28E1471D-44BD-2B48-854A-97418967C7AF}" type="slidenum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33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</p:grpSp>
      </p:grpSp>
      <p:sp>
        <p:nvSpPr>
          <p:cNvPr id="7695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95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69032C6-C978-694B-8A5D-67F9FD13D3F6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18799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A15D7-661F-3044-8FBA-1C933CC006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7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FEF473-B75C-1941-A369-DB636C9EDF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41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31287F-79B2-2644-B074-9C8E5381ED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61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1855B2-BB3D-A145-9E31-4D3AD34505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15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875741-92C3-5F47-A719-3152EBF8D5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04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83F9B7-5682-9947-9FCF-BD0C5AEBDA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39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976D9-BB21-2D49-B584-178BA61D1A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37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0EEA8A-06F0-F04F-AAF1-1426BA9F20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69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EEA15B-3876-2E41-B931-5CED48BDD4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24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AB05D8-D139-5043-B705-4C083B6192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30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6E1D1-A2A2-8041-A87C-D60A8BDEB2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4932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10/27/11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6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FFFF"/>
                  </a:solidFill>
                  <a:latin typeface="Tahoma" pitchFamily="-111" charset="0"/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pitchFamily="-111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Arial" pitchFamily="-111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" pitchFamily="-111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AF2B3FF-094A-504B-A2EA-35113CE316C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7818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-11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-11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777" y="2266834"/>
            <a:ext cx="7635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3BEFF"/>
                </a:solidFill>
                <a:latin typeface="Times New Roman"/>
                <a:cs typeface="Times New Roman"/>
              </a:rPr>
              <a:t>6.853: Topics in Algorithmic Game Theory</a:t>
            </a:r>
            <a:endParaRPr lang="en-US" sz="3200" b="1" dirty="0">
              <a:solidFill>
                <a:srgbClr val="63BE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247" y="3378460"/>
            <a:ext cx="117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Fall 2011</a:t>
            </a:r>
            <a:endParaRPr lang="en-US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8905" y="4657276"/>
            <a:ext cx="3986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Constantinos Daskalakis</a:t>
            </a:r>
            <a:endParaRPr lang="en-US" sz="28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6300" y="2895600"/>
            <a:ext cx="1823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Lecture 14</a:t>
            </a:r>
            <a:endParaRPr lang="en-US" sz="28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712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73" y="1498599"/>
            <a:ext cx="4921627" cy="457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838200"/>
            <a:ext cx="324384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notion of a </a:t>
            </a:r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demand function</a:t>
            </a:r>
            <a:endParaRPr lang="en-US" sz="20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358205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=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where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the price; F(.) is assumed continuous, and it is taken as an empirical proposition that the demand function is decreasing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2437368"/>
            <a:ext cx="268091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analysis of a </a:t>
            </a:r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monopoly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20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703" y="2925802"/>
            <a:ext cx="6256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- profit-maximizing producer with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cost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for production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; discusses decreasing, constant and increasing cost functions</a:t>
            </a:r>
          </a:p>
          <a:p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1703" y="3643868"/>
            <a:ext cx="6562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equations determining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equilibrium price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100" y="4342944"/>
            <a:ext cx="187344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duopoly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model:</a:t>
            </a:r>
            <a:endParaRPr lang="en-US" sz="20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5278" y="4780578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two rival producers of a homogeneous product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100" y="5594290"/>
            <a:ext cx="257864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unlimited competition,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7100" y="5994400"/>
            <a:ext cx="513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communication of markets on single commodity, 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002" y="304800"/>
            <a:ext cx="3254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Cournot’s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Contributions: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936750"/>
            <a:ext cx="5537200" cy="298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500" y="939800"/>
            <a:ext cx="4279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question left unanswered by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Cournot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Leon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Walras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(1834-1910)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417638"/>
            <a:ext cx="2679700" cy="41462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60500" y="1638300"/>
            <a:ext cx="6718300" cy="4845050"/>
            <a:chOff x="1460500" y="1638300"/>
            <a:chExt cx="6718300" cy="48450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2903" y="1638300"/>
              <a:ext cx="3115897" cy="4845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60500" y="5837019"/>
              <a:ext cx="3416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Elements of Pure Economics, or the theory of social wealth, 1874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Leon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Walras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(1834-1910)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0230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- goal was to solve the problem that was left open by </a:t>
            </a:r>
            <a:r>
              <a:rPr lang="en-US" sz="2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Cournot</a:t>
            </a:r>
            <a:r>
              <a:rPr lang="en-US" sz="2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i.e. characterize the price equilibrium of a market with many commodities;</a:t>
            </a:r>
            <a:endParaRPr lang="en-US" sz="2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1" y="2502812"/>
            <a:ext cx="8648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- gave system of simultaneous equations for price equilibrium: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9500" y="3022599"/>
            <a:ext cx="726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informal argument for the existence of an equilibrium based on the assumption that an equilibrium exists whenever the number of equations equals the number of unknowns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1" y="4357013"/>
            <a:ext cx="8648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- recognized the need for 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dynamics leading to an equilibrium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2587" y="4826000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tâtonnement</a:t>
            </a:r>
            <a:r>
              <a:rPr lang="en-US" altLang="zh-CN" dirty="0" smtClean="0">
                <a:solidFill>
                  <a:srgbClr val="FFFFFF"/>
                </a:solidFill>
                <a:latin typeface="Times New Roman" pitchFamily="-108" charset="0"/>
              </a:rPr>
              <a:t>: price adjustment mechanism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Irving Fisher (1867-1947)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816100"/>
            <a:ext cx="2446421" cy="309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33801" y="3059668"/>
            <a:ext cx="520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CN" sz="2200" i="1" dirty="0" smtClean="0">
                <a:solidFill>
                  <a:srgbClr val="FFFFFF"/>
                </a:solidFill>
                <a:latin typeface="Times New Roman" pitchFamily="-108" charset="0"/>
              </a:rPr>
              <a:t>hydraulic apparatus for solving markets with  3 traders with money and a producer of 3 commodities</a:t>
            </a:r>
            <a:endParaRPr lang="en-US" altLang="zh-CN" sz="2200" i="1" dirty="0">
              <a:solidFill>
                <a:srgbClr val="FFFFFF"/>
              </a:solidFill>
              <a:latin typeface="Times New Roman" pitchFamily="-10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3911600" cy="558800"/>
          </a:xfrm>
        </p:spPr>
        <p:txBody>
          <a:bodyPr>
            <a:normAutofit fontScale="92500"/>
          </a:bodyPr>
          <a:lstStyle/>
          <a:p>
            <a:pPr>
              <a:buSzTx/>
              <a:buNone/>
            </a:pPr>
            <a:r>
              <a:rPr lang="en-US" sz="24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First computational approach!</a:t>
            </a:r>
            <a:endParaRPr lang="en-US" sz="24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5635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2628900"/>
          <a:ext cx="53340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Slide" r:id="rId3" imgW="4446720" imgH="3335400" progId="">
                  <p:embed/>
                </p:oleObj>
              </mc:Choice>
              <mc:Fallback>
                <p:oleObj name="Slide" r:id="rId3" imgW="4446720" imgH="3335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28900"/>
                        <a:ext cx="5334000" cy="40005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Irving Fisher (1867-1947)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0000" y="361366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1891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911600" cy="558800"/>
          </a:xfrm>
        </p:spPr>
        <p:txBody>
          <a:bodyPr>
            <a:normAutofit/>
          </a:bodyPr>
          <a:lstStyle/>
          <a:p>
            <a:pPr>
              <a:buSzTx/>
              <a:buNone/>
            </a:pPr>
            <a:r>
              <a:rPr lang="en-US" sz="24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Stock Market Crash of 1929:</a:t>
            </a:r>
            <a:endParaRPr lang="en-US" sz="24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[ Irving Fisher (1867-1947)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300" y="25008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"Stock prices have reached what looks like a permanently high plateau." </a:t>
            </a:r>
            <a:endParaRPr lang="en-US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300" y="4105365"/>
            <a:ext cx="610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Market is “only shaking out of the lunatic fringe” 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7299" y="4659363"/>
            <a:ext cx="478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[October 21, 1929 (8 days before black Tuesday)]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7299" y="3097768"/>
            <a:ext cx="255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[Shortly before the crisis]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8396" y="5987534"/>
            <a:ext cx="338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]</a:t>
            </a:r>
            <a:endParaRPr lang="en-US" sz="3600" dirty="0">
              <a:solidFill>
                <a:srgbClr val="FFFDCB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663" y="3784600"/>
            <a:ext cx="7386637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[….]</a:t>
            </a:r>
            <a:endParaRPr lang="en-US" sz="2400" i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DCB"/>
                </a:solidFill>
                <a:latin typeface="Times New Roman"/>
                <a:cs typeface="Times New Roman"/>
              </a:rPr>
              <a:t>Arrow-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Debreu-McKenzie Theorem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993900"/>
            <a:ext cx="7778750" cy="15864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Font typeface="Wingdings" pitchFamily="-108" charset="2"/>
              <a:buNone/>
            </a:pPr>
            <a:endParaRPr lang="en-US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Font typeface="Wingdings" pitchFamily="-108" charset="2"/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050" y="2795319"/>
            <a:ext cx="8032750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Established the existence of a market equilibrium under very general conditions using </a:t>
            </a:r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Brouwer/Kakutani’s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fixed point theorem.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6150" y="3673569"/>
            <a:ext cx="4180476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it is hence highly non-constructive!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350" y="1993900"/>
            <a:ext cx="777875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One of the most celebrated theorems in Mathematical Economics.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5" descr="wall_str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801360"/>
            <a:ext cx="3340100" cy="24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A-afuera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355110" y="1498599"/>
            <a:ext cx="4338039" cy="2735262"/>
          </a:xfrm>
          <a:noFill/>
          <a:ln w="38100">
            <a:solidFill>
              <a:srgbClr val="000000"/>
            </a:solidFill>
          </a:ln>
        </p:spPr>
      </p:pic>
      <p:pic>
        <p:nvPicPr>
          <p:cNvPr id="25" name="Picture 3" descr="internet-traffic"/>
          <p:cNvPicPr>
            <a:picLocks noChangeAspect="1" noChangeArrowheads="1"/>
          </p:cNvPicPr>
          <p:nvPr/>
        </p:nvPicPr>
        <p:blipFill>
          <a:blip r:embed="rId5"/>
          <a:srcRect l="3076" t="15982" r="3464" b="17403"/>
          <a:stretch>
            <a:fillRect/>
          </a:stretch>
        </p:blipFill>
        <p:spPr bwMode="auto">
          <a:xfrm>
            <a:off x="1504239" y="4259261"/>
            <a:ext cx="4688599" cy="25066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543300" y="165100"/>
            <a:ext cx="1697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Markets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01675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DCB"/>
                </a:solidFill>
                <a:latin typeface="Times New Roman"/>
                <a:cs typeface="Times New Roman"/>
              </a:rPr>
              <a:t>Kenneth Arrow</a:t>
            </a:r>
          </a:p>
        </p:txBody>
      </p:sp>
      <p:sp>
        <p:nvSpPr>
          <p:cNvPr id="1509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40288" y="3198813"/>
            <a:ext cx="2970212" cy="534987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49B1FF"/>
                </a:solidFill>
                <a:latin typeface="Times New Roman"/>
                <a:cs typeface="Times New Roman"/>
              </a:rPr>
              <a:t>Nobel Prize, 1972</a:t>
            </a:r>
          </a:p>
        </p:txBody>
      </p:sp>
      <p:pic>
        <p:nvPicPr>
          <p:cNvPr id="1509380" name="Picture 4" descr="arrow_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7765" b="6744"/>
          <a:stretch>
            <a:fillRect/>
          </a:stretch>
        </p:blipFill>
        <p:spPr>
          <a:xfrm>
            <a:off x="1230313" y="2468563"/>
            <a:ext cx="3073400" cy="3687762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DCB"/>
                </a:solidFill>
                <a:latin typeface="Times New Roman"/>
                <a:cs typeface="Times New Roman"/>
              </a:rPr>
              <a:t>Gerard Debreu</a:t>
            </a:r>
          </a:p>
        </p:txBody>
      </p:sp>
      <p:sp>
        <p:nvSpPr>
          <p:cNvPr id="1510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41875" y="3197225"/>
            <a:ext cx="3425825" cy="574675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49B1FF"/>
                </a:solidFill>
                <a:latin typeface="Times New Roman"/>
                <a:cs typeface="Times New Roman"/>
              </a:rPr>
              <a:t>Nobel Prize, 1983</a:t>
            </a:r>
          </a:p>
        </p:txBody>
      </p:sp>
      <p:pic>
        <p:nvPicPr>
          <p:cNvPr id="1510404" name="Picture 4" descr="debre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6200" y="2546350"/>
            <a:ext cx="2698750" cy="3817938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-50800"/>
            <a:ext cx="8763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Exchange Market Model (without production)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84300"/>
            <a:ext cx="3529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Consider a marketplace with: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571750" y="1657350"/>
            <a:ext cx="2435336" cy="673100"/>
            <a:chOff x="2571750" y="1301750"/>
            <a:chExt cx="2435336" cy="673100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1750" y="1301750"/>
              <a:ext cx="698500" cy="6731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43250" y="1435100"/>
              <a:ext cx="1863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traders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(or agents)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2597150" y="1974850"/>
            <a:ext cx="3795708" cy="854968"/>
            <a:chOff x="2597150" y="1619250"/>
            <a:chExt cx="3795708" cy="854968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7150" y="1619250"/>
              <a:ext cx="673100" cy="7493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43250" y="1827887"/>
              <a:ext cx="32496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goods 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(or commodities) </a:t>
              </a:r>
              <a:b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</a:b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assumed to be </a:t>
              </a:r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infinitely divisible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901950"/>
            <a:ext cx="3199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Utility</a:t>
            </a:r>
            <a:r>
              <a:rPr lang="en-US" sz="2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function</a:t>
            </a:r>
            <a:r>
              <a:rPr lang="en-US" sz="2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 trader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563513"/>
            <a:ext cx="2800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Endowment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 trader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5130800" y="3746500"/>
            <a:ext cx="2462009" cy="407432"/>
            <a:chOff x="4762500" y="3746500"/>
            <a:chExt cx="2462009" cy="407432"/>
          </a:xfrm>
        </p:grpSpPr>
        <p:sp>
          <p:nvSpPr>
            <p:cNvPr id="16" name="Freeform 15"/>
            <p:cNvSpPr/>
            <p:nvPr/>
          </p:nvSpPr>
          <p:spPr>
            <a:xfrm>
              <a:off x="4762500" y="3746500"/>
              <a:ext cx="533400" cy="296333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8600" y="3784600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non-negative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reals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84618" y="6350000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amount of goods trader comes to the marketplace with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0" y="3175000"/>
            <a:ext cx="3213100" cy="889000"/>
          </a:xfrm>
          <a:prstGeom prst="rect">
            <a:avLst/>
          </a:prstGeom>
        </p:spPr>
      </p:pic>
      <p:grpSp>
        <p:nvGrpSpPr>
          <p:cNvPr id="5" name="Group 28"/>
          <p:cNvGrpSpPr/>
          <p:nvPr/>
        </p:nvGrpSpPr>
        <p:grpSpPr>
          <a:xfrm>
            <a:off x="3530102" y="3822701"/>
            <a:ext cx="3392741" cy="779964"/>
            <a:chOff x="4711700" y="3373968"/>
            <a:chExt cx="3392741" cy="779964"/>
          </a:xfrm>
        </p:grpSpPr>
        <p:sp>
          <p:nvSpPr>
            <p:cNvPr id="30" name="Freeform 29"/>
            <p:cNvSpPr/>
            <p:nvPr/>
          </p:nvSpPr>
          <p:spPr>
            <a:xfrm>
              <a:off x="4711700" y="3373968"/>
              <a:ext cx="533400" cy="706966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08600" y="3784600"/>
              <a:ext cx="2795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consumption set for trader 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2825750" y="3898901"/>
            <a:ext cx="4943003" cy="1212849"/>
            <a:chOff x="2825750" y="3898901"/>
            <a:chExt cx="4943003" cy="1212849"/>
          </a:xfrm>
        </p:grpSpPr>
        <p:sp>
          <p:nvSpPr>
            <p:cNvPr id="18" name="TextBox 17"/>
            <p:cNvSpPr txBox="1"/>
            <p:nvPr/>
          </p:nvSpPr>
          <p:spPr>
            <a:xfrm>
              <a:off x="3333750" y="4738132"/>
              <a:ext cx="4435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specifies trader 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’s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utility for bundles of goods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825750" y="3898901"/>
              <a:ext cx="533400" cy="1212849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5740400"/>
            <a:ext cx="13716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0" y="2425700"/>
            <a:ext cx="778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Under this price vector, each trader would like to sell some of her endowment and purchase an optimal bundle using her income from what </a:t>
            </a:r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/he sold; thus she solves the following program:</a:t>
            </a:r>
            <a:endParaRPr lang="en-US" sz="2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81000" y="1397000"/>
            <a:ext cx="8064500" cy="1028700"/>
            <a:chOff x="381000" y="1397000"/>
            <a:chExt cx="8064500" cy="1028700"/>
          </a:xfrm>
        </p:grpSpPr>
        <p:sp>
          <p:nvSpPr>
            <p:cNvPr id="13" name="TextBox 12"/>
            <p:cNvSpPr txBox="1"/>
            <p:nvPr/>
          </p:nvSpPr>
          <p:spPr>
            <a:xfrm>
              <a:off x="381000" y="1397000"/>
              <a:ext cx="8064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Suppose the goods in the market are priced according to some price vector                . </a:t>
              </a:r>
              <a:endParaRPr lang="en-US" sz="22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2200" y="1536700"/>
              <a:ext cx="1397000" cy="889000"/>
            </a:xfrm>
            <a:prstGeom prst="rect">
              <a:avLst/>
            </a:prstGeom>
          </p:spPr>
        </p:pic>
      </p:grpSp>
      <p:grpSp>
        <p:nvGrpSpPr>
          <p:cNvPr id="3" name="Group 10"/>
          <p:cNvGrpSpPr/>
          <p:nvPr/>
        </p:nvGrpSpPr>
        <p:grpSpPr>
          <a:xfrm>
            <a:off x="4584700" y="3787696"/>
            <a:ext cx="1723327" cy="1279604"/>
            <a:chOff x="4584700" y="3609896"/>
            <a:chExt cx="1723327" cy="1279604"/>
          </a:xfrm>
        </p:grpSpPr>
        <p:sp>
          <p:nvSpPr>
            <p:cNvPr id="28" name="Right Brace 27"/>
            <p:cNvSpPr/>
            <p:nvPr/>
          </p:nvSpPr>
          <p:spPr>
            <a:xfrm>
              <a:off x="4584700" y="3609896"/>
              <a:ext cx="266700" cy="127960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16500" y="4013200"/>
              <a:ext cx="1291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Program</a:t>
              </a:r>
              <a:r>
                <a:rPr lang="en-US" i="1" baseline="-25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3581400"/>
            <a:ext cx="2514600" cy="1651000"/>
          </a:xfrm>
          <a:prstGeom prst="rect">
            <a:avLst/>
          </a:prstGeom>
        </p:spPr>
      </p:pic>
      <p:grpSp>
        <p:nvGrpSpPr>
          <p:cNvPr id="4" name="Group 15"/>
          <p:cNvGrpSpPr/>
          <p:nvPr/>
        </p:nvGrpSpPr>
        <p:grpSpPr>
          <a:xfrm>
            <a:off x="381000" y="5359400"/>
            <a:ext cx="8407400" cy="921841"/>
            <a:chOff x="381000" y="5283200"/>
            <a:chExt cx="8407400" cy="921841"/>
          </a:xfrm>
        </p:grpSpPr>
        <p:sp>
          <p:nvSpPr>
            <p:cNvPr id="30" name="TextBox 29"/>
            <p:cNvSpPr txBox="1"/>
            <p:nvPr/>
          </p:nvSpPr>
          <p:spPr>
            <a:xfrm>
              <a:off x="381000" y="5435600"/>
              <a:ext cx="8407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Note:</a:t>
              </a:r>
              <a:r>
                <a:rPr lang="en-US" sz="2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If </a:t>
              </a:r>
              <a:r>
                <a:rPr lang="en-US" sz="2200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u</a:t>
              </a:r>
              <a:r>
                <a:rPr lang="en-US" sz="2200" i="1" baseline="-25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is continuous and        is compact, then the above program has a well-defined optimum value.</a:t>
              </a:r>
              <a:endParaRPr lang="en-US" sz="2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2500" y="5283200"/>
              <a:ext cx="812800" cy="787400"/>
            </a:xfrm>
            <a:prstGeom prst="rect">
              <a:avLst/>
            </a:prstGeom>
          </p:spPr>
        </p:pic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-50800"/>
            <a:ext cx="8763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Exchange Market Model (without production)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Competitive (or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Walrasian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) Market Equilibrium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2628900" y="3717289"/>
            <a:ext cx="1714503" cy="1033543"/>
            <a:chOff x="2628900" y="3717289"/>
            <a:chExt cx="1714503" cy="1033543"/>
          </a:xfrm>
        </p:grpSpPr>
        <p:sp>
          <p:nvSpPr>
            <p:cNvPr id="16" name="Left Bracket 15"/>
            <p:cNvSpPr/>
            <p:nvPr/>
          </p:nvSpPr>
          <p:spPr>
            <a:xfrm rot="16200000">
              <a:off x="3679191" y="3301999"/>
              <a:ext cx="248921" cy="1079502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6" idx="1"/>
            </p:cNvCxnSpPr>
            <p:nvPr/>
          </p:nvCxnSpPr>
          <p:spPr>
            <a:xfrm rot="5400000">
              <a:off x="3364232" y="3916679"/>
              <a:ext cx="389889" cy="4889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28900" y="4381500"/>
              <a:ext cx="1445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total demand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711699" y="3745228"/>
            <a:ext cx="1439933" cy="980204"/>
            <a:chOff x="4711699" y="3745228"/>
            <a:chExt cx="1439933" cy="980204"/>
          </a:xfrm>
        </p:grpSpPr>
        <p:sp>
          <p:nvSpPr>
            <p:cNvPr id="17" name="Left Bracket 16"/>
            <p:cNvSpPr/>
            <p:nvPr/>
          </p:nvSpPr>
          <p:spPr>
            <a:xfrm rot="16200000">
              <a:off x="5126989" y="3329938"/>
              <a:ext cx="248921" cy="1079502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7" idx="1"/>
            </p:cNvCxnSpPr>
            <p:nvPr/>
          </p:nvCxnSpPr>
          <p:spPr>
            <a:xfrm rot="16200000" flipH="1">
              <a:off x="5207000" y="4038600"/>
              <a:ext cx="361950" cy="273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864100" y="435610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total supply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381000" y="1460500"/>
            <a:ext cx="8229600" cy="1311196"/>
            <a:chOff x="381000" y="1460500"/>
            <a:chExt cx="8229600" cy="1311196"/>
          </a:xfrm>
        </p:grpSpPr>
        <p:grpSp>
          <p:nvGrpSpPr>
            <p:cNvPr id="5" name="Group 24"/>
            <p:cNvGrpSpPr/>
            <p:nvPr/>
          </p:nvGrpSpPr>
          <p:grpSpPr>
            <a:xfrm>
              <a:off x="381000" y="1460500"/>
              <a:ext cx="8229600" cy="1311196"/>
              <a:chOff x="381000" y="1193800"/>
              <a:chExt cx="8229600" cy="131119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81000" y="1397000"/>
                <a:ext cx="8229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49B1FF"/>
                    </a:solidFill>
                    <a:latin typeface="Times New Roman"/>
                    <a:cs typeface="Times New Roman"/>
                  </a:rPr>
                  <a:t>Def: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A price vector                is called a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competitive market equilibrium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iff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there exists a collection of optimal solutions             to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Program</a:t>
                </a:r>
                <a:r>
                  <a:rPr lang="en-US" sz="2200" i="1" baseline="-250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(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p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), for all </a:t>
                </a:r>
                <a:r>
                  <a:rPr lang="en-US" sz="2200" i="1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= 1,…,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, such that the total supply meets the total demand, i.e.</a:t>
                </a:r>
                <a:endParaRPr lang="en-US" sz="22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76500" y="1193800"/>
                <a:ext cx="1397000" cy="889000"/>
              </a:xfrm>
              <a:prstGeom prst="rect">
                <a:avLst/>
              </a:prstGeom>
            </p:spPr>
          </p:pic>
        </p:grp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3400" y="1816100"/>
              <a:ext cx="1117600" cy="8382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50" y="2698750"/>
            <a:ext cx="2603500" cy="130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Arrow-Debreu Theorem 1954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700" y="13716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Theorem [Arrow-Debreu 1954]: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Suppose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700" y="5219700"/>
            <a:ext cx="5386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Then a competitive market equilibrium exists.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812800" y="1828800"/>
            <a:ext cx="3877985" cy="787400"/>
            <a:chOff x="508000" y="2082800"/>
            <a:chExt cx="3877985" cy="787400"/>
          </a:xfrm>
        </p:grpSpPr>
        <p:sp>
          <p:nvSpPr>
            <p:cNvPr id="18" name="TextBox 17"/>
            <p:cNvSpPr txBox="1"/>
            <p:nvPr/>
          </p:nvSpPr>
          <p:spPr>
            <a:xfrm>
              <a:off x="508000" y="2247900"/>
              <a:ext cx="3877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2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      is closed and convex   	</a:t>
              </a:r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400" y="2082800"/>
              <a:ext cx="812800" cy="787400"/>
            </a:xfrm>
            <a:prstGeom prst="rect">
              <a:avLst/>
            </a:prstGeom>
          </p:spPr>
        </p:pic>
      </p:grpSp>
      <p:grpSp>
        <p:nvGrpSpPr>
          <p:cNvPr id="3" name="Group 36"/>
          <p:cNvGrpSpPr/>
          <p:nvPr/>
        </p:nvGrpSpPr>
        <p:grpSpPr>
          <a:xfrm>
            <a:off x="571500" y="2755900"/>
            <a:ext cx="3035300" cy="787400"/>
            <a:chOff x="508000" y="3149600"/>
            <a:chExt cx="3035300" cy="787400"/>
          </a:xfrm>
        </p:grpSpPr>
        <p:sp>
          <p:nvSpPr>
            <p:cNvPr id="22" name="TextBox 21"/>
            <p:cNvSpPr txBox="1"/>
            <p:nvPr/>
          </p:nvSpPr>
          <p:spPr>
            <a:xfrm>
              <a:off x="508000" y="33655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a)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500" y="3149600"/>
              <a:ext cx="2463800" cy="787400"/>
            </a:xfrm>
            <a:prstGeom prst="rect">
              <a:avLst/>
            </a:prstGeom>
          </p:spPr>
        </p:pic>
      </p:grpSp>
      <p:grpSp>
        <p:nvGrpSpPr>
          <p:cNvPr id="4" name="Group 41"/>
          <p:cNvGrpSpPr/>
          <p:nvPr/>
        </p:nvGrpSpPr>
        <p:grpSpPr>
          <a:xfrm>
            <a:off x="570131" y="3238500"/>
            <a:ext cx="3366869" cy="787400"/>
            <a:chOff x="532031" y="3797300"/>
            <a:chExt cx="3366869" cy="787400"/>
          </a:xfrm>
        </p:grpSpPr>
        <p:sp>
          <p:nvSpPr>
            <p:cNvPr id="34" name="TextBox 33"/>
            <p:cNvSpPr txBox="1"/>
            <p:nvPr/>
          </p:nvSpPr>
          <p:spPr>
            <a:xfrm>
              <a:off x="532031" y="40005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b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9500" y="3797300"/>
              <a:ext cx="2819400" cy="787400"/>
            </a:xfrm>
            <a:prstGeom prst="rect">
              <a:avLst/>
            </a:prstGeom>
          </p:spPr>
        </p:pic>
      </p:grpSp>
      <p:grpSp>
        <p:nvGrpSpPr>
          <p:cNvPr id="5" name="Group 40"/>
          <p:cNvGrpSpPr/>
          <p:nvPr/>
        </p:nvGrpSpPr>
        <p:grpSpPr>
          <a:xfrm>
            <a:off x="582831" y="4064000"/>
            <a:ext cx="3125569" cy="787400"/>
            <a:chOff x="582831" y="4279900"/>
            <a:chExt cx="3125569" cy="787400"/>
          </a:xfrm>
        </p:grpSpPr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4279900"/>
              <a:ext cx="2565400" cy="7874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82831" y="44958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100" y="4438650"/>
            <a:ext cx="4089400" cy="77470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9350" y="3562350"/>
            <a:ext cx="6235700" cy="774700"/>
          </a:xfrm>
          <a:prstGeom prst="rect">
            <a:avLst/>
          </a:prstGeom>
        </p:spPr>
      </p:pic>
      <p:grpSp>
        <p:nvGrpSpPr>
          <p:cNvPr id="6" name="Group 47"/>
          <p:cNvGrpSpPr/>
          <p:nvPr/>
        </p:nvGrpSpPr>
        <p:grpSpPr>
          <a:xfrm>
            <a:off x="787400" y="2247900"/>
            <a:ext cx="5877706" cy="812800"/>
            <a:chOff x="787400" y="2247900"/>
            <a:chExt cx="5877706" cy="812800"/>
          </a:xfrm>
        </p:grpSpPr>
        <p:sp>
          <p:nvSpPr>
            <p:cNvPr id="27" name="TextBox 26"/>
            <p:cNvSpPr txBox="1"/>
            <p:nvPr/>
          </p:nvSpPr>
          <p:spPr>
            <a:xfrm>
              <a:off x="787400" y="2490569"/>
              <a:ext cx="5877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(ii)                                              (all coordinates positive) 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7" name="Picture 46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1250" y="2247900"/>
              <a:ext cx="2603500" cy="81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Market Clearing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700" y="14732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Nonsatiation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+ quasi-concavity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09700" y="2273300"/>
            <a:ext cx="7412451" cy="646331"/>
            <a:chOff x="1409700" y="2273300"/>
            <a:chExt cx="7412451" cy="646331"/>
          </a:xfrm>
        </p:grpSpPr>
        <p:sp>
          <p:nvSpPr>
            <p:cNvPr id="23" name="Rectangle 22"/>
            <p:cNvSpPr/>
            <p:nvPr/>
          </p:nvSpPr>
          <p:spPr>
            <a:xfrm>
              <a:off x="1409700" y="2273300"/>
              <a:ext cx="4310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  <a:latin typeface="Wingdings"/>
                  <a:ea typeface="Wingdings"/>
                  <a:cs typeface="Wingdings"/>
                </a:rPr>
                <a:t></a:t>
              </a:r>
              <a:endParaRPr lang="en-US" dirty="0">
                <a:solidFill>
                  <a:srgbClr val="49B1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40753" y="2273300"/>
              <a:ext cx="6981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at equilibrium every trader spends all her budget, i.e. if  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is an optimal solution to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Program</a:t>
              </a:r>
              <a:r>
                <a:rPr lang="en-US" i="1" baseline="-25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then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09700" y="5067300"/>
            <a:ext cx="5122474" cy="369332"/>
            <a:chOff x="1409700" y="2273300"/>
            <a:chExt cx="5122474" cy="369332"/>
          </a:xfrm>
        </p:grpSpPr>
        <p:sp>
          <p:nvSpPr>
            <p:cNvPr id="30" name="Rectangle 29"/>
            <p:cNvSpPr/>
            <p:nvPr/>
          </p:nvSpPr>
          <p:spPr>
            <a:xfrm>
              <a:off x="1409700" y="2273300"/>
              <a:ext cx="4310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  <a:latin typeface="Wingdings"/>
                  <a:ea typeface="Wingdings"/>
                  <a:cs typeface="Wingdings"/>
                </a:rPr>
                <a:t></a:t>
              </a:r>
              <a:endParaRPr lang="en-US" dirty="0">
                <a:solidFill>
                  <a:srgbClr val="49B1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40753" y="2273300"/>
              <a:ext cx="4691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every good with positive price is fully consumed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94000"/>
            <a:ext cx="2425700" cy="8382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683000"/>
            <a:ext cx="44958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A market with no equilibrium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300" y="14732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Alice  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lang="en-US" sz="22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oranges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apples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but only likes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apples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300" y="2056487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Bob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only has </a:t>
            </a:r>
            <a:r>
              <a:rPr lang="en-US" sz="22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oranges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and likes both </a:t>
            </a:r>
            <a:r>
              <a:rPr lang="en-US" sz="22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oranges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apples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900" y="2959100"/>
            <a:ext cx="643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if oranges are priced at 0,  then Bob’s demand is not well-defined.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900" y="3645932"/>
            <a:ext cx="775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if oranges are priced at &gt; 0,  then Alice wants more apples than there are in the market.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42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Proof of the Arrow-Debreu Theorem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700" y="14732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Steps (details on the board)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838200" y="2432110"/>
            <a:ext cx="5267437" cy="787400"/>
            <a:chOff x="508000" y="2082800"/>
            <a:chExt cx="5267437" cy="787400"/>
          </a:xfrm>
        </p:grpSpPr>
        <p:sp>
          <p:nvSpPr>
            <p:cNvPr id="18" name="TextBox 17"/>
            <p:cNvSpPr txBox="1"/>
            <p:nvPr/>
          </p:nvSpPr>
          <p:spPr>
            <a:xfrm>
              <a:off x="508000" y="2247900"/>
              <a:ext cx="52674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2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</a:t>
              </a:r>
              <a:r>
                <a:rPr lang="en-US" sz="2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w.l.o.g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. can assume that the         are compact</a:t>
              </a:r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2200" y="2082800"/>
              <a:ext cx="812800" cy="78740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787400" y="466044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(ii)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  by compactness and strict concavity: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marL="857250" lvl="1" indent="-400050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	for all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there exists a unique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maximizer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of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lang="en-US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       	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831" y="2120900"/>
            <a:ext cx="442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simplifying assumption: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 strictly concave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600" y="5488801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(iii) 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by the maximum theorem: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 is continuous on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600" y="6010533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(iv) 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rest of the argument on the board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65300" y="2997320"/>
            <a:ext cx="7177653" cy="1714380"/>
            <a:chOff x="1765300" y="2997320"/>
            <a:chExt cx="7177653" cy="1714380"/>
          </a:xfrm>
        </p:grpSpPr>
        <p:cxnSp>
          <p:nvCxnSpPr>
            <p:cNvPr id="12" name="Elbow Connector 11"/>
            <p:cNvCxnSpPr/>
            <p:nvPr/>
          </p:nvCxnSpPr>
          <p:spPr>
            <a:xfrm>
              <a:off x="1765300" y="2997320"/>
              <a:ext cx="914400" cy="418980"/>
            </a:xfrm>
            <a:prstGeom prst="bentConnector3">
              <a:avLst>
                <a:gd name="adj1" fmla="val 0"/>
              </a:avLst>
            </a:prstGeom>
            <a:ln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2679700" y="3048000"/>
              <a:ext cx="6263253" cy="1663700"/>
              <a:chOff x="2679700" y="3048000"/>
              <a:chExt cx="6263253" cy="16637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679700" y="3238500"/>
                <a:ext cx="6263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argument on the board; the idea is that we can replace            with</a:t>
                </a:r>
              </a:p>
            </p:txBody>
          </p:sp>
          <p:pic>
            <p:nvPicPr>
              <p:cNvPr id="19" name="Picture 18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8100" y="3048000"/>
                <a:ext cx="812800" cy="787400"/>
              </a:xfrm>
              <a:prstGeom prst="rect">
                <a:avLst/>
              </a:prstGeom>
            </p:spPr>
          </p:pic>
          <p:pic>
            <p:nvPicPr>
              <p:cNvPr id="21" name="Picture 20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9700" y="3644900"/>
                <a:ext cx="2540000" cy="10668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219701" y="3828534"/>
                <a:ext cx="37232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without missing any equilibrium, and without introducing spurious ones</a:t>
                </a:r>
                <a:endParaRPr lang="en-US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67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3" grpId="0"/>
      <p:bldP spid="24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Utility Functions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87838" y="4267716"/>
            <a:ext cx="375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e.g. buying ingredients to make a cake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87838" y="4578350"/>
            <a:ext cx="326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e.g. rate  allocation on a network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5348" y="3143250"/>
            <a:ext cx="5153452" cy="1309132"/>
            <a:chOff x="485348" y="3143250"/>
            <a:chExt cx="5153452" cy="1309132"/>
          </a:xfrm>
        </p:grpSpPr>
        <p:sp>
          <p:nvSpPr>
            <p:cNvPr id="30" name="TextBox 29"/>
            <p:cNvSpPr txBox="1"/>
            <p:nvPr/>
          </p:nvSpPr>
          <p:spPr>
            <a:xfrm>
              <a:off x="485348" y="3143250"/>
              <a:ext cx="4390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Leontief (or fixed-proportion) utility function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3512582"/>
              <a:ext cx="2667000" cy="9398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85348" y="1536700"/>
            <a:ext cx="5057056" cy="1606550"/>
            <a:chOff x="485348" y="1536700"/>
            <a:chExt cx="5057056" cy="1606550"/>
          </a:xfrm>
        </p:grpSpPr>
        <p:sp>
          <p:nvSpPr>
            <p:cNvPr id="28" name="TextBox 27"/>
            <p:cNvSpPr txBox="1"/>
            <p:nvPr/>
          </p:nvSpPr>
          <p:spPr>
            <a:xfrm>
              <a:off x="485348" y="1536700"/>
              <a:ext cx="5057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Linear utility function (goods are perfect substitutes)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2076450"/>
              <a:ext cx="2387600" cy="10668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85348" y="5105400"/>
            <a:ext cx="6816466" cy="1283732"/>
            <a:chOff x="485348" y="5105400"/>
            <a:chExt cx="6816466" cy="1283732"/>
          </a:xfrm>
        </p:grpSpPr>
        <p:sp>
          <p:nvSpPr>
            <p:cNvPr id="34" name="TextBox 33"/>
            <p:cNvSpPr txBox="1"/>
            <p:nvPr/>
          </p:nvSpPr>
          <p:spPr>
            <a:xfrm>
              <a:off x="485348" y="5105400"/>
              <a:ext cx="2967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Cobb-Douglas utility function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6014" y="5296932"/>
              <a:ext cx="4495800" cy="10922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31800" y="6172200"/>
            <a:ext cx="871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Interpretation:  the per-unit fraction of buyer </a:t>
            </a:r>
            <a:r>
              <a:rPr lang="en-US" i="1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’s income used in purchasing good </a:t>
            </a:r>
            <a:r>
              <a:rPr lang="en-US" i="1" dirty="0" smtClean="0">
                <a:latin typeface="Times New Roman"/>
                <a:cs typeface="Times New Roman"/>
              </a:rPr>
              <a:t>j</a:t>
            </a:r>
            <a:r>
              <a:rPr lang="en-US" dirty="0" smtClean="0">
                <a:latin typeface="Times New Roman"/>
                <a:cs typeface="Times New Roman"/>
              </a:rPr>
              <a:t> is proportional to </a:t>
            </a:r>
            <a:r>
              <a:rPr lang="en-US" i="1" dirty="0" err="1" smtClean="0"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ij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en-US" dirty="0" smtClean="0">
                <a:latin typeface="Times New Roman"/>
                <a:cs typeface="Times New Roman"/>
              </a:rPr>
              <a:t>i.e. at optimality </a:t>
            </a:r>
            <a:r>
              <a:rPr lang="en-US" dirty="0" err="1" smtClean="0">
                <a:latin typeface="Times New Roman"/>
                <a:cs typeface="Times New Roman"/>
              </a:rPr>
              <a:t>x</a:t>
            </a:r>
            <a:r>
              <a:rPr lang="en-US" baseline="-25000" dirty="0" err="1" smtClean="0">
                <a:latin typeface="Times New Roman"/>
                <a:cs typeface="Times New Roman"/>
              </a:rPr>
              <a:t>ij</a:t>
            </a:r>
            <a:r>
              <a:rPr lang="en-US" baseline="-25000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j</a:t>
            </a:r>
            <a:r>
              <a:rPr lang="en-US" dirty="0" smtClean="0">
                <a:latin typeface="Times New Roman"/>
                <a:cs typeface="Times New Roman"/>
              </a:rPr>
              <a:t> =c </a:t>
            </a:r>
            <a:r>
              <a:rPr lang="en-US" i="1" dirty="0" err="1" smtClean="0"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ij</a:t>
            </a:r>
            <a:r>
              <a:rPr lang="en-US" i="1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6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2738438"/>
            <a:ext cx="8267700" cy="1338262"/>
          </a:xfrm>
        </p:spPr>
        <p:txBody>
          <a:bodyPr>
            <a:normAutofit/>
          </a:bodyPr>
          <a:lstStyle/>
          <a:p>
            <a:pPr>
              <a:buFont typeface="Wingdings" pitchFamily="-108" charset="2"/>
              <a:buNone/>
            </a:pP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“Economics is a science which studies human behavior as a relationship between ends and scarce means which have alternative uses.”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3500" y="40767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-108" charset="2"/>
              <a:buNone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Lionel Robbins (1898 – 1984)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2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811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Utility Functions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758950"/>
            <a:ext cx="5473700" cy="1587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1549400"/>
            <a:ext cx="2645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CES utility functions: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4165600"/>
            <a:ext cx="1168400" cy="7874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625600" y="4330700"/>
            <a:ext cx="3032641" cy="369332"/>
            <a:chOff x="1625600" y="4330700"/>
            <a:chExt cx="3032641" cy="369332"/>
          </a:xfrm>
        </p:grpSpPr>
        <p:sp>
          <p:nvSpPr>
            <p:cNvPr id="22" name="Freeform 21"/>
            <p:cNvSpPr/>
            <p:nvPr/>
          </p:nvSpPr>
          <p:spPr>
            <a:xfrm>
              <a:off x="1625600" y="4394201"/>
              <a:ext cx="1079500" cy="215900"/>
            </a:xfrm>
            <a:custGeom>
              <a:avLst/>
              <a:gdLst>
                <a:gd name="connsiteX0" fmla="*/ 0 w 1358900"/>
                <a:gd name="connsiteY0" fmla="*/ 304800 h 503767"/>
                <a:gd name="connsiteX1" fmla="*/ 533400 w 1358900"/>
                <a:gd name="connsiteY1" fmla="*/ 25400 h 503767"/>
                <a:gd name="connsiteX2" fmla="*/ 850900 w 1358900"/>
                <a:gd name="connsiteY2" fmla="*/ 457200 h 503767"/>
                <a:gd name="connsiteX3" fmla="*/ 1358900 w 1358900"/>
                <a:gd name="connsiteY3" fmla="*/ 304800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503767">
                  <a:moveTo>
                    <a:pt x="0" y="304800"/>
                  </a:moveTo>
                  <a:cubicBezTo>
                    <a:pt x="195791" y="152400"/>
                    <a:pt x="391583" y="0"/>
                    <a:pt x="533400" y="25400"/>
                  </a:cubicBezTo>
                  <a:cubicBezTo>
                    <a:pt x="675217" y="50800"/>
                    <a:pt x="713317" y="410633"/>
                    <a:pt x="850900" y="457200"/>
                  </a:cubicBezTo>
                  <a:cubicBezTo>
                    <a:pt x="988483" y="503767"/>
                    <a:pt x="1358900" y="304800"/>
                    <a:pt x="1358900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2100" y="4330700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linear utility form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42276" y="4940300"/>
            <a:ext cx="3234345" cy="369332"/>
            <a:chOff x="1642276" y="4940300"/>
            <a:chExt cx="3234345" cy="369332"/>
          </a:xfrm>
        </p:grpSpPr>
        <p:sp>
          <p:nvSpPr>
            <p:cNvPr id="29" name="Freeform 28"/>
            <p:cNvSpPr/>
            <p:nvPr/>
          </p:nvSpPr>
          <p:spPr>
            <a:xfrm>
              <a:off x="1642276" y="4978400"/>
              <a:ext cx="1079500" cy="215900"/>
            </a:xfrm>
            <a:custGeom>
              <a:avLst/>
              <a:gdLst>
                <a:gd name="connsiteX0" fmla="*/ 0 w 1358900"/>
                <a:gd name="connsiteY0" fmla="*/ 304800 h 503767"/>
                <a:gd name="connsiteX1" fmla="*/ 533400 w 1358900"/>
                <a:gd name="connsiteY1" fmla="*/ 25400 h 503767"/>
                <a:gd name="connsiteX2" fmla="*/ 850900 w 1358900"/>
                <a:gd name="connsiteY2" fmla="*/ 457200 h 503767"/>
                <a:gd name="connsiteX3" fmla="*/ 1358900 w 1358900"/>
                <a:gd name="connsiteY3" fmla="*/ 304800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503767">
                  <a:moveTo>
                    <a:pt x="0" y="304800"/>
                  </a:moveTo>
                  <a:cubicBezTo>
                    <a:pt x="195791" y="152400"/>
                    <a:pt x="391583" y="0"/>
                    <a:pt x="533400" y="25400"/>
                  </a:cubicBezTo>
                  <a:cubicBezTo>
                    <a:pt x="675217" y="50800"/>
                    <a:pt x="713317" y="410633"/>
                    <a:pt x="850900" y="457200"/>
                  </a:cubicBezTo>
                  <a:cubicBezTo>
                    <a:pt x="988483" y="503767"/>
                    <a:pt x="1358900" y="304800"/>
                    <a:pt x="1358900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94000" y="4940300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Leontief utility form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4730750"/>
            <a:ext cx="1587500" cy="7239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5232400"/>
            <a:ext cx="1257300" cy="7874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654976" y="5435600"/>
            <a:ext cx="3201948" cy="369332"/>
            <a:chOff x="1654976" y="5435600"/>
            <a:chExt cx="3201948" cy="369332"/>
          </a:xfrm>
        </p:grpSpPr>
        <p:sp>
          <p:nvSpPr>
            <p:cNvPr id="33" name="Freeform 32"/>
            <p:cNvSpPr/>
            <p:nvPr/>
          </p:nvSpPr>
          <p:spPr>
            <a:xfrm>
              <a:off x="1654976" y="5473700"/>
              <a:ext cx="1079500" cy="215900"/>
            </a:xfrm>
            <a:custGeom>
              <a:avLst/>
              <a:gdLst>
                <a:gd name="connsiteX0" fmla="*/ 0 w 1358900"/>
                <a:gd name="connsiteY0" fmla="*/ 304800 h 503767"/>
                <a:gd name="connsiteX1" fmla="*/ 533400 w 1358900"/>
                <a:gd name="connsiteY1" fmla="*/ 25400 h 503767"/>
                <a:gd name="connsiteX2" fmla="*/ 850900 w 1358900"/>
                <a:gd name="connsiteY2" fmla="*/ 457200 h 503767"/>
                <a:gd name="connsiteX3" fmla="*/ 1358900 w 1358900"/>
                <a:gd name="connsiteY3" fmla="*/ 304800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503767">
                  <a:moveTo>
                    <a:pt x="0" y="304800"/>
                  </a:moveTo>
                  <a:cubicBezTo>
                    <a:pt x="195791" y="152400"/>
                    <a:pt x="391583" y="0"/>
                    <a:pt x="533400" y="25400"/>
                  </a:cubicBezTo>
                  <a:cubicBezTo>
                    <a:pt x="675217" y="50800"/>
                    <a:pt x="713317" y="410633"/>
                    <a:pt x="850900" y="457200"/>
                  </a:cubicBezTo>
                  <a:cubicBezTo>
                    <a:pt x="988483" y="503767"/>
                    <a:pt x="1358900" y="304800"/>
                    <a:pt x="1358900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19400" y="5435600"/>
              <a:ext cx="2037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Cobb-Douglas form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00050" y="3300968"/>
            <a:ext cx="808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Convention: 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ij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=0, then the corresponding term in the utility function is always 0.</a:t>
            </a:r>
            <a:endParaRPr lang="en-US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460500" y="5689600"/>
            <a:ext cx="4019550" cy="1168400"/>
            <a:chOff x="4231209" y="1071602"/>
            <a:chExt cx="4019550" cy="1168400"/>
          </a:xfrm>
        </p:grpSpPr>
        <p:sp>
          <p:nvSpPr>
            <p:cNvPr id="38" name="TextBox 37"/>
            <p:cNvSpPr txBox="1"/>
            <p:nvPr/>
          </p:nvSpPr>
          <p:spPr>
            <a:xfrm>
              <a:off x="4231209" y="1459468"/>
              <a:ext cx="2532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3366FF"/>
                  </a:solidFill>
                  <a:latin typeface="Calibri"/>
                </a:rPr>
                <a:t>elasticity of substitution: </a:t>
              </a:r>
              <a:endParaRPr lang="en-US" i="1" dirty="0">
                <a:solidFill>
                  <a:srgbClr val="3366FF"/>
                </a:solidFill>
                <a:latin typeface="Calibri"/>
              </a:endParaRPr>
            </a:p>
          </p:txBody>
        </p:sp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3559" y="1071602"/>
              <a:ext cx="1727200" cy="1168400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1642276" y="3670300"/>
            <a:ext cx="7184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If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ij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&gt; 0,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=0, and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&lt;0, then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)=0 no matter what the other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’s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are.</a:t>
            </a:r>
            <a:endParaRPr lang="en-US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168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Homework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2038350"/>
            <a:ext cx="5473700" cy="1587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1828800"/>
            <a:ext cx="2645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CES utility functions: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8974" y="4038600"/>
            <a:ext cx="3572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show it is concave  (2 points)</a:t>
            </a:r>
            <a:endParaRPr lang="en-US" sz="2200" i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009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Fisher’s Model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1498600"/>
            <a:ext cx="447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Suppose all endowment vectors are parallel…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" y="3327400"/>
            <a:ext cx="512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Equivalently, we can imagine the following situation: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514600"/>
            <a:ext cx="600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relative incomes of the traders are independent of the prices.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400" y="3727094"/>
            <a:ext cx="64770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traders, with specified money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lang="en-US" i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485036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Arrow-Debreu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Thm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100" y="5327471"/>
            <a:ext cx="873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(under the Arrow-Debreu conditions) there exist prices that the seller can assign on the goods so that the traders spend all their money to buy optimal bundles and supply meets demand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1752600"/>
            <a:ext cx="5956300" cy="81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8400" y="4111443"/>
            <a:ext cx="67437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divisible goods owned by seller; seller has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units of good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586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40001"/>
            <a:ext cx="7999412" cy="18542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r>
              <a:rPr lang="en-US" sz="2400" dirty="0">
                <a:latin typeface="Times New Roman"/>
                <a:cs typeface="Times New Roman"/>
              </a:rPr>
              <a:t>Buyers’ optimization </a:t>
            </a:r>
            <a:r>
              <a:rPr lang="en-US" sz="2400" dirty="0" smtClean="0">
                <a:latin typeface="Times New Roman"/>
                <a:cs typeface="Times New Roman"/>
              </a:rPr>
              <a:t>program (under price vector </a:t>
            </a:r>
            <a:r>
              <a:rPr lang="en-US" sz="2400" i="1" dirty="0" err="1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):</a:t>
            </a:r>
            <a:r>
              <a:rPr lang="en-US" sz="2400" dirty="0">
                <a:latin typeface="Times New Roman"/>
                <a:cs typeface="Times New Roman"/>
              </a:rPr>
              <a:t/>
            </a:r>
            <a:br>
              <a:rPr lang="en-US" sz="2400" dirty="0">
                <a:latin typeface="Times New Roman"/>
                <a:cs typeface="Times New Roman"/>
              </a:rPr>
            </a:b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70000"/>
              </a:lnSpc>
              <a:buSzTx/>
              <a:buFont typeface="Wingdings" pitchFamily="-108" charset="2"/>
              <a:buChar char="§"/>
            </a:pPr>
            <a:endParaRPr lang="en-US" sz="2400" dirty="0" smtClean="0"/>
          </a:p>
          <a:p>
            <a:pPr>
              <a:lnSpc>
                <a:spcPct val="70000"/>
              </a:lnSpc>
              <a:buSzTx/>
              <a:buNone/>
            </a:pPr>
            <a:endParaRPr lang="en-US" sz="2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Fisher’s Model with CES utility functions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035050"/>
            <a:ext cx="5638800" cy="158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2990850"/>
            <a:ext cx="2908300" cy="1587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900" y="5111750"/>
            <a:ext cx="2463800" cy="1485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4811668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Font typeface="Wingdings" pitchFamily="-108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Global Constraint:</a:t>
            </a: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0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build="p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6876" y="1397000"/>
            <a:ext cx="7999412" cy="2289175"/>
          </a:xfrm>
        </p:spPr>
        <p:txBody>
          <a:bodyPr>
            <a:normAutofit/>
          </a:bodyPr>
          <a:lstStyle/>
          <a:p>
            <a:pPr>
              <a:buSzTx/>
              <a:buFont typeface="Wingdings" pitchFamily="-108" charset="2"/>
              <a:buChar char="§"/>
            </a:pPr>
            <a:r>
              <a:rPr lang="en-US" sz="2400" dirty="0">
                <a:latin typeface="Times New Roman"/>
                <a:cs typeface="Times New Roman"/>
              </a:rPr>
              <a:t>The space of feasible allocations is:</a:t>
            </a:r>
          </a:p>
          <a:p>
            <a:pPr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buSzTx/>
              <a:buFont typeface="Wingdings" pitchFamily="-108" charset="2"/>
              <a:buChar char="§"/>
            </a:pPr>
            <a:endParaRPr lang="en-US" sz="2400" dirty="0" smtClean="0"/>
          </a:p>
          <a:p>
            <a:pPr>
              <a:buSzTx/>
              <a:buNone/>
            </a:pPr>
            <a:endParaRPr lang="en-US" sz="2400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88" y="2200275"/>
            <a:ext cx="2463800" cy="14859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Eisenberg-Gale’s Convex Program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1638" y="4759325"/>
            <a:ext cx="654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e.g., choosing as a global objective function the sum of the traders’ utility functions won’t work…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876" y="3890665"/>
            <a:ext cx="799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-108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But how do we aggregate the trader’s optimization problems into one global optimization problem?</a:t>
            </a:r>
          </a:p>
        </p:txBody>
      </p:sp>
    </p:spTree>
    <p:extLst>
      <p:ext uri="{BB962C8B-B14F-4D97-AF65-F5344CB8AC3E}">
        <p14:creationId xmlns:p14="http://schemas.microsoft.com/office/powerpoint/2010/main" val="235975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431925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How are scarce resources assigned </a:t>
            </a:r>
            <a:b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to alternative uses?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608638" y="2928938"/>
            <a:ext cx="2935774" cy="3703773"/>
            <a:chOff x="5608638" y="2928938"/>
            <a:chExt cx="2935774" cy="3703773"/>
          </a:xfrm>
        </p:grpSpPr>
        <p:sp>
          <p:nvSpPr>
            <p:cNvPr id="1529868" name="Line 12"/>
            <p:cNvSpPr>
              <a:spLocks noChangeShapeType="1"/>
            </p:cNvSpPr>
            <p:nvPr/>
          </p:nvSpPr>
          <p:spPr bwMode="auto">
            <a:xfrm>
              <a:off x="5608638" y="2928938"/>
              <a:ext cx="922337" cy="10366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2282" y="3902211"/>
              <a:ext cx="1802130" cy="27305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90524" y="2928938"/>
            <a:ext cx="2498725" cy="3492500"/>
            <a:chOff x="390524" y="2928938"/>
            <a:chExt cx="2498725" cy="3492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4" y="4373563"/>
              <a:ext cx="2047875" cy="2047875"/>
            </a:xfrm>
            <a:prstGeom prst="rect">
              <a:avLst/>
            </a:prstGeom>
          </p:spPr>
        </p:pic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987549" y="2928938"/>
              <a:ext cx="901700" cy="10366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55438" y="3044825"/>
            <a:ext cx="2705100" cy="3376613"/>
            <a:chOff x="2955438" y="3044825"/>
            <a:chExt cx="2705100" cy="3376613"/>
          </a:xfrm>
        </p:grpSpPr>
        <p:sp>
          <p:nvSpPr>
            <p:cNvPr id="1529867" name="Line 11"/>
            <p:cNvSpPr>
              <a:spLocks noChangeShapeType="1"/>
            </p:cNvSpPr>
            <p:nvPr/>
          </p:nvSpPr>
          <p:spPr bwMode="auto">
            <a:xfrm>
              <a:off x="4264025" y="3044825"/>
              <a:ext cx="0" cy="10747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5438" y="4304403"/>
              <a:ext cx="2705100" cy="211703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00" y="158750"/>
            <a:ext cx="2739538" cy="247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431925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How are scarce resources assigned</a:t>
            </a:r>
            <a:r>
              <a:rPr lang="en-US" sz="2800" dirty="0" smtClean="0">
                <a:solidFill>
                  <a:schemeClr val="bg2"/>
                </a:solidFill>
                <a:latin typeface="Times New Roman"/>
                <a:cs typeface="Times New Roman"/>
              </a:rPr>
              <a:t> </a:t>
            </a:r>
            <a:br>
              <a:rPr lang="en-US" sz="2800" dirty="0" smtClean="0">
                <a:solidFill>
                  <a:schemeClr val="bg2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chemeClr val="bg2"/>
                </a:solidFill>
                <a:latin typeface="Times New Roman"/>
                <a:cs typeface="Times New Roman"/>
              </a:rPr>
              <a:t>to </a:t>
            </a:r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alternative uses?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1253" y="3641635"/>
            <a:ext cx="1174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Prices!</a:t>
            </a:r>
            <a:endParaRPr lang="en-US" sz="24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70125" y="4222750"/>
            <a:ext cx="4438650" cy="2024063"/>
            <a:chOff x="2270125" y="4197350"/>
            <a:chExt cx="4438650" cy="2024063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270125" y="4849813"/>
              <a:ext cx="443865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2200" b="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Parity between demand and supply</a:t>
              </a:r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649663" y="4235450"/>
              <a:ext cx="500062" cy="668338"/>
            </a:xfrm>
            <a:prstGeom prst="downArrow">
              <a:avLst>
                <a:gd name="adj1" fmla="val 50000"/>
                <a:gd name="adj2" fmla="val 33413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200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 rot="10800000">
              <a:off x="4687888" y="4197350"/>
              <a:ext cx="500062" cy="668338"/>
            </a:xfrm>
            <a:prstGeom prst="downArrow">
              <a:avLst>
                <a:gd name="adj1" fmla="val 50000"/>
                <a:gd name="adj2" fmla="val 33413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2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317351" y="5852081"/>
            <a:ext cx="187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  <a:latin typeface="Times New Roman"/>
                <a:cs typeface="Times New Roman"/>
              </a:rPr>
              <a:t>equilibrium prices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663" y="3784600"/>
            <a:ext cx="7386637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the beginnings of a mathematical theory</a:t>
            </a:r>
            <a:endParaRPr lang="en-US" sz="2400" i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 txBox="1">
            <a:spLocks noRot="1" noChangeArrowheads="1"/>
          </p:cNvSpPr>
          <p:nvPr/>
        </p:nvSpPr>
        <p:spPr>
          <a:xfrm>
            <a:off x="301625" y="381000"/>
            <a:ext cx="854075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0"/>
              </a:defRPr>
            </a:lvl9pPr>
          </a:lstStyle>
          <a:p>
            <a:pPr defTabSz="914400" eaLnBrk="1" hangingPunct="1">
              <a:defRPr/>
            </a:pPr>
            <a:r>
              <a:rPr lang="en-US" sz="3000" b="1" dirty="0" smtClean="0">
                <a:solidFill>
                  <a:srgbClr val="FFFB8F"/>
                </a:solidFill>
                <a:effectLst/>
                <a:latin typeface="Times" charset="0"/>
              </a:rPr>
              <a:t>Adam Smith (1723-1790)</a:t>
            </a:r>
            <a:endParaRPr lang="en-US" sz="3000" b="1" dirty="0">
              <a:solidFill>
                <a:srgbClr val="FFFB8F"/>
              </a:solidFill>
              <a:latin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400043"/>
            <a:ext cx="1563378" cy="22387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81125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en-US" sz="2400" dirty="0" smtClean="0">
                <a:latin typeface="Times New Roman"/>
                <a:cs typeface="Times New Roman"/>
              </a:rPr>
              <a:t>It </a:t>
            </a:r>
            <a:r>
              <a:rPr lang="en-US" sz="2400" dirty="0">
                <a:latin typeface="Times New Roman"/>
                <a:cs typeface="Times New Roman"/>
              </a:rPr>
              <a:t>is not from the benevolence of the butcher, the brewer, or the baker, that we expect our dinner, but from their regard to their own interest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2515850"/>
            <a:ext cx="754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“By </a:t>
            </a:r>
            <a:r>
              <a:rPr lang="en-US" sz="2200" dirty="0">
                <a:solidFill>
                  <a:srgbClr val="FFFFFF"/>
                </a:solidFill>
                <a:latin typeface="Times New Roman"/>
                <a:cs typeface="Times New Roman"/>
              </a:rPr>
              <a:t>pursuing his own interest he frequently promotes that of the society more effectually than when he really intends to promote it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.”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1" y="1648827"/>
            <a:ext cx="689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CC"/>
                </a:solidFill>
                <a:latin typeface="Times New Roman"/>
                <a:cs typeface="Times New Roman"/>
              </a:rPr>
              <a:t>The Wealth of Nations (1776): the “invisible hand of the economy”</a:t>
            </a:r>
            <a:endParaRPr lang="en-US" sz="2200" b="1" dirty="0">
              <a:solidFill>
                <a:srgbClr val="FFFFCC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1576846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8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Augustin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Cournot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(1801-1877)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627" y="2324100"/>
            <a:ext cx="2764309" cy="403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19250"/>
            <a:ext cx="2540000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1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9805</TotalTime>
  <Words>1290</Words>
  <Application>Microsoft Macintosh PowerPoint</Application>
  <PresentationFormat>On-screen Show (4:3)</PresentationFormat>
  <Paragraphs>147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Office Theme</vt:lpstr>
      <vt:lpstr>1_Office Theme</vt:lpstr>
      <vt:lpstr>Compass</vt:lpstr>
      <vt:lpstr>Slide</vt:lpstr>
      <vt:lpstr>PowerPoint Presentation</vt:lpstr>
      <vt:lpstr>PowerPoint Presentation</vt:lpstr>
      <vt:lpstr>PowerPoint Presentation</vt:lpstr>
      <vt:lpstr>How are scarce resources assigned  to alternative uses?</vt:lpstr>
      <vt:lpstr>PowerPoint Presentation</vt:lpstr>
      <vt:lpstr>How are scarce resources assigned  to alternative uses?</vt:lpstr>
      <vt:lpstr>the beginnings of a mathematical theory</vt:lpstr>
      <vt:lpstr>PowerPoint Presentation</vt:lpstr>
      <vt:lpstr>Augustin Cournot (1801-1877)</vt:lpstr>
      <vt:lpstr>PowerPoint Presentation</vt:lpstr>
      <vt:lpstr>PowerPoint Presentation</vt:lpstr>
      <vt:lpstr>PowerPoint Presentation</vt:lpstr>
      <vt:lpstr>Leon Walras (1834-1910)</vt:lpstr>
      <vt:lpstr>Leon Walras (1834-1910)</vt:lpstr>
      <vt:lpstr>Irving Fisher (1867-1947)</vt:lpstr>
      <vt:lpstr>Irving Fisher (1867-1947)</vt:lpstr>
      <vt:lpstr>[ Irving Fisher (1867-1947)</vt:lpstr>
      <vt:lpstr>[….]</vt:lpstr>
      <vt:lpstr>Arrow-Debreu-McKenzie Theorem</vt:lpstr>
      <vt:lpstr>Kenneth Arrow</vt:lpstr>
      <vt:lpstr>Gerard Debreu</vt:lpstr>
      <vt:lpstr>Exchange Market Model (without production)</vt:lpstr>
      <vt:lpstr>Exchange Market Model (without production)</vt:lpstr>
      <vt:lpstr>Competitive (or Walrasian) Market Equilibrium</vt:lpstr>
      <vt:lpstr>Arrow-Debreu Theorem 1954</vt:lpstr>
      <vt:lpstr>Market Clearing</vt:lpstr>
      <vt:lpstr>A market with no equilibrium</vt:lpstr>
      <vt:lpstr>Proof of the Arrow-Debreu Theorem</vt:lpstr>
      <vt:lpstr>Utility Functions</vt:lpstr>
      <vt:lpstr>Utility Functions</vt:lpstr>
      <vt:lpstr>Homework</vt:lpstr>
      <vt:lpstr>Fisher’s Model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Constantinos Daskalakis</cp:lastModifiedBy>
  <cp:revision>294</cp:revision>
  <cp:lastPrinted>2010-03-10T05:52:23Z</cp:lastPrinted>
  <dcterms:created xsi:type="dcterms:W3CDTF">2010-03-29T22:15:04Z</dcterms:created>
  <dcterms:modified xsi:type="dcterms:W3CDTF">2011-10-28T01:06:16Z</dcterms:modified>
</cp:coreProperties>
</file>