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2"/>
  </p:notesMasterIdLst>
  <p:sldIdLst>
    <p:sldId id="356" r:id="rId2"/>
    <p:sldId id="364" r:id="rId3"/>
    <p:sldId id="359" r:id="rId4"/>
    <p:sldId id="360" r:id="rId5"/>
    <p:sldId id="357" r:id="rId6"/>
    <p:sldId id="361" r:id="rId7"/>
    <p:sldId id="313" r:id="rId8"/>
    <p:sldId id="315" r:id="rId9"/>
    <p:sldId id="335" r:id="rId10"/>
    <p:sldId id="336" r:id="rId11"/>
    <p:sldId id="309" r:id="rId12"/>
    <p:sldId id="314" r:id="rId13"/>
    <p:sldId id="337" r:id="rId14"/>
    <p:sldId id="338" r:id="rId15"/>
    <p:sldId id="316" r:id="rId16"/>
    <p:sldId id="363" r:id="rId17"/>
    <p:sldId id="351" r:id="rId18"/>
    <p:sldId id="354" r:id="rId19"/>
    <p:sldId id="307" r:id="rId20"/>
    <p:sldId id="34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0006"/>
    <a:srgbClr val="FFFDCB"/>
    <a:srgbClr val="BDEAC9"/>
    <a:srgbClr val="373737"/>
    <a:srgbClr val="1668B7"/>
    <a:srgbClr val="FF0000"/>
    <a:srgbClr val="2C69B1"/>
    <a:srgbClr val="000004"/>
    <a:srgbClr val="49B1FF"/>
    <a:srgbClr val="958A7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7225" autoAdjust="0"/>
    <p:restoredTop sz="73222" autoAdjust="0"/>
  </p:normalViewPr>
  <p:slideViewPr>
    <p:cSldViewPr snapToGrid="0" snapToObjects="1">
      <p:cViewPr>
        <p:scale>
          <a:sx n="100" d="100"/>
          <a:sy n="100" d="100"/>
        </p:scale>
        <p:origin x="-2584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59373-0CB0-1E4A-B754-3F4A5E73FD13}" type="datetimeFigureOut">
              <a:rPr lang="en-US" smtClean="0"/>
              <a:pPr/>
              <a:t>11/22/11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9A733-62CB-5048-BEFC-2EA5D9704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9A733-62CB-5048-BEFC-2EA5D970449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9A733-62CB-5048-BEFC-2EA5D970449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9A733-62CB-5048-BEFC-2EA5D970449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9A733-62CB-5048-BEFC-2EA5D97044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9A733-62CB-5048-BEFC-2EA5D97044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9A733-62CB-5048-BEFC-2EA5D970449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9A733-62CB-5048-BEFC-2EA5D970449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9A733-62CB-5048-BEFC-2EA5D970449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9A733-62CB-5048-BEFC-2EA5D970449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9A733-62CB-5048-BEFC-2EA5D970449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28E1471D-44BD-2B48-854A-97418967C7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077DA8DA-85BA-994F-9C39-4E77AF0280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2A743-720F-B641-B047-2B1E29B867C4}" type="datetimeFigureOut">
              <a:rPr lang="en-US" smtClean="0"/>
              <a:pPr/>
              <a:t>11/22/11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pdf"/><Relationship Id="rId12" Type="http://schemas.openxmlformats.org/officeDocument/2006/relationships/image" Target="../media/image52.png"/><Relationship Id="rId13" Type="http://schemas.openxmlformats.org/officeDocument/2006/relationships/image" Target="../media/image53.pdf"/><Relationship Id="rId14" Type="http://schemas.openxmlformats.org/officeDocument/2006/relationships/image" Target="../media/image54.png"/><Relationship Id="rId15" Type="http://schemas.openxmlformats.org/officeDocument/2006/relationships/image" Target="../media/image55.pdf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3.pdf"/><Relationship Id="rId4" Type="http://schemas.openxmlformats.org/officeDocument/2006/relationships/image" Target="../media/image44.png"/><Relationship Id="rId5" Type="http://schemas.openxmlformats.org/officeDocument/2006/relationships/image" Target="../media/image45.pdf"/><Relationship Id="rId6" Type="http://schemas.openxmlformats.org/officeDocument/2006/relationships/image" Target="../media/image46.png"/><Relationship Id="rId7" Type="http://schemas.openxmlformats.org/officeDocument/2006/relationships/image" Target="../media/image47.pdf"/><Relationship Id="rId8" Type="http://schemas.openxmlformats.org/officeDocument/2006/relationships/image" Target="../media/image48.png"/><Relationship Id="rId9" Type="http://schemas.openxmlformats.org/officeDocument/2006/relationships/image" Target="../media/image49.pdf"/><Relationship Id="rId10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pdf"/><Relationship Id="rId12" Type="http://schemas.openxmlformats.org/officeDocument/2006/relationships/image" Target="../media/image66.png"/><Relationship Id="rId13" Type="http://schemas.openxmlformats.org/officeDocument/2006/relationships/image" Target="../media/image67.pdf"/><Relationship Id="rId14" Type="http://schemas.openxmlformats.org/officeDocument/2006/relationships/image" Target="../media/image68.png"/><Relationship Id="rId15" Type="http://schemas.openxmlformats.org/officeDocument/2006/relationships/image" Target="../media/image69.pdf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7.pdf"/><Relationship Id="rId4" Type="http://schemas.openxmlformats.org/officeDocument/2006/relationships/image" Target="../media/image58.png"/><Relationship Id="rId5" Type="http://schemas.openxmlformats.org/officeDocument/2006/relationships/image" Target="../media/image59.pdf"/><Relationship Id="rId6" Type="http://schemas.openxmlformats.org/officeDocument/2006/relationships/image" Target="../media/image60.png"/><Relationship Id="rId7" Type="http://schemas.openxmlformats.org/officeDocument/2006/relationships/image" Target="../media/image61.pdf"/><Relationship Id="rId8" Type="http://schemas.openxmlformats.org/officeDocument/2006/relationships/image" Target="../media/image62.png"/><Relationship Id="rId9" Type="http://schemas.openxmlformats.org/officeDocument/2006/relationships/image" Target="../media/image63.pdf"/><Relationship Id="rId10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1.pdf"/><Relationship Id="rId3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0.png"/><Relationship Id="rId12" Type="http://schemas.openxmlformats.org/officeDocument/2006/relationships/image" Target="../media/image81.pdf"/><Relationship Id="rId13" Type="http://schemas.openxmlformats.org/officeDocument/2006/relationships/image" Target="../media/image82.png"/><Relationship Id="rId14" Type="http://schemas.openxmlformats.org/officeDocument/2006/relationships/image" Target="../media/image83.pdf"/><Relationship Id="rId15" Type="http://schemas.openxmlformats.org/officeDocument/2006/relationships/image" Target="../media/image84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73.pdf"/><Relationship Id="rId5" Type="http://schemas.openxmlformats.org/officeDocument/2006/relationships/image" Target="../media/image74.png"/><Relationship Id="rId6" Type="http://schemas.openxmlformats.org/officeDocument/2006/relationships/image" Target="../media/image75.pdf"/><Relationship Id="rId7" Type="http://schemas.openxmlformats.org/officeDocument/2006/relationships/image" Target="../media/image76.png"/><Relationship Id="rId8" Type="http://schemas.openxmlformats.org/officeDocument/2006/relationships/image" Target="../media/image77.pdf"/><Relationship Id="rId9" Type="http://schemas.openxmlformats.org/officeDocument/2006/relationships/image" Target="../media/image78.png"/><Relationship Id="rId10" Type="http://schemas.openxmlformats.org/officeDocument/2006/relationships/image" Target="../media/image79.pd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df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1.pdf"/><Relationship Id="rId20" Type="http://schemas.openxmlformats.org/officeDocument/2006/relationships/image" Target="../media/image102.png"/><Relationship Id="rId21" Type="http://schemas.openxmlformats.org/officeDocument/2006/relationships/image" Target="../media/image103.pdf"/><Relationship Id="rId22" Type="http://schemas.openxmlformats.org/officeDocument/2006/relationships/image" Target="../media/image104.png"/><Relationship Id="rId23" Type="http://schemas.openxmlformats.org/officeDocument/2006/relationships/image" Target="../media/image105.pdf"/><Relationship Id="rId24" Type="http://schemas.openxmlformats.org/officeDocument/2006/relationships/image" Target="../media/image106.png"/><Relationship Id="rId25" Type="http://schemas.openxmlformats.org/officeDocument/2006/relationships/image" Target="../media/image107.pdf"/><Relationship Id="rId26" Type="http://schemas.openxmlformats.org/officeDocument/2006/relationships/image" Target="../media/image108.png"/><Relationship Id="rId10" Type="http://schemas.openxmlformats.org/officeDocument/2006/relationships/image" Target="../media/image92.png"/><Relationship Id="rId11" Type="http://schemas.openxmlformats.org/officeDocument/2006/relationships/image" Target="../media/image93.pdf"/><Relationship Id="rId12" Type="http://schemas.openxmlformats.org/officeDocument/2006/relationships/image" Target="../media/image94.png"/><Relationship Id="rId13" Type="http://schemas.openxmlformats.org/officeDocument/2006/relationships/image" Target="../media/image95.pdf"/><Relationship Id="rId14" Type="http://schemas.openxmlformats.org/officeDocument/2006/relationships/image" Target="../media/image96.png"/><Relationship Id="rId15" Type="http://schemas.openxmlformats.org/officeDocument/2006/relationships/image" Target="../media/image97.pdf"/><Relationship Id="rId16" Type="http://schemas.openxmlformats.org/officeDocument/2006/relationships/image" Target="../media/image98.png"/><Relationship Id="rId17" Type="http://schemas.openxmlformats.org/officeDocument/2006/relationships/image" Target="../media/image99.pdf"/><Relationship Id="rId18" Type="http://schemas.openxmlformats.org/officeDocument/2006/relationships/image" Target="../media/image100.png"/><Relationship Id="rId19" Type="http://schemas.openxmlformats.org/officeDocument/2006/relationships/image" Target="../media/image101.pd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5.pdf"/><Relationship Id="rId4" Type="http://schemas.openxmlformats.org/officeDocument/2006/relationships/image" Target="../media/image86.png"/><Relationship Id="rId5" Type="http://schemas.openxmlformats.org/officeDocument/2006/relationships/image" Target="../media/image87.pdf"/><Relationship Id="rId6" Type="http://schemas.openxmlformats.org/officeDocument/2006/relationships/image" Target="../media/image88.png"/><Relationship Id="rId7" Type="http://schemas.openxmlformats.org/officeDocument/2006/relationships/image" Target="../media/image89.pdf"/><Relationship Id="rId8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6.png"/><Relationship Id="rId20" Type="http://schemas.openxmlformats.org/officeDocument/2006/relationships/image" Target="../media/image127.pdf"/><Relationship Id="rId21" Type="http://schemas.openxmlformats.org/officeDocument/2006/relationships/image" Target="../media/image128.png"/><Relationship Id="rId10" Type="http://schemas.openxmlformats.org/officeDocument/2006/relationships/image" Target="../media/image117.pdf"/><Relationship Id="rId11" Type="http://schemas.openxmlformats.org/officeDocument/2006/relationships/image" Target="../media/image118.png"/><Relationship Id="rId12" Type="http://schemas.openxmlformats.org/officeDocument/2006/relationships/image" Target="../media/image119.pdf"/><Relationship Id="rId13" Type="http://schemas.openxmlformats.org/officeDocument/2006/relationships/image" Target="../media/image120.png"/><Relationship Id="rId14" Type="http://schemas.openxmlformats.org/officeDocument/2006/relationships/image" Target="../media/image121.pdf"/><Relationship Id="rId15" Type="http://schemas.openxmlformats.org/officeDocument/2006/relationships/image" Target="../media/image122.png"/><Relationship Id="rId16" Type="http://schemas.openxmlformats.org/officeDocument/2006/relationships/image" Target="../media/image123.pdf"/><Relationship Id="rId17" Type="http://schemas.openxmlformats.org/officeDocument/2006/relationships/image" Target="../media/image124.png"/><Relationship Id="rId18" Type="http://schemas.openxmlformats.org/officeDocument/2006/relationships/image" Target="../media/image125.pdf"/><Relationship Id="rId19" Type="http://schemas.openxmlformats.org/officeDocument/2006/relationships/image" Target="../media/image12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9.pdf"/><Relationship Id="rId3" Type="http://schemas.openxmlformats.org/officeDocument/2006/relationships/image" Target="../media/image110.png"/><Relationship Id="rId4" Type="http://schemas.openxmlformats.org/officeDocument/2006/relationships/image" Target="../media/image111.pdf"/><Relationship Id="rId5" Type="http://schemas.openxmlformats.org/officeDocument/2006/relationships/image" Target="../media/image112.png"/><Relationship Id="rId6" Type="http://schemas.openxmlformats.org/officeDocument/2006/relationships/image" Target="../media/image113.pdf"/><Relationship Id="rId7" Type="http://schemas.openxmlformats.org/officeDocument/2006/relationships/image" Target="../media/image114.png"/><Relationship Id="rId8" Type="http://schemas.openxmlformats.org/officeDocument/2006/relationships/image" Target="../media/image115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5.pdf"/><Relationship Id="rId12" Type="http://schemas.openxmlformats.org/officeDocument/2006/relationships/image" Target="../media/image13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9.pdf"/><Relationship Id="rId4" Type="http://schemas.openxmlformats.org/officeDocument/2006/relationships/image" Target="../media/image130.png"/><Relationship Id="rId5" Type="http://schemas.openxmlformats.org/officeDocument/2006/relationships/image" Target="../media/image31.pdf"/><Relationship Id="rId6" Type="http://schemas.openxmlformats.org/officeDocument/2006/relationships/image" Target="../media/image32.png"/><Relationship Id="rId7" Type="http://schemas.openxmlformats.org/officeDocument/2006/relationships/image" Target="../media/image131.pdf"/><Relationship Id="rId8" Type="http://schemas.openxmlformats.org/officeDocument/2006/relationships/image" Target="../media/image132.png"/><Relationship Id="rId9" Type="http://schemas.openxmlformats.org/officeDocument/2006/relationships/image" Target="../media/image133.pdf"/><Relationship Id="rId10" Type="http://schemas.openxmlformats.org/officeDocument/2006/relationships/image" Target="../media/image134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df"/><Relationship Id="rId13" Type="http://schemas.openxmlformats.org/officeDocument/2006/relationships/image" Target="../media/image12.png"/><Relationship Id="rId14" Type="http://schemas.openxmlformats.org/officeDocument/2006/relationships/image" Target="../media/image13.pdf"/><Relationship Id="rId15" Type="http://schemas.openxmlformats.org/officeDocument/2006/relationships/image" Target="../media/image14.png"/><Relationship Id="rId16" Type="http://schemas.openxmlformats.org/officeDocument/2006/relationships/image" Target="../media/image15.pdf"/><Relationship Id="rId1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6" Type="http://schemas.openxmlformats.org/officeDocument/2006/relationships/image" Target="../media/image5.pdf"/><Relationship Id="rId7" Type="http://schemas.openxmlformats.org/officeDocument/2006/relationships/image" Target="../media/image6.png"/><Relationship Id="rId8" Type="http://schemas.openxmlformats.org/officeDocument/2006/relationships/image" Target="../media/image7.pdf"/><Relationship Id="rId9" Type="http://schemas.openxmlformats.org/officeDocument/2006/relationships/image" Target="../media/image8.png"/><Relationship Id="rId10" Type="http://schemas.openxmlformats.org/officeDocument/2006/relationships/image" Target="../media/image9.pd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df"/><Relationship Id="rId5" Type="http://schemas.openxmlformats.org/officeDocument/2006/relationships/image" Target="../media/image20.png"/><Relationship Id="rId6" Type="http://schemas.openxmlformats.org/officeDocument/2006/relationships/image" Target="../media/image21.pdf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df"/><Relationship Id="rId4" Type="http://schemas.openxmlformats.org/officeDocument/2006/relationships/image" Target="../media/image24.png"/><Relationship Id="rId5" Type="http://schemas.openxmlformats.org/officeDocument/2006/relationships/image" Target="../media/image25.pdf"/><Relationship Id="rId6" Type="http://schemas.openxmlformats.org/officeDocument/2006/relationships/image" Target="../media/image26.png"/><Relationship Id="rId7" Type="http://schemas.openxmlformats.org/officeDocument/2006/relationships/image" Target="../media/image27.pdf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df"/><Relationship Id="rId12" Type="http://schemas.openxmlformats.org/officeDocument/2006/relationships/image" Target="../media/image38.png"/><Relationship Id="rId13" Type="http://schemas.openxmlformats.org/officeDocument/2006/relationships/image" Target="../media/image39.pdf"/><Relationship Id="rId14" Type="http://schemas.openxmlformats.org/officeDocument/2006/relationships/image" Target="../media/image40.png"/><Relationship Id="rId15" Type="http://schemas.openxmlformats.org/officeDocument/2006/relationships/image" Target="../media/image41.pdf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df"/><Relationship Id="rId4" Type="http://schemas.openxmlformats.org/officeDocument/2006/relationships/image" Target="../media/image30.png"/><Relationship Id="rId5" Type="http://schemas.openxmlformats.org/officeDocument/2006/relationships/image" Target="../media/image31.pdf"/><Relationship Id="rId6" Type="http://schemas.openxmlformats.org/officeDocument/2006/relationships/image" Target="../media/image32.png"/><Relationship Id="rId7" Type="http://schemas.openxmlformats.org/officeDocument/2006/relationships/image" Target="../media/image33.pdf"/><Relationship Id="rId8" Type="http://schemas.openxmlformats.org/officeDocument/2006/relationships/image" Target="../media/image34.png"/><Relationship Id="rId9" Type="http://schemas.openxmlformats.org/officeDocument/2006/relationships/image" Target="../media/image35.pdf"/><Relationship Id="rId10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4577" y="2279534"/>
            <a:ext cx="76354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63BEFF"/>
                </a:solidFill>
                <a:latin typeface="Times New Roman"/>
                <a:cs typeface="Times New Roman"/>
              </a:rPr>
              <a:t>6.853: Topics in Algorithmic Game Theory</a:t>
            </a:r>
            <a:endParaRPr lang="en-US" sz="3200" b="1" dirty="0">
              <a:solidFill>
                <a:srgbClr val="63BE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247" y="3378460"/>
            <a:ext cx="117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Fall 2011</a:t>
            </a:r>
            <a:endParaRPr lang="en-US" sz="20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1805" y="4669976"/>
            <a:ext cx="3986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Constantinos Daskalakis</a:t>
            </a:r>
            <a:endParaRPr lang="en-US" sz="2800" b="1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6300" y="2895600"/>
            <a:ext cx="1823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Lecture 21</a:t>
            </a:r>
            <a:endParaRPr lang="en-US" sz="2800" b="1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24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General Mechanisms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8350" y="7137400"/>
            <a:ext cx="8064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Heiti SC Light"/>
              <a:buChar char="●"/>
            </a:pPr>
            <a:endParaRPr lang="en-US" sz="22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900" y="1689100"/>
            <a:ext cx="86995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Vickrey’s</a:t>
            </a:r>
            <a:r>
              <a:rPr lang="en-US" sz="2000" dirty="0" smtClean="0"/>
              <a:t> auction and VCG are both single round and direct-revelation mechanisms.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We will give a general model of mechanisms. It can model multi-round and indirect-revelation mechanisms.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Mechanism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8350" y="7137400"/>
            <a:ext cx="8064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Heiti SC Light"/>
              <a:buChar char="●"/>
            </a:pPr>
            <a:endParaRPr lang="en-US" sz="22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7738" y="1244600"/>
            <a:ext cx="87639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49B1FF"/>
                </a:solidFill>
                <a:latin typeface="Times New Roman"/>
              </a:rPr>
              <a:t>Def: </a:t>
            </a:r>
            <a:r>
              <a:rPr lang="en-US" sz="2200" dirty="0" smtClean="0">
                <a:latin typeface="Times New Roman"/>
              </a:rPr>
              <a:t>A (general-non direct revelation) mechanism for </a:t>
            </a:r>
            <a:r>
              <a:rPr lang="en-US" sz="2200" dirty="0" err="1" smtClean="0">
                <a:latin typeface="Times New Roman"/>
              </a:rPr>
              <a:t>n</a:t>
            </a:r>
            <a:r>
              <a:rPr lang="en-US" sz="2200" dirty="0" smtClean="0">
                <a:latin typeface="Times New Roman"/>
              </a:rPr>
              <a:t> players is defined by</a:t>
            </a:r>
            <a:endParaRPr lang="en-US" sz="2200" dirty="0">
              <a:solidFill>
                <a:srgbClr val="49B1FF"/>
              </a:solidFill>
              <a:latin typeface="Times New Roman"/>
            </a:endParaRPr>
          </a:p>
        </p:txBody>
      </p:sp>
      <p:pic>
        <p:nvPicPr>
          <p:cNvPr id="37" name="Picture 3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13038" y="1816100"/>
            <a:ext cx="3835400" cy="279400"/>
          </a:xfrm>
          <a:prstGeom prst="rect">
            <a:avLst/>
          </a:prstGeom>
        </p:spPr>
      </p:pic>
      <p:pic>
        <p:nvPicPr>
          <p:cNvPr id="42" name="Picture 4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914400" y="2425700"/>
            <a:ext cx="4165600" cy="279400"/>
          </a:xfrm>
          <a:prstGeom prst="rect">
            <a:avLst/>
          </a:prstGeom>
        </p:spPr>
      </p:pic>
      <p:pic>
        <p:nvPicPr>
          <p:cNvPr id="43" name="Picture 4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927100" y="3009900"/>
            <a:ext cx="2667000" cy="279400"/>
          </a:xfrm>
          <a:prstGeom prst="rect">
            <a:avLst/>
          </a:prstGeom>
        </p:spPr>
      </p:pic>
      <p:pic>
        <p:nvPicPr>
          <p:cNvPr id="44" name="Picture 4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927100" y="3606800"/>
            <a:ext cx="5435600" cy="279400"/>
          </a:xfrm>
          <a:prstGeom prst="rect">
            <a:avLst/>
          </a:prstGeom>
        </p:spPr>
      </p:pic>
      <p:pic>
        <p:nvPicPr>
          <p:cNvPr id="48" name="Picture 4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927100" y="4191000"/>
            <a:ext cx="5334000" cy="279400"/>
          </a:xfrm>
          <a:prstGeom prst="rect">
            <a:avLst/>
          </a:prstGeom>
        </p:spPr>
      </p:pic>
      <p:pic>
        <p:nvPicPr>
          <p:cNvPr id="49" name="Picture 4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914400" y="4800600"/>
            <a:ext cx="6096000" cy="279400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393700" y="5105400"/>
            <a:ext cx="8115300" cy="1141631"/>
            <a:chOff x="254000" y="5753100"/>
            <a:chExt cx="8115300" cy="1141631"/>
          </a:xfrm>
        </p:grpSpPr>
        <p:sp>
          <p:nvSpPr>
            <p:cNvPr id="50" name="TextBox 49"/>
            <p:cNvSpPr txBox="1"/>
            <p:nvPr/>
          </p:nvSpPr>
          <p:spPr>
            <a:xfrm>
              <a:off x="254000" y="5753100"/>
              <a:ext cx="8115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The game with strict incomplete information induced by the mechanism has the same type spaces and action spaces, and utilities :</a:t>
              </a:r>
              <a:endParaRPr lang="en-US" sz="2000" dirty="0"/>
            </a:p>
          </p:txBody>
        </p:sp>
        <p:pic>
          <p:nvPicPr>
            <p:cNvPr id="51" name="Picture 5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5"/>
                <a:stretch>
                  <a:fillRect/>
                </a:stretch>
              </p:blipFill>
            </mc:Choice>
            <mc:Fallback>
              <p:blipFill>
                <a:blip r:embed="rId16"/>
                <a:stretch>
                  <a:fillRect/>
                </a:stretch>
              </p:blipFill>
            </mc:Fallback>
          </mc:AlternateContent>
          <p:spPr>
            <a:xfrm>
              <a:off x="1530350" y="6615331"/>
              <a:ext cx="6096000" cy="2794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0" y="1816100"/>
            <a:ext cx="913038" cy="2070100"/>
            <a:chOff x="0" y="1816100"/>
            <a:chExt cx="913038" cy="2070100"/>
          </a:xfrm>
        </p:grpSpPr>
        <p:sp>
          <p:nvSpPr>
            <p:cNvPr id="15" name="Left Bracket 14"/>
            <p:cNvSpPr/>
            <p:nvPr/>
          </p:nvSpPr>
          <p:spPr>
            <a:xfrm>
              <a:off x="635000" y="1816100"/>
              <a:ext cx="278038" cy="2070100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0" y="2425700"/>
              <a:ext cx="671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setup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042" y="4191000"/>
            <a:ext cx="867996" cy="889000"/>
            <a:chOff x="45042" y="4191000"/>
            <a:chExt cx="867996" cy="889000"/>
          </a:xfrm>
        </p:grpSpPr>
        <p:sp>
          <p:nvSpPr>
            <p:cNvPr id="14" name="Left Bracket 13"/>
            <p:cNvSpPr/>
            <p:nvPr/>
          </p:nvSpPr>
          <p:spPr>
            <a:xfrm>
              <a:off x="635000" y="4191000"/>
              <a:ext cx="278038" cy="889000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042" y="44704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mech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Implementing a social choice function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812800" y="1638300"/>
            <a:ext cx="8534400" cy="400110"/>
            <a:chOff x="228600" y="1638300"/>
            <a:chExt cx="8534400" cy="400110"/>
          </a:xfrm>
        </p:grpSpPr>
        <p:sp>
          <p:nvSpPr>
            <p:cNvPr id="26" name="TextBox 25"/>
            <p:cNvSpPr txBox="1"/>
            <p:nvPr/>
          </p:nvSpPr>
          <p:spPr>
            <a:xfrm>
              <a:off x="228600" y="1638300"/>
              <a:ext cx="853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Given a social choice function  </a:t>
              </a:r>
              <a:endParaRPr lang="en-US" sz="2000" dirty="0"/>
            </a:p>
          </p:txBody>
        </p:sp>
        <p:pic>
          <p:nvPicPr>
            <p:cNvPr id="27" name="Picture 2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3505200" y="1727200"/>
              <a:ext cx="2413000" cy="2794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108200" y="3762463"/>
            <a:ext cx="5664200" cy="1200329"/>
            <a:chOff x="800100" y="3948668"/>
            <a:chExt cx="5664200" cy="1200329"/>
          </a:xfrm>
        </p:grpSpPr>
        <p:sp>
          <p:nvSpPr>
            <p:cNvPr id="12" name="TextBox 11"/>
            <p:cNvSpPr txBox="1"/>
            <p:nvPr/>
          </p:nvSpPr>
          <p:spPr>
            <a:xfrm>
              <a:off x="800100" y="3948668"/>
              <a:ext cx="51943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49B1FF"/>
                  </a:solidFill>
                </a:rPr>
                <a:t>Ex: </a:t>
              </a:r>
              <a:r>
                <a:rPr lang="en-US" i="1" dirty="0" err="1" smtClean="0"/>
                <a:t>Vickrey’s</a:t>
              </a:r>
              <a:r>
                <a:rPr lang="en-US" i="1" dirty="0" smtClean="0"/>
                <a:t> auction implements the maximum social welfare function in dominant strategies, because                    is a dominant strategy equilibrium, and maximum social welfare is achieved at this equilibrium.   </a:t>
              </a:r>
              <a:endParaRPr lang="en-US" i="1" dirty="0"/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5372100" y="4313198"/>
              <a:ext cx="1092200" cy="27940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825500" y="4356100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Similarly we can define </a:t>
            </a:r>
            <a:r>
              <a:rPr lang="en-US" sz="2000" dirty="0" smtClean="0">
                <a:solidFill>
                  <a:srgbClr val="FFFF00"/>
                </a:solidFill>
              </a:rPr>
              <a:t>ex-post Nash implementation</a:t>
            </a:r>
            <a:r>
              <a:rPr lang="en-US" sz="2000" dirty="0" smtClean="0"/>
              <a:t>.</a:t>
            </a:r>
            <a:endParaRPr lang="en-US" sz="2000" dirty="0">
              <a:solidFill>
                <a:srgbClr val="FFFF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5454134"/>
            <a:ext cx="9144000" cy="646331"/>
            <a:chOff x="0" y="5733534"/>
            <a:chExt cx="9144000" cy="646331"/>
          </a:xfrm>
        </p:grpSpPr>
        <p:sp>
          <p:nvSpPr>
            <p:cNvPr id="22" name="TextBox 21"/>
            <p:cNvSpPr txBox="1"/>
            <p:nvPr/>
          </p:nvSpPr>
          <p:spPr>
            <a:xfrm>
              <a:off x="0" y="5733534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49B1FF"/>
                  </a:solidFill>
                </a:rPr>
                <a:t>Remark: </a:t>
              </a:r>
              <a:r>
                <a:rPr lang="en-US" dirty="0" smtClean="0"/>
                <a:t>We only require that for </a:t>
              </a:r>
              <a:r>
                <a:rPr lang="en-US" b="1" i="1" dirty="0" smtClean="0">
                  <a:solidFill>
                    <a:srgbClr val="49B1FF"/>
                  </a:solidFill>
                </a:rPr>
                <a:t>some </a:t>
              </a:r>
              <a:r>
                <a:rPr lang="en-US" dirty="0" smtClean="0"/>
                <a:t>equilibrium                                                               and allow other equilibria to exist.                                                                                                                             </a:t>
              </a:r>
              <a:endParaRPr lang="en-US" dirty="0">
                <a:solidFill>
                  <a:srgbClr val="49B1FF"/>
                </a:solidFill>
              </a:endParaRPr>
            </a:p>
          </p:txBody>
        </p:sp>
        <p:pic>
          <p:nvPicPr>
            <p:cNvPr id="25" name="Picture 2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4895850" y="5829300"/>
              <a:ext cx="3492500" cy="2540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812800" y="2489200"/>
            <a:ext cx="7632700" cy="1015663"/>
            <a:chOff x="876300" y="2844800"/>
            <a:chExt cx="7632700" cy="1015663"/>
          </a:xfrm>
          <a:noFill/>
        </p:grpSpPr>
        <p:sp>
          <p:nvSpPr>
            <p:cNvPr id="36" name="TextBox 35"/>
            <p:cNvSpPr txBox="1"/>
            <p:nvPr/>
          </p:nvSpPr>
          <p:spPr>
            <a:xfrm>
              <a:off x="876300" y="2844800"/>
              <a:ext cx="7632700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 mechanism implements    in </a:t>
              </a:r>
              <a:r>
                <a:rPr lang="en-US" sz="2000" dirty="0" smtClean="0">
                  <a:solidFill>
                    <a:srgbClr val="FFFF00"/>
                  </a:solidFill>
                </a:rPr>
                <a:t>dominant strategies </a:t>
              </a:r>
              <a:r>
                <a:rPr lang="en-US" sz="2000" dirty="0" smtClean="0"/>
                <a:t>if for </a:t>
              </a:r>
              <a:r>
                <a:rPr lang="en-US" sz="2000" b="1" i="1" dirty="0" smtClean="0">
                  <a:solidFill>
                    <a:srgbClr val="49B1FF"/>
                  </a:solidFill>
                </a:rPr>
                <a:t>some</a:t>
              </a:r>
              <a:r>
                <a:rPr lang="en-US" sz="2000" dirty="0" smtClean="0"/>
                <a:t> dominant strategy equilibrium                  of the induced game, we have that for all </a:t>
              </a:r>
            </a:p>
            <a:p>
              <a:r>
                <a:rPr lang="en-US" sz="2000" dirty="0" smtClean="0"/>
                <a:t>                 ,                                                               . 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pic>
          <p:nvPicPr>
            <p:cNvPr id="37" name="Picture 3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3657600" y="2921000"/>
              <a:ext cx="152400" cy="279400"/>
            </a:xfrm>
            <a:prstGeom prst="rect">
              <a:avLst/>
            </a:prstGeom>
            <a:grpFill/>
          </p:spPr>
        </p:pic>
        <p:pic>
          <p:nvPicPr>
            <p:cNvPr id="38" name="Picture 3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>
              <a:off x="3086100" y="3289300"/>
              <a:ext cx="1066800" cy="203200"/>
            </a:xfrm>
            <a:prstGeom prst="rect">
              <a:avLst/>
            </a:prstGeom>
            <a:grpFill/>
          </p:spPr>
        </p:pic>
        <p:pic>
          <p:nvPicPr>
            <p:cNvPr id="39" name="Picture 3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3"/>
                <a:stretch>
                  <a:fillRect/>
                </a:stretch>
              </p:blipFill>
            </mc:Choice>
            <mc:Fallback>
              <p:blipFill>
                <a:blip r:embed="rId14"/>
                <a:stretch>
                  <a:fillRect/>
                </a:stretch>
              </p:blipFill>
            </mc:Fallback>
          </mc:AlternateContent>
          <p:spPr>
            <a:xfrm>
              <a:off x="977900" y="3556000"/>
              <a:ext cx="1016000" cy="254000"/>
            </a:xfrm>
            <a:prstGeom prst="rect">
              <a:avLst/>
            </a:prstGeom>
            <a:grpFill/>
          </p:spPr>
        </p:pic>
        <p:pic>
          <p:nvPicPr>
            <p:cNvPr id="40" name="Picture 3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5"/>
                <a:stretch>
                  <a:fillRect/>
                </a:stretch>
              </p:blipFill>
            </mc:Choice>
            <mc:Fallback>
              <p:blipFill>
                <a:blip r:embed="rId16"/>
                <a:stretch>
                  <a:fillRect/>
                </a:stretch>
              </p:blipFill>
            </mc:Fallback>
          </mc:AlternateContent>
          <p:spPr>
            <a:xfrm>
              <a:off x="2184400" y="3568700"/>
              <a:ext cx="3886200" cy="279400"/>
            </a:xfrm>
            <a:prstGeom prst="rect">
              <a:avLst/>
            </a:prstGeom>
            <a:grpFill/>
          </p:spPr>
        </p:pic>
      </p:grpSp>
      <p:grpSp>
        <p:nvGrpSpPr>
          <p:cNvPr id="49" name="Group 48"/>
          <p:cNvGrpSpPr/>
          <p:nvPr/>
        </p:nvGrpSpPr>
        <p:grpSpPr>
          <a:xfrm>
            <a:off x="3829049" y="3492163"/>
            <a:ext cx="5235869" cy="2006937"/>
            <a:chOff x="3829049" y="3492163"/>
            <a:chExt cx="5235869" cy="2006937"/>
          </a:xfrm>
        </p:grpSpPr>
        <p:grpSp>
          <p:nvGrpSpPr>
            <p:cNvPr id="30" name="Group 29"/>
            <p:cNvGrpSpPr/>
            <p:nvPr/>
          </p:nvGrpSpPr>
          <p:grpSpPr>
            <a:xfrm>
              <a:off x="3829049" y="3492163"/>
              <a:ext cx="2114552" cy="1689436"/>
              <a:chOff x="3829049" y="3492163"/>
              <a:chExt cx="2114552" cy="1689436"/>
            </a:xfrm>
            <a:noFill/>
          </p:grpSpPr>
          <p:sp>
            <p:nvSpPr>
              <p:cNvPr id="19" name="Left Brace 18"/>
              <p:cNvSpPr/>
              <p:nvPr/>
            </p:nvSpPr>
            <p:spPr>
              <a:xfrm rot="16200000">
                <a:off x="4757524" y="2563688"/>
                <a:ext cx="257601" cy="2114552"/>
              </a:xfrm>
              <a:prstGeom prst="leftBrace">
                <a:avLst>
                  <a:gd name="adj1" fmla="val 8333"/>
                  <a:gd name="adj2" fmla="val 51688"/>
                </a:avLst>
              </a:prstGeom>
              <a:grpFill/>
              <a:ln>
                <a:solidFill>
                  <a:srgbClr val="49B1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" name="Straight Connector 20"/>
              <p:cNvCxnSpPr>
                <a:stCxn id="19" idx="1"/>
              </p:cNvCxnSpPr>
              <p:nvPr/>
            </p:nvCxnSpPr>
            <p:spPr>
              <a:xfrm rot="16200000" flipH="1">
                <a:off x="4516867" y="4154916"/>
                <a:ext cx="1431835" cy="621531"/>
              </a:xfrm>
              <a:prstGeom prst="line">
                <a:avLst/>
              </a:prstGeom>
              <a:grpFill/>
              <a:ln>
                <a:solidFill>
                  <a:srgbClr val="49B1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4635500" y="5129768"/>
              <a:ext cx="4429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9B1FF"/>
                  </a:solidFill>
                </a:rPr>
                <a:t>outcome of the mechanism at the equilibrium</a:t>
              </a:r>
              <a:endParaRPr lang="en-US" dirty="0">
                <a:solidFill>
                  <a:srgbClr val="49B1FF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71500" y="3492164"/>
            <a:ext cx="3711272" cy="1969868"/>
            <a:chOff x="558800" y="3492164"/>
            <a:chExt cx="3711272" cy="1969868"/>
          </a:xfrm>
        </p:grpSpPr>
        <p:sp>
          <p:nvSpPr>
            <p:cNvPr id="34" name="Left Brace 33"/>
            <p:cNvSpPr/>
            <p:nvPr/>
          </p:nvSpPr>
          <p:spPr>
            <a:xfrm rot="16200000">
              <a:off x="2633452" y="2979611"/>
              <a:ext cx="257597" cy="1282703"/>
            </a:xfrm>
            <a:prstGeom prst="leftBrace">
              <a:avLst>
                <a:gd name="adj1" fmla="val 8333"/>
                <a:gd name="adj2" fmla="val 51688"/>
              </a:avLst>
            </a:prstGeom>
            <a:noFill/>
            <a:ln>
              <a:solidFill>
                <a:srgbClr val="49B1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40"/>
            <p:cNvCxnSpPr>
              <a:stCxn id="34" idx="1"/>
            </p:cNvCxnSpPr>
            <p:nvPr/>
          </p:nvCxnSpPr>
          <p:spPr>
            <a:xfrm rot="5400000">
              <a:off x="1740175" y="4086039"/>
              <a:ext cx="1380006" cy="707451"/>
            </a:xfrm>
            <a:prstGeom prst="line">
              <a:avLst/>
            </a:prstGeom>
            <a:noFill/>
            <a:ln>
              <a:solidFill>
                <a:srgbClr val="49B1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58800" y="5092700"/>
              <a:ext cx="37112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9B1FF"/>
                  </a:solidFill>
                </a:rPr>
                <a:t>outcome of the social choice function</a:t>
              </a:r>
              <a:endParaRPr lang="en-US" dirty="0">
                <a:solidFill>
                  <a:srgbClr val="49B1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0635" y="5448300"/>
            <a:ext cx="31023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The Revelation Principle</a:t>
            </a:r>
            <a:endParaRPr lang="en-US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92188" y="1997075"/>
            <a:ext cx="7999412" cy="3794125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25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DC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Revelation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FDC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Principle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DCB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703" y="2189658"/>
            <a:ext cx="8188697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/>
              <a:t>We have defined direct revelation mechanisms in previous lectures. Clearly, the general definition of mechanisms is a </a:t>
            </a:r>
            <a:r>
              <a:rPr lang="en-US" sz="2200" dirty="0" smtClean="0">
                <a:solidFill>
                  <a:srgbClr val="49B1FF"/>
                </a:solidFill>
              </a:rPr>
              <a:t>superset </a:t>
            </a:r>
            <a:r>
              <a:rPr lang="en-US" sz="2200" dirty="0" smtClean="0"/>
              <a:t>of the direct revelation mechanisms. </a:t>
            </a:r>
          </a:p>
          <a:p>
            <a:pPr algn="just"/>
            <a:endParaRPr lang="en-US" sz="2200" b="1" i="1" dirty="0" smtClean="0"/>
          </a:p>
          <a:p>
            <a:pPr algn="just"/>
            <a:r>
              <a:rPr lang="en-US" sz="2200" b="1" i="1" dirty="0" smtClean="0"/>
              <a:t>But is it </a:t>
            </a:r>
            <a:r>
              <a:rPr lang="en-US" sz="2200" b="1" i="1" dirty="0" smtClean="0">
                <a:solidFill>
                  <a:srgbClr val="FFFF00"/>
                </a:solidFill>
              </a:rPr>
              <a:t>strictly </a:t>
            </a:r>
            <a:r>
              <a:rPr lang="en-US" sz="2200" b="1" i="1" dirty="0" smtClean="0"/>
              <a:t>more powerful? Can it implement some social choice functions in dominant strategy that the incentive compatible (direct revelation dominant strategy implementation) mechanism can not? </a:t>
            </a:r>
            <a:endParaRPr lang="en-US" sz="2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25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DC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Revelation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FDC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Principle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DCB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8600" y="1701800"/>
            <a:ext cx="8610600" cy="1785104"/>
            <a:chOff x="228600" y="1625600"/>
            <a:chExt cx="8610600" cy="1785104"/>
          </a:xfrm>
        </p:grpSpPr>
        <p:sp>
          <p:nvSpPr>
            <p:cNvPr id="12" name="TextBox 11"/>
            <p:cNvSpPr txBox="1"/>
            <p:nvPr/>
          </p:nvSpPr>
          <p:spPr>
            <a:xfrm>
              <a:off x="228600" y="1625600"/>
              <a:ext cx="86106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49B1FF"/>
                  </a:solidFill>
                </a:rPr>
                <a:t>Proposition: </a:t>
              </a:r>
              <a:r>
                <a:rPr lang="en-US" sz="2200" dirty="0" smtClean="0">
                  <a:solidFill>
                    <a:srgbClr val="FFFFFF"/>
                  </a:solidFill>
                </a:rPr>
                <a:t>(Revelation principle) If there exists an arbitrary mechanism that implements    in dominant strategies, then there exists an incentive compatible mechanism that implements   . The payments of the players in the incentive compatible mechanism are identical to those, obtained at equilibrium, of the original mechanism.</a:t>
              </a:r>
              <a:endParaRPr lang="en-US" sz="2200" dirty="0">
                <a:solidFill>
                  <a:srgbClr val="49B1FF"/>
                </a:solidFill>
              </a:endParaRPr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165350" y="2032000"/>
              <a:ext cx="165100" cy="304800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4813300" y="2374900"/>
              <a:ext cx="165100" cy="304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539387" y="219213"/>
            <a:ext cx="6594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[Incentive</a:t>
            </a:r>
            <a:r>
              <a:rPr lang="en-US" sz="3600" dirty="0" smtClean="0">
                <a:solidFill>
                  <a:srgbClr val="FFE79D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Compatibility (restated)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42"/>
          <p:cNvGrpSpPr/>
          <p:nvPr/>
        </p:nvGrpSpPr>
        <p:grpSpPr>
          <a:xfrm>
            <a:off x="1275892" y="2705100"/>
            <a:ext cx="3156408" cy="2057400"/>
            <a:chOff x="1275892" y="2705100"/>
            <a:chExt cx="3156408" cy="2057400"/>
          </a:xfrm>
        </p:grpSpPr>
        <p:sp>
          <p:nvSpPr>
            <p:cNvPr id="34" name="Right Brace 33"/>
            <p:cNvSpPr/>
            <p:nvPr/>
          </p:nvSpPr>
          <p:spPr>
            <a:xfrm rot="5400000">
              <a:off x="2752725" y="1749425"/>
              <a:ext cx="317500" cy="2228850"/>
            </a:xfrm>
            <a:prstGeom prst="rightBrace">
              <a:avLst/>
            </a:prstGeom>
            <a:ln>
              <a:solidFill>
                <a:srgbClr val="49B1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9B1FF"/>
                </a:solidFill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5400000">
              <a:off x="2244725" y="3527425"/>
              <a:ext cx="1327150" cy="355600"/>
            </a:xfrm>
            <a:prstGeom prst="line">
              <a:avLst/>
            </a:prstGeom>
            <a:ln>
              <a:solidFill>
                <a:srgbClr val="49B1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275892" y="4393168"/>
              <a:ext cx="31564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9B1FF"/>
                  </a:solidFill>
                </a:rPr>
                <a:t>utility of </a:t>
              </a:r>
              <a:r>
                <a:rPr lang="en-US" i="1" dirty="0" err="1" smtClean="0">
                  <a:solidFill>
                    <a:srgbClr val="49B1FF"/>
                  </a:solidFill>
                </a:rPr>
                <a:t>i</a:t>
              </a:r>
              <a:r>
                <a:rPr lang="en-US" dirty="0" smtClean="0">
                  <a:solidFill>
                    <a:srgbClr val="49B1FF"/>
                  </a:solidFill>
                </a:rPr>
                <a:t> if he says the truth</a:t>
              </a:r>
              <a:endParaRPr lang="en-US" dirty="0">
                <a:solidFill>
                  <a:srgbClr val="49B1FF"/>
                </a:solidFill>
              </a:endParaRPr>
            </a:p>
          </p:txBody>
        </p:sp>
      </p:grpSp>
      <p:grpSp>
        <p:nvGrpSpPr>
          <p:cNvPr id="3" name="Group 43"/>
          <p:cNvGrpSpPr/>
          <p:nvPr/>
        </p:nvGrpSpPr>
        <p:grpSpPr>
          <a:xfrm>
            <a:off x="4572697" y="2705100"/>
            <a:ext cx="2355153" cy="2712482"/>
            <a:chOff x="4610100" y="2724150"/>
            <a:chExt cx="2355153" cy="2712482"/>
          </a:xfrm>
        </p:grpSpPr>
        <p:sp>
          <p:nvSpPr>
            <p:cNvPr id="35" name="Right Brace 34"/>
            <p:cNvSpPr/>
            <p:nvPr/>
          </p:nvSpPr>
          <p:spPr>
            <a:xfrm rot="5400000">
              <a:off x="5565775" y="1768475"/>
              <a:ext cx="317500" cy="2228850"/>
            </a:xfrm>
            <a:prstGeom prst="rightBrace">
              <a:avLst/>
            </a:prstGeom>
            <a:ln>
              <a:solidFill>
                <a:srgbClr val="49B1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9B1FF"/>
                </a:solidFill>
              </a:endParaRPr>
            </a:p>
          </p:txBody>
        </p:sp>
        <p:cxnSp>
          <p:nvCxnSpPr>
            <p:cNvPr id="39" name="Straight Connector 38"/>
            <p:cNvCxnSpPr>
              <a:stCxn id="35" idx="1"/>
            </p:cNvCxnSpPr>
            <p:nvPr/>
          </p:nvCxnSpPr>
          <p:spPr>
            <a:xfrm rot="16200000" flipH="1">
              <a:off x="4866873" y="3899302"/>
              <a:ext cx="2001282" cy="285979"/>
            </a:xfrm>
            <a:prstGeom prst="line">
              <a:avLst/>
            </a:prstGeom>
            <a:ln>
              <a:solidFill>
                <a:srgbClr val="49B1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797196" y="5067300"/>
              <a:ext cx="2168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49B1FF"/>
                  </a:solidFill>
                </a:rPr>
                <a:t>utility of </a:t>
              </a:r>
              <a:r>
                <a:rPr lang="en-US" i="1" dirty="0" err="1" smtClean="0">
                  <a:solidFill>
                    <a:srgbClr val="49B1FF"/>
                  </a:solidFill>
                </a:rPr>
                <a:t>i</a:t>
              </a:r>
              <a:r>
                <a:rPr lang="en-US" dirty="0" smtClean="0">
                  <a:solidFill>
                    <a:srgbClr val="49B1FF"/>
                  </a:solidFill>
                </a:rPr>
                <a:t> if he lies</a:t>
              </a:r>
              <a:endParaRPr lang="en-US" dirty="0">
                <a:solidFill>
                  <a:srgbClr val="49B1FF"/>
                </a:solidFill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863600" y="5568434"/>
            <a:ext cx="4315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i.e. no incentive to lie about your type! ]</a:t>
            </a:r>
            <a:endParaRPr lang="en-US" sz="2000" dirty="0"/>
          </a:p>
        </p:txBody>
      </p:sp>
      <p:grpSp>
        <p:nvGrpSpPr>
          <p:cNvPr id="4" name="Group 23"/>
          <p:cNvGrpSpPr/>
          <p:nvPr/>
        </p:nvGrpSpPr>
        <p:grpSpPr>
          <a:xfrm>
            <a:off x="1301750" y="2794000"/>
            <a:ext cx="1308100" cy="533400"/>
            <a:chOff x="1301750" y="2794000"/>
            <a:chExt cx="1308100" cy="533400"/>
          </a:xfrm>
        </p:grpSpPr>
        <p:sp>
          <p:nvSpPr>
            <p:cNvPr id="28" name="Freeform 27"/>
            <p:cNvSpPr/>
            <p:nvPr/>
          </p:nvSpPr>
          <p:spPr>
            <a:xfrm>
              <a:off x="1968500" y="2794000"/>
              <a:ext cx="368300" cy="266700"/>
            </a:xfrm>
            <a:custGeom>
              <a:avLst/>
              <a:gdLst>
                <a:gd name="connsiteX0" fmla="*/ 0 w 368300"/>
                <a:gd name="connsiteY0" fmla="*/ 266700 h 266700"/>
                <a:gd name="connsiteX1" fmla="*/ 266700 w 368300"/>
                <a:gd name="connsiteY1" fmla="*/ 177800 h 266700"/>
                <a:gd name="connsiteX2" fmla="*/ 368300 w 368300"/>
                <a:gd name="connsiteY2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300" h="266700">
                  <a:moveTo>
                    <a:pt x="0" y="266700"/>
                  </a:moveTo>
                  <a:cubicBezTo>
                    <a:pt x="102658" y="244475"/>
                    <a:pt x="205317" y="222250"/>
                    <a:pt x="266700" y="177800"/>
                  </a:cubicBezTo>
                  <a:cubicBezTo>
                    <a:pt x="328083" y="133350"/>
                    <a:pt x="368300" y="0"/>
                    <a:pt x="368300" y="0"/>
                  </a:cubicBezTo>
                </a:path>
              </a:pathLst>
            </a:custGeom>
            <a:ln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301750" y="3073400"/>
              <a:ext cx="1308100" cy="254000"/>
            </a:xfrm>
            <a:prstGeom prst="rect">
              <a:avLst/>
            </a:prstGeom>
          </p:spPr>
        </p:pic>
      </p:grpSp>
      <p:grpSp>
        <p:nvGrpSpPr>
          <p:cNvPr id="5" name="Group 25"/>
          <p:cNvGrpSpPr/>
          <p:nvPr/>
        </p:nvGrpSpPr>
        <p:grpSpPr>
          <a:xfrm>
            <a:off x="4747683" y="2806700"/>
            <a:ext cx="2389717" cy="762000"/>
            <a:chOff x="4747683" y="2806700"/>
            <a:chExt cx="2389717" cy="762000"/>
          </a:xfrm>
        </p:grpSpPr>
        <p:sp>
          <p:nvSpPr>
            <p:cNvPr id="29" name="Freeform 28"/>
            <p:cNvSpPr/>
            <p:nvPr/>
          </p:nvSpPr>
          <p:spPr>
            <a:xfrm>
              <a:off x="4747683" y="2806700"/>
              <a:ext cx="1208617" cy="457200"/>
            </a:xfrm>
            <a:custGeom>
              <a:avLst/>
              <a:gdLst>
                <a:gd name="connsiteX0" fmla="*/ 1208617 w 1208617"/>
                <a:gd name="connsiteY0" fmla="*/ 457200 h 457200"/>
                <a:gd name="connsiteX1" fmla="*/ 179917 w 1208617"/>
                <a:gd name="connsiteY1" fmla="*/ 317500 h 457200"/>
                <a:gd name="connsiteX2" fmla="*/ 129117 w 1208617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8617" h="457200">
                  <a:moveTo>
                    <a:pt x="1208617" y="457200"/>
                  </a:moveTo>
                  <a:cubicBezTo>
                    <a:pt x="784225" y="425450"/>
                    <a:pt x="359834" y="393700"/>
                    <a:pt x="179917" y="317500"/>
                  </a:cubicBezTo>
                  <a:cubicBezTo>
                    <a:pt x="0" y="241300"/>
                    <a:pt x="129117" y="0"/>
                    <a:pt x="129117" y="0"/>
                  </a:cubicBezTo>
                </a:path>
              </a:pathLst>
            </a:custGeom>
            <a:ln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5765800" y="3289300"/>
              <a:ext cx="1371600" cy="279400"/>
            </a:xfrm>
            <a:prstGeom prst="rect">
              <a:avLst/>
            </a:prstGeom>
          </p:spPr>
        </p:pic>
      </p:grpSp>
      <p:grpSp>
        <p:nvGrpSpPr>
          <p:cNvPr id="6" name="Group 26"/>
          <p:cNvGrpSpPr/>
          <p:nvPr/>
        </p:nvGrpSpPr>
        <p:grpSpPr>
          <a:xfrm>
            <a:off x="444501" y="1119544"/>
            <a:ext cx="8407400" cy="1585556"/>
            <a:chOff x="444501" y="1119544"/>
            <a:chExt cx="8407400" cy="1585556"/>
          </a:xfrm>
        </p:grpSpPr>
        <p:grpSp>
          <p:nvGrpSpPr>
            <p:cNvPr id="7" name="Group 41"/>
            <p:cNvGrpSpPr/>
            <p:nvPr/>
          </p:nvGrpSpPr>
          <p:grpSpPr>
            <a:xfrm>
              <a:off x="444501" y="1119544"/>
              <a:ext cx="8407400" cy="1274009"/>
              <a:chOff x="444501" y="1119544"/>
              <a:chExt cx="8407400" cy="1274009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44501" y="1285557"/>
                <a:ext cx="84074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49B1FF"/>
                    </a:solidFill>
                    <a:latin typeface="Times New Roman"/>
                    <a:cs typeface="Times New Roman"/>
                  </a:rPr>
                  <a:t>Def</a:t>
                </a:r>
                <a:r>
                  <a:rPr lang="en-US" sz="2200" dirty="0" smtClean="0">
                    <a:latin typeface="Times New Roman"/>
                    <a:cs typeface="Times New Roman"/>
                  </a:rPr>
                  <a:t>:  A direct revelation mechanism mechanism                        is called </a:t>
                </a:r>
                <a:r>
                  <a:rPr lang="en-US" sz="2200" i="1" dirty="0" smtClean="0">
                    <a:latin typeface="Times New Roman"/>
                    <a:cs typeface="Times New Roman"/>
                  </a:rPr>
                  <a:t>incentive compatible</a:t>
                </a:r>
                <a:r>
                  <a:rPr lang="en-US" sz="2200" dirty="0" smtClean="0">
                    <a:latin typeface="Times New Roman"/>
                    <a:cs typeface="Times New Roman"/>
                  </a:rPr>
                  <a:t>, or </a:t>
                </a:r>
                <a:r>
                  <a:rPr lang="en-US" sz="2200" i="1" dirty="0" smtClean="0">
                    <a:latin typeface="Times New Roman"/>
                    <a:cs typeface="Times New Roman"/>
                  </a:rPr>
                  <a:t>truthful</a:t>
                </a:r>
                <a:r>
                  <a:rPr lang="en-US" sz="2200" dirty="0" smtClean="0">
                    <a:latin typeface="Times New Roman"/>
                    <a:cs typeface="Times New Roman"/>
                  </a:rPr>
                  <a:t> , or </a:t>
                </a:r>
                <a:r>
                  <a:rPr lang="en-US" sz="2200" i="1" dirty="0" smtClean="0">
                    <a:latin typeface="Times New Roman"/>
                    <a:cs typeface="Times New Roman"/>
                  </a:rPr>
                  <a:t>strategy-proof</a:t>
                </a:r>
                <a:r>
                  <a:rPr lang="en-US" sz="22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200" dirty="0" err="1" smtClean="0">
                    <a:latin typeface="Times New Roman"/>
                    <a:cs typeface="Times New Roman"/>
                  </a:rPr>
                  <a:t>iff</a:t>
                </a:r>
                <a:r>
                  <a:rPr lang="en-US" sz="2200" dirty="0" smtClean="0">
                    <a:latin typeface="Times New Roman"/>
                    <a:cs typeface="Times New Roman"/>
                  </a:rPr>
                  <a:t>  for all </a:t>
                </a:r>
                <a:r>
                  <a:rPr lang="en-US" sz="2200" i="1" dirty="0" err="1" smtClean="0">
                    <a:latin typeface="Times New Roman"/>
                    <a:cs typeface="Times New Roman"/>
                  </a:rPr>
                  <a:t>i</a:t>
                </a:r>
                <a:r>
                  <a:rPr lang="en-US" sz="2200" dirty="0" smtClean="0">
                    <a:latin typeface="Times New Roman"/>
                    <a:cs typeface="Times New Roman"/>
                  </a:rPr>
                  <a:t>, for all                                                            </a:t>
                </a:r>
                <a:br>
                  <a:rPr lang="en-US" sz="2200" dirty="0" smtClean="0">
                    <a:latin typeface="Times New Roman"/>
                    <a:cs typeface="Times New Roman"/>
                  </a:rPr>
                </a:br>
                <a:r>
                  <a:rPr lang="en-US" sz="2200" dirty="0" smtClean="0">
                    <a:latin typeface="Times New Roman"/>
                    <a:cs typeface="Times New Roman"/>
                  </a:rPr>
                  <a:t>                                    and for all </a:t>
                </a:r>
                <a:endParaRPr lang="en-US" sz="2200" dirty="0">
                  <a:latin typeface="Times New Roman"/>
                  <a:cs typeface="Times New Roman"/>
                </a:endParaRPr>
              </a:p>
            </p:txBody>
          </p:sp>
          <p:pic>
            <p:nvPicPr>
              <p:cNvPr id="15" name="Picture 14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"/>
                  <a:stretch>
                    <a:fillRect/>
                  </a:stretch>
                </p:blipFill>
              </mc:Choice>
              <mc:Fallback>
                <p:blipFill>
                  <a:blip r:embed="rId9"/>
                  <a:stretch>
                    <a:fillRect/>
                  </a:stretch>
                </p:blipFill>
              </mc:Fallback>
            </mc:AlternateContent>
            <p:spPr>
              <a:xfrm>
                <a:off x="5765800" y="1119544"/>
                <a:ext cx="2006600" cy="787400"/>
              </a:xfrm>
              <a:prstGeom prst="rect">
                <a:avLst/>
              </a:prstGeom>
            </p:spPr>
          </p:pic>
        </p:grpSp>
        <p:pic>
          <p:nvPicPr>
            <p:cNvPr id="25" name="Picture 2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508000" y="2044700"/>
              <a:ext cx="2400300" cy="279400"/>
            </a:xfrm>
            <a:prstGeom prst="rect">
              <a:avLst/>
            </a:prstGeom>
          </p:spPr>
        </p:pic>
        <p:pic>
          <p:nvPicPr>
            <p:cNvPr id="30" name="Picture 2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4341283" y="2044700"/>
              <a:ext cx="812800" cy="330200"/>
            </a:xfrm>
            <a:prstGeom prst="rect">
              <a:avLst/>
            </a:prstGeom>
          </p:spPr>
        </p:pic>
        <p:pic>
          <p:nvPicPr>
            <p:cNvPr id="36" name="Picture 3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1708150" y="2374900"/>
              <a:ext cx="5219700" cy="33020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25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DC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Revelation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FDC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Principle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DCB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228600" y="1701800"/>
            <a:ext cx="8610600" cy="1785104"/>
            <a:chOff x="228600" y="1625600"/>
            <a:chExt cx="8610600" cy="1785104"/>
          </a:xfrm>
        </p:grpSpPr>
        <p:sp>
          <p:nvSpPr>
            <p:cNvPr id="12" name="TextBox 11"/>
            <p:cNvSpPr txBox="1"/>
            <p:nvPr/>
          </p:nvSpPr>
          <p:spPr>
            <a:xfrm>
              <a:off x="228600" y="1625600"/>
              <a:ext cx="86106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49B1FF"/>
                  </a:solidFill>
                </a:rPr>
                <a:t>Proposition: </a:t>
              </a:r>
              <a:r>
                <a:rPr lang="en-US" sz="2200" dirty="0" smtClean="0">
                  <a:solidFill>
                    <a:srgbClr val="FFFFFF"/>
                  </a:solidFill>
                </a:rPr>
                <a:t>(Revelation principle) If there exists an arbitrary mechanism that implements    in dominant strategies, then there exists an incentive compatible mechanism that implements   . The payments of the players in the incentive compatible mechanism are identical to those, obtained at equilibrium, of the original mechanism.</a:t>
              </a:r>
              <a:endParaRPr lang="en-US" sz="2200" dirty="0">
                <a:solidFill>
                  <a:srgbClr val="49B1FF"/>
                </a:solidFill>
              </a:endParaRPr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2165350" y="2032000"/>
              <a:ext cx="165100" cy="304800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4813300" y="2374900"/>
              <a:ext cx="165100" cy="30480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2946400" y="4572000"/>
            <a:ext cx="353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9B1FF"/>
                </a:solidFill>
              </a:rPr>
              <a:t>Proof idea: </a:t>
            </a:r>
            <a:r>
              <a:rPr lang="en-US" sz="2800" b="1" i="1" dirty="0" smtClean="0">
                <a:solidFill>
                  <a:srgbClr val="FFFF00"/>
                </a:solidFill>
              </a:rPr>
              <a:t>Simulation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25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DC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Revelation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FDC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Principle (cont’d)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DCB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09700" y="2120900"/>
            <a:ext cx="5994400" cy="321310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9B1FF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612900" y="1460500"/>
            <a:ext cx="914400" cy="2336800"/>
            <a:chOff x="1612900" y="1460500"/>
            <a:chExt cx="914400" cy="2336800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2064544" y="2025650"/>
              <a:ext cx="546100" cy="1588"/>
            </a:xfrm>
            <a:prstGeom prst="line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2108200" y="2312194"/>
              <a:ext cx="419100" cy="4191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2247900" y="1460500"/>
              <a:ext cx="228600" cy="254000"/>
            </a:xfrm>
            <a:prstGeom prst="rect">
              <a:avLst/>
            </a:prstGeom>
          </p:spPr>
        </p:pic>
        <p:pic>
          <p:nvPicPr>
            <p:cNvPr id="26" name="Picture 2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2222500" y="2444750"/>
              <a:ext cx="254000" cy="190500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 rot="5400000">
              <a:off x="1810941" y="3269853"/>
              <a:ext cx="1053306" cy="1588"/>
            </a:xfrm>
            <a:prstGeom prst="line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34" name="Picture 3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1612900" y="3124200"/>
              <a:ext cx="635000" cy="279400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2667000" y="1473200"/>
            <a:ext cx="901700" cy="2324894"/>
            <a:chOff x="2336800" y="1473200"/>
            <a:chExt cx="901700" cy="2324894"/>
          </a:xfrm>
        </p:grpSpPr>
        <p:sp>
          <p:nvSpPr>
            <p:cNvPr id="22" name="Rectangle 21"/>
            <p:cNvSpPr/>
            <p:nvPr/>
          </p:nvSpPr>
          <p:spPr>
            <a:xfrm>
              <a:off x="2819400" y="2311400"/>
              <a:ext cx="419100" cy="4191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336800" y="1473200"/>
              <a:ext cx="850900" cy="2324894"/>
              <a:chOff x="2324100" y="1473200"/>
              <a:chExt cx="850900" cy="2324894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rot="5400000">
                <a:off x="2763044" y="2038350"/>
                <a:ext cx="546100" cy="1588"/>
              </a:xfrm>
              <a:prstGeom prst="line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23" name="Picture 22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9"/>
                  <a:stretch>
                    <a:fillRect/>
                  </a:stretch>
                </p:blipFill>
              </mc:Choice>
              <mc:Fallback>
                <p:blipFill>
                  <a:blip r:embed="rId10"/>
                  <a:stretch>
                    <a:fillRect/>
                  </a:stretch>
                </p:blipFill>
              </mc:Fallback>
            </mc:AlternateContent>
            <p:spPr>
              <a:xfrm>
                <a:off x="2946400" y="1473200"/>
                <a:ext cx="228600" cy="254000"/>
              </a:xfrm>
              <a:prstGeom prst="rect">
                <a:avLst/>
              </a:prstGeom>
            </p:spPr>
          </p:pic>
          <p:pic>
            <p:nvPicPr>
              <p:cNvPr id="27" name="Picture 26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1"/>
                  <a:stretch>
                    <a:fillRect/>
                  </a:stretch>
                </p:blipFill>
              </mc:Choice>
              <mc:Fallback>
                <p:blipFill>
                  <a:blip r:embed="rId12"/>
                  <a:stretch>
                    <a:fillRect/>
                  </a:stretch>
                </p:blipFill>
              </mc:Fallback>
            </mc:AlternateContent>
            <p:spPr>
              <a:xfrm>
                <a:off x="2908300" y="2444750"/>
                <a:ext cx="254000" cy="190500"/>
              </a:xfrm>
              <a:prstGeom prst="rect">
                <a:avLst/>
              </a:prstGeom>
            </p:spPr>
          </p:pic>
          <p:cxnSp>
            <p:nvCxnSpPr>
              <p:cNvPr id="31" name="Straight Connector 30"/>
              <p:cNvCxnSpPr/>
              <p:nvPr/>
            </p:nvCxnSpPr>
            <p:spPr>
              <a:xfrm rot="5400000">
                <a:off x="2510235" y="3270647"/>
                <a:ext cx="1053306" cy="1588"/>
              </a:xfrm>
              <a:prstGeom prst="line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35" name="Picture 34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3"/>
                  <a:stretch>
                    <a:fillRect/>
                  </a:stretch>
                </p:blipFill>
              </mc:Choice>
              <mc:Fallback>
                <p:blipFill>
                  <a:blip r:embed="rId14"/>
                  <a:stretch>
                    <a:fillRect/>
                  </a:stretch>
                </p:blipFill>
              </mc:Fallback>
            </mc:AlternateContent>
            <p:spPr>
              <a:xfrm>
                <a:off x="2324100" y="3124200"/>
                <a:ext cx="635000" cy="279400"/>
              </a:xfrm>
              <a:prstGeom prst="rect">
                <a:avLst/>
              </a:prstGeom>
            </p:spPr>
          </p:pic>
        </p:grpSp>
      </p:grpSp>
      <p:grpSp>
        <p:nvGrpSpPr>
          <p:cNvPr id="45" name="Group 44"/>
          <p:cNvGrpSpPr/>
          <p:nvPr/>
        </p:nvGrpSpPr>
        <p:grpSpPr>
          <a:xfrm>
            <a:off x="5689600" y="1485900"/>
            <a:ext cx="984250" cy="2311400"/>
            <a:chOff x="5689600" y="1485900"/>
            <a:chExt cx="984250" cy="2311400"/>
          </a:xfrm>
        </p:grpSpPr>
        <p:grpSp>
          <p:nvGrpSpPr>
            <p:cNvPr id="39" name="Group 38"/>
            <p:cNvGrpSpPr/>
            <p:nvPr/>
          </p:nvGrpSpPr>
          <p:grpSpPr>
            <a:xfrm>
              <a:off x="6254750" y="1485900"/>
              <a:ext cx="419100" cy="2311400"/>
              <a:chOff x="6254750" y="1485900"/>
              <a:chExt cx="419100" cy="23114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6190456" y="2050256"/>
                <a:ext cx="546100" cy="1588"/>
              </a:xfrm>
              <a:prstGeom prst="line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24" name="Picture 23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5"/>
                  <a:stretch>
                    <a:fillRect/>
                  </a:stretch>
                </p:blipFill>
              </mc:Choice>
              <mc:Fallback>
                <p:blipFill>
                  <a:blip r:embed="rId16"/>
                  <a:stretch>
                    <a:fillRect/>
                  </a:stretch>
                </p:blipFill>
              </mc:Fallback>
            </mc:AlternateContent>
            <p:spPr>
              <a:xfrm>
                <a:off x="6350000" y="1485900"/>
                <a:ext cx="254000" cy="254000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6254750" y="2299494"/>
                <a:ext cx="419100" cy="4191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8" name="Picture 27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7"/>
                  <a:stretch>
                    <a:fillRect/>
                  </a:stretch>
                </p:blipFill>
              </mc:Choice>
              <mc:Fallback>
                <p:blipFill>
                  <a:blip r:embed="rId18"/>
                  <a:stretch>
                    <a:fillRect/>
                  </a:stretch>
                </p:blipFill>
              </mc:Fallback>
            </mc:AlternateContent>
            <p:spPr>
              <a:xfrm>
                <a:off x="6337300" y="2419350"/>
                <a:ext cx="279400" cy="190500"/>
              </a:xfrm>
              <a:prstGeom prst="rect">
                <a:avLst/>
              </a:prstGeom>
            </p:spPr>
          </p:pic>
          <p:cxnSp>
            <p:nvCxnSpPr>
              <p:cNvPr id="32" name="Straight Connector 31"/>
              <p:cNvCxnSpPr/>
              <p:nvPr/>
            </p:nvCxnSpPr>
            <p:spPr>
              <a:xfrm rot="5400000">
                <a:off x="5925741" y="3257153"/>
                <a:ext cx="1078706" cy="1588"/>
              </a:xfrm>
              <a:prstGeom prst="line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40" name="Picture 3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9"/>
                <a:stretch>
                  <a:fillRect/>
                </a:stretch>
              </p:blipFill>
            </mc:Choice>
            <mc:Fallback>
              <p:blipFill>
                <a:blip r:embed="rId20"/>
                <a:stretch>
                  <a:fillRect/>
                </a:stretch>
              </p:blipFill>
            </mc:Fallback>
          </mc:AlternateContent>
          <p:spPr>
            <a:xfrm>
              <a:off x="5689600" y="3162300"/>
              <a:ext cx="685800" cy="279400"/>
            </a:xfrm>
            <a:prstGeom prst="rect">
              <a:avLst/>
            </a:prstGeom>
          </p:spPr>
        </p:pic>
      </p:grpSp>
      <p:sp>
        <p:nvSpPr>
          <p:cNvPr id="46" name="Rounded Rectangle 45"/>
          <p:cNvSpPr/>
          <p:nvPr/>
        </p:nvSpPr>
        <p:spPr>
          <a:xfrm>
            <a:off x="2032000" y="3798094"/>
            <a:ext cx="4724400" cy="1294606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original mechanism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4051300" y="5372100"/>
            <a:ext cx="558800" cy="1588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9" name="Picture 4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1"/>
              <a:stretch>
                <a:fillRect/>
              </a:stretch>
            </p:blipFill>
          </mc:Choice>
          <mc:Fallback>
            <p:blipFill>
              <a:blip r:embed="rId22"/>
              <a:stretch>
                <a:fillRect/>
              </a:stretch>
            </p:blipFill>
          </mc:Fallback>
        </mc:AlternateContent>
        <p:spPr>
          <a:xfrm>
            <a:off x="3225006" y="5588794"/>
            <a:ext cx="2209800" cy="279400"/>
          </a:xfrm>
          <a:prstGeom prst="rect">
            <a:avLst/>
          </a:prstGeom>
        </p:spPr>
      </p:pic>
      <p:pic>
        <p:nvPicPr>
          <p:cNvPr id="51" name="Picture 5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3"/>
              <a:stretch>
                <a:fillRect/>
              </a:stretch>
            </p:blipFill>
          </mc:Choice>
          <mc:Fallback>
            <p:blipFill>
              <a:blip r:embed="rId24"/>
              <a:stretch>
                <a:fillRect/>
              </a:stretch>
            </p:blipFill>
          </mc:Fallback>
        </mc:AlternateContent>
        <p:spPr>
          <a:xfrm>
            <a:off x="4648200" y="2476500"/>
            <a:ext cx="635000" cy="76200"/>
          </a:xfrm>
          <a:prstGeom prst="rect">
            <a:avLst/>
          </a:prstGeom>
        </p:spPr>
      </p:pic>
      <p:pic>
        <p:nvPicPr>
          <p:cNvPr id="52" name="Picture 5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5"/>
              <a:stretch>
                <a:fillRect/>
              </a:stretch>
            </p:blipFill>
          </mc:Choice>
          <mc:Fallback>
            <p:blipFill>
              <a:blip r:embed="rId26"/>
              <a:stretch>
                <a:fillRect/>
              </a:stretch>
            </p:blipFill>
          </mc:Fallback>
        </mc:AlternateContent>
        <p:spPr>
          <a:xfrm>
            <a:off x="4660900" y="1727200"/>
            <a:ext cx="635000" cy="76200"/>
          </a:xfrm>
          <a:prstGeom prst="rect">
            <a:avLst/>
          </a:prstGeom>
        </p:spPr>
      </p:pic>
      <p:cxnSp>
        <p:nvCxnSpPr>
          <p:cNvPr id="54" name="Straight Connector 53"/>
          <p:cNvCxnSpPr/>
          <p:nvPr/>
        </p:nvCxnSpPr>
        <p:spPr>
          <a:xfrm rot="5400000" flipH="1" flipV="1">
            <a:off x="6883400" y="1549400"/>
            <a:ext cx="1041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946900" y="998835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9B1FF"/>
                </a:solidFill>
              </a:rPr>
              <a:t>new mechanism</a:t>
            </a:r>
            <a:endParaRPr lang="en-US" sz="2400" dirty="0">
              <a:solidFill>
                <a:srgbClr val="49B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2188" y="1997075"/>
            <a:ext cx="7999412" cy="3794125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 dirty="0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Proof of Revelation Principle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pic>
        <p:nvPicPr>
          <p:cNvPr id="47" name="Picture 4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17700" y="3194050"/>
            <a:ext cx="228600" cy="190500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571500" y="1010246"/>
            <a:ext cx="8572500" cy="5847754"/>
            <a:chOff x="469900" y="1046758"/>
            <a:chExt cx="8572500" cy="5847754"/>
          </a:xfrm>
        </p:grpSpPr>
        <p:grpSp>
          <p:nvGrpSpPr>
            <p:cNvPr id="46" name="Group 45"/>
            <p:cNvGrpSpPr/>
            <p:nvPr/>
          </p:nvGrpSpPr>
          <p:grpSpPr>
            <a:xfrm>
              <a:off x="469900" y="1046758"/>
              <a:ext cx="8572500" cy="5847754"/>
              <a:chOff x="355600" y="1288733"/>
              <a:chExt cx="8572500" cy="5847754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355600" y="1288733"/>
                <a:ext cx="8572500" cy="5847754"/>
                <a:chOff x="355600" y="1288733"/>
                <a:chExt cx="8572500" cy="5847754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355600" y="1288733"/>
                  <a:ext cx="8572500" cy="5847754"/>
                  <a:chOff x="546100" y="1852612"/>
                  <a:chExt cx="8572500" cy="5847754"/>
                </a:xfrm>
              </p:grpSpPr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546100" y="1852612"/>
                    <a:ext cx="8572500" cy="5847754"/>
                    <a:chOff x="546100" y="1852612"/>
                    <a:chExt cx="8572500" cy="5847754"/>
                  </a:xfrm>
                </p:grpSpPr>
                <p:grpSp>
                  <p:nvGrpSpPr>
                    <p:cNvPr id="27" name="Group 26"/>
                    <p:cNvGrpSpPr/>
                    <p:nvPr/>
                  </p:nvGrpSpPr>
                  <p:grpSpPr>
                    <a:xfrm>
                      <a:off x="546100" y="1852612"/>
                      <a:ext cx="8572500" cy="5847754"/>
                      <a:chOff x="546100" y="1852612"/>
                      <a:chExt cx="8572500" cy="5847754"/>
                    </a:xfrm>
                  </p:grpSpPr>
                  <p:pic>
                    <p:nvPicPr>
                      <p:cNvPr id="26" name="Picture 25" descr="latex-image-1.pdf"/>
                      <p:cNvPicPr>
                        <a:picLocks noChangeAspect="1"/>
                      </p:cNvPicPr>
                      <p:nvPr/>
                    </p:nvPicPr>
                    <mc:AlternateContent>
                      <mc:Choice xmlns:ma="http://schemas.microsoft.com/office/mac/drawingml/2008/main" Requires="ma">
                        <p:blipFill>
                          <a:blip r:embed="rId4"/>
                          <a:stretch>
                            <a:fillRect/>
                          </a:stretch>
                        </p:blipFill>
                      </mc:Choice>
                      <mc:Fallback>
                        <p:blipFill>
                          <a:blip r:embed="rId5"/>
                          <a:stretch>
                            <a:fillRect/>
                          </a:stretch>
                        </p:blipFill>
                      </mc:Fallback>
                    </mc:AlternateContent>
                    <p:spPr>
                      <a:xfrm>
                        <a:off x="1866900" y="2018387"/>
                        <a:ext cx="1168400" cy="22860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25" name="TextBox 24"/>
                      <p:cNvSpPr txBox="1"/>
                      <p:nvPr/>
                    </p:nvSpPr>
                    <p:spPr>
                      <a:xfrm>
                        <a:off x="546100" y="1852612"/>
                        <a:ext cx="8572500" cy="58477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200" dirty="0" smtClean="0">
                            <a:solidFill>
                              <a:srgbClr val="49B1FF"/>
                            </a:solidFill>
                          </a:rPr>
                          <a:t>Proof: </a:t>
                        </a:r>
                        <a:r>
                          <a:rPr lang="en-US" sz="2200" dirty="0" smtClean="0"/>
                          <a:t>Let                  be a dominant strategy equilibrium of the original mechanism such that                                                               , we define a new direct revelation mechanism: </a:t>
                        </a:r>
                      </a:p>
                      <a:p>
                        <a:endParaRPr lang="en-US" sz="2200" dirty="0" smtClean="0"/>
                      </a:p>
                      <a:p>
                        <a:endParaRPr lang="en-US" sz="2200" dirty="0" smtClean="0"/>
                      </a:p>
                      <a:p>
                        <a:r>
                          <a:rPr lang="en-US" sz="2200" dirty="0" smtClean="0"/>
                          <a:t>                 </a:t>
                        </a:r>
                      </a:p>
                      <a:p>
                        <a:r>
                          <a:rPr lang="en-US" sz="2200" dirty="0" smtClean="0"/>
                          <a:t>Since each     is a dominant strategy for player </a:t>
                        </a:r>
                        <a:r>
                          <a:rPr lang="en-US" sz="2200" dirty="0" err="1" smtClean="0"/>
                          <a:t>i</a:t>
                        </a:r>
                        <a:r>
                          <a:rPr lang="en-US" sz="2200" dirty="0" smtClean="0"/>
                          <a:t>, for every                 , we have that</a:t>
                        </a:r>
                      </a:p>
                      <a:p>
                        <a:endParaRPr lang="en-US" sz="2200" dirty="0" smtClean="0"/>
                      </a:p>
                      <a:p>
                        <a:endParaRPr lang="en-US" sz="2200" dirty="0" smtClean="0"/>
                      </a:p>
                      <a:p>
                        <a:r>
                          <a:rPr lang="en-US" sz="2200" dirty="0" smtClean="0"/>
                          <a:t>Thus in particular this is true for all                            and any                    . So we get that</a:t>
                        </a:r>
                      </a:p>
                      <a:p>
                        <a:endParaRPr lang="en-US" sz="2200" dirty="0" smtClean="0"/>
                      </a:p>
                      <a:p>
                        <a:endParaRPr lang="en-US" sz="2200" dirty="0" smtClean="0"/>
                      </a:p>
                      <a:p>
                        <a:r>
                          <a:rPr lang="en-US" sz="2200" dirty="0" smtClean="0"/>
                          <a:t>which gives the definition of  the incentive compatibility of the direct revelation mechanism that we obtained above.</a:t>
                        </a:r>
                      </a:p>
                      <a:p>
                        <a:r>
                          <a:rPr lang="en-US" sz="2200" dirty="0" smtClean="0"/>
                          <a:t>                                                                                                                   </a:t>
                        </a:r>
                        <a:r>
                          <a:rPr lang="en-US" sz="2200" dirty="0" err="1" smtClean="0">
                            <a:latin typeface="Wingdings"/>
                            <a:ea typeface="Wingdings"/>
                            <a:cs typeface="Wingdings"/>
                          </a:rPr>
                          <a:t></a:t>
                        </a:r>
                        <a:r>
                          <a:rPr lang="en-US" sz="2200" dirty="0" smtClean="0"/>
                          <a:t>                   </a:t>
                        </a:r>
                        <a:endParaRPr lang="en-US" sz="2200" dirty="0"/>
                      </a:p>
                    </p:txBody>
                  </p:sp>
                </p:grpSp>
                <p:pic>
                  <p:nvPicPr>
                    <p:cNvPr id="31" name="Picture 30" descr="latex-image-1.pdf"/>
                    <p:cNvPicPr>
                      <a:picLocks noChangeAspect="1"/>
                    </p:cNvPicPr>
                    <p:nvPr/>
                  </p:nvPicPr>
                  <mc:AlternateContent>
                    <mc:Choice xmlns:ma="http://schemas.microsoft.com/office/mac/drawingml/2008/main" Requires="ma">
                      <p:blipFill>
                        <a:blip r:embed="rId6"/>
                        <a:stretch>
                          <a:fillRect/>
                        </a:stretch>
                      </p:blipFill>
                    </mc:Choice>
                    <mc:Fallback>
                      <p:blipFill>
                        <a:blip r:embed="rId7"/>
                        <a:stretch>
                          <a:fillRect/>
                        </a:stretch>
                      </p:blipFill>
                    </mc:Fallback>
                  </mc:AlternateContent>
                  <p:spPr>
                    <a:xfrm>
                      <a:off x="7162800" y="3962400"/>
                      <a:ext cx="1117600" cy="3302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2" name="Picture 31" descr="latex-image-1.pdf"/>
                    <p:cNvPicPr>
                      <a:picLocks noChangeAspect="1"/>
                    </p:cNvPicPr>
                    <p:nvPr/>
                  </p:nvPicPr>
                  <mc:AlternateContent>
                    <mc:Choice xmlns:ma="http://schemas.microsoft.com/office/mac/drawingml/2008/main" Requires="ma">
                      <p:blipFill>
                        <a:blip r:embed="rId8"/>
                        <a:stretch>
                          <a:fillRect/>
                        </a:stretch>
                      </p:blipFill>
                    </mc:Choice>
                    <mc:Fallback>
                      <p:blipFill>
                        <a:blip r:embed="rId9"/>
                        <a:stretch>
                          <a:fillRect/>
                        </a:stretch>
                      </p:blipFill>
                    </mc:Fallback>
                  </mc:AlternateContent>
                  <p:spPr>
                    <a:xfrm>
                      <a:off x="736600" y="4748212"/>
                      <a:ext cx="8191500" cy="330200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34" name="Picture 33" descr="latex-image-1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10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11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4705350" y="5321300"/>
                    <a:ext cx="1790700" cy="304800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 descr="latex-image-1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12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13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7512050" y="5295900"/>
                    <a:ext cx="1257300" cy="3302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2" name="Picture 41" descr="latex-imag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4"/>
                    <a:stretch>
                      <a:fillRect/>
                    </a:stretch>
                  </p:blipFill>
                </mc:Choice>
                <mc:Fallback>
                  <p:blipFill>
                    <a:blip r:embed="rId15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2222500" y="2895600"/>
                  <a:ext cx="4445000" cy="330200"/>
                </a:xfrm>
                <a:prstGeom prst="rect">
                  <a:avLst/>
                </a:prstGeom>
              </p:spPr>
            </p:pic>
          </p:grpSp>
          <p:pic>
            <p:nvPicPr>
              <p:cNvPr id="45" name="Picture 44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6"/>
                  <a:stretch>
                    <a:fillRect/>
                  </a:stretch>
                </p:blipFill>
              </mc:Choice>
              <mc:Fallback>
                <p:blipFill>
                  <a:blip r:embed="rId17"/>
                  <a:stretch>
                    <a:fillRect/>
                  </a:stretch>
                </p:blipFill>
              </mc:Fallback>
            </mc:AlternateContent>
            <p:spPr>
              <a:xfrm>
                <a:off x="2870200" y="1739900"/>
                <a:ext cx="4279900" cy="304800"/>
              </a:xfrm>
              <a:prstGeom prst="rect">
                <a:avLst/>
              </a:prstGeom>
            </p:spPr>
          </p:pic>
        </p:grpSp>
        <p:pic>
          <p:nvPicPr>
            <p:cNvPr id="48" name="Picture 4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8"/>
                <a:stretch>
                  <a:fillRect/>
                </a:stretch>
              </p:blipFill>
            </mc:Choice>
            <mc:Fallback>
              <p:blipFill>
                <a:blip r:embed="rId19"/>
                <a:stretch>
                  <a:fillRect/>
                </a:stretch>
              </p:blipFill>
            </mc:Fallback>
          </mc:AlternateContent>
          <p:spPr>
            <a:xfrm>
              <a:off x="2343150" y="2286000"/>
              <a:ext cx="4356100" cy="330200"/>
            </a:xfrm>
            <a:prstGeom prst="rect">
              <a:avLst/>
            </a:prstGeom>
          </p:spPr>
        </p:pic>
      </p:grpSp>
      <p:pic>
        <p:nvPicPr>
          <p:cNvPr id="21" name="Picture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984250" y="5334000"/>
            <a:ext cx="70993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64611" y="5663743"/>
            <a:ext cx="53613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Review: Direct revelation Mechanisms, VCG</a:t>
            </a:r>
            <a:endParaRPr lang="en-US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2188" y="1997075"/>
            <a:ext cx="7999412" cy="3794125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 dirty="0"/>
          </a:p>
          <a:p>
            <a:pPr>
              <a:lnSpc>
                <a:spcPct val="90000"/>
              </a:lnSpc>
              <a:buSzTx/>
              <a:buFont typeface="Wingdings" pitchFamily="-108" charset="2"/>
              <a:buChar char="§"/>
            </a:pPr>
            <a:endParaRPr lang="en-US" sz="2400" dirty="0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Revelation Principle (cont’d)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401" y="1609725"/>
            <a:ext cx="9042400" cy="1785104"/>
            <a:chOff x="25401" y="2613025"/>
            <a:chExt cx="9042400" cy="1785104"/>
          </a:xfrm>
        </p:grpSpPr>
        <p:sp>
          <p:nvSpPr>
            <p:cNvPr id="20" name="TextBox 19"/>
            <p:cNvSpPr txBox="1"/>
            <p:nvPr/>
          </p:nvSpPr>
          <p:spPr>
            <a:xfrm>
              <a:off x="25401" y="2613025"/>
              <a:ext cx="90424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49B1FF"/>
                  </a:solidFill>
                </a:rPr>
                <a:t>Corollary:</a:t>
              </a:r>
              <a:r>
                <a:rPr lang="en-US" sz="2200" dirty="0" smtClean="0"/>
                <a:t> If there exists an arbitrary mechanism that ex-post Nash equilibrium implements   , then there exists an incentive compatible mechanism that implements   . Moreover, the payments of the players in the incentive compatible mechanism are identical to those, obtained in equilibrium, of the original mechanism. </a:t>
              </a:r>
              <a:endParaRPr lang="en-US" sz="2200" dirty="0">
                <a:solidFill>
                  <a:srgbClr val="49B1FF"/>
                </a:solidFill>
              </a:endParaRPr>
            </a:p>
          </p:txBody>
        </p:sp>
        <p:pic>
          <p:nvPicPr>
            <p:cNvPr id="21" name="Picture 2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1466850" y="3035300"/>
              <a:ext cx="165100" cy="304800"/>
            </a:xfrm>
            <a:prstGeom prst="rect">
              <a:avLst/>
            </a:prstGeom>
          </p:spPr>
        </p:pic>
        <p:pic>
          <p:nvPicPr>
            <p:cNvPr id="22" name="Picture 2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1454150" y="3365500"/>
              <a:ext cx="165100" cy="304800"/>
            </a:xfrm>
            <a:prstGeom prst="rect">
              <a:avLst/>
            </a:prstGeom>
          </p:spPr>
        </p:pic>
      </p:grpSp>
      <p:grpSp>
        <p:nvGrpSpPr>
          <p:cNvPr id="9" name="Group 32"/>
          <p:cNvGrpSpPr/>
          <p:nvPr/>
        </p:nvGrpSpPr>
        <p:grpSpPr>
          <a:xfrm>
            <a:off x="50799" y="3661529"/>
            <a:ext cx="9385301" cy="1261884"/>
            <a:chOff x="380999" y="1663700"/>
            <a:chExt cx="9385301" cy="1261884"/>
          </a:xfrm>
        </p:grpSpPr>
        <p:sp>
          <p:nvSpPr>
            <p:cNvPr id="10" name="TextBox 9"/>
            <p:cNvSpPr txBox="1"/>
            <p:nvPr/>
          </p:nvSpPr>
          <p:spPr>
            <a:xfrm>
              <a:off x="380999" y="1663700"/>
              <a:ext cx="9385301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49B1FF"/>
                  </a:solidFill>
                  <a:latin typeface="Times New Roman"/>
                  <a:cs typeface="Times New Roman"/>
                </a:rPr>
                <a:t>Technical Lemma (</a:t>
              </a:r>
              <a:r>
                <a:rPr lang="en-US" b="1" dirty="0" err="1" smtClean="0">
                  <a:solidFill>
                    <a:srgbClr val="49B1FF"/>
                  </a:solidFill>
                  <a:latin typeface="Times New Roman"/>
                  <a:cs typeface="Times New Roman"/>
                </a:rPr>
                <a:t>gedanken</a:t>
              </a:r>
              <a:r>
                <a:rPr lang="en-US" b="1" dirty="0" smtClean="0">
                  <a:solidFill>
                    <a:srgbClr val="49B1FF"/>
                  </a:solidFill>
                  <a:latin typeface="Times New Roman"/>
                  <a:cs typeface="Times New Roman"/>
                </a:rPr>
                <a:t> experiment: from ex-post to dominant strategy equilibria): </a:t>
              </a:r>
              <a:br>
                <a:rPr lang="en-US" b="1" dirty="0" smtClean="0">
                  <a:solidFill>
                    <a:srgbClr val="49B1FF"/>
                  </a:solidFill>
                  <a:latin typeface="Times New Roman"/>
                  <a:cs typeface="Times New Roman"/>
                </a:rPr>
              </a:br>
              <a:r>
                <a:rPr lang="en-US" b="1" dirty="0" smtClean="0">
                  <a:latin typeface="Times New Roman"/>
                  <a:cs typeface="Times New Roman"/>
                </a:rPr>
                <a:t>Let                  be an </a:t>
              </a:r>
              <a:r>
                <a:rPr lang="en-US" b="1" dirty="0" smtClean="0">
                  <a:solidFill>
                    <a:srgbClr val="FFFF00"/>
                  </a:solidFill>
                  <a:latin typeface="Times New Roman"/>
                  <a:cs typeface="Times New Roman"/>
                </a:rPr>
                <a:t>ex-post Nash equilibrium</a:t>
              </a:r>
              <a:r>
                <a:rPr lang="en-US" b="1" dirty="0" smtClean="0">
                  <a:latin typeface="Times New Roman"/>
                  <a:cs typeface="Times New Roman"/>
                </a:rPr>
                <a:t> of a game                                                               .</a:t>
              </a:r>
              <a:br>
                <a:rPr lang="en-US" b="1" dirty="0" smtClean="0">
                  <a:latin typeface="Times New Roman"/>
                  <a:cs typeface="Times New Roman"/>
                </a:rPr>
              </a:br>
              <a:r>
                <a:rPr lang="en-US" b="1" dirty="0" smtClean="0">
                  <a:latin typeface="Times New Roman"/>
                  <a:cs typeface="Times New Roman"/>
                </a:rPr>
                <a:t>Define new action spaces                                       . Then                    is a </a:t>
              </a:r>
              <a:r>
                <a:rPr lang="en-US" b="1" dirty="0" smtClean="0">
                  <a:solidFill>
                    <a:srgbClr val="FFFF00"/>
                  </a:solidFill>
                  <a:latin typeface="Times New Roman"/>
                  <a:cs typeface="Times New Roman"/>
                </a:rPr>
                <a:t>dominant strategy equilibrium </a:t>
              </a:r>
              <a:r>
                <a:rPr lang="en-US" b="1" dirty="0" smtClean="0">
                  <a:latin typeface="Times New Roman"/>
                  <a:cs typeface="Times New Roman"/>
                </a:rPr>
                <a:t>of the game     								</a:t>
              </a:r>
              <a:r>
                <a:rPr lang="en-US" sz="2200" b="1" dirty="0" smtClean="0">
                  <a:latin typeface="Times New Roman"/>
                  <a:cs typeface="Times New Roman"/>
                </a:rPr>
                <a:t>.</a:t>
              </a:r>
              <a:endParaRPr lang="en-US" sz="2200" dirty="0">
                <a:latin typeface="Times New Roman"/>
                <a:cs typeface="Times New Roman"/>
              </a:endParaRPr>
            </a:p>
          </p:txBody>
        </p:sp>
        <p:pic>
          <p:nvPicPr>
            <p:cNvPr id="11" name="Picture 1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896176" y="2061793"/>
              <a:ext cx="827024" cy="167640"/>
            </a:xfrm>
            <a:prstGeom prst="rect">
              <a:avLst/>
            </a:prstGeom>
          </p:spPr>
        </p:pic>
        <p:pic>
          <p:nvPicPr>
            <p:cNvPr id="12" name="Picture 1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5960936" y="2014549"/>
              <a:ext cx="3510153" cy="252984"/>
            </a:xfrm>
            <a:prstGeom prst="rect">
              <a:avLst/>
            </a:prstGeom>
          </p:spPr>
        </p:pic>
        <p:pic>
          <p:nvPicPr>
            <p:cNvPr id="13" name="Picture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3022601" y="2267533"/>
              <a:ext cx="2077212" cy="276225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5833936" y="2325953"/>
              <a:ext cx="949198" cy="192405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>
              <a:off x="2908301" y="2607258"/>
              <a:ext cx="3510153" cy="252984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50798" y="5029200"/>
            <a:ext cx="9090091" cy="1323439"/>
            <a:chOff x="50798" y="5029200"/>
            <a:chExt cx="9090091" cy="1323439"/>
          </a:xfrm>
        </p:grpSpPr>
        <p:sp>
          <p:nvSpPr>
            <p:cNvPr id="24" name="TextBox 23"/>
            <p:cNvSpPr txBox="1"/>
            <p:nvPr/>
          </p:nvSpPr>
          <p:spPr>
            <a:xfrm>
              <a:off x="50798" y="5029200"/>
              <a:ext cx="909009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49B1FF"/>
                  </a:solidFill>
                </a:rPr>
                <a:t>Proof sketch:</a:t>
              </a:r>
              <a:r>
                <a:rPr lang="en-US" sz="2000" dirty="0" smtClean="0"/>
                <a:t> Restrict the action spaces in the original mechanism  to the sets                                  . Our technical lemma implies that now    </a:t>
              </a:r>
            </a:p>
            <a:p>
              <a:r>
                <a:rPr lang="en-US" sz="2000" dirty="0" smtClean="0"/>
                <a:t>is a dominant strategy equilibrium. Now invoke the revelation principle on dominant strategies.</a:t>
              </a:r>
              <a:endParaRPr lang="en-US" sz="2000" dirty="0">
                <a:solidFill>
                  <a:srgbClr val="49B1FF"/>
                </a:solidFill>
              </a:endParaRPr>
            </a:p>
          </p:txBody>
        </p:sp>
        <p:pic>
          <p:nvPicPr>
            <p:cNvPr id="16" name="Picture 1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580644" y="5422900"/>
              <a:ext cx="2077212" cy="276225"/>
            </a:xfrm>
            <a:prstGeom prst="rect">
              <a:avLst/>
            </a:prstGeom>
          </p:spPr>
        </p:pic>
        <p:pic>
          <p:nvPicPr>
            <p:cNvPr id="17" name="Picture 1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6794182" y="5486400"/>
              <a:ext cx="949198" cy="1924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Direct Revelation Mechanisms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876300"/>
            <a:ext cx="8661400" cy="5715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Setup:</a:t>
            </a:r>
          </a:p>
          <a:p>
            <a:pPr lvl="1"/>
            <a:r>
              <a:rPr lang="en-US" sz="2200" dirty="0" smtClean="0"/>
              <a:t>Set of alternatives </a:t>
            </a:r>
            <a:r>
              <a:rPr lang="en-US" sz="2200" i="1" dirty="0" smtClean="0"/>
              <a:t>A</a:t>
            </a:r>
          </a:p>
          <a:p>
            <a:pPr lvl="1"/>
            <a:r>
              <a:rPr lang="en-US" sz="2200" i="1" dirty="0" err="1" smtClean="0"/>
              <a:t>n</a:t>
            </a:r>
            <a:r>
              <a:rPr lang="en-US" sz="2200" i="1" dirty="0" smtClean="0"/>
              <a:t> </a:t>
            </a:r>
            <a:r>
              <a:rPr lang="en-US" sz="2200" dirty="0" smtClean="0"/>
              <a:t>bidders; bidder </a:t>
            </a:r>
            <a:r>
              <a:rPr lang="en-US" sz="2200" i="1" dirty="0" err="1" smtClean="0"/>
              <a:t>i</a:t>
            </a:r>
            <a:r>
              <a:rPr lang="en-US" sz="2200" dirty="0" smtClean="0"/>
              <a:t> has a (private) valuation function               ;</a:t>
            </a:r>
          </a:p>
          <a:p>
            <a:pPr lvl="1"/>
            <a:r>
              <a:rPr lang="en-US" sz="2200" dirty="0" smtClean="0"/>
              <a:t>bidder </a:t>
            </a:r>
            <a:r>
              <a:rPr lang="en-US" sz="2200" i="1" dirty="0" err="1" smtClean="0"/>
              <a:t>i</a:t>
            </a:r>
            <a:r>
              <a:rPr lang="en-US" sz="2200" dirty="0" err="1" smtClean="0"/>
              <a:t>’s</a:t>
            </a:r>
            <a:r>
              <a:rPr lang="en-US" sz="2200" dirty="0" smtClean="0"/>
              <a:t> value for alternative </a:t>
            </a:r>
            <a:r>
              <a:rPr lang="en-US" sz="2200" i="1" dirty="0" smtClean="0"/>
              <a:t>a</a:t>
            </a:r>
            <a:r>
              <a:rPr lang="en-US" sz="2200" dirty="0" smtClean="0"/>
              <a:t> is            ;</a:t>
            </a:r>
          </a:p>
          <a:p>
            <a:pPr lvl="1"/>
            <a:r>
              <a:rPr lang="en-US" sz="2200" dirty="0" smtClean="0"/>
              <a:t>if alternative </a:t>
            </a:r>
            <a:r>
              <a:rPr lang="en-US" sz="2200" i="1" dirty="0" smtClean="0"/>
              <a:t>a</a:t>
            </a:r>
            <a:r>
              <a:rPr lang="en-US" sz="2200" dirty="0" smtClean="0"/>
              <a:t> is chosen and bidder </a:t>
            </a:r>
            <a:r>
              <a:rPr lang="en-US" sz="2200" i="1" dirty="0" err="1" smtClean="0"/>
              <a:t>i</a:t>
            </a:r>
            <a:r>
              <a:rPr lang="en-US" sz="2200" dirty="0" smtClean="0"/>
              <a:t> pays price </a:t>
            </a:r>
            <a:r>
              <a:rPr lang="en-US" sz="2200" i="1" dirty="0" smtClean="0"/>
              <a:t>p</a:t>
            </a:r>
            <a:r>
              <a:rPr lang="en-US" sz="2200" i="1" baseline="-25000" dirty="0" smtClean="0"/>
              <a:t>i</a:t>
            </a:r>
            <a:r>
              <a:rPr lang="en-US" sz="2200" baseline="-25000" dirty="0" smtClean="0"/>
              <a:t>  </a:t>
            </a:r>
            <a:r>
              <a:rPr lang="en-US" sz="2200" dirty="0" smtClean="0"/>
              <a:t>the utility of the bidder is                      (quasi-linear utility).</a:t>
            </a:r>
          </a:p>
          <a:p>
            <a:r>
              <a:rPr lang="en-US" sz="2200" dirty="0" smtClean="0">
                <a:solidFill>
                  <a:srgbClr val="49B1FF"/>
                </a:solidFill>
              </a:rPr>
              <a:t>Def:</a:t>
            </a:r>
            <a:r>
              <a:rPr lang="en-US" sz="2200" dirty="0" smtClean="0"/>
              <a:t> A </a:t>
            </a:r>
            <a:r>
              <a:rPr lang="en-US" sz="2200" i="1" dirty="0" smtClean="0"/>
              <a:t>direct revelation mechanism</a:t>
            </a:r>
            <a:r>
              <a:rPr lang="en-US" sz="2200" dirty="0" smtClean="0"/>
              <a:t> is a collection of functions (</a:t>
            </a:r>
            <a:r>
              <a:rPr lang="en-US" sz="2200" i="1" dirty="0" err="1" smtClean="0"/>
              <a:t>f</a:t>
            </a:r>
            <a:r>
              <a:rPr lang="en-US" sz="2200" dirty="0" smtClean="0"/>
              <a:t>, </a:t>
            </a:r>
            <a:r>
              <a:rPr lang="en-US" sz="2200" i="1" dirty="0" smtClean="0"/>
              <a:t>p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, </a:t>
            </a:r>
            <a:r>
              <a:rPr lang="en-US" sz="2200" i="1" dirty="0" smtClean="0"/>
              <a:t>p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,…, </a:t>
            </a:r>
            <a:r>
              <a:rPr lang="en-US" sz="2200" i="1" dirty="0" err="1" smtClean="0"/>
              <a:t>p</a:t>
            </a:r>
            <a:r>
              <a:rPr lang="en-US" sz="2200" i="1" baseline="-25000" dirty="0" err="1" smtClean="0"/>
              <a:t>n</a:t>
            </a:r>
            <a:r>
              <a:rPr lang="en-US" sz="2200" dirty="0" smtClean="0"/>
              <a:t>) where: </a:t>
            </a:r>
          </a:p>
          <a:p>
            <a:pPr lvl="1"/>
            <a:r>
              <a:rPr lang="en-US" sz="1800" dirty="0" smtClean="0"/>
              <a:t>      	                       				  chooses an alternative</a:t>
            </a:r>
          </a:p>
          <a:p>
            <a:pPr lvl="1"/>
            <a:r>
              <a:rPr lang="en-US" sz="1800" dirty="0" smtClean="0"/>
              <a:t>                                                              chooses the payment of bidder </a:t>
            </a:r>
            <a:r>
              <a:rPr lang="en-US" sz="1800" i="1" dirty="0" err="1" smtClean="0"/>
              <a:t>i</a:t>
            </a:r>
            <a:endParaRPr lang="en-US" sz="1800" i="1" dirty="0" smtClean="0"/>
          </a:p>
          <a:p>
            <a:pPr lvl="1"/>
            <a:endParaRPr lang="en-US" sz="800" i="1" dirty="0" smtClean="0"/>
          </a:p>
          <a:p>
            <a:r>
              <a:rPr lang="en-US" sz="2200" dirty="0" smtClean="0"/>
              <a:t>“Direct Revelation” because it asks bidders to reveal their whole valuation function (i.e. doesn’t involve rounds of communication).</a:t>
            </a:r>
          </a:p>
          <a:p>
            <a:r>
              <a:rPr lang="en-US" sz="2200" dirty="0" smtClean="0">
                <a:solidFill>
                  <a:srgbClr val="49B1FF"/>
                </a:solidFill>
              </a:rPr>
              <a:t>Def: </a:t>
            </a:r>
            <a:r>
              <a:rPr lang="en-US" sz="2200" dirty="0" smtClean="0"/>
              <a:t>A </a:t>
            </a:r>
            <a:r>
              <a:rPr lang="en-US" sz="2200" i="1" dirty="0" smtClean="0"/>
              <a:t>direct revelation mechanism</a:t>
            </a:r>
            <a:r>
              <a:rPr lang="en-US" sz="2200" dirty="0" smtClean="0"/>
              <a:t> (</a:t>
            </a:r>
            <a:r>
              <a:rPr lang="en-US" sz="2200" i="1" dirty="0" err="1" smtClean="0"/>
              <a:t>f</a:t>
            </a:r>
            <a:r>
              <a:rPr lang="en-US" sz="2200" dirty="0" smtClean="0"/>
              <a:t>, </a:t>
            </a:r>
            <a:r>
              <a:rPr lang="en-US" sz="2200" i="1" dirty="0" smtClean="0"/>
              <a:t>p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, </a:t>
            </a:r>
            <a:r>
              <a:rPr lang="en-US" sz="2200" i="1" dirty="0" smtClean="0"/>
              <a:t>p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,…, </a:t>
            </a:r>
            <a:r>
              <a:rPr lang="en-US" sz="2200" i="1" dirty="0" err="1" smtClean="0"/>
              <a:t>p</a:t>
            </a:r>
            <a:r>
              <a:rPr lang="en-US" sz="2200" i="1" baseline="-25000" dirty="0" err="1" smtClean="0"/>
              <a:t>n</a:t>
            </a:r>
            <a:r>
              <a:rPr lang="en-US" sz="2200" dirty="0" smtClean="0"/>
              <a:t>) is called </a:t>
            </a:r>
            <a:r>
              <a:rPr lang="en-US" sz="2200" i="1" dirty="0" smtClean="0"/>
              <a:t>Incentive Compatible</a:t>
            </a:r>
            <a:r>
              <a:rPr lang="en-US" sz="2200" dirty="0" smtClean="0"/>
              <a:t> </a:t>
            </a:r>
            <a:r>
              <a:rPr lang="en-US" sz="2200" dirty="0" err="1" smtClean="0"/>
              <a:t>iff</a:t>
            </a:r>
            <a:r>
              <a:rPr lang="en-US" sz="2200" dirty="0" smtClean="0"/>
              <a:t> for all </a:t>
            </a:r>
            <a:r>
              <a:rPr lang="en-US" sz="2200" i="1" dirty="0" err="1" smtClean="0"/>
              <a:t>i</a:t>
            </a:r>
            <a:r>
              <a:rPr lang="en-US" sz="2200" i="1" dirty="0" smtClean="0"/>
              <a:t>,                                                    </a:t>
            </a:r>
            <a:r>
              <a:rPr lang="en-US" sz="2200" dirty="0" smtClean="0"/>
              <a:t>and               :</a:t>
            </a:r>
            <a:endParaRPr lang="en-US" sz="2200" dirty="0" smtClean="0">
              <a:solidFill>
                <a:srgbClr val="49B1FF"/>
              </a:solidFill>
            </a:endParaRPr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8000" y="1644650"/>
            <a:ext cx="1397000" cy="419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889500" y="2019300"/>
            <a:ext cx="1143000" cy="4572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101850" y="2755900"/>
            <a:ext cx="1765300" cy="4572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869950" y="3898900"/>
            <a:ext cx="3949700" cy="4064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793750" y="4241800"/>
            <a:ext cx="3746500" cy="4064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200400" y="5829300"/>
            <a:ext cx="3962400" cy="4064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7315200" y="5797550"/>
            <a:ext cx="1320800" cy="4445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47750" y="6216650"/>
            <a:ext cx="7531100" cy="456287"/>
            <a:chOff x="1047750" y="6216650"/>
            <a:chExt cx="7531100" cy="456287"/>
          </a:xfrm>
        </p:grpSpPr>
        <p:pic>
          <p:nvPicPr>
            <p:cNvPr id="13" name="Picture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1047750" y="6216650"/>
              <a:ext cx="7531100" cy="4445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540000" y="6242050"/>
              <a:ext cx="27861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) </a:t>
              </a:r>
              <a:endParaRPr lang="en-US" sz="2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50533" y="6242050"/>
              <a:ext cx="27861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)</a:t>
              </a:r>
              <a:endParaRPr lang="en-US" sz="2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98383" y="6242050"/>
              <a:ext cx="27861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)</a:t>
              </a:r>
              <a:endParaRPr lang="en-US" sz="2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01783" y="6242050"/>
              <a:ext cx="27861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)</a:t>
              </a:r>
              <a:endParaRPr lang="en-US" sz="2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FDCB"/>
                </a:solidFill>
                <a:latin typeface="Times New Roman"/>
                <a:cs typeface="Times New Roman"/>
              </a:rPr>
              <a:t>Vickrey</a:t>
            </a:r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-Clarke-Groves Mechanisms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400" y="1117600"/>
            <a:ext cx="9169400" cy="57404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49B1FF"/>
                </a:solidFill>
              </a:rPr>
              <a:t>Def:</a:t>
            </a:r>
            <a:r>
              <a:rPr lang="en-US" sz="2200" dirty="0" smtClean="0"/>
              <a:t> A mechanism (</a:t>
            </a:r>
            <a:r>
              <a:rPr lang="en-US" sz="2200" i="1" dirty="0" err="1" smtClean="0"/>
              <a:t>f</a:t>
            </a:r>
            <a:r>
              <a:rPr lang="en-US" sz="2200" dirty="0" smtClean="0"/>
              <a:t>, </a:t>
            </a:r>
            <a:r>
              <a:rPr lang="en-US" sz="2200" i="1" dirty="0" smtClean="0"/>
              <a:t>p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, </a:t>
            </a:r>
            <a:r>
              <a:rPr lang="en-US" sz="2200" i="1" dirty="0" smtClean="0"/>
              <a:t>p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,…, </a:t>
            </a:r>
            <a:r>
              <a:rPr lang="en-US" sz="2200" i="1" dirty="0" err="1" smtClean="0"/>
              <a:t>p</a:t>
            </a:r>
            <a:r>
              <a:rPr lang="en-US" sz="2200" i="1" baseline="-25000" dirty="0" err="1" smtClean="0"/>
              <a:t>n</a:t>
            </a:r>
            <a:r>
              <a:rPr lang="en-US" sz="2200" dirty="0" smtClean="0"/>
              <a:t>) is a VCG mechanism if </a:t>
            </a:r>
          </a:p>
          <a:p>
            <a:pPr lvl="1"/>
            <a:r>
              <a:rPr lang="en-US" sz="1800" dirty="0" smtClean="0"/>
              <a:t>                           	                       		      (</a:t>
            </a:r>
            <a:r>
              <a:rPr lang="en-US" sz="1800" dirty="0" err="1" smtClean="0"/>
              <a:t>ie</a:t>
            </a:r>
            <a:r>
              <a:rPr lang="en-US" sz="1800" dirty="0" smtClean="0"/>
              <a:t> chooses SW maximizing alternative)</a:t>
            </a:r>
          </a:p>
          <a:p>
            <a:pPr lvl="1"/>
            <a:r>
              <a:rPr lang="en-US" sz="1800" dirty="0" smtClean="0"/>
              <a:t>the payment of bidder </a:t>
            </a:r>
            <a:r>
              <a:rPr lang="en-US" sz="1800" i="1" dirty="0" err="1" smtClean="0"/>
              <a:t>i</a:t>
            </a:r>
            <a:r>
              <a:rPr lang="en-US" sz="1800" i="1" dirty="0" smtClean="0"/>
              <a:t> </a:t>
            </a:r>
            <a:r>
              <a:rPr lang="en-US" sz="1800" dirty="0" smtClean="0"/>
              <a:t>has the form:</a:t>
            </a:r>
          </a:p>
          <a:p>
            <a:endParaRPr lang="en-US" sz="2200" dirty="0" smtClean="0"/>
          </a:p>
          <a:p>
            <a:endParaRPr lang="en-US" sz="1100" dirty="0" smtClean="0"/>
          </a:p>
          <a:p>
            <a:r>
              <a:rPr lang="en-US" sz="2200" dirty="0" err="1" smtClean="0">
                <a:solidFill>
                  <a:srgbClr val="49B1FF"/>
                </a:solidFill>
              </a:rPr>
              <a:t>Theorem(Vickrey</a:t>
            </a:r>
            <a:r>
              <a:rPr lang="en-US" sz="2200" dirty="0" smtClean="0">
                <a:solidFill>
                  <a:srgbClr val="49B1FF"/>
                </a:solidFill>
              </a:rPr>
              <a:t>-Clarke-Groves): </a:t>
            </a:r>
            <a:r>
              <a:rPr lang="en-US" sz="2200" dirty="0" smtClean="0"/>
              <a:t>Any VCG mechanism is IC.</a:t>
            </a:r>
          </a:p>
          <a:p>
            <a:endParaRPr lang="en-US" sz="1100" dirty="0" smtClean="0"/>
          </a:p>
          <a:p>
            <a:r>
              <a:rPr lang="en-US" sz="2200" dirty="0" smtClean="0">
                <a:solidFill>
                  <a:srgbClr val="49B1FF"/>
                </a:solidFill>
              </a:rPr>
              <a:t>Def: </a:t>
            </a:r>
            <a:r>
              <a:rPr lang="en-US" sz="2200" dirty="0" smtClean="0"/>
              <a:t>A payment function </a:t>
            </a:r>
            <a:r>
              <a:rPr lang="en-US" sz="2200" i="1" dirty="0" smtClean="0"/>
              <a:t>p</a:t>
            </a:r>
            <a:r>
              <a:rPr lang="en-US" sz="2200" i="1" baseline="-25000" dirty="0" smtClean="0"/>
              <a:t>i</a:t>
            </a:r>
            <a:r>
              <a:rPr lang="en-US" sz="2200" dirty="0" smtClean="0"/>
              <a:t> is called </a:t>
            </a:r>
            <a:r>
              <a:rPr lang="en-US" sz="2200" i="1" dirty="0" smtClean="0"/>
              <a:t>Clarke pivot payment </a:t>
            </a:r>
            <a:r>
              <a:rPr lang="en-US" sz="2200" dirty="0" smtClean="0"/>
              <a:t>if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I.e. bidder pays the harm he causes to the other bidders.</a:t>
            </a:r>
          </a:p>
          <a:p>
            <a:r>
              <a:rPr lang="en-US" sz="2000" dirty="0" smtClean="0">
                <a:solidFill>
                  <a:srgbClr val="49B1FF"/>
                </a:solidFill>
              </a:rPr>
              <a:t>Theorem:</a:t>
            </a:r>
            <a:r>
              <a:rPr lang="en-US" sz="2000" dirty="0" smtClean="0"/>
              <a:t> VCG with Clarke pivot payments makes no positive transfers (i.e. sum of prices charged is always positive). Also if the valuation functions are non-negative, it is individually rational (bidders never have never negative utility, i.e. value-price is always non-negative).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47700" y="1428753"/>
            <a:ext cx="4560316" cy="41783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3050" y="2216150"/>
            <a:ext cx="6438900" cy="4953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908300" y="4292600"/>
            <a:ext cx="3791912" cy="667782"/>
            <a:chOff x="2908300" y="4292600"/>
            <a:chExt cx="3791912" cy="667782"/>
          </a:xfrm>
        </p:grpSpPr>
        <p:sp>
          <p:nvSpPr>
            <p:cNvPr id="9" name="Left Brace 8"/>
            <p:cNvSpPr/>
            <p:nvPr/>
          </p:nvSpPr>
          <p:spPr>
            <a:xfrm rot="16200000">
              <a:off x="3781425" y="3419475"/>
              <a:ext cx="298450" cy="20447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05787" y="4591050"/>
              <a:ext cx="3494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best social welfare without bidder</a:t>
              </a:r>
              <a:r>
                <a:rPr lang="en-US" i="1" dirty="0" smtClean="0"/>
                <a:t> </a:t>
              </a:r>
              <a:r>
                <a:rPr lang="en-US" i="1" dirty="0" err="1" smtClean="0"/>
                <a:t>i</a:t>
              </a:r>
              <a:endParaRPr lang="en-US" i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93750" y="3867150"/>
            <a:ext cx="7454900" cy="495300"/>
            <a:chOff x="793750" y="3867150"/>
            <a:chExt cx="7454900" cy="495300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793750" y="3867150"/>
              <a:ext cx="7454900" cy="4953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754133" y="3880763"/>
              <a:ext cx="287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)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-50800"/>
            <a:ext cx="87630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VCG Examples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30200" y="2197100"/>
            <a:ext cx="7010400" cy="2082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Auctioning a single item (</a:t>
            </a:r>
            <a:r>
              <a:rPr lang="en-US" sz="2000" dirty="0" err="1" smtClean="0"/>
              <a:t>Vickrey</a:t>
            </a:r>
            <a:r>
              <a:rPr lang="en-US" sz="2000" dirty="0" smtClean="0"/>
              <a:t> auction)</a:t>
            </a:r>
          </a:p>
          <a:p>
            <a:r>
              <a:rPr lang="en-US" sz="2000" dirty="0" smtClean="0"/>
              <a:t>Multi-unit Auctions</a:t>
            </a:r>
          </a:p>
          <a:p>
            <a:r>
              <a:rPr lang="en-US" sz="2000" dirty="0" smtClean="0"/>
              <a:t>Reverse auction</a:t>
            </a:r>
          </a:p>
          <a:p>
            <a:r>
              <a:rPr lang="en-US" sz="2000" dirty="0" smtClean="0"/>
              <a:t>Public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64611" y="5663743"/>
            <a:ext cx="54793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Power of Non-Direct revelation Mechanisms?</a:t>
            </a:r>
            <a:endParaRPr lang="en-US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-50800"/>
            <a:ext cx="87630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Games with Strict Incomplete Information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9900" y="1505466"/>
            <a:ext cx="8420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49B1FF"/>
                </a:solidFill>
                <a:latin typeface="Times New Roman"/>
              </a:rPr>
              <a:t>Def</a:t>
            </a:r>
            <a:r>
              <a:rPr lang="en-US" sz="2200" dirty="0" smtClean="0">
                <a:latin typeface="Times New Roman"/>
              </a:rPr>
              <a:t>: A game with (independent private values and) strict incomplete information for a set of </a:t>
            </a:r>
            <a:r>
              <a:rPr lang="en-US" sz="2200" dirty="0" err="1" smtClean="0">
                <a:latin typeface="Times New Roman"/>
              </a:rPr>
              <a:t>n</a:t>
            </a:r>
            <a:r>
              <a:rPr lang="en-US" sz="2200" dirty="0" smtClean="0">
                <a:latin typeface="Times New Roman"/>
              </a:rPr>
              <a:t> players is given by the following ingredients:</a:t>
            </a:r>
            <a:endParaRPr lang="en-US" sz="2200" dirty="0">
              <a:latin typeface="Times New Roman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22300" y="3517900"/>
            <a:ext cx="7975600" cy="577850"/>
            <a:chOff x="622300" y="3517900"/>
            <a:chExt cx="7975600" cy="577850"/>
          </a:xfrm>
        </p:grpSpPr>
        <p:sp>
          <p:nvSpPr>
            <p:cNvPr id="43" name="TextBox 42"/>
            <p:cNvSpPr txBox="1"/>
            <p:nvPr/>
          </p:nvSpPr>
          <p:spPr>
            <a:xfrm>
              <a:off x="622300" y="3517900"/>
              <a:ext cx="466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</a:rPr>
                <a:t>(ii)</a:t>
              </a:r>
              <a:endParaRPr lang="en-US" dirty="0">
                <a:latin typeface="Times New Roman"/>
              </a:endParaRPr>
            </a:p>
          </p:txBody>
        </p:sp>
        <p:pic>
          <p:nvPicPr>
            <p:cNvPr id="17" name="Picture 1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723900" y="3625850"/>
              <a:ext cx="7874000" cy="4699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35000" y="2806700"/>
            <a:ext cx="4174437" cy="369332"/>
            <a:chOff x="635000" y="2806700"/>
            <a:chExt cx="4174437" cy="369332"/>
          </a:xfrm>
        </p:grpSpPr>
        <p:sp>
          <p:nvSpPr>
            <p:cNvPr id="35" name="TextBox 34"/>
            <p:cNvSpPr txBox="1"/>
            <p:nvPr/>
          </p:nvSpPr>
          <p:spPr>
            <a:xfrm>
              <a:off x="635000" y="2806700"/>
              <a:ext cx="402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</a:rPr>
                <a:t>(</a:t>
              </a:r>
              <a:r>
                <a:rPr lang="en-US" dirty="0" err="1" smtClean="0">
                  <a:latin typeface="Times New Roman"/>
                </a:rPr>
                <a:t>i</a:t>
              </a:r>
              <a:r>
                <a:rPr lang="en-US" dirty="0" smtClean="0">
                  <a:latin typeface="Times New Roman"/>
                </a:rPr>
                <a:t>)</a:t>
              </a:r>
              <a:endParaRPr lang="en-US" dirty="0">
                <a:latin typeface="Times New Roman"/>
              </a:endParaRPr>
            </a:p>
          </p:txBody>
        </p:sp>
        <p:pic>
          <p:nvPicPr>
            <p:cNvPr id="18" name="Picture 1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1062937" y="2921000"/>
              <a:ext cx="3746500" cy="2286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22300" y="4572000"/>
            <a:ext cx="7988300" cy="901700"/>
            <a:chOff x="622300" y="4572000"/>
            <a:chExt cx="7988300" cy="901700"/>
          </a:xfrm>
        </p:grpSpPr>
        <p:sp>
          <p:nvSpPr>
            <p:cNvPr id="45" name="TextBox 44"/>
            <p:cNvSpPr txBox="1"/>
            <p:nvPr/>
          </p:nvSpPr>
          <p:spPr>
            <a:xfrm>
              <a:off x="622300" y="4572000"/>
              <a:ext cx="530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</a:rPr>
                <a:t>(iii)</a:t>
              </a:r>
              <a:endParaRPr lang="en-US" dirty="0">
                <a:latin typeface="Times New Roman"/>
              </a:endParaRPr>
            </a:p>
          </p:txBody>
        </p:sp>
        <p:pic>
          <p:nvPicPr>
            <p:cNvPr id="21" name="Picture 2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736600" y="4686300"/>
              <a:ext cx="7874000" cy="787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Strategy and Equilibrium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49300" y="1651000"/>
            <a:ext cx="6146800" cy="430887"/>
            <a:chOff x="749300" y="1651000"/>
            <a:chExt cx="6146800" cy="430887"/>
          </a:xfrm>
        </p:grpSpPr>
        <p:sp>
          <p:nvSpPr>
            <p:cNvPr id="10" name="TextBox 9"/>
            <p:cNvSpPr txBox="1"/>
            <p:nvPr/>
          </p:nvSpPr>
          <p:spPr>
            <a:xfrm>
              <a:off x="749300" y="1651000"/>
              <a:ext cx="47835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49B1FF"/>
                  </a:solidFill>
                  <a:latin typeface="Times New Roman"/>
                </a:rPr>
                <a:t>Def: </a:t>
              </a:r>
              <a:r>
                <a:rPr lang="en-US" sz="2200" dirty="0" smtClean="0">
                  <a:latin typeface="Times New Roman"/>
                </a:rPr>
                <a:t>A strategy of a player </a:t>
              </a:r>
              <a:r>
                <a:rPr lang="en-US" sz="2200" dirty="0" err="1" smtClean="0">
                  <a:latin typeface="Times New Roman"/>
                </a:rPr>
                <a:t>i</a:t>
              </a:r>
              <a:r>
                <a:rPr lang="en-US" sz="2200" dirty="0" smtClean="0">
                  <a:latin typeface="Times New Roman"/>
                </a:rPr>
                <a:t> is a function </a:t>
              </a:r>
              <a:endParaRPr lang="en-US" sz="2200" dirty="0">
                <a:latin typeface="Times New Roman"/>
              </a:endParaRPr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5448300" y="1758950"/>
              <a:ext cx="1447800" cy="26670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749300" y="3073400"/>
            <a:ext cx="64605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49B1FF"/>
                </a:solidFill>
                <a:latin typeface="Times New Roman"/>
              </a:rPr>
              <a:t>Def: </a:t>
            </a:r>
            <a:r>
              <a:rPr lang="en-US" sz="2200" dirty="0" smtClean="0">
                <a:latin typeface="Times New Roman"/>
              </a:rPr>
              <a:t>Equilibrium (ex-post Nash and dominant strategy)</a:t>
            </a:r>
            <a:endParaRPr lang="en-US" sz="2200" dirty="0">
              <a:latin typeface="Times New Roman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71600" y="3594100"/>
            <a:ext cx="7635424" cy="1239341"/>
            <a:chOff x="1371600" y="3594100"/>
            <a:chExt cx="7635424" cy="1239341"/>
          </a:xfrm>
        </p:grpSpPr>
        <p:sp>
          <p:nvSpPr>
            <p:cNvPr id="17" name="TextBox 16"/>
            <p:cNvSpPr txBox="1"/>
            <p:nvPr/>
          </p:nvSpPr>
          <p:spPr>
            <a:xfrm>
              <a:off x="1371600" y="3594100"/>
              <a:ext cx="76354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charset="2"/>
                <a:buChar char="●"/>
              </a:pPr>
              <a:r>
                <a:rPr lang="en-US" sz="2200" dirty="0" smtClean="0">
                  <a:latin typeface="Times New Roman"/>
                  <a:ea typeface="Wingdings"/>
                  <a:cs typeface="Wingdings"/>
                </a:rPr>
                <a:t> </a:t>
              </a:r>
              <a:r>
                <a:rPr lang="en-US" sz="2200" dirty="0" smtClean="0">
                  <a:latin typeface="Times New Roman"/>
                </a:rPr>
                <a:t>A profile of strategies               is an </a:t>
              </a:r>
              <a:r>
                <a:rPr lang="en-US" sz="2200" dirty="0" smtClean="0">
                  <a:solidFill>
                    <a:srgbClr val="FFFF00"/>
                  </a:solidFill>
                  <a:latin typeface="Times New Roman"/>
                </a:rPr>
                <a:t>ex-post Nash equilibrium</a:t>
              </a:r>
            </a:p>
            <a:p>
              <a:r>
                <a:rPr lang="en-US" sz="2200" dirty="0" smtClean="0">
                  <a:latin typeface="Times New Roman"/>
                </a:rPr>
                <a:t>   if for all </a:t>
              </a:r>
              <a:r>
                <a:rPr lang="en-US" sz="2200" dirty="0" err="1" smtClean="0">
                  <a:latin typeface="Times New Roman"/>
                </a:rPr>
                <a:t>i</a:t>
              </a:r>
              <a:r>
                <a:rPr lang="en-US" sz="2200" dirty="0" smtClean="0">
                  <a:latin typeface="Times New Roman"/>
                </a:rPr>
                <a:t>, all              , and all     we have that                  </a:t>
              </a:r>
              <a:endParaRPr lang="en-US" sz="2200" dirty="0">
                <a:latin typeface="Times New Roman"/>
              </a:endParaRPr>
            </a:p>
          </p:txBody>
        </p:sp>
        <p:pic>
          <p:nvPicPr>
            <p:cNvPr id="18" name="Picture 1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4165600" y="3778250"/>
              <a:ext cx="939800" cy="190500"/>
            </a:xfrm>
            <a:prstGeom prst="rect">
              <a:avLst/>
            </a:prstGeom>
          </p:spPr>
        </p:pic>
        <p:pic>
          <p:nvPicPr>
            <p:cNvPr id="19" name="Picture 1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3225800" y="4058741"/>
              <a:ext cx="889000" cy="241300"/>
            </a:xfrm>
            <a:prstGeom prst="rect">
              <a:avLst/>
            </a:prstGeom>
          </p:spPr>
        </p:pic>
        <p:pic>
          <p:nvPicPr>
            <p:cNvPr id="20" name="Picture 1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5099050" y="4019550"/>
              <a:ext cx="241300" cy="317500"/>
            </a:xfrm>
            <a:prstGeom prst="rect">
              <a:avLst/>
            </a:prstGeom>
          </p:spPr>
        </p:pic>
        <p:pic>
          <p:nvPicPr>
            <p:cNvPr id="21" name="Picture 2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>
              <a:off x="2489200" y="4515941"/>
              <a:ext cx="5029200" cy="31750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1612900" y="546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 New Roman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371600" y="5054600"/>
            <a:ext cx="7763664" cy="1225550"/>
            <a:chOff x="1371600" y="5054600"/>
            <a:chExt cx="7763664" cy="1225550"/>
          </a:xfrm>
        </p:grpSpPr>
        <p:grpSp>
          <p:nvGrpSpPr>
            <p:cNvPr id="33" name="Group 32"/>
            <p:cNvGrpSpPr/>
            <p:nvPr/>
          </p:nvGrpSpPr>
          <p:grpSpPr>
            <a:xfrm>
              <a:off x="1371600" y="5054600"/>
              <a:ext cx="7763664" cy="1225550"/>
              <a:chOff x="1371600" y="5054600"/>
              <a:chExt cx="7763664" cy="122555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371600" y="5054600"/>
                <a:ext cx="7763664" cy="769441"/>
                <a:chOff x="1371600" y="3594100"/>
                <a:chExt cx="7763664" cy="769441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1371600" y="3594100"/>
                  <a:ext cx="7763664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Font typeface="Wingdings" charset="2"/>
                    <a:buChar char="●"/>
                  </a:pPr>
                  <a:r>
                    <a:rPr lang="en-US" sz="2200" dirty="0" smtClean="0">
                      <a:latin typeface="Times New Roman"/>
                      <a:ea typeface="Wingdings"/>
                      <a:cs typeface="Wingdings"/>
                    </a:rPr>
                    <a:t> </a:t>
                  </a:r>
                  <a:r>
                    <a:rPr lang="en-US" sz="2200" dirty="0" smtClean="0">
                      <a:latin typeface="Times New Roman"/>
                    </a:rPr>
                    <a:t>A profile of strategies               is a </a:t>
                  </a:r>
                  <a:r>
                    <a:rPr lang="en-US" sz="2200" dirty="0" smtClean="0">
                      <a:solidFill>
                        <a:srgbClr val="FFFF00"/>
                      </a:solidFill>
                      <a:latin typeface="Times New Roman"/>
                    </a:rPr>
                    <a:t>dominant strategy equilibrium</a:t>
                  </a:r>
                </a:p>
                <a:p>
                  <a:r>
                    <a:rPr lang="en-US" sz="2200" dirty="0" smtClean="0">
                      <a:latin typeface="Times New Roman"/>
                    </a:rPr>
                    <a:t>   if for all </a:t>
                  </a:r>
                  <a:r>
                    <a:rPr lang="en-US" sz="2200" dirty="0" err="1" smtClean="0">
                      <a:latin typeface="Times New Roman"/>
                    </a:rPr>
                    <a:t>i</a:t>
                  </a:r>
                  <a:r>
                    <a:rPr lang="en-US" sz="2200" dirty="0" smtClean="0">
                      <a:latin typeface="Times New Roman"/>
                    </a:rPr>
                    <a:t>, all       , and all     we have that                  </a:t>
                  </a:r>
                  <a:endParaRPr lang="en-US" sz="2200" dirty="0">
                    <a:latin typeface="Times New Roman"/>
                  </a:endParaRPr>
                </a:p>
              </p:txBody>
            </p:sp>
            <p:pic>
              <p:nvPicPr>
                <p:cNvPr id="27" name="Picture 26" descr="latex-imag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5"/>
                    <a:stretch>
                      <a:fillRect/>
                    </a:stretch>
                  </p:blipFill>
                </mc:Choice>
                <mc:Fallback>
                  <p:blipFill>
                    <a:blip r:embed="rId6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4152900" y="3765550"/>
                  <a:ext cx="939800" cy="190500"/>
                </a:xfrm>
                <a:prstGeom prst="rect">
                  <a:avLst/>
                </a:prstGeom>
              </p:spPr>
            </p:pic>
            <p:pic>
              <p:nvPicPr>
                <p:cNvPr id="29" name="Picture 28" descr="latex-imag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9"/>
                    <a:stretch>
                      <a:fillRect/>
                    </a:stretch>
                  </p:blipFill>
                </mc:Choice>
                <mc:Fallback>
                  <p:blipFill>
                    <a:blip r:embed="rId10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4591050" y="4019550"/>
                  <a:ext cx="241300" cy="317500"/>
                </a:xfrm>
                <a:prstGeom prst="rect">
                  <a:avLst/>
                </a:prstGeom>
              </p:spPr>
            </p:pic>
          </p:grpSp>
          <p:pic>
            <p:nvPicPr>
              <p:cNvPr id="31" name="Picture 30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3"/>
                  <a:stretch>
                    <a:fillRect/>
                  </a:stretch>
                </p:blipFill>
              </mc:Choice>
              <mc:Fallback>
                <p:blipFill>
                  <a:blip r:embed="rId14"/>
                  <a:stretch>
                    <a:fillRect/>
                  </a:stretch>
                </p:blipFill>
              </mc:Fallback>
            </mc:AlternateContent>
            <p:spPr>
              <a:xfrm>
                <a:off x="2552700" y="5962650"/>
                <a:ext cx="3911600" cy="317500"/>
              </a:xfrm>
              <a:prstGeom prst="rect">
                <a:avLst/>
              </a:prstGeom>
            </p:spPr>
          </p:pic>
        </p:grpSp>
        <p:pic>
          <p:nvPicPr>
            <p:cNvPr id="32" name="Picture 3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5"/>
                <a:stretch>
                  <a:fillRect/>
                </a:stretch>
              </p:blipFill>
            </mc:Choice>
            <mc:Fallback>
              <p:blipFill>
                <a:blip r:embed="rId16"/>
                <a:stretch>
                  <a:fillRect/>
                </a:stretch>
              </p:blipFill>
            </mc:Fallback>
          </mc:AlternateContent>
          <p:spPr>
            <a:xfrm>
              <a:off x="3206750" y="5581650"/>
              <a:ext cx="419100" cy="1905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25335" y="5448300"/>
            <a:ext cx="41137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Formal Definition of Mechanisms</a:t>
            </a:r>
            <a:endParaRPr lang="en-US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1.3|1.6|0.6"/>
</p:tagLst>
</file>

<file path=ppt/theme/theme1.xml><?xml version="1.0" encoding="utf-8"?>
<a:theme xmlns:a="http://schemas.openxmlformats.org/drawingml/2006/main" name="Office Theme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15250</TotalTime>
  <Words>1135</Words>
  <Application>Microsoft Macintosh PowerPoint</Application>
  <PresentationFormat>On-screen Show (4:3)</PresentationFormat>
  <Paragraphs>142</Paragraphs>
  <Slides>20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Direct Revelation Mechanisms</vt:lpstr>
      <vt:lpstr>Vickrey-Clarke-Groves Mechanisms</vt:lpstr>
      <vt:lpstr>VCG Examples</vt:lpstr>
      <vt:lpstr>Slide 6</vt:lpstr>
      <vt:lpstr>Games with Strict Incomplete Information</vt:lpstr>
      <vt:lpstr>Strategy and Equilibrium</vt:lpstr>
      <vt:lpstr>Slide 9</vt:lpstr>
      <vt:lpstr>General Mechanisms</vt:lpstr>
      <vt:lpstr>Mechanism</vt:lpstr>
      <vt:lpstr>Implementing a social choice function</vt:lpstr>
      <vt:lpstr>Slide 13</vt:lpstr>
      <vt:lpstr>Slide 14</vt:lpstr>
      <vt:lpstr>Slide 15</vt:lpstr>
      <vt:lpstr>Slide 16</vt:lpstr>
      <vt:lpstr>Slide 17</vt:lpstr>
      <vt:lpstr>Slide 18</vt:lpstr>
      <vt:lpstr>Proof of Revelation Principle</vt:lpstr>
      <vt:lpstr>Revelation Principle (cont’d)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Constantinos Daskalakis</dc:creator>
  <cp:lastModifiedBy>Constantinos Daskalakis</cp:lastModifiedBy>
  <cp:revision>413</cp:revision>
  <cp:lastPrinted>2010-03-10T05:52:23Z</cp:lastPrinted>
  <dcterms:created xsi:type="dcterms:W3CDTF">2011-11-22T22:53:00Z</dcterms:created>
  <dcterms:modified xsi:type="dcterms:W3CDTF">2011-11-22T22:53:38Z</dcterms:modified>
</cp:coreProperties>
</file>