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Default Extension="pdf" ContentType="application/pdf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4" r:id="rId3"/>
  </p:sldMasterIdLst>
  <p:notesMasterIdLst>
    <p:notesMasterId r:id="rId37"/>
  </p:notesMasterIdLst>
  <p:sldIdLst>
    <p:sldId id="256" r:id="rId4"/>
    <p:sldId id="379" r:id="rId5"/>
    <p:sldId id="391" r:id="rId6"/>
    <p:sldId id="381" r:id="rId7"/>
    <p:sldId id="385" r:id="rId8"/>
    <p:sldId id="376" r:id="rId9"/>
    <p:sldId id="392" r:id="rId10"/>
    <p:sldId id="375" r:id="rId11"/>
    <p:sldId id="382" r:id="rId12"/>
    <p:sldId id="386" r:id="rId13"/>
    <p:sldId id="384" r:id="rId14"/>
    <p:sldId id="387" r:id="rId15"/>
    <p:sldId id="383" r:id="rId16"/>
    <p:sldId id="377" r:id="rId17"/>
    <p:sldId id="390" r:id="rId18"/>
    <p:sldId id="389" r:id="rId19"/>
    <p:sldId id="388" r:id="rId20"/>
    <p:sldId id="393" r:id="rId21"/>
    <p:sldId id="394" r:id="rId22"/>
    <p:sldId id="395" r:id="rId23"/>
    <p:sldId id="397" r:id="rId24"/>
    <p:sldId id="396" r:id="rId25"/>
    <p:sldId id="398" r:id="rId26"/>
    <p:sldId id="399" r:id="rId27"/>
    <p:sldId id="400" r:id="rId28"/>
    <p:sldId id="401" r:id="rId29"/>
    <p:sldId id="402" r:id="rId30"/>
    <p:sldId id="404" r:id="rId31"/>
    <p:sldId id="403" r:id="rId32"/>
    <p:sldId id="407" r:id="rId33"/>
    <p:sldId id="405" r:id="rId34"/>
    <p:sldId id="408" r:id="rId35"/>
    <p:sldId id="40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6"/>
    <a:srgbClr val="000004"/>
    <a:srgbClr val="49B1FF"/>
    <a:srgbClr val="958A7E"/>
    <a:srgbClr val="F9FF00"/>
    <a:srgbClr val="FF1C00"/>
    <a:srgbClr val="9452D1"/>
    <a:srgbClr val="6E6E6E"/>
    <a:srgbClr val="593880"/>
    <a:srgbClr val="8B78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7225" autoAdjust="0"/>
    <p:restoredTop sz="92415" autoAdjust="0"/>
  </p:normalViewPr>
  <p:slideViewPr>
    <p:cSldViewPr snapToGrid="0" snapToObjects="1">
      <p:cViewPr>
        <p:scale>
          <a:sx n="100" d="100"/>
          <a:sy n="100" d="100"/>
        </p:scale>
        <p:origin x="-520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2.xml"/><Relationship Id="rId31" Type="http://schemas.openxmlformats.org/officeDocument/2006/relationships/slide" Target="slides/slide28.xml"/><Relationship Id="rId34" Type="http://schemas.openxmlformats.org/officeDocument/2006/relationships/slide" Target="slides/slide3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4.xml"/><Relationship Id="rId36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slide" Target="slides/slide24.xml"/><Relationship Id="rId14" Type="http://schemas.openxmlformats.org/officeDocument/2006/relationships/slide" Target="slides/slide11.xml"/><Relationship Id="rId23" Type="http://schemas.openxmlformats.org/officeDocument/2006/relationships/slide" Target="slides/slide20.xml"/><Relationship Id="rId4" Type="http://schemas.openxmlformats.org/officeDocument/2006/relationships/slide" Target="slides/slide1.xml"/><Relationship Id="rId28" Type="http://schemas.openxmlformats.org/officeDocument/2006/relationships/slide" Target="slides/slide25.xml"/><Relationship Id="rId26" Type="http://schemas.openxmlformats.org/officeDocument/2006/relationships/slide" Target="slides/slide23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42" Type="http://schemas.openxmlformats.org/officeDocument/2006/relationships/tableStyles" Target="tableStyles.xml"/><Relationship Id="rId29" Type="http://schemas.openxmlformats.org/officeDocument/2006/relationships/slide" Target="slides/slide26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33" Type="http://schemas.openxmlformats.org/officeDocument/2006/relationships/slide" Target="slides/slide30.xml"/><Relationship Id="rId41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12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14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16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17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18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19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31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32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33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10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D19A-87E2-4341-AAD4-9621D3C21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3/15/10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BC0A6F-100D-F341-8220-2627D0128DD1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4.pdf"/><Relationship Id="rId4" Type="http://schemas.openxmlformats.org/officeDocument/2006/relationships/image" Target="../media/image16.pdf"/><Relationship Id="rId7" Type="http://schemas.openxmlformats.org/officeDocument/2006/relationships/image" Target="../media/image19.png"/><Relationship Id="rId11" Type="http://schemas.openxmlformats.org/officeDocument/2006/relationships/image" Target="../media/image23.png"/><Relationship Id="rId1" Type="http://schemas.openxmlformats.org/officeDocument/2006/relationships/tags" Target="../tags/tag5.xml"/><Relationship Id="rId6" Type="http://schemas.openxmlformats.org/officeDocument/2006/relationships/image" Target="../media/image18.pdf"/><Relationship Id="rId8" Type="http://schemas.openxmlformats.org/officeDocument/2006/relationships/image" Target="../media/image20.pdf"/><Relationship Id="rId13" Type="http://schemas.openxmlformats.org/officeDocument/2006/relationships/image" Target="../media/image2.png"/><Relationship Id="rId10" Type="http://schemas.openxmlformats.org/officeDocument/2006/relationships/image" Target="../media/image22.pdf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9" Type="http://schemas.openxmlformats.org/officeDocument/2006/relationships/image" Target="../media/image21.png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.pdf"/><Relationship Id="rId4" Type="http://schemas.openxmlformats.org/officeDocument/2006/relationships/image" Target="../media/image6.pdf"/><Relationship Id="rId7" Type="http://schemas.openxmlformats.org/officeDocument/2006/relationships/image" Target="../media/image27.png"/><Relationship Id="rId11" Type="http://schemas.openxmlformats.org/officeDocument/2006/relationships/image" Target="../media/image31.png"/><Relationship Id="rId1" Type="http://schemas.openxmlformats.org/officeDocument/2006/relationships/tags" Target="../tags/tag7.xml"/><Relationship Id="rId6" Type="http://schemas.openxmlformats.org/officeDocument/2006/relationships/image" Target="../media/image26.pdf"/><Relationship Id="rId8" Type="http://schemas.openxmlformats.org/officeDocument/2006/relationships/image" Target="../media/image28.pdf"/><Relationship Id="rId13" Type="http://schemas.openxmlformats.org/officeDocument/2006/relationships/image" Target="../media/image33.png"/><Relationship Id="rId10" Type="http://schemas.openxmlformats.org/officeDocument/2006/relationships/image" Target="../media/image30.pdf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2" Type="http://schemas.openxmlformats.org/officeDocument/2006/relationships/image" Target="../media/image32.pdf"/><Relationship Id="rId2" Type="http://schemas.openxmlformats.org/officeDocument/2006/relationships/slideLayout" Target="../slideLayouts/slideLayout12.xml"/><Relationship Id="rId9" Type="http://schemas.openxmlformats.org/officeDocument/2006/relationships/image" Target="../media/image29.png"/><Relationship Id="rId3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df"/><Relationship Id="rId4" Type="http://schemas.openxmlformats.org/officeDocument/2006/relationships/image" Target="../media/image4.pdf"/><Relationship Id="rId10" Type="http://schemas.openxmlformats.org/officeDocument/2006/relationships/image" Target="../media/image12.pdf"/><Relationship Id="rId5" Type="http://schemas.openxmlformats.org/officeDocument/2006/relationships/image" Target="../media/image5.png"/><Relationship Id="rId7" Type="http://schemas.openxmlformats.org/officeDocument/2006/relationships/image" Target="../media/image9.png"/><Relationship Id="rId11" Type="http://schemas.openxmlformats.org/officeDocument/2006/relationships/image" Target="../media/image13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Relationship Id="rId9" Type="http://schemas.openxmlformats.org/officeDocument/2006/relationships/image" Target="../media/image11.png"/><Relationship Id="rId3" Type="http://schemas.openxmlformats.org/officeDocument/2006/relationships/notesSlide" Target="../notesSlides/notesSlide15.xml"/><Relationship Id="rId6" Type="http://schemas.openxmlformats.org/officeDocument/2006/relationships/image" Target="../media/image8.pd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df"/><Relationship Id="rId4" Type="http://schemas.openxmlformats.org/officeDocument/2006/relationships/image" Target="../media/image35.jpeg"/><Relationship Id="rId10" Type="http://schemas.openxmlformats.org/officeDocument/2006/relationships/image" Target="../media/image41.pdf"/><Relationship Id="rId5" Type="http://schemas.openxmlformats.org/officeDocument/2006/relationships/image" Target="../media/image36.png"/><Relationship Id="rId7" Type="http://schemas.openxmlformats.org/officeDocument/2006/relationships/image" Target="../media/image38.png"/><Relationship Id="rId11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9" Type="http://schemas.openxmlformats.org/officeDocument/2006/relationships/image" Target="../media/image40.png"/><Relationship Id="rId3" Type="http://schemas.openxmlformats.org/officeDocument/2006/relationships/image" Target="../media/image34.png"/><Relationship Id="rId6" Type="http://schemas.openxmlformats.org/officeDocument/2006/relationships/image" Target="../media/image37.pd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df"/><Relationship Id="rId4" Type="http://schemas.openxmlformats.org/officeDocument/2006/relationships/image" Target="../media/image35.jpeg"/><Relationship Id="rId10" Type="http://schemas.openxmlformats.org/officeDocument/2006/relationships/image" Target="../media/image41.pdf"/><Relationship Id="rId5" Type="http://schemas.openxmlformats.org/officeDocument/2006/relationships/image" Target="../media/image36.png"/><Relationship Id="rId7" Type="http://schemas.openxmlformats.org/officeDocument/2006/relationships/image" Target="../media/image38.png"/><Relationship Id="rId11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9" Type="http://schemas.openxmlformats.org/officeDocument/2006/relationships/image" Target="../media/image40.png"/><Relationship Id="rId3" Type="http://schemas.openxmlformats.org/officeDocument/2006/relationships/image" Target="../media/image34.png"/><Relationship Id="rId6" Type="http://schemas.openxmlformats.org/officeDocument/2006/relationships/image" Target="../media/image37.pd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4" Type="http://schemas.openxmlformats.org/officeDocument/2006/relationships/image" Target="../media/image44.png"/><Relationship Id="rId10" Type="http://schemas.openxmlformats.org/officeDocument/2006/relationships/image" Target="../media/image40.png"/><Relationship Id="rId5" Type="http://schemas.openxmlformats.org/officeDocument/2006/relationships/image" Target="../media/image45.pdf"/><Relationship Id="rId7" Type="http://schemas.openxmlformats.org/officeDocument/2006/relationships/image" Target="../media/image37.pdf"/><Relationship Id="rId11" Type="http://schemas.openxmlformats.org/officeDocument/2006/relationships/image" Target="../media/image41.pdf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9" Type="http://schemas.openxmlformats.org/officeDocument/2006/relationships/image" Target="../media/image39.pdf"/><Relationship Id="rId3" Type="http://schemas.openxmlformats.org/officeDocument/2006/relationships/image" Target="../media/image43.pdf"/><Relationship Id="rId6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1.pdf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62.png"/><Relationship Id="rId25" Type="http://schemas.openxmlformats.org/officeDocument/2006/relationships/image" Target="../media/image63.pdf"/><Relationship Id="rId8" Type="http://schemas.openxmlformats.org/officeDocument/2006/relationships/image" Target="../media/image52.png"/><Relationship Id="rId13" Type="http://schemas.openxmlformats.org/officeDocument/2006/relationships/image" Target="../media/image37.pdf"/><Relationship Id="rId10" Type="http://schemas.openxmlformats.org/officeDocument/2006/relationships/image" Target="../media/image54.png"/><Relationship Id="rId12" Type="http://schemas.openxmlformats.org/officeDocument/2006/relationships/image" Target="../media/image56.png"/><Relationship Id="rId17" Type="http://schemas.openxmlformats.org/officeDocument/2006/relationships/image" Target="../media/image41.pdf"/><Relationship Id="rId9" Type="http://schemas.openxmlformats.org/officeDocument/2006/relationships/image" Target="../media/image53.pdf"/><Relationship Id="rId18" Type="http://schemas.openxmlformats.org/officeDocument/2006/relationships/image" Target="../media/image42.png"/><Relationship Id="rId3" Type="http://schemas.openxmlformats.org/officeDocument/2006/relationships/image" Target="../media/image47.pdf"/><Relationship Id="rId14" Type="http://schemas.openxmlformats.org/officeDocument/2006/relationships/image" Target="../media/image38.png"/><Relationship Id="rId23" Type="http://schemas.openxmlformats.org/officeDocument/2006/relationships/image" Target="../media/image61.pdf"/><Relationship Id="rId4" Type="http://schemas.openxmlformats.org/officeDocument/2006/relationships/image" Target="../media/image48.png"/><Relationship Id="rId26" Type="http://schemas.openxmlformats.org/officeDocument/2006/relationships/image" Target="../media/image64.png"/><Relationship Id="rId11" Type="http://schemas.openxmlformats.org/officeDocument/2006/relationships/image" Target="../media/image55.pdf"/><Relationship Id="rId6" Type="http://schemas.openxmlformats.org/officeDocument/2006/relationships/image" Target="../media/image50.png"/><Relationship Id="rId16" Type="http://schemas.openxmlformats.org/officeDocument/2006/relationships/image" Target="../media/image40.png"/><Relationship Id="rId5" Type="http://schemas.openxmlformats.org/officeDocument/2006/relationships/image" Target="../media/image49.pdf"/><Relationship Id="rId15" Type="http://schemas.openxmlformats.org/officeDocument/2006/relationships/image" Target="../media/image39.pdf"/><Relationship Id="rId19" Type="http://schemas.openxmlformats.org/officeDocument/2006/relationships/image" Target="../media/image57.pdf"/><Relationship Id="rId20" Type="http://schemas.openxmlformats.org/officeDocument/2006/relationships/image" Target="../media/image58.png"/><Relationship Id="rId22" Type="http://schemas.openxmlformats.org/officeDocument/2006/relationships/image" Target="../media/image60.png"/><Relationship Id="rId21" Type="http://schemas.openxmlformats.org/officeDocument/2006/relationships/image" Target="../media/image59.pdf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58.png"/><Relationship Id="rId20" Type="http://schemas.openxmlformats.org/officeDocument/2006/relationships/image" Target="../media/image68.png"/><Relationship Id="rId4" Type="http://schemas.openxmlformats.org/officeDocument/2006/relationships/image" Target="../media/image38.png"/><Relationship Id="rId21" Type="http://schemas.openxmlformats.org/officeDocument/2006/relationships/image" Target="../media/image69.pdf"/><Relationship Id="rId22" Type="http://schemas.openxmlformats.org/officeDocument/2006/relationships/image" Target="../media/image70.png"/><Relationship Id="rId23" Type="http://schemas.openxmlformats.org/officeDocument/2006/relationships/image" Target="../media/image71.pdf"/><Relationship Id="rId7" Type="http://schemas.openxmlformats.org/officeDocument/2006/relationships/image" Target="../media/image41.pdf"/><Relationship Id="rId11" Type="http://schemas.openxmlformats.org/officeDocument/2006/relationships/image" Target="../media/image63.pdf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72.png"/><Relationship Id="rId6" Type="http://schemas.openxmlformats.org/officeDocument/2006/relationships/image" Target="../media/image40.png"/><Relationship Id="rId16" Type="http://schemas.openxmlformats.org/officeDocument/2006/relationships/image" Target="../media/image60.png"/><Relationship Id="rId8" Type="http://schemas.openxmlformats.org/officeDocument/2006/relationships/image" Target="../media/image42.png"/><Relationship Id="rId13" Type="http://schemas.openxmlformats.org/officeDocument/2006/relationships/image" Target="../media/image57.pdf"/><Relationship Id="rId10" Type="http://schemas.openxmlformats.org/officeDocument/2006/relationships/image" Target="../media/image62.png"/><Relationship Id="rId5" Type="http://schemas.openxmlformats.org/officeDocument/2006/relationships/image" Target="../media/image39.pdf"/><Relationship Id="rId15" Type="http://schemas.openxmlformats.org/officeDocument/2006/relationships/image" Target="../media/image59.pdf"/><Relationship Id="rId12" Type="http://schemas.openxmlformats.org/officeDocument/2006/relationships/image" Target="../media/image64.png"/><Relationship Id="rId17" Type="http://schemas.openxmlformats.org/officeDocument/2006/relationships/image" Target="../media/image65.pdf"/><Relationship Id="rId19" Type="http://schemas.openxmlformats.org/officeDocument/2006/relationships/image" Target="../media/image67.pdf"/><Relationship Id="rId2" Type="http://schemas.openxmlformats.org/officeDocument/2006/relationships/notesSlide" Target="../notesSlides/notesSlide20.xml"/><Relationship Id="rId9" Type="http://schemas.openxmlformats.org/officeDocument/2006/relationships/image" Target="../media/image61.pdf"/><Relationship Id="rId3" Type="http://schemas.openxmlformats.org/officeDocument/2006/relationships/image" Target="../media/image37.pdf"/><Relationship Id="rId18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.pdf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82.png"/><Relationship Id="rId25" Type="http://schemas.openxmlformats.org/officeDocument/2006/relationships/image" Target="../media/image83.pdf"/><Relationship Id="rId8" Type="http://schemas.openxmlformats.org/officeDocument/2006/relationships/image" Target="../media/image42.png"/><Relationship Id="rId13" Type="http://schemas.openxmlformats.org/officeDocument/2006/relationships/image" Target="../media/image59.pdf"/><Relationship Id="rId10" Type="http://schemas.openxmlformats.org/officeDocument/2006/relationships/image" Target="../media/image64.png"/><Relationship Id="rId12" Type="http://schemas.openxmlformats.org/officeDocument/2006/relationships/image" Target="../media/image58.png"/><Relationship Id="rId17" Type="http://schemas.openxmlformats.org/officeDocument/2006/relationships/image" Target="../media/image75.pdf"/><Relationship Id="rId9" Type="http://schemas.openxmlformats.org/officeDocument/2006/relationships/image" Target="../media/image63.pdf"/><Relationship Id="rId18" Type="http://schemas.openxmlformats.org/officeDocument/2006/relationships/image" Target="../media/image76.png"/><Relationship Id="rId3" Type="http://schemas.openxmlformats.org/officeDocument/2006/relationships/image" Target="../media/image37.pdf"/><Relationship Id="rId14" Type="http://schemas.openxmlformats.org/officeDocument/2006/relationships/image" Target="../media/image60.png"/><Relationship Id="rId23" Type="http://schemas.openxmlformats.org/officeDocument/2006/relationships/image" Target="../media/image81.pdf"/><Relationship Id="rId4" Type="http://schemas.openxmlformats.org/officeDocument/2006/relationships/image" Target="../media/image38.png"/><Relationship Id="rId26" Type="http://schemas.openxmlformats.org/officeDocument/2006/relationships/image" Target="../media/image84.png"/><Relationship Id="rId11" Type="http://schemas.openxmlformats.org/officeDocument/2006/relationships/image" Target="../media/image57.pdf"/><Relationship Id="rId6" Type="http://schemas.openxmlformats.org/officeDocument/2006/relationships/image" Target="../media/image40.png"/><Relationship Id="rId16" Type="http://schemas.openxmlformats.org/officeDocument/2006/relationships/image" Target="../media/image74.png"/><Relationship Id="rId5" Type="http://schemas.openxmlformats.org/officeDocument/2006/relationships/image" Target="../media/image39.pdf"/><Relationship Id="rId15" Type="http://schemas.openxmlformats.org/officeDocument/2006/relationships/image" Target="../media/image73.pdf"/><Relationship Id="rId19" Type="http://schemas.openxmlformats.org/officeDocument/2006/relationships/image" Target="../media/image77.pdf"/><Relationship Id="rId20" Type="http://schemas.openxmlformats.org/officeDocument/2006/relationships/image" Target="../media/image78.png"/><Relationship Id="rId22" Type="http://schemas.openxmlformats.org/officeDocument/2006/relationships/image" Target="../media/image80.png"/><Relationship Id="rId21" Type="http://schemas.openxmlformats.org/officeDocument/2006/relationships/image" Target="../media/image79.pdf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0.png"/><Relationship Id="rId20" Type="http://schemas.openxmlformats.org/officeDocument/2006/relationships/image" Target="../media/image86.png"/><Relationship Id="rId4" Type="http://schemas.openxmlformats.org/officeDocument/2006/relationships/image" Target="../media/image38.png"/><Relationship Id="rId21" Type="http://schemas.openxmlformats.org/officeDocument/2006/relationships/image" Target="../media/image87.pdf"/><Relationship Id="rId22" Type="http://schemas.openxmlformats.org/officeDocument/2006/relationships/image" Target="../media/image88.png"/><Relationship Id="rId23" Type="http://schemas.openxmlformats.org/officeDocument/2006/relationships/image" Target="../media/image89.pdf"/><Relationship Id="rId7" Type="http://schemas.openxmlformats.org/officeDocument/2006/relationships/image" Target="../media/image41.pdf"/><Relationship Id="rId11" Type="http://schemas.openxmlformats.org/officeDocument/2006/relationships/image" Target="../media/image57.pdf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90.png"/><Relationship Id="rId6" Type="http://schemas.openxmlformats.org/officeDocument/2006/relationships/image" Target="../media/image40.png"/><Relationship Id="rId16" Type="http://schemas.openxmlformats.org/officeDocument/2006/relationships/image" Target="../media/image78.png"/><Relationship Id="rId8" Type="http://schemas.openxmlformats.org/officeDocument/2006/relationships/image" Target="../media/image42.png"/><Relationship Id="rId13" Type="http://schemas.openxmlformats.org/officeDocument/2006/relationships/image" Target="../media/image59.pdf"/><Relationship Id="rId10" Type="http://schemas.openxmlformats.org/officeDocument/2006/relationships/image" Target="../media/image64.png"/><Relationship Id="rId5" Type="http://schemas.openxmlformats.org/officeDocument/2006/relationships/image" Target="../media/image39.pdf"/><Relationship Id="rId15" Type="http://schemas.openxmlformats.org/officeDocument/2006/relationships/image" Target="../media/image77.pdf"/><Relationship Id="rId12" Type="http://schemas.openxmlformats.org/officeDocument/2006/relationships/image" Target="../media/image58.png"/><Relationship Id="rId17" Type="http://schemas.openxmlformats.org/officeDocument/2006/relationships/image" Target="../media/image79.pdf"/><Relationship Id="rId19" Type="http://schemas.openxmlformats.org/officeDocument/2006/relationships/image" Target="../media/image85.pdf"/><Relationship Id="rId2" Type="http://schemas.openxmlformats.org/officeDocument/2006/relationships/notesSlide" Target="../notesSlides/notesSlide22.xml"/><Relationship Id="rId9" Type="http://schemas.openxmlformats.org/officeDocument/2006/relationships/image" Target="../media/image63.pdf"/><Relationship Id="rId3" Type="http://schemas.openxmlformats.org/officeDocument/2006/relationships/image" Target="../media/image37.pdf"/><Relationship Id="rId18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0.png"/><Relationship Id="rId20" Type="http://schemas.openxmlformats.org/officeDocument/2006/relationships/image" Target="../media/image92.png"/><Relationship Id="rId4" Type="http://schemas.openxmlformats.org/officeDocument/2006/relationships/image" Target="../media/image38.png"/><Relationship Id="rId21" Type="http://schemas.openxmlformats.org/officeDocument/2006/relationships/image" Target="../media/image93.pdf"/><Relationship Id="rId22" Type="http://schemas.openxmlformats.org/officeDocument/2006/relationships/image" Target="../media/image94.png"/><Relationship Id="rId7" Type="http://schemas.openxmlformats.org/officeDocument/2006/relationships/image" Target="../media/image41.pdf"/><Relationship Id="rId11" Type="http://schemas.openxmlformats.org/officeDocument/2006/relationships/image" Target="../media/image57.pd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6" Type="http://schemas.openxmlformats.org/officeDocument/2006/relationships/image" Target="../media/image78.png"/><Relationship Id="rId8" Type="http://schemas.openxmlformats.org/officeDocument/2006/relationships/image" Target="../media/image42.png"/><Relationship Id="rId13" Type="http://schemas.openxmlformats.org/officeDocument/2006/relationships/image" Target="../media/image59.pdf"/><Relationship Id="rId10" Type="http://schemas.openxmlformats.org/officeDocument/2006/relationships/image" Target="../media/image64.png"/><Relationship Id="rId5" Type="http://schemas.openxmlformats.org/officeDocument/2006/relationships/image" Target="../media/image39.pdf"/><Relationship Id="rId15" Type="http://schemas.openxmlformats.org/officeDocument/2006/relationships/image" Target="../media/image77.pdf"/><Relationship Id="rId12" Type="http://schemas.openxmlformats.org/officeDocument/2006/relationships/image" Target="../media/image58.png"/><Relationship Id="rId17" Type="http://schemas.openxmlformats.org/officeDocument/2006/relationships/image" Target="../media/image79.pdf"/><Relationship Id="rId19" Type="http://schemas.openxmlformats.org/officeDocument/2006/relationships/image" Target="../media/image91.pdf"/><Relationship Id="rId2" Type="http://schemas.openxmlformats.org/officeDocument/2006/relationships/notesSlide" Target="../notesSlides/notesSlide23.xml"/><Relationship Id="rId9" Type="http://schemas.openxmlformats.org/officeDocument/2006/relationships/image" Target="../media/image63.pdf"/><Relationship Id="rId3" Type="http://schemas.openxmlformats.org/officeDocument/2006/relationships/image" Target="../media/image37.pdf"/><Relationship Id="rId18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0.png"/><Relationship Id="rId20" Type="http://schemas.openxmlformats.org/officeDocument/2006/relationships/image" Target="../media/image96.png"/><Relationship Id="rId4" Type="http://schemas.openxmlformats.org/officeDocument/2006/relationships/image" Target="../media/image38.png"/><Relationship Id="rId7" Type="http://schemas.openxmlformats.org/officeDocument/2006/relationships/image" Target="../media/image41.pdf"/><Relationship Id="rId11" Type="http://schemas.openxmlformats.org/officeDocument/2006/relationships/image" Target="../media/image57.pd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6" Type="http://schemas.openxmlformats.org/officeDocument/2006/relationships/image" Target="../media/image78.png"/><Relationship Id="rId8" Type="http://schemas.openxmlformats.org/officeDocument/2006/relationships/image" Target="../media/image42.png"/><Relationship Id="rId13" Type="http://schemas.openxmlformats.org/officeDocument/2006/relationships/image" Target="../media/image59.pdf"/><Relationship Id="rId10" Type="http://schemas.openxmlformats.org/officeDocument/2006/relationships/image" Target="../media/image64.png"/><Relationship Id="rId5" Type="http://schemas.openxmlformats.org/officeDocument/2006/relationships/image" Target="../media/image39.pdf"/><Relationship Id="rId15" Type="http://schemas.openxmlformats.org/officeDocument/2006/relationships/image" Target="../media/image77.pdf"/><Relationship Id="rId12" Type="http://schemas.openxmlformats.org/officeDocument/2006/relationships/image" Target="../media/image58.png"/><Relationship Id="rId17" Type="http://schemas.openxmlformats.org/officeDocument/2006/relationships/image" Target="../media/image79.pdf"/><Relationship Id="rId19" Type="http://schemas.openxmlformats.org/officeDocument/2006/relationships/image" Target="../media/image95.pdf"/><Relationship Id="rId2" Type="http://schemas.openxmlformats.org/officeDocument/2006/relationships/notesSlide" Target="../notesSlides/notesSlide24.xml"/><Relationship Id="rId9" Type="http://schemas.openxmlformats.org/officeDocument/2006/relationships/image" Target="../media/image63.pdf"/><Relationship Id="rId3" Type="http://schemas.openxmlformats.org/officeDocument/2006/relationships/image" Target="../media/image37.pdf"/><Relationship Id="rId18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.pdf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102.png"/><Relationship Id="rId25" Type="http://schemas.openxmlformats.org/officeDocument/2006/relationships/image" Target="../media/image103.pdf"/><Relationship Id="rId8" Type="http://schemas.openxmlformats.org/officeDocument/2006/relationships/image" Target="../media/image42.png"/><Relationship Id="rId13" Type="http://schemas.openxmlformats.org/officeDocument/2006/relationships/image" Target="../media/image59.pdf"/><Relationship Id="rId10" Type="http://schemas.openxmlformats.org/officeDocument/2006/relationships/image" Target="../media/image64.png"/><Relationship Id="rId12" Type="http://schemas.openxmlformats.org/officeDocument/2006/relationships/image" Target="../media/image58.png"/><Relationship Id="rId17" Type="http://schemas.openxmlformats.org/officeDocument/2006/relationships/image" Target="../media/image79.pdf"/><Relationship Id="rId9" Type="http://schemas.openxmlformats.org/officeDocument/2006/relationships/image" Target="../media/image63.pdf"/><Relationship Id="rId18" Type="http://schemas.openxmlformats.org/officeDocument/2006/relationships/image" Target="../media/image80.png"/><Relationship Id="rId3" Type="http://schemas.openxmlformats.org/officeDocument/2006/relationships/image" Target="../media/image37.pdf"/><Relationship Id="rId14" Type="http://schemas.openxmlformats.org/officeDocument/2006/relationships/image" Target="../media/image60.png"/><Relationship Id="rId23" Type="http://schemas.openxmlformats.org/officeDocument/2006/relationships/image" Target="../media/image101.pdf"/><Relationship Id="rId4" Type="http://schemas.openxmlformats.org/officeDocument/2006/relationships/image" Target="../media/image38.png"/><Relationship Id="rId26" Type="http://schemas.openxmlformats.org/officeDocument/2006/relationships/image" Target="../media/image104.png"/><Relationship Id="rId11" Type="http://schemas.openxmlformats.org/officeDocument/2006/relationships/image" Target="../media/image57.pdf"/><Relationship Id="rId6" Type="http://schemas.openxmlformats.org/officeDocument/2006/relationships/image" Target="../media/image40.png"/><Relationship Id="rId16" Type="http://schemas.openxmlformats.org/officeDocument/2006/relationships/image" Target="../media/image78.png"/><Relationship Id="rId5" Type="http://schemas.openxmlformats.org/officeDocument/2006/relationships/image" Target="../media/image39.pdf"/><Relationship Id="rId15" Type="http://schemas.openxmlformats.org/officeDocument/2006/relationships/image" Target="../media/image77.pdf"/><Relationship Id="rId19" Type="http://schemas.openxmlformats.org/officeDocument/2006/relationships/image" Target="../media/image97.pdf"/><Relationship Id="rId20" Type="http://schemas.openxmlformats.org/officeDocument/2006/relationships/image" Target="../media/image98.png"/><Relationship Id="rId22" Type="http://schemas.openxmlformats.org/officeDocument/2006/relationships/image" Target="../media/image100.png"/><Relationship Id="rId21" Type="http://schemas.openxmlformats.org/officeDocument/2006/relationships/image" Target="../media/image99.pdf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0.png"/><Relationship Id="rId4" Type="http://schemas.openxmlformats.org/officeDocument/2006/relationships/image" Target="../media/image38.png"/><Relationship Id="rId7" Type="http://schemas.openxmlformats.org/officeDocument/2006/relationships/image" Target="../media/image41.pdf"/><Relationship Id="rId11" Type="http://schemas.openxmlformats.org/officeDocument/2006/relationships/image" Target="../media/image57.pd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6" Type="http://schemas.openxmlformats.org/officeDocument/2006/relationships/image" Target="../media/image78.png"/><Relationship Id="rId8" Type="http://schemas.openxmlformats.org/officeDocument/2006/relationships/image" Target="../media/image42.png"/><Relationship Id="rId13" Type="http://schemas.openxmlformats.org/officeDocument/2006/relationships/image" Target="../media/image59.pdf"/><Relationship Id="rId10" Type="http://schemas.openxmlformats.org/officeDocument/2006/relationships/image" Target="../media/image64.png"/><Relationship Id="rId5" Type="http://schemas.openxmlformats.org/officeDocument/2006/relationships/image" Target="../media/image39.pdf"/><Relationship Id="rId15" Type="http://schemas.openxmlformats.org/officeDocument/2006/relationships/image" Target="../media/image77.pdf"/><Relationship Id="rId12" Type="http://schemas.openxmlformats.org/officeDocument/2006/relationships/image" Target="../media/image58.png"/><Relationship Id="rId17" Type="http://schemas.openxmlformats.org/officeDocument/2006/relationships/image" Target="../media/image79.pdf"/><Relationship Id="rId2" Type="http://schemas.openxmlformats.org/officeDocument/2006/relationships/notesSlide" Target="../notesSlides/notesSlide26.xml"/><Relationship Id="rId9" Type="http://schemas.openxmlformats.org/officeDocument/2006/relationships/image" Target="../media/image63.pdf"/><Relationship Id="rId3" Type="http://schemas.openxmlformats.org/officeDocument/2006/relationships/image" Target="../media/image37.pdf"/><Relationship Id="rId18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6.pd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5.tiff"/><Relationship Id="rId5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8.pdf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8.pdf"/></Relationships>
</file>

<file path=ppt/slides/_rels/slide3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21.png"/><Relationship Id="rId4" Type="http://schemas.openxmlformats.org/officeDocument/2006/relationships/image" Target="../media/image111.png"/><Relationship Id="rId7" Type="http://schemas.openxmlformats.org/officeDocument/2006/relationships/image" Target="../media/image114.pdf"/><Relationship Id="rId11" Type="http://schemas.openxmlformats.org/officeDocument/2006/relationships/image" Target="../media/image118.pd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png"/><Relationship Id="rId8" Type="http://schemas.openxmlformats.org/officeDocument/2006/relationships/image" Target="../media/image115.png"/><Relationship Id="rId13" Type="http://schemas.openxmlformats.org/officeDocument/2006/relationships/image" Target="../media/image120.pdf"/><Relationship Id="rId10" Type="http://schemas.openxmlformats.org/officeDocument/2006/relationships/image" Target="../media/image117.png"/><Relationship Id="rId5" Type="http://schemas.openxmlformats.org/officeDocument/2006/relationships/image" Target="../media/image112.pdf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31.xml"/><Relationship Id="rId9" Type="http://schemas.openxmlformats.org/officeDocument/2006/relationships/image" Target="../media/image116.pdf"/><Relationship Id="rId3" Type="http://schemas.openxmlformats.org/officeDocument/2006/relationships/image" Target="../media/image110.pd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3.pd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2.png"/><Relationship Id="rId5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Relationship Id="rId5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df"/><Relationship Id="rId7" Type="http://schemas.openxmlformats.org/officeDocument/2006/relationships/image" Target="../media/image7.png"/><Relationship Id="rId11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image" Target="../media/image6.pdf"/><Relationship Id="rId8" Type="http://schemas.openxmlformats.org/officeDocument/2006/relationships/image" Target="../media/image8.pdf"/><Relationship Id="rId13" Type="http://schemas.openxmlformats.org/officeDocument/2006/relationships/image" Target="../media/image13.png"/><Relationship Id="rId10" Type="http://schemas.openxmlformats.org/officeDocument/2006/relationships/image" Target="../media/image10.pdf"/><Relationship Id="rId5" Type="http://schemas.openxmlformats.org/officeDocument/2006/relationships/image" Target="../media/image5.png"/><Relationship Id="rId12" Type="http://schemas.openxmlformats.org/officeDocument/2006/relationships/image" Target="../media/image12.pdf"/><Relationship Id="rId2" Type="http://schemas.openxmlformats.org/officeDocument/2006/relationships/slideLayout" Target="../slideLayouts/slideLayout12.xml"/><Relationship Id="rId9" Type="http://schemas.openxmlformats.org/officeDocument/2006/relationships/image" Target="../media/image9.png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7" Type="http://schemas.openxmlformats.org/officeDocument/2006/relationships/image" Target="../media/image15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8.xml"/><Relationship Id="rId6" Type="http://schemas.openxmlformats.org/officeDocument/2006/relationships/image" Target="../media/image14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8577" y="2266834"/>
            <a:ext cx="670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6.896: Topics in Algorithmic Game Theory</a:t>
            </a:r>
            <a:endParaRPr lang="en-US" sz="28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8105" y="2900121"/>
            <a:ext cx="208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Lecture 8</a:t>
            </a:r>
            <a:endParaRPr lang="en-US" sz="24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6605" y="4483100"/>
            <a:ext cx="3441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Constantinos Daskalakis</a:t>
            </a:r>
            <a:endParaRPr lang="en-US" sz="24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1447800" y="1219200"/>
            <a:ext cx="6618288" cy="5207000"/>
            <a:chOff x="1447800" y="1219200"/>
            <a:chExt cx="6618288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903180" y="13208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{0,1}</a:t>
              </a:r>
              <a:r>
                <a:rPr lang="en-US" i="1" baseline="30000" dirty="0" smtClean="0">
                  <a:latin typeface="Times New Roman" charset="0"/>
                  <a:sym typeface="Symbol" charset="2"/>
                </a:rPr>
                <a:t>n</a:t>
              </a:r>
              <a:endParaRPr lang="en-US" i="1" dirty="0">
                <a:latin typeface="Times New Roman" charset="0"/>
              </a:endParaRPr>
            </a:p>
          </p:txBody>
        </p:sp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530226" y="4637100"/>
              <a:ext cx="5080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 smtClean="0">
                  <a:latin typeface="Times New Roman" charset="0"/>
                  <a:sym typeface="Symbol" charset="2"/>
                </a:rPr>
                <a:t>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Undirected Graph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400799" y="5377933"/>
            <a:ext cx="1346980" cy="400110"/>
            <a:chOff x="6400799" y="5377933"/>
            <a:chExt cx="1346980" cy="400110"/>
          </a:xfrm>
        </p:grpSpPr>
        <p:sp>
          <p:nvSpPr>
            <p:cNvPr id="63" name="Oval 45"/>
            <p:cNvSpPr>
              <a:spLocks noChangeArrowheads="1"/>
            </p:cNvSpPr>
            <p:nvPr/>
          </p:nvSpPr>
          <p:spPr bwMode="auto">
            <a:xfrm>
              <a:off x="6400799" y="54990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27799" y="5377933"/>
              <a:ext cx="1219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= solution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</a:t>
            </a:r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Class PLS  [JPY ’89]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5" y="2120900"/>
            <a:ext cx="81438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Suppose that a DAG with vertex set {0,1}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is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defined by two circuits: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8363" y="2678113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21253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  <a:endParaRPr lang="en-US" sz="30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1804988" y="3302001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668471" y="3044826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287713" y="3292476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59175" y="3051176"/>
            <a:ext cx="2884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{node id</a:t>
            </a:r>
            <a:r>
              <a:rPr lang="en-US" sz="2200" baseline="-250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1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, …, node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id</a:t>
            </a:r>
            <a:r>
              <a:rPr lang="en-US" sz="2200" baseline="-25000" dirty="0" err="1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k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}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5715913"/>
            <a:ext cx="17130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FIND SINK</a:t>
            </a:r>
            <a:r>
              <a:rPr lang="en-US" sz="2200" dirty="0" smtClean="0">
                <a:solidFill>
                  <a:srgbClr val="FFFF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1982612" y="5685879"/>
            <a:ext cx="716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Given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C, F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:  Find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s.t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.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F(x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 ≥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F(y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), for all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y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dirty="0" err="1" smtClean="0">
                <a:sym typeface="Symbol"/>
              </a:rPr>
              <a:t>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(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). 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212723" y="62394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solidFill>
                    <a:srgbClr val="49B1FF"/>
                  </a:solidFill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PLS =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{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 Search problems in FNP reducible to</a:t>
              </a:r>
              <a:r>
                <a:rPr lang="en-US" sz="2200" i="1" dirty="0" smtClean="0">
                  <a:latin typeface="Times New Roman" pitchFamily="26" charset="0"/>
                </a:rPr>
                <a:t> </a:t>
              </a:r>
              <a:r>
                <a:rPr lang="en-US" sz="2200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FIND SINK</a:t>
              </a:r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}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2138363" y="4252443"/>
            <a:ext cx="1149350" cy="927570"/>
            <a:chOff x="2382520" y="4343400"/>
            <a:chExt cx="822960" cy="822960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2608987" y="4467831"/>
              <a:ext cx="519669" cy="49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</a:t>
              </a:r>
              <a:endParaRPr lang="en-US" sz="30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9" name="Straight Arrow Connector 21"/>
          <p:cNvCxnSpPr>
            <a:cxnSpLocks noChangeShapeType="1"/>
          </p:cNvCxnSpPr>
          <p:nvPr/>
        </p:nvCxnSpPr>
        <p:spPr bwMode="auto">
          <a:xfrm>
            <a:off x="1804988" y="4686301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668471" y="4429126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42000" y="4559300"/>
            <a:ext cx="558800" cy="5588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494088" y="4456113"/>
            <a:ext cx="1587500" cy="5715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940050" y="4432827"/>
            <a:ext cx="1708150" cy="672573"/>
            <a:chOff x="2940050" y="4432827"/>
            <a:chExt cx="1708150" cy="672573"/>
          </a:xfrm>
        </p:grpSpPr>
        <p:cxnSp>
          <p:nvCxnSpPr>
            <p:cNvPr id="21" name="Straight Arrow Connector 25"/>
            <p:cNvCxnSpPr>
              <a:cxnSpLocks noChangeShapeType="1"/>
            </p:cNvCxnSpPr>
            <p:nvPr/>
          </p:nvCxnSpPr>
          <p:spPr bwMode="auto">
            <a:xfrm>
              <a:off x="3292475" y="4684714"/>
              <a:ext cx="3048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29" name="Group 28"/>
            <p:cNvGrpSpPr/>
            <p:nvPr/>
          </p:nvGrpSpPr>
          <p:grpSpPr>
            <a:xfrm>
              <a:off x="2940050" y="4432827"/>
              <a:ext cx="1708150" cy="672573"/>
              <a:chOff x="2940050" y="3658127"/>
              <a:chExt cx="1708150" cy="672573"/>
            </a:xfrm>
          </p:grpSpPr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4089400" y="3771900"/>
                <a:ext cx="558800" cy="558800"/>
              </a:xfrm>
              <a:prstGeom prst="rect">
                <a:avLst/>
              </a:prstGeom>
            </p:spPr>
          </p:pic>
          <p:pic>
            <p:nvPicPr>
              <p:cNvPr id="26" name="Picture 2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2940050" y="3658127"/>
                <a:ext cx="1587500" cy="584200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 bwMode="auto">
              <a:xfrm>
                <a:off x="4089400" y="3910014"/>
                <a:ext cx="438150" cy="176212"/>
              </a:xfrm>
              <a:prstGeom prst="rect">
                <a:avLst/>
              </a:prstGeom>
              <a:solidFill>
                <a:srgbClr val="00000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</p:grpSp>
      </p:grpSp>
      <p:sp>
        <p:nvSpPr>
          <p:cNvPr id="32" name="Line 47"/>
          <p:cNvSpPr>
            <a:spLocks noChangeShapeType="1"/>
          </p:cNvSpPr>
          <p:nvPr/>
        </p:nvSpPr>
        <p:spPr bwMode="auto">
          <a:xfrm flipV="1">
            <a:off x="5830888" y="4445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5635625" y="4749800"/>
            <a:ext cx="347663" cy="554038"/>
            <a:chOff x="5635625" y="4953000"/>
            <a:chExt cx="347663" cy="554038"/>
          </a:xfrm>
        </p:grpSpPr>
        <p:sp>
          <p:nvSpPr>
            <p:cNvPr id="34" name="Oval 43"/>
            <p:cNvSpPr>
              <a:spLocks noChangeArrowheads="1"/>
            </p:cNvSpPr>
            <p:nvPr/>
          </p:nvSpPr>
          <p:spPr bwMode="auto">
            <a:xfrm>
              <a:off x="5754688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5" name="Picture 25" descr="latex-image-1.pd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635625" y="5291138"/>
              <a:ext cx="2667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27"/>
          <p:cNvGrpSpPr>
            <a:grpSpLocks/>
          </p:cNvGrpSpPr>
          <p:nvPr/>
        </p:nvGrpSpPr>
        <p:grpSpPr bwMode="auto">
          <a:xfrm>
            <a:off x="6669088" y="4292600"/>
            <a:ext cx="382587" cy="546100"/>
            <a:chOff x="6669088" y="4495800"/>
            <a:chExt cx="382587" cy="546100"/>
          </a:xfrm>
        </p:grpSpPr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8" name="Picture 26" descr="latex-image-1.pd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702050" y="3644900"/>
            <a:ext cx="5219700" cy="863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61923" y="1425545"/>
            <a:ext cx="3565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“Every DAG has a sink.”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52246" grpId="0"/>
      <p:bldP spid="52247" grpId="0"/>
      <p:bldP spid="20" grpId="0"/>
      <p:bldP spid="32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DAG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1447800" y="1219200"/>
            <a:ext cx="6618288" cy="5207000"/>
            <a:chOff x="1447800" y="1219200"/>
            <a:chExt cx="6618288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903180" y="13208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{0,1}</a:t>
              </a:r>
              <a:r>
                <a:rPr lang="en-US" i="1" baseline="30000" dirty="0" smtClean="0">
                  <a:latin typeface="Times New Roman" charset="0"/>
                  <a:sym typeface="Symbol" charset="2"/>
                </a:rPr>
                <a:t>n</a:t>
              </a:r>
              <a:endParaRPr lang="en-US" i="1" dirty="0">
                <a:latin typeface="Times New Roman" charset="0"/>
              </a:endParaRPr>
            </a:p>
          </p:txBody>
        </p: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745892" y="267440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5160107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990727" y="276118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636104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3363912" y="3242733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681412" y="23283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2644896" y="324273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4483100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31606" y="267440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4221285" y="358986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5240214" y="324273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Oval 56"/>
            <p:cNvSpPr>
              <a:spLocks noChangeArrowheads="1"/>
            </p:cNvSpPr>
            <p:nvPr/>
          </p:nvSpPr>
          <p:spPr bwMode="auto">
            <a:xfrm>
              <a:off x="3975100" y="453707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auto">
            <a:xfrm>
              <a:off x="3045435" y="4623856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3494820" y="4114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9" name="Straight Arrow Connector 78"/>
            <p:cNvCxnSpPr>
              <a:stCxn id="192" idx="5"/>
              <a:endCxn id="191" idx="1"/>
            </p:cNvCxnSpPr>
            <p:nvPr/>
          </p:nvCxnSpPr>
          <p:spPr bwMode="auto">
            <a:xfrm rot="16200000" flipH="1">
              <a:off x="2700360" y="2472777"/>
              <a:ext cx="386326" cy="2413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191" idx="3"/>
              <a:endCxn id="196" idx="7"/>
            </p:cNvCxnSpPr>
            <p:nvPr/>
          </p:nvCxnSpPr>
          <p:spPr bwMode="auto">
            <a:xfrm rot="5400000">
              <a:off x="2718513" y="2972473"/>
              <a:ext cx="358813" cy="2325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Straight Arrow Connector 86"/>
            <p:cNvCxnSpPr>
              <a:stCxn id="191" idx="5"/>
              <a:endCxn id="193" idx="1"/>
            </p:cNvCxnSpPr>
            <p:nvPr/>
          </p:nvCxnSpPr>
          <p:spPr bwMode="auto">
            <a:xfrm rot="16200000" flipH="1">
              <a:off x="3078021" y="2958796"/>
              <a:ext cx="358813" cy="259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>
              <a:stCxn id="195" idx="3"/>
              <a:endCxn id="193" idx="0"/>
            </p:cNvCxnSpPr>
            <p:nvPr/>
          </p:nvCxnSpPr>
          <p:spPr bwMode="auto">
            <a:xfrm rot="5400000">
              <a:off x="3191322" y="2729180"/>
              <a:ext cx="766252" cy="2608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/>
            <p:cNvCxnSpPr>
              <a:stCxn id="190" idx="3"/>
              <a:endCxn id="189" idx="7"/>
            </p:cNvCxnSpPr>
            <p:nvPr/>
          </p:nvCxnSpPr>
          <p:spPr bwMode="auto">
            <a:xfrm rot="5400000">
              <a:off x="4883336" y="2399589"/>
              <a:ext cx="299543" cy="3009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stCxn id="189" idx="3"/>
              <a:endCxn id="199" idx="7"/>
            </p:cNvCxnSpPr>
            <p:nvPr/>
          </p:nvCxnSpPr>
          <p:spPr bwMode="auto">
            <a:xfrm rot="5400000">
              <a:off x="4167332" y="3013260"/>
              <a:ext cx="792729" cy="4113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3" name="Straight Arrow Connector 102"/>
            <p:cNvCxnSpPr>
              <a:stCxn id="193" idx="4"/>
              <a:endCxn id="71" idx="0"/>
            </p:cNvCxnSpPr>
            <p:nvPr/>
          </p:nvCxnSpPr>
          <p:spPr bwMode="auto">
            <a:xfrm rot="16200000" flipH="1">
              <a:off x="3160225" y="3700095"/>
              <a:ext cx="698499" cy="130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stCxn id="189" idx="5"/>
              <a:endCxn id="200" idx="1"/>
            </p:cNvCxnSpPr>
            <p:nvPr/>
          </p:nvCxnSpPr>
          <p:spPr bwMode="auto">
            <a:xfrm rot="16200000" flipH="1">
              <a:off x="4850362" y="2854836"/>
              <a:ext cx="445596" cy="3810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Straight Arrow Connector 110"/>
            <p:cNvCxnSpPr>
              <a:stCxn id="199" idx="4"/>
              <a:endCxn id="66" idx="0"/>
            </p:cNvCxnSpPr>
            <p:nvPr/>
          </p:nvCxnSpPr>
          <p:spPr bwMode="auto">
            <a:xfrm rot="5400000">
              <a:off x="3791481" y="4027161"/>
              <a:ext cx="773640" cy="2461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Straight Arrow Connector 120"/>
            <p:cNvCxnSpPr>
              <a:stCxn id="198" idx="3"/>
            </p:cNvCxnSpPr>
            <p:nvPr/>
          </p:nvCxnSpPr>
          <p:spPr bwMode="auto">
            <a:xfrm rot="5400000">
              <a:off x="5327607" y="2815271"/>
              <a:ext cx="420178" cy="4347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3594068" y="4288368"/>
              <a:ext cx="381031" cy="3354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>
              <a:stCxn id="71" idx="3"/>
              <a:endCxn id="68" idx="7"/>
            </p:cNvCxnSpPr>
            <p:nvPr/>
          </p:nvCxnSpPr>
          <p:spPr bwMode="auto">
            <a:xfrm rot="5400000">
              <a:off x="3157072" y="4288063"/>
              <a:ext cx="386326" cy="3360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Straight Arrow Connector 130"/>
            <p:cNvCxnSpPr>
              <a:stCxn id="195" idx="5"/>
              <a:endCxn id="199" idx="1"/>
            </p:cNvCxnSpPr>
            <p:nvPr/>
          </p:nvCxnSpPr>
          <p:spPr bwMode="auto">
            <a:xfrm rot="16200000" flipH="1">
              <a:off x="3462055" y="2832590"/>
              <a:ext cx="1138803" cy="4265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7" name="Straight Arrow Connector 136"/>
            <p:cNvCxnSpPr>
              <a:stCxn id="197" idx="5"/>
              <a:endCxn id="189" idx="1"/>
            </p:cNvCxnSpPr>
            <p:nvPr/>
          </p:nvCxnSpPr>
          <p:spPr bwMode="auto">
            <a:xfrm rot="16200000" flipH="1">
              <a:off x="4544832" y="2475300"/>
              <a:ext cx="299543" cy="1495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0" name="Oval 56"/>
            <p:cNvSpPr>
              <a:spLocks noChangeArrowheads="1"/>
            </p:cNvSpPr>
            <p:nvPr/>
          </p:nvSpPr>
          <p:spPr bwMode="auto">
            <a:xfrm>
              <a:off x="5401406" y="435240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57"/>
            <p:cNvSpPr>
              <a:spLocks noChangeArrowheads="1"/>
            </p:cNvSpPr>
            <p:nvPr/>
          </p:nvSpPr>
          <p:spPr bwMode="auto">
            <a:xfrm>
              <a:off x="5815621" y="3930128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57"/>
            <p:cNvSpPr>
              <a:spLocks noChangeArrowheads="1"/>
            </p:cNvSpPr>
            <p:nvPr/>
          </p:nvSpPr>
          <p:spPr bwMode="auto">
            <a:xfrm>
              <a:off x="5138614" y="3930128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56"/>
            <p:cNvSpPr>
              <a:spLocks noChangeArrowheads="1"/>
            </p:cNvSpPr>
            <p:nvPr/>
          </p:nvSpPr>
          <p:spPr bwMode="auto">
            <a:xfrm>
              <a:off x="6387120" y="435240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56"/>
            <p:cNvSpPr>
              <a:spLocks noChangeArrowheads="1"/>
            </p:cNvSpPr>
            <p:nvPr/>
          </p:nvSpPr>
          <p:spPr bwMode="auto">
            <a:xfrm>
              <a:off x="5895728" y="4920729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5" name="Straight Arrow Connector 144"/>
            <p:cNvCxnSpPr>
              <a:stCxn id="141" idx="3"/>
              <a:endCxn id="140" idx="7"/>
            </p:cNvCxnSpPr>
            <p:nvPr/>
          </p:nvCxnSpPr>
          <p:spPr bwMode="auto">
            <a:xfrm rot="5400000">
              <a:off x="5538850" y="4077585"/>
              <a:ext cx="299543" cy="3009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6" name="Straight Arrow Connector 145"/>
            <p:cNvCxnSpPr>
              <a:stCxn id="140" idx="5"/>
              <a:endCxn id="144" idx="1"/>
            </p:cNvCxnSpPr>
            <p:nvPr/>
          </p:nvCxnSpPr>
          <p:spPr bwMode="auto">
            <a:xfrm rot="16200000" flipH="1">
              <a:off x="5505876" y="4532832"/>
              <a:ext cx="445596" cy="3810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Straight Arrow Connector 156"/>
            <p:cNvCxnSpPr>
              <a:stCxn id="143" idx="3"/>
            </p:cNvCxnSpPr>
            <p:nvPr/>
          </p:nvCxnSpPr>
          <p:spPr bwMode="auto">
            <a:xfrm rot="5400000">
              <a:off x="5983121" y="4493267"/>
              <a:ext cx="420178" cy="4347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1" name="Straight Arrow Connector 180"/>
            <p:cNvCxnSpPr>
              <a:stCxn id="142" idx="5"/>
              <a:endCxn id="140" idx="1"/>
            </p:cNvCxnSpPr>
            <p:nvPr/>
          </p:nvCxnSpPr>
          <p:spPr bwMode="auto">
            <a:xfrm rot="16200000" flipH="1">
              <a:off x="5200346" y="4153296"/>
              <a:ext cx="299543" cy="1495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7" name="Group 206"/>
          <p:cNvGrpSpPr/>
          <p:nvPr/>
        </p:nvGrpSpPr>
        <p:grpSpPr>
          <a:xfrm>
            <a:off x="6400799" y="5352533"/>
            <a:ext cx="1346980" cy="400110"/>
            <a:chOff x="6400799" y="5352533"/>
            <a:chExt cx="1346980" cy="400110"/>
          </a:xfrm>
        </p:grpSpPr>
        <p:sp>
          <p:nvSpPr>
            <p:cNvPr id="204" name="Oval 45"/>
            <p:cNvSpPr>
              <a:spLocks noChangeArrowheads="1"/>
            </p:cNvSpPr>
            <p:nvPr/>
          </p:nvSpPr>
          <p:spPr bwMode="auto">
            <a:xfrm>
              <a:off x="6400799" y="54990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527799" y="5352533"/>
              <a:ext cx="1219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= solution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</a:t>
            </a:r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Class PPP  [</a:t>
            </a:r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Papadimitriou ’94]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20574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Suppose that an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exponentially large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graph with vertex set {0,1}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is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defined by one circuit: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678238" y="2946400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46705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  <a:endParaRPr lang="en-US" sz="30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3344863" y="35702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2290763" y="33131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4827588" y="35607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5099050" y="3332163"/>
            <a:ext cx="1023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4890413"/>
            <a:ext cx="18622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COLLISION</a:t>
            </a:r>
            <a:r>
              <a:rPr lang="en-US" sz="2200" dirty="0" smtClean="0">
                <a:solidFill>
                  <a:srgbClr val="FFFF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1982612" y="4911179"/>
            <a:ext cx="69835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Given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:  Find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s.t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.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(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)=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0</a:t>
            </a:r>
            <a:r>
              <a:rPr lang="en-US" sz="2200" i="1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; or find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≠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y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s.t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.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(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)=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(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y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). 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212723" y="58457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solidFill>
                    <a:srgbClr val="49B1FF"/>
                  </a:solidFill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PPP =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{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 Search problems in FNP reducible to</a:t>
              </a:r>
              <a:r>
                <a:rPr lang="en-US" sz="2200" i="1" dirty="0" smtClean="0">
                  <a:latin typeface="Times New Roman" pitchFamily="26" charset="0"/>
                </a:rPr>
                <a:t> </a:t>
              </a:r>
              <a:r>
                <a:rPr lang="en-US" sz="2200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COLLISION </a:t>
              </a:r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}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8423" y="1397000"/>
            <a:ext cx="8753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“If a function maps </a:t>
            </a:r>
            <a:r>
              <a:rPr lang="en-US" sz="2200" i="1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n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 elements to n-1 elements, then there is a collision.”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52246" grpId="0"/>
      <p:bldP spid="5224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13200" y="901700"/>
            <a:ext cx="1117600" cy="7239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794647" y="3638947"/>
            <a:ext cx="1117600" cy="4452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V="1">
            <a:off x="4159647" y="3690541"/>
            <a:ext cx="1117600" cy="342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2647950" y="1523999"/>
            <a:ext cx="3486150" cy="1911351"/>
            <a:chOff x="2647950" y="1523999"/>
            <a:chExt cx="3486150" cy="1911351"/>
          </a:xfrm>
        </p:grpSpPr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041900" y="2673350"/>
              <a:ext cx="1092200" cy="7493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647950" y="2686050"/>
              <a:ext cx="1028700" cy="7493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962400" y="2686050"/>
              <a:ext cx="1092200" cy="723900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537075" y="1787525"/>
              <a:ext cx="1225550" cy="69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7" idx="0"/>
            </p:cNvCxnSpPr>
            <p:nvPr/>
          </p:nvCxnSpPr>
          <p:spPr bwMode="auto">
            <a:xfrm rot="5400000" flipH="1" flipV="1">
              <a:off x="3946922" y="2085578"/>
              <a:ext cx="1162051" cy="3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5400000" flipH="1" flipV="1">
              <a:off x="3165475" y="1647825"/>
              <a:ext cx="1225551" cy="977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3" name="Pictur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044950" y="5403850"/>
            <a:ext cx="723900" cy="723900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endCxn id="16" idx="2"/>
          </p:cNvCxnSpPr>
          <p:nvPr/>
        </p:nvCxnSpPr>
        <p:spPr bwMode="auto">
          <a:xfrm rot="16200000" flipV="1">
            <a:off x="2651126" y="3946524"/>
            <a:ext cx="2127250" cy="1104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4547394" y="4267200"/>
            <a:ext cx="1308100" cy="1295400"/>
            <a:chOff x="4547394" y="4267200"/>
            <a:chExt cx="1308100" cy="1295400"/>
          </a:xfrm>
        </p:grpSpPr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4547394" y="4267200"/>
              <a:ext cx="1308100" cy="749300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4445397" y="5118497"/>
              <a:ext cx="546100" cy="3421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3987800" y="3810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 point</a:t>
            </a:r>
            <a:endParaRPr lang="en-US" dirty="0"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24400" y="456050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Hardness Results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395475" y="430540"/>
            <a:ext cx="2758440" cy="2865120"/>
            <a:chOff x="2876550" y="2381250"/>
            <a:chExt cx="3448050" cy="3581400"/>
          </a:xfrm>
        </p:grpSpPr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095750" y="2381250"/>
              <a:ext cx="1308100" cy="749300"/>
            </a:xfrm>
            <a:prstGeom prst="rect">
              <a:avLst/>
            </a:prstGeom>
          </p:spPr>
        </p:pic>
        <p:grpSp>
          <p:nvGrpSpPr>
            <p:cNvPr id="2" name="Group 12"/>
            <p:cNvGrpSpPr/>
            <p:nvPr/>
          </p:nvGrpSpPr>
          <p:grpSpPr>
            <a:xfrm>
              <a:off x="2876550" y="2971800"/>
              <a:ext cx="1866900" cy="1365250"/>
              <a:chOff x="2876550" y="3162300"/>
              <a:chExt cx="1866900" cy="1365250"/>
            </a:xfrm>
          </p:grpSpPr>
          <p:pic>
            <p:nvPicPr>
              <p:cNvPr id="21" name="Picture 2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876550" y="3778250"/>
                <a:ext cx="1866900" cy="749300"/>
              </a:xfrm>
              <a:prstGeom prst="rect">
                <a:avLst/>
              </a:prstGeom>
            </p:spPr>
          </p:pic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3714750" y="3162300"/>
                <a:ext cx="863600" cy="7747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3" name="Group 13"/>
            <p:cNvGrpSpPr/>
            <p:nvPr/>
          </p:nvGrpSpPr>
          <p:grpSpPr>
            <a:xfrm>
              <a:off x="3403600" y="2971800"/>
              <a:ext cx="2044700" cy="2203450"/>
              <a:chOff x="3403600" y="3162300"/>
              <a:chExt cx="2044700" cy="2203450"/>
            </a:xfrm>
          </p:grpSpPr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3403600" y="4616450"/>
                <a:ext cx="2044700" cy="749300"/>
              </a:xfrm>
              <a:prstGeom prst="rect">
                <a:avLst/>
              </a:prstGeom>
            </p:spPr>
          </p:pic>
          <p:cxnSp>
            <p:nvCxnSpPr>
              <p:cNvPr id="45" name="Straight Arrow Connector 44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" name="Group 14"/>
            <p:cNvGrpSpPr/>
            <p:nvPr/>
          </p:nvGrpSpPr>
          <p:grpSpPr>
            <a:xfrm>
              <a:off x="4984750" y="2971800"/>
              <a:ext cx="1339850" cy="2990850"/>
              <a:chOff x="4984750" y="3162300"/>
              <a:chExt cx="1339850" cy="2990850"/>
            </a:xfrm>
          </p:grpSpPr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5016500" y="5403850"/>
                <a:ext cx="1308100" cy="749300"/>
              </a:xfrm>
              <a:prstGeom prst="rect">
                <a:avLst/>
              </a:prstGeom>
            </p:spPr>
          </p:pic>
          <p:cxnSp>
            <p:nvCxnSpPr>
              <p:cNvPr id="49" name="Straight Arrow Connector 48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4" name="Straight Arrow Connector 53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342900" y="774700"/>
            <a:ext cx="436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Inclusions we have already established: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" y="4730690"/>
            <a:ext cx="1780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Our next goal: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58875" y="3823982"/>
            <a:ext cx="1046480" cy="599440"/>
          </a:xfrm>
          <a:prstGeom prst="rect">
            <a:avLst/>
          </a:prstGeom>
        </p:spPr>
      </p:pic>
      <p:grpSp>
        <p:nvGrpSpPr>
          <p:cNvPr id="27" name="Group 12"/>
          <p:cNvGrpSpPr/>
          <p:nvPr/>
        </p:nvGrpSpPr>
        <p:grpSpPr>
          <a:xfrm>
            <a:off x="2683515" y="4296422"/>
            <a:ext cx="1493520" cy="1092200"/>
            <a:chOff x="2876550" y="3162300"/>
            <a:chExt cx="1866900" cy="1365250"/>
          </a:xfrm>
        </p:grpSpPr>
        <p:pic>
          <p:nvPicPr>
            <p:cNvPr id="37" name="Picture 3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876550" y="3778250"/>
              <a:ext cx="1866900" cy="749300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 bwMode="auto">
            <a:xfrm flipV="1">
              <a:off x="3714750" y="316230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</p:grpSp>
      <p:grpSp>
        <p:nvGrpSpPr>
          <p:cNvPr id="28" name="Group 13"/>
          <p:cNvGrpSpPr/>
          <p:nvPr/>
        </p:nvGrpSpPr>
        <p:grpSpPr>
          <a:xfrm>
            <a:off x="3105155" y="4296422"/>
            <a:ext cx="1635760" cy="1762760"/>
            <a:chOff x="3403600" y="3162300"/>
            <a:chExt cx="2044700" cy="2203450"/>
          </a:xfrm>
        </p:grpSpPr>
        <p:pic>
          <p:nvPicPr>
            <p:cNvPr id="33" name="Picture 3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403600" y="4616450"/>
              <a:ext cx="2044700" cy="74930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 bwMode="auto">
            <a:xfrm rot="10800000">
              <a:off x="3879850" y="4368801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rot="16200000" flipV="1">
              <a:off x="3965178" y="3940574"/>
              <a:ext cx="1562898" cy="63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stealth" w="med" len="med"/>
              <a:tailEnd type="none"/>
            </a:ln>
            <a:effectLst/>
          </p:spPr>
        </p:cxnSp>
      </p:grpSp>
      <p:grpSp>
        <p:nvGrpSpPr>
          <p:cNvPr id="29" name="Group 14"/>
          <p:cNvGrpSpPr/>
          <p:nvPr/>
        </p:nvGrpSpPr>
        <p:grpSpPr>
          <a:xfrm>
            <a:off x="4370075" y="4296422"/>
            <a:ext cx="1071880" cy="2392680"/>
            <a:chOff x="4984750" y="3162300"/>
            <a:chExt cx="1339850" cy="2990850"/>
          </a:xfrm>
        </p:grpSpPr>
        <p:pic>
          <p:nvPicPr>
            <p:cNvPr id="30" name="Picture 2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5016500" y="5403850"/>
              <a:ext cx="1308100" cy="749300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 bwMode="auto">
            <a:xfrm rot="10800000">
              <a:off x="4984750" y="5226049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6200000" flipV="1">
              <a:off x="4171950" y="3975100"/>
              <a:ext cx="2419351" cy="7937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stealth" w="med" len="med"/>
              <a:tailEnd type="non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85560" y="3943362"/>
            <a:ext cx="2758440" cy="2865120"/>
            <a:chOff x="6385560" y="3943362"/>
            <a:chExt cx="2758440" cy="2865120"/>
          </a:xfrm>
        </p:grpSpPr>
        <p:pic>
          <p:nvPicPr>
            <p:cNvPr id="39" name="Picture 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360920" y="3943362"/>
              <a:ext cx="1046480" cy="599440"/>
            </a:xfrm>
            <a:prstGeom prst="rect">
              <a:avLst/>
            </a:prstGeom>
          </p:spPr>
        </p:pic>
        <p:grpSp>
          <p:nvGrpSpPr>
            <p:cNvPr id="40" name="Group 12"/>
            <p:cNvGrpSpPr/>
            <p:nvPr/>
          </p:nvGrpSpPr>
          <p:grpSpPr>
            <a:xfrm>
              <a:off x="6385560" y="4415802"/>
              <a:ext cx="1493520" cy="1092200"/>
              <a:chOff x="2876550" y="3162300"/>
              <a:chExt cx="1866900" cy="1365250"/>
            </a:xfrm>
          </p:grpSpPr>
          <p:pic>
            <p:nvPicPr>
              <p:cNvPr id="41" name="Picture 4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876550" y="3778250"/>
                <a:ext cx="1866900" cy="749300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3714750" y="3162300"/>
                <a:ext cx="863600" cy="7747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</p:grpSp>
        <p:grpSp>
          <p:nvGrpSpPr>
            <p:cNvPr id="43" name="Group 13"/>
            <p:cNvGrpSpPr/>
            <p:nvPr/>
          </p:nvGrpSpPr>
          <p:grpSpPr>
            <a:xfrm>
              <a:off x="6807200" y="4415802"/>
              <a:ext cx="1635760" cy="1762760"/>
              <a:chOff x="3403600" y="3162300"/>
              <a:chExt cx="2044700" cy="2203450"/>
            </a:xfrm>
          </p:grpSpPr>
          <p:pic>
            <p:nvPicPr>
              <p:cNvPr id="44" name="Picture 4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3403600" y="4616450"/>
                <a:ext cx="2044700" cy="749300"/>
              </a:xfrm>
              <a:prstGeom prst="rect">
                <a:avLst/>
              </a:prstGeom>
            </p:spPr>
          </p:pic>
          <p:cxnSp>
            <p:nvCxnSpPr>
              <p:cNvPr id="46" name="Straight Arrow Connector 45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stealth" w="med" len="med"/>
                <a:tailEnd type="stealth"/>
              </a:ln>
              <a:effectLst/>
            </p:spPr>
          </p:cxnSp>
        </p:grpSp>
        <p:grpSp>
          <p:nvGrpSpPr>
            <p:cNvPr id="48" name="Group 14"/>
            <p:cNvGrpSpPr/>
            <p:nvPr/>
          </p:nvGrpSpPr>
          <p:grpSpPr>
            <a:xfrm>
              <a:off x="8072120" y="4415802"/>
              <a:ext cx="1071880" cy="2392680"/>
              <a:chOff x="4984750" y="3162300"/>
              <a:chExt cx="1339850" cy="2990850"/>
            </a:xfrm>
          </p:grpSpPr>
          <p:pic>
            <p:nvPicPr>
              <p:cNvPr id="50" name="Picture 4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5016500" y="5403850"/>
                <a:ext cx="1308100" cy="749300"/>
              </a:xfrm>
              <a:prstGeom prst="rect">
                <a:avLst/>
              </a:prstGeom>
            </p:spPr>
          </p:pic>
          <p:cxnSp>
            <p:nvCxnSpPr>
              <p:cNvPr id="52" name="Straight Arrow Connector 51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stealth" w="med" len="med"/>
                <a:tailEnd type="stealth"/>
              </a:ln>
              <a:effectLst/>
            </p:spPr>
          </p:cxnSp>
        </p:grpSp>
      </p:grpSp>
      <p:sp>
        <p:nvSpPr>
          <p:cNvPr id="55" name="Right Arrow 54"/>
          <p:cNvSpPr/>
          <p:nvPr/>
        </p:nvSpPr>
        <p:spPr bwMode="auto">
          <a:xfrm>
            <a:off x="5441955" y="5130800"/>
            <a:ext cx="447040" cy="2502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 rot="3644535">
            <a:off x="6741159" y="3573779"/>
            <a:ext cx="447040" cy="2502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5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PLAN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0" y="990600"/>
            <a:ext cx="3238500" cy="2743200"/>
            <a:chOff x="0" y="990600"/>
            <a:chExt cx="3238500" cy="27432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66700" y="990600"/>
              <a:ext cx="2971800" cy="2362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883444" y="1544320"/>
              <a:ext cx="869156" cy="787400"/>
              <a:chOff x="1689" y="1584"/>
              <a:chExt cx="1095" cy="960"/>
            </a:xfrm>
          </p:grpSpPr>
          <p:sp>
            <p:nvSpPr>
              <p:cNvPr id="73893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4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5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6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7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8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9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0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1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2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3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4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019300" y="1268730"/>
              <a:ext cx="869157" cy="787400"/>
              <a:chOff x="3225" y="1680"/>
              <a:chExt cx="1095" cy="960"/>
            </a:xfrm>
          </p:grpSpPr>
          <p:sp>
            <p:nvSpPr>
              <p:cNvPr id="73881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2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3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4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5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6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7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8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9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0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1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2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48" name="Oval 29"/>
            <p:cNvSpPr>
              <a:spLocks noChangeArrowheads="1"/>
            </p:cNvSpPr>
            <p:nvPr/>
          </p:nvSpPr>
          <p:spPr bwMode="auto">
            <a:xfrm>
              <a:off x="488157" y="28041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9" name="Oval 30"/>
            <p:cNvSpPr>
              <a:spLocks noChangeArrowheads="1"/>
            </p:cNvSpPr>
            <p:nvPr/>
          </p:nvSpPr>
          <p:spPr bwMode="auto">
            <a:xfrm>
              <a:off x="945357" y="26860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0" name="Oval 31"/>
            <p:cNvSpPr>
              <a:spLocks noChangeArrowheads="1"/>
            </p:cNvSpPr>
            <p:nvPr/>
          </p:nvSpPr>
          <p:spPr bwMode="auto">
            <a:xfrm>
              <a:off x="12501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1" name="Oval 32"/>
            <p:cNvSpPr>
              <a:spLocks noChangeArrowheads="1"/>
            </p:cNvSpPr>
            <p:nvPr/>
          </p:nvSpPr>
          <p:spPr bwMode="auto">
            <a:xfrm>
              <a:off x="1676400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2" name="Line 33"/>
            <p:cNvSpPr>
              <a:spLocks noChangeShapeType="1"/>
            </p:cNvSpPr>
            <p:nvPr/>
          </p:nvSpPr>
          <p:spPr bwMode="auto">
            <a:xfrm flipV="1">
              <a:off x="526257" y="2725420"/>
              <a:ext cx="426244" cy="118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3" name="Line 34"/>
            <p:cNvSpPr>
              <a:spLocks noChangeShapeType="1"/>
            </p:cNvSpPr>
            <p:nvPr/>
          </p:nvSpPr>
          <p:spPr bwMode="auto">
            <a:xfrm>
              <a:off x="983457" y="2725420"/>
              <a:ext cx="2667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4" name="Line 35"/>
            <p:cNvSpPr>
              <a:spLocks noChangeShapeType="1"/>
            </p:cNvSpPr>
            <p:nvPr/>
          </p:nvSpPr>
          <p:spPr bwMode="auto">
            <a:xfrm>
              <a:off x="12882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5" name="Text Box 43"/>
            <p:cNvSpPr txBox="1">
              <a:spLocks noChangeArrowheads="1"/>
            </p:cNvSpPr>
            <p:nvPr/>
          </p:nvSpPr>
          <p:spPr bwMode="auto">
            <a:xfrm>
              <a:off x="1714500" y="2804160"/>
              <a:ext cx="45720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73856" name="Oval 44"/>
            <p:cNvSpPr>
              <a:spLocks noChangeArrowheads="1"/>
            </p:cNvSpPr>
            <p:nvPr/>
          </p:nvSpPr>
          <p:spPr bwMode="auto">
            <a:xfrm>
              <a:off x="21264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7" name="Oval 45"/>
            <p:cNvSpPr>
              <a:spLocks noChangeArrowheads="1"/>
            </p:cNvSpPr>
            <p:nvPr/>
          </p:nvSpPr>
          <p:spPr bwMode="auto">
            <a:xfrm>
              <a:off x="2552700" y="2922270"/>
              <a:ext cx="76200" cy="787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8" name="Line 46"/>
            <p:cNvSpPr>
              <a:spLocks noChangeShapeType="1"/>
            </p:cNvSpPr>
            <p:nvPr/>
          </p:nvSpPr>
          <p:spPr bwMode="auto">
            <a:xfrm>
              <a:off x="21645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781300" y="1780540"/>
              <a:ext cx="397669" cy="787400"/>
              <a:chOff x="4416" y="1824"/>
              <a:chExt cx="501" cy="960"/>
            </a:xfrm>
          </p:grpSpPr>
          <p:sp>
            <p:nvSpPr>
              <p:cNvPr id="73874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5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6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7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8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9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0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60" name="Oval 56"/>
            <p:cNvSpPr>
              <a:spLocks noChangeArrowheads="1"/>
            </p:cNvSpPr>
            <p:nvPr/>
          </p:nvSpPr>
          <p:spPr bwMode="auto">
            <a:xfrm>
              <a:off x="1866900" y="21742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1" name="Oval 57"/>
            <p:cNvSpPr>
              <a:spLocks noChangeArrowheads="1"/>
            </p:cNvSpPr>
            <p:nvPr/>
          </p:nvSpPr>
          <p:spPr bwMode="auto">
            <a:xfrm>
              <a:off x="1866900" y="142621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2" name="Oval 58"/>
            <p:cNvSpPr>
              <a:spLocks noChangeArrowheads="1"/>
            </p:cNvSpPr>
            <p:nvPr/>
          </p:nvSpPr>
          <p:spPr bwMode="auto">
            <a:xfrm>
              <a:off x="419100" y="197739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3" name="Oval 59"/>
            <p:cNvSpPr>
              <a:spLocks noChangeArrowheads="1"/>
            </p:cNvSpPr>
            <p:nvPr/>
          </p:nvSpPr>
          <p:spPr bwMode="auto">
            <a:xfrm>
              <a:off x="685800" y="188388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4" name="Oval 60"/>
            <p:cNvSpPr>
              <a:spLocks noChangeArrowheads="1"/>
            </p:cNvSpPr>
            <p:nvPr/>
          </p:nvSpPr>
          <p:spPr bwMode="auto">
            <a:xfrm>
              <a:off x="647700" y="215947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5" name="Oval 57"/>
            <p:cNvSpPr>
              <a:spLocks noChangeArrowheads="1"/>
            </p:cNvSpPr>
            <p:nvPr/>
          </p:nvSpPr>
          <p:spPr bwMode="auto">
            <a:xfrm>
              <a:off x="1219200" y="17411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6" name="Oval 56"/>
            <p:cNvSpPr>
              <a:spLocks noChangeArrowheads="1"/>
            </p:cNvSpPr>
            <p:nvPr/>
          </p:nvSpPr>
          <p:spPr bwMode="auto">
            <a:xfrm>
              <a:off x="1257300" y="20167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7" name="Oval 57"/>
            <p:cNvSpPr>
              <a:spLocks noChangeArrowheads="1"/>
            </p:cNvSpPr>
            <p:nvPr/>
          </p:nvSpPr>
          <p:spPr bwMode="auto">
            <a:xfrm>
              <a:off x="2324100" y="148034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8" name="Oval 56"/>
            <p:cNvSpPr>
              <a:spLocks noChangeArrowheads="1"/>
            </p:cNvSpPr>
            <p:nvPr/>
          </p:nvSpPr>
          <p:spPr bwMode="auto">
            <a:xfrm>
              <a:off x="2362200" y="175593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9" name="Oval 56"/>
            <p:cNvSpPr>
              <a:spLocks noChangeArrowheads="1"/>
            </p:cNvSpPr>
            <p:nvPr/>
          </p:nvSpPr>
          <p:spPr bwMode="auto">
            <a:xfrm>
              <a:off x="2095500" y="22923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0" name="Oval 56"/>
            <p:cNvSpPr>
              <a:spLocks noChangeArrowheads="1"/>
            </p:cNvSpPr>
            <p:nvPr/>
          </p:nvSpPr>
          <p:spPr bwMode="auto">
            <a:xfrm>
              <a:off x="1943100" y="248920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1" name="Oval 56"/>
            <p:cNvSpPr>
              <a:spLocks noChangeArrowheads="1"/>
            </p:cNvSpPr>
            <p:nvPr/>
          </p:nvSpPr>
          <p:spPr bwMode="auto">
            <a:xfrm>
              <a:off x="2362200" y="25679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2" name="Text Box 36"/>
            <p:cNvSpPr txBox="1">
              <a:spLocks noChangeArrowheads="1"/>
            </p:cNvSpPr>
            <p:nvPr/>
          </p:nvSpPr>
          <p:spPr bwMode="auto">
            <a:xfrm>
              <a:off x="0" y="2495490"/>
              <a:ext cx="87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  <a:sym typeface="Symbol" charset="2"/>
                </a:rPr>
                <a:t>0</a:t>
              </a:r>
              <a:r>
                <a:rPr lang="en-US" sz="1600" i="1" baseline="30000">
                  <a:latin typeface="Times New Roman" charset="0"/>
                  <a:sym typeface="Symbol" charset="2"/>
                </a:rPr>
                <a:t>n</a:t>
              </a:r>
              <a:endParaRPr lang="en-US" sz="1600" i="1" baseline="-25000">
                <a:latin typeface="Times New Roman" charset="0"/>
              </a:endParaRPr>
            </a:p>
          </p:txBody>
        </p:sp>
        <p:sp>
          <p:nvSpPr>
            <p:cNvPr id="73873" name="TextBox 71"/>
            <p:cNvSpPr txBox="1">
              <a:spLocks noChangeArrowheads="1"/>
            </p:cNvSpPr>
            <p:nvPr/>
          </p:nvSpPr>
          <p:spPr bwMode="auto">
            <a:xfrm>
              <a:off x="533400" y="3272135"/>
              <a:ext cx="20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Generic PPAD</a:t>
              </a:r>
            </a:p>
          </p:txBody>
        </p:sp>
      </p:grpSp>
      <p:sp>
        <p:nvSpPr>
          <p:cNvPr id="161" name="Left Arrow 160"/>
          <p:cNvSpPr>
            <a:spLocks noChangeArrowheads="1"/>
          </p:cNvSpPr>
          <p:nvPr/>
        </p:nvSpPr>
        <p:spPr bwMode="auto">
          <a:xfrm rot="-1601328">
            <a:off x="1808163" y="3538538"/>
            <a:ext cx="3168650" cy="320675"/>
          </a:xfrm>
          <a:prstGeom prst="leftArrow">
            <a:avLst>
              <a:gd name="adj1" fmla="val 50000"/>
              <a:gd name="adj2" fmla="val 49818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260"/>
          <p:cNvGrpSpPr>
            <a:grpSpLocks/>
          </p:cNvGrpSpPr>
          <p:nvPr/>
        </p:nvGrpSpPr>
        <p:grpSpPr bwMode="auto">
          <a:xfrm>
            <a:off x="3657600" y="990600"/>
            <a:ext cx="5519738" cy="2874963"/>
            <a:chOff x="3700200" y="990600"/>
            <a:chExt cx="5520000" cy="2874189"/>
          </a:xfrm>
        </p:grpSpPr>
        <p:pic>
          <p:nvPicPr>
            <p:cNvPr id="70" name="Picture 69" descr="brouwer3.eps"/>
            <p:cNvPicPr>
              <a:picLocks noChangeAspect="1"/>
            </p:cNvPicPr>
            <p:nvPr/>
          </p:nvPicPr>
          <p:blipFill>
            <a:blip r:embed="rId3">
              <a:alphaModFix amt="88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76800" y="990600"/>
              <a:ext cx="2971800" cy="2874189"/>
            </a:xfrm>
            <a:prstGeom prst="rect">
              <a:avLst/>
            </a:prstGeom>
            <a:effectLst>
              <a:glow rad="12700">
                <a:schemeClr val="accent1">
                  <a:alpha val="36000"/>
                </a:schemeClr>
              </a:glow>
            </a:effectLst>
          </p:spPr>
        </p:pic>
        <p:sp>
          <p:nvSpPr>
            <p:cNvPr id="73759" name="TextBox 72"/>
            <p:cNvSpPr txBox="1">
              <a:spLocks noChangeArrowheads="1"/>
            </p:cNvSpPr>
            <p:nvPr/>
          </p:nvSpPr>
          <p:spPr bwMode="auto">
            <a:xfrm>
              <a:off x="7315200" y="2438400"/>
              <a:ext cx="1905000" cy="646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Embed PPAD graph in [0,1]</a:t>
              </a:r>
              <a:r>
                <a:rPr lang="en-US" baseline="30000" dirty="0" smtClean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3760" name="Left Arrow 161"/>
            <p:cNvSpPr>
              <a:spLocks noChangeArrowheads="1"/>
            </p:cNvSpPr>
            <p:nvPr/>
          </p:nvSpPr>
          <p:spPr bwMode="auto">
            <a:xfrm rot="10800000">
              <a:off x="3700200" y="1981200"/>
              <a:ext cx="871800" cy="341094"/>
            </a:xfrm>
            <a:prstGeom prst="leftArrow">
              <a:avLst>
                <a:gd name="adj1" fmla="val 50000"/>
                <a:gd name="adj2" fmla="val 500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139700" y="6332538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3D-SPERNER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Left Arrow 163"/>
          <p:cNvSpPr>
            <a:spLocks noChangeArrowheads="1"/>
          </p:cNvSpPr>
          <p:nvPr/>
        </p:nvSpPr>
        <p:spPr bwMode="auto">
          <a:xfrm rot="10800000">
            <a:off x="2100263" y="4953000"/>
            <a:ext cx="566737" cy="304800"/>
          </a:xfrm>
          <a:prstGeom prst="leftArrow">
            <a:avLst>
              <a:gd name="adj1" fmla="val 50000"/>
              <a:gd name="adj2" fmla="val 49962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7" name="Picture 6" descr="na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295775"/>
            <a:ext cx="13446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3" descr="brou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295775"/>
            <a:ext cx="14398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2667000" y="6019800"/>
            <a:ext cx="1351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.w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linear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BROUWER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4829175" y="6061075"/>
            <a:ext cx="1724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multi-player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66" name="Left Arrow 165"/>
          <p:cNvSpPr>
            <a:spLocks noChangeArrowheads="1"/>
          </p:cNvSpPr>
          <p:nvPr/>
        </p:nvSpPr>
        <p:spPr bwMode="auto">
          <a:xfrm rot="10800000">
            <a:off x="4343400" y="4905375"/>
            <a:ext cx="6096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7" name="Left Arrow 166"/>
          <p:cNvSpPr>
            <a:spLocks noChangeArrowheads="1"/>
          </p:cNvSpPr>
          <p:nvPr/>
        </p:nvSpPr>
        <p:spPr bwMode="auto">
          <a:xfrm rot="8903884">
            <a:off x="6462713" y="4381500"/>
            <a:ext cx="1038225" cy="241300"/>
          </a:xfrm>
          <a:prstGeom prst="leftArrow">
            <a:avLst>
              <a:gd name="adj1" fmla="val 50000"/>
              <a:gd name="adj2" fmla="val 49938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eft Arrow 167"/>
          <p:cNvSpPr>
            <a:spLocks noChangeArrowheads="1"/>
          </p:cNvSpPr>
          <p:nvPr/>
        </p:nvSpPr>
        <p:spPr bwMode="auto">
          <a:xfrm rot="10800000">
            <a:off x="6553200" y="5029200"/>
            <a:ext cx="990600" cy="304800"/>
          </a:xfrm>
          <a:prstGeom prst="leftArrow">
            <a:avLst>
              <a:gd name="adj1" fmla="val 50000"/>
              <a:gd name="adj2" fmla="val 49954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eft Arrow 168"/>
          <p:cNvSpPr>
            <a:spLocks noChangeArrowheads="1"/>
          </p:cNvSpPr>
          <p:nvPr/>
        </p:nvSpPr>
        <p:spPr bwMode="auto">
          <a:xfrm rot="-8903045">
            <a:off x="6503988" y="5737225"/>
            <a:ext cx="865187" cy="306388"/>
          </a:xfrm>
          <a:prstGeom prst="leftArrow">
            <a:avLst>
              <a:gd name="adj1" fmla="val 50000"/>
              <a:gd name="adj2" fmla="val 50149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7551738" y="3657600"/>
            <a:ext cx="1211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4-player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7543800" y="4732338"/>
            <a:ext cx="1211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3-player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7551738" y="5875338"/>
            <a:ext cx="1211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2-player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3505200" y="1657350"/>
            <a:ext cx="114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[Pap ’94]</a:t>
            </a: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3505200" y="2133600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3200400" y="3271838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</a:t>
            </a: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1905000" y="516255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4018652" y="5181600"/>
            <a:ext cx="10105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6600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66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6248400" y="3886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6248400" y="47815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[DP 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6248400" y="51244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[CD’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6172200" y="56959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[CD’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06]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5194300" y="324366"/>
            <a:ext cx="3845123" cy="629622"/>
            <a:chOff x="5194300" y="324366"/>
            <a:chExt cx="3845123" cy="629622"/>
          </a:xfrm>
        </p:grpSpPr>
        <p:sp>
          <p:nvSpPr>
            <p:cNvPr id="236" name="Rectangle 235"/>
            <p:cNvSpPr/>
            <p:nvPr/>
          </p:nvSpPr>
          <p:spPr>
            <a:xfrm>
              <a:off x="5194300" y="324366"/>
              <a:ext cx="38451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DGP = Daskalakis, Goldberg, Papadimitriou</a:t>
              </a:r>
              <a:endParaRPr lang="en-US" sz="1600" dirty="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194300" y="615434"/>
              <a:ext cx="16681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CD = Chen, Deng</a:t>
              </a:r>
              <a:endParaRPr lang="en-US" sz="1600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-62992" y="4211983"/>
            <a:ext cx="2158492" cy="2454148"/>
            <a:chOff x="669985" y="655034"/>
            <a:chExt cx="2158492" cy="2454148"/>
          </a:xfrm>
        </p:grpSpPr>
        <p:grpSp>
          <p:nvGrpSpPr>
            <p:cNvPr id="200" name="Group 9"/>
            <p:cNvGrpSpPr/>
            <p:nvPr/>
          </p:nvGrpSpPr>
          <p:grpSpPr>
            <a:xfrm>
              <a:off x="669985" y="655034"/>
              <a:ext cx="2158492" cy="2454148"/>
              <a:chOff x="5778786" y="905510"/>
              <a:chExt cx="2158492" cy="2454148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7378226" y="2956237"/>
                <a:ext cx="423798" cy="1127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5655981" y="1430016"/>
                <a:ext cx="541022" cy="1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>
                <a:cxnSpLocks noChangeAspect="1"/>
              </p:cNvCxnSpPr>
              <p:nvPr/>
            </p:nvCxnSpPr>
            <p:spPr>
              <a:xfrm rot="5400000" flipH="1" flipV="1">
                <a:off x="6364846" y="2290112"/>
                <a:ext cx="236891" cy="229933"/>
              </a:xfrm>
              <a:prstGeom prst="line">
                <a:avLst/>
              </a:prstGeom>
              <a:ln w="12700">
                <a:prstDash val="solid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2" name="Picture 24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7378226" y="2845688"/>
                <a:ext cx="559052" cy="513970"/>
              </a:xfrm>
              <a:prstGeom prst="rect">
                <a:avLst/>
              </a:prstGeom>
            </p:spPr>
          </p:pic>
          <p:pic>
            <p:nvPicPr>
              <p:cNvPr id="243" name="Picture 24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6309715" y="1898901"/>
                <a:ext cx="577086" cy="513970"/>
              </a:xfrm>
              <a:prstGeom prst="rect">
                <a:avLst/>
              </a:prstGeom>
            </p:spPr>
          </p:pic>
          <p:pic>
            <p:nvPicPr>
              <p:cNvPr id="244" name="Picture 24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5778786" y="905510"/>
                <a:ext cx="577088" cy="513969"/>
              </a:xfrm>
              <a:prstGeom prst="rect">
                <a:avLst/>
              </a:prstGeom>
            </p:spPr>
          </p:pic>
          <p:cxnSp>
            <p:nvCxnSpPr>
              <p:cNvPr id="245" name="Straight Connector 244"/>
              <p:cNvCxnSpPr/>
              <p:nvPr/>
            </p:nvCxnSpPr>
            <p:spPr bwMode="auto">
              <a:xfrm rot="5400000" flipH="1" flipV="1">
                <a:off x="5956772" y="1275664"/>
                <a:ext cx="399091" cy="396532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Straight Connector 245"/>
              <p:cNvCxnSpPr/>
              <p:nvPr/>
            </p:nvCxnSpPr>
            <p:spPr bwMode="auto">
              <a:xfrm flipV="1">
                <a:off x="5927056" y="2539111"/>
                <a:ext cx="427527" cy="417125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9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7" name="Straight Connector 246"/>
              <p:cNvCxnSpPr/>
              <p:nvPr/>
            </p:nvCxnSpPr>
            <p:spPr bwMode="auto">
              <a:xfrm rot="16200000" flipH="1">
                <a:off x="5726250" y="1902717"/>
                <a:ext cx="1261389" cy="4723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8" name="Straight Connector 247"/>
              <p:cNvCxnSpPr>
                <a:cxnSpLocks noChangeAspect="1"/>
              </p:cNvCxnSpPr>
              <p:nvPr/>
            </p:nvCxnSpPr>
            <p:spPr bwMode="auto">
              <a:xfrm>
                <a:off x="5942176" y="2953892"/>
                <a:ext cx="1433349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1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9" name="Straight Connector 248"/>
              <p:cNvCxnSpPr/>
              <p:nvPr/>
            </p:nvCxnSpPr>
            <p:spPr bwMode="auto">
              <a:xfrm rot="5400000">
                <a:off x="5319293" y="2351675"/>
                <a:ext cx="1214399" cy="112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Straight Connector 249"/>
              <p:cNvCxnSpPr/>
              <p:nvPr/>
            </p:nvCxnSpPr>
            <p:spPr>
              <a:xfrm rot="10800000">
                <a:off x="6368325" y="2530093"/>
                <a:ext cx="1433699" cy="9017"/>
              </a:xfrm>
              <a:prstGeom prst="line">
                <a:avLst/>
              </a:prstGeom>
              <a:ln w="25400"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auto">
              <a:xfrm flipV="1">
                <a:off x="7385910" y="2535935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Connector 251"/>
              <p:cNvCxnSpPr/>
              <p:nvPr/>
            </p:nvCxnSpPr>
            <p:spPr bwMode="auto">
              <a:xfrm rot="16200000" flipH="1">
                <a:off x="6754881" y="2332891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Straight Connector 252"/>
              <p:cNvCxnSpPr/>
              <p:nvPr/>
            </p:nvCxnSpPr>
            <p:spPr bwMode="auto">
              <a:xfrm flipV="1">
                <a:off x="7382735" y="1284410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Straight Connector 253"/>
              <p:cNvCxnSpPr/>
              <p:nvPr/>
            </p:nvCxnSpPr>
            <p:spPr bwMode="auto">
              <a:xfrm rot="16200000" flipH="1">
                <a:off x="7174170" y="1902239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5" name="Straight Connector 254"/>
              <p:cNvCxnSpPr>
                <a:cxnSpLocks noChangeAspect="1"/>
              </p:cNvCxnSpPr>
              <p:nvPr/>
            </p:nvCxnSpPr>
            <p:spPr bwMode="auto">
              <a:xfrm>
                <a:off x="5925216" y="1700528"/>
                <a:ext cx="1457595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Connector 255"/>
              <p:cNvCxnSpPr>
                <a:cxnSpLocks noChangeAspect="1"/>
              </p:cNvCxnSpPr>
              <p:nvPr/>
            </p:nvCxnSpPr>
            <p:spPr bwMode="auto">
              <a:xfrm>
                <a:off x="6345056" y="1279649"/>
                <a:ext cx="1466742" cy="161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9" name="Oval 258"/>
              <p:cNvSpPr/>
              <p:nvPr/>
            </p:nvSpPr>
            <p:spPr>
              <a:xfrm rot="2465626">
                <a:off x="6619975" y="2585440"/>
                <a:ext cx="163955" cy="311649"/>
              </a:xfrm>
              <a:prstGeom prst="ellipse">
                <a:avLst/>
              </a:prstGeom>
              <a:solidFill>
                <a:srgbClr val="49B1FF"/>
              </a:solidFill>
              <a:ln>
                <a:solidFill>
                  <a:schemeClr val="accent1">
                    <a:shade val="95000"/>
                    <a:satMod val="105000"/>
                    <a:alpha val="13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2" name="Oval 211"/>
            <p:cNvSpPr>
              <a:spLocks noChangeAspect="1"/>
            </p:cNvSpPr>
            <p:nvPr/>
          </p:nvSpPr>
          <p:spPr>
            <a:xfrm rot="18479470">
              <a:off x="816803" y="1683729"/>
              <a:ext cx="422761" cy="230063"/>
            </a:xfrm>
            <a:prstGeom prst="ellipse">
              <a:avLst/>
            </a:prstGeom>
            <a:solidFill>
              <a:srgbClr val="F9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1757355" y="1681132"/>
              <a:ext cx="213006" cy="4290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3" grpId="0"/>
      <p:bldP spid="164" grpId="0" animBg="1"/>
      <p:bldP spid="162" grpId="0"/>
      <p:bldP spid="165" grpId="0"/>
      <p:bldP spid="166" grpId="0" animBg="1"/>
      <p:bldP spid="167" grpId="0" animBg="1"/>
      <p:bldP spid="168" grpId="0" animBg="1"/>
      <p:bldP spid="169" grpId="0" animBg="1"/>
      <p:bldP spid="170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This Lecture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0" y="990600"/>
            <a:ext cx="3238500" cy="2743200"/>
            <a:chOff x="0" y="990600"/>
            <a:chExt cx="3238500" cy="27432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66700" y="990600"/>
              <a:ext cx="2971800" cy="2362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883444" y="1544320"/>
              <a:ext cx="869156" cy="787400"/>
              <a:chOff x="1689" y="1584"/>
              <a:chExt cx="1095" cy="960"/>
            </a:xfrm>
          </p:grpSpPr>
          <p:sp>
            <p:nvSpPr>
              <p:cNvPr id="73893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4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5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6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7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8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9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0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1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2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3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4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019300" y="1268730"/>
              <a:ext cx="869157" cy="787400"/>
              <a:chOff x="3225" y="1680"/>
              <a:chExt cx="1095" cy="960"/>
            </a:xfrm>
          </p:grpSpPr>
          <p:sp>
            <p:nvSpPr>
              <p:cNvPr id="73881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2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3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4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5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6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7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8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9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0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1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2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48" name="Oval 29"/>
            <p:cNvSpPr>
              <a:spLocks noChangeArrowheads="1"/>
            </p:cNvSpPr>
            <p:nvPr/>
          </p:nvSpPr>
          <p:spPr bwMode="auto">
            <a:xfrm>
              <a:off x="488157" y="28041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9" name="Oval 30"/>
            <p:cNvSpPr>
              <a:spLocks noChangeArrowheads="1"/>
            </p:cNvSpPr>
            <p:nvPr/>
          </p:nvSpPr>
          <p:spPr bwMode="auto">
            <a:xfrm>
              <a:off x="945357" y="26860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0" name="Oval 31"/>
            <p:cNvSpPr>
              <a:spLocks noChangeArrowheads="1"/>
            </p:cNvSpPr>
            <p:nvPr/>
          </p:nvSpPr>
          <p:spPr bwMode="auto">
            <a:xfrm>
              <a:off x="12501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1" name="Oval 32"/>
            <p:cNvSpPr>
              <a:spLocks noChangeArrowheads="1"/>
            </p:cNvSpPr>
            <p:nvPr/>
          </p:nvSpPr>
          <p:spPr bwMode="auto">
            <a:xfrm>
              <a:off x="1676400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2" name="Line 33"/>
            <p:cNvSpPr>
              <a:spLocks noChangeShapeType="1"/>
            </p:cNvSpPr>
            <p:nvPr/>
          </p:nvSpPr>
          <p:spPr bwMode="auto">
            <a:xfrm flipV="1">
              <a:off x="526257" y="2725420"/>
              <a:ext cx="426244" cy="118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3" name="Line 34"/>
            <p:cNvSpPr>
              <a:spLocks noChangeShapeType="1"/>
            </p:cNvSpPr>
            <p:nvPr/>
          </p:nvSpPr>
          <p:spPr bwMode="auto">
            <a:xfrm>
              <a:off x="983457" y="2725420"/>
              <a:ext cx="2667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4" name="Line 35"/>
            <p:cNvSpPr>
              <a:spLocks noChangeShapeType="1"/>
            </p:cNvSpPr>
            <p:nvPr/>
          </p:nvSpPr>
          <p:spPr bwMode="auto">
            <a:xfrm>
              <a:off x="12882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5" name="Text Box 43"/>
            <p:cNvSpPr txBox="1">
              <a:spLocks noChangeArrowheads="1"/>
            </p:cNvSpPr>
            <p:nvPr/>
          </p:nvSpPr>
          <p:spPr bwMode="auto">
            <a:xfrm>
              <a:off x="1714500" y="2804160"/>
              <a:ext cx="45720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73856" name="Oval 44"/>
            <p:cNvSpPr>
              <a:spLocks noChangeArrowheads="1"/>
            </p:cNvSpPr>
            <p:nvPr/>
          </p:nvSpPr>
          <p:spPr bwMode="auto">
            <a:xfrm>
              <a:off x="21264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7" name="Oval 45"/>
            <p:cNvSpPr>
              <a:spLocks noChangeArrowheads="1"/>
            </p:cNvSpPr>
            <p:nvPr/>
          </p:nvSpPr>
          <p:spPr bwMode="auto">
            <a:xfrm>
              <a:off x="2552700" y="2922270"/>
              <a:ext cx="76200" cy="787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8" name="Line 46"/>
            <p:cNvSpPr>
              <a:spLocks noChangeShapeType="1"/>
            </p:cNvSpPr>
            <p:nvPr/>
          </p:nvSpPr>
          <p:spPr bwMode="auto">
            <a:xfrm>
              <a:off x="21645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781300" y="1780540"/>
              <a:ext cx="397669" cy="787400"/>
              <a:chOff x="4416" y="1824"/>
              <a:chExt cx="501" cy="960"/>
            </a:xfrm>
          </p:grpSpPr>
          <p:sp>
            <p:nvSpPr>
              <p:cNvPr id="73874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5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6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7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8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9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0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60" name="Oval 56"/>
            <p:cNvSpPr>
              <a:spLocks noChangeArrowheads="1"/>
            </p:cNvSpPr>
            <p:nvPr/>
          </p:nvSpPr>
          <p:spPr bwMode="auto">
            <a:xfrm>
              <a:off x="1866900" y="21742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1" name="Oval 57"/>
            <p:cNvSpPr>
              <a:spLocks noChangeArrowheads="1"/>
            </p:cNvSpPr>
            <p:nvPr/>
          </p:nvSpPr>
          <p:spPr bwMode="auto">
            <a:xfrm>
              <a:off x="1866900" y="142621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2" name="Oval 58"/>
            <p:cNvSpPr>
              <a:spLocks noChangeArrowheads="1"/>
            </p:cNvSpPr>
            <p:nvPr/>
          </p:nvSpPr>
          <p:spPr bwMode="auto">
            <a:xfrm>
              <a:off x="419100" y="197739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3" name="Oval 59"/>
            <p:cNvSpPr>
              <a:spLocks noChangeArrowheads="1"/>
            </p:cNvSpPr>
            <p:nvPr/>
          </p:nvSpPr>
          <p:spPr bwMode="auto">
            <a:xfrm>
              <a:off x="685800" y="188388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4" name="Oval 60"/>
            <p:cNvSpPr>
              <a:spLocks noChangeArrowheads="1"/>
            </p:cNvSpPr>
            <p:nvPr/>
          </p:nvSpPr>
          <p:spPr bwMode="auto">
            <a:xfrm>
              <a:off x="647700" y="215947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5" name="Oval 57"/>
            <p:cNvSpPr>
              <a:spLocks noChangeArrowheads="1"/>
            </p:cNvSpPr>
            <p:nvPr/>
          </p:nvSpPr>
          <p:spPr bwMode="auto">
            <a:xfrm>
              <a:off x="1219200" y="17411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6" name="Oval 56"/>
            <p:cNvSpPr>
              <a:spLocks noChangeArrowheads="1"/>
            </p:cNvSpPr>
            <p:nvPr/>
          </p:nvSpPr>
          <p:spPr bwMode="auto">
            <a:xfrm>
              <a:off x="1257300" y="20167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7" name="Oval 57"/>
            <p:cNvSpPr>
              <a:spLocks noChangeArrowheads="1"/>
            </p:cNvSpPr>
            <p:nvPr/>
          </p:nvSpPr>
          <p:spPr bwMode="auto">
            <a:xfrm>
              <a:off x="2324100" y="148034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8" name="Oval 56"/>
            <p:cNvSpPr>
              <a:spLocks noChangeArrowheads="1"/>
            </p:cNvSpPr>
            <p:nvPr/>
          </p:nvSpPr>
          <p:spPr bwMode="auto">
            <a:xfrm>
              <a:off x="2362200" y="175593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9" name="Oval 56"/>
            <p:cNvSpPr>
              <a:spLocks noChangeArrowheads="1"/>
            </p:cNvSpPr>
            <p:nvPr/>
          </p:nvSpPr>
          <p:spPr bwMode="auto">
            <a:xfrm>
              <a:off x="2095500" y="22923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0" name="Oval 56"/>
            <p:cNvSpPr>
              <a:spLocks noChangeArrowheads="1"/>
            </p:cNvSpPr>
            <p:nvPr/>
          </p:nvSpPr>
          <p:spPr bwMode="auto">
            <a:xfrm>
              <a:off x="1943100" y="248920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1" name="Oval 56"/>
            <p:cNvSpPr>
              <a:spLocks noChangeArrowheads="1"/>
            </p:cNvSpPr>
            <p:nvPr/>
          </p:nvSpPr>
          <p:spPr bwMode="auto">
            <a:xfrm>
              <a:off x="2362200" y="25679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2" name="Text Box 36"/>
            <p:cNvSpPr txBox="1">
              <a:spLocks noChangeArrowheads="1"/>
            </p:cNvSpPr>
            <p:nvPr/>
          </p:nvSpPr>
          <p:spPr bwMode="auto">
            <a:xfrm>
              <a:off x="0" y="2495490"/>
              <a:ext cx="87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  <a:sym typeface="Symbol" charset="2"/>
                </a:rPr>
                <a:t>0</a:t>
              </a:r>
              <a:r>
                <a:rPr lang="en-US" sz="1600" i="1" baseline="30000">
                  <a:latin typeface="Times New Roman" charset="0"/>
                  <a:sym typeface="Symbol" charset="2"/>
                </a:rPr>
                <a:t>n</a:t>
              </a:r>
              <a:endParaRPr lang="en-US" sz="1600" i="1" baseline="-25000">
                <a:latin typeface="Times New Roman" charset="0"/>
              </a:endParaRPr>
            </a:p>
          </p:txBody>
        </p:sp>
        <p:sp>
          <p:nvSpPr>
            <p:cNvPr id="73873" name="TextBox 71"/>
            <p:cNvSpPr txBox="1">
              <a:spLocks noChangeArrowheads="1"/>
            </p:cNvSpPr>
            <p:nvPr/>
          </p:nvSpPr>
          <p:spPr bwMode="auto">
            <a:xfrm>
              <a:off x="533400" y="3272135"/>
              <a:ext cx="20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Generic PPAD</a:t>
              </a:r>
            </a:p>
          </p:txBody>
        </p:sp>
      </p:grpSp>
      <p:sp>
        <p:nvSpPr>
          <p:cNvPr id="161" name="Left Arrow 160"/>
          <p:cNvSpPr>
            <a:spLocks noChangeArrowheads="1"/>
          </p:cNvSpPr>
          <p:nvPr/>
        </p:nvSpPr>
        <p:spPr bwMode="auto">
          <a:xfrm rot="-1601328">
            <a:off x="1808163" y="3538538"/>
            <a:ext cx="3168650" cy="320675"/>
          </a:xfrm>
          <a:prstGeom prst="leftArrow">
            <a:avLst>
              <a:gd name="adj1" fmla="val 50000"/>
              <a:gd name="adj2" fmla="val 49818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60"/>
          <p:cNvGrpSpPr>
            <a:grpSpLocks/>
          </p:cNvGrpSpPr>
          <p:nvPr/>
        </p:nvGrpSpPr>
        <p:grpSpPr bwMode="auto">
          <a:xfrm>
            <a:off x="3657600" y="990600"/>
            <a:ext cx="5519738" cy="2874963"/>
            <a:chOff x="3700200" y="990600"/>
            <a:chExt cx="5520000" cy="2874189"/>
          </a:xfrm>
        </p:grpSpPr>
        <p:pic>
          <p:nvPicPr>
            <p:cNvPr id="70" name="Picture 69" descr="brouwer3.eps"/>
            <p:cNvPicPr>
              <a:picLocks noChangeAspect="1"/>
            </p:cNvPicPr>
            <p:nvPr/>
          </p:nvPicPr>
          <p:blipFill>
            <a:blip r:embed="rId3">
              <a:alphaModFix amt="88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76800" y="990600"/>
              <a:ext cx="2971800" cy="2874189"/>
            </a:xfrm>
            <a:prstGeom prst="rect">
              <a:avLst/>
            </a:prstGeom>
            <a:effectLst>
              <a:glow rad="12700">
                <a:schemeClr val="accent1">
                  <a:alpha val="36000"/>
                </a:schemeClr>
              </a:glow>
            </a:effectLst>
          </p:spPr>
        </p:pic>
        <p:sp>
          <p:nvSpPr>
            <p:cNvPr id="73759" name="TextBox 72"/>
            <p:cNvSpPr txBox="1">
              <a:spLocks noChangeArrowheads="1"/>
            </p:cNvSpPr>
            <p:nvPr/>
          </p:nvSpPr>
          <p:spPr bwMode="auto">
            <a:xfrm>
              <a:off x="7315200" y="2438400"/>
              <a:ext cx="1905000" cy="646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Embed PPAD graph in [0,1]</a:t>
              </a:r>
              <a:r>
                <a:rPr lang="en-US" baseline="30000" dirty="0" smtClean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3760" name="Left Arrow 161"/>
            <p:cNvSpPr>
              <a:spLocks noChangeArrowheads="1"/>
            </p:cNvSpPr>
            <p:nvPr/>
          </p:nvSpPr>
          <p:spPr bwMode="auto">
            <a:xfrm rot="10800000">
              <a:off x="3700200" y="1981200"/>
              <a:ext cx="871800" cy="341094"/>
            </a:xfrm>
            <a:prstGeom prst="leftArrow">
              <a:avLst>
                <a:gd name="adj1" fmla="val 50000"/>
                <a:gd name="adj2" fmla="val 50006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139700" y="6332538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3D-SPERNER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Left Arrow 163"/>
          <p:cNvSpPr>
            <a:spLocks noChangeArrowheads="1"/>
          </p:cNvSpPr>
          <p:nvPr/>
        </p:nvSpPr>
        <p:spPr bwMode="auto">
          <a:xfrm rot="10800000">
            <a:off x="2100263" y="4953000"/>
            <a:ext cx="566737" cy="304800"/>
          </a:xfrm>
          <a:prstGeom prst="leftArrow">
            <a:avLst>
              <a:gd name="adj1" fmla="val 50000"/>
              <a:gd name="adj2" fmla="val 49962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7" name="Picture 6" descr="na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295775"/>
            <a:ext cx="13446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3" descr="brou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295775"/>
            <a:ext cx="14398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2667000" y="6019800"/>
            <a:ext cx="1351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.w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linear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BROUWER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4829175" y="6061075"/>
            <a:ext cx="1724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multi-player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66" name="Left Arrow 165"/>
          <p:cNvSpPr>
            <a:spLocks noChangeArrowheads="1"/>
          </p:cNvSpPr>
          <p:nvPr/>
        </p:nvSpPr>
        <p:spPr bwMode="auto">
          <a:xfrm rot="10800000">
            <a:off x="4343400" y="4905375"/>
            <a:ext cx="6096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7" name="Left Arrow 166"/>
          <p:cNvSpPr>
            <a:spLocks noChangeArrowheads="1"/>
          </p:cNvSpPr>
          <p:nvPr/>
        </p:nvSpPr>
        <p:spPr bwMode="auto">
          <a:xfrm rot="8903884">
            <a:off x="6462713" y="4381500"/>
            <a:ext cx="1038225" cy="241300"/>
          </a:xfrm>
          <a:prstGeom prst="leftArrow">
            <a:avLst>
              <a:gd name="adj1" fmla="val 50000"/>
              <a:gd name="adj2" fmla="val 49938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eft Arrow 167"/>
          <p:cNvSpPr>
            <a:spLocks noChangeArrowheads="1"/>
          </p:cNvSpPr>
          <p:nvPr/>
        </p:nvSpPr>
        <p:spPr bwMode="auto">
          <a:xfrm rot="10800000">
            <a:off x="6553200" y="5029200"/>
            <a:ext cx="990600" cy="304800"/>
          </a:xfrm>
          <a:prstGeom prst="leftArrow">
            <a:avLst>
              <a:gd name="adj1" fmla="val 50000"/>
              <a:gd name="adj2" fmla="val 49954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eft Arrow 168"/>
          <p:cNvSpPr>
            <a:spLocks noChangeArrowheads="1"/>
          </p:cNvSpPr>
          <p:nvPr/>
        </p:nvSpPr>
        <p:spPr bwMode="auto">
          <a:xfrm rot="-8903045">
            <a:off x="6503988" y="5737225"/>
            <a:ext cx="865187" cy="306388"/>
          </a:xfrm>
          <a:prstGeom prst="leftArrow">
            <a:avLst>
              <a:gd name="adj1" fmla="val 50000"/>
              <a:gd name="adj2" fmla="val 50149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7551738" y="3657600"/>
            <a:ext cx="1211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4-player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7543800" y="4732338"/>
            <a:ext cx="1211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3-player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7551738" y="5875338"/>
            <a:ext cx="1211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2-player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3505200" y="1657350"/>
            <a:ext cx="114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[Pap ’94]</a:t>
            </a: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3505286" y="2133600"/>
            <a:ext cx="1265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3200400" y="3271838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</a:t>
            </a: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1905000" y="516255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4018652" y="5181600"/>
            <a:ext cx="10105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6600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6600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66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6248400" y="3886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6248400" y="47815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[DP 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6248400" y="51244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[CD’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6172200" y="56959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[CD’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06]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3" name="Group 237"/>
          <p:cNvGrpSpPr/>
          <p:nvPr/>
        </p:nvGrpSpPr>
        <p:grpSpPr>
          <a:xfrm>
            <a:off x="5194300" y="324366"/>
            <a:ext cx="3845123" cy="629622"/>
            <a:chOff x="5194300" y="324366"/>
            <a:chExt cx="3845123" cy="629622"/>
          </a:xfrm>
        </p:grpSpPr>
        <p:sp>
          <p:nvSpPr>
            <p:cNvPr id="236" name="Rectangle 235"/>
            <p:cNvSpPr/>
            <p:nvPr/>
          </p:nvSpPr>
          <p:spPr>
            <a:xfrm>
              <a:off x="5194300" y="324366"/>
              <a:ext cx="38451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DGP = Daskalakis, Goldberg, Papadimitriou</a:t>
              </a:r>
              <a:endParaRPr lang="en-US" sz="1600" dirty="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194300" y="615434"/>
              <a:ext cx="16681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CD = Chen, Deng</a:t>
              </a:r>
              <a:endParaRPr lang="en-US" sz="16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-62992" y="4211983"/>
            <a:ext cx="2158492" cy="2454148"/>
            <a:chOff x="669985" y="655034"/>
            <a:chExt cx="2158492" cy="2454148"/>
          </a:xfrm>
        </p:grpSpPr>
        <p:grpSp>
          <p:nvGrpSpPr>
            <p:cNvPr id="199" name="Group 9"/>
            <p:cNvGrpSpPr/>
            <p:nvPr/>
          </p:nvGrpSpPr>
          <p:grpSpPr>
            <a:xfrm>
              <a:off x="669985" y="655034"/>
              <a:ext cx="2158492" cy="2454148"/>
              <a:chOff x="5778786" y="905510"/>
              <a:chExt cx="2158492" cy="2454148"/>
            </a:xfrm>
          </p:grpSpPr>
          <p:cxnSp>
            <p:nvCxnSpPr>
              <p:cNvPr id="212" name="Straight Connector 211"/>
              <p:cNvCxnSpPr/>
              <p:nvPr/>
            </p:nvCxnSpPr>
            <p:spPr>
              <a:xfrm>
                <a:off x="7378226" y="2956237"/>
                <a:ext cx="423798" cy="1127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5400000" flipH="1" flipV="1">
                <a:off x="5655981" y="1430016"/>
                <a:ext cx="541022" cy="1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>
                <a:cxnSpLocks noChangeAspect="1"/>
              </p:cNvCxnSpPr>
              <p:nvPr/>
            </p:nvCxnSpPr>
            <p:spPr>
              <a:xfrm rot="5400000" flipH="1" flipV="1">
                <a:off x="6364846" y="2290112"/>
                <a:ext cx="236891" cy="229933"/>
              </a:xfrm>
              <a:prstGeom prst="line">
                <a:avLst/>
              </a:prstGeom>
              <a:ln w="12700">
                <a:prstDash val="solid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9" name="Picture 21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7378226" y="2845688"/>
                <a:ext cx="559052" cy="513970"/>
              </a:xfrm>
              <a:prstGeom prst="rect">
                <a:avLst/>
              </a:prstGeom>
            </p:spPr>
          </p:pic>
          <p:pic>
            <p:nvPicPr>
              <p:cNvPr id="223" name="Picture 22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6309715" y="1898901"/>
                <a:ext cx="577086" cy="513970"/>
              </a:xfrm>
              <a:prstGeom prst="rect">
                <a:avLst/>
              </a:prstGeom>
            </p:spPr>
          </p:pic>
          <p:pic>
            <p:nvPicPr>
              <p:cNvPr id="235" name="Picture 23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5778786" y="905510"/>
                <a:ext cx="577088" cy="513969"/>
              </a:xfrm>
              <a:prstGeom prst="rect">
                <a:avLst/>
              </a:prstGeom>
            </p:spPr>
          </p:pic>
          <p:cxnSp>
            <p:nvCxnSpPr>
              <p:cNvPr id="238" name="Straight Connector 237"/>
              <p:cNvCxnSpPr/>
              <p:nvPr/>
            </p:nvCxnSpPr>
            <p:spPr bwMode="auto">
              <a:xfrm rot="5400000" flipH="1" flipV="1">
                <a:off x="5956772" y="1275664"/>
                <a:ext cx="399091" cy="396532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 flipV="1">
                <a:off x="5927056" y="2539111"/>
                <a:ext cx="427527" cy="417125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9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 rot="16200000" flipH="1">
                <a:off x="5726250" y="1902717"/>
                <a:ext cx="1261389" cy="4723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>
                <a:cxnSpLocks noChangeAspect="1"/>
              </p:cNvCxnSpPr>
              <p:nvPr/>
            </p:nvCxnSpPr>
            <p:spPr bwMode="auto">
              <a:xfrm>
                <a:off x="5942176" y="2953892"/>
                <a:ext cx="1433349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1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Straight Connector 241"/>
              <p:cNvCxnSpPr/>
              <p:nvPr/>
            </p:nvCxnSpPr>
            <p:spPr bwMode="auto">
              <a:xfrm rot="5400000">
                <a:off x="5319293" y="2351675"/>
                <a:ext cx="1214399" cy="112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Straight Connector 242"/>
              <p:cNvCxnSpPr/>
              <p:nvPr/>
            </p:nvCxnSpPr>
            <p:spPr>
              <a:xfrm rot="10800000">
                <a:off x="6368325" y="2530093"/>
                <a:ext cx="1433699" cy="9017"/>
              </a:xfrm>
              <a:prstGeom prst="line">
                <a:avLst/>
              </a:prstGeom>
              <a:ln w="25400"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auto">
              <a:xfrm flipV="1">
                <a:off x="7385910" y="2535935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Straight Connector 244"/>
              <p:cNvCxnSpPr/>
              <p:nvPr/>
            </p:nvCxnSpPr>
            <p:spPr bwMode="auto">
              <a:xfrm rot="16200000" flipH="1">
                <a:off x="6754881" y="2332891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Straight Connector 245"/>
              <p:cNvCxnSpPr/>
              <p:nvPr/>
            </p:nvCxnSpPr>
            <p:spPr bwMode="auto">
              <a:xfrm flipV="1">
                <a:off x="7382735" y="1284410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7" name="Straight Connector 246"/>
              <p:cNvCxnSpPr/>
              <p:nvPr/>
            </p:nvCxnSpPr>
            <p:spPr bwMode="auto">
              <a:xfrm rot="16200000" flipH="1">
                <a:off x="7174170" y="1902239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8" name="Straight Connector 247"/>
              <p:cNvCxnSpPr>
                <a:cxnSpLocks noChangeAspect="1"/>
              </p:cNvCxnSpPr>
              <p:nvPr/>
            </p:nvCxnSpPr>
            <p:spPr bwMode="auto">
              <a:xfrm>
                <a:off x="5925216" y="1700528"/>
                <a:ext cx="1457595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9" name="Straight Connector 248"/>
              <p:cNvCxnSpPr>
                <a:cxnSpLocks noChangeAspect="1"/>
              </p:cNvCxnSpPr>
              <p:nvPr/>
            </p:nvCxnSpPr>
            <p:spPr bwMode="auto">
              <a:xfrm>
                <a:off x="6345056" y="1279649"/>
                <a:ext cx="1466742" cy="161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0" name="Oval 249"/>
              <p:cNvSpPr/>
              <p:nvPr/>
            </p:nvSpPr>
            <p:spPr>
              <a:xfrm rot="2465626">
                <a:off x="6619975" y="2585440"/>
                <a:ext cx="163955" cy="311649"/>
              </a:xfrm>
              <a:prstGeom prst="ellipse">
                <a:avLst/>
              </a:prstGeom>
              <a:solidFill>
                <a:srgbClr val="49B1FF"/>
              </a:solidFill>
              <a:ln>
                <a:solidFill>
                  <a:schemeClr val="accent1">
                    <a:shade val="95000"/>
                    <a:satMod val="105000"/>
                    <a:alpha val="13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Oval 199"/>
            <p:cNvSpPr>
              <a:spLocks noChangeAspect="1"/>
            </p:cNvSpPr>
            <p:nvPr/>
          </p:nvSpPr>
          <p:spPr>
            <a:xfrm rot="18479470">
              <a:off x="816803" y="1683729"/>
              <a:ext cx="422761" cy="230063"/>
            </a:xfrm>
            <a:prstGeom prst="ellipse">
              <a:avLst/>
            </a:prstGeom>
            <a:solidFill>
              <a:srgbClr val="F9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1757355" y="1681132"/>
              <a:ext cx="213006" cy="4290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First Step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0" y="990600"/>
            <a:ext cx="3238500" cy="2743200"/>
            <a:chOff x="0" y="990600"/>
            <a:chExt cx="3238500" cy="27432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66700" y="990600"/>
              <a:ext cx="2971800" cy="2362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883444" y="1544320"/>
              <a:ext cx="869156" cy="787400"/>
              <a:chOff x="1689" y="1584"/>
              <a:chExt cx="1095" cy="960"/>
            </a:xfrm>
          </p:grpSpPr>
          <p:sp>
            <p:nvSpPr>
              <p:cNvPr id="73893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4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5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6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7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8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9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0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1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2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3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4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019300" y="1268730"/>
              <a:ext cx="869157" cy="787400"/>
              <a:chOff x="3225" y="1680"/>
              <a:chExt cx="1095" cy="960"/>
            </a:xfrm>
          </p:grpSpPr>
          <p:sp>
            <p:nvSpPr>
              <p:cNvPr id="73881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2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3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4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5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6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7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8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9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0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1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2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48" name="Oval 29"/>
            <p:cNvSpPr>
              <a:spLocks noChangeArrowheads="1"/>
            </p:cNvSpPr>
            <p:nvPr/>
          </p:nvSpPr>
          <p:spPr bwMode="auto">
            <a:xfrm>
              <a:off x="488157" y="28041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9" name="Oval 30"/>
            <p:cNvSpPr>
              <a:spLocks noChangeArrowheads="1"/>
            </p:cNvSpPr>
            <p:nvPr/>
          </p:nvSpPr>
          <p:spPr bwMode="auto">
            <a:xfrm>
              <a:off x="945357" y="26860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0" name="Oval 31"/>
            <p:cNvSpPr>
              <a:spLocks noChangeArrowheads="1"/>
            </p:cNvSpPr>
            <p:nvPr/>
          </p:nvSpPr>
          <p:spPr bwMode="auto">
            <a:xfrm>
              <a:off x="12501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1" name="Oval 32"/>
            <p:cNvSpPr>
              <a:spLocks noChangeArrowheads="1"/>
            </p:cNvSpPr>
            <p:nvPr/>
          </p:nvSpPr>
          <p:spPr bwMode="auto">
            <a:xfrm>
              <a:off x="1676400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2" name="Line 33"/>
            <p:cNvSpPr>
              <a:spLocks noChangeShapeType="1"/>
            </p:cNvSpPr>
            <p:nvPr/>
          </p:nvSpPr>
          <p:spPr bwMode="auto">
            <a:xfrm flipV="1">
              <a:off x="526257" y="2725420"/>
              <a:ext cx="426244" cy="118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3" name="Line 34"/>
            <p:cNvSpPr>
              <a:spLocks noChangeShapeType="1"/>
            </p:cNvSpPr>
            <p:nvPr/>
          </p:nvSpPr>
          <p:spPr bwMode="auto">
            <a:xfrm>
              <a:off x="983457" y="2725420"/>
              <a:ext cx="2667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4" name="Line 35"/>
            <p:cNvSpPr>
              <a:spLocks noChangeShapeType="1"/>
            </p:cNvSpPr>
            <p:nvPr/>
          </p:nvSpPr>
          <p:spPr bwMode="auto">
            <a:xfrm>
              <a:off x="12882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5" name="Text Box 43"/>
            <p:cNvSpPr txBox="1">
              <a:spLocks noChangeArrowheads="1"/>
            </p:cNvSpPr>
            <p:nvPr/>
          </p:nvSpPr>
          <p:spPr bwMode="auto">
            <a:xfrm>
              <a:off x="1714500" y="2804160"/>
              <a:ext cx="45720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73856" name="Oval 44"/>
            <p:cNvSpPr>
              <a:spLocks noChangeArrowheads="1"/>
            </p:cNvSpPr>
            <p:nvPr/>
          </p:nvSpPr>
          <p:spPr bwMode="auto">
            <a:xfrm>
              <a:off x="21264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7" name="Oval 45"/>
            <p:cNvSpPr>
              <a:spLocks noChangeArrowheads="1"/>
            </p:cNvSpPr>
            <p:nvPr/>
          </p:nvSpPr>
          <p:spPr bwMode="auto">
            <a:xfrm>
              <a:off x="2552700" y="2922270"/>
              <a:ext cx="76200" cy="787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8" name="Line 46"/>
            <p:cNvSpPr>
              <a:spLocks noChangeShapeType="1"/>
            </p:cNvSpPr>
            <p:nvPr/>
          </p:nvSpPr>
          <p:spPr bwMode="auto">
            <a:xfrm>
              <a:off x="21645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781300" y="1780540"/>
              <a:ext cx="397669" cy="787400"/>
              <a:chOff x="4416" y="1824"/>
              <a:chExt cx="501" cy="960"/>
            </a:xfrm>
          </p:grpSpPr>
          <p:sp>
            <p:nvSpPr>
              <p:cNvPr id="73874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5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6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7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8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9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0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60" name="Oval 56"/>
            <p:cNvSpPr>
              <a:spLocks noChangeArrowheads="1"/>
            </p:cNvSpPr>
            <p:nvPr/>
          </p:nvSpPr>
          <p:spPr bwMode="auto">
            <a:xfrm>
              <a:off x="1866900" y="21742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1" name="Oval 57"/>
            <p:cNvSpPr>
              <a:spLocks noChangeArrowheads="1"/>
            </p:cNvSpPr>
            <p:nvPr/>
          </p:nvSpPr>
          <p:spPr bwMode="auto">
            <a:xfrm>
              <a:off x="1866900" y="142621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2" name="Oval 58"/>
            <p:cNvSpPr>
              <a:spLocks noChangeArrowheads="1"/>
            </p:cNvSpPr>
            <p:nvPr/>
          </p:nvSpPr>
          <p:spPr bwMode="auto">
            <a:xfrm>
              <a:off x="419100" y="197739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3" name="Oval 59"/>
            <p:cNvSpPr>
              <a:spLocks noChangeArrowheads="1"/>
            </p:cNvSpPr>
            <p:nvPr/>
          </p:nvSpPr>
          <p:spPr bwMode="auto">
            <a:xfrm>
              <a:off x="685800" y="188388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4" name="Oval 60"/>
            <p:cNvSpPr>
              <a:spLocks noChangeArrowheads="1"/>
            </p:cNvSpPr>
            <p:nvPr/>
          </p:nvSpPr>
          <p:spPr bwMode="auto">
            <a:xfrm>
              <a:off x="647700" y="215947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5" name="Oval 57"/>
            <p:cNvSpPr>
              <a:spLocks noChangeArrowheads="1"/>
            </p:cNvSpPr>
            <p:nvPr/>
          </p:nvSpPr>
          <p:spPr bwMode="auto">
            <a:xfrm>
              <a:off x="1219200" y="17411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6" name="Oval 56"/>
            <p:cNvSpPr>
              <a:spLocks noChangeArrowheads="1"/>
            </p:cNvSpPr>
            <p:nvPr/>
          </p:nvSpPr>
          <p:spPr bwMode="auto">
            <a:xfrm>
              <a:off x="1257300" y="20167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7" name="Oval 57"/>
            <p:cNvSpPr>
              <a:spLocks noChangeArrowheads="1"/>
            </p:cNvSpPr>
            <p:nvPr/>
          </p:nvSpPr>
          <p:spPr bwMode="auto">
            <a:xfrm>
              <a:off x="2324100" y="148034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8" name="Oval 56"/>
            <p:cNvSpPr>
              <a:spLocks noChangeArrowheads="1"/>
            </p:cNvSpPr>
            <p:nvPr/>
          </p:nvSpPr>
          <p:spPr bwMode="auto">
            <a:xfrm>
              <a:off x="2362200" y="175593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9" name="Oval 56"/>
            <p:cNvSpPr>
              <a:spLocks noChangeArrowheads="1"/>
            </p:cNvSpPr>
            <p:nvPr/>
          </p:nvSpPr>
          <p:spPr bwMode="auto">
            <a:xfrm>
              <a:off x="2095500" y="22923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0" name="Oval 56"/>
            <p:cNvSpPr>
              <a:spLocks noChangeArrowheads="1"/>
            </p:cNvSpPr>
            <p:nvPr/>
          </p:nvSpPr>
          <p:spPr bwMode="auto">
            <a:xfrm>
              <a:off x="1943100" y="248920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1" name="Oval 56"/>
            <p:cNvSpPr>
              <a:spLocks noChangeArrowheads="1"/>
            </p:cNvSpPr>
            <p:nvPr/>
          </p:nvSpPr>
          <p:spPr bwMode="auto">
            <a:xfrm>
              <a:off x="2362200" y="25679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2" name="Text Box 36"/>
            <p:cNvSpPr txBox="1">
              <a:spLocks noChangeArrowheads="1"/>
            </p:cNvSpPr>
            <p:nvPr/>
          </p:nvSpPr>
          <p:spPr bwMode="auto">
            <a:xfrm>
              <a:off x="0" y="2495490"/>
              <a:ext cx="87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  <a:sym typeface="Symbol" charset="2"/>
                </a:rPr>
                <a:t>0</a:t>
              </a:r>
              <a:r>
                <a:rPr lang="en-US" sz="1600" i="1" baseline="30000">
                  <a:latin typeface="Times New Roman" charset="0"/>
                  <a:sym typeface="Symbol" charset="2"/>
                </a:rPr>
                <a:t>n</a:t>
              </a:r>
              <a:endParaRPr lang="en-US" sz="1600" i="1" baseline="-25000">
                <a:latin typeface="Times New Roman" charset="0"/>
              </a:endParaRPr>
            </a:p>
          </p:txBody>
        </p:sp>
        <p:sp>
          <p:nvSpPr>
            <p:cNvPr id="73873" name="TextBox 71"/>
            <p:cNvSpPr txBox="1">
              <a:spLocks noChangeArrowheads="1"/>
            </p:cNvSpPr>
            <p:nvPr/>
          </p:nvSpPr>
          <p:spPr bwMode="auto">
            <a:xfrm>
              <a:off x="533400" y="3272135"/>
              <a:ext cx="20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Generic PPAD</a:t>
              </a:r>
            </a:p>
          </p:txBody>
        </p:sp>
      </p:grpSp>
      <p:sp>
        <p:nvSpPr>
          <p:cNvPr id="73759" name="TextBox 72"/>
          <p:cNvSpPr txBox="1">
            <a:spLocks noChangeArrowheads="1"/>
          </p:cNvSpPr>
          <p:nvPr/>
        </p:nvSpPr>
        <p:spPr bwMode="auto">
          <a:xfrm>
            <a:off x="7539128" y="1981467"/>
            <a:ext cx="19049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Embed PPAD graph in [0,1]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3760" name="Left Arrow 161"/>
          <p:cNvSpPr>
            <a:spLocks noChangeArrowheads="1"/>
          </p:cNvSpPr>
          <p:nvPr/>
        </p:nvSpPr>
        <p:spPr bwMode="auto">
          <a:xfrm rot="10800000">
            <a:off x="3657600" y="1981467"/>
            <a:ext cx="871759" cy="341186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2" name="Picture 1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47700" y="3968750"/>
            <a:ext cx="1701800" cy="673100"/>
          </a:xfrm>
          <a:prstGeom prst="rect">
            <a:avLst/>
          </a:prstGeom>
        </p:spPr>
      </p:pic>
      <p:sp>
        <p:nvSpPr>
          <p:cNvPr id="143" name="Freeform 142"/>
          <p:cNvSpPr/>
          <p:nvPr/>
        </p:nvSpPr>
        <p:spPr bwMode="auto">
          <a:xfrm>
            <a:off x="2540000" y="3945467"/>
            <a:ext cx="2565400" cy="635000"/>
          </a:xfrm>
          <a:custGeom>
            <a:avLst/>
            <a:gdLst>
              <a:gd name="connsiteX0" fmla="*/ 0 w 2565400"/>
              <a:gd name="connsiteY0" fmla="*/ 347133 h 635000"/>
              <a:gd name="connsiteX1" fmla="*/ 647700 w 2565400"/>
              <a:gd name="connsiteY1" fmla="*/ 29633 h 635000"/>
              <a:gd name="connsiteX2" fmla="*/ 1143000 w 2565400"/>
              <a:gd name="connsiteY2" fmla="*/ 524933 h 635000"/>
              <a:gd name="connsiteX3" fmla="*/ 1854200 w 2565400"/>
              <a:gd name="connsiteY3" fmla="*/ 613833 h 635000"/>
              <a:gd name="connsiteX4" fmla="*/ 2565400 w 2565400"/>
              <a:gd name="connsiteY4" fmla="*/ 397933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00" h="635000">
                <a:moveTo>
                  <a:pt x="0" y="347133"/>
                </a:moveTo>
                <a:cubicBezTo>
                  <a:pt x="228600" y="173566"/>
                  <a:pt x="457200" y="0"/>
                  <a:pt x="647700" y="29633"/>
                </a:cubicBezTo>
                <a:cubicBezTo>
                  <a:pt x="838200" y="59266"/>
                  <a:pt x="941917" y="427566"/>
                  <a:pt x="1143000" y="524933"/>
                </a:cubicBezTo>
                <a:cubicBezTo>
                  <a:pt x="1344083" y="622300"/>
                  <a:pt x="1617133" y="635000"/>
                  <a:pt x="1854200" y="613833"/>
                </a:cubicBezTo>
                <a:cubicBezTo>
                  <a:pt x="2091267" y="592666"/>
                  <a:pt x="2328333" y="495299"/>
                  <a:pt x="2565400" y="39793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pic>
        <p:nvPicPr>
          <p:cNvPr id="144" name="Picture 1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92600" y="3943350"/>
            <a:ext cx="2819400" cy="749300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1676400" y="5219700"/>
            <a:ext cx="721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our goal is to identify a piecewise linear, single dimensional subset of the cube, corresponding to the PPAD graph; we call this subset </a:t>
            </a:r>
            <a:r>
              <a:rPr lang="en-US" sz="2000" b="1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L</a:t>
            </a:r>
            <a:endParaRPr lang="en-US" sz="2000" b="1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307" name="Group 234"/>
          <p:cNvGrpSpPr>
            <a:grpSpLocks noChangeAspect="1"/>
          </p:cNvGrpSpPr>
          <p:nvPr/>
        </p:nvGrpSpPr>
        <p:grpSpPr>
          <a:xfrm>
            <a:off x="4529359" y="178451"/>
            <a:ext cx="3718466" cy="4227797"/>
            <a:chOff x="948932" y="1928260"/>
            <a:chExt cx="3040138" cy="3456540"/>
          </a:xfrm>
        </p:grpSpPr>
        <p:grpSp>
          <p:nvGrpSpPr>
            <p:cNvPr id="308" name="Group 26"/>
            <p:cNvGrpSpPr/>
            <p:nvPr/>
          </p:nvGrpSpPr>
          <p:grpSpPr>
            <a:xfrm>
              <a:off x="1156970" y="2457450"/>
              <a:ext cx="2641600" cy="2359152"/>
              <a:chOff x="3009900" y="2641600"/>
              <a:chExt cx="2641600" cy="2359152"/>
            </a:xfrm>
          </p:grpSpPr>
          <p:sp>
            <p:nvSpPr>
              <p:cNvPr id="315" name="Cube 314"/>
              <p:cNvSpPr/>
              <p:nvPr/>
            </p:nvSpPr>
            <p:spPr>
              <a:xfrm>
                <a:off x="3009900" y="2641600"/>
                <a:ext cx="2641600" cy="2359152"/>
              </a:xfrm>
              <a:prstGeom prst="cube">
                <a:avLst/>
              </a:prstGeom>
              <a:noFill/>
              <a:ln w="25400">
                <a:solidFill>
                  <a:srgbClr val="9452D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6" name="Straight Connector 315"/>
              <p:cNvCxnSpPr/>
              <p:nvPr/>
            </p:nvCxnSpPr>
            <p:spPr>
              <a:xfrm rot="16200000" flipH="1">
                <a:off x="2740025" y="3527425"/>
                <a:ext cx="1758950" cy="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10800000">
                <a:off x="3632200" y="4400550"/>
                <a:ext cx="2019300" cy="1270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flipV="1">
                <a:off x="3009900" y="4400550"/>
                <a:ext cx="622300" cy="600202"/>
              </a:xfrm>
              <a:prstGeom prst="line">
                <a:avLst/>
              </a:prstGeom>
              <a:ln w="25400">
                <a:solidFill>
                  <a:srgbClr val="9966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9" name="Straight Connector 308"/>
            <p:cNvCxnSpPr/>
            <p:nvPr/>
          </p:nvCxnSpPr>
          <p:spPr>
            <a:xfrm>
              <a:off x="3201670" y="4816602"/>
              <a:ext cx="596900" cy="1588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rot="5400000" flipH="1" flipV="1">
              <a:off x="775969" y="2667000"/>
              <a:ext cx="762001" cy="2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>
              <a:cxnSpLocks noChangeAspect="1"/>
            </p:cNvCxnSpPr>
            <p:nvPr/>
          </p:nvCxnSpPr>
          <p:spPr>
            <a:xfrm rot="5400000" flipH="1" flipV="1">
              <a:off x="1774371" y="3878399"/>
              <a:ext cx="333648" cy="323850"/>
            </a:xfrm>
            <a:prstGeom prst="line">
              <a:avLst/>
            </a:prstGeom>
            <a:ln w="12700"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2" name="Picture 3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201670" y="4660900"/>
              <a:ext cx="787400" cy="723900"/>
            </a:xfrm>
            <a:prstGeom prst="rect">
              <a:avLst/>
            </a:prstGeom>
          </p:spPr>
        </p:pic>
        <p:pic>
          <p:nvPicPr>
            <p:cNvPr id="313" name="Picture 3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1696721" y="3327400"/>
              <a:ext cx="812800" cy="723900"/>
            </a:xfrm>
            <a:prstGeom prst="rect">
              <a:avLst/>
            </a:prstGeom>
          </p:spPr>
        </p:pic>
        <p:pic>
          <p:nvPicPr>
            <p:cNvPr id="314" name="Picture 3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948932" y="1928260"/>
              <a:ext cx="812802" cy="7238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2 point Exercise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" y="11303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5. </a:t>
            </a:r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NASH  </a:t>
            </a:r>
            <a:r>
              <a:rPr lang="en-US" sz="2000" dirty="0" err="1" smtClean="0">
                <a:solidFill>
                  <a:srgbClr val="49B1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 BROUWER (cont.):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" y="1694934"/>
            <a:ext cx="1538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Final Point: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4501" y="2400300"/>
            <a:ext cx="862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We defined BROUWER for functions in the hypercube. But Nash’s function is defined on the product of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simplices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Hence, to properly reduce NASH to BROUWER we first embed the product of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simplices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 a hypercube, then extend Nash’s function to points outside the product of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simplices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 a way that does not introduce approximate fixed points that do not correspond to approximate fixed points of Nash’s function.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906780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Non-Isolated Nodes map to pairs of segments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0" y="579278"/>
            <a:ext cx="3238500" cy="2806700"/>
            <a:chOff x="0" y="990600"/>
            <a:chExt cx="3238500" cy="28067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66700" y="990600"/>
              <a:ext cx="2971800" cy="2362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883444" y="1544320"/>
              <a:ext cx="869156" cy="787400"/>
              <a:chOff x="1689" y="1584"/>
              <a:chExt cx="1095" cy="960"/>
            </a:xfrm>
          </p:grpSpPr>
          <p:sp>
            <p:nvSpPr>
              <p:cNvPr id="73893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4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5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6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7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8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9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0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1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2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3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4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019300" y="1268730"/>
              <a:ext cx="869157" cy="787400"/>
              <a:chOff x="3225" y="1680"/>
              <a:chExt cx="1095" cy="960"/>
            </a:xfrm>
          </p:grpSpPr>
          <p:sp>
            <p:nvSpPr>
              <p:cNvPr id="73881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2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3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4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5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6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7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8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9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0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1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2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48" name="Oval 29"/>
            <p:cNvSpPr>
              <a:spLocks noChangeArrowheads="1"/>
            </p:cNvSpPr>
            <p:nvPr/>
          </p:nvSpPr>
          <p:spPr bwMode="auto">
            <a:xfrm>
              <a:off x="488157" y="28041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9" name="Oval 30"/>
            <p:cNvSpPr>
              <a:spLocks noChangeArrowheads="1"/>
            </p:cNvSpPr>
            <p:nvPr/>
          </p:nvSpPr>
          <p:spPr bwMode="auto">
            <a:xfrm>
              <a:off x="945357" y="26860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0" name="Oval 31"/>
            <p:cNvSpPr>
              <a:spLocks noChangeArrowheads="1"/>
            </p:cNvSpPr>
            <p:nvPr/>
          </p:nvSpPr>
          <p:spPr bwMode="auto">
            <a:xfrm>
              <a:off x="12501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1" name="Oval 32"/>
            <p:cNvSpPr>
              <a:spLocks noChangeArrowheads="1"/>
            </p:cNvSpPr>
            <p:nvPr/>
          </p:nvSpPr>
          <p:spPr bwMode="auto">
            <a:xfrm>
              <a:off x="1676400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2" name="Line 33"/>
            <p:cNvSpPr>
              <a:spLocks noChangeShapeType="1"/>
            </p:cNvSpPr>
            <p:nvPr/>
          </p:nvSpPr>
          <p:spPr bwMode="auto">
            <a:xfrm flipV="1">
              <a:off x="526257" y="2725420"/>
              <a:ext cx="426244" cy="118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3" name="Line 34"/>
            <p:cNvSpPr>
              <a:spLocks noChangeShapeType="1"/>
            </p:cNvSpPr>
            <p:nvPr/>
          </p:nvSpPr>
          <p:spPr bwMode="auto">
            <a:xfrm>
              <a:off x="983457" y="2725420"/>
              <a:ext cx="2667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4" name="Line 35"/>
            <p:cNvSpPr>
              <a:spLocks noChangeShapeType="1"/>
            </p:cNvSpPr>
            <p:nvPr/>
          </p:nvSpPr>
          <p:spPr bwMode="auto">
            <a:xfrm>
              <a:off x="12882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5" name="Text Box 43"/>
            <p:cNvSpPr txBox="1">
              <a:spLocks noChangeArrowheads="1"/>
            </p:cNvSpPr>
            <p:nvPr/>
          </p:nvSpPr>
          <p:spPr bwMode="auto">
            <a:xfrm>
              <a:off x="1714500" y="2804160"/>
              <a:ext cx="45720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73856" name="Oval 44"/>
            <p:cNvSpPr>
              <a:spLocks noChangeArrowheads="1"/>
            </p:cNvSpPr>
            <p:nvPr/>
          </p:nvSpPr>
          <p:spPr bwMode="auto">
            <a:xfrm>
              <a:off x="21264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7" name="Oval 45"/>
            <p:cNvSpPr>
              <a:spLocks noChangeArrowheads="1"/>
            </p:cNvSpPr>
            <p:nvPr/>
          </p:nvSpPr>
          <p:spPr bwMode="auto">
            <a:xfrm>
              <a:off x="2552700" y="2922270"/>
              <a:ext cx="76200" cy="787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8" name="Line 46"/>
            <p:cNvSpPr>
              <a:spLocks noChangeShapeType="1"/>
            </p:cNvSpPr>
            <p:nvPr/>
          </p:nvSpPr>
          <p:spPr bwMode="auto">
            <a:xfrm>
              <a:off x="21645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781300" y="1780540"/>
              <a:ext cx="397669" cy="787400"/>
              <a:chOff x="4416" y="1824"/>
              <a:chExt cx="501" cy="960"/>
            </a:xfrm>
          </p:grpSpPr>
          <p:sp>
            <p:nvSpPr>
              <p:cNvPr id="73874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5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6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7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8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9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0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60" name="Oval 56"/>
            <p:cNvSpPr>
              <a:spLocks noChangeArrowheads="1"/>
            </p:cNvSpPr>
            <p:nvPr/>
          </p:nvSpPr>
          <p:spPr bwMode="auto">
            <a:xfrm>
              <a:off x="1866900" y="21742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1" name="Oval 57"/>
            <p:cNvSpPr>
              <a:spLocks noChangeArrowheads="1"/>
            </p:cNvSpPr>
            <p:nvPr/>
          </p:nvSpPr>
          <p:spPr bwMode="auto">
            <a:xfrm>
              <a:off x="1866900" y="142621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2" name="Oval 58"/>
            <p:cNvSpPr>
              <a:spLocks noChangeArrowheads="1"/>
            </p:cNvSpPr>
            <p:nvPr/>
          </p:nvSpPr>
          <p:spPr bwMode="auto">
            <a:xfrm>
              <a:off x="419100" y="197739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3" name="Oval 59"/>
            <p:cNvSpPr>
              <a:spLocks noChangeArrowheads="1"/>
            </p:cNvSpPr>
            <p:nvPr/>
          </p:nvSpPr>
          <p:spPr bwMode="auto">
            <a:xfrm>
              <a:off x="685800" y="188388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4" name="Oval 60"/>
            <p:cNvSpPr>
              <a:spLocks noChangeArrowheads="1"/>
            </p:cNvSpPr>
            <p:nvPr/>
          </p:nvSpPr>
          <p:spPr bwMode="auto">
            <a:xfrm>
              <a:off x="647700" y="215947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5" name="Oval 57"/>
            <p:cNvSpPr>
              <a:spLocks noChangeArrowheads="1"/>
            </p:cNvSpPr>
            <p:nvPr/>
          </p:nvSpPr>
          <p:spPr bwMode="auto">
            <a:xfrm>
              <a:off x="1219200" y="17411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6" name="Oval 56"/>
            <p:cNvSpPr>
              <a:spLocks noChangeArrowheads="1"/>
            </p:cNvSpPr>
            <p:nvPr/>
          </p:nvSpPr>
          <p:spPr bwMode="auto">
            <a:xfrm>
              <a:off x="1257300" y="20167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7" name="Oval 57"/>
            <p:cNvSpPr>
              <a:spLocks noChangeArrowheads="1"/>
            </p:cNvSpPr>
            <p:nvPr/>
          </p:nvSpPr>
          <p:spPr bwMode="auto">
            <a:xfrm>
              <a:off x="2324100" y="148034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8" name="Oval 56"/>
            <p:cNvSpPr>
              <a:spLocks noChangeArrowheads="1"/>
            </p:cNvSpPr>
            <p:nvPr/>
          </p:nvSpPr>
          <p:spPr bwMode="auto">
            <a:xfrm>
              <a:off x="2362200" y="175593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9" name="Oval 56"/>
            <p:cNvSpPr>
              <a:spLocks noChangeArrowheads="1"/>
            </p:cNvSpPr>
            <p:nvPr/>
          </p:nvSpPr>
          <p:spPr bwMode="auto">
            <a:xfrm>
              <a:off x="2095500" y="22923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0" name="Oval 56"/>
            <p:cNvSpPr>
              <a:spLocks noChangeArrowheads="1"/>
            </p:cNvSpPr>
            <p:nvPr/>
          </p:nvSpPr>
          <p:spPr bwMode="auto">
            <a:xfrm>
              <a:off x="1943100" y="248920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1" name="Oval 56"/>
            <p:cNvSpPr>
              <a:spLocks noChangeArrowheads="1"/>
            </p:cNvSpPr>
            <p:nvPr/>
          </p:nvSpPr>
          <p:spPr bwMode="auto">
            <a:xfrm>
              <a:off x="2362200" y="25679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2" name="Text Box 36"/>
            <p:cNvSpPr txBox="1">
              <a:spLocks noChangeArrowheads="1"/>
            </p:cNvSpPr>
            <p:nvPr/>
          </p:nvSpPr>
          <p:spPr bwMode="auto">
            <a:xfrm>
              <a:off x="0" y="2495490"/>
              <a:ext cx="87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  <a:sym typeface="Symbol" charset="2"/>
                </a:rPr>
                <a:t>0</a:t>
              </a:r>
              <a:r>
                <a:rPr lang="en-US" sz="1600" i="1" baseline="30000">
                  <a:latin typeface="Times New Roman" charset="0"/>
                  <a:sym typeface="Symbol" charset="2"/>
                </a:rPr>
                <a:t>n</a:t>
              </a:r>
              <a:endParaRPr lang="en-US" sz="1600" i="1" baseline="-25000">
                <a:latin typeface="Times New Roman" charset="0"/>
              </a:endParaRPr>
            </a:p>
          </p:txBody>
        </p:sp>
        <p:sp>
          <p:nvSpPr>
            <p:cNvPr id="73873" name="TextBox 71"/>
            <p:cNvSpPr txBox="1">
              <a:spLocks noChangeArrowheads="1"/>
            </p:cNvSpPr>
            <p:nvPr/>
          </p:nvSpPr>
          <p:spPr bwMode="auto">
            <a:xfrm>
              <a:off x="685800" y="3335635"/>
              <a:ext cx="20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Generic PPAD</a:t>
              </a:r>
            </a:p>
          </p:txBody>
        </p:sp>
      </p:grpSp>
      <p:sp>
        <p:nvSpPr>
          <p:cNvPr id="73760" name="Left Arrow 161"/>
          <p:cNvSpPr>
            <a:spLocks noChangeArrowheads="1"/>
          </p:cNvSpPr>
          <p:nvPr/>
        </p:nvSpPr>
        <p:spPr bwMode="auto">
          <a:xfrm rot="10800000">
            <a:off x="3657600" y="1595545"/>
            <a:ext cx="871759" cy="341186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35000" y="3781280"/>
            <a:ext cx="2421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 New Roman"/>
                <a:cs typeface="Times New Roman"/>
              </a:rPr>
              <a:t>Non-Isolated Node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2540000" y="3564467"/>
            <a:ext cx="2565400" cy="635000"/>
          </a:xfrm>
          <a:custGeom>
            <a:avLst/>
            <a:gdLst>
              <a:gd name="connsiteX0" fmla="*/ 0 w 2565400"/>
              <a:gd name="connsiteY0" fmla="*/ 347133 h 635000"/>
              <a:gd name="connsiteX1" fmla="*/ 647700 w 2565400"/>
              <a:gd name="connsiteY1" fmla="*/ 29633 h 635000"/>
              <a:gd name="connsiteX2" fmla="*/ 1143000 w 2565400"/>
              <a:gd name="connsiteY2" fmla="*/ 524933 h 635000"/>
              <a:gd name="connsiteX3" fmla="*/ 1854200 w 2565400"/>
              <a:gd name="connsiteY3" fmla="*/ 613833 h 635000"/>
              <a:gd name="connsiteX4" fmla="*/ 2565400 w 2565400"/>
              <a:gd name="connsiteY4" fmla="*/ 397933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00" h="635000">
                <a:moveTo>
                  <a:pt x="0" y="347133"/>
                </a:moveTo>
                <a:cubicBezTo>
                  <a:pt x="228600" y="173566"/>
                  <a:pt x="457200" y="0"/>
                  <a:pt x="647700" y="29633"/>
                </a:cubicBezTo>
                <a:cubicBezTo>
                  <a:pt x="838200" y="59266"/>
                  <a:pt x="941917" y="427566"/>
                  <a:pt x="1143000" y="524933"/>
                </a:cubicBezTo>
                <a:cubicBezTo>
                  <a:pt x="1344083" y="622300"/>
                  <a:pt x="1617133" y="635000"/>
                  <a:pt x="1854200" y="613833"/>
                </a:cubicBezTo>
                <a:cubicBezTo>
                  <a:pt x="2091267" y="592666"/>
                  <a:pt x="2328333" y="495299"/>
                  <a:pt x="2565400" y="39793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83570" y="3714234"/>
            <a:ext cx="2163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 New Roman"/>
                <a:cs typeface="Times New Roman"/>
              </a:rPr>
              <a:t>pair of segments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pic>
        <p:nvPicPr>
          <p:cNvPr id="75" name="Picture 7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33350" y="4559300"/>
            <a:ext cx="2882900" cy="838200"/>
          </a:xfrm>
          <a:prstGeom prst="rect">
            <a:avLst/>
          </a:prstGeom>
        </p:spPr>
      </p:pic>
      <p:pic>
        <p:nvPicPr>
          <p:cNvPr id="77" name="Picture 7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09900" y="4334933"/>
            <a:ext cx="3492500" cy="77470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832121" y="4298950"/>
            <a:ext cx="3492500" cy="774700"/>
          </a:xfrm>
          <a:prstGeom prst="rect">
            <a:avLst/>
          </a:prstGeom>
        </p:spPr>
      </p:pic>
      <p:pic>
        <p:nvPicPr>
          <p:cNvPr id="79" name="Picture 7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857500" y="5397500"/>
            <a:ext cx="4051300" cy="774700"/>
          </a:xfrm>
          <a:prstGeom prst="rect">
            <a:avLst/>
          </a:prstGeom>
        </p:spPr>
      </p:pic>
      <p:pic>
        <p:nvPicPr>
          <p:cNvPr id="80" name="Picture 7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222521" y="6083300"/>
            <a:ext cx="4165600" cy="774700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5696333" y="4984115"/>
            <a:ext cx="2109470" cy="102870"/>
            <a:chOff x="2306320" y="5900420"/>
            <a:chExt cx="2109470" cy="10287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2362200" y="5951220"/>
              <a:ext cx="197368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5" name="Oval 84"/>
            <p:cNvSpPr>
              <a:spLocks noChangeAspect="1"/>
            </p:cNvSpPr>
            <p:nvPr/>
          </p:nvSpPr>
          <p:spPr bwMode="auto">
            <a:xfrm>
              <a:off x="2306320" y="5900420"/>
              <a:ext cx="102870" cy="10287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86" name="Oval 85"/>
            <p:cNvSpPr>
              <a:spLocks noChangeAspect="1"/>
            </p:cNvSpPr>
            <p:nvPr/>
          </p:nvSpPr>
          <p:spPr bwMode="auto">
            <a:xfrm>
              <a:off x="4312920" y="5900420"/>
              <a:ext cx="102870" cy="10287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grpSp>
        <p:nvGrpSpPr>
          <p:cNvPr id="88" name="Group 87"/>
          <p:cNvGrpSpPr/>
          <p:nvPr/>
        </p:nvGrpSpPr>
        <p:grpSpPr>
          <a:xfrm>
            <a:off x="5696333" y="6031865"/>
            <a:ext cx="2109470" cy="102870"/>
            <a:chOff x="2306320" y="5900420"/>
            <a:chExt cx="2109470" cy="102870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2362200" y="5951220"/>
              <a:ext cx="197368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2306320" y="5900420"/>
              <a:ext cx="102870" cy="10287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4312920" y="5900420"/>
              <a:ext cx="102870" cy="10287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  <p:sp>
        <p:nvSpPr>
          <p:cNvPr id="93" name="TextBox 92"/>
          <p:cNvSpPr txBox="1"/>
          <p:nvPr/>
        </p:nvSpPr>
        <p:spPr>
          <a:xfrm>
            <a:off x="8147050" y="4984115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main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117156" y="5713968"/>
            <a:ext cx="10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auxiliary</a:t>
            </a:r>
            <a:endParaRPr lang="en-US" i="1" dirty="0">
              <a:latin typeface="Times New Roman"/>
              <a:cs typeface="Times New Roman"/>
            </a:endParaRPr>
          </a:p>
        </p:txBody>
      </p:sp>
      <p:grpSp>
        <p:nvGrpSpPr>
          <p:cNvPr id="109" name="Group 234"/>
          <p:cNvGrpSpPr>
            <a:grpSpLocks noChangeAspect="1"/>
          </p:cNvGrpSpPr>
          <p:nvPr/>
        </p:nvGrpSpPr>
        <p:grpSpPr>
          <a:xfrm>
            <a:off x="4724400" y="192374"/>
            <a:ext cx="3718466" cy="4227797"/>
            <a:chOff x="948932" y="1928260"/>
            <a:chExt cx="3040138" cy="3456540"/>
          </a:xfrm>
        </p:grpSpPr>
        <p:grpSp>
          <p:nvGrpSpPr>
            <p:cNvPr id="110" name="Group 26"/>
            <p:cNvGrpSpPr/>
            <p:nvPr/>
          </p:nvGrpSpPr>
          <p:grpSpPr>
            <a:xfrm>
              <a:off x="1156970" y="2457450"/>
              <a:ext cx="2641600" cy="2359152"/>
              <a:chOff x="3009900" y="2641600"/>
              <a:chExt cx="2641600" cy="2359152"/>
            </a:xfrm>
          </p:grpSpPr>
          <p:sp>
            <p:nvSpPr>
              <p:cNvPr id="117" name="Cube 116"/>
              <p:cNvSpPr/>
              <p:nvPr/>
            </p:nvSpPr>
            <p:spPr>
              <a:xfrm>
                <a:off x="3009900" y="2641600"/>
                <a:ext cx="2641600" cy="2359152"/>
              </a:xfrm>
              <a:prstGeom prst="cube">
                <a:avLst/>
              </a:prstGeom>
              <a:noFill/>
              <a:ln w="25400">
                <a:solidFill>
                  <a:srgbClr val="9452D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2740025" y="3527425"/>
                <a:ext cx="1758950" cy="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0800000">
                <a:off x="3632200" y="4400550"/>
                <a:ext cx="2019300" cy="1270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009900" y="4400550"/>
                <a:ext cx="622300" cy="600202"/>
              </a:xfrm>
              <a:prstGeom prst="line">
                <a:avLst/>
              </a:prstGeom>
              <a:ln w="25400">
                <a:solidFill>
                  <a:srgbClr val="9966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1" name="Straight Connector 110"/>
            <p:cNvCxnSpPr/>
            <p:nvPr/>
          </p:nvCxnSpPr>
          <p:spPr>
            <a:xfrm>
              <a:off x="3201670" y="4816602"/>
              <a:ext cx="596900" cy="1588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775969" y="2667000"/>
              <a:ext cx="762001" cy="2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cxnSpLocks noChangeAspect="1"/>
            </p:cNvCxnSpPr>
            <p:nvPr/>
          </p:nvCxnSpPr>
          <p:spPr>
            <a:xfrm rot="5400000" flipH="1" flipV="1">
              <a:off x="1774371" y="3878399"/>
              <a:ext cx="333648" cy="323850"/>
            </a:xfrm>
            <a:prstGeom prst="line">
              <a:avLst/>
            </a:prstGeom>
            <a:ln w="12700"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4" name="Picture 1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3201670" y="4660900"/>
              <a:ext cx="787400" cy="723900"/>
            </a:xfrm>
            <a:prstGeom prst="rect">
              <a:avLst/>
            </a:prstGeom>
          </p:spPr>
        </p:pic>
        <p:pic>
          <p:nvPicPr>
            <p:cNvPr id="115" name="Picture 1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1696721" y="3327400"/>
              <a:ext cx="812800" cy="723900"/>
            </a:xfrm>
            <a:prstGeom prst="rect">
              <a:avLst/>
            </a:prstGeom>
          </p:spPr>
        </p:pic>
        <p:pic>
          <p:nvPicPr>
            <p:cNvPr id="116" name="Picture 1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948932" y="1928260"/>
              <a:ext cx="812802" cy="723899"/>
            </a:xfrm>
            <a:prstGeom prst="rect">
              <a:avLst/>
            </a:prstGeom>
          </p:spPr>
        </p:pic>
      </p:grpSp>
      <p:grpSp>
        <p:nvGrpSpPr>
          <p:cNvPr id="128" name="Group 127"/>
          <p:cNvGrpSpPr/>
          <p:nvPr/>
        </p:nvGrpSpPr>
        <p:grpSpPr>
          <a:xfrm>
            <a:off x="4648200" y="3225800"/>
            <a:ext cx="2133600" cy="711200"/>
            <a:chOff x="4648200" y="3225800"/>
            <a:chExt cx="2133600" cy="711200"/>
          </a:xfrm>
        </p:grpSpPr>
        <p:cxnSp>
          <p:nvCxnSpPr>
            <p:cNvPr id="121" name="Straight Connector 120"/>
            <p:cNvCxnSpPr/>
            <p:nvPr/>
          </p:nvCxnSpPr>
          <p:spPr bwMode="auto">
            <a:xfrm>
              <a:off x="6132940" y="3645821"/>
              <a:ext cx="196873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pic>
          <p:nvPicPr>
            <p:cNvPr id="124" name="Picture 12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4648200" y="3263900"/>
              <a:ext cx="1701800" cy="635000"/>
            </a:xfrm>
            <a:prstGeom prst="rect">
              <a:avLst/>
            </a:prstGeom>
          </p:spPr>
        </p:pic>
        <p:pic>
          <p:nvPicPr>
            <p:cNvPr id="125" name="Picture 1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5080000" y="3225800"/>
              <a:ext cx="1701800" cy="711200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4051300" y="685800"/>
            <a:ext cx="1955800" cy="952500"/>
            <a:chOff x="4051300" y="685800"/>
            <a:chExt cx="1955800" cy="952500"/>
          </a:xfrm>
        </p:grpSpPr>
        <p:cxnSp>
          <p:nvCxnSpPr>
            <p:cNvPr id="122" name="Straight Connector 121"/>
            <p:cNvCxnSpPr/>
            <p:nvPr/>
          </p:nvCxnSpPr>
          <p:spPr bwMode="auto">
            <a:xfrm flipV="1">
              <a:off x="5437638" y="1097884"/>
              <a:ext cx="133350" cy="1320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pic>
          <p:nvPicPr>
            <p:cNvPr id="126" name="Picture 1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4051300" y="1003300"/>
              <a:ext cx="1701800" cy="635000"/>
            </a:xfrm>
            <a:prstGeom prst="rect">
              <a:avLst/>
            </a:prstGeom>
          </p:spPr>
        </p:pic>
        <p:pic>
          <p:nvPicPr>
            <p:cNvPr id="127" name="Picture 1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5"/>
                <a:stretch>
                  <a:fillRect/>
                </a:stretch>
              </p:blipFill>
            </mc:Choice>
            <mc:Fallback>
              <p:blipFill>
                <a:blip r:embed="rId26"/>
                <a:stretch>
                  <a:fillRect/>
                </a:stretch>
              </p:blipFill>
            </mc:Fallback>
          </mc:AlternateContent>
          <p:spPr>
            <a:xfrm>
              <a:off x="4305300" y="685800"/>
              <a:ext cx="1701800" cy="711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  <p:bldP spid="74" grpId="0"/>
      <p:bldP spid="93" grpId="0"/>
      <p:bldP spid="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0" y="579278"/>
            <a:ext cx="3238500" cy="2806700"/>
            <a:chOff x="0" y="990600"/>
            <a:chExt cx="3238500" cy="28067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66700" y="990600"/>
              <a:ext cx="2971800" cy="2362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883444" y="1544320"/>
              <a:ext cx="869156" cy="787400"/>
              <a:chOff x="1689" y="1584"/>
              <a:chExt cx="1095" cy="960"/>
            </a:xfrm>
          </p:grpSpPr>
          <p:sp>
            <p:nvSpPr>
              <p:cNvPr id="73893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4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5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6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7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8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9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0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1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2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3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4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019300" y="1268730"/>
              <a:ext cx="869157" cy="787400"/>
              <a:chOff x="3225" y="1680"/>
              <a:chExt cx="1095" cy="960"/>
            </a:xfrm>
          </p:grpSpPr>
          <p:sp>
            <p:nvSpPr>
              <p:cNvPr id="73881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2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3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4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5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6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7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8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9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0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1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2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48" name="Oval 29"/>
            <p:cNvSpPr>
              <a:spLocks noChangeArrowheads="1"/>
            </p:cNvSpPr>
            <p:nvPr/>
          </p:nvSpPr>
          <p:spPr bwMode="auto">
            <a:xfrm>
              <a:off x="488157" y="28041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9" name="Oval 30"/>
            <p:cNvSpPr>
              <a:spLocks noChangeArrowheads="1"/>
            </p:cNvSpPr>
            <p:nvPr/>
          </p:nvSpPr>
          <p:spPr bwMode="auto">
            <a:xfrm>
              <a:off x="945357" y="26860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0" name="Oval 31"/>
            <p:cNvSpPr>
              <a:spLocks noChangeArrowheads="1"/>
            </p:cNvSpPr>
            <p:nvPr/>
          </p:nvSpPr>
          <p:spPr bwMode="auto">
            <a:xfrm>
              <a:off x="12501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1" name="Oval 32"/>
            <p:cNvSpPr>
              <a:spLocks noChangeArrowheads="1"/>
            </p:cNvSpPr>
            <p:nvPr/>
          </p:nvSpPr>
          <p:spPr bwMode="auto">
            <a:xfrm>
              <a:off x="1676400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2" name="Line 33"/>
            <p:cNvSpPr>
              <a:spLocks noChangeShapeType="1"/>
            </p:cNvSpPr>
            <p:nvPr/>
          </p:nvSpPr>
          <p:spPr bwMode="auto">
            <a:xfrm flipV="1">
              <a:off x="526257" y="2725420"/>
              <a:ext cx="426244" cy="118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3" name="Line 34"/>
            <p:cNvSpPr>
              <a:spLocks noChangeShapeType="1"/>
            </p:cNvSpPr>
            <p:nvPr/>
          </p:nvSpPr>
          <p:spPr bwMode="auto">
            <a:xfrm>
              <a:off x="983457" y="2725420"/>
              <a:ext cx="2667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4" name="Line 35"/>
            <p:cNvSpPr>
              <a:spLocks noChangeShapeType="1"/>
            </p:cNvSpPr>
            <p:nvPr/>
          </p:nvSpPr>
          <p:spPr bwMode="auto">
            <a:xfrm>
              <a:off x="12882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5" name="Text Box 43"/>
            <p:cNvSpPr txBox="1">
              <a:spLocks noChangeArrowheads="1"/>
            </p:cNvSpPr>
            <p:nvPr/>
          </p:nvSpPr>
          <p:spPr bwMode="auto">
            <a:xfrm>
              <a:off x="1714500" y="2804160"/>
              <a:ext cx="45720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73856" name="Oval 44"/>
            <p:cNvSpPr>
              <a:spLocks noChangeArrowheads="1"/>
            </p:cNvSpPr>
            <p:nvPr/>
          </p:nvSpPr>
          <p:spPr bwMode="auto">
            <a:xfrm>
              <a:off x="21264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7" name="Oval 45"/>
            <p:cNvSpPr>
              <a:spLocks noChangeArrowheads="1"/>
            </p:cNvSpPr>
            <p:nvPr/>
          </p:nvSpPr>
          <p:spPr bwMode="auto">
            <a:xfrm>
              <a:off x="2552700" y="2922270"/>
              <a:ext cx="76200" cy="787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8" name="Line 46"/>
            <p:cNvSpPr>
              <a:spLocks noChangeShapeType="1"/>
            </p:cNvSpPr>
            <p:nvPr/>
          </p:nvSpPr>
          <p:spPr bwMode="auto">
            <a:xfrm>
              <a:off x="21645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781300" y="1780540"/>
              <a:ext cx="397669" cy="787400"/>
              <a:chOff x="4416" y="1824"/>
              <a:chExt cx="501" cy="960"/>
            </a:xfrm>
          </p:grpSpPr>
          <p:sp>
            <p:nvSpPr>
              <p:cNvPr id="73874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5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6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7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8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9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0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60" name="Oval 56"/>
            <p:cNvSpPr>
              <a:spLocks noChangeArrowheads="1"/>
            </p:cNvSpPr>
            <p:nvPr/>
          </p:nvSpPr>
          <p:spPr bwMode="auto">
            <a:xfrm>
              <a:off x="1866900" y="21742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1" name="Oval 57"/>
            <p:cNvSpPr>
              <a:spLocks noChangeArrowheads="1"/>
            </p:cNvSpPr>
            <p:nvPr/>
          </p:nvSpPr>
          <p:spPr bwMode="auto">
            <a:xfrm>
              <a:off x="1866900" y="142621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2" name="Oval 58"/>
            <p:cNvSpPr>
              <a:spLocks noChangeArrowheads="1"/>
            </p:cNvSpPr>
            <p:nvPr/>
          </p:nvSpPr>
          <p:spPr bwMode="auto">
            <a:xfrm>
              <a:off x="419100" y="197739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3" name="Oval 59"/>
            <p:cNvSpPr>
              <a:spLocks noChangeArrowheads="1"/>
            </p:cNvSpPr>
            <p:nvPr/>
          </p:nvSpPr>
          <p:spPr bwMode="auto">
            <a:xfrm>
              <a:off x="685800" y="188388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4" name="Oval 60"/>
            <p:cNvSpPr>
              <a:spLocks noChangeArrowheads="1"/>
            </p:cNvSpPr>
            <p:nvPr/>
          </p:nvSpPr>
          <p:spPr bwMode="auto">
            <a:xfrm>
              <a:off x="647700" y="215947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5" name="Oval 57"/>
            <p:cNvSpPr>
              <a:spLocks noChangeArrowheads="1"/>
            </p:cNvSpPr>
            <p:nvPr/>
          </p:nvSpPr>
          <p:spPr bwMode="auto">
            <a:xfrm>
              <a:off x="1219200" y="17411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6" name="Oval 56"/>
            <p:cNvSpPr>
              <a:spLocks noChangeArrowheads="1"/>
            </p:cNvSpPr>
            <p:nvPr/>
          </p:nvSpPr>
          <p:spPr bwMode="auto">
            <a:xfrm>
              <a:off x="1257300" y="20167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7" name="Oval 57"/>
            <p:cNvSpPr>
              <a:spLocks noChangeArrowheads="1"/>
            </p:cNvSpPr>
            <p:nvPr/>
          </p:nvSpPr>
          <p:spPr bwMode="auto">
            <a:xfrm>
              <a:off x="2324100" y="148034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8" name="Oval 56"/>
            <p:cNvSpPr>
              <a:spLocks noChangeArrowheads="1"/>
            </p:cNvSpPr>
            <p:nvPr/>
          </p:nvSpPr>
          <p:spPr bwMode="auto">
            <a:xfrm>
              <a:off x="2362200" y="175593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9" name="Oval 56"/>
            <p:cNvSpPr>
              <a:spLocks noChangeArrowheads="1"/>
            </p:cNvSpPr>
            <p:nvPr/>
          </p:nvSpPr>
          <p:spPr bwMode="auto">
            <a:xfrm>
              <a:off x="2095500" y="22923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0" name="Oval 56"/>
            <p:cNvSpPr>
              <a:spLocks noChangeArrowheads="1"/>
            </p:cNvSpPr>
            <p:nvPr/>
          </p:nvSpPr>
          <p:spPr bwMode="auto">
            <a:xfrm>
              <a:off x="1943100" y="248920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1" name="Oval 56"/>
            <p:cNvSpPr>
              <a:spLocks noChangeArrowheads="1"/>
            </p:cNvSpPr>
            <p:nvPr/>
          </p:nvSpPr>
          <p:spPr bwMode="auto">
            <a:xfrm>
              <a:off x="2362200" y="25679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2" name="Text Box 36"/>
            <p:cNvSpPr txBox="1">
              <a:spLocks noChangeArrowheads="1"/>
            </p:cNvSpPr>
            <p:nvPr/>
          </p:nvSpPr>
          <p:spPr bwMode="auto">
            <a:xfrm>
              <a:off x="0" y="2495490"/>
              <a:ext cx="87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  <a:sym typeface="Symbol" charset="2"/>
                </a:rPr>
                <a:t>0</a:t>
              </a:r>
              <a:r>
                <a:rPr lang="en-US" sz="1600" i="1" baseline="30000">
                  <a:latin typeface="Times New Roman" charset="0"/>
                  <a:sym typeface="Symbol" charset="2"/>
                </a:rPr>
                <a:t>n</a:t>
              </a:r>
              <a:endParaRPr lang="en-US" sz="1600" i="1" baseline="-25000">
                <a:latin typeface="Times New Roman" charset="0"/>
              </a:endParaRPr>
            </a:p>
          </p:txBody>
        </p:sp>
        <p:sp>
          <p:nvSpPr>
            <p:cNvPr id="73873" name="TextBox 71"/>
            <p:cNvSpPr txBox="1">
              <a:spLocks noChangeArrowheads="1"/>
            </p:cNvSpPr>
            <p:nvPr/>
          </p:nvSpPr>
          <p:spPr bwMode="auto">
            <a:xfrm>
              <a:off x="685800" y="3335635"/>
              <a:ext cx="20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Generic PPAD</a:t>
              </a:r>
            </a:p>
          </p:txBody>
        </p:sp>
      </p:grpSp>
      <p:sp>
        <p:nvSpPr>
          <p:cNvPr id="73" name="Freeform 72"/>
          <p:cNvSpPr/>
          <p:nvPr/>
        </p:nvSpPr>
        <p:spPr bwMode="auto">
          <a:xfrm>
            <a:off x="2540000" y="3564467"/>
            <a:ext cx="2565400" cy="635000"/>
          </a:xfrm>
          <a:custGeom>
            <a:avLst/>
            <a:gdLst>
              <a:gd name="connsiteX0" fmla="*/ 0 w 2565400"/>
              <a:gd name="connsiteY0" fmla="*/ 347133 h 635000"/>
              <a:gd name="connsiteX1" fmla="*/ 647700 w 2565400"/>
              <a:gd name="connsiteY1" fmla="*/ 29633 h 635000"/>
              <a:gd name="connsiteX2" fmla="*/ 1143000 w 2565400"/>
              <a:gd name="connsiteY2" fmla="*/ 524933 h 635000"/>
              <a:gd name="connsiteX3" fmla="*/ 1854200 w 2565400"/>
              <a:gd name="connsiteY3" fmla="*/ 613833 h 635000"/>
              <a:gd name="connsiteX4" fmla="*/ 2565400 w 2565400"/>
              <a:gd name="connsiteY4" fmla="*/ 397933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00" h="635000">
                <a:moveTo>
                  <a:pt x="0" y="347133"/>
                </a:moveTo>
                <a:cubicBezTo>
                  <a:pt x="228600" y="173566"/>
                  <a:pt x="457200" y="0"/>
                  <a:pt x="647700" y="29633"/>
                </a:cubicBezTo>
                <a:cubicBezTo>
                  <a:pt x="838200" y="59266"/>
                  <a:pt x="941917" y="427566"/>
                  <a:pt x="1143000" y="524933"/>
                </a:cubicBezTo>
                <a:cubicBezTo>
                  <a:pt x="1344083" y="622300"/>
                  <a:pt x="1617133" y="635000"/>
                  <a:pt x="1854200" y="613833"/>
                </a:cubicBezTo>
                <a:cubicBezTo>
                  <a:pt x="2091267" y="592666"/>
                  <a:pt x="2328333" y="495299"/>
                  <a:pt x="2565400" y="39793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83570" y="3714234"/>
            <a:ext cx="2163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 New Roman"/>
                <a:cs typeface="Times New Roman"/>
              </a:rPr>
              <a:t>pair of segments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grpSp>
        <p:nvGrpSpPr>
          <p:cNvPr id="95" name="Group 234"/>
          <p:cNvGrpSpPr>
            <a:grpSpLocks noChangeAspect="1"/>
          </p:cNvGrpSpPr>
          <p:nvPr/>
        </p:nvGrpSpPr>
        <p:grpSpPr>
          <a:xfrm>
            <a:off x="4724400" y="192374"/>
            <a:ext cx="3718466" cy="4227797"/>
            <a:chOff x="948932" y="1928260"/>
            <a:chExt cx="3040138" cy="3456540"/>
          </a:xfrm>
        </p:grpSpPr>
        <p:grpSp>
          <p:nvGrpSpPr>
            <p:cNvPr id="96" name="Group 26"/>
            <p:cNvGrpSpPr/>
            <p:nvPr/>
          </p:nvGrpSpPr>
          <p:grpSpPr>
            <a:xfrm>
              <a:off x="1156970" y="2457450"/>
              <a:ext cx="2641600" cy="2359152"/>
              <a:chOff x="3009900" y="2641600"/>
              <a:chExt cx="2641600" cy="2359152"/>
            </a:xfrm>
          </p:grpSpPr>
          <p:sp>
            <p:nvSpPr>
              <p:cNvPr id="103" name="Cube 102"/>
              <p:cNvSpPr/>
              <p:nvPr/>
            </p:nvSpPr>
            <p:spPr>
              <a:xfrm>
                <a:off x="3009900" y="2641600"/>
                <a:ext cx="2641600" cy="2359152"/>
              </a:xfrm>
              <a:prstGeom prst="cube">
                <a:avLst/>
              </a:prstGeom>
              <a:noFill/>
              <a:ln w="25400">
                <a:solidFill>
                  <a:srgbClr val="9452D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2740025" y="3527425"/>
                <a:ext cx="1758950" cy="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632200" y="4400550"/>
                <a:ext cx="2019300" cy="1270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3009900" y="4400550"/>
                <a:ext cx="622300" cy="600202"/>
              </a:xfrm>
              <a:prstGeom prst="line">
                <a:avLst/>
              </a:prstGeom>
              <a:ln w="25400">
                <a:solidFill>
                  <a:srgbClr val="9966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>
              <a:off x="3201670" y="4816602"/>
              <a:ext cx="596900" cy="1588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775969" y="2667000"/>
              <a:ext cx="762001" cy="2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cxnSpLocks noChangeAspect="1"/>
            </p:cNvCxnSpPr>
            <p:nvPr/>
          </p:nvCxnSpPr>
          <p:spPr>
            <a:xfrm rot="5400000" flipH="1" flipV="1">
              <a:off x="1774371" y="3878399"/>
              <a:ext cx="333648" cy="323850"/>
            </a:xfrm>
            <a:prstGeom prst="line">
              <a:avLst/>
            </a:prstGeom>
            <a:ln w="12700"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201670" y="4660900"/>
              <a:ext cx="787400" cy="723900"/>
            </a:xfrm>
            <a:prstGeom prst="rect">
              <a:avLst/>
            </a:prstGeom>
          </p:spPr>
        </p:pic>
        <p:pic>
          <p:nvPicPr>
            <p:cNvPr id="101" name="Picture 10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1696721" y="3327400"/>
              <a:ext cx="812800" cy="723900"/>
            </a:xfrm>
            <a:prstGeom prst="rect">
              <a:avLst/>
            </a:prstGeom>
          </p:spPr>
        </p:pic>
        <p:pic>
          <p:nvPicPr>
            <p:cNvPr id="102" name="Picture 10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948932" y="1928260"/>
              <a:ext cx="812802" cy="723899"/>
            </a:xfrm>
            <a:prstGeom prst="rect">
              <a:avLst/>
            </a:prstGeom>
          </p:spPr>
        </p:pic>
      </p:grpSp>
      <p:cxnSp>
        <p:nvCxnSpPr>
          <p:cNvPr id="107" name="Straight Connector 106"/>
          <p:cNvCxnSpPr/>
          <p:nvPr/>
        </p:nvCxnSpPr>
        <p:spPr bwMode="auto">
          <a:xfrm>
            <a:off x="6132940" y="3645821"/>
            <a:ext cx="19687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flipV="1">
            <a:off x="5437638" y="1097884"/>
            <a:ext cx="133350" cy="132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5437638" y="1229964"/>
            <a:ext cx="119555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5641123" y="2224045"/>
            <a:ext cx="198498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rot="5400000">
            <a:off x="6263029" y="3279888"/>
            <a:ext cx="432721" cy="307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pic>
        <p:nvPicPr>
          <p:cNvPr id="122" name="Picture 1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051300" y="1003300"/>
            <a:ext cx="1701800" cy="635000"/>
          </a:xfrm>
          <a:prstGeom prst="rect">
            <a:avLst/>
          </a:prstGeom>
        </p:spPr>
      </p:pic>
      <p:pic>
        <p:nvPicPr>
          <p:cNvPr id="123" name="Picture 1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305300" y="685800"/>
            <a:ext cx="1701800" cy="711200"/>
          </a:xfrm>
          <a:prstGeom prst="rect">
            <a:avLst/>
          </a:prstGeom>
        </p:spPr>
      </p:pic>
      <p:pic>
        <p:nvPicPr>
          <p:cNvPr id="124" name="Picture 1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4648200" y="3263900"/>
            <a:ext cx="1701800" cy="635000"/>
          </a:xfrm>
          <a:prstGeom prst="rect">
            <a:avLst/>
          </a:prstGeom>
        </p:spPr>
      </p:pic>
      <p:pic>
        <p:nvPicPr>
          <p:cNvPr id="125" name="Picture 1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5080000" y="3225800"/>
            <a:ext cx="1701800" cy="711200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2628900" y="4483675"/>
            <a:ext cx="651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Times New Roman"/>
                <a:cs typeface="Times New Roman"/>
              </a:rPr>
              <a:t>also, add an </a:t>
            </a:r>
            <a:r>
              <a:rPr lang="en-US" sz="2200" i="1" dirty="0" err="1" smtClean="0">
                <a:latin typeface="Times New Roman"/>
                <a:cs typeface="Times New Roman"/>
              </a:rPr>
              <a:t>orthonormal</a:t>
            </a:r>
            <a:r>
              <a:rPr lang="en-US" sz="2200" i="1" dirty="0" smtClean="0">
                <a:latin typeface="Times New Roman"/>
                <a:cs typeface="Times New Roman"/>
              </a:rPr>
              <a:t> path connecting the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 end of main segment</a:t>
            </a:r>
            <a:r>
              <a:rPr lang="en-US" sz="2200" i="1" dirty="0" smtClean="0">
                <a:latin typeface="Times New Roman"/>
                <a:cs typeface="Times New Roman"/>
              </a:rPr>
              <a:t> and 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beginning of auxiliary segment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2431256" y="5092700"/>
            <a:ext cx="6033294" cy="1231900"/>
            <a:chOff x="2431256" y="5092700"/>
            <a:chExt cx="6033294" cy="1231900"/>
          </a:xfrm>
        </p:grpSpPr>
        <p:pic>
          <p:nvPicPr>
            <p:cNvPr id="127" name="Picture 1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2984500" y="5092700"/>
              <a:ext cx="4775200" cy="838200"/>
            </a:xfrm>
            <a:prstGeom prst="rect">
              <a:avLst/>
            </a:prstGeom>
          </p:spPr>
        </p:pic>
        <p:pic>
          <p:nvPicPr>
            <p:cNvPr id="128" name="Picture 12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2990850" y="5486400"/>
              <a:ext cx="5473700" cy="838200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2431256" y="5511800"/>
              <a:ext cx="1806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breakpoints used: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pic>
        <p:nvPicPr>
          <p:cNvPr id="130" name="Picture 1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5448300" y="2959100"/>
            <a:ext cx="1701800" cy="635000"/>
          </a:xfrm>
          <a:prstGeom prst="rect">
            <a:avLst/>
          </a:prstGeom>
        </p:spPr>
      </p:pic>
      <p:pic>
        <p:nvPicPr>
          <p:cNvPr id="131" name="Picture 1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5130800" y="1028700"/>
            <a:ext cx="1701800" cy="635000"/>
          </a:xfrm>
          <a:prstGeom prst="rect">
            <a:avLst/>
          </a:prstGeom>
        </p:spPr>
      </p:pic>
      <p:sp>
        <p:nvSpPr>
          <p:cNvPr id="132" name="Left Arrow 161"/>
          <p:cNvSpPr>
            <a:spLocks noChangeArrowheads="1"/>
          </p:cNvSpPr>
          <p:nvPr/>
        </p:nvSpPr>
        <p:spPr bwMode="auto">
          <a:xfrm rot="10800000">
            <a:off x="3657600" y="1595545"/>
            <a:ext cx="871759" cy="341186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906780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Non-Isolated Nodes map to pairs of segments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35000" y="3781280"/>
            <a:ext cx="2421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 New Roman"/>
                <a:cs typeface="Times New Roman"/>
              </a:rPr>
              <a:t>Non-Isolated Node</a:t>
            </a:r>
            <a:endParaRPr lang="en-US" sz="22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Edges map to </a:t>
            </a:r>
            <a:r>
              <a:rPr lang="en-US" sz="3600" i="1" dirty="0" err="1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orthonormal</a:t>
            </a:r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paths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0" y="579278"/>
            <a:ext cx="3238500" cy="2806700"/>
            <a:chOff x="0" y="990600"/>
            <a:chExt cx="3238500" cy="28067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66700" y="990600"/>
              <a:ext cx="2971800" cy="2362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883444" y="1544320"/>
              <a:ext cx="869156" cy="787400"/>
              <a:chOff x="1689" y="1584"/>
              <a:chExt cx="1095" cy="960"/>
            </a:xfrm>
          </p:grpSpPr>
          <p:sp>
            <p:nvSpPr>
              <p:cNvPr id="73893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4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5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6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7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8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9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0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1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2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3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4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019300" y="1268730"/>
              <a:ext cx="869157" cy="787400"/>
              <a:chOff x="3225" y="1680"/>
              <a:chExt cx="1095" cy="960"/>
            </a:xfrm>
          </p:grpSpPr>
          <p:sp>
            <p:nvSpPr>
              <p:cNvPr id="73881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2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3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4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5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6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7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8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9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0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1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2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48" name="Oval 29"/>
            <p:cNvSpPr>
              <a:spLocks noChangeArrowheads="1"/>
            </p:cNvSpPr>
            <p:nvPr/>
          </p:nvSpPr>
          <p:spPr bwMode="auto">
            <a:xfrm>
              <a:off x="488157" y="28041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9" name="Oval 30"/>
            <p:cNvSpPr>
              <a:spLocks noChangeArrowheads="1"/>
            </p:cNvSpPr>
            <p:nvPr/>
          </p:nvSpPr>
          <p:spPr bwMode="auto">
            <a:xfrm>
              <a:off x="945357" y="26860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0" name="Oval 31"/>
            <p:cNvSpPr>
              <a:spLocks noChangeArrowheads="1"/>
            </p:cNvSpPr>
            <p:nvPr/>
          </p:nvSpPr>
          <p:spPr bwMode="auto">
            <a:xfrm>
              <a:off x="12501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1" name="Oval 32"/>
            <p:cNvSpPr>
              <a:spLocks noChangeArrowheads="1"/>
            </p:cNvSpPr>
            <p:nvPr/>
          </p:nvSpPr>
          <p:spPr bwMode="auto">
            <a:xfrm>
              <a:off x="1676400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2" name="Line 33"/>
            <p:cNvSpPr>
              <a:spLocks noChangeShapeType="1"/>
            </p:cNvSpPr>
            <p:nvPr/>
          </p:nvSpPr>
          <p:spPr bwMode="auto">
            <a:xfrm flipV="1">
              <a:off x="526257" y="2725420"/>
              <a:ext cx="426244" cy="118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3" name="Line 34"/>
            <p:cNvSpPr>
              <a:spLocks noChangeShapeType="1"/>
            </p:cNvSpPr>
            <p:nvPr/>
          </p:nvSpPr>
          <p:spPr bwMode="auto">
            <a:xfrm>
              <a:off x="983457" y="2725420"/>
              <a:ext cx="2667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4" name="Line 35"/>
            <p:cNvSpPr>
              <a:spLocks noChangeShapeType="1"/>
            </p:cNvSpPr>
            <p:nvPr/>
          </p:nvSpPr>
          <p:spPr bwMode="auto">
            <a:xfrm>
              <a:off x="12882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5" name="Text Box 43"/>
            <p:cNvSpPr txBox="1">
              <a:spLocks noChangeArrowheads="1"/>
            </p:cNvSpPr>
            <p:nvPr/>
          </p:nvSpPr>
          <p:spPr bwMode="auto">
            <a:xfrm>
              <a:off x="1714500" y="2804160"/>
              <a:ext cx="45720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73856" name="Oval 44"/>
            <p:cNvSpPr>
              <a:spLocks noChangeArrowheads="1"/>
            </p:cNvSpPr>
            <p:nvPr/>
          </p:nvSpPr>
          <p:spPr bwMode="auto">
            <a:xfrm>
              <a:off x="21264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7" name="Oval 45"/>
            <p:cNvSpPr>
              <a:spLocks noChangeArrowheads="1"/>
            </p:cNvSpPr>
            <p:nvPr/>
          </p:nvSpPr>
          <p:spPr bwMode="auto">
            <a:xfrm>
              <a:off x="2552700" y="2922270"/>
              <a:ext cx="76200" cy="787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8" name="Line 46"/>
            <p:cNvSpPr>
              <a:spLocks noChangeShapeType="1"/>
            </p:cNvSpPr>
            <p:nvPr/>
          </p:nvSpPr>
          <p:spPr bwMode="auto">
            <a:xfrm>
              <a:off x="21645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781300" y="1780540"/>
              <a:ext cx="397669" cy="787400"/>
              <a:chOff x="4416" y="1824"/>
              <a:chExt cx="501" cy="960"/>
            </a:xfrm>
          </p:grpSpPr>
          <p:sp>
            <p:nvSpPr>
              <p:cNvPr id="73874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5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6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7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8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9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0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60" name="Oval 56"/>
            <p:cNvSpPr>
              <a:spLocks noChangeArrowheads="1"/>
            </p:cNvSpPr>
            <p:nvPr/>
          </p:nvSpPr>
          <p:spPr bwMode="auto">
            <a:xfrm>
              <a:off x="1866900" y="21742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1" name="Oval 57"/>
            <p:cNvSpPr>
              <a:spLocks noChangeArrowheads="1"/>
            </p:cNvSpPr>
            <p:nvPr/>
          </p:nvSpPr>
          <p:spPr bwMode="auto">
            <a:xfrm>
              <a:off x="1866900" y="142621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2" name="Oval 58"/>
            <p:cNvSpPr>
              <a:spLocks noChangeArrowheads="1"/>
            </p:cNvSpPr>
            <p:nvPr/>
          </p:nvSpPr>
          <p:spPr bwMode="auto">
            <a:xfrm>
              <a:off x="419100" y="197739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3" name="Oval 59"/>
            <p:cNvSpPr>
              <a:spLocks noChangeArrowheads="1"/>
            </p:cNvSpPr>
            <p:nvPr/>
          </p:nvSpPr>
          <p:spPr bwMode="auto">
            <a:xfrm>
              <a:off x="685800" y="188388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4" name="Oval 60"/>
            <p:cNvSpPr>
              <a:spLocks noChangeArrowheads="1"/>
            </p:cNvSpPr>
            <p:nvPr/>
          </p:nvSpPr>
          <p:spPr bwMode="auto">
            <a:xfrm>
              <a:off x="647700" y="215947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5" name="Oval 57"/>
            <p:cNvSpPr>
              <a:spLocks noChangeArrowheads="1"/>
            </p:cNvSpPr>
            <p:nvPr/>
          </p:nvSpPr>
          <p:spPr bwMode="auto">
            <a:xfrm>
              <a:off x="1219200" y="17411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6" name="Oval 56"/>
            <p:cNvSpPr>
              <a:spLocks noChangeArrowheads="1"/>
            </p:cNvSpPr>
            <p:nvPr/>
          </p:nvSpPr>
          <p:spPr bwMode="auto">
            <a:xfrm>
              <a:off x="1257300" y="20167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7" name="Oval 57"/>
            <p:cNvSpPr>
              <a:spLocks noChangeArrowheads="1"/>
            </p:cNvSpPr>
            <p:nvPr/>
          </p:nvSpPr>
          <p:spPr bwMode="auto">
            <a:xfrm>
              <a:off x="2324100" y="148034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8" name="Oval 56"/>
            <p:cNvSpPr>
              <a:spLocks noChangeArrowheads="1"/>
            </p:cNvSpPr>
            <p:nvPr/>
          </p:nvSpPr>
          <p:spPr bwMode="auto">
            <a:xfrm>
              <a:off x="2362200" y="175593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9" name="Oval 56"/>
            <p:cNvSpPr>
              <a:spLocks noChangeArrowheads="1"/>
            </p:cNvSpPr>
            <p:nvPr/>
          </p:nvSpPr>
          <p:spPr bwMode="auto">
            <a:xfrm>
              <a:off x="2095500" y="22923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0" name="Oval 56"/>
            <p:cNvSpPr>
              <a:spLocks noChangeArrowheads="1"/>
            </p:cNvSpPr>
            <p:nvPr/>
          </p:nvSpPr>
          <p:spPr bwMode="auto">
            <a:xfrm>
              <a:off x="1943100" y="248920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1" name="Oval 56"/>
            <p:cNvSpPr>
              <a:spLocks noChangeArrowheads="1"/>
            </p:cNvSpPr>
            <p:nvPr/>
          </p:nvSpPr>
          <p:spPr bwMode="auto">
            <a:xfrm>
              <a:off x="2362200" y="25679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2" name="Text Box 36"/>
            <p:cNvSpPr txBox="1">
              <a:spLocks noChangeArrowheads="1"/>
            </p:cNvSpPr>
            <p:nvPr/>
          </p:nvSpPr>
          <p:spPr bwMode="auto">
            <a:xfrm>
              <a:off x="0" y="2495490"/>
              <a:ext cx="87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  <a:sym typeface="Symbol" charset="2"/>
                </a:rPr>
                <a:t>0</a:t>
              </a:r>
              <a:r>
                <a:rPr lang="en-US" sz="1600" i="1" baseline="30000">
                  <a:latin typeface="Times New Roman" charset="0"/>
                  <a:sym typeface="Symbol" charset="2"/>
                </a:rPr>
                <a:t>n</a:t>
              </a:r>
              <a:endParaRPr lang="en-US" sz="1600" i="1" baseline="-25000">
                <a:latin typeface="Times New Roman" charset="0"/>
              </a:endParaRPr>
            </a:p>
          </p:txBody>
        </p:sp>
        <p:sp>
          <p:nvSpPr>
            <p:cNvPr id="73873" name="TextBox 71"/>
            <p:cNvSpPr txBox="1">
              <a:spLocks noChangeArrowheads="1"/>
            </p:cNvSpPr>
            <p:nvPr/>
          </p:nvSpPr>
          <p:spPr bwMode="auto">
            <a:xfrm>
              <a:off x="685800" y="3335635"/>
              <a:ext cx="20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Generic PPAD</a:t>
              </a:r>
            </a:p>
          </p:txBody>
        </p:sp>
      </p:grpSp>
      <p:sp>
        <p:nvSpPr>
          <p:cNvPr id="73" name="Freeform 72"/>
          <p:cNvSpPr/>
          <p:nvPr/>
        </p:nvSpPr>
        <p:spPr bwMode="auto">
          <a:xfrm>
            <a:off x="2273300" y="4085167"/>
            <a:ext cx="2565400" cy="635000"/>
          </a:xfrm>
          <a:custGeom>
            <a:avLst/>
            <a:gdLst>
              <a:gd name="connsiteX0" fmla="*/ 0 w 2565400"/>
              <a:gd name="connsiteY0" fmla="*/ 347133 h 635000"/>
              <a:gd name="connsiteX1" fmla="*/ 647700 w 2565400"/>
              <a:gd name="connsiteY1" fmla="*/ 29633 h 635000"/>
              <a:gd name="connsiteX2" fmla="*/ 1143000 w 2565400"/>
              <a:gd name="connsiteY2" fmla="*/ 524933 h 635000"/>
              <a:gd name="connsiteX3" fmla="*/ 1854200 w 2565400"/>
              <a:gd name="connsiteY3" fmla="*/ 613833 h 635000"/>
              <a:gd name="connsiteX4" fmla="*/ 2565400 w 2565400"/>
              <a:gd name="connsiteY4" fmla="*/ 397933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400" h="635000">
                <a:moveTo>
                  <a:pt x="0" y="347133"/>
                </a:moveTo>
                <a:cubicBezTo>
                  <a:pt x="228600" y="173566"/>
                  <a:pt x="457200" y="0"/>
                  <a:pt x="647700" y="29633"/>
                </a:cubicBezTo>
                <a:cubicBezTo>
                  <a:pt x="838200" y="59266"/>
                  <a:pt x="941917" y="427566"/>
                  <a:pt x="1143000" y="524933"/>
                </a:cubicBezTo>
                <a:cubicBezTo>
                  <a:pt x="1344083" y="622300"/>
                  <a:pt x="1617133" y="635000"/>
                  <a:pt x="1854200" y="613833"/>
                </a:cubicBezTo>
                <a:cubicBezTo>
                  <a:pt x="2091267" y="592666"/>
                  <a:pt x="2328333" y="495299"/>
                  <a:pt x="2565400" y="39793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19650" y="4171434"/>
            <a:ext cx="4343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 smtClean="0">
                <a:latin typeface="Times New Roman"/>
                <a:cs typeface="Times New Roman"/>
              </a:rPr>
              <a:t>orthonormal</a:t>
            </a:r>
            <a:r>
              <a:rPr lang="en-US" sz="2200" i="1" dirty="0" smtClean="0">
                <a:latin typeface="Times New Roman"/>
                <a:cs typeface="Times New Roman"/>
              </a:rPr>
              <a:t> path connecting the end of the 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auxiliary segment of </a:t>
            </a:r>
            <a:r>
              <a:rPr lang="en-US" sz="2200" i="1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u</a:t>
            </a:r>
            <a:r>
              <a:rPr lang="en-US" sz="2200" i="1" dirty="0" smtClean="0">
                <a:latin typeface="Times New Roman"/>
                <a:cs typeface="Times New Roman"/>
              </a:rPr>
              <a:t> with 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beginning of main segment of </a:t>
            </a:r>
            <a:r>
              <a:rPr lang="en-US" sz="2200" i="1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v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98" name="Group 234"/>
          <p:cNvGrpSpPr>
            <a:grpSpLocks noChangeAspect="1"/>
          </p:cNvGrpSpPr>
          <p:nvPr/>
        </p:nvGrpSpPr>
        <p:grpSpPr>
          <a:xfrm>
            <a:off x="4724400" y="192374"/>
            <a:ext cx="3718466" cy="4227797"/>
            <a:chOff x="948932" y="1928260"/>
            <a:chExt cx="3040138" cy="3456540"/>
          </a:xfrm>
        </p:grpSpPr>
        <p:grpSp>
          <p:nvGrpSpPr>
            <p:cNvPr id="99" name="Group 26"/>
            <p:cNvGrpSpPr/>
            <p:nvPr/>
          </p:nvGrpSpPr>
          <p:grpSpPr>
            <a:xfrm>
              <a:off x="1156970" y="2457450"/>
              <a:ext cx="2641600" cy="2359152"/>
              <a:chOff x="3009900" y="2641600"/>
              <a:chExt cx="2641600" cy="2359152"/>
            </a:xfrm>
          </p:grpSpPr>
          <p:sp>
            <p:nvSpPr>
              <p:cNvPr id="106" name="Cube 105"/>
              <p:cNvSpPr/>
              <p:nvPr/>
            </p:nvSpPr>
            <p:spPr>
              <a:xfrm>
                <a:off x="3009900" y="2641600"/>
                <a:ext cx="2641600" cy="2359152"/>
              </a:xfrm>
              <a:prstGeom prst="cube">
                <a:avLst/>
              </a:prstGeom>
              <a:noFill/>
              <a:ln w="25400">
                <a:solidFill>
                  <a:srgbClr val="9452D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2740025" y="3527425"/>
                <a:ext cx="1758950" cy="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632200" y="4400550"/>
                <a:ext cx="2019300" cy="1270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009900" y="4400550"/>
                <a:ext cx="622300" cy="600202"/>
              </a:xfrm>
              <a:prstGeom prst="line">
                <a:avLst/>
              </a:prstGeom>
              <a:ln w="25400">
                <a:solidFill>
                  <a:srgbClr val="9966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>
              <a:off x="3201670" y="4816602"/>
              <a:ext cx="596900" cy="1588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775969" y="2667000"/>
              <a:ext cx="762001" cy="2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cxnSpLocks noChangeAspect="1"/>
            </p:cNvCxnSpPr>
            <p:nvPr/>
          </p:nvCxnSpPr>
          <p:spPr>
            <a:xfrm rot="5400000" flipH="1" flipV="1">
              <a:off x="1774371" y="3878399"/>
              <a:ext cx="333648" cy="323850"/>
            </a:xfrm>
            <a:prstGeom prst="line">
              <a:avLst/>
            </a:prstGeom>
            <a:ln w="12700"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201670" y="4660900"/>
              <a:ext cx="787400" cy="723900"/>
            </a:xfrm>
            <a:prstGeom prst="rect">
              <a:avLst/>
            </a:prstGeom>
          </p:spPr>
        </p:pic>
        <p:pic>
          <p:nvPicPr>
            <p:cNvPr id="104" name="Picture 10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1696721" y="3327400"/>
              <a:ext cx="812800" cy="723900"/>
            </a:xfrm>
            <a:prstGeom prst="rect">
              <a:avLst/>
            </a:prstGeom>
          </p:spPr>
        </p:pic>
        <p:pic>
          <p:nvPicPr>
            <p:cNvPr id="105" name="Picture 10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948932" y="1928260"/>
              <a:ext cx="812802" cy="723899"/>
            </a:xfrm>
            <a:prstGeom prst="rect">
              <a:avLst/>
            </a:prstGeom>
          </p:spPr>
        </p:pic>
      </p:grpSp>
      <p:cxnSp>
        <p:nvCxnSpPr>
          <p:cNvPr id="110" name="Straight Connector 109"/>
          <p:cNvCxnSpPr/>
          <p:nvPr/>
        </p:nvCxnSpPr>
        <p:spPr bwMode="auto">
          <a:xfrm>
            <a:off x="6132940" y="3645821"/>
            <a:ext cx="19687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5437638" y="1097884"/>
            <a:ext cx="133350" cy="132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5437638" y="1229964"/>
            <a:ext cx="119555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5641123" y="2224045"/>
            <a:ext cx="198498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6263029" y="3279888"/>
            <a:ext cx="432721" cy="307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pic>
        <p:nvPicPr>
          <p:cNvPr id="115" name="Picture 1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305300" y="685800"/>
            <a:ext cx="1701800" cy="711200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781550" y="3251200"/>
            <a:ext cx="1701800" cy="635000"/>
          </a:xfrm>
          <a:prstGeom prst="rect">
            <a:avLst/>
          </a:prstGeom>
        </p:spPr>
      </p:pic>
      <p:pic>
        <p:nvPicPr>
          <p:cNvPr id="117" name="Picture 1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5076825" y="3225800"/>
            <a:ext cx="1701800" cy="711200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-381000" y="4289280"/>
            <a:ext cx="2830824" cy="949470"/>
            <a:chOff x="-114300" y="4289280"/>
            <a:chExt cx="2830824" cy="949470"/>
          </a:xfrm>
        </p:grpSpPr>
        <p:sp>
          <p:nvSpPr>
            <p:cNvPr id="72" name="TextBox 71"/>
            <p:cNvSpPr txBox="1"/>
            <p:nvPr/>
          </p:nvSpPr>
          <p:spPr>
            <a:xfrm>
              <a:off x="860034" y="4289280"/>
              <a:ext cx="18564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latin typeface="Times New Roman"/>
                  <a:cs typeface="Times New Roman"/>
                </a:rPr>
                <a:t>Edge between</a:t>
              </a:r>
              <a:br>
                <a:rPr lang="en-US" sz="2200" i="1" dirty="0" smtClean="0">
                  <a:latin typeface="Times New Roman"/>
                  <a:cs typeface="Times New Roman"/>
                </a:rPr>
              </a:br>
              <a:r>
                <a:rPr lang="en-US" sz="2200" i="1" dirty="0" smtClean="0">
                  <a:latin typeface="Times New Roman"/>
                  <a:cs typeface="Times New Roman"/>
                </a:rPr>
                <a:t>       and </a:t>
              </a:r>
            </a:p>
          </p:txBody>
        </p:sp>
        <p:pic>
          <p:nvPicPr>
            <p:cNvPr id="118" name="Picture 1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5"/>
                <a:stretch>
                  <a:fillRect/>
                </a:stretch>
              </p:blipFill>
            </mc:Choice>
            <mc:Fallback>
              <p:blipFill>
                <a:blip r:embed="rId16"/>
                <a:stretch>
                  <a:fillRect/>
                </a:stretch>
              </p:blipFill>
            </mc:Fallback>
          </mc:AlternateContent>
          <p:spPr>
            <a:xfrm>
              <a:off x="-114300" y="4565650"/>
              <a:ext cx="1701800" cy="673100"/>
            </a:xfrm>
            <a:prstGeom prst="rect">
              <a:avLst/>
            </a:prstGeom>
          </p:spPr>
        </p:pic>
        <p:pic>
          <p:nvPicPr>
            <p:cNvPr id="119" name="Picture 1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7"/>
                <a:stretch>
                  <a:fillRect/>
                </a:stretch>
              </p:blipFill>
            </mc:Choice>
            <mc:Fallback>
              <p:blipFill>
                <a:blip r:embed="rId18"/>
                <a:stretch>
                  <a:fillRect/>
                </a:stretch>
              </p:blipFill>
            </mc:Fallback>
          </mc:AlternateContent>
          <p:spPr>
            <a:xfrm>
              <a:off x="711200" y="4552950"/>
              <a:ext cx="1676400" cy="673100"/>
            </a:xfrm>
            <a:prstGeom prst="rect">
              <a:avLst/>
            </a:prstGeom>
          </p:spPr>
        </p:pic>
      </p:grpSp>
      <p:cxnSp>
        <p:nvCxnSpPr>
          <p:cNvPr id="125" name="Straight Arrow Connector 124"/>
          <p:cNvCxnSpPr/>
          <p:nvPr/>
        </p:nvCxnSpPr>
        <p:spPr bwMode="auto">
          <a:xfrm>
            <a:off x="5570988" y="1097884"/>
            <a:ext cx="3682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rot="16200000" flipH="1">
            <a:off x="4872649" y="2157068"/>
            <a:ext cx="2123706" cy="3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5565369" y="3644233"/>
            <a:ext cx="19687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5533738" y="3245058"/>
            <a:ext cx="426902" cy="371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pic>
        <p:nvPicPr>
          <p:cNvPr id="141" name="Picture 1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4108450" y="3302000"/>
            <a:ext cx="1689100" cy="635000"/>
          </a:xfrm>
          <a:prstGeom prst="rect">
            <a:avLst/>
          </a:prstGeom>
        </p:spPr>
      </p:pic>
      <p:pic>
        <p:nvPicPr>
          <p:cNvPr id="142" name="Picture 1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4489450" y="3225800"/>
            <a:ext cx="1689100" cy="711200"/>
          </a:xfrm>
          <a:prstGeom prst="rect">
            <a:avLst/>
          </a:prstGeom>
        </p:spPr>
      </p:pic>
      <p:grpSp>
        <p:nvGrpSpPr>
          <p:cNvPr id="145" name="Group 144"/>
          <p:cNvGrpSpPr/>
          <p:nvPr/>
        </p:nvGrpSpPr>
        <p:grpSpPr>
          <a:xfrm>
            <a:off x="3695700" y="5308600"/>
            <a:ext cx="5588000" cy="1371600"/>
            <a:chOff x="3759200" y="5308600"/>
            <a:chExt cx="5588000" cy="1371600"/>
          </a:xfrm>
        </p:grpSpPr>
        <p:pic>
          <p:nvPicPr>
            <p:cNvPr id="122" name="Picture 1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3759200" y="5308600"/>
              <a:ext cx="5588000" cy="838200"/>
            </a:xfrm>
            <a:prstGeom prst="rect">
              <a:avLst/>
            </a:prstGeom>
          </p:spPr>
        </p:pic>
        <p:pic>
          <p:nvPicPr>
            <p:cNvPr id="123" name="Picture 1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5"/>
                <a:stretch>
                  <a:fillRect/>
                </a:stretch>
              </p:blipFill>
            </mc:Choice>
            <mc:Fallback>
              <p:blipFill>
                <a:blip r:embed="rId26"/>
                <a:stretch>
                  <a:fillRect/>
                </a:stretch>
              </p:blipFill>
            </mc:Fallback>
          </mc:AlternateContent>
          <p:spPr>
            <a:xfrm>
              <a:off x="3765550" y="5842000"/>
              <a:ext cx="4889500" cy="838200"/>
            </a:xfrm>
            <a:prstGeom prst="rect">
              <a:avLst/>
            </a:prstGeom>
          </p:spPr>
        </p:pic>
        <p:sp>
          <p:nvSpPr>
            <p:cNvPr id="143" name="Rectangle 142"/>
            <p:cNvSpPr/>
            <p:nvPr/>
          </p:nvSpPr>
          <p:spPr bwMode="auto">
            <a:xfrm>
              <a:off x="4686300" y="5308600"/>
              <a:ext cx="965200" cy="1104900"/>
            </a:xfrm>
            <a:prstGeom prst="rect">
              <a:avLst/>
            </a:prstGeom>
            <a:solidFill>
              <a:srgbClr val="00000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15473" y="5777468"/>
              <a:ext cx="1806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breakpoints used: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146" name="Left Arrow 161"/>
          <p:cNvSpPr>
            <a:spLocks noChangeArrowheads="1"/>
          </p:cNvSpPr>
          <p:nvPr/>
        </p:nvSpPr>
        <p:spPr bwMode="auto">
          <a:xfrm rot="10800000">
            <a:off x="3657600" y="1595545"/>
            <a:ext cx="871759" cy="341186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366666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Exceptionally 0</a:t>
            </a:r>
            <a:r>
              <a:rPr lang="en-US" sz="3600" i="1" baseline="300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n</a:t>
            </a:r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is closer to the boundary…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0" y="579278"/>
            <a:ext cx="3238500" cy="2806700"/>
            <a:chOff x="0" y="990600"/>
            <a:chExt cx="3238500" cy="28067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66700" y="990600"/>
              <a:ext cx="2971800" cy="2362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883444" y="1544320"/>
              <a:ext cx="869156" cy="787400"/>
              <a:chOff x="1689" y="1584"/>
              <a:chExt cx="1095" cy="960"/>
            </a:xfrm>
          </p:grpSpPr>
          <p:sp>
            <p:nvSpPr>
              <p:cNvPr id="73893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4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5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6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7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8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9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0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1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2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3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4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019300" y="1268730"/>
              <a:ext cx="869157" cy="787400"/>
              <a:chOff x="3225" y="1680"/>
              <a:chExt cx="1095" cy="960"/>
            </a:xfrm>
          </p:grpSpPr>
          <p:sp>
            <p:nvSpPr>
              <p:cNvPr id="73881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2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3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4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5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6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7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8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9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0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1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2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48" name="Oval 29"/>
            <p:cNvSpPr>
              <a:spLocks noChangeArrowheads="1"/>
            </p:cNvSpPr>
            <p:nvPr/>
          </p:nvSpPr>
          <p:spPr bwMode="auto">
            <a:xfrm>
              <a:off x="488157" y="28041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9" name="Oval 30"/>
            <p:cNvSpPr>
              <a:spLocks noChangeArrowheads="1"/>
            </p:cNvSpPr>
            <p:nvPr/>
          </p:nvSpPr>
          <p:spPr bwMode="auto">
            <a:xfrm>
              <a:off x="945357" y="26860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0" name="Oval 31"/>
            <p:cNvSpPr>
              <a:spLocks noChangeArrowheads="1"/>
            </p:cNvSpPr>
            <p:nvPr/>
          </p:nvSpPr>
          <p:spPr bwMode="auto">
            <a:xfrm>
              <a:off x="12501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1" name="Oval 32"/>
            <p:cNvSpPr>
              <a:spLocks noChangeArrowheads="1"/>
            </p:cNvSpPr>
            <p:nvPr/>
          </p:nvSpPr>
          <p:spPr bwMode="auto">
            <a:xfrm>
              <a:off x="1676400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2" name="Line 33"/>
            <p:cNvSpPr>
              <a:spLocks noChangeShapeType="1"/>
            </p:cNvSpPr>
            <p:nvPr/>
          </p:nvSpPr>
          <p:spPr bwMode="auto">
            <a:xfrm flipV="1">
              <a:off x="526257" y="2725420"/>
              <a:ext cx="426244" cy="118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3" name="Line 34"/>
            <p:cNvSpPr>
              <a:spLocks noChangeShapeType="1"/>
            </p:cNvSpPr>
            <p:nvPr/>
          </p:nvSpPr>
          <p:spPr bwMode="auto">
            <a:xfrm>
              <a:off x="983457" y="2725420"/>
              <a:ext cx="2667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4" name="Line 35"/>
            <p:cNvSpPr>
              <a:spLocks noChangeShapeType="1"/>
            </p:cNvSpPr>
            <p:nvPr/>
          </p:nvSpPr>
          <p:spPr bwMode="auto">
            <a:xfrm>
              <a:off x="12882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5" name="Text Box 43"/>
            <p:cNvSpPr txBox="1">
              <a:spLocks noChangeArrowheads="1"/>
            </p:cNvSpPr>
            <p:nvPr/>
          </p:nvSpPr>
          <p:spPr bwMode="auto">
            <a:xfrm>
              <a:off x="1714500" y="2804160"/>
              <a:ext cx="45720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73856" name="Oval 44"/>
            <p:cNvSpPr>
              <a:spLocks noChangeArrowheads="1"/>
            </p:cNvSpPr>
            <p:nvPr/>
          </p:nvSpPr>
          <p:spPr bwMode="auto">
            <a:xfrm>
              <a:off x="21264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7" name="Oval 45"/>
            <p:cNvSpPr>
              <a:spLocks noChangeArrowheads="1"/>
            </p:cNvSpPr>
            <p:nvPr/>
          </p:nvSpPr>
          <p:spPr bwMode="auto">
            <a:xfrm>
              <a:off x="2552700" y="2922270"/>
              <a:ext cx="76200" cy="787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8" name="Line 46"/>
            <p:cNvSpPr>
              <a:spLocks noChangeShapeType="1"/>
            </p:cNvSpPr>
            <p:nvPr/>
          </p:nvSpPr>
          <p:spPr bwMode="auto">
            <a:xfrm>
              <a:off x="21645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781300" y="1780540"/>
              <a:ext cx="397669" cy="787400"/>
              <a:chOff x="4416" y="1824"/>
              <a:chExt cx="501" cy="960"/>
            </a:xfrm>
          </p:grpSpPr>
          <p:sp>
            <p:nvSpPr>
              <p:cNvPr id="73874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5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6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7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8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9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0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60" name="Oval 56"/>
            <p:cNvSpPr>
              <a:spLocks noChangeArrowheads="1"/>
            </p:cNvSpPr>
            <p:nvPr/>
          </p:nvSpPr>
          <p:spPr bwMode="auto">
            <a:xfrm>
              <a:off x="1866900" y="21742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1" name="Oval 57"/>
            <p:cNvSpPr>
              <a:spLocks noChangeArrowheads="1"/>
            </p:cNvSpPr>
            <p:nvPr/>
          </p:nvSpPr>
          <p:spPr bwMode="auto">
            <a:xfrm>
              <a:off x="1866900" y="142621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2" name="Oval 58"/>
            <p:cNvSpPr>
              <a:spLocks noChangeArrowheads="1"/>
            </p:cNvSpPr>
            <p:nvPr/>
          </p:nvSpPr>
          <p:spPr bwMode="auto">
            <a:xfrm>
              <a:off x="419100" y="197739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3" name="Oval 59"/>
            <p:cNvSpPr>
              <a:spLocks noChangeArrowheads="1"/>
            </p:cNvSpPr>
            <p:nvPr/>
          </p:nvSpPr>
          <p:spPr bwMode="auto">
            <a:xfrm>
              <a:off x="685800" y="188388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4" name="Oval 60"/>
            <p:cNvSpPr>
              <a:spLocks noChangeArrowheads="1"/>
            </p:cNvSpPr>
            <p:nvPr/>
          </p:nvSpPr>
          <p:spPr bwMode="auto">
            <a:xfrm>
              <a:off x="647700" y="215947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5" name="Oval 57"/>
            <p:cNvSpPr>
              <a:spLocks noChangeArrowheads="1"/>
            </p:cNvSpPr>
            <p:nvPr/>
          </p:nvSpPr>
          <p:spPr bwMode="auto">
            <a:xfrm>
              <a:off x="1219200" y="17411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6" name="Oval 56"/>
            <p:cNvSpPr>
              <a:spLocks noChangeArrowheads="1"/>
            </p:cNvSpPr>
            <p:nvPr/>
          </p:nvSpPr>
          <p:spPr bwMode="auto">
            <a:xfrm>
              <a:off x="1257300" y="20167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7" name="Oval 57"/>
            <p:cNvSpPr>
              <a:spLocks noChangeArrowheads="1"/>
            </p:cNvSpPr>
            <p:nvPr/>
          </p:nvSpPr>
          <p:spPr bwMode="auto">
            <a:xfrm>
              <a:off x="2324100" y="148034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8" name="Oval 56"/>
            <p:cNvSpPr>
              <a:spLocks noChangeArrowheads="1"/>
            </p:cNvSpPr>
            <p:nvPr/>
          </p:nvSpPr>
          <p:spPr bwMode="auto">
            <a:xfrm>
              <a:off x="2362200" y="175593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9" name="Oval 56"/>
            <p:cNvSpPr>
              <a:spLocks noChangeArrowheads="1"/>
            </p:cNvSpPr>
            <p:nvPr/>
          </p:nvSpPr>
          <p:spPr bwMode="auto">
            <a:xfrm>
              <a:off x="2095500" y="22923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0" name="Oval 56"/>
            <p:cNvSpPr>
              <a:spLocks noChangeArrowheads="1"/>
            </p:cNvSpPr>
            <p:nvPr/>
          </p:nvSpPr>
          <p:spPr bwMode="auto">
            <a:xfrm>
              <a:off x="1943100" y="248920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1" name="Oval 56"/>
            <p:cNvSpPr>
              <a:spLocks noChangeArrowheads="1"/>
            </p:cNvSpPr>
            <p:nvPr/>
          </p:nvSpPr>
          <p:spPr bwMode="auto">
            <a:xfrm>
              <a:off x="2362200" y="25679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2" name="Text Box 36"/>
            <p:cNvSpPr txBox="1">
              <a:spLocks noChangeArrowheads="1"/>
            </p:cNvSpPr>
            <p:nvPr/>
          </p:nvSpPr>
          <p:spPr bwMode="auto">
            <a:xfrm>
              <a:off x="0" y="2495490"/>
              <a:ext cx="87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  <a:sym typeface="Symbol" charset="2"/>
                </a:rPr>
                <a:t>0</a:t>
              </a:r>
              <a:r>
                <a:rPr lang="en-US" sz="1600" i="1" baseline="30000">
                  <a:latin typeface="Times New Roman" charset="0"/>
                  <a:sym typeface="Symbol" charset="2"/>
                </a:rPr>
                <a:t>n</a:t>
              </a:r>
              <a:endParaRPr lang="en-US" sz="1600" i="1" baseline="-25000">
                <a:latin typeface="Times New Roman" charset="0"/>
              </a:endParaRPr>
            </a:p>
          </p:txBody>
        </p:sp>
        <p:sp>
          <p:nvSpPr>
            <p:cNvPr id="73873" name="TextBox 71"/>
            <p:cNvSpPr txBox="1">
              <a:spLocks noChangeArrowheads="1"/>
            </p:cNvSpPr>
            <p:nvPr/>
          </p:nvSpPr>
          <p:spPr bwMode="auto">
            <a:xfrm>
              <a:off x="685800" y="3335635"/>
              <a:ext cx="20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Generic PPAD</a:t>
              </a:r>
            </a:p>
          </p:txBody>
        </p:sp>
      </p:grpSp>
      <p:grpSp>
        <p:nvGrpSpPr>
          <p:cNvPr id="6" name="Group 234"/>
          <p:cNvGrpSpPr>
            <a:grpSpLocks noChangeAspect="1"/>
          </p:cNvGrpSpPr>
          <p:nvPr/>
        </p:nvGrpSpPr>
        <p:grpSpPr>
          <a:xfrm>
            <a:off x="4724400" y="192374"/>
            <a:ext cx="3718466" cy="4227797"/>
            <a:chOff x="948932" y="1928260"/>
            <a:chExt cx="3040138" cy="3456540"/>
          </a:xfrm>
        </p:grpSpPr>
        <p:grpSp>
          <p:nvGrpSpPr>
            <p:cNvPr id="7" name="Group 26"/>
            <p:cNvGrpSpPr/>
            <p:nvPr/>
          </p:nvGrpSpPr>
          <p:grpSpPr>
            <a:xfrm>
              <a:off x="1156970" y="2457450"/>
              <a:ext cx="2641600" cy="2359152"/>
              <a:chOff x="3009900" y="2641600"/>
              <a:chExt cx="2641600" cy="2359152"/>
            </a:xfrm>
          </p:grpSpPr>
          <p:sp>
            <p:nvSpPr>
              <p:cNvPr id="106" name="Cube 105"/>
              <p:cNvSpPr/>
              <p:nvPr/>
            </p:nvSpPr>
            <p:spPr>
              <a:xfrm>
                <a:off x="3009900" y="2641600"/>
                <a:ext cx="2641600" cy="2359152"/>
              </a:xfrm>
              <a:prstGeom prst="cube">
                <a:avLst/>
              </a:prstGeom>
              <a:noFill/>
              <a:ln w="25400">
                <a:solidFill>
                  <a:srgbClr val="9452D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2740025" y="3527425"/>
                <a:ext cx="1758950" cy="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632200" y="4400550"/>
                <a:ext cx="2019300" cy="1270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009900" y="4400550"/>
                <a:ext cx="622300" cy="600202"/>
              </a:xfrm>
              <a:prstGeom prst="line">
                <a:avLst/>
              </a:prstGeom>
              <a:ln w="25400">
                <a:solidFill>
                  <a:srgbClr val="9966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>
              <a:off x="3201670" y="4816602"/>
              <a:ext cx="596900" cy="1588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775969" y="2667000"/>
              <a:ext cx="762001" cy="2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cxnSpLocks noChangeAspect="1"/>
            </p:cNvCxnSpPr>
            <p:nvPr/>
          </p:nvCxnSpPr>
          <p:spPr>
            <a:xfrm rot="5400000" flipH="1" flipV="1">
              <a:off x="1774371" y="3878399"/>
              <a:ext cx="333648" cy="323850"/>
            </a:xfrm>
            <a:prstGeom prst="line">
              <a:avLst/>
            </a:prstGeom>
            <a:ln w="12700"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201670" y="4660900"/>
              <a:ext cx="787400" cy="723900"/>
            </a:xfrm>
            <a:prstGeom prst="rect">
              <a:avLst/>
            </a:prstGeom>
          </p:spPr>
        </p:pic>
        <p:pic>
          <p:nvPicPr>
            <p:cNvPr id="104" name="Picture 10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1696721" y="3327400"/>
              <a:ext cx="812800" cy="723900"/>
            </a:xfrm>
            <a:prstGeom prst="rect">
              <a:avLst/>
            </a:prstGeom>
          </p:spPr>
        </p:pic>
        <p:pic>
          <p:nvPicPr>
            <p:cNvPr id="105" name="Picture 10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948932" y="1928260"/>
              <a:ext cx="812802" cy="723899"/>
            </a:xfrm>
            <a:prstGeom prst="rect">
              <a:avLst/>
            </a:prstGeom>
          </p:spPr>
        </p:pic>
      </p:grpSp>
      <p:cxnSp>
        <p:nvCxnSpPr>
          <p:cNvPr id="111" name="Straight Connector 110"/>
          <p:cNvCxnSpPr/>
          <p:nvPr/>
        </p:nvCxnSpPr>
        <p:spPr bwMode="auto">
          <a:xfrm flipV="1">
            <a:off x="5437638" y="1097884"/>
            <a:ext cx="133350" cy="132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5437638" y="1229964"/>
            <a:ext cx="119555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5641123" y="2224045"/>
            <a:ext cx="198498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6263029" y="3279888"/>
            <a:ext cx="432721" cy="307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pic>
        <p:nvPicPr>
          <p:cNvPr id="115" name="Picture 1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305300" y="685800"/>
            <a:ext cx="1701800" cy="711200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781550" y="3251200"/>
            <a:ext cx="1701800" cy="635000"/>
          </a:xfrm>
          <a:prstGeom prst="rect">
            <a:avLst/>
          </a:prstGeom>
        </p:spPr>
      </p:pic>
      <p:pic>
        <p:nvPicPr>
          <p:cNvPr id="117" name="Picture 1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5076825" y="3225800"/>
            <a:ext cx="1701800" cy="711200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 bwMode="auto">
          <a:xfrm>
            <a:off x="5570988" y="1097884"/>
            <a:ext cx="3682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rot="16200000" flipH="1">
            <a:off x="4872649" y="2157068"/>
            <a:ext cx="2123706" cy="3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5533738" y="3245058"/>
            <a:ext cx="426902" cy="371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pic>
        <p:nvPicPr>
          <p:cNvPr id="141" name="Picture 1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4108450" y="3302000"/>
            <a:ext cx="1689100" cy="635000"/>
          </a:xfrm>
          <a:prstGeom prst="rect">
            <a:avLst/>
          </a:prstGeom>
        </p:spPr>
      </p:pic>
      <p:pic>
        <p:nvPicPr>
          <p:cNvPr id="142" name="Picture 1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4489450" y="3225800"/>
            <a:ext cx="1689100" cy="711200"/>
          </a:xfrm>
          <a:prstGeom prst="rect">
            <a:avLst/>
          </a:prstGeom>
        </p:spPr>
      </p:pic>
      <p:grpSp>
        <p:nvGrpSpPr>
          <p:cNvPr id="128" name="Group 127"/>
          <p:cNvGrpSpPr/>
          <p:nvPr/>
        </p:nvGrpSpPr>
        <p:grpSpPr>
          <a:xfrm>
            <a:off x="1295400" y="3644233"/>
            <a:ext cx="5034413" cy="2261267"/>
            <a:chOff x="1295400" y="3644233"/>
            <a:chExt cx="5034413" cy="2261267"/>
          </a:xfrm>
        </p:grpSpPr>
        <p:cxnSp>
          <p:nvCxnSpPr>
            <p:cNvPr id="110" name="Straight Connector 109"/>
            <p:cNvCxnSpPr/>
            <p:nvPr/>
          </p:nvCxnSpPr>
          <p:spPr bwMode="auto">
            <a:xfrm>
              <a:off x="6132940" y="3645821"/>
              <a:ext cx="196873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565369" y="3644233"/>
              <a:ext cx="196873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pic>
          <p:nvPicPr>
            <p:cNvPr id="120" name="Picture 1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1308100" y="4076700"/>
              <a:ext cx="2895600" cy="812800"/>
            </a:xfrm>
            <a:prstGeom prst="rect">
              <a:avLst/>
            </a:prstGeom>
          </p:spPr>
        </p:pic>
        <p:pic>
          <p:nvPicPr>
            <p:cNvPr id="121" name="Picture 1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1308100" y="4610100"/>
              <a:ext cx="2895600" cy="812800"/>
            </a:xfrm>
            <a:prstGeom prst="rect">
              <a:avLst/>
            </a:prstGeom>
          </p:spPr>
        </p:pic>
        <p:pic>
          <p:nvPicPr>
            <p:cNvPr id="124" name="Picture 12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3"/>
                <a:stretch>
                  <a:fillRect/>
                </a:stretch>
              </p:blipFill>
            </mc:Choice>
            <mc:Fallback>
              <p:blipFill>
                <a:blip r:embed="rId24"/>
                <a:stretch>
                  <a:fillRect/>
                </a:stretch>
              </p:blipFill>
            </mc:Fallback>
          </mc:AlternateContent>
          <p:spPr>
            <a:xfrm>
              <a:off x="1295400" y="5092700"/>
              <a:ext cx="2895600" cy="812800"/>
            </a:xfrm>
            <a:prstGeom prst="rect">
              <a:avLst/>
            </a:prstGeom>
          </p:spPr>
        </p:pic>
      </p:grpSp>
      <p:sp>
        <p:nvSpPr>
          <p:cNvPr id="126" name="Left Arrow 161"/>
          <p:cNvSpPr>
            <a:spLocks noChangeArrowheads="1"/>
          </p:cNvSpPr>
          <p:nvPr/>
        </p:nvSpPr>
        <p:spPr bwMode="auto">
          <a:xfrm rot="10800000">
            <a:off x="3657600" y="1595545"/>
            <a:ext cx="871759" cy="341186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743450" y="4492535"/>
            <a:ext cx="407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This is not necessary for the embedding of the PPAD graph, but will be useful later in the definition of the </a:t>
            </a:r>
            <a:r>
              <a:rPr lang="en-US" i="1" dirty="0" err="1" smtClean="0">
                <a:latin typeface="Times New Roman"/>
                <a:cs typeface="Times New Roman"/>
              </a:rPr>
              <a:t>Sperner</a:t>
            </a:r>
            <a:r>
              <a:rPr lang="en-US" i="1" dirty="0" smtClean="0">
                <a:latin typeface="Times New Roman"/>
                <a:cs typeface="Times New Roman"/>
              </a:rPr>
              <a:t> instance…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Finishing the Embedding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0" y="579278"/>
            <a:ext cx="3238500" cy="2806700"/>
            <a:chOff x="0" y="990600"/>
            <a:chExt cx="3238500" cy="28067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66700" y="990600"/>
              <a:ext cx="2971800" cy="2362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883444" y="1544320"/>
              <a:ext cx="869156" cy="787400"/>
              <a:chOff x="1689" y="1584"/>
              <a:chExt cx="1095" cy="960"/>
            </a:xfrm>
          </p:grpSpPr>
          <p:sp>
            <p:nvSpPr>
              <p:cNvPr id="73893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4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5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6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7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8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9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0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1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2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3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4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019300" y="1268730"/>
              <a:ext cx="869157" cy="787400"/>
              <a:chOff x="3225" y="1680"/>
              <a:chExt cx="1095" cy="960"/>
            </a:xfrm>
          </p:grpSpPr>
          <p:sp>
            <p:nvSpPr>
              <p:cNvPr id="73881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2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3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4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5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6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7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8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9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0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1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2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48" name="Oval 29"/>
            <p:cNvSpPr>
              <a:spLocks noChangeArrowheads="1"/>
            </p:cNvSpPr>
            <p:nvPr/>
          </p:nvSpPr>
          <p:spPr bwMode="auto">
            <a:xfrm>
              <a:off x="488157" y="28041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9" name="Oval 30"/>
            <p:cNvSpPr>
              <a:spLocks noChangeArrowheads="1"/>
            </p:cNvSpPr>
            <p:nvPr/>
          </p:nvSpPr>
          <p:spPr bwMode="auto">
            <a:xfrm>
              <a:off x="945357" y="26860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0" name="Oval 31"/>
            <p:cNvSpPr>
              <a:spLocks noChangeArrowheads="1"/>
            </p:cNvSpPr>
            <p:nvPr/>
          </p:nvSpPr>
          <p:spPr bwMode="auto">
            <a:xfrm>
              <a:off x="12501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1" name="Oval 32"/>
            <p:cNvSpPr>
              <a:spLocks noChangeArrowheads="1"/>
            </p:cNvSpPr>
            <p:nvPr/>
          </p:nvSpPr>
          <p:spPr bwMode="auto">
            <a:xfrm>
              <a:off x="1676400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2" name="Line 33"/>
            <p:cNvSpPr>
              <a:spLocks noChangeShapeType="1"/>
            </p:cNvSpPr>
            <p:nvPr/>
          </p:nvSpPr>
          <p:spPr bwMode="auto">
            <a:xfrm flipV="1">
              <a:off x="526257" y="2725420"/>
              <a:ext cx="426244" cy="118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3" name="Line 34"/>
            <p:cNvSpPr>
              <a:spLocks noChangeShapeType="1"/>
            </p:cNvSpPr>
            <p:nvPr/>
          </p:nvSpPr>
          <p:spPr bwMode="auto">
            <a:xfrm>
              <a:off x="983457" y="2725420"/>
              <a:ext cx="2667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4" name="Line 35"/>
            <p:cNvSpPr>
              <a:spLocks noChangeShapeType="1"/>
            </p:cNvSpPr>
            <p:nvPr/>
          </p:nvSpPr>
          <p:spPr bwMode="auto">
            <a:xfrm>
              <a:off x="12882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5" name="Text Box 43"/>
            <p:cNvSpPr txBox="1">
              <a:spLocks noChangeArrowheads="1"/>
            </p:cNvSpPr>
            <p:nvPr/>
          </p:nvSpPr>
          <p:spPr bwMode="auto">
            <a:xfrm>
              <a:off x="1714500" y="2804160"/>
              <a:ext cx="45720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73856" name="Oval 44"/>
            <p:cNvSpPr>
              <a:spLocks noChangeArrowheads="1"/>
            </p:cNvSpPr>
            <p:nvPr/>
          </p:nvSpPr>
          <p:spPr bwMode="auto">
            <a:xfrm>
              <a:off x="21264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7" name="Oval 45"/>
            <p:cNvSpPr>
              <a:spLocks noChangeArrowheads="1"/>
            </p:cNvSpPr>
            <p:nvPr/>
          </p:nvSpPr>
          <p:spPr bwMode="auto">
            <a:xfrm>
              <a:off x="2552700" y="2922270"/>
              <a:ext cx="76200" cy="787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8" name="Line 46"/>
            <p:cNvSpPr>
              <a:spLocks noChangeShapeType="1"/>
            </p:cNvSpPr>
            <p:nvPr/>
          </p:nvSpPr>
          <p:spPr bwMode="auto">
            <a:xfrm>
              <a:off x="21645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781300" y="1780540"/>
              <a:ext cx="397669" cy="787400"/>
              <a:chOff x="4416" y="1824"/>
              <a:chExt cx="501" cy="960"/>
            </a:xfrm>
          </p:grpSpPr>
          <p:sp>
            <p:nvSpPr>
              <p:cNvPr id="73874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5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6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7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8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9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0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60" name="Oval 56"/>
            <p:cNvSpPr>
              <a:spLocks noChangeArrowheads="1"/>
            </p:cNvSpPr>
            <p:nvPr/>
          </p:nvSpPr>
          <p:spPr bwMode="auto">
            <a:xfrm>
              <a:off x="1866900" y="21742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1" name="Oval 57"/>
            <p:cNvSpPr>
              <a:spLocks noChangeArrowheads="1"/>
            </p:cNvSpPr>
            <p:nvPr/>
          </p:nvSpPr>
          <p:spPr bwMode="auto">
            <a:xfrm>
              <a:off x="1866900" y="142621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2" name="Oval 58"/>
            <p:cNvSpPr>
              <a:spLocks noChangeArrowheads="1"/>
            </p:cNvSpPr>
            <p:nvPr/>
          </p:nvSpPr>
          <p:spPr bwMode="auto">
            <a:xfrm>
              <a:off x="419100" y="197739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3" name="Oval 59"/>
            <p:cNvSpPr>
              <a:spLocks noChangeArrowheads="1"/>
            </p:cNvSpPr>
            <p:nvPr/>
          </p:nvSpPr>
          <p:spPr bwMode="auto">
            <a:xfrm>
              <a:off x="685800" y="188388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4" name="Oval 60"/>
            <p:cNvSpPr>
              <a:spLocks noChangeArrowheads="1"/>
            </p:cNvSpPr>
            <p:nvPr/>
          </p:nvSpPr>
          <p:spPr bwMode="auto">
            <a:xfrm>
              <a:off x="647700" y="215947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5" name="Oval 57"/>
            <p:cNvSpPr>
              <a:spLocks noChangeArrowheads="1"/>
            </p:cNvSpPr>
            <p:nvPr/>
          </p:nvSpPr>
          <p:spPr bwMode="auto">
            <a:xfrm>
              <a:off x="1219200" y="17411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6" name="Oval 56"/>
            <p:cNvSpPr>
              <a:spLocks noChangeArrowheads="1"/>
            </p:cNvSpPr>
            <p:nvPr/>
          </p:nvSpPr>
          <p:spPr bwMode="auto">
            <a:xfrm>
              <a:off x="1257300" y="20167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7" name="Oval 57"/>
            <p:cNvSpPr>
              <a:spLocks noChangeArrowheads="1"/>
            </p:cNvSpPr>
            <p:nvPr/>
          </p:nvSpPr>
          <p:spPr bwMode="auto">
            <a:xfrm>
              <a:off x="2324100" y="148034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8" name="Oval 56"/>
            <p:cNvSpPr>
              <a:spLocks noChangeArrowheads="1"/>
            </p:cNvSpPr>
            <p:nvPr/>
          </p:nvSpPr>
          <p:spPr bwMode="auto">
            <a:xfrm>
              <a:off x="2362200" y="175593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9" name="Oval 56"/>
            <p:cNvSpPr>
              <a:spLocks noChangeArrowheads="1"/>
            </p:cNvSpPr>
            <p:nvPr/>
          </p:nvSpPr>
          <p:spPr bwMode="auto">
            <a:xfrm>
              <a:off x="2095500" y="22923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0" name="Oval 56"/>
            <p:cNvSpPr>
              <a:spLocks noChangeArrowheads="1"/>
            </p:cNvSpPr>
            <p:nvPr/>
          </p:nvSpPr>
          <p:spPr bwMode="auto">
            <a:xfrm>
              <a:off x="1943100" y="248920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1" name="Oval 56"/>
            <p:cNvSpPr>
              <a:spLocks noChangeArrowheads="1"/>
            </p:cNvSpPr>
            <p:nvPr/>
          </p:nvSpPr>
          <p:spPr bwMode="auto">
            <a:xfrm>
              <a:off x="2362200" y="25679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2" name="Text Box 36"/>
            <p:cNvSpPr txBox="1">
              <a:spLocks noChangeArrowheads="1"/>
            </p:cNvSpPr>
            <p:nvPr/>
          </p:nvSpPr>
          <p:spPr bwMode="auto">
            <a:xfrm>
              <a:off x="0" y="2495490"/>
              <a:ext cx="87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  <a:sym typeface="Symbol" charset="2"/>
                </a:rPr>
                <a:t>0</a:t>
              </a:r>
              <a:r>
                <a:rPr lang="en-US" sz="1600" i="1" baseline="30000">
                  <a:latin typeface="Times New Roman" charset="0"/>
                  <a:sym typeface="Symbol" charset="2"/>
                </a:rPr>
                <a:t>n</a:t>
              </a:r>
              <a:endParaRPr lang="en-US" sz="1600" i="1" baseline="-25000">
                <a:latin typeface="Times New Roman" charset="0"/>
              </a:endParaRPr>
            </a:p>
          </p:txBody>
        </p:sp>
        <p:sp>
          <p:nvSpPr>
            <p:cNvPr id="73873" name="TextBox 71"/>
            <p:cNvSpPr txBox="1">
              <a:spLocks noChangeArrowheads="1"/>
            </p:cNvSpPr>
            <p:nvPr/>
          </p:nvSpPr>
          <p:spPr bwMode="auto">
            <a:xfrm>
              <a:off x="685800" y="3335635"/>
              <a:ext cx="20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Generic PPAD</a:t>
              </a:r>
            </a:p>
          </p:txBody>
        </p:sp>
      </p:grpSp>
      <p:grpSp>
        <p:nvGrpSpPr>
          <p:cNvPr id="6" name="Group 234"/>
          <p:cNvGrpSpPr>
            <a:grpSpLocks noChangeAspect="1"/>
          </p:cNvGrpSpPr>
          <p:nvPr/>
        </p:nvGrpSpPr>
        <p:grpSpPr>
          <a:xfrm>
            <a:off x="4724400" y="192374"/>
            <a:ext cx="3718466" cy="4227797"/>
            <a:chOff x="948932" y="1928260"/>
            <a:chExt cx="3040138" cy="3456540"/>
          </a:xfrm>
        </p:grpSpPr>
        <p:grpSp>
          <p:nvGrpSpPr>
            <p:cNvPr id="7" name="Group 26"/>
            <p:cNvGrpSpPr/>
            <p:nvPr/>
          </p:nvGrpSpPr>
          <p:grpSpPr>
            <a:xfrm>
              <a:off x="1156970" y="2457450"/>
              <a:ext cx="2641600" cy="2359152"/>
              <a:chOff x="3009900" y="2641600"/>
              <a:chExt cx="2641600" cy="2359152"/>
            </a:xfrm>
          </p:grpSpPr>
          <p:sp>
            <p:nvSpPr>
              <p:cNvPr id="106" name="Cube 105"/>
              <p:cNvSpPr/>
              <p:nvPr/>
            </p:nvSpPr>
            <p:spPr>
              <a:xfrm>
                <a:off x="3009900" y="2641600"/>
                <a:ext cx="2641600" cy="2359152"/>
              </a:xfrm>
              <a:prstGeom prst="cube">
                <a:avLst/>
              </a:prstGeom>
              <a:noFill/>
              <a:ln w="25400">
                <a:solidFill>
                  <a:srgbClr val="9452D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2740025" y="3527425"/>
                <a:ext cx="1758950" cy="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632200" y="4400550"/>
                <a:ext cx="2019300" cy="1270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009900" y="4400550"/>
                <a:ext cx="622300" cy="600202"/>
              </a:xfrm>
              <a:prstGeom prst="line">
                <a:avLst/>
              </a:prstGeom>
              <a:ln w="25400">
                <a:solidFill>
                  <a:srgbClr val="9966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>
              <a:off x="3201670" y="4816602"/>
              <a:ext cx="596900" cy="1588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775969" y="2667000"/>
              <a:ext cx="762001" cy="2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cxnSpLocks noChangeAspect="1"/>
            </p:cNvCxnSpPr>
            <p:nvPr/>
          </p:nvCxnSpPr>
          <p:spPr>
            <a:xfrm rot="5400000" flipH="1" flipV="1">
              <a:off x="1774371" y="3878399"/>
              <a:ext cx="333648" cy="323850"/>
            </a:xfrm>
            <a:prstGeom prst="line">
              <a:avLst/>
            </a:prstGeom>
            <a:ln w="12700"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201670" y="4660900"/>
              <a:ext cx="787400" cy="723900"/>
            </a:xfrm>
            <a:prstGeom prst="rect">
              <a:avLst/>
            </a:prstGeom>
          </p:spPr>
        </p:pic>
        <p:pic>
          <p:nvPicPr>
            <p:cNvPr id="104" name="Picture 10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1696721" y="3327400"/>
              <a:ext cx="812800" cy="723900"/>
            </a:xfrm>
            <a:prstGeom prst="rect">
              <a:avLst/>
            </a:prstGeom>
          </p:spPr>
        </p:pic>
        <p:pic>
          <p:nvPicPr>
            <p:cNvPr id="105" name="Picture 10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948932" y="1928260"/>
              <a:ext cx="812802" cy="723899"/>
            </a:xfrm>
            <a:prstGeom prst="rect">
              <a:avLst/>
            </a:prstGeom>
          </p:spPr>
        </p:pic>
      </p:grpSp>
      <p:cxnSp>
        <p:nvCxnSpPr>
          <p:cNvPr id="110" name="Straight Connector 109"/>
          <p:cNvCxnSpPr/>
          <p:nvPr/>
        </p:nvCxnSpPr>
        <p:spPr bwMode="auto">
          <a:xfrm>
            <a:off x="6132940" y="3645821"/>
            <a:ext cx="19687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5437638" y="1097884"/>
            <a:ext cx="133350" cy="132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5437638" y="1229964"/>
            <a:ext cx="119555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5641123" y="2224045"/>
            <a:ext cx="198498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6263029" y="3279888"/>
            <a:ext cx="432721" cy="307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pic>
        <p:nvPicPr>
          <p:cNvPr id="115" name="Picture 1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305300" y="685800"/>
            <a:ext cx="1701800" cy="711200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781550" y="3251200"/>
            <a:ext cx="1701800" cy="635000"/>
          </a:xfrm>
          <a:prstGeom prst="rect">
            <a:avLst/>
          </a:prstGeom>
        </p:spPr>
      </p:pic>
      <p:pic>
        <p:nvPicPr>
          <p:cNvPr id="117" name="Picture 1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5076825" y="3225800"/>
            <a:ext cx="1701800" cy="711200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 bwMode="auto">
          <a:xfrm>
            <a:off x="5570988" y="1097884"/>
            <a:ext cx="3682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rot="16200000" flipH="1">
            <a:off x="4872649" y="2157068"/>
            <a:ext cx="2123706" cy="3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5565369" y="3644233"/>
            <a:ext cx="19687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5533738" y="3245058"/>
            <a:ext cx="426902" cy="371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pic>
        <p:nvPicPr>
          <p:cNvPr id="141" name="Picture 1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4108450" y="3302000"/>
            <a:ext cx="1689100" cy="635000"/>
          </a:xfrm>
          <a:prstGeom prst="rect">
            <a:avLst/>
          </a:prstGeom>
        </p:spPr>
      </p:pic>
      <p:pic>
        <p:nvPicPr>
          <p:cNvPr id="142" name="Picture 1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4489450" y="3225800"/>
            <a:ext cx="1689100" cy="711200"/>
          </a:xfrm>
          <a:prstGeom prst="rect">
            <a:avLst/>
          </a:prstGeom>
        </p:spPr>
      </p:pic>
      <p:grpSp>
        <p:nvGrpSpPr>
          <p:cNvPr id="122" name="Group 121"/>
          <p:cNvGrpSpPr/>
          <p:nvPr/>
        </p:nvGrpSpPr>
        <p:grpSpPr>
          <a:xfrm>
            <a:off x="469900" y="4356100"/>
            <a:ext cx="8382000" cy="659031"/>
            <a:chOff x="469900" y="4356100"/>
            <a:chExt cx="8382000" cy="659031"/>
          </a:xfrm>
        </p:grpSpPr>
        <p:sp>
          <p:nvSpPr>
            <p:cNvPr id="93" name="TextBox 92"/>
            <p:cNvSpPr txBox="1"/>
            <p:nvPr/>
          </p:nvSpPr>
          <p:spPr>
            <a:xfrm>
              <a:off x="469900" y="4356100"/>
              <a:ext cx="11320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Claim 1: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460500" y="4368800"/>
              <a:ext cx="7391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Two points </a:t>
              </a:r>
              <a:r>
                <a:rPr lang="en-US" i="1" dirty="0" err="1" smtClean="0">
                  <a:latin typeface="Times New Roman"/>
                  <a:cs typeface="Times New Roman"/>
                </a:rPr>
                <a:t>p</a:t>
              </a:r>
              <a:r>
                <a:rPr lang="en-US" dirty="0" smtClean="0">
                  <a:latin typeface="Times New Roman"/>
                  <a:cs typeface="Times New Roman"/>
                </a:rPr>
                <a:t>, </a:t>
              </a:r>
              <a:r>
                <a:rPr lang="en-US" i="1" dirty="0" err="1" smtClean="0">
                  <a:latin typeface="Times New Roman"/>
                  <a:cs typeface="Times New Roman"/>
                </a:rPr>
                <a:t>p</a:t>
              </a:r>
              <a:r>
                <a:rPr lang="en-US" i="1" dirty="0" smtClean="0">
                  <a:latin typeface="Times New Roman"/>
                  <a:cs typeface="Times New Roman"/>
                </a:rPr>
                <a:t>’</a:t>
              </a:r>
              <a:r>
                <a:rPr lang="en-US" dirty="0" smtClean="0">
                  <a:latin typeface="Times New Roman"/>
                  <a:cs typeface="Times New Roman"/>
                </a:rPr>
                <a:t> of  </a:t>
              </a:r>
              <a:r>
                <a:rPr lang="en-US" i="1" dirty="0" smtClean="0">
                  <a:latin typeface="Times New Roman"/>
                  <a:cs typeface="Times New Roman"/>
                </a:rPr>
                <a:t>L</a:t>
              </a:r>
              <a:r>
                <a:rPr lang="en-US" dirty="0" smtClean="0">
                  <a:latin typeface="Times New Roman"/>
                  <a:cs typeface="Times New Roman"/>
                </a:rPr>
                <a:t> are closer than 3</a:t>
              </a:r>
              <a:r>
                <a:rPr lang="en-US" dirty="0" smtClean="0">
                  <a:sym typeface="Symbol"/>
                </a:rPr>
                <a:t></a:t>
              </a:r>
              <a:r>
                <a:rPr lang="en-US" dirty="0" smtClean="0">
                  <a:latin typeface="Times New Roman"/>
                  <a:cs typeface="Times New Roman"/>
                </a:rPr>
                <a:t>2</a:t>
              </a:r>
              <a:r>
                <a:rPr lang="en-US" baseline="30000" dirty="0" smtClean="0">
                  <a:latin typeface="Times New Roman"/>
                  <a:cs typeface="Times New Roman"/>
                </a:rPr>
                <a:t>-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m</a:t>
              </a:r>
              <a:r>
                <a:rPr lang="en-US" dirty="0" smtClean="0">
                  <a:latin typeface="Times New Roman"/>
                  <a:cs typeface="Times New Roman"/>
                </a:rPr>
                <a:t> in Euclidean distance only if they are connected by a part of </a:t>
              </a:r>
              <a:r>
                <a:rPr lang="en-US" i="1" dirty="0" smtClean="0">
                  <a:latin typeface="Times New Roman"/>
                  <a:cs typeface="Times New Roman"/>
                </a:rPr>
                <a:t>L</a:t>
              </a:r>
              <a:r>
                <a:rPr lang="en-US" dirty="0" smtClean="0">
                  <a:latin typeface="Times New Roman"/>
                  <a:cs typeface="Times New Roman"/>
                </a:rPr>
                <a:t> that has length 8</a:t>
              </a:r>
              <a:r>
                <a:rPr lang="en-US" dirty="0" smtClean="0">
                  <a:sym typeface="Symbol"/>
                </a:rPr>
                <a:t></a:t>
              </a:r>
              <a:r>
                <a:rPr lang="en-US" dirty="0" smtClean="0">
                  <a:latin typeface="Times New Roman"/>
                  <a:cs typeface="Times New Roman"/>
                </a:rPr>
                <a:t>2</a:t>
              </a:r>
              <a:r>
                <a:rPr lang="en-US" baseline="30000" dirty="0" smtClean="0">
                  <a:latin typeface="Times New Roman"/>
                  <a:cs typeface="Times New Roman"/>
                </a:rPr>
                <a:t>-</a:t>
              </a:r>
              <a:r>
                <a:rPr lang="en-US" i="1" baseline="30000" dirty="0" smtClean="0">
                  <a:latin typeface="Times New Roman"/>
                  <a:cs typeface="Times New Roman"/>
                </a:rPr>
                <a:t>m</a:t>
              </a:r>
              <a:r>
                <a:rPr lang="en-US" dirty="0" smtClean="0">
                  <a:latin typeface="Times New Roman"/>
                  <a:cs typeface="Times New Roman"/>
                </a:rPr>
                <a:t> or less.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95" name="Left Arrow 161"/>
          <p:cNvSpPr>
            <a:spLocks noChangeArrowheads="1"/>
          </p:cNvSpPr>
          <p:nvPr/>
        </p:nvSpPr>
        <p:spPr bwMode="auto">
          <a:xfrm rot="10800000">
            <a:off x="3657600" y="1595545"/>
            <a:ext cx="871759" cy="341186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99257" y="3861371"/>
            <a:ext cx="7344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 New Roman"/>
                <a:cs typeface="Times New Roman"/>
              </a:rPr>
              <a:t>Call 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L</a:t>
            </a:r>
            <a:r>
              <a:rPr lang="en-US" sz="2200" i="1" dirty="0" smtClean="0">
                <a:latin typeface="Times New Roman"/>
                <a:cs typeface="Times New Roman"/>
              </a:rPr>
              <a:t> the </a:t>
            </a:r>
            <a:r>
              <a:rPr lang="en-US" sz="2200" i="1" dirty="0" err="1" smtClean="0">
                <a:latin typeface="Times New Roman"/>
                <a:cs typeface="Times New Roman"/>
              </a:rPr>
              <a:t>orthonormal</a:t>
            </a:r>
            <a:r>
              <a:rPr lang="en-US" sz="2200" i="1" dirty="0" smtClean="0">
                <a:latin typeface="Times New Roman"/>
                <a:cs typeface="Times New Roman"/>
              </a:rPr>
              <a:t> line defined by the above construction.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451644" y="5123765"/>
            <a:ext cx="8382000" cy="671731"/>
            <a:chOff x="451644" y="5123765"/>
            <a:chExt cx="8382000" cy="671731"/>
          </a:xfrm>
        </p:grpSpPr>
        <p:sp>
          <p:nvSpPr>
            <p:cNvPr id="97" name="TextBox 96"/>
            <p:cNvSpPr txBox="1"/>
            <p:nvPr/>
          </p:nvSpPr>
          <p:spPr>
            <a:xfrm>
              <a:off x="451644" y="5123765"/>
              <a:ext cx="11320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Claim 2: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442244" y="5149165"/>
              <a:ext cx="7391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Given the circuits </a:t>
              </a:r>
              <a:r>
                <a:rPr lang="en-US" i="1" dirty="0" smtClean="0">
                  <a:latin typeface="Times New Roman"/>
                  <a:cs typeface="Times New Roman"/>
                </a:rPr>
                <a:t>P</a:t>
              </a:r>
              <a:r>
                <a:rPr lang="en-US" dirty="0" smtClean="0">
                  <a:latin typeface="Times New Roman"/>
                  <a:cs typeface="Times New Roman"/>
                </a:rPr>
                <a:t>, </a:t>
              </a:r>
              <a:r>
                <a:rPr lang="en-US" i="1" dirty="0" smtClean="0">
                  <a:latin typeface="Times New Roman"/>
                  <a:cs typeface="Times New Roman"/>
                </a:rPr>
                <a:t>N</a:t>
              </a:r>
              <a:r>
                <a:rPr lang="en-US" dirty="0" smtClean="0">
                  <a:latin typeface="Times New Roman"/>
                  <a:cs typeface="Times New Roman"/>
                </a:rPr>
                <a:t> of the END OF THE LINE instance, and a point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dirty="0" smtClean="0">
                  <a:latin typeface="Times New Roman"/>
                  <a:cs typeface="Times New Roman"/>
                </a:rPr>
                <a:t> in the cube, we can decide in polynomial time if </a:t>
              </a:r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dirty="0" smtClean="0">
                  <a:latin typeface="Times New Roman"/>
                  <a:cs typeface="Times New Roman"/>
                </a:rPr>
                <a:t> belongs to </a:t>
              </a:r>
              <a:r>
                <a:rPr lang="en-US" i="1" dirty="0" smtClean="0">
                  <a:latin typeface="Times New Roman"/>
                  <a:cs typeface="Times New Roman"/>
                </a:rPr>
                <a:t>L.</a:t>
              </a:r>
              <a:endParaRPr lang="en-US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49250" y="5715000"/>
            <a:ext cx="8851900" cy="1143000"/>
            <a:chOff x="349250" y="5715000"/>
            <a:chExt cx="8851900" cy="1143000"/>
          </a:xfrm>
        </p:grpSpPr>
        <p:sp>
          <p:nvSpPr>
            <p:cNvPr id="99" name="TextBox 98"/>
            <p:cNvSpPr txBox="1"/>
            <p:nvPr/>
          </p:nvSpPr>
          <p:spPr>
            <a:xfrm>
              <a:off x="451644" y="5935196"/>
              <a:ext cx="11320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Claim 3: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pic>
          <p:nvPicPr>
            <p:cNvPr id="120" name="Picture 1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9"/>
                <a:stretch>
                  <a:fillRect/>
                </a:stretch>
              </p:blipFill>
            </mc:Choice>
            <mc:Fallback>
              <p:blipFill>
                <a:blip r:embed="rId20"/>
                <a:stretch>
                  <a:fillRect/>
                </a:stretch>
              </p:blipFill>
            </mc:Fallback>
          </mc:AlternateContent>
          <p:spPr>
            <a:xfrm>
              <a:off x="361950" y="5715000"/>
              <a:ext cx="8572500" cy="838200"/>
            </a:xfrm>
            <a:prstGeom prst="rect">
              <a:avLst/>
            </a:prstGeom>
          </p:spPr>
        </p:pic>
        <p:pic>
          <p:nvPicPr>
            <p:cNvPr id="121" name="Picture 1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1"/>
                <a:stretch>
                  <a:fillRect/>
                </a:stretch>
              </p:blipFill>
            </mc:Choice>
            <mc:Fallback>
              <p:blipFill>
                <a:blip r:embed="rId22"/>
                <a:stretch>
                  <a:fillRect/>
                </a:stretch>
              </p:blipFill>
            </mc:Fallback>
          </mc:AlternateContent>
          <p:spPr>
            <a:xfrm>
              <a:off x="349250" y="6045200"/>
              <a:ext cx="8851900" cy="81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7146127" y="5203824"/>
            <a:ext cx="1506101" cy="1565275"/>
            <a:chOff x="4467068" y="5302250"/>
            <a:chExt cx="1311718" cy="12700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4467068" y="53022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4797268" y="53022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122927" y="53022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453127" y="53022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467068" y="56197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797268" y="56197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122927" y="56197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453127" y="56197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4467068" y="59372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797268" y="59372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122927" y="59372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453127" y="59372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467068" y="62547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797268" y="62547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5122927" y="62547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453127" y="6254750"/>
              <a:ext cx="325659" cy="3175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Reducing to 3-d </a:t>
            </a:r>
            <a:r>
              <a:rPr lang="en-US" sz="3600" i="1" dirty="0" err="1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Sperner</a:t>
            </a:r>
            <a:endParaRPr lang="en-US" sz="3600" i="1" dirty="0" smtClean="0">
              <a:solidFill>
                <a:srgbClr val="FFFFCC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234"/>
          <p:cNvGrpSpPr>
            <a:grpSpLocks noChangeAspect="1"/>
          </p:cNvGrpSpPr>
          <p:nvPr/>
        </p:nvGrpSpPr>
        <p:grpSpPr>
          <a:xfrm>
            <a:off x="326484" y="0"/>
            <a:ext cx="3718466" cy="4227797"/>
            <a:chOff x="948932" y="1928260"/>
            <a:chExt cx="3040138" cy="3456540"/>
          </a:xfrm>
        </p:grpSpPr>
        <p:grpSp>
          <p:nvGrpSpPr>
            <p:cNvPr id="7" name="Group 26"/>
            <p:cNvGrpSpPr/>
            <p:nvPr/>
          </p:nvGrpSpPr>
          <p:grpSpPr>
            <a:xfrm>
              <a:off x="1156970" y="2457450"/>
              <a:ext cx="2641600" cy="2359152"/>
              <a:chOff x="3009900" y="2641600"/>
              <a:chExt cx="2641600" cy="2359152"/>
            </a:xfrm>
          </p:grpSpPr>
          <p:sp>
            <p:nvSpPr>
              <p:cNvPr id="106" name="Cube 105"/>
              <p:cNvSpPr/>
              <p:nvPr/>
            </p:nvSpPr>
            <p:spPr>
              <a:xfrm>
                <a:off x="3009900" y="2641600"/>
                <a:ext cx="2641600" cy="2359152"/>
              </a:xfrm>
              <a:prstGeom prst="cube">
                <a:avLst/>
              </a:prstGeom>
              <a:noFill/>
              <a:ln w="25400">
                <a:solidFill>
                  <a:srgbClr val="9452D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2740025" y="3527425"/>
                <a:ext cx="1758950" cy="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632200" y="4400550"/>
                <a:ext cx="2019300" cy="1270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009900" y="4400550"/>
                <a:ext cx="622300" cy="600202"/>
              </a:xfrm>
              <a:prstGeom prst="line">
                <a:avLst/>
              </a:prstGeom>
              <a:ln w="25400">
                <a:solidFill>
                  <a:srgbClr val="9966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>
              <a:off x="3201670" y="4816602"/>
              <a:ext cx="596900" cy="1588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775969" y="2667000"/>
              <a:ext cx="762001" cy="2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cxnSpLocks noChangeAspect="1"/>
            </p:cNvCxnSpPr>
            <p:nvPr/>
          </p:nvCxnSpPr>
          <p:spPr>
            <a:xfrm rot="5400000" flipH="1" flipV="1">
              <a:off x="1774371" y="3878399"/>
              <a:ext cx="333648" cy="323850"/>
            </a:xfrm>
            <a:prstGeom prst="line">
              <a:avLst/>
            </a:prstGeom>
            <a:ln w="12700"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201670" y="4660900"/>
              <a:ext cx="787400" cy="723900"/>
            </a:xfrm>
            <a:prstGeom prst="rect">
              <a:avLst/>
            </a:prstGeom>
          </p:spPr>
        </p:pic>
        <p:pic>
          <p:nvPicPr>
            <p:cNvPr id="104" name="Picture 10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1696721" y="3327400"/>
              <a:ext cx="812800" cy="723900"/>
            </a:xfrm>
            <a:prstGeom prst="rect">
              <a:avLst/>
            </a:prstGeom>
          </p:spPr>
        </p:pic>
        <p:pic>
          <p:nvPicPr>
            <p:cNvPr id="105" name="Picture 10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948932" y="1928260"/>
              <a:ext cx="812802" cy="723899"/>
            </a:xfrm>
            <a:prstGeom prst="rect">
              <a:avLst/>
            </a:prstGeom>
          </p:spPr>
        </p:pic>
      </p:grpSp>
      <p:cxnSp>
        <p:nvCxnSpPr>
          <p:cNvPr id="110" name="Straight Connector 109"/>
          <p:cNvCxnSpPr/>
          <p:nvPr/>
        </p:nvCxnSpPr>
        <p:spPr bwMode="auto">
          <a:xfrm>
            <a:off x="1735024" y="3453447"/>
            <a:ext cx="19687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1039722" y="905510"/>
            <a:ext cx="133350" cy="132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1039722" y="1037590"/>
            <a:ext cx="119555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1243207" y="2031671"/>
            <a:ext cx="198498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1865113" y="3087514"/>
            <a:ext cx="432721" cy="307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pic>
        <p:nvPicPr>
          <p:cNvPr id="115" name="Picture 1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-92616" y="493426"/>
            <a:ext cx="1701800" cy="711200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83634" y="3058826"/>
            <a:ext cx="1701800" cy="635000"/>
          </a:xfrm>
          <a:prstGeom prst="rect">
            <a:avLst/>
          </a:prstGeom>
        </p:spPr>
      </p:pic>
      <p:pic>
        <p:nvPicPr>
          <p:cNvPr id="117" name="Picture 1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78909" y="3033426"/>
            <a:ext cx="1701800" cy="711200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 bwMode="auto">
          <a:xfrm>
            <a:off x="1173072" y="905510"/>
            <a:ext cx="3682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rot="16200000" flipH="1">
            <a:off x="474733" y="1964694"/>
            <a:ext cx="2123706" cy="3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1167453" y="3451859"/>
            <a:ext cx="19687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1135822" y="3052684"/>
            <a:ext cx="426902" cy="371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pic>
        <p:nvPicPr>
          <p:cNvPr id="141" name="Picture 1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-289466" y="3109626"/>
            <a:ext cx="1689100" cy="635000"/>
          </a:xfrm>
          <a:prstGeom prst="rect">
            <a:avLst/>
          </a:prstGeom>
        </p:spPr>
      </p:pic>
      <p:pic>
        <p:nvPicPr>
          <p:cNvPr id="142" name="Picture 1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91534" y="3033426"/>
            <a:ext cx="1689100" cy="711200"/>
          </a:xfrm>
          <a:prstGeom prst="rect">
            <a:avLst/>
          </a:prstGeom>
        </p:spPr>
      </p:pic>
      <p:sp>
        <p:nvSpPr>
          <p:cNvPr id="168" name="Left Arrow 161"/>
          <p:cNvSpPr>
            <a:spLocks noChangeArrowheads="1"/>
          </p:cNvSpPr>
          <p:nvPr/>
        </p:nvSpPr>
        <p:spPr bwMode="auto">
          <a:xfrm rot="10800000">
            <a:off x="4529359" y="1898901"/>
            <a:ext cx="871759" cy="341186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398348" y="4024597"/>
            <a:ext cx="756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Times New Roman"/>
                <a:cs typeface="Times New Roman"/>
              </a:rPr>
              <a:t>Instead of coloring vertices of the triangulation (the points of the cube whose coordinates are integer multiples of 2</a:t>
            </a:r>
            <a:r>
              <a:rPr lang="en-US" sz="2200" i="1" baseline="30000" dirty="0" smtClean="0">
                <a:latin typeface="Times New Roman"/>
                <a:cs typeface="Times New Roman"/>
              </a:rPr>
              <a:t>-m</a:t>
            </a:r>
            <a:r>
              <a:rPr lang="en-US" sz="2200" i="1" dirty="0" smtClean="0">
                <a:latin typeface="Times New Roman"/>
                <a:cs typeface="Times New Roman"/>
              </a:rPr>
              <a:t>), color the 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centers</a:t>
            </a:r>
            <a:r>
              <a:rPr lang="en-US" sz="2200" i="1" dirty="0" smtClean="0">
                <a:latin typeface="Times New Roman"/>
                <a:cs typeface="Times New Roman"/>
              </a:rPr>
              <a:t> of the </a:t>
            </a:r>
            <a:r>
              <a:rPr lang="en-US" sz="2200" i="1" dirty="0" err="1" smtClean="0">
                <a:latin typeface="Times New Roman"/>
                <a:cs typeface="Times New Roman"/>
              </a:rPr>
              <a:t>cubelets</a:t>
            </a:r>
            <a:r>
              <a:rPr lang="en-US" sz="2200" i="1" dirty="0" smtClean="0">
                <a:latin typeface="Times New Roman"/>
                <a:cs typeface="Times New Roman"/>
              </a:rPr>
              <a:t>; i.e. work with the dual graph.</a:t>
            </a:r>
            <a:endParaRPr lang="en-US" sz="2200" i="1" dirty="0">
              <a:latin typeface="Times New Roman"/>
              <a:cs typeface="Times New Roman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7263031" y="5385593"/>
            <a:ext cx="1258595" cy="1197452"/>
            <a:chOff x="7263031" y="5385593"/>
            <a:chExt cx="1258595" cy="1197452"/>
          </a:xfrm>
        </p:grpSpPr>
        <p:grpSp>
          <p:nvGrpSpPr>
            <p:cNvPr id="93" name="Group 92"/>
            <p:cNvGrpSpPr/>
            <p:nvPr/>
          </p:nvGrpSpPr>
          <p:grpSpPr>
            <a:xfrm>
              <a:off x="7312539" y="5431631"/>
              <a:ext cx="1158009" cy="1105694"/>
              <a:chOff x="4467068" y="5302250"/>
              <a:chExt cx="981518" cy="952500"/>
            </a:xfrm>
            <a:noFill/>
          </p:grpSpPr>
          <p:sp>
            <p:nvSpPr>
              <p:cNvPr id="94" name="Rectangle 93"/>
              <p:cNvSpPr/>
              <p:nvPr/>
            </p:nvSpPr>
            <p:spPr bwMode="auto">
              <a:xfrm>
                <a:off x="4472450" y="5302250"/>
                <a:ext cx="325659" cy="3175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4797268" y="5302250"/>
                <a:ext cx="325659" cy="3175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5122927" y="5302250"/>
                <a:ext cx="325659" cy="3175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467068" y="5619750"/>
                <a:ext cx="325659" cy="3175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4797268" y="5619750"/>
                <a:ext cx="325659" cy="3175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5122927" y="5619750"/>
                <a:ext cx="325659" cy="3175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4467068" y="5937250"/>
                <a:ext cx="325659" cy="3175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4797268" y="5937250"/>
                <a:ext cx="325659" cy="3175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5122927" y="5937250"/>
                <a:ext cx="325659" cy="3175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</p:grpSp>
        <p:sp>
          <p:nvSpPr>
            <p:cNvPr id="180" name="Oval 179"/>
            <p:cNvSpPr>
              <a:spLocks noChangeAspect="1"/>
            </p:cNvSpPr>
            <p:nvPr/>
          </p:nvSpPr>
          <p:spPr bwMode="auto">
            <a:xfrm>
              <a:off x="7263031" y="5385593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 bwMode="auto">
            <a:xfrm>
              <a:off x="7651036" y="5385911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 bwMode="auto">
            <a:xfrm>
              <a:off x="8040611" y="5385911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 bwMode="auto">
            <a:xfrm>
              <a:off x="8424828" y="5385911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 bwMode="auto">
            <a:xfrm>
              <a:off x="7265965" y="5754158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 bwMode="auto">
            <a:xfrm>
              <a:off x="7653970" y="5754476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 bwMode="auto">
            <a:xfrm>
              <a:off x="8043545" y="5754476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 bwMode="auto">
            <a:xfrm>
              <a:off x="8427762" y="5754476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 bwMode="auto">
            <a:xfrm>
              <a:off x="7263031" y="6122722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89" name="Oval 188"/>
            <p:cNvSpPr>
              <a:spLocks noChangeAspect="1"/>
            </p:cNvSpPr>
            <p:nvPr/>
          </p:nvSpPr>
          <p:spPr bwMode="auto">
            <a:xfrm>
              <a:off x="7651036" y="612304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 bwMode="auto">
            <a:xfrm>
              <a:off x="8040611" y="612304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8424828" y="612304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 bwMode="auto">
            <a:xfrm>
              <a:off x="7268389" y="6491287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 bwMode="auto">
            <a:xfrm>
              <a:off x="7656394" y="6491605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 bwMode="auto">
            <a:xfrm>
              <a:off x="8045969" y="6491605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 bwMode="auto">
            <a:xfrm>
              <a:off x="8430186" y="6491605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925216" y="334237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3-d SPERNER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219" name="Picture 2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-895350" y="5391150"/>
            <a:ext cx="8191500" cy="1231900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6089204" y="914400"/>
            <a:ext cx="2158492" cy="2454148"/>
            <a:chOff x="669985" y="655034"/>
            <a:chExt cx="2158492" cy="2454148"/>
          </a:xfrm>
        </p:grpSpPr>
        <p:grpSp>
          <p:nvGrpSpPr>
            <p:cNvPr id="176" name="Group 9"/>
            <p:cNvGrpSpPr/>
            <p:nvPr/>
          </p:nvGrpSpPr>
          <p:grpSpPr>
            <a:xfrm>
              <a:off x="669985" y="655034"/>
              <a:ext cx="2158492" cy="2454148"/>
              <a:chOff x="5778786" y="905510"/>
              <a:chExt cx="2158492" cy="2454148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7378226" y="2956237"/>
                <a:ext cx="423798" cy="1127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5655981" y="1430016"/>
                <a:ext cx="541022" cy="1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>
                <a:cxnSpLocks noChangeAspect="1"/>
              </p:cNvCxnSpPr>
              <p:nvPr/>
            </p:nvCxnSpPr>
            <p:spPr>
              <a:xfrm rot="5400000" flipH="1" flipV="1">
                <a:off x="6364846" y="2290112"/>
                <a:ext cx="236891" cy="229933"/>
              </a:xfrm>
              <a:prstGeom prst="line">
                <a:avLst/>
              </a:prstGeom>
              <a:ln w="12700">
                <a:prstDash val="solid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1" name="Picture 22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7378226" y="2845688"/>
                <a:ext cx="559052" cy="513970"/>
              </a:xfrm>
              <a:prstGeom prst="rect">
                <a:avLst/>
              </a:prstGeom>
            </p:spPr>
          </p:pic>
          <p:pic>
            <p:nvPicPr>
              <p:cNvPr id="222" name="Picture 22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6309715" y="1898901"/>
                <a:ext cx="577086" cy="513970"/>
              </a:xfrm>
              <a:prstGeom prst="rect">
                <a:avLst/>
              </a:prstGeom>
            </p:spPr>
          </p:pic>
          <p:pic>
            <p:nvPicPr>
              <p:cNvPr id="223" name="Picture 22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5778786" y="905510"/>
                <a:ext cx="577088" cy="513969"/>
              </a:xfrm>
              <a:prstGeom prst="rect">
                <a:avLst/>
              </a:prstGeom>
            </p:spPr>
          </p:pic>
          <p:cxnSp>
            <p:nvCxnSpPr>
              <p:cNvPr id="224" name="Straight Connector 223"/>
              <p:cNvCxnSpPr/>
              <p:nvPr/>
            </p:nvCxnSpPr>
            <p:spPr bwMode="auto">
              <a:xfrm rot="5400000" flipH="1" flipV="1">
                <a:off x="5956772" y="1275664"/>
                <a:ext cx="399091" cy="396532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Straight Connector 224"/>
              <p:cNvCxnSpPr/>
              <p:nvPr/>
            </p:nvCxnSpPr>
            <p:spPr bwMode="auto">
              <a:xfrm flipV="1">
                <a:off x="5927056" y="2539111"/>
                <a:ext cx="427527" cy="417125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9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 rot="16200000" flipH="1">
                <a:off x="5726250" y="1902717"/>
                <a:ext cx="1261389" cy="4723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>
                <a:cxnSpLocks noChangeAspect="1"/>
              </p:cNvCxnSpPr>
              <p:nvPr/>
            </p:nvCxnSpPr>
            <p:spPr bwMode="auto">
              <a:xfrm>
                <a:off x="5942176" y="2953892"/>
                <a:ext cx="1433349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1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 rot="5400000">
                <a:off x="5319293" y="2351675"/>
                <a:ext cx="1214399" cy="112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>
              <a:xfrm rot="10800000">
                <a:off x="6368325" y="2530093"/>
                <a:ext cx="1433699" cy="9017"/>
              </a:xfrm>
              <a:prstGeom prst="line">
                <a:avLst/>
              </a:prstGeom>
              <a:ln w="25400"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 bwMode="auto">
              <a:xfrm flipV="1">
                <a:off x="7385910" y="2535935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1" name="Straight Connector 230"/>
              <p:cNvCxnSpPr/>
              <p:nvPr/>
            </p:nvCxnSpPr>
            <p:spPr bwMode="auto">
              <a:xfrm rot="16200000" flipH="1">
                <a:off x="6754881" y="2332891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Straight Connector 231"/>
              <p:cNvCxnSpPr/>
              <p:nvPr/>
            </p:nvCxnSpPr>
            <p:spPr bwMode="auto">
              <a:xfrm flipV="1">
                <a:off x="7382735" y="1284410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3" name="Straight Connector 232"/>
              <p:cNvCxnSpPr/>
              <p:nvPr/>
            </p:nvCxnSpPr>
            <p:spPr bwMode="auto">
              <a:xfrm rot="16200000" flipH="1">
                <a:off x="7174170" y="1902239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4" name="Straight Connector 233"/>
              <p:cNvCxnSpPr>
                <a:cxnSpLocks noChangeAspect="1"/>
              </p:cNvCxnSpPr>
              <p:nvPr/>
            </p:nvCxnSpPr>
            <p:spPr bwMode="auto">
              <a:xfrm>
                <a:off x="5925216" y="1700528"/>
                <a:ext cx="1457595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5" name="Straight Connector 234"/>
              <p:cNvCxnSpPr>
                <a:cxnSpLocks noChangeAspect="1"/>
              </p:cNvCxnSpPr>
              <p:nvPr/>
            </p:nvCxnSpPr>
            <p:spPr bwMode="auto">
              <a:xfrm>
                <a:off x="6345056" y="1279649"/>
                <a:ext cx="1466742" cy="161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6" name="Oval 235"/>
              <p:cNvSpPr/>
              <p:nvPr/>
            </p:nvSpPr>
            <p:spPr>
              <a:xfrm rot="2465626">
                <a:off x="6619975" y="2585440"/>
                <a:ext cx="163955" cy="311649"/>
              </a:xfrm>
              <a:prstGeom prst="ellipse">
                <a:avLst/>
              </a:prstGeom>
              <a:solidFill>
                <a:srgbClr val="49B1FF"/>
              </a:solidFill>
              <a:ln>
                <a:solidFill>
                  <a:schemeClr val="accent1">
                    <a:shade val="95000"/>
                    <a:satMod val="105000"/>
                    <a:alpha val="13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7" name="Oval 176"/>
            <p:cNvSpPr>
              <a:spLocks noChangeAspect="1"/>
            </p:cNvSpPr>
            <p:nvPr/>
          </p:nvSpPr>
          <p:spPr>
            <a:xfrm rot="18479470">
              <a:off x="816803" y="1683729"/>
              <a:ext cx="422761" cy="230063"/>
            </a:xfrm>
            <a:prstGeom prst="ellipse">
              <a:avLst/>
            </a:prstGeom>
            <a:solidFill>
              <a:srgbClr val="F9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1757355" y="1681132"/>
              <a:ext cx="213006" cy="4290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Boundary Coloring</a:t>
            </a:r>
          </a:p>
        </p:txBody>
      </p:sp>
      <p:grpSp>
        <p:nvGrpSpPr>
          <p:cNvPr id="2" name="Group 234"/>
          <p:cNvGrpSpPr>
            <a:grpSpLocks noChangeAspect="1"/>
          </p:cNvGrpSpPr>
          <p:nvPr/>
        </p:nvGrpSpPr>
        <p:grpSpPr>
          <a:xfrm>
            <a:off x="326484" y="0"/>
            <a:ext cx="3718466" cy="4227797"/>
            <a:chOff x="948932" y="1928260"/>
            <a:chExt cx="3040138" cy="3456540"/>
          </a:xfrm>
        </p:grpSpPr>
        <p:grpSp>
          <p:nvGrpSpPr>
            <p:cNvPr id="3" name="Group 26"/>
            <p:cNvGrpSpPr/>
            <p:nvPr/>
          </p:nvGrpSpPr>
          <p:grpSpPr>
            <a:xfrm>
              <a:off x="1156970" y="2457450"/>
              <a:ext cx="2641600" cy="2359152"/>
              <a:chOff x="3009900" y="2641600"/>
              <a:chExt cx="2641600" cy="2359152"/>
            </a:xfrm>
          </p:grpSpPr>
          <p:sp>
            <p:nvSpPr>
              <p:cNvPr id="106" name="Cube 105"/>
              <p:cNvSpPr/>
              <p:nvPr/>
            </p:nvSpPr>
            <p:spPr>
              <a:xfrm>
                <a:off x="3009900" y="2641600"/>
                <a:ext cx="2641600" cy="2359152"/>
              </a:xfrm>
              <a:prstGeom prst="cube">
                <a:avLst/>
              </a:prstGeom>
              <a:noFill/>
              <a:ln w="25400">
                <a:solidFill>
                  <a:srgbClr val="9452D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2740025" y="3527425"/>
                <a:ext cx="1758950" cy="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632200" y="4400550"/>
                <a:ext cx="2019300" cy="1270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009900" y="4400550"/>
                <a:ext cx="622300" cy="600202"/>
              </a:xfrm>
              <a:prstGeom prst="line">
                <a:avLst/>
              </a:prstGeom>
              <a:ln w="25400">
                <a:solidFill>
                  <a:srgbClr val="9966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>
              <a:off x="3201670" y="4816602"/>
              <a:ext cx="596900" cy="1588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775969" y="2667000"/>
              <a:ext cx="762001" cy="2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cxnSpLocks noChangeAspect="1"/>
            </p:cNvCxnSpPr>
            <p:nvPr/>
          </p:nvCxnSpPr>
          <p:spPr>
            <a:xfrm rot="5400000" flipH="1" flipV="1">
              <a:off x="1774371" y="3878399"/>
              <a:ext cx="333648" cy="323850"/>
            </a:xfrm>
            <a:prstGeom prst="line">
              <a:avLst/>
            </a:prstGeom>
            <a:ln w="12700"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201670" y="4660900"/>
              <a:ext cx="787400" cy="723900"/>
            </a:xfrm>
            <a:prstGeom prst="rect">
              <a:avLst/>
            </a:prstGeom>
          </p:spPr>
        </p:pic>
        <p:pic>
          <p:nvPicPr>
            <p:cNvPr id="104" name="Picture 10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1696721" y="3327400"/>
              <a:ext cx="812800" cy="723900"/>
            </a:xfrm>
            <a:prstGeom prst="rect">
              <a:avLst/>
            </a:prstGeom>
          </p:spPr>
        </p:pic>
        <p:pic>
          <p:nvPicPr>
            <p:cNvPr id="105" name="Picture 10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948932" y="1928260"/>
              <a:ext cx="812802" cy="723899"/>
            </a:xfrm>
            <a:prstGeom prst="rect">
              <a:avLst/>
            </a:prstGeom>
          </p:spPr>
        </p:pic>
      </p:grpSp>
      <p:cxnSp>
        <p:nvCxnSpPr>
          <p:cNvPr id="110" name="Straight Connector 109"/>
          <p:cNvCxnSpPr/>
          <p:nvPr/>
        </p:nvCxnSpPr>
        <p:spPr bwMode="auto">
          <a:xfrm>
            <a:off x="1735024" y="3453447"/>
            <a:ext cx="19687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1039722" y="905510"/>
            <a:ext cx="133350" cy="132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1039722" y="1037590"/>
            <a:ext cx="119555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1243207" y="2031671"/>
            <a:ext cx="198498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1865113" y="3087514"/>
            <a:ext cx="432721" cy="307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pic>
        <p:nvPicPr>
          <p:cNvPr id="115" name="Picture 1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-92616" y="493426"/>
            <a:ext cx="1701800" cy="711200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83634" y="3058826"/>
            <a:ext cx="1701800" cy="635000"/>
          </a:xfrm>
          <a:prstGeom prst="rect">
            <a:avLst/>
          </a:prstGeom>
        </p:spPr>
      </p:pic>
      <p:pic>
        <p:nvPicPr>
          <p:cNvPr id="117" name="Picture 1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78909" y="3033426"/>
            <a:ext cx="1701800" cy="711200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 bwMode="auto">
          <a:xfrm>
            <a:off x="1173072" y="905510"/>
            <a:ext cx="3682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rot="16200000" flipH="1">
            <a:off x="474733" y="1964694"/>
            <a:ext cx="2123706" cy="3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1167453" y="3451859"/>
            <a:ext cx="19687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1135822" y="3052684"/>
            <a:ext cx="426902" cy="371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pic>
        <p:nvPicPr>
          <p:cNvPr id="141" name="Picture 1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-289466" y="3109626"/>
            <a:ext cx="1689100" cy="635000"/>
          </a:xfrm>
          <a:prstGeom prst="rect">
            <a:avLst/>
          </a:prstGeom>
        </p:spPr>
      </p:pic>
      <p:pic>
        <p:nvPicPr>
          <p:cNvPr id="142" name="Picture 1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91534" y="3033426"/>
            <a:ext cx="1689100" cy="711200"/>
          </a:xfrm>
          <a:prstGeom prst="rect">
            <a:avLst/>
          </a:prstGeom>
        </p:spPr>
      </p:pic>
      <p:sp>
        <p:nvSpPr>
          <p:cNvPr id="168" name="Left Arrow 161"/>
          <p:cNvSpPr>
            <a:spLocks noChangeArrowheads="1"/>
          </p:cNvSpPr>
          <p:nvPr/>
        </p:nvSpPr>
        <p:spPr bwMode="auto">
          <a:xfrm rot="10800000">
            <a:off x="4529359" y="1898901"/>
            <a:ext cx="871759" cy="341186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" name="Picture 7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247650" y="3949700"/>
            <a:ext cx="5981700" cy="838200"/>
          </a:xfrm>
          <a:prstGeom prst="rect">
            <a:avLst/>
          </a:prstGeom>
        </p:spPr>
      </p:pic>
      <p:pic>
        <p:nvPicPr>
          <p:cNvPr id="76" name="Picture 7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254000" y="4432300"/>
            <a:ext cx="3860800" cy="838200"/>
          </a:xfrm>
          <a:prstGeom prst="rect">
            <a:avLst/>
          </a:prstGeom>
        </p:spPr>
      </p:pic>
      <p:pic>
        <p:nvPicPr>
          <p:cNvPr id="77" name="Picture 7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228600" y="4876800"/>
            <a:ext cx="3886200" cy="83820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241300" y="5346700"/>
            <a:ext cx="3911600" cy="838200"/>
          </a:xfrm>
          <a:prstGeom prst="rect">
            <a:avLst/>
          </a:prstGeom>
        </p:spPr>
      </p:pic>
      <p:sp>
        <p:nvSpPr>
          <p:cNvPr id="79" name="Curved Right Arrow 78"/>
          <p:cNvSpPr/>
          <p:nvPr/>
        </p:nvSpPr>
        <p:spPr bwMode="auto">
          <a:xfrm>
            <a:off x="1104742" y="4697697"/>
            <a:ext cx="370707" cy="610903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80" name="Curved Right Arrow 79"/>
          <p:cNvSpPr/>
          <p:nvPr/>
        </p:nvSpPr>
        <p:spPr bwMode="auto">
          <a:xfrm>
            <a:off x="1128621" y="4329396"/>
            <a:ext cx="370707" cy="610903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81" name="Curved Right Arrow 80"/>
          <p:cNvSpPr/>
          <p:nvPr/>
        </p:nvSpPr>
        <p:spPr bwMode="auto">
          <a:xfrm>
            <a:off x="1103221" y="5232400"/>
            <a:ext cx="370707" cy="610903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82" name="Right Brace 81"/>
          <p:cNvSpPr/>
          <p:nvPr/>
        </p:nvSpPr>
        <p:spPr bwMode="auto">
          <a:xfrm>
            <a:off x="6142148" y="4227797"/>
            <a:ext cx="226177" cy="177930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50449" y="3991569"/>
            <a:ext cx="225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legal coloring for the dual graph (on the centers of </a:t>
            </a:r>
            <a:r>
              <a:rPr lang="en-US" dirty="0" err="1" smtClean="0">
                <a:latin typeface="Times New Roman"/>
                <a:cs typeface="Times New Roman"/>
              </a:rPr>
              <a:t>cubelets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575849" y="4976336"/>
            <a:ext cx="2257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N.B.: this coloring is not the envelope coloring we used earlier; also color names are permuted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089204" y="914400"/>
            <a:ext cx="2158492" cy="2454148"/>
            <a:chOff x="669985" y="655034"/>
            <a:chExt cx="2158492" cy="2454148"/>
          </a:xfrm>
        </p:grpSpPr>
        <p:grpSp>
          <p:nvGrpSpPr>
            <p:cNvPr id="61" name="Group 9"/>
            <p:cNvGrpSpPr/>
            <p:nvPr/>
          </p:nvGrpSpPr>
          <p:grpSpPr>
            <a:xfrm>
              <a:off x="669985" y="655034"/>
              <a:ext cx="2158492" cy="2454148"/>
              <a:chOff x="5778786" y="905510"/>
              <a:chExt cx="2158492" cy="2454148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7378226" y="2956237"/>
                <a:ext cx="423798" cy="1127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5655981" y="1430016"/>
                <a:ext cx="541022" cy="1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cxnSpLocks noChangeAspect="1"/>
              </p:cNvCxnSpPr>
              <p:nvPr/>
            </p:nvCxnSpPr>
            <p:spPr>
              <a:xfrm rot="5400000" flipH="1" flipV="1">
                <a:off x="6364846" y="2290112"/>
                <a:ext cx="236891" cy="229933"/>
              </a:xfrm>
              <a:prstGeom prst="line">
                <a:avLst/>
              </a:prstGeom>
              <a:ln w="12700">
                <a:prstDash val="solid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Picture 6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7378226" y="2845688"/>
                <a:ext cx="559052" cy="513970"/>
              </a:xfrm>
              <a:prstGeom prst="rect">
                <a:avLst/>
              </a:prstGeom>
            </p:spPr>
          </p:pic>
          <p:pic>
            <p:nvPicPr>
              <p:cNvPr id="68" name="Picture 6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6309715" y="1898901"/>
                <a:ext cx="577086" cy="513970"/>
              </a:xfrm>
              <a:prstGeom prst="rect">
                <a:avLst/>
              </a:prstGeom>
            </p:spPr>
          </p:pic>
          <p:pic>
            <p:nvPicPr>
              <p:cNvPr id="69" name="Picture 6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5778786" y="905510"/>
                <a:ext cx="577088" cy="513969"/>
              </a:xfrm>
              <a:prstGeom prst="rect">
                <a:avLst/>
              </a:prstGeom>
            </p:spPr>
          </p:pic>
          <p:cxnSp>
            <p:nvCxnSpPr>
              <p:cNvPr id="70" name="Straight Connector 69"/>
              <p:cNvCxnSpPr/>
              <p:nvPr/>
            </p:nvCxnSpPr>
            <p:spPr bwMode="auto">
              <a:xfrm rot="5400000" flipH="1" flipV="1">
                <a:off x="5956772" y="1275664"/>
                <a:ext cx="399091" cy="396532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5927056" y="2539111"/>
                <a:ext cx="427527" cy="417125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9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rot="16200000" flipH="1">
                <a:off x="5726250" y="1902717"/>
                <a:ext cx="1261389" cy="4723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>
                <a:cxnSpLocks noChangeAspect="1"/>
              </p:cNvCxnSpPr>
              <p:nvPr/>
            </p:nvCxnSpPr>
            <p:spPr bwMode="auto">
              <a:xfrm>
                <a:off x="5942176" y="2953892"/>
                <a:ext cx="1433349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1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rot="5400000">
                <a:off x="5319293" y="2351675"/>
                <a:ext cx="1214399" cy="112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6368325" y="2530093"/>
                <a:ext cx="1433699" cy="9017"/>
              </a:xfrm>
              <a:prstGeom prst="line">
                <a:avLst/>
              </a:prstGeom>
              <a:ln w="25400"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 bwMode="auto">
              <a:xfrm flipV="1">
                <a:off x="7385910" y="2535935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rot="16200000" flipH="1">
                <a:off x="6754881" y="2332891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 flipV="1">
                <a:off x="7382735" y="1284410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rot="16200000" flipH="1">
                <a:off x="7174170" y="1902239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>
                <a:cxnSpLocks noChangeAspect="1"/>
              </p:cNvCxnSpPr>
              <p:nvPr/>
            </p:nvCxnSpPr>
            <p:spPr bwMode="auto">
              <a:xfrm>
                <a:off x="5925216" y="1700528"/>
                <a:ext cx="1457595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>
                <a:cxnSpLocks noChangeAspect="1"/>
              </p:cNvCxnSpPr>
              <p:nvPr/>
            </p:nvCxnSpPr>
            <p:spPr bwMode="auto">
              <a:xfrm>
                <a:off x="6345056" y="1279649"/>
                <a:ext cx="1466742" cy="161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4" name="Oval 93"/>
              <p:cNvSpPr/>
              <p:nvPr/>
            </p:nvSpPr>
            <p:spPr>
              <a:xfrm rot="2465626">
                <a:off x="6619975" y="2585440"/>
                <a:ext cx="163955" cy="311649"/>
              </a:xfrm>
              <a:prstGeom prst="ellipse">
                <a:avLst/>
              </a:prstGeom>
              <a:solidFill>
                <a:srgbClr val="49B1FF"/>
              </a:solidFill>
              <a:ln>
                <a:solidFill>
                  <a:schemeClr val="accent1">
                    <a:shade val="95000"/>
                    <a:satMod val="105000"/>
                    <a:alpha val="13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Oval 61"/>
            <p:cNvSpPr>
              <a:spLocks noChangeAspect="1"/>
            </p:cNvSpPr>
            <p:nvPr/>
          </p:nvSpPr>
          <p:spPr>
            <a:xfrm rot="18479470">
              <a:off x="816803" y="1683729"/>
              <a:ext cx="422761" cy="230063"/>
            </a:xfrm>
            <a:prstGeom prst="ellipse">
              <a:avLst/>
            </a:prstGeom>
            <a:solidFill>
              <a:srgbClr val="F9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757355" y="1681132"/>
              <a:ext cx="213006" cy="4290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Coloring of the Rest</a:t>
            </a:r>
          </a:p>
        </p:txBody>
      </p:sp>
      <p:grpSp>
        <p:nvGrpSpPr>
          <p:cNvPr id="2" name="Group 234"/>
          <p:cNvGrpSpPr>
            <a:grpSpLocks noChangeAspect="1"/>
          </p:cNvGrpSpPr>
          <p:nvPr/>
        </p:nvGrpSpPr>
        <p:grpSpPr>
          <a:xfrm>
            <a:off x="326484" y="0"/>
            <a:ext cx="3718466" cy="4227797"/>
            <a:chOff x="948932" y="1928260"/>
            <a:chExt cx="3040138" cy="3456540"/>
          </a:xfrm>
        </p:grpSpPr>
        <p:grpSp>
          <p:nvGrpSpPr>
            <p:cNvPr id="3" name="Group 26"/>
            <p:cNvGrpSpPr/>
            <p:nvPr/>
          </p:nvGrpSpPr>
          <p:grpSpPr>
            <a:xfrm>
              <a:off x="1156970" y="2457450"/>
              <a:ext cx="2641600" cy="2359152"/>
              <a:chOff x="3009900" y="2641600"/>
              <a:chExt cx="2641600" cy="2359152"/>
            </a:xfrm>
          </p:grpSpPr>
          <p:sp>
            <p:nvSpPr>
              <p:cNvPr id="106" name="Cube 105"/>
              <p:cNvSpPr/>
              <p:nvPr/>
            </p:nvSpPr>
            <p:spPr>
              <a:xfrm>
                <a:off x="3009900" y="2641600"/>
                <a:ext cx="2641600" cy="2359152"/>
              </a:xfrm>
              <a:prstGeom prst="cube">
                <a:avLst/>
              </a:prstGeom>
              <a:noFill/>
              <a:ln w="25400">
                <a:solidFill>
                  <a:srgbClr val="9452D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2740025" y="3527425"/>
                <a:ext cx="1758950" cy="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632200" y="4400550"/>
                <a:ext cx="2019300" cy="12700"/>
              </a:xfrm>
              <a:prstGeom prst="line">
                <a:avLst/>
              </a:prstGeom>
              <a:ln w="25400">
                <a:solidFill>
                  <a:srgbClr val="9452D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009900" y="4400550"/>
                <a:ext cx="622300" cy="600202"/>
              </a:xfrm>
              <a:prstGeom prst="line">
                <a:avLst/>
              </a:prstGeom>
              <a:ln w="25400">
                <a:solidFill>
                  <a:srgbClr val="9966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>
              <a:off x="3201670" y="4816602"/>
              <a:ext cx="596900" cy="1588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775969" y="2667000"/>
              <a:ext cx="762001" cy="2"/>
            </a:xfrm>
            <a:prstGeom prst="line">
              <a:avLst/>
            </a:prstGeom>
            <a:ln w="127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cxnSpLocks noChangeAspect="1"/>
            </p:cNvCxnSpPr>
            <p:nvPr/>
          </p:nvCxnSpPr>
          <p:spPr>
            <a:xfrm rot="5400000" flipH="1" flipV="1">
              <a:off x="1774371" y="3878399"/>
              <a:ext cx="333648" cy="323850"/>
            </a:xfrm>
            <a:prstGeom prst="line">
              <a:avLst/>
            </a:prstGeom>
            <a:ln w="12700"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Picture 10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3201670" y="4660900"/>
              <a:ext cx="787400" cy="723900"/>
            </a:xfrm>
            <a:prstGeom prst="rect">
              <a:avLst/>
            </a:prstGeom>
          </p:spPr>
        </p:pic>
        <p:pic>
          <p:nvPicPr>
            <p:cNvPr id="104" name="Picture 10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1696721" y="3327400"/>
              <a:ext cx="812800" cy="723900"/>
            </a:xfrm>
            <a:prstGeom prst="rect">
              <a:avLst/>
            </a:prstGeom>
          </p:spPr>
        </p:pic>
        <p:pic>
          <p:nvPicPr>
            <p:cNvPr id="105" name="Picture 10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948932" y="1928260"/>
              <a:ext cx="812802" cy="723899"/>
            </a:xfrm>
            <a:prstGeom prst="rect">
              <a:avLst/>
            </a:prstGeom>
          </p:spPr>
        </p:pic>
      </p:grpSp>
      <p:cxnSp>
        <p:nvCxnSpPr>
          <p:cNvPr id="110" name="Straight Connector 109"/>
          <p:cNvCxnSpPr/>
          <p:nvPr/>
        </p:nvCxnSpPr>
        <p:spPr bwMode="auto">
          <a:xfrm>
            <a:off x="1735024" y="3453447"/>
            <a:ext cx="19687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1039722" y="905510"/>
            <a:ext cx="133350" cy="1320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1039722" y="1037590"/>
            <a:ext cx="119555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5400000">
            <a:off x="1243207" y="2031671"/>
            <a:ext cx="1984987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>
            <a:off x="1865113" y="3087514"/>
            <a:ext cx="432721" cy="3076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med" len="med"/>
          </a:ln>
          <a:effectLst/>
        </p:spPr>
      </p:cxnSp>
      <p:pic>
        <p:nvPicPr>
          <p:cNvPr id="115" name="Picture 1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-92616" y="493426"/>
            <a:ext cx="1701800" cy="711200"/>
          </a:xfrm>
          <a:prstGeom prst="rect">
            <a:avLst/>
          </a:prstGeom>
        </p:spPr>
      </p:pic>
      <p:pic>
        <p:nvPicPr>
          <p:cNvPr id="116" name="Picture 1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83634" y="3058826"/>
            <a:ext cx="1701800" cy="635000"/>
          </a:xfrm>
          <a:prstGeom prst="rect">
            <a:avLst/>
          </a:prstGeom>
        </p:spPr>
      </p:pic>
      <p:pic>
        <p:nvPicPr>
          <p:cNvPr id="117" name="Picture 1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78909" y="3033426"/>
            <a:ext cx="1701800" cy="711200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 bwMode="auto">
          <a:xfrm>
            <a:off x="1173072" y="905510"/>
            <a:ext cx="3682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rot="16200000" flipH="1">
            <a:off x="474733" y="1964694"/>
            <a:ext cx="2123706" cy="3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1167453" y="3451859"/>
            <a:ext cx="196873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5400000">
            <a:off x="1135822" y="3052684"/>
            <a:ext cx="426902" cy="371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</p:spPr>
      </p:cxnSp>
      <p:pic>
        <p:nvPicPr>
          <p:cNvPr id="141" name="Picture 1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-289466" y="3109626"/>
            <a:ext cx="1689100" cy="635000"/>
          </a:xfrm>
          <a:prstGeom prst="rect">
            <a:avLst/>
          </a:prstGeom>
        </p:spPr>
      </p:pic>
      <p:pic>
        <p:nvPicPr>
          <p:cNvPr id="142" name="Picture 1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91534" y="3033426"/>
            <a:ext cx="1689100" cy="711200"/>
          </a:xfrm>
          <a:prstGeom prst="rect">
            <a:avLst/>
          </a:prstGeom>
        </p:spPr>
      </p:pic>
      <p:sp>
        <p:nvSpPr>
          <p:cNvPr id="168" name="Left Arrow 161"/>
          <p:cNvSpPr>
            <a:spLocks noChangeArrowheads="1"/>
          </p:cNvSpPr>
          <p:nvPr/>
        </p:nvSpPr>
        <p:spPr bwMode="auto">
          <a:xfrm rot="10800000">
            <a:off x="4529359" y="1898901"/>
            <a:ext cx="871759" cy="341186"/>
          </a:xfrm>
          <a:prstGeom prst="leftArrow">
            <a:avLst>
              <a:gd name="adj1" fmla="val 50000"/>
              <a:gd name="adj2" fmla="val 50006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80939" y="4394200"/>
            <a:ext cx="2399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Rest of the coloring: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04568" y="4400034"/>
            <a:ext cx="5270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All </a:t>
            </a:r>
            <a:r>
              <a:rPr lang="en-US" sz="2000" i="1" dirty="0" err="1" smtClean="0">
                <a:latin typeface="Times New Roman"/>
                <a:cs typeface="Times New Roman"/>
              </a:rPr>
              <a:t>cubelets</a:t>
            </a:r>
            <a:r>
              <a:rPr lang="en-US" sz="2000" i="1" dirty="0" smtClean="0">
                <a:latin typeface="Times New Roman"/>
                <a:cs typeface="Times New Roman"/>
              </a:rPr>
              <a:t> get color </a:t>
            </a:r>
            <a:r>
              <a:rPr lang="en-US" sz="2000" i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/>
                <a:cs typeface="Times New Roman"/>
              </a:rPr>
              <a:t>0</a:t>
            </a:r>
            <a:r>
              <a:rPr lang="en-US" sz="2000" i="1" dirty="0" smtClean="0">
                <a:latin typeface="Times New Roman"/>
                <a:cs typeface="Times New Roman"/>
              </a:rPr>
              <a:t>, unless they touch line L.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904568" y="4952544"/>
            <a:ext cx="5634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The </a:t>
            </a:r>
            <a:r>
              <a:rPr lang="en-US" sz="2000" i="1" dirty="0" err="1" smtClean="0">
                <a:latin typeface="Times New Roman"/>
                <a:cs typeface="Times New Roman"/>
              </a:rPr>
              <a:t>cubelets</a:t>
            </a:r>
            <a:r>
              <a:rPr lang="en-US" sz="2000" i="1" dirty="0" smtClean="0">
                <a:latin typeface="Times New Roman"/>
                <a:cs typeface="Times New Roman"/>
              </a:rPr>
              <a:t> surrounding line L at any given point are colored with colors </a:t>
            </a:r>
            <a:r>
              <a:rPr lang="en-US" sz="2000" i="1" dirty="0" smtClean="0">
                <a:ln>
                  <a:solidFill>
                    <a:srgbClr val="F9FF00"/>
                  </a:solidFill>
                </a:ln>
                <a:latin typeface="Times New Roman"/>
                <a:cs typeface="Times New Roman"/>
              </a:rPr>
              <a:t>1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000" i="1" dirty="0" smtClean="0">
                <a:latin typeface="Times New Roman"/>
                <a:cs typeface="Times New Roman"/>
              </a:rPr>
              <a:t>, </a:t>
            </a:r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3</a:t>
            </a:r>
            <a:r>
              <a:rPr lang="en-US" sz="2000" i="1" dirty="0" smtClean="0">
                <a:latin typeface="Times New Roman"/>
                <a:cs typeface="Times New Roman"/>
              </a:rPr>
              <a:t> in a way that “protects” the line from touching color </a:t>
            </a:r>
            <a:r>
              <a:rPr lang="en-US" sz="2000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0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6089204" y="914400"/>
            <a:ext cx="2158492" cy="2454148"/>
            <a:chOff x="669985" y="655034"/>
            <a:chExt cx="2158492" cy="2454148"/>
          </a:xfrm>
        </p:grpSpPr>
        <p:grpSp>
          <p:nvGrpSpPr>
            <p:cNvPr id="147" name="Group 9"/>
            <p:cNvGrpSpPr/>
            <p:nvPr/>
          </p:nvGrpSpPr>
          <p:grpSpPr>
            <a:xfrm>
              <a:off x="669985" y="655034"/>
              <a:ext cx="2158492" cy="2454148"/>
              <a:chOff x="5778786" y="905510"/>
              <a:chExt cx="2158492" cy="2454148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7378226" y="2956237"/>
                <a:ext cx="423798" cy="1127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655981" y="1430016"/>
                <a:ext cx="541022" cy="1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cxnSpLocks noChangeAspect="1"/>
              </p:cNvCxnSpPr>
              <p:nvPr/>
            </p:nvCxnSpPr>
            <p:spPr>
              <a:xfrm rot="5400000" flipH="1" flipV="1">
                <a:off x="6364846" y="2290112"/>
                <a:ext cx="236891" cy="229933"/>
              </a:xfrm>
              <a:prstGeom prst="line">
                <a:avLst/>
              </a:prstGeom>
              <a:ln w="12700">
                <a:prstDash val="solid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3" name="Picture 15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7378226" y="2845688"/>
                <a:ext cx="559052" cy="513970"/>
              </a:xfrm>
              <a:prstGeom prst="rect">
                <a:avLst/>
              </a:prstGeom>
            </p:spPr>
          </p:pic>
          <p:pic>
            <p:nvPicPr>
              <p:cNvPr id="154" name="Picture 15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6309715" y="1898901"/>
                <a:ext cx="577086" cy="513970"/>
              </a:xfrm>
              <a:prstGeom prst="rect">
                <a:avLst/>
              </a:prstGeom>
            </p:spPr>
          </p:pic>
          <p:pic>
            <p:nvPicPr>
              <p:cNvPr id="155" name="Picture 15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5778786" y="905510"/>
                <a:ext cx="577088" cy="513969"/>
              </a:xfrm>
              <a:prstGeom prst="rect">
                <a:avLst/>
              </a:prstGeom>
            </p:spPr>
          </p:pic>
          <p:cxnSp>
            <p:nvCxnSpPr>
              <p:cNvPr id="156" name="Straight Connector 155"/>
              <p:cNvCxnSpPr/>
              <p:nvPr/>
            </p:nvCxnSpPr>
            <p:spPr bwMode="auto">
              <a:xfrm rot="5400000" flipH="1" flipV="1">
                <a:off x="5956772" y="1275664"/>
                <a:ext cx="399091" cy="396532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 flipV="1">
                <a:off x="5927056" y="2539111"/>
                <a:ext cx="427527" cy="417125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9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 rot="16200000" flipH="1">
                <a:off x="5726250" y="1902717"/>
                <a:ext cx="1261389" cy="4723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 bwMode="auto">
              <a:xfrm>
                <a:off x="5942176" y="2953892"/>
                <a:ext cx="1433349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1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 rot="5400000">
                <a:off x="5319293" y="2351675"/>
                <a:ext cx="1214399" cy="112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Straight Connector 160"/>
              <p:cNvCxnSpPr/>
              <p:nvPr/>
            </p:nvCxnSpPr>
            <p:spPr>
              <a:xfrm rot="10800000">
                <a:off x="6368325" y="2530093"/>
                <a:ext cx="1433699" cy="9017"/>
              </a:xfrm>
              <a:prstGeom prst="line">
                <a:avLst/>
              </a:prstGeom>
              <a:ln w="25400"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auto">
              <a:xfrm flipV="1">
                <a:off x="7385910" y="2535935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Straight Connector 162"/>
              <p:cNvCxnSpPr/>
              <p:nvPr/>
            </p:nvCxnSpPr>
            <p:spPr bwMode="auto">
              <a:xfrm rot="16200000" flipH="1">
                <a:off x="6754881" y="2332891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flipV="1">
                <a:off x="7382735" y="1284410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/>
              <p:nvPr/>
            </p:nvCxnSpPr>
            <p:spPr bwMode="auto">
              <a:xfrm rot="16200000" flipH="1">
                <a:off x="7174170" y="1902239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>
                <a:cxnSpLocks noChangeAspect="1"/>
              </p:cNvCxnSpPr>
              <p:nvPr/>
            </p:nvCxnSpPr>
            <p:spPr bwMode="auto">
              <a:xfrm>
                <a:off x="5925216" y="1700528"/>
                <a:ext cx="1457595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>
                <a:cxnSpLocks noChangeAspect="1"/>
              </p:cNvCxnSpPr>
              <p:nvPr/>
            </p:nvCxnSpPr>
            <p:spPr bwMode="auto">
              <a:xfrm>
                <a:off x="6345056" y="1279649"/>
                <a:ext cx="1466742" cy="161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9" name="Oval 168"/>
              <p:cNvSpPr/>
              <p:nvPr/>
            </p:nvSpPr>
            <p:spPr>
              <a:xfrm rot="2465626">
                <a:off x="6619975" y="2585440"/>
                <a:ext cx="163955" cy="311649"/>
              </a:xfrm>
              <a:prstGeom prst="ellipse">
                <a:avLst/>
              </a:prstGeom>
              <a:solidFill>
                <a:srgbClr val="49B1FF"/>
              </a:solidFill>
              <a:ln>
                <a:solidFill>
                  <a:schemeClr val="accent1">
                    <a:shade val="95000"/>
                    <a:satMod val="105000"/>
                    <a:alpha val="13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Oval 147"/>
            <p:cNvSpPr>
              <a:spLocks noChangeAspect="1"/>
            </p:cNvSpPr>
            <p:nvPr/>
          </p:nvSpPr>
          <p:spPr>
            <a:xfrm rot="18479470">
              <a:off x="816803" y="1683729"/>
              <a:ext cx="422761" cy="230063"/>
            </a:xfrm>
            <a:prstGeom prst="ellipse">
              <a:avLst/>
            </a:prstGeom>
            <a:solidFill>
              <a:srgbClr val="F9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1757355" y="1681132"/>
              <a:ext cx="213006" cy="4290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Coloring around 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124200" y="1778000"/>
            <a:ext cx="685800" cy="660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1778000"/>
            <a:ext cx="685800" cy="660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24200" y="2438400"/>
            <a:ext cx="685800" cy="660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0" y="2438400"/>
            <a:ext cx="685800" cy="660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3718560" y="2346960"/>
            <a:ext cx="182880" cy="18288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4700" y="2529840"/>
            <a:ext cx="33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9B1FF"/>
                </a:solidFill>
              </a:rPr>
              <a:t>3</a:t>
            </a:r>
            <a:endParaRPr lang="en-US" b="1" dirty="0">
              <a:solidFill>
                <a:srgbClr val="49B1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6523" y="2542540"/>
            <a:ext cx="33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9B1FF"/>
                </a:solidFill>
              </a:rPr>
              <a:t>3</a:t>
            </a:r>
            <a:endParaRPr lang="en-US" b="1" dirty="0">
              <a:solidFill>
                <a:srgbClr val="49B1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9300" y="1939528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1187" y="1939528"/>
            <a:ext cx="52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rgbClr val="F9FF00"/>
                  </a:solidFill>
                </a:ln>
              </a:rPr>
              <a:t>1</a:t>
            </a:r>
            <a:endParaRPr lang="en-US" b="1" dirty="0">
              <a:ln>
                <a:solidFill>
                  <a:srgbClr val="F9FF00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88813" y="2228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ym typeface="Symbol"/>
              </a:rPr>
              <a:t>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05565" y="3244334"/>
            <a:ext cx="4990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colors </a:t>
            </a:r>
            <a:r>
              <a:rPr lang="en-US" i="1" dirty="0" smtClean="0">
                <a:ln>
                  <a:solidFill>
                    <a:srgbClr val="F9FF00"/>
                  </a:solidFill>
                </a:ln>
                <a:latin typeface="Times New Roman"/>
                <a:cs typeface="Times New Roman"/>
              </a:rPr>
              <a:t>1</a:t>
            </a:r>
            <a:r>
              <a:rPr lang="en-US" i="1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3</a:t>
            </a:r>
            <a:r>
              <a:rPr lang="en-US" i="1" dirty="0" smtClean="0">
                <a:latin typeface="Times New Roman"/>
                <a:cs typeface="Times New Roman"/>
              </a:rPr>
              <a:t> are placed in a clockwise arrangement for an observer who is walking on 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05565" y="4043065"/>
            <a:ext cx="4990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two out of four </a:t>
            </a:r>
            <a:r>
              <a:rPr lang="en-US" i="1" dirty="0" err="1" smtClean="0">
                <a:latin typeface="Times New Roman"/>
                <a:cs typeface="Times New Roman"/>
              </a:rPr>
              <a:t>cubelets</a:t>
            </a:r>
            <a:r>
              <a:rPr lang="en-US" i="1" dirty="0" smtClean="0">
                <a:latin typeface="Times New Roman"/>
                <a:cs typeface="Times New Roman"/>
              </a:rPr>
              <a:t> are colored 3, one is colored 1 and the other is colored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Beginning of L at 0</a:t>
            </a:r>
            <a:r>
              <a:rPr lang="en-US" sz="3600" i="1" baseline="300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n</a:t>
            </a:r>
            <a:endParaRPr lang="en-US" sz="3600" i="1" dirty="0" smtClean="0">
              <a:solidFill>
                <a:srgbClr val="FFFFCC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9" name="Picture 78" descr="Snapshot 2010-03-01 13-15-07.tiff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298700" y="1037590"/>
            <a:ext cx="3581400" cy="4500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82065" y="2082800"/>
            <a:ext cx="270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notice that given the coloring of the </a:t>
            </a:r>
            <a:r>
              <a:rPr lang="en-US" i="1" dirty="0" err="1" smtClean="0">
                <a:latin typeface="Times New Roman"/>
                <a:cs typeface="Times New Roman"/>
              </a:rPr>
              <a:t>cubelets</a:t>
            </a:r>
            <a:r>
              <a:rPr lang="en-US" i="1" dirty="0" smtClean="0">
                <a:latin typeface="Times New Roman"/>
                <a:cs typeface="Times New Roman"/>
              </a:rPr>
              <a:t> around the beginning of L (on the left), there is no point of the subdivision in the proximity of these </a:t>
            </a:r>
            <a:r>
              <a:rPr lang="en-US" i="1" dirty="0" err="1" smtClean="0">
                <a:latin typeface="Times New Roman"/>
                <a:cs typeface="Times New Roman"/>
              </a:rPr>
              <a:t>cubelets</a:t>
            </a:r>
            <a:r>
              <a:rPr lang="en-US" i="1" dirty="0" smtClean="0">
                <a:latin typeface="Times New Roman"/>
                <a:cs typeface="Times New Roman"/>
              </a:rPr>
              <a:t> surrounded by all four colors… 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87350" y="4737100"/>
            <a:ext cx="2400300" cy="838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1803400" y="4508500"/>
            <a:ext cx="116840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49B1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40100" y="4329668"/>
            <a:ext cx="196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Last Time…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Color Twisting</a:t>
            </a:r>
          </a:p>
        </p:txBody>
      </p:sp>
      <p:pic>
        <p:nvPicPr>
          <p:cNvPr id="17" name="Picture 16" descr="brouwer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</mc:Choice>
          <mc:Fallback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</mc:Fallback>
        </mc:AlternateContent>
        <p:spPr>
          <a:xfrm>
            <a:off x="209550" y="1201216"/>
            <a:ext cx="4895850" cy="55805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486400" y="1611531"/>
            <a:ext cx="3543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- in the figure on the left, the arrow points to the direction in which the two </a:t>
            </a:r>
            <a:r>
              <a:rPr lang="en-US" i="1" dirty="0" err="1" smtClean="0">
                <a:latin typeface="Times New Roman"/>
                <a:cs typeface="Times New Roman"/>
              </a:rPr>
              <a:t>cubelets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colored 3</a:t>
            </a:r>
            <a:r>
              <a:rPr lang="en-US" i="1" dirty="0" smtClean="0">
                <a:latin typeface="Times New Roman"/>
                <a:cs typeface="Times New Roman"/>
              </a:rPr>
              <a:t> lie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1100" y="838200"/>
            <a:ext cx="396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out of the four </a:t>
            </a:r>
            <a:r>
              <a:rPr lang="en-US" i="1" dirty="0" err="1" smtClean="0">
                <a:latin typeface="Times New Roman"/>
                <a:cs typeface="Times New Roman"/>
              </a:rPr>
              <a:t>cubelets</a:t>
            </a:r>
            <a:r>
              <a:rPr lang="en-US" i="1" dirty="0" smtClean="0">
                <a:latin typeface="Times New Roman"/>
                <a:cs typeface="Times New Roman"/>
              </a:rPr>
              <a:t> around L which two are colored with </a:t>
            </a:r>
            <a:r>
              <a:rPr lang="en-US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color 3 </a:t>
            </a:r>
            <a:r>
              <a:rPr lang="en-US" i="1" dirty="0" smtClean="0">
                <a:latin typeface="Times New Roman"/>
                <a:cs typeface="Times New Roman"/>
              </a:rPr>
              <a:t>?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5101" y="3646269"/>
            <a:ext cx="368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IMPORTANT </a:t>
            </a:r>
            <a:r>
              <a:rPr lang="en-US" dirty="0" smtClean="0">
                <a:latin typeface="Times New Roman"/>
                <a:cs typeface="Times New Roman"/>
              </a:rPr>
              <a:t>directionality issue: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8000" y="4015601"/>
            <a:ext cx="33655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the picture on the left shows the evolution of the location of the pair of </a:t>
            </a:r>
            <a:r>
              <a:rPr lang="en-US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colored 3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cubelets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along the subset of L corresponding to an edge  (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) of the PPAD graph…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5600" y="2534861"/>
            <a:ext cx="3543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- observe also the way the twists of L affect the location of these </a:t>
            </a:r>
            <a:r>
              <a:rPr lang="en-US" i="1" dirty="0" err="1" smtClean="0">
                <a:latin typeface="Times New Roman"/>
                <a:cs typeface="Times New Roman"/>
              </a:rPr>
              <a:t>cubelets</a:t>
            </a:r>
            <a:r>
              <a:rPr lang="en-US" i="1" dirty="0" smtClean="0">
                <a:latin typeface="Times New Roman"/>
                <a:cs typeface="Times New Roman"/>
              </a:rPr>
              <a:t> with respect to L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0700" y="5866368"/>
            <a:ext cx="459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5E0DFF"/>
                </a:solidFill>
                <a:latin typeface="Times New Roman"/>
                <a:cs typeface="Times New Roman"/>
              </a:rPr>
              <a:t>at the main segment corresponding to </a:t>
            </a:r>
            <a:r>
              <a:rPr lang="en-US" i="1" dirty="0" err="1" smtClean="0">
                <a:solidFill>
                  <a:srgbClr val="5E0DFF"/>
                </a:solidFill>
                <a:latin typeface="Times New Roman"/>
                <a:cs typeface="Times New Roman"/>
              </a:rPr>
              <a:t>u</a:t>
            </a:r>
            <a:r>
              <a:rPr lang="en-US" i="1" dirty="0" smtClean="0">
                <a:solidFill>
                  <a:srgbClr val="5E0DFF"/>
                </a:solidFill>
                <a:latin typeface="Times New Roman"/>
                <a:cs typeface="Times New Roman"/>
              </a:rPr>
              <a:t> the pair of  </a:t>
            </a:r>
            <a:r>
              <a:rPr lang="en-US" i="1" dirty="0" err="1" smtClean="0">
                <a:solidFill>
                  <a:srgbClr val="5E0DFF"/>
                </a:solidFill>
                <a:latin typeface="Times New Roman"/>
                <a:cs typeface="Times New Roman"/>
              </a:rPr>
              <a:t>cubelets</a:t>
            </a:r>
            <a:r>
              <a:rPr lang="en-US" i="1" dirty="0" smtClean="0">
                <a:solidFill>
                  <a:srgbClr val="5E0DFF"/>
                </a:solidFill>
                <a:latin typeface="Times New Roman"/>
                <a:cs typeface="Times New Roman"/>
              </a:rPr>
              <a:t> lies above L, while at the main segment corresponding to </a:t>
            </a:r>
            <a:r>
              <a:rPr lang="en-US" i="1" dirty="0" err="1" smtClean="0">
                <a:solidFill>
                  <a:srgbClr val="5E0DFF"/>
                </a:solidFill>
                <a:latin typeface="Times New Roman"/>
                <a:cs typeface="Times New Roman"/>
              </a:rPr>
              <a:t>v</a:t>
            </a:r>
            <a:r>
              <a:rPr lang="en-US" i="1" dirty="0" smtClean="0">
                <a:solidFill>
                  <a:srgbClr val="5E0DFF"/>
                </a:solidFill>
                <a:latin typeface="Times New Roman"/>
                <a:cs typeface="Times New Roman"/>
              </a:rPr>
              <a:t> they lie below L</a:t>
            </a:r>
            <a:endParaRPr lang="en-US" i="1" dirty="0">
              <a:solidFill>
                <a:srgbClr val="5E0D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Color Twisting</a:t>
            </a:r>
          </a:p>
        </p:txBody>
      </p:sp>
      <p:pic>
        <p:nvPicPr>
          <p:cNvPr id="17" name="Picture 16" descr="brouwer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</mc:Choice>
          <mc:Fallback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</mc:Fallback>
        </mc:AlternateContent>
        <p:spPr>
          <a:xfrm>
            <a:off x="209550" y="1201216"/>
            <a:ext cx="4895850" cy="55805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89549" y="558800"/>
            <a:ext cx="2870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the flip in the location of the </a:t>
            </a:r>
            <a:r>
              <a:rPr lang="en-US" i="1" dirty="0" err="1" smtClean="0">
                <a:latin typeface="Times New Roman"/>
                <a:cs typeface="Times New Roman"/>
              </a:rPr>
              <a:t>cubelets</a:t>
            </a:r>
            <a:r>
              <a:rPr lang="en-US" i="1" dirty="0" smtClean="0">
                <a:latin typeface="Times New Roman"/>
                <a:cs typeface="Times New Roman"/>
              </a:rPr>
              <a:t> makes it impossible to locally decide where the colored 3 </a:t>
            </a:r>
            <a:r>
              <a:rPr lang="en-US" i="1" dirty="0" err="1" smtClean="0">
                <a:latin typeface="Times New Roman"/>
                <a:cs typeface="Times New Roman"/>
              </a:rPr>
              <a:t>cubelets</a:t>
            </a:r>
            <a:r>
              <a:rPr lang="en-US" i="1" dirty="0" smtClean="0">
                <a:latin typeface="Times New Roman"/>
                <a:cs typeface="Times New Roman"/>
              </a:rPr>
              <a:t> should lie!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3049" y="2358072"/>
            <a:ext cx="28702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to resolve this we assume that all edges (</a:t>
            </a:r>
            <a:r>
              <a:rPr lang="en-US" i="1" dirty="0" err="1" smtClean="0">
                <a:latin typeface="Times New Roman"/>
                <a:cs typeface="Times New Roman"/>
              </a:rPr>
              <a:t>u,v</a:t>
            </a:r>
            <a:r>
              <a:rPr lang="en-US" i="1" dirty="0" smtClean="0">
                <a:latin typeface="Times New Roman"/>
                <a:cs typeface="Times New Roman"/>
              </a:rPr>
              <a:t>) of the PPAD graph join an odd </a:t>
            </a:r>
            <a:r>
              <a:rPr lang="en-US" i="1" dirty="0" err="1" smtClean="0">
                <a:latin typeface="Times New Roman"/>
                <a:cs typeface="Times New Roman"/>
              </a:rPr>
              <a:t>u</a:t>
            </a:r>
            <a:r>
              <a:rPr lang="en-US" i="1" dirty="0" smtClean="0">
                <a:latin typeface="Times New Roman"/>
                <a:cs typeface="Times New Roman"/>
              </a:rPr>
              <a:t> (as a binary number) with an even </a:t>
            </a:r>
            <a:r>
              <a:rPr lang="en-US" i="1" dirty="0" err="1" smtClean="0">
                <a:latin typeface="Times New Roman"/>
                <a:cs typeface="Times New Roman"/>
              </a:rPr>
              <a:t>v</a:t>
            </a:r>
            <a:r>
              <a:rPr lang="en-US" i="1" dirty="0" smtClean="0">
                <a:latin typeface="Times New Roman"/>
                <a:cs typeface="Times New Roman"/>
              </a:rPr>
              <a:t> (as a binary number) or vice versa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49" y="4277499"/>
            <a:ext cx="2870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for even </a:t>
            </a:r>
            <a:r>
              <a:rPr lang="en-US" i="1" dirty="0" err="1" smtClean="0">
                <a:latin typeface="Times New Roman"/>
                <a:cs typeface="Times New Roman"/>
              </a:rPr>
              <a:t>u’s</a:t>
            </a:r>
            <a:r>
              <a:rPr lang="en-US" i="1" dirty="0" smtClean="0">
                <a:latin typeface="Times New Roman"/>
                <a:cs typeface="Times New Roman"/>
              </a:rPr>
              <a:t> we place the pair of 3-colored </a:t>
            </a:r>
            <a:r>
              <a:rPr lang="en-US" i="1" dirty="0" err="1" smtClean="0">
                <a:latin typeface="Times New Roman"/>
                <a:cs typeface="Times New Roman"/>
              </a:rPr>
              <a:t>cubelets</a:t>
            </a:r>
            <a:r>
              <a:rPr lang="en-US" i="1" dirty="0" smtClean="0">
                <a:latin typeface="Times New Roman"/>
                <a:cs typeface="Times New Roman"/>
              </a:rPr>
              <a:t> below the main segment of </a:t>
            </a:r>
            <a:r>
              <a:rPr lang="en-US" i="1" dirty="0" err="1" smtClean="0">
                <a:latin typeface="Times New Roman"/>
                <a:cs typeface="Times New Roman"/>
              </a:rPr>
              <a:t>u</a:t>
            </a:r>
            <a:r>
              <a:rPr lang="en-US" i="1" dirty="0" smtClean="0">
                <a:latin typeface="Times New Roman"/>
                <a:cs typeface="Times New Roman"/>
              </a:rPr>
              <a:t>, while for odd </a:t>
            </a:r>
            <a:r>
              <a:rPr lang="en-US" i="1" dirty="0" err="1" smtClean="0">
                <a:latin typeface="Times New Roman"/>
                <a:cs typeface="Times New Roman"/>
              </a:rPr>
              <a:t>u’s</a:t>
            </a:r>
            <a:r>
              <a:rPr lang="en-US" i="1" dirty="0" smtClean="0">
                <a:latin typeface="Times New Roman"/>
                <a:cs typeface="Times New Roman"/>
              </a:rPr>
              <a:t> we place it above the main segment</a:t>
            </a:r>
            <a:endParaRPr lang="en-US" i="1" dirty="0">
              <a:latin typeface="Times New Roman"/>
              <a:cs typeface="Times New Roman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467600" y="1763762"/>
            <a:ext cx="1663700" cy="1411241"/>
            <a:chOff x="7429500" y="1827262"/>
            <a:chExt cx="1663700" cy="1411241"/>
          </a:xfrm>
        </p:grpSpPr>
        <p:sp>
          <p:nvSpPr>
            <p:cNvPr id="9" name="TextBox 8"/>
            <p:cNvSpPr txBox="1"/>
            <p:nvPr/>
          </p:nvSpPr>
          <p:spPr>
            <a:xfrm>
              <a:off x="7429500" y="1827262"/>
              <a:ext cx="1663700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Claim1: This </a:t>
              </a:r>
              <a:br>
                <a:rPr lang="en-US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</a:br>
              <a:r>
                <a:rPr lang="en-US" b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   is W.L.O.G. </a:t>
              </a:r>
              <a:endParaRPr lang="en-US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>
              <a:off x="7716972" y="2656025"/>
              <a:ext cx="764906" cy="40005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6591300" y="5448302"/>
            <a:ext cx="2463800" cy="1325789"/>
            <a:chOff x="6591300" y="5448302"/>
            <a:chExt cx="2463800" cy="1325789"/>
          </a:xfrm>
        </p:grpSpPr>
        <p:sp>
          <p:nvSpPr>
            <p:cNvPr id="12" name="TextBox 11"/>
            <p:cNvSpPr txBox="1"/>
            <p:nvPr/>
          </p:nvSpPr>
          <p:spPr>
            <a:xfrm>
              <a:off x="6591300" y="5850761"/>
              <a:ext cx="2463800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convention agrees with coloring around main segment of 0</a:t>
              </a:r>
              <a:r>
                <a:rPr lang="en-US" i="1" baseline="300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n</a:t>
              </a:r>
              <a:endParaRPr lang="en-US" i="1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Arrow Connector 12"/>
            <p:cNvCxnSpPr>
              <a:stCxn id="12" idx="0"/>
            </p:cNvCxnSpPr>
            <p:nvPr/>
          </p:nvCxnSpPr>
          <p:spPr bwMode="auto">
            <a:xfrm rot="16200000" flipV="1">
              <a:off x="7350510" y="5378070"/>
              <a:ext cx="402459" cy="54292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Proof of Claim of Previous Slide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649" y="838200"/>
            <a:ext cx="67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- Duplicate the vertices of the PPAD graph</a:t>
            </a:r>
            <a:endParaRPr lang="en-US" i="1" dirty="0">
              <a:latin typeface="Times New Roman"/>
              <a:cs typeface="Times New Roman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409700" y="1441450"/>
            <a:ext cx="1701800" cy="673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1649" y="2780268"/>
            <a:ext cx="67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- If node </a:t>
            </a:r>
            <a:r>
              <a:rPr lang="en-US" i="1" dirty="0" err="1" smtClean="0">
                <a:latin typeface="Times New Roman"/>
                <a:cs typeface="Times New Roman"/>
              </a:rPr>
              <a:t>u</a:t>
            </a:r>
            <a:r>
              <a:rPr lang="en-US" i="1" dirty="0" smtClean="0">
                <a:latin typeface="Times New Roman"/>
                <a:cs typeface="Times New Roman"/>
              </a:rPr>
              <a:t> is non-isolated include an edge from the 0 to the 1 copy</a:t>
            </a:r>
            <a:endParaRPr lang="en-US" i="1" dirty="0">
              <a:latin typeface="Times New Roman"/>
              <a:cs typeface="Times New Roman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46200" y="3568700"/>
            <a:ext cx="1809750" cy="673100"/>
            <a:chOff x="1346200" y="3568700"/>
            <a:chExt cx="1809750" cy="673100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454150" y="3568700"/>
              <a:ext cx="1701800" cy="6731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46200" y="3701534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non-isolated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8949" y="4914900"/>
            <a:ext cx="677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- Edges connect the 1-copy of a node to the 0-copy of its out-neighbor</a:t>
            </a:r>
            <a:endParaRPr lang="en-US" i="1" dirty="0">
              <a:latin typeface="Times New Roman"/>
              <a:cs typeface="Times New Roman"/>
            </a:endParaRP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428750" y="5258832"/>
            <a:ext cx="1701800" cy="6731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35100" y="5988050"/>
            <a:ext cx="1676400" cy="67310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 rot="16200000" flipH="1">
            <a:off x="2536567" y="5981700"/>
            <a:ext cx="502166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3302000" y="1060450"/>
            <a:ext cx="1885950" cy="1460500"/>
            <a:chOff x="3302000" y="1060450"/>
            <a:chExt cx="1885950" cy="1460500"/>
          </a:xfrm>
        </p:grpSpPr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321050" y="1060450"/>
              <a:ext cx="1841500" cy="7493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3346450" y="1797050"/>
              <a:ext cx="1841500" cy="723900"/>
            </a:xfrm>
            <a:prstGeom prst="rect">
              <a:avLst/>
            </a:prstGeom>
          </p:spPr>
        </p:pic>
        <p:sp>
          <p:nvSpPr>
            <p:cNvPr id="37" name="Right Arrow 36"/>
            <p:cNvSpPr/>
            <p:nvPr/>
          </p:nvSpPr>
          <p:spPr bwMode="auto">
            <a:xfrm>
              <a:off x="3302000" y="1567434"/>
              <a:ext cx="978408" cy="48463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02000" y="3149600"/>
            <a:ext cx="1993900" cy="1574800"/>
            <a:chOff x="3302000" y="3149600"/>
            <a:chExt cx="1993900" cy="1574800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429000" y="3149600"/>
              <a:ext cx="1841500" cy="749300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3454400" y="4000500"/>
              <a:ext cx="1841500" cy="72390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 bwMode="auto">
            <a:xfrm rot="16200000" flipH="1">
              <a:off x="4593967" y="3984367"/>
              <a:ext cx="502166" cy="12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Right Arrow 37"/>
            <p:cNvSpPr/>
            <p:nvPr/>
          </p:nvSpPr>
          <p:spPr bwMode="auto">
            <a:xfrm>
              <a:off x="3302000" y="3701550"/>
              <a:ext cx="978408" cy="48463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25800" y="5106432"/>
            <a:ext cx="3067050" cy="1605518"/>
            <a:chOff x="3225800" y="5106432"/>
            <a:chExt cx="3067050" cy="1605518"/>
          </a:xfrm>
        </p:grpSpPr>
        <p:pic>
          <p:nvPicPr>
            <p:cNvPr id="29" name="Picture 2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225800" y="5106432"/>
              <a:ext cx="1841500" cy="749300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4451350" y="5137150"/>
              <a:ext cx="1841500" cy="749300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3251200" y="5327650"/>
              <a:ext cx="3041650" cy="1384300"/>
              <a:chOff x="3251200" y="5327650"/>
              <a:chExt cx="3041650" cy="1384300"/>
            </a:xfrm>
          </p:grpSpPr>
          <p:pic>
            <p:nvPicPr>
              <p:cNvPr id="30" name="Picture 2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9"/>
                  <a:stretch>
                    <a:fillRect/>
                  </a:stretch>
                </p:blipFill>
              </mc:Choice>
              <mc:Fallback>
                <p:blipFill>
                  <a:blip r:embed="rId10"/>
                  <a:stretch>
                    <a:fillRect/>
                  </a:stretch>
                </p:blipFill>
              </mc:Fallback>
            </mc:AlternateContent>
            <p:spPr>
              <a:xfrm>
                <a:off x="3251200" y="5957332"/>
                <a:ext cx="1841500" cy="723900"/>
              </a:xfrm>
              <a:prstGeom prst="rect">
                <a:avLst/>
              </a:prstGeom>
            </p:spPr>
          </p:pic>
          <p:cxnSp>
            <p:nvCxnSpPr>
              <p:cNvPr id="31" name="Straight Arrow Connector 30"/>
              <p:cNvCxnSpPr/>
              <p:nvPr/>
            </p:nvCxnSpPr>
            <p:spPr bwMode="auto">
              <a:xfrm rot="16200000" flipH="1">
                <a:off x="4428867" y="5941199"/>
                <a:ext cx="502166" cy="127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33" name="Picture 3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3"/>
                  <a:stretch>
                    <a:fillRect/>
                  </a:stretch>
                </p:blipFill>
              </mc:Choice>
              <mc:Fallback>
                <p:blipFill>
                  <a:blip r:embed="rId14"/>
                  <a:stretch>
                    <a:fillRect/>
                  </a:stretch>
                </p:blipFill>
              </mc:Fallback>
            </mc:AlternateContent>
            <p:spPr>
              <a:xfrm>
                <a:off x="4476750" y="5988050"/>
                <a:ext cx="1816100" cy="723900"/>
              </a:xfrm>
              <a:prstGeom prst="rect">
                <a:avLst/>
              </a:prstGeom>
            </p:spPr>
          </p:pic>
          <p:cxnSp>
            <p:nvCxnSpPr>
              <p:cNvPr id="34" name="Straight Arrow Connector 33"/>
              <p:cNvCxnSpPr/>
              <p:nvPr/>
            </p:nvCxnSpPr>
            <p:spPr bwMode="auto">
              <a:xfrm rot="16200000" flipH="1">
                <a:off x="5635367" y="5950982"/>
                <a:ext cx="502166" cy="127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5" name="Freeform 34"/>
              <p:cNvSpPr/>
              <p:nvPr/>
            </p:nvSpPr>
            <p:spPr bwMode="auto">
              <a:xfrm>
                <a:off x="4876800" y="5327650"/>
                <a:ext cx="812800" cy="1085850"/>
              </a:xfrm>
              <a:custGeom>
                <a:avLst/>
                <a:gdLst>
                  <a:gd name="connsiteX0" fmla="*/ 0 w 812800"/>
                  <a:gd name="connsiteY0" fmla="*/ 1085850 h 1085850"/>
                  <a:gd name="connsiteX1" fmla="*/ 355600 w 812800"/>
                  <a:gd name="connsiteY1" fmla="*/ 704850 h 1085850"/>
                  <a:gd name="connsiteX2" fmla="*/ 406400 w 812800"/>
                  <a:gd name="connsiteY2" fmla="*/ 95250 h 1085850"/>
                  <a:gd name="connsiteX3" fmla="*/ 812800 w 812800"/>
                  <a:gd name="connsiteY3" fmla="*/ 13335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2800" h="1085850">
                    <a:moveTo>
                      <a:pt x="0" y="1085850"/>
                    </a:moveTo>
                    <a:cubicBezTo>
                      <a:pt x="143933" y="977900"/>
                      <a:pt x="287867" y="869950"/>
                      <a:pt x="355600" y="704850"/>
                    </a:cubicBezTo>
                    <a:cubicBezTo>
                      <a:pt x="423333" y="539750"/>
                      <a:pt x="330200" y="190500"/>
                      <a:pt x="406400" y="95250"/>
                    </a:cubicBezTo>
                    <a:cubicBezTo>
                      <a:pt x="482600" y="0"/>
                      <a:pt x="812800" y="133350"/>
                      <a:pt x="812800" y="13335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  <p:sp>
            <p:nvSpPr>
              <p:cNvPr id="39" name="Right Arrow 38"/>
              <p:cNvSpPr/>
              <p:nvPr/>
            </p:nvSpPr>
            <p:spPr bwMode="auto">
              <a:xfrm>
                <a:off x="3302000" y="5613416"/>
                <a:ext cx="978408" cy="484632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Finishing the Reduction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78550" y="655034"/>
            <a:ext cx="5295900" cy="665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3899" y="2009169"/>
            <a:ext cx="782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Claim 1:</a:t>
            </a:r>
            <a:r>
              <a:rPr lang="en-US" sz="2000" i="1" dirty="0" smtClean="0">
                <a:latin typeface="Times New Roman"/>
                <a:cs typeface="Times New Roman"/>
              </a:rPr>
              <a:t> A point in the cube is panchromatic in the described coloring </a:t>
            </a:r>
            <a:r>
              <a:rPr lang="en-US" sz="2000" i="1" dirty="0" err="1" smtClean="0">
                <a:latin typeface="Times New Roman"/>
                <a:cs typeface="Times New Roman"/>
              </a:rPr>
              <a:t>iff</a:t>
            </a:r>
            <a:r>
              <a:rPr lang="en-US" sz="2000" i="1" dirty="0" smtClean="0">
                <a:latin typeface="Times New Roman"/>
                <a:cs typeface="Times New Roman"/>
              </a:rPr>
              <a:t> it is: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	- an endpoint u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2</a:t>
            </a:r>
            <a:r>
              <a:rPr lang="en-US" sz="2000" i="1" dirty="0" smtClean="0">
                <a:latin typeface="Times New Roman"/>
                <a:cs typeface="Times New Roman"/>
              </a:rPr>
              <a:t>’  of a sink vertex </a:t>
            </a:r>
            <a:r>
              <a:rPr lang="en-US" sz="2000" i="1" dirty="0" err="1" smtClean="0">
                <a:latin typeface="Times New Roman"/>
                <a:cs typeface="Times New Roman"/>
              </a:rPr>
              <a:t>u</a:t>
            </a:r>
            <a:r>
              <a:rPr lang="en-US" sz="2000" i="1" dirty="0" smtClean="0">
                <a:latin typeface="Times New Roman"/>
                <a:cs typeface="Times New Roman"/>
              </a:rPr>
              <a:t> of the PPAD graph, or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	- an endpoint u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i="1" dirty="0" smtClean="0">
                <a:latin typeface="Times New Roman"/>
                <a:cs typeface="Times New Roman"/>
              </a:rPr>
              <a:t> of a source vertex </a:t>
            </a:r>
            <a:r>
              <a:rPr lang="en-US" sz="2000" i="1" dirty="0" err="1" smtClean="0">
                <a:latin typeface="Times New Roman"/>
                <a:cs typeface="Times New Roman"/>
              </a:rPr>
              <a:t>u</a:t>
            </a:r>
            <a:r>
              <a:rPr lang="en-US" sz="2000" i="1" dirty="0" smtClean="0">
                <a:latin typeface="Times New Roman"/>
                <a:cs typeface="Times New Roman"/>
              </a:rPr>
              <a:t> ≠0</a:t>
            </a:r>
            <a:r>
              <a:rPr lang="en-US" sz="2000" i="1" baseline="30000" dirty="0" smtClean="0">
                <a:latin typeface="Times New Roman"/>
                <a:cs typeface="Times New Roman"/>
              </a:rPr>
              <a:t>n</a:t>
            </a:r>
            <a:r>
              <a:rPr lang="en-US" sz="2000" i="1" dirty="0" smtClean="0">
                <a:latin typeface="Times New Roman"/>
                <a:cs typeface="Times New Roman"/>
              </a:rPr>
              <a:t> of the PPAD graph.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" y="838199"/>
            <a:ext cx="7823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A point in the cube is </a:t>
            </a:r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panchromatic </a:t>
            </a:r>
            <a:r>
              <a:rPr lang="en-US" sz="2000" dirty="0" err="1" smtClean="0">
                <a:latin typeface="Times New Roman"/>
                <a:cs typeface="Times New Roman"/>
              </a:rPr>
              <a:t>iff</a:t>
            </a:r>
            <a:r>
              <a:rPr lang="en-US" sz="2000" dirty="0" smtClean="0">
                <a:latin typeface="Times New Roman"/>
                <a:cs typeface="Times New Roman"/>
              </a:rPr>
              <a:t> it is the corner of some </a:t>
            </a:r>
            <a:r>
              <a:rPr lang="en-US" sz="2000" dirty="0" err="1" smtClean="0">
                <a:latin typeface="Times New Roman"/>
                <a:cs typeface="Times New Roman"/>
              </a:rPr>
              <a:t>cubelet</a:t>
            </a:r>
            <a:r>
              <a:rPr lang="en-US" sz="2000" dirty="0" smtClean="0">
                <a:latin typeface="Times New Roman"/>
                <a:cs typeface="Times New Roman"/>
              </a:rPr>
              <a:t> (i.e. it belongs to the subdivision of </a:t>
            </a:r>
            <a:r>
              <a:rPr lang="en-US" sz="2000" dirty="0" err="1" smtClean="0">
                <a:latin typeface="Times New Roman"/>
                <a:cs typeface="Times New Roman"/>
              </a:rPr>
              <a:t>mutliples</a:t>
            </a:r>
            <a:r>
              <a:rPr lang="en-US" sz="2000" dirty="0" smtClean="0">
                <a:latin typeface="Times New Roman"/>
                <a:cs typeface="Times New Roman"/>
              </a:rPr>
              <a:t> of 2</a:t>
            </a:r>
            <a:r>
              <a:rPr lang="en-US" sz="2000" i="1" baseline="30000" dirty="0" smtClean="0">
                <a:latin typeface="Times New Roman"/>
                <a:cs typeface="Times New Roman"/>
              </a:rPr>
              <a:t>-m</a:t>
            </a:r>
            <a:r>
              <a:rPr lang="en-US" sz="2000" dirty="0" smtClean="0">
                <a:latin typeface="Times New Roman"/>
                <a:cs typeface="Times New Roman"/>
              </a:rPr>
              <a:t>), and all colors are present in the </a:t>
            </a:r>
            <a:r>
              <a:rPr lang="en-US" sz="2000" dirty="0" err="1" smtClean="0">
                <a:latin typeface="Times New Roman"/>
                <a:cs typeface="Times New Roman"/>
              </a:rPr>
              <a:t>cubelets</a:t>
            </a:r>
            <a:r>
              <a:rPr lang="en-US" sz="2000" dirty="0" smtClean="0">
                <a:latin typeface="Times New Roman"/>
                <a:cs typeface="Times New Roman"/>
              </a:rPr>
              <a:t> containing this point.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3899" y="3759200"/>
            <a:ext cx="8420101" cy="939800"/>
            <a:chOff x="723899" y="3759200"/>
            <a:chExt cx="8420101" cy="939800"/>
          </a:xfrm>
        </p:grpSpPr>
        <p:sp>
          <p:nvSpPr>
            <p:cNvPr id="7" name="TextBox 6"/>
            <p:cNvSpPr txBox="1"/>
            <p:nvPr/>
          </p:nvSpPr>
          <p:spPr>
            <a:xfrm>
              <a:off x="723899" y="3759200"/>
              <a:ext cx="84201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Claim 2:</a:t>
              </a:r>
              <a:r>
                <a:rPr lang="en-US" sz="2000" i="1" dirty="0" smtClean="0">
                  <a:latin typeface="Times New Roman"/>
                  <a:cs typeface="Times New Roman"/>
                </a:rPr>
                <a:t> Given the description P, N of the PPAD graph, there is a polynomial-size circuit computing the coloring of every </a:t>
              </a:r>
              <a:r>
                <a:rPr lang="en-US" sz="2000" i="1" dirty="0" err="1" smtClean="0">
                  <a:latin typeface="Times New Roman"/>
                  <a:cs typeface="Times New Roman"/>
                </a:rPr>
                <a:t>cubelet</a:t>
              </a:r>
              <a:r>
                <a:rPr lang="en-US" sz="2000" i="1" dirty="0" smtClean="0">
                  <a:latin typeface="Times New Roman"/>
                  <a:cs typeface="Times New Roman"/>
                </a:rPr>
                <a:t>           .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883150" y="3886200"/>
              <a:ext cx="2095500" cy="81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 PPAD Class [Papadimitriou ’94]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19050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Suppose that an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exponentially large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graph with vertex set {0,1}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is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defined by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two circuits: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59038" y="3048000"/>
            <a:ext cx="822325" cy="822325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590800" y="4495800"/>
              <a:ext cx="507202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78088" y="4206875"/>
            <a:ext cx="822325" cy="822325"/>
            <a:chOff x="3505200" y="4267200"/>
            <a:chExt cx="822960" cy="822960"/>
          </a:xfrm>
        </p:grpSpPr>
        <p:sp>
          <p:nvSpPr>
            <p:cNvPr id="54298" name="Rectangle 18"/>
            <p:cNvSpPr>
              <a:spLocks noChangeArrowheads="1"/>
            </p:cNvSpPr>
            <p:nvPr/>
          </p:nvSpPr>
          <p:spPr bwMode="auto">
            <a:xfrm>
              <a:off x="3505200" y="42672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299" name="TextBox 15"/>
            <p:cNvSpPr txBox="1">
              <a:spLocks noChangeArrowheads="1"/>
            </p:cNvSpPr>
            <p:nvPr/>
          </p:nvSpPr>
          <p:spPr bwMode="auto">
            <a:xfrm>
              <a:off x="3708381" y="4397464"/>
              <a:ext cx="531968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N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2125663" y="34432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3" name="Straight Arrow Connector 22"/>
          <p:cNvCxnSpPr>
            <a:cxnSpLocks noChangeShapeType="1"/>
          </p:cNvCxnSpPr>
          <p:nvPr/>
        </p:nvCxnSpPr>
        <p:spPr bwMode="auto">
          <a:xfrm>
            <a:off x="2139950" y="45720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1071563" y="31861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5" name="TextBox 24"/>
          <p:cNvSpPr txBox="1">
            <a:spLocks noChangeArrowheads="1"/>
          </p:cNvSpPr>
          <p:nvPr/>
        </p:nvSpPr>
        <p:spPr bwMode="auto">
          <a:xfrm>
            <a:off x="1073150" y="4321175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316288" y="34337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7" name="Straight Arrow Connector 26"/>
          <p:cNvCxnSpPr>
            <a:cxnSpLocks noChangeShapeType="1"/>
          </p:cNvCxnSpPr>
          <p:nvPr/>
        </p:nvCxnSpPr>
        <p:spPr bwMode="auto">
          <a:xfrm>
            <a:off x="3330575" y="4562475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87750" y="3192463"/>
            <a:ext cx="1022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9" name="TextBox 28"/>
          <p:cNvSpPr txBox="1">
            <a:spLocks noChangeArrowheads="1"/>
          </p:cNvSpPr>
          <p:nvPr/>
        </p:nvSpPr>
        <p:spPr bwMode="auto">
          <a:xfrm>
            <a:off x="3589338" y="4327525"/>
            <a:ext cx="1022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5830888" y="3886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635625" y="4191000"/>
            <a:ext cx="347663" cy="554038"/>
            <a:chOff x="5635625" y="4953000"/>
            <a:chExt cx="347663" cy="554038"/>
          </a:xfrm>
        </p:grpSpPr>
        <p:sp>
          <p:nvSpPr>
            <p:cNvPr id="54296" name="Oval 43"/>
            <p:cNvSpPr>
              <a:spLocks noChangeArrowheads="1"/>
            </p:cNvSpPr>
            <p:nvPr/>
          </p:nvSpPr>
          <p:spPr bwMode="auto">
            <a:xfrm>
              <a:off x="5754688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54297" name="Picture 25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5625" y="5291138"/>
              <a:ext cx="2667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669088" y="3733800"/>
            <a:ext cx="382587" cy="546100"/>
            <a:chOff x="6669088" y="4495800"/>
            <a:chExt cx="382587" cy="546100"/>
          </a:xfrm>
        </p:grpSpPr>
        <p:sp>
          <p:nvSpPr>
            <p:cNvPr id="54294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54295" name="Picture 26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45" name="Picture 2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1800" y="3144838"/>
            <a:ext cx="3251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5474613"/>
            <a:ext cx="27325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END OF THE LINE</a:t>
            </a:r>
            <a:r>
              <a:rPr lang="en-US" sz="2200" dirty="0" smtClean="0">
                <a:solidFill>
                  <a:srgbClr val="FFFF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2770012" y="5495379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Given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P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and 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: If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0</a:t>
            </a:r>
            <a:r>
              <a:rPr lang="en-US" sz="2200" i="1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is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an unbalanced node, find another unbalanced node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. Otherwise say “yes”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.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6" name="Group 38"/>
          <p:cNvGrpSpPr/>
          <p:nvPr/>
        </p:nvGrpSpPr>
        <p:grpSpPr>
          <a:xfrm>
            <a:off x="123824" y="6379120"/>
            <a:ext cx="8486776" cy="430887"/>
            <a:chOff x="123824" y="6137820"/>
            <a:chExt cx="8486776" cy="430887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114731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solidFill>
                    <a:srgbClr val="49B1FF"/>
                  </a:solidFill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PPAD =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298899" y="6137820"/>
              <a:ext cx="731170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{ Search problems in FNP reducible to END OF THE LINE}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2942167" y="2489775"/>
            <a:ext cx="2623689" cy="786825"/>
            <a:chOff x="2942167" y="2134175"/>
            <a:chExt cx="2623689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1793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possible previous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2906183" y="4775200"/>
            <a:ext cx="2077990" cy="623332"/>
            <a:chOff x="2906183" y="4419600"/>
            <a:chExt cx="2077990" cy="623332"/>
          </a:xfrm>
        </p:grpSpPr>
        <p:sp>
          <p:nvSpPr>
            <p:cNvPr id="36" name="Freeform 35"/>
            <p:cNvSpPr/>
            <p:nvPr/>
          </p:nvSpPr>
          <p:spPr bwMode="auto">
            <a:xfrm>
              <a:off x="2906183" y="4419600"/>
              <a:ext cx="586317" cy="459317"/>
            </a:xfrm>
            <a:custGeom>
              <a:avLst/>
              <a:gdLst>
                <a:gd name="connsiteX0" fmla="*/ 40217 w 586317"/>
                <a:gd name="connsiteY0" fmla="*/ 0 h 459317"/>
                <a:gd name="connsiteX1" fmla="*/ 40217 w 586317"/>
                <a:gd name="connsiteY1" fmla="*/ 190500 h 459317"/>
                <a:gd name="connsiteX2" fmla="*/ 281517 w 586317"/>
                <a:gd name="connsiteY2" fmla="*/ 266700 h 459317"/>
                <a:gd name="connsiteX3" fmla="*/ 281517 w 586317"/>
                <a:gd name="connsiteY3" fmla="*/ 431800 h 459317"/>
                <a:gd name="connsiteX4" fmla="*/ 586317 w 586317"/>
                <a:gd name="connsiteY4" fmla="*/ 431800 h 45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317" h="459317">
                  <a:moveTo>
                    <a:pt x="40217" y="0"/>
                  </a:moveTo>
                  <a:cubicBezTo>
                    <a:pt x="20108" y="73025"/>
                    <a:pt x="0" y="146050"/>
                    <a:pt x="40217" y="190500"/>
                  </a:cubicBezTo>
                  <a:cubicBezTo>
                    <a:pt x="80434" y="234950"/>
                    <a:pt x="241300" y="226483"/>
                    <a:pt x="281517" y="266700"/>
                  </a:cubicBezTo>
                  <a:cubicBezTo>
                    <a:pt x="321734" y="306917"/>
                    <a:pt x="230717" y="404283"/>
                    <a:pt x="281517" y="431800"/>
                  </a:cubicBezTo>
                  <a:cubicBezTo>
                    <a:pt x="332317" y="459317"/>
                    <a:pt x="586317" y="431800"/>
                    <a:pt x="586317" y="4318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87750" y="4673600"/>
              <a:ext cx="1396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possible next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-292100" y="1108214"/>
            <a:ext cx="8902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>
              <a:spcBef>
                <a:spcPct val="20000"/>
              </a:spcBef>
              <a:buClr>
                <a:srgbClr val="6FA9B7"/>
              </a:buClr>
              <a:buFont typeface="Times New Roman" pitchFamily="26" charset="0"/>
              <a:buNone/>
            </a:pPr>
            <a:r>
              <a:rPr lang="en-US" sz="2000" i="1" dirty="0" smtClean="0">
                <a:solidFill>
                  <a:srgbClr val="49B1FF"/>
                </a:solidFill>
                <a:latin typeface="Times New Roman" pitchFamily="26" charset="0"/>
              </a:rPr>
              <a:t>“A </a:t>
            </a:r>
            <a:r>
              <a:rPr lang="en-US" sz="2000" i="1" dirty="0">
                <a:solidFill>
                  <a:srgbClr val="49B1FF"/>
                </a:solidFill>
                <a:latin typeface="Times New Roman" pitchFamily="26" charset="0"/>
              </a:rPr>
              <a:t>directed graph with an unbalanced node </a:t>
            </a:r>
            <a:r>
              <a:rPr lang="en-US" sz="2000" i="1" dirty="0" smtClean="0">
                <a:solidFill>
                  <a:srgbClr val="49B1FF"/>
                </a:solidFill>
                <a:latin typeface="Times New Roman" pitchFamily="26" charset="0"/>
              </a:rPr>
              <a:t>(</a:t>
            </a:r>
            <a:r>
              <a:rPr lang="en-US" sz="2000" i="1" dirty="0" err="1" smtClean="0">
                <a:solidFill>
                  <a:srgbClr val="49B1FF"/>
                </a:solidFill>
                <a:latin typeface="Times New Roman" pitchFamily="26" charset="0"/>
              </a:rPr>
              <a:t>indegree</a:t>
            </a:r>
            <a:r>
              <a:rPr lang="en-US" sz="2000" i="1" dirty="0" smtClean="0">
                <a:solidFill>
                  <a:srgbClr val="49B1FF"/>
                </a:solidFill>
                <a:latin typeface="Times New Roman" pitchFamily="26" charset="0"/>
              </a:rPr>
              <a:t> </a:t>
            </a:r>
            <a:r>
              <a:rPr lang="en-US" sz="2000" i="1" dirty="0" err="1">
                <a:solidFill>
                  <a:srgbClr val="49B1FF"/>
                </a:solidFill>
                <a:latin typeface="Times New Roman" pitchFamily="26" charset="0"/>
                <a:sym typeface="Symbol" pitchFamily="26" charset="2"/>
              </a:rPr>
              <a:t></a:t>
            </a:r>
            <a:r>
              <a:rPr lang="en-US" sz="2000" i="1" dirty="0">
                <a:solidFill>
                  <a:srgbClr val="49B1FF"/>
                </a:solidFill>
                <a:latin typeface="Times New Roman" pitchFamily="26" charset="0"/>
                <a:sym typeface="Symbol" pitchFamily="26" charset="2"/>
              </a:rPr>
              <a:t> </a:t>
            </a:r>
            <a:r>
              <a:rPr lang="en-US" sz="2000" i="1" dirty="0" err="1">
                <a:solidFill>
                  <a:srgbClr val="49B1FF"/>
                </a:solidFill>
                <a:latin typeface="Times New Roman" pitchFamily="26" charset="0"/>
                <a:sym typeface="Symbol" pitchFamily="26" charset="2"/>
              </a:rPr>
              <a:t>outdegree</a:t>
            </a:r>
            <a:r>
              <a:rPr lang="en-US" sz="2000" i="1" dirty="0">
                <a:solidFill>
                  <a:srgbClr val="49B1FF"/>
                </a:solidFill>
                <a:latin typeface="Times New Roman" pitchFamily="26" charset="0"/>
                <a:sym typeface="Symbol" pitchFamily="26" charset="2"/>
              </a:rPr>
              <a:t>)</a:t>
            </a:r>
            <a:r>
              <a:rPr lang="en-US" sz="2000" i="1" dirty="0">
                <a:solidFill>
                  <a:srgbClr val="49B1FF"/>
                </a:solidFill>
                <a:latin typeface="Times New Roman" pitchFamily="26" charset="0"/>
              </a:rPr>
              <a:t> must have </a:t>
            </a:r>
            <a:r>
              <a:rPr lang="en-US" sz="2000" i="1" dirty="0" smtClean="0">
                <a:solidFill>
                  <a:srgbClr val="49B1FF"/>
                </a:solidFill>
                <a:latin typeface="Times New Roman" pitchFamily="26" charset="0"/>
              </a:rPr>
              <a:t>another unbalanced node”</a:t>
            </a:r>
            <a:endParaRPr lang="en-US" sz="2000" i="1" dirty="0">
              <a:solidFill>
                <a:srgbClr val="49B1FF"/>
              </a:solidFill>
              <a:latin typeface="Times New Roman" pitchFamily="2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5" grpId="0"/>
      <p:bldP spid="52238" grpId="0"/>
      <p:bldP spid="52239" grpId="0"/>
      <p:bldP spid="24" grpId="0" animBg="1"/>
      <p:bldP spid="52246" grpId="0"/>
      <p:bldP spid="5224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1447800" y="1219200"/>
            <a:ext cx="6618288" cy="5207000"/>
            <a:chOff x="1447800" y="1219200"/>
            <a:chExt cx="6618288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903180" y="13208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{0,1}</a:t>
              </a:r>
              <a:r>
                <a:rPr lang="en-US" i="1" baseline="30000" dirty="0" smtClean="0">
                  <a:latin typeface="Times New Roman" charset="0"/>
                  <a:sym typeface="Symbol" charset="2"/>
                </a:rPr>
                <a:t>n</a:t>
              </a:r>
              <a:endParaRPr lang="en-US" i="1" dirty="0">
                <a:latin typeface="Times New Roman" charset="0"/>
              </a:endParaRPr>
            </a:p>
          </p:txBody>
        </p:sp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530226" y="4637100"/>
              <a:ext cx="5080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 smtClean="0">
                  <a:latin typeface="Times New Roman" charset="0"/>
                  <a:sym typeface="Symbol" charset="2"/>
                </a:rPr>
                <a:t>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Directed Graph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Oval 45"/>
          <p:cNvSpPr>
            <a:spLocks noChangeArrowheads="1"/>
          </p:cNvSpPr>
          <p:nvPr/>
        </p:nvSpPr>
        <p:spPr bwMode="auto">
          <a:xfrm>
            <a:off x="6400799" y="549909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527799" y="5352533"/>
            <a:ext cx="1219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= solution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95750" y="2571750"/>
            <a:ext cx="1308100" cy="7493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91000" y="1365250"/>
            <a:ext cx="1117600" cy="7239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413250" y="2336800"/>
            <a:ext cx="6731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2876550" y="3162300"/>
            <a:ext cx="1866900" cy="1365250"/>
            <a:chOff x="2876550" y="3162300"/>
            <a:chExt cx="1866900" cy="1365250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876550" y="3778250"/>
              <a:ext cx="1866900" cy="749300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 bwMode="auto">
            <a:xfrm flipV="1">
              <a:off x="3714750" y="316230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3403600" y="3162300"/>
            <a:ext cx="2044700" cy="2203450"/>
            <a:chOff x="3403600" y="3162300"/>
            <a:chExt cx="2044700" cy="2203450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403600" y="4616450"/>
              <a:ext cx="2044700" cy="749300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/>
            <p:nvPr/>
          </p:nvCxnSpPr>
          <p:spPr bwMode="auto">
            <a:xfrm rot="10800000">
              <a:off x="3879850" y="4368801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3965178" y="3940574"/>
              <a:ext cx="1562898" cy="63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4984750" y="3162300"/>
            <a:ext cx="1339850" cy="2990850"/>
            <a:chOff x="4984750" y="3162300"/>
            <a:chExt cx="1339850" cy="2990850"/>
          </a:xfrm>
        </p:grpSpPr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5016500" y="5403850"/>
              <a:ext cx="1308100" cy="749300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 bwMode="auto">
            <a:xfrm rot="10800000">
              <a:off x="4984750" y="5226049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rot="16200000" flipV="1">
              <a:off x="4171950" y="3975100"/>
              <a:ext cx="2419351" cy="7937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35300" y="4329668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Other Combinatorial Arguments of Existence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four arguments of existence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1800" y="2857500"/>
            <a:ext cx="712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“If a graph has a node of odd degree, then it must have another.”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857187" y="3257610"/>
            <a:ext cx="6976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PPA </a:t>
            </a:r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431800" y="4199235"/>
            <a:ext cx="6730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“Every directed acyclic graph must have a sink.”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852729" y="4568567"/>
            <a:ext cx="7020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PLS</a:t>
            </a:r>
            <a:endParaRPr lang="en-US" sz="2200" dirty="0"/>
          </a:p>
        </p:txBody>
      </p:sp>
      <p:sp>
        <p:nvSpPr>
          <p:cNvPr id="20" name="Rectangle 19"/>
          <p:cNvSpPr/>
          <p:nvPr/>
        </p:nvSpPr>
        <p:spPr>
          <a:xfrm>
            <a:off x="431800" y="5500182"/>
            <a:ext cx="786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“If a function maps </a:t>
            </a:r>
            <a:r>
              <a:rPr lang="en-US" sz="2000" i="1" dirty="0" err="1" smtClean="0">
                <a:latin typeface="Times New Roman"/>
                <a:cs typeface="Times New Roman"/>
              </a:rPr>
              <a:t>n</a:t>
            </a:r>
            <a:r>
              <a:rPr lang="en-US" sz="2000" i="1" dirty="0" smtClean="0">
                <a:latin typeface="Times New Roman"/>
                <a:cs typeface="Times New Roman"/>
              </a:rPr>
              <a:t> elements to n-1 elements, then there is a collision.”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857187" y="6109613"/>
            <a:ext cx="701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PPP</a:t>
            </a:r>
            <a:endParaRPr lang="en-US" sz="2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25400" y="1639957"/>
            <a:ext cx="8201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>
              <a:spcBef>
                <a:spcPct val="20000"/>
              </a:spcBef>
              <a:buClr>
                <a:srgbClr val="6FA9B7"/>
              </a:buClr>
              <a:buFont typeface="Times New Roman" pitchFamily="26" charset="0"/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Times New Roman" pitchFamily="26" charset="0"/>
              </a:rPr>
              <a:t>“If a </a:t>
            </a:r>
            <a:r>
              <a:rPr lang="en-US" sz="2000" i="1" dirty="0">
                <a:solidFill>
                  <a:srgbClr val="FFFFFF"/>
                </a:solidFill>
                <a:latin typeface="Times New Roman" pitchFamily="26" charset="0"/>
              </a:rPr>
              <a:t>directed graph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26" charset="0"/>
              </a:rPr>
              <a:t> has an </a:t>
            </a:r>
            <a:r>
              <a:rPr lang="en-US" sz="2000" i="1" dirty="0">
                <a:solidFill>
                  <a:srgbClr val="FFFFFF"/>
                </a:solidFill>
                <a:latin typeface="Times New Roman" pitchFamily="26" charset="0"/>
              </a:rPr>
              <a:t>unbalanced node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26" charset="0"/>
              </a:rPr>
              <a:t> it </a:t>
            </a:r>
            <a:r>
              <a:rPr lang="en-US" sz="2000" i="1" dirty="0">
                <a:solidFill>
                  <a:srgbClr val="FFFFFF"/>
                </a:solidFill>
                <a:latin typeface="Times New Roman" pitchFamily="26" charset="0"/>
              </a:rPr>
              <a:t>must have another</a:t>
            </a:r>
            <a:r>
              <a:rPr lang="en-US" sz="2000" i="1" dirty="0" smtClean="0">
                <a:solidFill>
                  <a:srgbClr val="FFFFFF"/>
                </a:solidFill>
                <a:latin typeface="Times New Roman" pitchFamily="26" charset="0"/>
              </a:rPr>
              <a:t>.”</a:t>
            </a:r>
            <a:endParaRPr lang="en-US" sz="2000" i="1" dirty="0">
              <a:solidFill>
                <a:srgbClr val="FFFFFF"/>
              </a:solidFill>
              <a:latin typeface="Times New Roman" pitchFamily="26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11350" y="2040067"/>
            <a:ext cx="9160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PPAD </a:t>
            </a:r>
            <a:endParaRPr lang="en-US" sz="2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</a:t>
            </a:r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Class PPA </a:t>
            </a:r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[Papadimitriou ’94]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20955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Suppose that an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exponentially large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graph with vertex set {0,1}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is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defined by one circuit: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22438" y="3238500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46705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  <a:endParaRPr lang="en-US" sz="30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1389063" y="38623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334963" y="36052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2871788" y="38528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143250" y="3624263"/>
            <a:ext cx="26025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{ node id</a:t>
            </a:r>
            <a:r>
              <a:rPr lang="en-US" sz="2200" baseline="-250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1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 , node id</a:t>
            </a:r>
            <a:r>
              <a:rPr lang="en-US" sz="2200" baseline="-250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}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6689724" y="3797300"/>
            <a:ext cx="76676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423025" y="4102100"/>
            <a:ext cx="347663" cy="554038"/>
            <a:chOff x="5635625" y="4953000"/>
            <a:chExt cx="347663" cy="554038"/>
          </a:xfrm>
        </p:grpSpPr>
        <p:sp>
          <p:nvSpPr>
            <p:cNvPr id="54296" name="Oval 43"/>
            <p:cNvSpPr>
              <a:spLocks noChangeArrowheads="1"/>
            </p:cNvSpPr>
            <p:nvPr/>
          </p:nvSpPr>
          <p:spPr bwMode="auto">
            <a:xfrm>
              <a:off x="5754688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54297" name="Picture 25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5625" y="5291138"/>
              <a:ext cx="2667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456488" y="3644900"/>
            <a:ext cx="382587" cy="546100"/>
            <a:chOff x="6669088" y="4495800"/>
            <a:chExt cx="382587" cy="546100"/>
          </a:xfrm>
        </p:grpSpPr>
        <p:sp>
          <p:nvSpPr>
            <p:cNvPr id="54294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54295" name="Picture 26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5119013"/>
            <a:ext cx="3037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ODD DEGREE NODE</a:t>
            </a:r>
            <a:r>
              <a:rPr lang="en-US" sz="2200" dirty="0" smtClean="0">
                <a:solidFill>
                  <a:srgbClr val="FFFF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3049412" y="5139779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Given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: If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0</a:t>
            </a:r>
            <a:r>
              <a:rPr lang="en-US" sz="2200" i="1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has odd degree,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find another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node with odd degree. Otherwise say “yes”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.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6" name="Group 38"/>
          <p:cNvGrpSpPr/>
          <p:nvPr/>
        </p:nvGrpSpPr>
        <p:grpSpPr>
          <a:xfrm>
            <a:off x="212723" y="60743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solidFill>
                    <a:srgbClr val="49B1FF"/>
                  </a:solidFill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PPA =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{ 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Search problems in FNP reducible to</a:t>
              </a:r>
              <a:r>
                <a:rPr lang="en-US" sz="2200" i="1" dirty="0" smtClean="0">
                  <a:latin typeface="Times New Roman" pitchFamily="26" charset="0"/>
                </a:rPr>
                <a:t> </a:t>
              </a:r>
              <a:r>
                <a:rPr lang="en-US" sz="2200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ODD DEGREE NODE</a:t>
              </a:r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}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2205567" y="2680275"/>
            <a:ext cx="2739105" cy="786825"/>
            <a:chOff x="2942167" y="2134175"/>
            <a:chExt cx="2739105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1909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possible neighbors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40" name="Pictur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327650" y="2908300"/>
            <a:ext cx="3797300" cy="8382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6522" y="1425545"/>
            <a:ext cx="806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“If a graph has a node of odd degree, then it must have another.”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24" grpId="0" animBg="1"/>
      <p:bldP spid="52246" grpId="0"/>
      <p:bldP spid="52247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3|1.6|0.6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1794</Words>
  <Application>Microsoft Macintosh PowerPoint</Application>
  <PresentationFormat>On-screen Show (4:3)</PresentationFormat>
  <Paragraphs>257</Paragraphs>
  <Slides>33</Slides>
  <Notes>32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Compass</vt:lpstr>
      <vt:lpstr>2_Office Theme</vt:lpstr>
      <vt:lpstr>Slide 1</vt:lpstr>
      <vt:lpstr>2 point Exercise</vt:lpstr>
      <vt:lpstr>Slide 3</vt:lpstr>
      <vt:lpstr>The PPAD Class [Papadimitriou ’94]</vt:lpstr>
      <vt:lpstr>The Directed Graph</vt:lpstr>
      <vt:lpstr>Slide 6</vt:lpstr>
      <vt:lpstr>Slide 7</vt:lpstr>
      <vt:lpstr>four arguments of existence</vt:lpstr>
      <vt:lpstr>The Class PPA [Papadimitriou ’94]</vt:lpstr>
      <vt:lpstr>The Undirected Graph</vt:lpstr>
      <vt:lpstr>The Class PLS  [JPY ’89]</vt:lpstr>
      <vt:lpstr>The DAG</vt:lpstr>
      <vt:lpstr>The Class PPP  [Papadimitriou ’94]</vt:lpstr>
      <vt:lpstr>Slide 14</vt:lpstr>
      <vt:lpstr>Slide 15</vt:lpstr>
      <vt:lpstr>Slide 16</vt:lpstr>
      <vt:lpstr>The PLAN</vt:lpstr>
      <vt:lpstr>This Lecture</vt:lpstr>
      <vt:lpstr>First Step</vt:lpstr>
      <vt:lpstr>Non-Isolated Nodes map to pairs of segments</vt:lpstr>
      <vt:lpstr>Non-Isolated Nodes map to pairs of segments</vt:lpstr>
      <vt:lpstr>Edges map to orthonormal paths</vt:lpstr>
      <vt:lpstr>Exceptionally 0n is closer to the boundary…</vt:lpstr>
      <vt:lpstr>Finishing the Embedding</vt:lpstr>
      <vt:lpstr>Reducing to 3-d Sperner</vt:lpstr>
      <vt:lpstr>Boundary Coloring</vt:lpstr>
      <vt:lpstr>Coloring of the Rest</vt:lpstr>
      <vt:lpstr>Coloring around L</vt:lpstr>
      <vt:lpstr>The Beginning of L at 0n</vt:lpstr>
      <vt:lpstr>Color Twisting</vt:lpstr>
      <vt:lpstr>Color Twisting</vt:lpstr>
      <vt:lpstr>Proof of Claim of Previous Slide</vt:lpstr>
      <vt:lpstr>Finishing the Reduction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Constantinos Daskalakis</cp:lastModifiedBy>
  <cp:revision>194</cp:revision>
  <dcterms:created xsi:type="dcterms:W3CDTF">2010-03-15T04:33:36Z</dcterms:created>
  <dcterms:modified xsi:type="dcterms:W3CDTF">2010-03-15T04:34:18Z</dcterms:modified>
</cp:coreProperties>
</file>