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theme/theme6.xml" ContentType="application/vnd.openxmlformats-officedocument.them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slides/slide13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Masters/slideMaster5.xml" ContentType="application/vnd.openxmlformats-officedocument.presentationml.slideMaster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theme/theme5.xml" ContentType="application/vnd.openxmlformats-officedocument.theme+xml"/>
  <Override PartName="/ppt/notesSlides/notesSlide18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theme/theme8.xml" ContentType="application/vnd.openxmlformats-officedocument.theme+xml"/>
  <Override PartName="/ppt/tags/tag6.xml" ContentType="application/vnd.openxmlformats-officedocument.presentationml.tags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tags/tag2.xml" ContentType="application/vnd.openxmlformats-officedocument.presentationml.tags+xml"/>
  <Override PartName="/ppt/slideMasters/slideMaster4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7.xml" ContentType="application/vnd.openxmlformats-officedocument.presentationml.slideMaster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Default Extension="xml" ContentType="application/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theme/theme7.xml" ContentType="application/vnd.openxmlformats-officedocument.them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Default Extension="pdf" ContentType="application/pdf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3667" r:id="rId3"/>
    <p:sldMasterId id="2147483669" r:id="rId4"/>
    <p:sldMasterId id="2147483671" r:id="rId5"/>
    <p:sldMasterId id="2147483673" r:id="rId6"/>
    <p:sldMasterId id="2147483677" r:id="rId7"/>
  </p:sldMasterIdLst>
  <p:notesMasterIdLst>
    <p:notesMasterId r:id="rId31"/>
  </p:notesMasterIdLst>
  <p:sldIdLst>
    <p:sldId id="256" r:id="rId8"/>
    <p:sldId id="468" r:id="rId9"/>
    <p:sldId id="417" r:id="rId10"/>
    <p:sldId id="494" r:id="rId11"/>
    <p:sldId id="467" r:id="rId12"/>
    <p:sldId id="469" r:id="rId13"/>
    <p:sldId id="470" r:id="rId14"/>
    <p:sldId id="471" r:id="rId15"/>
    <p:sldId id="474" r:id="rId16"/>
    <p:sldId id="475" r:id="rId17"/>
    <p:sldId id="476" r:id="rId18"/>
    <p:sldId id="486" r:id="rId19"/>
    <p:sldId id="472" r:id="rId20"/>
    <p:sldId id="477" r:id="rId21"/>
    <p:sldId id="485" r:id="rId22"/>
    <p:sldId id="478" r:id="rId23"/>
    <p:sldId id="479" r:id="rId24"/>
    <p:sldId id="481" r:id="rId25"/>
    <p:sldId id="489" r:id="rId26"/>
    <p:sldId id="482" r:id="rId27"/>
    <p:sldId id="483" r:id="rId28"/>
    <p:sldId id="484" r:id="rId29"/>
    <p:sldId id="46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DEAC9"/>
    <a:srgbClr val="373737"/>
    <a:srgbClr val="000006"/>
    <a:srgbClr val="1668B7"/>
    <a:srgbClr val="FF0000"/>
    <a:srgbClr val="2C69B1"/>
    <a:srgbClr val="000004"/>
    <a:srgbClr val="49B1FF"/>
    <a:srgbClr val="958A7E"/>
    <a:srgbClr val="F9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7225" autoAdjust="0"/>
    <p:restoredTop sz="92415" autoAdjust="0"/>
  </p:normalViewPr>
  <p:slideViewPr>
    <p:cSldViewPr snapToGrid="0" snapToObjects="1">
      <p:cViewPr>
        <p:scale>
          <a:sx n="100" d="100"/>
          <a:sy n="100" d="100"/>
        </p:scale>
        <p:origin x="-520" y="-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heme" Target="theme/theme1.xml"/><Relationship Id="rId3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3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0" Type="http://schemas.openxmlformats.org/officeDocument/2006/relationships/slide" Target="slides/slide3.xml"/><Relationship Id="rId32" Type="http://schemas.openxmlformats.org/officeDocument/2006/relationships/printerSettings" Target="printerSettings/printerSettings1.bin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9" Type="http://schemas.openxmlformats.org/officeDocument/2006/relationships/slide" Target="slides/slide2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7" Type="http://schemas.openxmlformats.org/officeDocument/2006/relationships/slide" Target="slides/slide20.xml"/><Relationship Id="rId14" Type="http://schemas.openxmlformats.org/officeDocument/2006/relationships/slide" Target="slides/slide7.xml"/><Relationship Id="rId23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28" Type="http://schemas.openxmlformats.org/officeDocument/2006/relationships/slide" Target="slides/slide21.xml"/><Relationship Id="rId26" Type="http://schemas.openxmlformats.org/officeDocument/2006/relationships/slide" Target="slides/slide19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29" Type="http://schemas.openxmlformats.org/officeDocument/2006/relationships/slide" Target="slides/slide22.xml"/><Relationship Id="rId6" Type="http://schemas.openxmlformats.org/officeDocument/2006/relationships/slideMaster" Target="slideMasters/slideMaster6.xml"/><Relationship Id="rId16" Type="http://schemas.openxmlformats.org/officeDocument/2006/relationships/slide" Target="slides/slide9.xml"/><Relationship Id="rId3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59373-0CB0-1E4A-B754-3F4A5E73FD13}" type="datetimeFigureOut">
              <a:rPr lang="en-US" smtClean="0"/>
              <a:pPr/>
              <a:t>4/9/10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9A733-62CB-5048-BEFC-2EA5D9704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/>
              <a:pPr/>
              <a:t>2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686B90-89C3-2E4A-BA9E-2BC5DB4F05A6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686B90-89C3-2E4A-BA9E-2BC5DB4F05A6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/>
              <a:pPr/>
              <a:t>13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FC13C-6A26-EE40-8538-3DD4F5DA7B11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FC13C-6A26-EE40-8538-3DD4F5DA7B11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FC13C-6A26-EE40-8538-3DD4F5DA7B11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607BD-0CAD-C04B-8B7F-296E0E52DF74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607BD-0CAD-C04B-8B7F-296E0E52DF74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28EA17-34DB-1A49-BF0B-60FFF032D28B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/>
              <a:pPr/>
              <a:t>3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4A0A65-947C-924D-B3E7-8354E1E32588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19E3D2-D1DC-B744-BD29-9AB36EACD7FF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686B90-89C3-2E4A-BA9E-2BC5DB4F05A6}" type="slidenum">
              <a:rPr lang="en-US"/>
              <a:pPr/>
              <a:t>23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/>
              <a:pPr/>
              <a:t>5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/>
              <a:pPr/>
              <a:t>6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/>
              <a:pPr/>
              <a:t>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/>
              <a:pPr/>
              <a:t>8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686B90-89C3-2E4A-BA9E-2BC5DB4F05A6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686B90-89C3-2E4A-BA9E-2BC5DB4F05A6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4/9/10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4/9/10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4/9/10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FD19A-87E2-4341-AAD4-9621D3C21C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8B4DF-1B5E-3D4C-92A1-73482ED58F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8B4DF-1B5E-3D4C-92A1-73482ED58F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F09F7-957B-CE42-9728-7C85264717A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E0E13-8093-D449-BAF9-30AB3E81CBD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4/9/10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4/9/10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4/9/10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4/9/10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4/9/10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4/9/10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4/9/10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4/9/10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1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2A743-720F-B641-B047-2B1E29B867C4}" type="datetimeFigureOut">
              <a:rPr lang="en-US" smtClean="0"/>
              <a:pPr/>
              <a:t>4/9/10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1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578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579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592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93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1BC0A6F-100D-F341-8220-2627D0128DD1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593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1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31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1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31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1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1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578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579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592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93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1BC0A6F-100D-F341-8220-2627D0128DD1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593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1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31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1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31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1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1111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578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579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592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93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-110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itchFamily="-110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-110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65133DE-A606-2044-82F5-64DCF2E6B85B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593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0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-110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0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-110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0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1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2A743-720F-B641-B047-2B1E29B86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5511-49DC-1049-8A7A-35EE5B9717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1111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578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579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592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93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-110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itchFamily="-110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-110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6B6FA1A-B731-EE42-904D-021CC29865A4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593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0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-110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0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-110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0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1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2A743-720F-B641-B047-2B1E29B86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5511-49DC-1049-8A7A-35EE5B9717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48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5.pdf"/><Relationship Id="rId5" Type="http://schemas.openxmlformats.org/officeDocument/2006/relationships/image" Target="../media/image47.pdf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2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9.pdf"/><Relationship Id="rId5" Type="http://schemas.openxmlformats.org/officeDocument/2006/relationships/image" Target="../media/image51.pd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14" Type="http://schemas.openxmlformats.org/officeDocument/2006/relationships/image" Target="../media/image64.png"/><Relationship Id="rId4" Type="http://schemas.openxmlformats.org/officeDocument/2006/relationships/image" Target="../media/image54.png"/><Relationship Id="rId7" Type="http://schemas.openxmlformats.org/officeDocument/2006/relationships/image" Target="../media/image57.pdf"/><Relationship Id="rId11" Type="http://schemas.openxmlformats.org/officeDocument/2006/relationships/image" Target="../media/image61.pd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6.png"/><Relationship Id="rId16" Type="http://schemas.openxmlformats.org/officeDocument/2006/relationships/image" Target="../media/image66.png"/><Relationship Id="rId8" Type="http://schemas.openxmlformats.org/officeDocument/2006/relationships/image" Target="../media/image58.png"/><Relationship Id="rId13" Type="http://schemas.openxmlformats.org/officeDocument/2006/relationships/image" Target="../media/image63.pdf"/><Relationship Id="rId10" Type="http://schemas.openxmlformats.org/officeDocument/2006/relationships/image" Target="../media/image60.png"/><Relationship Id="rId5" Type="http://schemas.openxmlformats.org/officeDocument/2006/relationships/image" Target="../media/image55.pdf"/><Relationship Id="rId15" Type="http://schemas.openxmlformats.org/officeDocument/2006/relationships/image" Target="../media/image65.pdf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9" Type="http://schemas.openxmlformats.org/officeDocument/2006/relationships/image" Target="../media/image59.pdf"/><Relationship Id="rId3" Type="http://schemas.openxmlformats.org/officeDocument/2006/relationships/image" Target="../media/image53.pdf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image" Target="../media/image70.png"/><Relationship Id="rId4" Type="http://schemas.openxmlformats.org/officeDocument/2006/relationships/image" Target="../media/image68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7.pdf"/><Relationship Id="rId5" Type="http://schemas.openxmlformats.org/officeDocument/2006/relationships/image" Target="../media/image69.pd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4" Type="http://schemas.openxmlformats.org/officeDocument/2006/relationships/image" Target="../media/image72.png"/><Relationship Id="rId5" Type="http://schemas.openxmlformats.org/officeDocument/2006/relationships/image" Target="../media/image57.pdf"/><Relationship Id="rId7" Type="http://schemas.openxmlformats.org/officeDocument/2006/relationships/image" Target="../media/image73.pdf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9" Type="http://schemas.openxmlformats.org/officeDocument/2006/relationships/image" Target="../media/image75.png"/><Relationship Id="rId3" Type="http://schemas.openxmlformats.org/officeDocument/2006/relationships/image" Target="../media/image71.pdf"/><Relationship Id="rId6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3" Type="http://schemas.openxmlformats.org/officeDocument/2006/relationships/notesSlide" Target="../notesSlides/notesSlide16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4" Type="http://schemas.openxmlformats.org/officeDocument/2006/relationships/image" Target="../media/image77.png"/><Relationship Id="rId10" Type="http://schemas.openxmlformats.org/officeDocument/2006/relationships/image" Target="../media/image83.png"/><Relationship Id="rId5" Type="http://schemas.openxmlformats.org/officeDocument/2006/relationships/image" Target="../media/image78.pdf"/><Relationship Id="rId7" Type="http://schemas.openxmlformats.org/officeDocument/2006/relationships/image" Target="../media/image80.pdf"/><Relationship Id="rId11" Type="http://schemas.openxmlformats.org/officeDocument/2006/relationships/image" Target="../media/image84.pdf"/><Relationship Id="rId12" Type="http://schemas.openxmlformats.org/officeDocument/2006/relationships/image" Target="../media/image85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9" Type="http://schemas.openxmlformats.org/officeDocument/2006/relationships/image" Target="../media/image82.pdf"/><Relationship Id="rId3" Type="http://schemas.openxmlformats.org/officeDocument/2006/relationships/image" Target="../media/image76.pdf"/><Relationship Id="rId6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1.pdf"/><Relationship Id="rId4" Type="http://schemas.openxmlformats.org/officeDocument/2006/relationships/image" Target="../media/image1.pdf"/><Relationship Id="rId7" Type="http://schemas.openxmlformats.org/officeDocument/2006/relationships/image" Target="../media/image4.png"/><Relationship Id="rId11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image" Target="../media/image3.pdf"/><Relationship Id="rId8" Type="http://schemas.openxmlformats.org/officeDocument/2006/relationships/image" Target="../media/image5.pdf"/><Relationship Id="rId13" Type="http://schemas.openxmlformats.org/officeDocument/2006/relationships/image" Target="../media/image10.png"/><Relationship Id="rId10" Type="http://schemas.openxmlformats.org/officeDocument/2006/relationships/image" Target="../media/image7.pdf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2" Type="http://schemas.openxmlformats.org/officeDocument/2006/relationships/image" Target="../media/image9.pdf"/><Relationship Id="rId2" Type="http://schemas.openxmlformats.org/officeDocument/2006/relationships/slideLayout" Target="../slideLayouts/slideLayout12.xml"/><Relationship Id="rId9" Type="http://schemas.openxmlformats.org/officeDocument/2006/relationships/image" Target="../media/image6.png"/><Relationship Id="rId3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df"/><Relationship Id="rId7" Type="http://schemas.openxmlformats.org/officeDocument/2006/relationships/image" Target="../media/image14.png"/><Relationship Id="rId11" Type="http://schemas.openxmlformats.org/officeDocument/2006/relationships/image" Target="../media/image18.png"/><Relationship Id="rId1" Type="http://schemas.openxmlformats.org/officeDocument/2006/relationships/tags" Target="../tags/tag2.xml"/><Relationship Id="rId6" Type="http://schemas.openxmlformats.org/officeDocument/2006/relationships/image" Target="../media/image13.pdf"/><Relationship Id="rId8" Type="http://schemas.openxmlformats.org/officeDocument/2006/relationships/image" Target="../media/image15.pdf"/><Relationship Id="rId13" Type="http://schemas.openxmlformats.org/officeDocument/2006/relationships/image" Target="../media/image20.png"/><Relationship Id="rId10" Type="http://schemas.openxmlformats.org/officeDocument/2006/relationships/image" Target="../media/image17.pdf"/><Relationship Id="rId5" Type="http://schemas.openxmlformats.org/officeDocument/2006/relationships/image" Target="../media/image12.png"/><Relationship Id="rId12" Type="http://schemas.openxmlformats.org/officeDocument/2006/relationships/image" Target="../media/image19.pdf"/><Relationship Id="rId2" Type="http://schemas.openxmlformats.org/officeDocument/2006/relationships/slideLayout" Target="../slideLayouts/slideLayout12.xml"/><Relationship Id="rId9" Type="http://schemas.openxmlformats.org/officeDocument/2006/relationships/image" Target="../media/image16.png"/><Relationship Id="rId3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3" Type="http://schemas.openxmlformats.org/officeDocument/2006/relationships/notesSlide" Target="../notesSlides/notesSlide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df"/><Relationship Id="rId4" Type="http://schemas.openxmlformats.org/officeDocument/2006/relationships/image" Target="../media/image21.pdf"/><Relationship Id="rId5" Type="http://schemas.openxmlformats.org/officeDocument/2006/relationships/image" Target="../media/image22.png"/><Relationship Id="rId7" Type="http://schemas.openxmlformats.org/officeDocument/2006/relationships/image" Target="../media/image24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26.png"/><Relationship Id="rId3" Type="http://schemas.openxmlformats.org/officeDocument/2006/relationships/notesSlide" Target="../notesSlides/notesSlide5.xml"/><Relationship Id="rId6" Type="http://schemas.openxmlformats.org/officeDocument/2006/relationships/image" Target="../media/image23.pd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d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5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14" Type="http://schemas.openxmlformats.org/officeDocument/2006/relationships/image" Target="../media/image40.png"/><Relationship Id="rId4" Type="http://schemas.openxmlformats.org/officeDocument/2006/relationships/image" Target="../media/image30.png"/><Relationship Id="rId7" Type="http://schemas.openxmlformats.org/officeDocument/2006/relationships/image" Target="../media/image33.pdf"/><Relationship Id="rId11" Type="http://schemas.openxmlformats.org/officeDocument/2006/relationships/image" Target="../media/image37.pd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16" Type="http://schemas.openxmlformats.org/officeDocument/2006/relationships/image" Target="../media/image42.png"/><Relationship Id="rId8" Type="http://schemas.openxmlformats.org/officeDocument/2006/relationships/image" Target="../media/image34.png"/><Relationship Id="rId13" Type="http://schemas.openxmlformats.org/officeDocument/2006/relationships/image" Target="../media/image39.pdf"/><Relationship Id="rId10" Type="http://schemas.openxmlformats.org/officeDocument/2006/relationships/image" Target="../media/image36.png"/><Relationship Id="rId5" Type="http://schemas.openxmlformats.org/officeDocument/2006/relationships/image" Target="../media/image31.pdf"/><Relationship Id="rId15" Type="http://schemas.openxmlformats.org/officeDocument/2006/relationships/image" Target="../media/image41.pdf"/><Relationship Id="rId12" Type="http://schemas.openxmlformats.org/officeDocument/2006/relationships/image" Target="../media/image38.png"/><Relationship Id="rId17" Type="http://schemas.openxmlformats.org/officeDocument/2006/relationships/image" Target="../media/image43.pdf"/><Relationship Id="rId2" Type="http://schemas.openxmlformats.org/officeDocument/2006/relationships/notesSlide" Target="../notesSlides/notesSlide8.xml"/><Relationship Id="rId9" Type="http://schemas.openxmlformats.org/officeDocument/2006/relationships/image" Target="../media/image35.pdf"/><Relationship Id="rId3" Type="http://schemas.openxmlformats.org/officeDocument/2006/relationships/image" Target="../media/image29.pdf"/><Relationship Id="rId18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8577" y="2266834"/>
            <a:ext cx="6701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6.896: Topics in Algorithmic Game Theory</a:t>
            </a:r>
            <a:endParaRPr lang="en-US" sz="28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8105" y="2900121"/>
            <a:ext cx="2082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Lecture 11</a:t>
            </a:r>
            <a:endParaRPr lang="en-US" sz="2400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6605" y="4483100"/>
            <a:ext cx="3441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Constantinos Daskalakis</a:t>
            </a:r>
            <a:endParaRPr lang="en-US" sz="2400" b="1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" y="-1651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Support Enumeration Algorithms</a:t>
            </a:r>
            <a:endParaRPr lang="en-US" sz="3600" dirty="0">
              <a:effectLst/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04800" y="1092200"/>
            <a:ext cx="86637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How better would my life be if I knew the support of the Nash equilibrium?</a:t>
            </a:r>
            <a:endParaRPr lang="en-US" sz="2200" i="1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8000" y="1665813"/>
            <a:ext cx="3204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 … and the game is 2-player?</a:t>
            </a:r>
            <a:endParaRPr lang="en-US" sz="20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11300" y="2971800"/>
            <a:ext cx="1139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Runtime: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587500" y="2768600"/>
            <a:ext cx="3962400" cy="812800"/>
            <a:chOff x="1587500" y="2768600"/>
            <a:chExt cx="3962400" cy="812800"/>
          </a:xfrm>
        </p:grpSpPr>
        <p:pic>
          <p:nvPicPr>
            <p:cNvPr id="27" name="Picture 2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1587500" y="2768600"/>
              <a:ext cx="2133600" cy="762000"/>
            </a:xfrm>
            <a:prstGeom prst="rect">
              <a:avLst/>
            </a:prstGeom>
          </p:spPr>
        </p:pic>
        <p:pic>
          <p:nvPicPr>
            <p:cNvPr id="31" name="Picture 3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2273300" y="2794000"/>
              <a:ext cx="3276600" cy="787400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1136221" y="3371910"/>
            <a:ext cx="2409359" cy="1156156"/>
            <a:chOff x="1136221" y="3371910"/>
            <a:chExt cx="2409359" cy="1156156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 rot="5400000">
              <a:off x="2193955" y="3451255"/>
              <a:ext cx="793690" cy="635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1136221" y="4158734"/>
              <a:ext cx="2409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for guessing the support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222321" y="3442276"/>
            <a:ext cx="1851789" cy="1181556"/>
            <a:chOff x="4222321" y="3442276"/>
            <a:chExt cx="1851789" cy="1181556"/>
          </a:xfrm>
        </p:grpSpPr>
        <p:cxnSp>
          <p:nvCxnSpPr>
            <p:cNvPr id="43" name="Straight Arrow Connector 42"/>
            <p:cNvCxnSpPr/>
            <p:nvPr/>
          </p:nvCxnSpPr>
          <p:spPr bwMode="auto">
            <a:xfrm rot="16200000" flipH="1">
              <a:off x="4562505" y="3540671"/>
              <a:ext cx="793690" cy="5969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4222321" y="4254500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for solving the LP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" y="-1651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Support Enumeration Algorithms</a:t>
            </a:r>
            <a:endParaRPr lang="en-US" sz="3600" dirty="0">
              <a:effectLst/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04800" y="1092200"/>
            <a:ext cx="86637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How better would my life be if I knew the support of the Nash equilibrium?</a:t>
            </a:r>
            <a:endParaRPr lang="en-US" sz="2200" i="1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8000" y="1665813"/>
            <a:ext cx="3475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 … and the game is </a:t>
            </a:r>
            <a:r>
              <a:rPr lang="en-US" sz="2000" dirty="0" err="1" smtClean="0">
                <a:solidFill>
                  <a:srgbClr val="49B1FF"/>
                </a:solidFill>
                <a:latin typeface="Times New Roman"/>
                <a:cs typeface="Times New Roman"/>
              </a:rPr>
              <a:t>polymatrix</a:t>
            </a:r>
            <a:r>
              <a:rPr lang="en-US" sz="20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?</a:t>
            </a:r>
            <a:endParaRPr lang="en-US" sz="20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8000" y="3438555"/>
            <a:ext cx="4839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smtClean="0">
                <a:latin typeface="Times New Roman"/>
                <a:cs typeface="Times New Roman"/>
              </a:rPr>
              <a:t> can do this with Linear Programming too!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302044" y="2120900"/>
            <a:ext cx="6117992" cy="762000"/>
            <a:chOff x="1302044" y="2120900"/>
            <a:chExt cx="6117992" cy="762000"/>
          </a:xfrm>
        </p:grpSpPr>
        <p:sp>
          <p:nvSpPr>
            <p:cNvPr id="16" name="TextBox 15"/>
            <p:cNvSpPr txBox="1"/>
            <p:nvPr/>
          </p:nvSpPr>
          <p:spPr>
            <a:xfrm>
              <a:off x="1302044" y="2259568"/>
              <a:ext cx="8833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Times New Roman"/>
                  <a:cs typeface="Times New Roman"/>
                </a:rPr>
                <a:t>input:</a:t>
              </a:r>
              <a:endParaRPr lang="en-US" sz="2000" i="1" dirty="0">
                <a:latin typeface="Times New Roman"/>
                <a:cs typeface="Times New Roman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257871" y="2120900"/>
              <a:ext cx="5162165" cy="762000"/>
              <a:chOff x="2257871" y="2743200"/>
              <a:chExt cx="5162165" cy="76200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2257871" y="2881868"/>
                <a:ext cx="51621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Times New Roman"/>
                    <a:cs typeface="Times New Roman"/>
                  </a:rPr>
                  <a:t>the support         of every node      at equilibrium</a:t>
                </a:r>
                <a:endParaRPr lang="en-US" sz="2000" dirty="0">
                  <a:latin typeface="Times New Roman"/>
                  <a:cs typeface="Times New Roman"/>
                </a:endParaRPr>
              </a:p>
            </p:txBody>
          </p:sp>
          <p:pic>
            <p:nvPicPr>
              <p:cNvPr id="22" name="Picture 21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tretch>
                    <a:fillRect/>
                  </a:stretch>
                </p:blipFill>
              </mc:Choice>
              <mc:Fallback>
                <p:blipFill>
                  <a:blip r:embed="rId4"/>
                  <a:stretch>
                    <a:fillRect/>
                  </a:stretch>
                </p:blipFill>
              </mc:Fallback>
            </mc:AlternateContent>
            <p:spPr>
              <a:xfrm>
                <a:off x="3378200" y="2743200"/>
                <a:ext cx="787400" cy="762000"/>
              </a:xfrm>
              <a:prstGeom prst="rect">
                <a:avLst/>
              </a:prstGeom>
            </p:spPr>
          </p:pic>
          <p:pic>
            <p:nvPicPr>
              <p:cNvPr id="24" name="Picture 23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5"/>
                  <a:stretch>
                    <a:fillRect/>
                  </a:stretch>
                </p:blipFill>
              </mc:Choice>
              <mc:Fallback>
                <p:blipFill>
                  <a:blip r:embed="rId6"/>
                  <a:stretch>
                    <a:fillRect/>
                  </a:stretch>
                </p:blipFill>
              </mc:Fallback>
            </mc:AlternateContent>
            <p:spPr>
              <a:xfrm>
                <a:off x="5321300" y="2768600"/>
                <a:ext cx="660400" cy="660400"/>
              </a:xfrm>
              <a:prstGeom prst="rect">
                <a:avLst/>
              </a:prstGeom>
            </p:spPr>
          </p:pic>
        </p:grpSp>
      </p:grpSp>
      <p:grpSp>
        <p:nvGrpSpPr>
          <p:cNvPr id="20" name="Group 19"/>
          <p:cNvGrpSpPr/>
          <p:nvPr/>
        </p:nvGrpSpPr>
        <p:grpSpPr>
          <a:xfrm>
            <a:off x="1302044" y="2806700"/>
            <a:ext cx="5919551" cy="400110"/>
            <a:chOff x="1302044" y="2806700"/>
            <a:chExt cx="5919551" cy="400110"/>
          </a:xfrm>
        </p:grpSpPr>
        <p:sp>
          <p:nvSpPr>
            <p:cNvPr id="26" name="TextBox 25"/>
            <p:cNvSpPr txBox="1"/>
            <p:nvPr/>
          </p:nvSpPr>
          <p:spPr>
            <a:xfrm>
              <a:off x="1302044" y="2806700"/>
              <a:ext cx="8120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Times New Roman"/>
                  <a:cs typeface="Times New Roman"/>
                </a:rPr>
                <a:t>goal:</a:t>
              </a:r>
              <a:endParaRPr lang="en-US" sz="2000" i="1" dirty="0">
                <a:latin typeface="Times New Roman"/>
                <a:cs typeface="Times New Roman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36186" y="2806700"/>
              <a:ext cx="49854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Times New Roman"/>
                  <a:cs typeface="Times New Roman"/>
                </a:rPr>
                <a:t>recover the Nash equilibrium with that support</a:t>
              </a:r>
              <a:endParaRPr lang="en-US" sz="2000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507999" y="4066113"/>
            <a:ext cx="67135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the idea of why this is possible is similar to the 2-player case:</a:t>
            </a:r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1513068" y="4482068"/>
            <a:ext cx="67135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- the expected payoff  of a node from a given pure strategy  is linear in the mixed strategies of the other players;</a:t>
            </a:r>
            <a:endParaRPr lang="en-US" sz="2000" dirty="0"/>
          </a:p>
        </p:txBody>
      </p:sp>
      <p:sp>
        <p:nvSpPr>
          <p:cNvPr id="33" name="Rectangle 32"/>
          <p:cNvSpPr/>
          <p:nvPr/>
        </p:nvSpPr>
        <p:spPr>
          <a:xfrm>
            <a:off x="1513068" y="5189954"/>
            <a:ext cx="67135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- hence, once the support is known, the equilibrium conditions correspond to linear equations and inequalities.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" y="-1651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Rationality of </a:t>
            </a:r>
            <a:r>
              <a:rPr lang="en-US" sz="3600" dirty="0" err="1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Equilibria</a:t>
            </a:r>
            <a:endParaRPr lang="en-US" sz="3600" dirty="0">
              <a:effectLst/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04800" y="1092200"/>
            <a:ext cx="8153400" cy="1933039"/>
            <a:chOff x="304800" y="1092200"/>
            <a:chExt cx="8153400" cy="1933039"/>
          </a:xfrm>
        </p:grpSpPr>
        <p:sp>
          <p:nvSpPr>
            <p:cNvPr id="83" name="TextBox 82"/>
            <p:cNvSpPr txBox="1"/>
            <p:nvPr/>
          </p:nvSpPr>
          <p:spPr>
            <a:xfrm>
              <a:off x="304800" y="1092200"/>
              <a:ext cx="29590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smtClean="0">
                  <a:solidFill>
                    <a:srgbClr val="49B1FF"/>
                  </a:solidFill>
                  <a:latin typeface="Times New Roman"/>
                  <a:cs typeface="Times New Roman"/>
                </a:rPr>
                <a:t>Important Observation:</a:t>
              </a:r>
              <a:endParaRPr lang="en-US" sz="2200" i="1" dirty="0">
                <a:solidFill>
                  <a:srgbClr val="49B1FF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51068" y="1701800"/>
              <a:ext cx="770713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Times New Roman"/>
                  <a:cs typeface="Times New Roman"/>
                </a:rPr>
                <a:t>The correctness of the support enumeration algorithm implies that in 2-player games and in </a:t>
              </a:r>
              <a:r>
                <a:rPr lang="en-US" sz="2000" dirty="0" err="1" smtClean="0">
                  <a:latin typeface="Times New Roman"/>
                  <a:cs typeface="Times New Roman"/>
                </a:rPr>
                <a:t>polymatrix</a:t>
              </a:r>
              <a:r>
                <a:rPr lang="en-US" sz="2000" dirty="0" smtClean="0">
                  <a:latin typeface="Times New Roman"/>
                  <a:cs typeface="Times New Roman"/>
                </a:rPr>
                <a:t> games there always exists an equilibrium in rational numbers, and with description complexity polynomial in the description of the game!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 bwMode="auto">
          <a:xfrm rot="16200000" flipV="1">
            <a:off x="4081462" y="3407740"/>
            <a:ext cx="1250318" cy="50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stealth" w="med" len="med"/>
            <a:tailEnd type="stealth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87400" y="1285557"/>
            <a:ext cx="44867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Algorithms for Nash </a:t>
            </a:r>
            <a:r>
              <a:rPr lang="en-US" sz="2600" dirty="0" err="1" smtClean="0">
                <a:solidFill>
                  <a:srgbClr val="49B1FF"/>
                </a:solidFill>
                <a:latin typeface="Times New Roman"/>
                <a:cs typeface="Times New Roman"/>
              </a:rPr>
              <a:t>Equilibria</a:t>
            </a:r>
            <a:endParaRPr lang="en-US" sz="26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cxnSp>
        <p:nvCxnSpPr>
          <p:cNvPr id="18" name="Elbow Connector 17"/>
          <p:cNvCxnSpPr/>
          <p:nvPr/>
        </p:nvCxnSpPr>
        <p:spPr>
          <a:xfrm>
            <a:off x="1562100" y="1933257"/>
            <a:ext cx="292100" cy="238443"/>
          </a:xfrm>
          <a:prstGeom prst="bentConnector3">
            <a:avLst>
              <a:gd name="adj1" fmla="val -217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41500" y="1938178"/>
            <a:ext cx="4098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373737"/>
                </a:solidFill>
                <a:latin typeface="Times New Roman"/>
                <a:cs typeface="Times New Roman"/>
              </a:rPr>
              <a:t>Simplicial</a:t>
            </a:r>
            <a:r>
              <a:rPr lang="en-US" sz="2000" dirty="0" smtClean="0">
                <a:solidFill>
                  <a:srgbClr val="373737"/>
                </a:solidFill>
                <a:latin typeface="Times New Roman"/>
                <a:cs typeface="Times New Roman"/>
              </a:rPr>
              <a:t> Approximation Algorithms</a:t>
            </a:r>
            <a:endParaRPr lang="en-US" sz="2000" dirty="0">
              <a:solidFill>
                <a:srgbClr val="373737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1500" y="2490688"/>
            <a:ext cx="3604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73737"/>
                </a:solidFill>
                <a:latin typeface="Times New Roman"/>
                <a:cs typeface="Times New Roman"/>
              </a:rPr>
              <a:t>Support Enumeration Algorithms</a:t>
            </a:r>
            <a:endParaRPr lang="en-US" sz="2000" dirty="0">
              <a:solidFill>
                <a:srgbClr val="373737"/>
              </a:solidFill>
              <a:latin typeface="Times New Roman"/>
              <a:cs typeface="Times New Roman"/>
            </a:endParaRPr>
          </a:p>
        </p:txBody>
      </p:sp>
      <p:cxnSp>
        <p:nvCxnSpPr>
          <p:cNvPr id="27" name="Elbow Connector 26"/>
          <p:cNvCxnSpPr/>
          <p:nvPr/>
        </p:nvCxnSpPr>
        <p:spPr>
          <a:xfrm rot="16200000" flipH="1">
            <a:off x="1416735" y="2304365"/>
            <a:ext cx="557431" cy="292100"/>
          </a:xfrm>
          <a:prstGeom prst="bentConnector3">
            <a:avLst>
              <a:gd name="adj1" fmla="val 10012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549400" y="2729131"/>
            <a:ext cx="3008971" cy="714177"/>
            <a:chOff x="1549400" y="2729131"/>
            <a:chExt cx="3008971" cy="714177"/>
          </a:xfrm>
        </p:grpSpPr>
        <p:sp>
          <p:nvSpPr>
            <p:cNvPr id="25" name="TextBox 24"/>
            <p:cNvSpPr txBox="1"/>
            <p:nvPr/>
          </p:nvSpPr>
          <p:spPr>
            <a:xfrm>
              <a:off x="1885845" y="3043198"/>
              <a:ext cx="26725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Lipton-</a:t>
              </a:r>
              <a:r>
                <a:rPr lang="en-US" sz="2000" dirty="0" err="1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Markakis</a:t>
              </a:r>
              <a:r>
                <a:rPr lang="en-US" sz="2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-Mehta</a:t>
              </a:r>
              <a:endParaRPr lang="en-US" sz="20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8" name="Elbow Connector 27"/>
            <p:cNvCxnSpPr/>
            <p:nvPr/>
          </p:nvCxnSpPr>
          <p:spPr>
            <a:xfrm rot="16200000" flipH="1">
              <a:off x="1419195" y="2859336"/>
              <a:ext cx="552510" cy="292100"/>
            </a:xfrm>
            <a:prstGeom prst="bentConnector3">
              <a:avLst>
                <a:gd name="adj1" fmla="val 100569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" pitchFamily="-110" charset="0"/>
                <a:ea typeface="ＭＳ Ｐゴシック" pitchFamily="-110" charset="-128"/>
                <a:cs typeface="ＭＳ Ｐゴシック" pitchFamily="-110" charset="-128"/>
              </a:rPr>
              <a:t>Computation of Approximate </a:t>
            </a:r>
            <a:r>
              <a:rPr lang="en-US" sz="3600" dirty="0" err="1" smtClean="0">
                <a:effectLst/>
                <a:latin typeface="Times" pitchFamily="-110" charset="0"/>
                <a:ea typeface="ＭＳ Ｐゴシック" pitchFamily="-110" charset="-128"/>
                <a:cs typeface="ＭＳ Ｐゴシック" pitchFamily="-110" charset="-128"/>
              </a:rPr>
              <a:t>Equilibria</a:t>
            </a:r>
            <a:endParaRPr lang="en-US" sz="3600" dirty="0">
              <a:effectLst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28600" y="1295400"/>
            <a:ext cx="8102600" cy="2500650"/>
            <a:chOff x="228600" y="1447800"/>
            <a:chExt cx="8102600" cy="2500650"/>
          </a:xfrm>
        </p:grpSpPr>
        <p:sp>
          <p:nvSpPr>
            <p:cNvPr id="110599" name="Rectangle 13"/>
            <p:cNvSpPr>
              <a:spLocks noChangeArrowheads="1"/>
            </p:cNvSpPr>
            <p:nvPr/>
          </p:nvSpPr>
          <p:spPr bwMode="auto">
            <a:xfrm>
              <a:off x="228600" y="1447800"/>
              <a:ext cx="51784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FFCC"/>
                  </a:solidFill>
                  <a:latin typeface="Times" pitchFamily="-110" charset="0"/>
                </a:rPr>
                <a:t>Theorem [Lipton, </a:t>
              </a:r>
              <a:r>
                <a:rPr lang="en-US" sz="2400" dirty="0" err="1">
                  <a:solidFill>
                    <a:srgbClr val="FFFFCC"/>
                  </a:solidFill>
                  <a:latin typeface="Times" pitchFamily="-110" charset="0"/>
                </a:rPr>
                <a:t>Markakis</a:t>
              </a:r>
              <a:r>
                <a:rPr lang="en-US" sz="2400" dirty="0">
                  <a:solidFill>
                    <a:srgbClr val="FFFFCC"/>
                  </a:solidFill>
                  <a:latin typeface="Times" pitchFamily="-110" charset="0"/>
                </a:rPr>
                <a:t>, Mehta ’03]: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84200" y="1860550"/>
              <a:ext cx="7747000" cy="2087900"/>
              <a:chOff x="584200" y="1835150"/>
              <a:chExt cx="7747000" cy="2087900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584200" y="1835150"/>
                <a:ext cx="7747000" cy="1592600"/>
                <a:chOff x="457200" y="1809750"/>
                <a:chExt cx="8686800" cy="1592600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457200" y="1955800"/>
                  <a:ext cx="8686800" cy="1446550"/>
                  <a:chOff x="457200" y="2057400"/>
                  <a:chExt cx="8686800" cy="1446550"/>
                </a:xfrm>
              </p:grpSpPr>
              <p:sp>
                <p:nvSpPr>
                  <p:cNvPr id="301062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457200" y="2057400"/>
                    <a:ext cx="8686800" cy="14465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200" dirty="0">
                        <a:solidFill>
                          <a:srgbClr val="FFFFFF"/>
                        </a:solidFill>
                        <a:latin typeface="Times New Roman"/>
                        <a:cs typeface="Times New Roman"/>
                        <a:sym typeface="Symbol" pitchFamily="-110" charset="2"/>
                      </a:rPr>
                      <a:t>For </a:t>
                    </a:r>
                    <a:r>
                      <a:rPr lang="en-US" sz="2200" dirty="0" smtClean="0">
                        <a:solidFill>
                          <a:srgbClr val="FFFFFF"/>
                        </a:solidFill>
                        <a:latin typeface="Times New Roman"/>
                        <a:cs typeface="Times New Roman"/>
                        <a:sym typeface="Symbol" pitchFamily="-110" charset="2"/>
                      </a:rPr>
                      <a:t>all           and any 2-player game with at most </a:t>
                    </a:r>
                    <a:r>
                      <a:rPr lang="en-US" sz="2200" i="1" dirty="0" err="1" smtClean="0">
                        <a:solidFill>
                          <a:srgbClr val="FFFFFF"/>
                        </a:solidFill>
                        <a:latin typeface="Times New Roman"/>
                        <a:cs typeface="Times New Roman"/>
                        <a:sym typeface="Symbol" pitchFamily="-110" charset="2"/>
                      </a:rPr>
                      <a:t>n</a:t>
                    </a:r>
                    <a:r>
                      <a:rPr lang="en-US" sz="2200" dirty="0" smtClean="0">
                        <a:solidFill>
                          <a:srgbClr val="FFFFFF"/>
                        </a:solidFill>
                        <a:latin typeface="Times New Roman"/>
                        <a:cs typeface="Times New Roman"/>
                        <a:sym typeface="Symbol" pitchFamily="-110" charset="2"/>
                      </a:rPr>
                      <a:t> strategies per player and payoff entries in [0,1], </a:t>
                    </a:r>
                    <a:r>
                      <a:rPr lang="en-US" sz="2200" dirty="0">
                        <a:solidFill>
                          <a:srgbClr val="FFFFFF"/>
                        </a:solidFill>
                        <a:latin typeface="Times New Roman"/>
                        <a:cs typeface="Times New Roman"/>
                        <a:sym typeface="Symbol" pitchFamily="-110" charset="2"/>
                      </a:rPr>
                      <a:t>there exists </a:t>
                    </a:r>
                    <a:r>
                      <a:rPr lang="en-US" sz="2200" dirty="0" smtClean="0">
                        <a:solidFill>
                          <a:srgbClr val="FFFFFF"/>
                        </a:solidFill>
                        <a:latin typeface="Times New Roman"/>
                        <a:cs typeface="Times New Roman"/>
                        <a:sym typeface="Symbol" pitchFamily="-110" charset="2"/>
                      </a:rPr>
                      <a:t>an    -</a:t>
                    </a:r>
                    <a:r>
                      <a:rPr lang="en-US" sz="2200" dirty="0">
                        <a:solidFill>
                          <a:srgbClr val="FFFFFF"/>
                        </a:solidFill>
                        <a:latin typeface="Times New Roman"/>
                        <a:cs typeface="Times New Roman"/>
                        <a:sym typeface="Symbol" pitchFamily="-110" charset="2"/>
                      </a:rPr>
                      <a:t>approximate</a:t>
                    </a:r>
                    <a:r>
                      <a:rPr lang="en-US" sz="2200" dirty="0" smtClean="0">
                        <a:solidFill>
                          <a:srgbClr val="FFFFFF"/>
                        </a:solidFill>
                        <a:latin typeface="Times New Roman"/>
                        <a:cs typeface="Times New Roman"/>
                        <a:sym typeface="Symbol" pitchFamily="-110" charset="2"/>
                      </a:rPr>
                      <a:t> Nash equilibrium in which each player’s strategy is uniform on a </a:t>
                    </a:r>
                    <a:r>
                      <a:rPr lang="en-US" sz="2200" dirty="0" err="1" smtClean="0">
                        <a:solidFill>
                          <a:srgbClr val="FFFFFF"/>
                        </a:solidFill>
                        <a:latin typeface="Times New Roman"/>
                        <a:cs typeface="Times New Roman"/>
                        <a:sym typeface="Symbol" pitchFamily="-110" charset="2"/>
                      </a:rPr>
                      <a:t>multiset</a:t>
                    </a:r>
                    <a:r>
                      <a:rPr lang="en-US" sz="2200" dirty="0" smtClean="0">
                        <a:solidFill>
                          <a:srgbClr val="FFFFFF"/>
                        </a:solidFill>
                        <a:latin typeface="Times New Roman"/>
                        <a:cs typeface="Times New Roman"/>
                        <a:sym typeface="Symbol" pitchFamily="-110" charset="2"/>
                      </a:rPr>
                      <a:t> of their pure strategies of size</a:t>
                    </a:r>
                    <a:endParaRPr lang="en-US" sz="2200" dirty="0">
                      <a:solidFill>
                        <a:srgbClr val="FFFFFF"/>
                      </a:solidFill>
                      <a:latin typeface="Times New Roman"/>
                      <a:cs typeface="Times New Roman"/>
                      <a:sym typeface="Symbol" pitchFamily="-110" charset="2"/>
                    </a:endParaRPr>
                  </a:p>
                </p:txBody>
              </p:sp>
              <p:pic>
                <p:nvPicPr>
                  <p:cNvPr id="38" name="Picture 37" descr="latex-image-1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3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4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6531335" y="2286000"/>
                    <a:ext cx="647700" cy="6731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1" name="Picture 40" descr="latex-imag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5"/>
                    <a:stretch>
                      <a:fillRect/>
                    </a:stretch>
                  </p:blipFill>
                </mc:Choice>
                <mc:Fallback>
                  <p:blipFill>
                    <a:blip r:embed="rId6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1272706" y="1809750"/>
                  <a:ext cx="1143000" cy="749300"/>
                </a:xfrm>
                <a:prstGeom prst="rect">
                  <a:avLst/>
                </a:prstGeom>
              </p:spPr>
            </p:pic>
          </p:grpSp>
          <p:pic>
            <p:nvPicPr>
              <p:cNvPr id="43" name="Picture 42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7"/>
                  <a:stretch>
                    <a:fillRect/>
                  </a:stretch>
                </p:blipFill>
              </mc:Choice>
              <mc:Fallback>
                <p:blipFill>
                  <a:blip r:embed="rId8"/>
                  <a:stretch>
                    <a:fillRect/>
                  </a:stretch>
                </p:blipFill>
              </mc:Fallback>
            </mc:AlternateContent>
            <p:spPr>
              <a:xfrm>
                <a:off x="4927600" y="2805450"/>
                <a:ext cx="1955800" cy="1117600"/>
              </a:xfrm>
              <a:prstGeom prst="rect">
                <a:avLst/>
              </a:prstGeom>
            </p:spPr>
          </p:pic>
        </p:grpSp>
      </p:grpSp>
      <p:sp>
        <p:nvSpPr>
          <p:cNvPr id="47" name="TextBox 46"/>
          <p:cNvSpPr txBox="1"/>
          <p:nvPr/>
        </p:nvSpPr>
        <p:spPr>
          <a:xfrm>
            <a:off x="571500" y="4368800"/>
            <a:ext cx="6274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- By Nash’s theorem, there exists a Nash equilibrium (</a:t>
            </a:r>
            <a:r>
              <a:rPr lang="en-US" sz="2000" i="1" dirty="0" err="1" smtClean="0">
                <a:latin typeface="Times New Roman"/>
                <a:cs typeface="Times New Roman"/>
              </a:rPr>
              <a:t>x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i="1" dirty="0" err="1" smtClean="0">
                <a:latin typeface="Times New Roman"/>
                <a:cs typeface="Times New Roman"/>
              </a:rPr>
              <a:t>y</a:t>
            </a:r>
            <a:r>
              <a:rPr lang="en-US" sz="2000" dirty="0" smtClean="0">
                <a:latin typeface="Times New Roman"/>
                <a:cs typeface="Times New Roman"/>
              </a:rPr>
              <a:t>).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71500" y="4724400"/>
            <a:ext cx="8476324" cy="838200"/>
            <a:chOff x="762000" y="4864100"/>
            <a:chExt cx="8476324" cy="838200"/>
          </a:xfrm>
        </p:grpSpPr>
        <p:sp>
          <p:nvSpPr>
            <p:cNvPr id="48" name="TextBox 47"/>
            <p:cNvSpPr txBox="1"/>
            <p:nvPr/>
          </p:nvSpPr>
          <p:spPr>
            <a:xfrm>
              <a:off x="762000" y="5061010"/>
              <a:ext cx="84763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/>
                  <a:cs typeface="Times New Roman"/>
                </a:rPr>
                <a:t>- Suppose we take                               samples from </a:t>
              </a:r>
              <a:r>
                <a:rPr lang="en-US" sz="2000" i="1" dirty="0" err="1" smtClean="0">
                  <a:latin typeface="Times New Roman"/>
                  <a:cs typeface="Times New Roman"/>
                </a:rPr>
                <a:t>x</a:t>
              </a:r>
              <a:r>
                <a:rPr lang="en-US" sz="2000" dirty="0" smtClean="0">
                  <a:latin typeface="Times New Roman"/>
                  <a:cs typeface="Times New Roman"/>
                </a:rPr>
                <a:t>, viewing it as a distribution.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  <p:pic>
          <p:nvPicPr>
            <p:cNvPr id="50" name="Picture 4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2540000" y="4864100"/>
              <a:ext cx="2311400" cy="83820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1143000" y="5194300"/>
            <a:ext cx="5750244" cy="711200"/>
            <a:chOff x="1143000" y="5334000"/>
            <a:chExt cx="5750244" cy="711200"/>
          </a:xfrm>
        </p:grpSpPr>
        <p:pic>
          <p:nvPicPr>
            <p:cNvPr id="52" name="Picture 5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"/>
                <a:stretch>
                  <a:fillRect/>
                </a:stretch>
              </p:blipFill>
            </mc:Choice>
            <mc:Fallback>
              <p:blipFill>
                <a:blip r:embed="rId12"/>
                <a:stretch>
                  <a:fillRect/>
                </a:stretch>
              </p:blipFill>
            </mc:Fallback>
          </mc:AlternateContent>
          <p:spPr>
            <a:xfrm>
              <a:off x="1143000" y="5334000"/>
              <a:ext cx="736600" cy="71120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1689100" y="5492234"/>
              <a:ext cx="5204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: uniform distribution over the sampled pure strategies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71500" y="5588000"/>
            <a:ext cx="5429692" cy="762000"/>
            <a:chOff x="571500" y="5702300"/>
            <a:chExt cx="5429692" cy="762000"/>
          </a:xfrm>
        </p:grpSpPr>
        <p:sp>
          <p:nvSpPr>
            <p:cNvPr id="54" name="TextBox 53"/>
            <p:cNvSpPr txBox="1"/>
            <p:nvPr/>
          </p:nvSpPr>
          <p:spPr>
            <a:xfrm>
              <a:off x="571500" y="5861566"/>
              <a:ext cx="54296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/>
                  <a:cs typeface="Times New Roman"/>
                </a:rPr>
                <a:t>- Similarly, define          by taking </a:t>
              </a:r>
              <a:r>
                <a:rPr lang="en-US" sz="2000" i="1" dirty="0" err="1" smtClean="0">
                  <a:latin typeface="Times New Roman"/>
                  <a:cs typeface="Times New Roman"/>
                </a:rPr>
                <a:t>t</a:t>
              </a:r>
              <a:r>
                <a:rPr lang="en-US" sz="2000" dirty="0" smtClean="0">
                  <a:latin typeface="Times New Roman"/>
                  <a:cs typeface="Times New Roman"/>
                </a:rPr>
                <a:t> samples from </a:t>
              </a:r>
              <a:r>
                <a:rPr lang="en-US" sz="2000" i="1" dirty="0" err="1" smtClean="0">
                  <a:latin typeface="Times New Roman"/>
                  <a:cs typeface="Times New Roman"/>
                </a:rPr>
                <a:t>y</a:t>
              </a:r>
              <a:r>
                <a:rPr lang="en-US" sz="2000" dirty="0" smtClean="0">
                  <a:latin typeface="Times New Roman"/>
                  <a:cs typeface="Times New Roman"/>
                </a:rPr>
                <a:t>.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  <p:pic>
          <p:nvPicPr>
            <p:cNvPr id="55" name="Picture 5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3"/>
                <a:stretch>
                  <a:fillRect/>
                </a:stretch>
              </p:blipFill>
            </mc:Choice>
            <mc:Fallback>
              <p:blipFill>
                <a:blip r:embed="rId14"/>
                <a:stretch>
                  <a:fillRect/>
                </a:stretch>
              </p:blipFill>
            </mc:Fallback>
          </mc:AlternateContent>
          <p:spPr>
            <a:xfrm>
              <a:off x="2451100" y="5702300"/>
              <a:ext cx="711200" cy="762000"/>
            </a:xfrm>
            <a:prstGeom prst="rect">
              <a:avLst/>
            </a:prstGeom>
          </p:spPr>
        </p:pic>
      </p:grpSp>
      <p:sp>
        <p:nvSpPr>
          <p:cNvPr id="58" name="Rectangle 57"/>
          <p:cNvSpPr/>
          <p:nvPr/>
        </p:nvSpPr>
        <p:spPr>
          <a:xfrm>
            <a:off x="588562" y="6254234"/>
            <a:ext cx="864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Claim:                      </a:t>
            </a:r>
            <a:endParaRPr lang="en-US" b="1" dirty="0"/>
          </a:p>
        </p:txBody>
      </p:sp>
      <p:pic>
        <p:nvPicPr>
          <p:cNvPr id="60" name="Picture 5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1244600" y="5905500"/>
            <a:ext cx="7569200" cy="10668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28600" y="3797300"/>
            <a:ext cx="3479540" cy="461665"/>
            <a:chOff x="228600" y="3797300"/>
            <a:chExt cx="3479540" cy="461665"/>
          </a:xfrm>
        </p:grpSpPr>
        <p:sp>
          <p:nvSpPr>
            <p:cNvPr id="46" name="Rectangle 13"/>
            <p:cNvSpPr>
              <a:spLocks noChangeArrowheads="1"/>
            </p:cNvSpPr>
            <p:nvPr/>
          </p:nvSpPr>
          <p:spPr bwMode="auto">
            <a:xfrm>
              <a:off x="228600" y="3797300"/>
              <a:ext cx="15436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FFFFCC"/>
                  </a:solidFill>
                  <a:latin typeface="Times" pitchFamily="-110" charset="0"/>
                </a:rPr>
                <a:t>Proof idea:</a:t>
              </a:r>
              <a:endParaRPr lang="en-US" sz="2400" dirty="0">
                <a:solidFill>
                  <a:srgbClr val="FFFFCC"/>
                </a:solidFill>
                <a:latin typeface="Times" pitchFamily="-110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632745" y="3851533"/>
              <a:ext cx="20753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FFCC"/>
                  </a:solidFill>
                  <a:latin typeface="Times" pitchFamily="-110" charset="0"/>
                </a:rPr>
                <a:t>(of a stronger claim)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" pitchFamily="-110" charset="0"/>
                <a:ea typeface="ＭＳ Ｐゴシック" pitchFamily="-110" charset="-128"/>
                <a:cs typeface="ＭＳ Ｐゴシック" pitchFamily="-110" charset="-128"/>
              </a:rPr>
              <a:t>Computation of Approximate </a:t>
            </a:r>
            <a:r>
              <a:rPr lang="en-US" sz="3600" dirty="0" err="1" smtClean="0">
                <a:effectLst/>
                <a:latin typeface="Times" pitchFamily="-110" charset="0"/>
                <a:ea typeface="ＭＳ Ｐゴシック" pitchFamily="-110" charset="-128"/>
                <a:cs typeface="ＭＳ Ｐゴシック" pitchFamily="-110" charset="-128"/>
              </a:rPr>
              <a:t>Equilibria</a:t>
            </a:r>
            <a:endParaRPr lang="en-US" sz="3600" dirty="0">
              <a:effectLst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2600" y="1905000"/>
            <a:ext cx="71855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Lemma:</a:t>
            </a:r>
            <a:r>
              <a:rPr lang="en-US" sz="2000" dirty="0" smtClean="0">
                <a:latin typeface="Times New Roman"/>
                <a:cs typeface="Times New Roman"/>
              </a:rPr>
              <a:t>   With probability at least 1-4/n the following are satisfied: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739900" y="2273300"/>
            <a:ext cx="4546600" cy="8382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778000" y="2755900"/>
            <a:ext cx="4851400" cy="8382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82600" y="3859768"/>
            <a:ext cx="4247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Proof:</a:t>
            </a:r>
            <a:r>
              <a:rPr lang="en-US" dirty="0" smtClean="0">
                <a:latin typeface="Times New Roman"/>
                <a:cs typeface="Times New Roman"/>
              </a:rPr>
              <a:t> on the board using </a:t>
            </a:r>
            <a:r>
              <a:rPr lang="en-US" dirty="0" err="1" smtClean="0">
                <a:latin typeface="Times New Roman"/>
                <a:cs typeface="Times New Roman"/>
              </a:rPr>
              <a:t>Chernoff</a:t>
            </a:r>
            <a:r>
              <a:rPr lang="en-US" dirty="0" smtClean="0">
                <a:latin typeface="Times New Roman"/>
                <a:cs typeface="Times New Roman"/>
              </a:rPr>
              <a:t> bounds.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1625" y="1524000"/>
            <a:ext cx="3078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Suffices to show the following: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" pitchFamily="-110" charset="0"/>
                <a:ea typeface="ＭＳ Ｐゴシック" pitchFamily="-110" charset="-128"/>
                <a:cs typeface="ＭＳ Ｐゴシック" pitchFamily="-110" charset="-128"/>
              </a:rPr>
              <a:t>Computation of Approximate </a:t>
            </a:r>
            <a:r>
              <a:rPr lang="en-US" sz="3600" dirty="0" err="1" smtClean="0">
                <a:effectLst/>
                <a:latin typeface="Times" pitchFamily="-110" charset="0"/>
                <a:ea typeface="ＭＳ Ｐゴシック" pitchFamily="-110" charset="-128"/>
                <a:cs typeface="ＭＳ Ｐゴシック" pitchFamily="-110" charset="-128"/>
              </a:rPr>
              <a:t>Equilibria</a:t>
            </a:r>
            <a:endParaRPr lang="en-US" sz="3600" dirty="0">
              <a:effectLst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22288" y="1790700"/>
            <a:ext cx="8131849" cy="2133600"/>
            <a:chOff x="522288" y="1790700"/>
            <a:chExt cx="8131849" cy="2133600"/>
          </a:xfrm>
        </p:grpSpPr>
        <p:grpSp>
          <p:nvGrpSpPr>
            <p:cNvPr id="39" name="Group 38"/>
            <p:cNvGrpSpPr/>
            <p:nvPr/>
          </p:nvGrpSpPr>
          <p:grpSpPr>
            <a:xfrm>
              <a:off x="522288" y="1790700"/>
              <a:ext cx="3810000" cy="2133600"/>
              <a:chOff x="228600" y="3124200"/>
              <a:chExt cx="3810000" cy="2133600"/>
            </a:xfrm>
          </p:grpSpPr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228600" y="3124200"/>
                <a:ext cx="3810000" cy="21336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914400" y="3581400"/>
                <a:ext cx="163513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990600" y="3962400"/>
                <a:ext cx="163513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1360488" y="3581400"/>
                <a:ext cx="163512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598488" y="3886200"/>
                <a:ext cx="163512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762000" y="4343400"/>
                <a:ext cx="163513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Oval 14"/>
              <p:cNvSpPr>
                <a:spLocks noChangeArrowheads="1"/>
              </p:cNvSpPr>
              <p:nvPr/>
            </p:nvSpPr>
            <p:spPr bwMode="auto">
              <a:xfrm>
                <a:off x="1131888" y="4419600"/>
                <a:ext cx="163512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1447800" y="3962400"/>
                <a:ext cx="163513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Oval 16"/>
              <p:cNvSpPr>
                <a:spLocks noChangeArrowheads="1"/>
              </p:cNvSpPr>
              <p:nvPr/>
            </p:nvSpPr>
            <p:spPr bwMode="auto">
              <a:xfrm>
                <a:off x="1131888" y="4800600"/>
                <a:ext cx="163512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Oval 17"/>
              <p:cNvSpPr>
                <a:spLocks noChangeArrowheads="1"/>
              </p:cNvSpPr>
              <p:nvPr/>
            </p:nvSpPr>
            <p:spPr bwMode="auto">
              <a:xfrm>
                <a:off x="1676400" y="4495800"/>
                <a:ext cx="163513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Oval 18"/>
              <p:cNvSpPr>
                <a:spLocks noChangeArrowheads="1"/>
              </p:cNvSpPr>
              <p:nvPr/>
            </p:nvSpPr>
            <p:spPr bwMode="auto">
              <a:xfrm>
                <a:off x="1817688" y="3657600"/>
                <a:ext cx="163512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>
                <a:off x="1893888" y="3276600"/>
                <a:ext cx="163512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1905000" y="4114800"/>
                <a:ext cx="163513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2655888" y="3733800"/>
                <a:ext cx="163512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2427288" y="4495800"/>
                <a:ext cx="163512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3036888" y="3733800"/>
                <a:ext cx="163512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>
                <a:off x="2808288" y="4191000"/>
                <a:ext cx="163512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>
                <a:off x="2274888" y="3505200"/>
                <a:ext cx="163512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2286000" y="3962400"/>
                <a:ext cx="163513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Oval 27"/>
              <p:cNvSpPr>
                <a:spLocks noChangeArrowheads="1"/>
              </p:cNvSpPr>
              <p:nvPr/>
            </p:nvSpPr>
            <p:spPr bwMode="auto">
              <a:xfrm>
                <a:off x="2046288" y="4648200"/>
                <a:ext cx="163512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1741488" y="4876800"/>
                <a:ext cx="163512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3276600" y="4114800"/>
                <a:ext cx="163513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Oval 30"/>
              <p:cNvSpPr>
                <a:spLocks noChangeArrowheads="1"/>
              </p:cNvSpPr>
              <p:nvPr/>
            </p:nvSpPr>
            <p:spPr bwMode="auto">
              <a:xfrm>
                <a:off x="3265488" y="4495800"/>
                <a:ext cx="163512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Oval 31"/>
              <p:cNvSpPr>
                <a:spLocks noChangeArrowheads="1"/>
              </p:cNvSpPr>
              <p:nvPr/>
            </p:nvSpPr>
            <p:spPr bwMode="auto">
              <a:xfrm>
                <a:off x="2808288" y="4572000"/>
                <a:ext cx="163512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4686300" y="1943100"/>
              <a:ext cx="1016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200" i="1" dirty="0" smtClean="0">
                  <a:solidFill>
                    <a:srgbClr val="FFFFFF"/>
                  </a:solidFill>
                  <a:latin typeface="Times" pitchFamily="-110" charset="0"/>
                  <a:sym typeface="Symbol" pitchFamily="-110" charset="2"/>
                </a:rPr>
                <a:t>set      </a:t>
              </a:r>
              <a:r>
                <a:rPr lang="en-US" sz="2200" dirty="0" smtClean="0">
                  <a:solidFill>
                    <a:srgbClr val="FFFFFF"/>
                  </a:solidFill>
                  <a:latin typeface="Times" pitchFamily="-110" charset="0"/>
                  <a:sym typeface="Symbol" pitchFamily="-110" charset="2"/>
                </a:rPr>
                <a:t>:</a:t>
              </a:r>
            </a:p>
          </p:txBody>
        </p:sp>
        <p:pic>
          <p:nvPicPr>
            <p:cNvPr id="40" name="Picture 3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4927600" y="1803400"/>
              <a:ext cx="787400" cy="787400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>
              <a:off x="5702300" y="1954768"/>
              <a:ext cx="2951837" cy="1144032"/>
              <a:chOff x="5702300" y="1992868"/>
              <a:chExt cx="2951837" cy="1144032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5702300" y="1992868"/>
                <a:ext cx="295183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FFFFFF"/>
                    </a:solidFill>
                    <a:latin typeface="Times" pitchFamily="-110" charset="0"/>
                    <a:sym typeface="Symbol" pitchFamily="-110" charset="2"/>
                  </a:rPr>
                  <a:t>every point is a pair of mixed strategies that are uniform on a </a:t>
                </a:r>
                <a:r>
                  <a:rPr lang="en-US" i="1" dirty="0" err="1" smtClean="0">
                    <a:solidFill>
                      <a:srgbClr val="FFFFFF"/>
                    </a:solidFill>
                    <a:latin typeface="Times" pitchFamily="-110" charset="0"/>
                    <a:sym typeface="Symbol" pitchFamily="-110" charset="2"/>
                  </a:rPr>
                  <a:t>multiset</a:t>
                </a:r>
                <a:r>
                  <a:rPr lang="en-US" i="1" dirty="0" smtClean="0">
                    <a:solidFill>
                      <a:srgbClr val="FFFFFF"/>
                    </a:solidFill>
                    <a:latin typeface="Times" pitchFamily="-110" charset="0"/>
                    <a:sym typeface="Symbol" pitchFamily="-110" charset="2"/>
                  </a:rPr>
                  <a:t> of size  </a:t>
                </a:r>
              </a:p>
            </p:txBody>
          </p:sp>
          <p:pic>
            <p:nvPicPr>
              <p:cNvPr id="42" name="Picture 41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5"/>
                  <a:stretch>
                    <a:fillRect/>
                  </a:stretch>
                </p:blipFill>
              </mc:Choice>
              <mc:Fallback>
                <p:blipFill>
                  <a:blip r:embed="rId6"/>
                  <a:stretch>
                    <a:fillRect/>
                  </a:stretch>
                </p:blipFill>
              </mc:Fallback>
            </mc:AlternateContent>
            <p:spPr>
              <a:xfrm>
                <a:off x="7279362" y="2387600"/>
                <a:ext cx="1311275" cy="749300"/>
              </a:xfrm>
              <a:prstGeom prst="rect">
                <a:avLst/>
              </a:prstGeom>
            </p:spPr>
          </p:pic>
        </p:grpSp>
      </p:grpSp>
      <p:grpSp>
        <p:nvGrpSpPr>
          <p:cNvPr id="53" name="Group 52"/>
          <p:cNvGrpSpPr/>
          <p:nvPr/>
        </p:nvGrpSpPr>
        <p:grpSpPr>
          <a:xfrm>
            <a:off x="4498975" y="3251200"/>
            <a:ext cx="4343400" cy="1551604"/>
            <a:chOff x="4498975" y="3251200"/>
            <a:chExt cx="4343400" cy="1551604"/>
          </a:xfrm>
        </p:grpSpPr>
        <p:pic>
          <p:nvPicPr>
            <p:cNvPr id="44" name="Picture 4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5708650" y="3746500"/>
              <a:ext cx="1879600" cy="1056304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4498975" y="3251200"/>
              <a:ext cx="4343400" cy="860286"/>
              <a:chOff x="4498975" y="3251200"/>
              <a:chExt cx="4343400" cy="860286"/>
            </a:xfrm>
          </p:grpSpPr>
          <p:sp>
            <p:nvSpPr>
              <p:cNvPr id="301065" name="Rectangle 9"/>
              <p:cNvSpPr>
                <a:spLocks noChangeArrowheads="1"/>
              </p:cNvSpPr>
              <p:nvPr/>
            </p:nvSpPr>
            <p:spPr bwMode="auto">
              <a:xfrm>
                <a:off x="4498975" y="3403600"/>
                <a:ext cx="43434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  <a:sym typeface="Symbol" pitchFamily="-110" charset="2"/>
                  </a:rPr>
                  <a:t>Random sampling from       takes expected time</a:t>
                </a:r>
              </a:p>
            </p:txBody>
          </p:sp>
          <p:pic>
            <p:nvPicPr>
              <p:cNvPr id="45" name="Picture 44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tretch>
                    <a:fillRect/>
                  </a:stretch>
                </p:blipFill>
              </mc:Choice>
              <mc:Fallback>
                <p:blipFill>
                  <a:blip r:embed="rId4"/>
                  <a:stretch>
                    <a:fillRect/>
                  </a:stretch>
                </p:blipFill>
              </mc:Fallback>
            </mc:AlternateContent>
            <p:spPr>
              <a:xfrm>
                <a:off x="6800850" y="3251200"/>
                <a:ext cx="787400" cy="787400"/>
              </a:xfrm>
              <a:prstGeom prst="rect">
                <a:avLst/>
              </a:prstGeom>
            </p:spPr>
          </p:pic>
        </p:grpSp>
      </p:grpSp>
      <p:grpSp>
        <p:nvGrpSpPr>
          <p:cNvPr id="47" name="Group 46"/>
          <p:cNvGrpSpPr/>
          <p:nvPr/>
        </p:nvGrpSpPr>
        <p:grpSpPr>
          <a:xfrm>
            <a:off x="123825" y="4599483"/>
            <a:ext cx="8842375" cy="787400"/>
            <a:chOff x="301625" y="5082083"/>
            <a:chExt cx="8842375" cy="787400"/>
          </a:xfrm>
        </p:grpSpPr>
        <p:sp>
          <p:nvSpPr>
            <p:cNvPr id="37" name="Rectangle 9"/>
            <p:cNvSpPr>
              <a:spLocks noChangeArrowheads="1"/>
            </p:cNvSpPr>
            <p:nvPr/>
          </p:nvSpPr>
          <p:spPr bwMode="auto">
            <a:xfrm>
              <a:off x="301625" y="5242718"/>
              <a:ext cx="884237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 dirty="0" smtClean="0">
                  <a:solidFill>
                    <a:srgbClr val="FFFFCC"/>
                  </a:solidFill>
                  <a:latin typeface="Times" pitchFamily="-110" charset="0"/>
                  <a:sym typeface="Symbol" pitchFamily="-110" charset="2"/>
                </a:rPr>
                <a:t>Oblivious Algorithm</a:t>
              </a:r>
              <a:r>
                <a:rPr lang="en-US" sz="2200" dirty="0" smtClean="0">
                  <a:solidFill>
                    <a:srgbClr val="FFFFCC"/>
                  </a:solidFill>
                  <a:latin typeface="Times" pitchFamily="-110" charset="0"/>
                  <a:sym typeface="Symbol" pitchFamily="-110" charset="2"/>
                </a:rPr>
                <a:t>:</a:t>
              </a:r>
              <a:r>
                <a:rPr lang="en-US" sz="2200" dirty="0" smtClean="0">
                  <a:solidFill>
                    <a:srgbClr val="FFFFFF"/>
                  </a:solidFill>
                  <a:latin typeface="Times" pitchFamily="-110" charset="0"/>
                  <a:sym typeface="Symbol" pitchFamily="-110" charset="2"/>
                </a:rPr>
                <a:t> set       does not depend on the game we are solving.</a:t>
              </a:r>
            </a:p>
          </p:txBody>
        </p:sp>
        <p:pic>
          <p:nvPicPr>
            <p:cNvPr id="46" name="Picture 4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3176588" y="5082083"/>
              <a:ext cx="787400" cy="78740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127000" y="5499100"/>
            <a:ext cx="8305800" cy="919730"/>
            <a:chOff x="76200" y="5499100"/>
            <a:chExt cx="8305800" cy="919730"/>
          </a:xfrm>
        </p:grpSpPr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76200" y="5499100"/>
              <a:ext cx="83058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200" b="1" dirty="0">
                  <a:solidFill>
                    <a:schemeClr val="tx2"/>
                  </a:solidFill>
                  <a:latin typeface="Times" pitchFamily="-110" charset="0"/>
                  <a:sym typeface="Symbol" pitchFamily="-110" charset="2"/>
                </a:rPr>
                <a:t>Theorem</a:t>
              </a:r>
              <a:r>
                <a:rPr lang="en-US" sz="2200" dirty="0">
                  <a:solidFill>
                    <a:schemeClr val="tx2"/>
                  </a:solidFill>
                  <a:latin typeface="Times" pitchFamily="-110" charset="0"/>
                  <a:sym typeface="Symbol" pitchFamily="-110" charset="2"/>
                </a:rPr>
                <a:t> [</a:t>
              </a:r>
              <a:r>
                <a:rPr lang="en-US" sz="2200" dirty="0" smtClean="0">
                  <a:solidFill>
                    <a:schemeClr val="tx2"/>
                  </a:solidFill>
                  <a:latin typeface="Times" pitchFamily="-110" charset="0"/>
                  <a:sym typeface="Symbol" pitchFamily="-110" charset="2"/>
                </a:rPr>
                <a:t>Daskalakis-Papadimitriou </a:t>
              </a:r>
              <a:r>
                <a:rPr lang="en-US" sz="2200" dirty="0">
                  <a:solidFill>
                    <a:schemeClr val="tx2"/>
                  </a:solidFill>
                  <a:latin typeface="Times" pitchFamily="-110" charset="0"/>
                  <a:sym typeface="Symbol" pitchFamily="-110" charset="2"/>
                </a:rPr>
                <a:t>’</a:t>
              </a:r>
              <a:r>
                <a:rPr lang="en-US" sz="2200" dirty="0" smtClean="0">
                  <a:solidFill>
                    <a:schemeClr val="tx2"/>
                  </a:solidFill>
                  <a:latin typeface="Times" pitchFamily="-110" charset="0"/>
                  <a:sym typeface="Symbol" pitchFamily="-110" charset="2"/>
                </a:rPr>
                <a:t>09]</a:t>
              </a:r>
              <a:r>
                <a:rPr lang="en-US" sz="2200" dirty="0" smtClean="0">
                  <a:solidFill>
                    <a:srgbClr val="BDEAC9"/>
                  </a:solidFill>
                  <a:latin typeface="Times" pitchFamily="-110" charset="0"/>
                  <a:sym typeface="Symbol" pitchFamily="-110" charset="2"/>
                </a:rPr>
                <a:t> </a:t>
              </a:r>
              <a:r>
                <a:rPr lang="en-US" sz="2200" dirty="0">
                  <a:latin typeface="Times" pitchFamily="-110" charset="0"/>
                  <a:sym typeface="Symbol" pitchFamily="-110" charset="2"/>
                </a:rPr>
                <a:t>:</a:t>
              </a:r>
              <a:r>
                <a:rPr lang="en-US" sz="2200" i="1" dirty="0">
                  <a:latin typeface="Times" pitchFamily="-110" charset="0"/>
                  <a:sym typeface="Symbol" pitchFamily="-110" charset="2"/>
                </a:rPr>
                <a:t> Any oblivious algorithm for general games runs in expected time</a:t>
              </a:r>
              <a:endParaRPr lang="en-US" sz="2200" dirty="0">
                <a:latin typeface="Times" pitchFamily="-110" charset="0"/>
                <a:sym typeface="Symbol" pitchFamily="-110" charset="2"/>
              </a:endParaRPr>
            </a:p>
          </p:txBody>
        </p:sp>
        <p:pic>
          <p:nvPicPr>
            <p:cNvPr id="49" name="Picture 20" descr="latex-image-1.pd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804569" y="5937948"/>
              <a:ext cx="1945481" cy="480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 bwMode="auto">
          <a:xfrm rot="16200000" flipV="1">
            <a:off x="4081462" y="3407740"/>
            <a:ext cx="1250318" cy="50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stealth" w="med" len="med"/>
            <a:tailEnd type="stealth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87400" y="1285557"/>
            <a:ext cx="44867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Algorithms for Nash </a:t>
            </a:r>
            <a:r>
              <a:rPr lang="en-US" sz="2600" dirty="0" err="1" smtClean="0">
                <a:solidFill>
                  <a:srgbClr val="49B1FF"/>
                </a:solidFill>
                <a:latin typeface="Times New Roman"/>
                <a:cs typeface="Times New Roman"/>
              </a:rPr>
              <a:t>Equilibria</a:t>
            </a:r>
            <a:endParaRPr lang="en-US" sz="26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cxnSp>
        <p:nvCxnSpPr>
          <p:cNvPr id="18" name="Elbow Connector 17"/>
          <p:cNvCxnSpPr/>
          <p:nvPr/>
        </p:nvCxnSpPr>
        <p:spPr>
          <a:xfrm>
            <a:off x="1549400" y="1933257"/>
            <a:ext cx="292100" cy="238443"/>
          </a:xfrm>
          <a:prstGeom prst="bentConnector3">
            <a:avLst>
              <a:gd name="adj1" fmla="val -217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41500" y="1938178"/>
            <a:ext cx="4098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DDDDDD">
                    <a:lumMod val="25000"/>
                  </a:srgbClr>
                </a:solidFill>
                <a:latin typeface="Times New Roman"/>
                <a:cs typeface="Times New Roman"/>
              </a:rPr>
              <a:t>Simplicial</a:t>
            </a:r>
            <a:r>
              <a:rPr lang="en-US" sz="2000" dirty="0" smtClean="0">
                <a:solidFill>
                  <a:srgbClr val="DDDDDD">
                    <a:lumMod val="25000"/>
                  </a:srgbClr>
                </a:solidFill>
                <a:latin typeface="Times New Roman"/>
                <a:cs typeface="Times New Roman"/>
              </a:rPr>
              <a:t> Approximation Algorithms</a:t>
            </a:r>
            <a:endParaRPr lang="en-US" sz="2000" dirty="0">
              <a:solidFill>
                <a:srgbClr val="DDDDDD">
                  <a:lumMod val="25000"/>
                </a:srgbClr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1500" y="2490688"/>
            <a:ext cx="3604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DDDDDD">
                    <a:lumMod val="25000"/>
                  </a:srgbClr>
                </a:solidFill>
                <a:latin typeface="Times New Roman"/>
                <a:cs typeface="Times New Roman"/>
              </a:rPr>
              <a:t>Support Enumeration Algorithms</a:t>
            </a:r>
            <a:endParaRPr lang="en-US" sz="2000" dirty="0">
              <a:solidFill>
                <a:srgbClr val="DDDDDD">
                  <a:lumMod val="25000"/>
                </a:srgbClr>
              </a:solidFill>
              <a:latin typeface="Times New Roman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5845" y="3043198"/>
            <a:ext cx="2672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DDDDDD">
                    <a:lumMod val="25000"/>
                  </a:srgbClr>
                </a:solidFill>
                <a:latin typeface="Times New Roman"/>
                <a:cs typeface="Times New Roman"/>
              </a:rPr>
              <a:t>Lipton-</a:t>
            </a:r>
            <a:r>
              <a:rPr lang="en-US" sz="2000" dirty="0" err="1" smtClean="0">
                <a:solidFill>
                  <a:srgbClr val="DDDDDD">
                    <a:lumMod val="25000"/>
                  </a:srgbClr>
                </a:solidFill>
                <a:latin typeface="Times New Roman"/>
                <a:cs typeface="Times New Roman"/>
              </a:rPr>
              <a:t>Markakis</a:t>
            </a:r>
            <a:r>
              <a:rPr lang="en-US" sz="2000" dirty="0" smtClean="0">
                <a:solidFill>
                  <a:srgbClr val="DDDDDD">
                    <a:lumMod val="25000"/>
                  </a:srgbClr>
                </a:solidFill>
                <a:latin typeface="Times New Roman"/>
                <a:cs typeface="Times New Roman"/>
              </a:rPr>
              <a:t>-Mehta</a:t>
            </a:r>
            <a:endParaRPr lang="en-US" sz="2000" dirty="0">
              <a:solidFill>
                <a:srgbClr val="DDDDDD">
                  <a:lumMod val="25000"/>
                </a:srgbClr>
              </a:solidFill>
              <a:latin typeface="Times New Roman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85845" y="3635329"/>
            <a:ext cx="374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  <a:latin typeface="Times New Roman"/>
                <a:cs typeface="Times New Roman"/>
              </a:rPr>
              <a:t>Algorithms for Symmetric Games</a:t>
            </a:r>
            <a:endParaRPr lang="en-US" sz="2000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cxnSp>
        <p:nvCxnSpPr>
          <p:cNvPr id="27" name="Elbow Connector 26"/>
          <p:cNvCxnSpPr/>
          <p:nvPr/>
        </p:nvCxnSpPr>
        <p:spPr>
          <a:xfrm rot="16200000" flipH="1">
            <a:off x="1416735" y="2304365"/>
            <a:ext cx="557431" cy="292100"/>
          </a:xfrm>
          <a:prstGeom prst="bentConnector3">
            <a:avLst>
              <a:gd name="adj1" fmla="val 10012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6200000" flipH="1">
            <a:off x="1419195" y="2859336"/>
            <a:ext cx="552510" cy="292100"/>
          </a:xfrm>
          <a:prstGeom prst="bentConnector3">
            <a:avLst>
              <a:gd name="adj1" fmla="val 10056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6200000" flipH="1">
            <a:off x="1399385" y="3431656"/>
            <a:ext cx="592131" cy="292100"/>
          </a:xfrm>
          <a:prstGeom prst="bentConnector3">
            <a:avLst>
              <a:gd name="adj1" fmla="val 10147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76200"/>
            <a:ext cx="854075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 New Roman"/>
                <a:ea typeface="ＭＳ Ｐゴシック" pitchFamily="-110" charset="-128"/>
                <a:cs typeface="Times New Roman"/>
              </a:rPr>
              <a:t>Symmetries in Games</a:t>
            </a:r>
          </a:p>
        </p:txBody>
      </p:sp>
      <p:sp>
        <p:nvSpPr>
          <p:cNvPr id="373800" name="Rectangle 40"/>
          <p:cNvSpPr>
            <a:spLocks noChangeArrowheads="1"/>
          </p:cNvSpPr>
          <p:nvPr/>
        </p:nvSpPr>
        <p:spPr bwMode="auto">
          <a:xfrm>
            <a:off x="304800" y="1358900"/>
            <a:ext cx="26685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49B1FF"/>
                </a:solidFill>
                <a:latin typeface="Times" pitchFamily="-110" charset="0"/>
              </a:rPr>
              <a:t>Symmetric Game:</a:t>
            </a:r>
            <a:endParaRPr lang="en-US" sz="2200" dirty="0" smtClean="0">
              <a:solidFill>
                <a:srgbClr val="49B1FF"/>
              </a:solidFill>
              <a:latin typeface="Times" pitchFamily="-110" charset="0"/>
            </a:endParaRPr>
          </a:p>
        </p:txBody>
      </p:sp>
      <p:sp>
        <p:nvSpPr>
          <p:cNvPr id="17" name="Rectangle 40"/>
          <p:cNvSpPr>
            <a:spLocks noChangeArrowheads="1"/>
          </p:cNvSpPr>
          <p:nvPr/>
        </p:nvSpPr>
        <p:spPr bwMode="auto">
          <a:xfrm>
            <a:off x="2666999" y="1384300"/>
            <a:ext cx="6175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Times" pitchFamily="-110" charset="0"/>
              </a:rPr>
              <a:t>A game with </a:t>
            </a:r>
            <a:r>
              <a:rPr lang="en-US" sz="2000" i="1" dirty="0" err="1" smtClean="0">
                <a:solidFill>
                  <a:srgbClr val="FFFFFF"/>
                </a:solidFill>
                <a:latin typeface="Times" pitchFamily="-110" charset="0"/>
              </a:rPr>
              <a:t>n</a:t>
            </a:r>
            <a:r>
              <a:rPr lang="en-US" sz="2000" dirty="0" smtClean="0">
                <a:solidFill>
                  <a:srgbClr val="FFFFFF"/>
                </a:solidFill>
                <a:latin typeface="Times" pitchFamily="-110" charset="0"/>
              </a:rPr>
              <a:t> players in which each player </a:t>
            </a:r>
            <a:r>
              <a:rPr lang="en-US" sz="2000" i="1" dirty="0" err="1" smtClean="0">
                <a:solidFill>
                  <a:srgbClr val="FFFFFF"/>
                </a:solidFill>
                <a:latin typeface="Times" pitchFamily="-110" charset="0"/>
              </a:rPr>
              <a:t>p</a:t>
            </a:r>
            <a:r>
              <a:rPr lang="en-US" sz="2000" dirty="0" smtClean="0">
                <a:solidFill>
                  <a:srgbClr val="FFFFFF"/>
                </a:solidFill>
                <a:latin typeface="Times" pitchFamily="-110" charset="0"/>
              </a:rPr>
              <a:t> shares with the other players:</a:t>
            </a:r>
            <a:r>
              <a:rPr lang="en-US" sz="2000" i="1" dirty="0" smtClean="0">
                <a:solidFill>
                  <a:srgbClr val="FFFFFF"/>
                </a:solidFill>
                <a:latin typeface="Times" pitchFamily="-110" charset="0"/>
              </a:rPr>
              <a:t> </a:t>
            </a:r>
            <a:endParaRPr lang="en-US" sz="2000" dirty="0" smtClean="0">
              <a:solidFill>
                <a:srgbClr val="3D38B9"/>
              </a:solidFill>
              <a:latin typeface="Times" pitchFamily="-110" charset="0"/>
            </a:endParaRPr>
          </a:p>
        </p:txBody>
      </p:sp>
      <p:sp>
        <p:nvSpPr>
          <p:cNvPr id="17413" name="Rectangle 17"/>
          <p:cNvSpPr>
            <a:spLocks noChangeArrowheads="1"/>
          </p:cNvSpPr>
          <p:nvPr/>
        </p:nvSpPr>
        <p:spPr bwMode="auto">
          <a:xfrm>
            <a:off x="2946400" y="2166938"/>
            <a:ext cx="44575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the same set of strategies:   </a:t>
            </a:r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S 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= {1</a:t>
            </a:r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,…, </a:t>
            </a:r>
            <a:r>
              <a:rPr lang="en-US" sz="20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17414" name="Rectangle 18"/>
          <p:cNvSpPr>
            <a:spLocks noChangeArrowheads="1"/>
          </p:cNvSpPr>
          <p:nvPr/>
        </p:nvSpPr>
        <p:spPr bwMode="auto">
          <a:xfrm>
            <a:off x="2959100" y="2586038"/>
            <a:ext cx="5282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the same payoff function:  </a:t>
            </a:r>
            <a:r>
              <a:rPr lang="en-US" sz="20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= </a:t>
            </a:r>
            <a:r>
              <a:rPr lang="en-US" sz="20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(</a:t>
            </a:r>
            <a:r>
              <a:rPr lang="en-US" sz="20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σ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; </a:t>
            </a:r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lang="en-US" sz="2000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n</a:t>
            </a:r>
            <a:r>
              <a:rPr lang="en-US" sz="2000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,…,n</a:t>
            </a:r>
            <a:r>
              <a:rPr lang="en-US" sz="2000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</a:p>
        </p:txBody>
      </p:sp>
      <p:cxnSp>
        <p:nvCxnSpPr>
          <p:cNvPr id="17415" name="Straight Arrow Connector 20"/>
          <p:cNvCxnSpPr>
            <a:cxnSpLocks noChangeShapeType="1"/>
          </p:cNvCxnSpPr>
          <p:nvPr/>
        </p:nvCxnSpPr>
        <p:spPr bwMode="auto">
          <a:xfrm rot="5400000">
            <a:off x="7118350" y="3613150"/>
            <a:ext cx="584200" cy="88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16" name="Rectangle 21"/>
          <p:cNvSpPr>
            <a:spLocks noChangeArrowheads="1"/>
          </p:cNvSpPr>
          <p:nvPr/>
        </p:nvSpPr>
        <p:spPr bwMode="auto">
          <a:xfrm>
            <a:off x="5930900" y="3962400"/>
            <a:ext cx="2819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number of the other players choosing each strategy in </a:t>
            </a:r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lang="en-US" sz="20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7417" name="Left Brace 23"/>
          <p:cNvSpPr>
            <a:spLocks/>
          </p:cNvSpPr>
          <p:nvPr/>
        </p:nvSpPr>
        <p:spPr bwMode="auto">
          <a:xfrm rot="-5400000">
            <a:off x="7354094" y="2531269"/>
            <a:ext cx="358775" cy="1309687"/>
          </a:xfrm>
          <a:prstGeom prst="leftBrace">
            <a:avLst>
              <a:gd name="adj1" fmla="val 8332"/>
              <a:gd name="adj2" fmla="val 4784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smtClean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cxnSp>
        <p:nvCxnSpPr>
          <p:cNvPr id="17418" name="Straight Arrow Connector 26"/>
          <p:cNvCxnSpPr>
            <a:cxnSpLocks noChangeShapeType="1"/>
          </p:cNvCxnSpPr>
          <p:nvPr/>
        </p:nvCxnSpPr>
        <p:spPr bwMode="auto">
          <a:xfrm rot="5400000">
            <a:off x="6388100" y="3149600"/>
            <a:ext cx="3810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19" name="Rectangle 27"/>
          <p:cNvSpPr>
            <a:spLocks noChangeArrowheads="1"/>
          </p:cNvSpPr>
          <p:nvPr/>
        </p:nvSpPr>
        <p:spPr bwMode="auto">
          <a:xfrm>
            <a:off x="5054600" y="3352800"/>
            <a:ext cx="228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choice of </a:t>
            </a:r>
            <a:r>
              <a:rPr lang="en-US" sz="20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000" i="1" dirty="0" smtClean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7420" name="Rectangle 29"/>
          <p:cNvSpPr>
            <a:spLocks noChangeArrowheads="1"/>
          </p:cNvSpPr>
          <p:nvPr/>
        </p:nvSpPr>
        <p:spPr bwMode="auto">
          <a:xfrm>
            <a:off x="304800" y="3657600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smtClean="0">
                <a:solidFill>
                  <a:srgbClr val="FFFFFF"/>
                </a:solidFill>
                <a:latin typeface="Times" pitchFamily="-110" charset="0"/>
              </a:rPr>
              <a:t>E.g. </a:t>
            </a:r>
            <a:r>
              <a:rPr lang="en-US" sz="2000" b="1" smtClean="0">
                <a:solidFill>
                  <a:srgbClr val="FFFFFF"/>
                </a:solidFill>
                <a:latin typeface="Times" pitchFamily="-110" charset="0"/>
              </a:rPr>
              <a:t>:</a:t>
            </a:r>
            <a:endParaRPr lang="en-US" sz="2000" i="1" smtClean="0">
              <a:solidFill>
                <a:srgbClr val="3D38B9"/>
              </a:solidFill>
              <a:latin typeface="Times" pitchFamily="-110" charset="0"/>
            </a:endParaRPr>
          </a:p>
        </p:txBody>
      </p:sp>
      <p:sp>
        <p:nvSpPr>
          <p:cNvPr id="17421" name="Rectangle 30"/>
          <p:cNvSpPr>
            <a:spLocks noChangeArrowheads="1"/>
          </p:cNvSpPr>
          <p:nvPr/>
        </p:nvSpPr>
        <p:spPr bwMode="auto">
          <a:xfrm>
            <a:off x="1219200" y="4229100"/>
            <a:ext cx="487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Times" pitchFamily="-110" charset="0"/>
              </a:rPr>
              <a:t>- congestion games, with same source destination pairs for each player</a:t>
            </a:r>
            <a:endParaRPr lang="en-US" sz="2000" i="1" dirty="0" smtClean="0">
              <a:solidFill>
                <a:srgbClr val="3D38B9"/>
              </a:solidFill>
              <a:latin typeface="Times" pitchFamily="-110" charset="0"/>
            </a:endParaRPr>
          </a:p>
        </p:txBody>
      </p:sp>
      <p:sp>
        <p:nvSpPr>
          <p:cNvPr id="32" name="Rectangle 40"/>
          <p:cNvSpPr>
            <a:spLocks noChangeArrowheads="1"/>
          </p:cNvSpPr>
          <p:nvPr/>
        </p:nvSpPr>
        <p:spPr bwMode="auto">
          <a:xfrm>
            <a:off x="304800" y="5565775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Nash ’51</a:t>
            </a:r>
            <a:r>
              <a:rPr lang="en-US" sz="2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lang="en-US" sz="2400" dirty="0" smtClean="0">
              <a:solidFill>
                <a:srgbClr val="3D38B9"/>
              </a:solidFill>
              <a:latin typeface="Times New Roman"/>
              <a:cs typeface="Times New Roman"/>
            </a:endParaRPr>
          </a:p>
        </p:txBody>
      </p:sp>
      <p:sp>
        <p:nvSpPr>
          <p:cNvPr id="33" name="Rectangle 40"/>
          <p:cNvSpPr>
            <a:spLocks noChangeArrowheads="1"/>
          </p:cNvSpPr>
          <p:nvPr/>
        </p:nvSpPr>
        <p:spPr bwMode="auto">
          <a:xfrm>
            <a:off x="1803400" y="5570538"/>
            <a:ext cx="7315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Always exists an equilibrium in which every player uses the same mixed strategy</a:t>
            </a:r>
            <a:endParaRPr lang="en-US" sz="2400" dirty="0" smtClean="0">
              <a:solidFill>
                <a:srgbClr val="3D38B9"/>
              </a:solidFill>
              <a:latin typeface="Times New Roman"/>
              <a:cs typeface="Times New Roman"/>
            </a:endParaRPr>
          </a:p>
        </p:txBody>
      </p:sp>
      <p:sp>
        <p:nvSpPr>
          <p:cNvPr id="17425" name="Rectangle 34"/>
          <p:cNvSpPr>
            <a:spLocks noChangeArrowheads="1"/>
          </p:cNvSpPr>
          <p:nvPr/>
        </p:nvSpPr>
        <p:spPr bwMode="auto">
          <a:xfrm>
            <a:off x="1219200" y="3695700"/>
            <a:ext cx="24661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  <a:latin typeface="Times" pitchFamily="-110" charset="0"/>
              </a:rPr>
              <a:t>- Rock-Paper-Scissors</a:t>
            </a:r>
            <a:endParaRPr lang="en-US" sz="2000" smtClean="0">
              <a:solidFill>
                <a:srgbClr val="3D38B9"/>
              </a:solidFill>
              <a:latin typeface="Times" pitchFamily="-110" charset="0"/>
            </a:endParaRPr>
          </a:p>
        </p:txBody>
      </p:sp>
      <p:sp>
        <p:nvSpPr>
          <p:cNvPr id="17426" name="Rectangle 17"/>
          <p:cNvSpPr>
            <a:spLocks noChangeArrowheads="1"/>
          </p:cNvSpPr>
          <p:nvPr/>
        </p:nvSpPr>
        <p:spPr bwMode="auto">
          <a:xfrm>
            <a:off x="304800" y="3024248"/>
            <a:ext cx="4731796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FFFFFF"/>
                </a:solidFill>
                <a:latin typeface="Times" pitchFamily="-110" charset="0"/>
              </a:rPr>
              <a:t>Description Size: </a:t>
            </a:r>
            <a:r>
              <a:rPr lang="en-US" sz="2400" dirty="0" err="1" smtClean="0">
                <a:solidFill>
                  <a:srgbClr val="FFFFFF"/>
                </a:solidFill>
                <a:latin typeface="Times" pitchFamily="-110" charset="0"/>
              </a:rPr>
              <a:t>O(min</a:t>
            </a:r>
            <a:r>
              <a:rPr lang="en-US" sz="2400" dirty="0" smtClean="0">
                <a:solidFill>
                  <a:srgbClr val="FFFFFF"/>
                </a:solidFill>
                <a:latin typeface="Times" pitchFamily="-110" charset="0"/>
              </a:rPr>
              <a:t> {</a:t>
            </a:r>
            <a:r>
              <a:rPr lang="en-US" sz="2400" i="1" dirty="0" err="1" smtClean="0">
                <a:solidFill>
                  <a:srgbClr val="FFFFFF"/>
                </a:solidFill>
                <a:latin typeface="Times" pitchFamily="-110" charset="0"/>
              </a:rPr>
              <a:t>s</a:t>
            </a:r>
            <a:r>
              <a:rPr lang="en-US" sz="2400" i="1" dirty="0" smtClean="0">
                <a:solidFill>
                  <a:srgbClr val="FFFFFF"/>
                </a:solidFill>
                <a:latin typeface="Times" pitchFamily="-110" charset="0"/>
              </a:rPr>
              <a:t> n</a:t>
            </a:r>
            <a:r>
              <a:rPr lang="en-US" sz="2400" i="1" baseline="30000" dirty="0" smtClean="0">
                <a:solidFill>
                  <a:srgbClr val="FFFFFF"/>
                </a:solidFill>
                <a:latin typeface="Times" pitchFamily="-110" charset="0"/>
              </a:rPr>
              <a:t>s-1</a:t>
            </a:r>
            <a:r>
              <a:rPr lang="en-US" sz="2400" dirty="0" smtClean="0">
                <a:solidFill>
                  <a:srgbClr val="FFFFFF"/>
                </a:solidFill>
                <a:latin typeface="Times" pitchFamily="-110" charset="0"/>
              </a:rPr>
              <a:t>, </a:t>
            </a:r>
            <a:r>
              <a:rPr lang="en-US" sz="2400" i="1" dirty="0" err="1" smtClean="0">
                <a:solidFill>
                  <a:srgbClr val="FFFFFF"/>
                </a:solidFill>
                <a:latin typeface="Times" pitchFamily="-110" charset="0"/>
              </a:rPr>
              <a:t>s</a:t>
            </a:r>
            <a:r>
              <a:rPr lang="en-US" sz="2400" i="1" baseline="30000" dirty="0" err="1" smtClean="0">
                <a:solidFill>
                  <a:srgbClr val="FFFFFF"/>
                </a:solidFill>
                <a:latin typeface="Times" pitchFamily="-110" charset="0"/>
              </a:rPr>
              <a:t>n</a:t>
            </a:r>
            <a:r>
              <a:rPr lang="en-US" sz="2400" i="1" baseline="-25000" dirty="0" smtClean="0">
                <a:solidFill>
                  <a:srgbClr val="FFFFFF"/>
                </a:solidFill>
                <a:latin typeface="Times" pitchFamily="-110" charset="0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Times" pitchFamily="-110" charset="0"/>
              </a:rPr>
              <a:t>})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800" grpId="0" autoUpdateAnimBg="0"/>
      <p:bldP spid="17" grpId="0" autoUpdateAnimBg="0"/>
      <p:bldP spid="17413" grpId="0"/>
      <p:bldP spid="17414" grpId="0"/>
      <p:bldP spid="17416" grpId="0"/>
      <p:bldP spid="17417" grpId="0" animBg="1"/>
      <p:bldP spid="17419" grpId="0"/>
      <p:bldP spid="17420" grpId="0"/>
      <p:bldP spid="17421" grpId="0"/>
      <p:bldP spid="32" grpId="0" autoUpdateAnimBg="0"/>
      <p:bldP spid="33" grpId="0" autoUpdateAnimBg="0"/>
      <p:bldP spid="17425" grpId="0"/>
      <p:bldP spid="174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76200"/>
            <a:ext cx="854075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 New Roman"/>
                <a:ea typeface="ＭＳ Ｐゴシック" pitchFamily="-110" charset="-128"/>
                <a:cs typeface="Times New Roman"/>
              </a:rPr>
              <a:t>Existence of a Symmetric Equilibrium</a:t>
            </a:r>
          </a:p>
        </p:txBody>
      </p:sp>
      <p:sp>
        <p:nvSpPr>
          <p:cNvPr id="373800" name="Rectangle 40"/>
          <p:cNvSpPr>
            <a:spLocks noChangeArrowheads="1"/>
          </p:cNvSpPr>
          <p:nvPr/>
        </p:nvSpPr>
        <p:spPr bwMode="auto">
          <a:xfrm>
            <a:off x="304800" y="1358900"/>
            <a:ext cx="33805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49B1FF"/>
                </a:solidFill>
                <a:latin typeface="Times" pitchFamily="-110" charset="0"/>
              </a:rPr>
              <a:t>Recall Nash’s function:</a:t>
            </a:r>
            <a:endParaRPr lang="en-US" sz="2200" dirty="0" smtClean="0">
              <a:solidFill>
                <a:srgbClr val="49B1FF"/>
              </a:solidFill>
              <a:latin typeface="Times" pitchFamily="-110" charset="0"/>
            </a:endParaRP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993900" y="3003550"/>
            <a:ext cx="5638800" cy="1193800"/>
          </a:xfrm>
          <a:prstGeom prst="rect">
            <a:avLst/>
          </a:prstGeom>
        </p:spPr>
      </p:pic>
      <p:grpSp>
        <p:nvGrpSpPr>
          <p:cNvPr id="19" name="Group 12"/>
          <p:cNvGrpSpPr/>
          <p:nvPr/>
        </p:nvGrpSpPr>
        <p:grpSpPr>
          <a:xfrm>
            <a:off x="2057400" y="2155825"/>
            <a:ext cx="1447800" cy="1047750"/>
            <a:chOff x="3937000" y="1955800"/>
            <a:chExt cx="1447800" cy="1047750"/>
          </a:xfrm>
        </p:grpSpPr>
        <p:pic>
          <p:nvPicPr>
            <p:cNvPr id="20" name="Picture 1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3937000" y="2279650"/>
              <a:ext cx="1447800" cy="723900"/>
            </a:xfrm>
            <a:prstGeom prst="rect">
              <a:avLst/>
            </a:prstGeom>
          </p:spPr>
        </p:pic>
        <p:pic>
          <p:nvPicPr>
            <p:cNvPr id="21" name="Picture 2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4337050" y="1955800"/>
              <a:ext cx="698500" cy="81280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5213350" y="1781770"/>
            <a:ext cx="4032250" cy="1888530"/>
            <a:chOff x="5048250" y="1781770"/>
            <a:chExt cx="4032250" cy="1888530"/>
          </a:xfrm>
        </p:grpSpPr>
        <p:sp>
          <p:nvSpPr>
            <p:cNvPr id="24" name="Freeform 23"/>
            <p:cNvSpPr/>
            <p:nvPr/>
          </p:nvSpPr>
          <p:spPr bwMode="auto">
            <a:xfrm>
              <a:off x="5048250" y="2616200"/>
              <a:ext cx="1403350" cy="622300"/>
            </a:xfrm>
            <a:custGeom>
              <a:avLst/>
              <a:gdLst>
                <a:gd name="connsiteX0" fmla="*/ 1403350 w 1403350"/>
                <a:gd name="connsiteY0" fmla="*/ 0 h 622300"/>
                <a:gd name="connsiteX1" fmla="*/ 222250 w 1403350"/>
                <a:gd name="connsiteY1" fmla="*/ 304800 h 622300"/>
                <a:gd name="connsiteX2" fmla="*/ 69850 w 1403350"/>
                <a:gd name="connsiteY2" fmla="*/ 6223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3350" h="622300">
                  <a:moveTo>
                    <a:pt x="1403350" y="0"/>
                  </a:moveTo>
                  <a:cubicBezTo>
                    <a:pt x="923925" y="100541"/>
                    <a:pt x="444500" y="201083"/>
                    <a:pt x="222250" y="304800"/>
                  </a:cubicBezTo>
                  <a:cubicBezTo>
                    <a:pt x="0" y="408517"/>
                    <a:pt x="69850" y="622300"/>
                    <a:pt x="69850" y="62230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6515100" y="2705100"/>
              <a:ext cx="0" cy="533400"/>
            </a:xfrm>
            <a:custGeom>
              <a:avLst/>
              <a:gdLst>
                <a:gd name="connsiteX0" fmla="*/ 0 w 0"/>
                <a:gd name="connsiteY0" fmla="*/ 0 h 533400"/>
                <a:gd name="connsiteX1" fmla="*/ 0 w 0"/>
                <a:gd name="connsiteY1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3400">
                  <a:moveTo>
                    <a:pt x="0" y="0"/>
                  </a:moveTo>
                  <a:lnTo>
                    <a:pt x="0" y="5334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5257800" y="2679700"/>
              <a:ext cx="1168400" cy="977900"/>
            </a:xfrm>
            <a:custGeom>
              <a:avLst/>
              <a:gdLst>
                <a:gd name="connsiteX0" fmla="*/ 1168400 w 1168400"/>
                <a:gd name="connsiteY0" fmla="*/ 0 h 977900"/>
                <a:gd name="connsiteX1" fmla="*/ 304800 w 1168400"/>
                <a:gd name="connsiteY1" fmla="*/ 457200 h 977900"/>
                <a:gd name="connsiteX2" fmla="*/ 0 w 1168400"/>
                <a:gd name="connsiteY2" fmla="*/ 97790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8400" h="977900">
                  <a:moveTo>
                    <a:pt x="1168400" y="0"/>
                  </a:moveTo>
                  <a:cubicBezTo>
                    <a:pt x="833966" y="147108"/>
                    <a:pt x="499533" y="294217"/>
                    <a:pt x="304800" y="457200"/>
                  </a:cubicBezTo>
                  <a:cubicBezTo>
                    <a:pt x="110067" y="620183"/>
                    <a:pt x="0" y="977900"/>
                    <a:pt x="0" y="97790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6604000" y="2768600"/>
              <a:ext cx="118533" cy="901700"/>
            </a:xfrm>
            <a:custGeom>
              <a:avLst/>
              <a:gdLst>
                <a:gd name="connsiteX0" fmla="*/ 0 w 118533"/>
                <a:gd name="connsiteY0" fmla="*/ 0 h 901700"/>
                <a:gd name="connsiteX1" fmla="*/ 114300 w 118533"/>
                <a:gd name="connsiteY1" fmla="*/ 330200 h 901700"/>
                <a:gd name="connsiteX2" fmla="*/ 25400 w 118533"/>
                <a:gd name="connsiteY2" fmla="*/ 90170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533" h="901700">
                  <a:moveTo>
                    <a:pt x="0" y="0"/>
                  </a:moveTo>
                  <a:cubicBezTo>
                    <a:pt x="55033" y="89958"/>
                    <a:pt x="110067" y="179917"/>
                    <a:pt x="114300" y="330200"/>
                  </a:cubicBezTo>
                  <a:cubicBezTo>
                    <a:pt x="118533" y="480483"/>
                    <a:pt x="25400" y="901700"/>
                    <a:pt x="25400" y="90170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51600" y="1781770"/>
              <a:ext cx="26289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if the game is symmetric every player has the same payoff function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pic>
        <p:nvPicPr>
          <p:cNvPr id="29" name="Picture 2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965200" y="1781770"/>
            <a:ext cx="2717800" cy="7874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15422" y="4826000"/>
            <a:ext cx="3345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restrict Nash’s function on the set: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5" name="Rectangle 40"/>
          <p:cNvSpPr>
            <a:spLocks noChangeArrowheads="1"/>
          </p:cNvSpPr>
          <p:nvPr/>
        </p:nvSpPr>
        <p:spPr bwMode="auto">
          <a:xfrm>
            <a:off x="304800" y="4135795"/>
            <a:ext cx="33805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 smtClean="0">
                <a:solidFill>
                  <a:srgbClr val="49B1FF"/>
                </a:solidFill>
                <a:latin typeface="Times" pitchFamily="-110" charset="0"/>
              </a:rPr>
              <a:t>Gedanken</a:t>
            </a:r>
            <a:r>
              <a:rPr lang="en-US" sz="2200" b="1" dirty="0" smtClean="0">
                <a:solidFill>
                  <a:srgbClr val="49B1FF"/>
                </a:solidFill>
                <a:latin typeface="Times" pitchFamily="-110" charset="0"/>
              </a:rPr>
              <a:t> Experiment:</a:t>
            </a:r>
            <a:endParaRPr lang="en-US" sz="2200" dirty="0" smtClean="0">
              <a:solidFill>
                <a:srgbClr val="49B1FF"/>
              </a:solidFill>
              <a:latin typeface="Times" pitchFamily="-110" charset="0"/>
            </a:endParaRPr>
          </a:p>
        </p:txBody>
      </p:sp>
      <p:pic>
        <p:nvPicPr>
          <p:cNvPr id="37" name="Picture 3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3886200" y="4635500"/>
            <a:ext cx="4191000" cy="8128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15422" y="5347732"/>
            <a:ext cx="7327915" cy="369332"/>
            <a:chOff x="715422" y="5347732"/>
            <a:chExt cx="7327915" cy="369332"/>
          </a:xfrm>
        </p:grpSpPr>
        <p:sp>
          <p:nvSpPr>
            <p:cNvPr id="38" name="TextBox 37"/>
            <p:cNvSpPr txBox="1"/>
            <p:nvPr/>
          </p:nvSpPr>
          <p:spPr>
            <a:xfrm>
              <a:off x="715422" y="5347732"/>
              <a:ext cx="2141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crucial observation: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02462" y="5347732"/>
              <a:ext cx="5240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Nash’s function maps points of the above set to itself!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sp>
        <p:nvSpPr>
          <p:cNvPr id="40" name="Rectangle 39"/>
          <p:cNvSpPr/>
          <p:nvPr/>
        </p:nvSpPr>
        <p:spPr bwMode="auto">
          <a:xfrm>
            <a:off x="7785100" y="6172200"/>
            <a:ext cx="258237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647950" y="901700"/>
            <a:ext cx="3486150" cy="5226050"/>
            <a:chOff x="2647950" y="901700"/>
            <a:chExt cx="3486150" cy="5226050"/>
          </a:xfrm>
        </p:grpSpPr>
        <p:pic>
          <p:nvPicPr>
            <p:cNvPr id="24" name="Picture 2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4013200" y="901700"/>
              <a:ext cx="1117600" cy="723900"/>
            </a:xfrm>
            <a:prstGeom prst="rect">
              <a:avLst/>
            </a:prstGeom>
          </p:spPr>
        </p:pic>
        <p:cxnSp>
          <p:nvCxnSpPr>
            <p:cNvPr id="26" name="Straight Arrow Connector 25"/>
            <p:cNvCxnSpPr/>
            <p:nvPr/>
          </p:nvCxnSpPr>
          <p:spPr bwMode="auto">
            <a:xfrm rot="5400000" flipH="1" flipV="1">
              <a:off x="4794647" y="3638947"/>
              <a:ext cx="1117600" cy="4452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rot="16200000" flipV="1">
              <a:off x="4159647" y="3690541"/>
              <a:ext cx="1117600" cy="34210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" name="Group 18"/>
            <p:cNvGrpSpPr/>
            <p:nvPr/>
          </p:nvGrpSpPr>
          <p:grpSpPr>
            <a:xfrm>
              <a:off x="2647950" y="1523999"/>
              <a:ext cx="3486150" cy="1911351"/>
              <a:chOff x="2647950" y="1523999"/>
              <a:chExt cx="3486150" cy="1911351"/>
            </a:xfrm>
          </p:grpSpPr>
          <p:pic>
            <p:nvPicPr>
              <p:cNvPr id="15" name="Picture 14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5041900" y="2673350"/>
                <a:ext cx="1092200" cy="749300"/>
              </a:xfrm>
              <a:prstGeom prst="rect">
                <a:avLst/>
              </a:prstGeom>
            </p:spPr>
          </p:pic>
          <p:pic>
            <p:nvPicPr>
              <p:cNvPr id="16" name="Picture 15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"/>
                  <a:stretch>
                    <a:fillRect/>
                  </a:stretch>
                </p:blipFill>
              </mc:Choice>
              <mc:Fallback>
                <p:blipFill>
                  <a:blip r:embed="rId9"/>
                  <a:stretch>
                    <a:fillRect/>
                  </a:stretch>
                </p:blipFill>
              </mc:Fallback>
            </mc:AlternateContent>
            <p:spPr>
              <a:xfrm>
                <a:off x="2647950" y="2686050"/>
                <a:ext cx="1028700" cy="749300"/>
              </a:xfrm>
              <a:prstGeom prst="rect">
                <a:avLst/>
              </a:prstGeom>
            </p:spPr>
          </p:pic>
          <p:pic>
            <p:nvPicPr>
              <p:cNvPr id="17" name="Picture 16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0"/>
                  <a:stretch>
                    <a:fillRect/>
                  </a:stretch>
                </p:blipFill>
              </mc:Choice>
              <mc:Fallback>
                <p:blipFill>
                  <a:blip r:embed="rId11"/>
                  <a:stretch>
                    <a:fillRect/>
                  </a:stretch>
                </p:blipFill>
              </mc:Fallback>
            </mc:AlternateContent>
            <p:spPr>
              <a:xfrm>
                <a:off x="3962400" y="2686050"/>
                <a:ext cx="1092200" cy="723900"/>
              </a:xfrm>
              <a:prstGeom prst="rect">
                <a:avLst/>
              </a:prstGeom>
            </p:spPr>
          </p:pic>
          <p:cxnSp>
            <p:nvCxnSpPr>
              <p:cNvPr id="28" name="Straight Arrow Connector 27"/>
              <p:cNvCxnSpPr/>
              <p:nvPr/>
            </p:nvCxnSpPr>
            <p:spPr bwMode="auto">
              <a:xfrm rot="16200000" flipV="1">
                <a:off x="4537075" y="1787525"/>
                <a:ext cx="1225550" cy="6985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0" name="Straight Arrow Connector 29"/>
              <p:cNvCxnSpPr>
                <a:stCxn id="17" idx="0"/>
              </p:cNvCxnSpPr>
              <p:nvPr/>
            </p:nvCxnSpPr>
            <p:spPr bwMode="auto">
              <a:xfrm rot="5400000" flipH="1" flipV="1">
                <a:off x="3946922" y="2085578"/>
                <a:ext cx="1162051" cy="3889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2" name="Straight Arrow Connector 31"/>
              <p:cNvCxnSpPr/>
              <p:nvPr/>
            </p:nvCxnSpPr>
            <p:spPr bwMode="auto">
              <a:xfrm rot="5400000" flipH="1" flipV="1">
                <a:off x="3165475" y="1647825"/>
                <a:ext cx="1225551" cy="9779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pic>
          <p:nvPicPr>
            <p:cNvPr id="33" name="Picture 3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4044950" y="5403850"/>
              <a:ext cx="723900" cy="723900"/>
            </a:xfrm>
            <a:prstGeom prst="rect">
              <a:avLst/>
            </a:prstGeom>
          </p:spPr>
        </p:pic>
        <p:cxnSp>
          <p:nvCxnSpPr>
            <p:cNvPr id="36" name="Straight Arrow Connector 35"/>
            <p:cNvCxnSpPr>
              <a:endCxn id="16" idx="2"/>
            </p:cNvCxnSpPr>
            <p:nvPr/>
          </p:nvCxnSpPr>
          <p:spPr bwMode="auto">
            <a:xfrm rot="16200000" flipV="1">
              <a:off x="2651126" y="3946524"/>
              <a:ext cx="2127250" cy="11049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3" name="Group 17"/>
            <p:cNvGrpSpPr/>
            <p:nvPr/>
          </p:nvGrpSpPr>
          <p:grpSpPr>
            <a:xfrm>
              <a:off x="4547394" y="4267200"/>
              <a:ext cx="1308100" cy="1295400"/>
              <a:chOff x="4547394" y="4267200"/>
              <a:chExt cx="1308100" cy="1295400"/>
            </a:xfrm>
          </p:grpSpPr>
          <p:pic>
            <p:nvPicPr>
              <p:cNvPr id="23" name="Picture 22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4"/>
                  <a:stretch>
                    <a:fillRect/>
                  </a:stretch>
                </p:blipFill>
              </mc:Choice>
              <mc:Fallback>
                <p:blipFill>
                  <a:blip r:embed="rId15"/>
                  <a:stretch>
                    <a:fillRect/>
                  </a:stretch>
                </p:blipFill>
              </mc:Fallback>
            </mc:AlternateContent>
            <p:spPr>
              <a:xfrm>
                <a:off x="4547394" y="4267200"/>
                <a:ext cx="1308100" cy="749300"/>
              </a:xfrm>
              <a:prstGeom prst="rect">
                <a:avLst/>
              </a:prstGeom>
            </p:spPr>
          </p:pic>
          <p:cxnSp>
            <p:nvCxnSpPr>
              <p:cNvPr id="39" name="Straight Arrow Connector 38"/>
              <p:cNvCxnSpPr/>
              <p:nvPr/>
            </p:nvCxnSpPr>
            <p:spPr bwMode="auto">
              <a:xfrm rot="5400000" flipH="1" flipV="1">
                <a:off x="4445397" y="5118497"/>
                <a:ext cx="546100" cy="34210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err="1" smtClean="0">
                <a:effectLst/>
                <a:latin typeface="Times" pitchFamily="-110" charset="0"/>
                <a:ea typeface="ＭＳ Ｐゴシック" pitchFamily="-110" charset="-128"/>
                <a:cs typeface="ＭＳ Ｐゴシック" pitchFamily="-110" charset="-128"/>
              </a:rPr>
              <a:t>Symmetrization</a:t>
            </a:r>
            <a:endParaRPr lang="en-US" sz="3600" dirty="0" smtClean="0">
              <a:effectLst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9459" name="Rectangle 19"/>
          <p:cNvSpPr>
            <a:spLocks noChangeArrowheads="1"/>
          </p:cNvSpPr>
          <p:nvPr/>
        </p:nvSpPr>
        <p:spPr bwMode="auto">
          <a:xfrm>
            <a:off x="862013" y="2286000"/>
            <a:ext cx="1168400" cy="1169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0" name="TextBox 22"/>
          <p:cNvSpPr txBox="1">
            <a:spLocks noChangeArrowheads="1"/>
          </p:cNvSpPr>
          <p:nvPr/>
        </p:nvSpPr>
        <p:spPr bwMode="auto">
          <a:xfrm>
            <a:off x="1014413" y="2600325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, </a:t>
            </a:r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19461" name="Rectangle 25"/>
          <p:cNvSpPr>
            <a:spLocks noChangeArrowheads="1"/>
          </p:cNvSpPr>
          <p:nvPr/>
        </p:nvSpPr>
        <p:spPr bwMode="auto">
          <a:xfrm>
            <a:off x="4191000" y="1649413"/>
            <a:ext cx="2335213" cy="233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19462" name="Straight Connector 35"/>
          <p:cNvCxnSpPr>
            <a:cxnSpLocks noChangeShapeType="1"/>
            <a:stCxn id="19461" idx="0"/>
            <a:endCxn id="19461" idx="2"/>
          </p:cNvCxnSpPr>
          <p:nvPr/>
        </p:nvCxnSpPr>
        <p:spPr bwMode="auto">
          <a:xfrm rot="16200000" flipH="1">
            <a:off x="4187826" y="2819400"/>
            <a:ext cx="2341562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9463" name="Straight Connector 36"/>
          <p:cNvCxnSpPr>
            <a:cxnSpLocks noChangeShapeType="1"/>
            <a:stCxn id="19461" idx="1"/>
            <a:endCxn id="19461" idx="3"/>
          </p:cNvCxnSpPr>
          <p:nvPr/>
        </p:nvCxnSpPr>
        <p:spPr bwMode="auto">
          <a:xfrm rot="10800000" flipH="1">
            <a:off x="4191000" y="2819400"/>
            <a:ext cx="2335213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9464" name="Right Arrow 39"/>
          <p:cNvSpPr>
            <a:spLocks noChangeArrowheads="1"/>
          </p:cNvSpPr>
          <p:nvPr/>
        </p:nvSpPr>
        <p:spPr bwMode="auto">
          <a:xfrm>
            <a:off x="2538413" y="2667000"/>
            <a:ext cx="9144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alpha val="38823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9465" name="Rectangle 40"/>
          <p:cNvSpPr>
            <a:spLocks noChangeArrowheads="1"/>
          </p:cNvSpPr>
          <p:nvPr/>
        </p:nvSpPr>
        <p:spPr bwMode="auto">
          <a:xfrm>
            <a:off x="4343400" y="3046413"/>
            <a:ext cx="10222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n-US" sz="2400" baseline="30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n-US" sz="2400" baseline="30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lang="en-US" sz="24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9466" name="Rectangle 41"/>
          <p:cNvSpPr>
            <a:spLocks noChangeArrowheads="1"/>
          </p:cNvSpPr>
          <p:nvPr/>
        </p:nvSpPr>
        <p:spPr bwMode="auto">
          <a:xfrm>
            <a:off x="5534025" y="2052638"/>
            <a:ext cx="7585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endParaRPr lang="en-US" sz="24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9467" name="Rectangle 42"/>
          <p:cNvSpPr>
            <a:spLocks noChangeArrowheads="1"/>
          </p:cNvSpPr>
          <p:nvPr/>
        </p:nvSpPr>
        <p:spPr bwMode="auto">
          <a:xfrm>
            <a:off x="481013" y="2541588"/>
            <a:ext cx="38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x</a:t>
            </a:r>
            <a:endParaRPr lang="en-US" sz="2400" smtClean="0">
              <a:solidFill>
                <a:srgbClr val="FFFFFF"/>
              </a:solidFill>
              <a:latin typeface="Times New Roman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19468" name="Rectangle 43"/>
          <p:cNvSpPr>
            <a:spLocks noChangeArrowheads="1"/>
          </p:cNvSpPr>
          <p:nvPr/>
        </p:nvSpPr>
        <p:spPr bwMode="auto">
          <a:xfrm>
            <a:off x="1319213" y="1779588"/>
            <a:ext cx="38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y</a:t>
            </a:r>
            <a:endParaRPr lang="en-US" sz="2400" smtClean="0">
              <a:solidFill>
                <a:srgbClr val="FFFFFF"/>
              </a:solidFill>
              <a:latin typeface="Times New Roman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19469" name="Rectangle 44"/>
          <p:cNvSpPr>
            <a:spLocks noChangeArrowheads="1"/>
          </p:cNvSpPr>
          <p:nvPr/>
        </p:nvSpPr>
        <p:spPr bwMode="auto">
          <a:xfrm>
            <a:off x="3681413" y="19812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x</a:t>
            </a:r>
            <a:endParaRPr lang="en-US" sz="2400" dirty="0" smtClean="0">
              <a:solidFill>
                <a:srgbClr val="FFFFFF"/>
              </a:solidFill>
              <a:latin typeface="Times New Roman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19470" name="Rectangle 45"/>
          <p:cNvSpPr>
            <a:spLocks noChangeArrowheads="1"/>
          </p:cNvSpPr>
          <p:nvPr/>
        </p:nvSpPr>
        <p:spPr bwMode="auto">
          <a:xfrm>
            <a:off x="3681413" y="31242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y</a:t>
            </a:r>
            <a:endParaRPr lang="en-US" sz="2400" dirty="0" smtClean="0">
              <a:solidFill>
                <a:srgbClr val="FFFFFF"/>
              </a:solidFill>
              <a:latin typeface="Times New Roman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cxnSp>
        <p:nvCxnSpPr>
          <p:cNvPr id="19471" name="Straight Connector 46"/>
          <p:cNvCxnSpPr>
            <a:cxnSpLocks noChangeShapeType="1"/>
          </p:cNvCxnSpPr>
          <p:nvPr/>
        </p:nvCxnSpPr>
        <p:spPr bwMode="auto">
          <a:xfrm flipV="1">
            <a:off x="3733800" y="2817813"/>
            <a:ext cx="252413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9472" name="Rectangle 48"/>
          <p:cNvSpPr>
            <a:spLocks noChangeArrowheads="1"/>
          </p:cNvSpPr>
          <p:nvPr/>
        </p:nvSpPr>
        <p:spPr bwMode="auto">
          <a:xfrm>
            <a:off x="4595813" y="11430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x</a:t>
            </a:r>
            <a:endParaRPr lang="en-US" sz="2400" smtClean="0">
              <a:solidFill>
                <a:srgbClr val="FFFFFF"/>
              </a:solidFill>
              <a:latin typeface="Times New Roman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19473" name="Rectangle 49"/>
          <p:cNvSpPr>
            <a:spLocks noChangeArrowheads="1"/>
          </p:cNvSpPr>
          <p:nvPr/>
        </p:nvSpPr>
        <p:spPr bwMode="auto">
          <a:xfrm>
            <a:off x="5815013" y="11430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y</a:t>
            </a:r>
            <a:endParaRPr lang="en-US" sz="2400" smtClean="0">
              <a:solidFill>
                <a:srgbClr val="FFFFFF"/>
              </a:solidFill>
              <a:latin typeface="Times New Roman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cxnSp>
        <p:nvCxnSpPr>
          <p:cNvPr id="19474" name="Straight Connector 50"/>
          <p:cNvCxnSpPr>
            <a:cxnSpLocks noChangeShapeType="1"/>
          </p:cNvCxnSpPr>
          <p:nvPr/>
        </p:nvCxnSpPr>
        <p:spPr bwMode="auto">
          <a:xfrm rot="16200000" flipH="1">
            <a:off x="5268913" y="1423988"/>
            <a:ext cx="179387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9475" name="TextBox 53"/>
          <p:cNvSpPr txBox="1">
            <a:spLocks noChangeArrowheads="1"/>
          </p:cNvSpPr>
          <p:nvPr/>
        </p:nvSpPr>
        <p:spPr bwMode="auto">
          <a:xfrm>
            <a:off x="3986213" y="4343400"/>
            <a:ext cx="3100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Symmetric Equilibrium</a:t>
            </a:r>
          </a:p>
        </p:txBody>
      </p:sp>
      <p:sp>
        <p:nvSpPr>
          <p:cNvPr id="19476" name="Right Arrow 54"/>
          <p:cNvSpPr>
            <a:spLocks noChangeArrowheads="1"/>
          </p:cNvSpPr>
          <p:nvPr/>
        </p:nvSpPr>
        <p:spPr bwMode="auto">
          <a:xfrm rot="10800000">
            <a:off x="2538413" y="4419600"/>
            <a:ext cx="9144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alpha val="38823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9477" name="TextBox 55"/>
          <p:cNvSpPr txBox="1">
            <a:spLocks noChangeArrowheads="1"/>
          </p:cNvSpPr>
          <p:nvPr/>
        </p:nvSpPr>
        <p:spPr bwMode="auto">
          <a:xfrm>
            <a:off x="557213" y="4338638"/>
            <a:ext cx="1673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Equilibrium</a:t>
            </a:r>
          </a:p>
        </p:txBody>
      </p:sp>
      <p:sp>
        <p:nvSpPr>
          <p:cNvPr id="19478" name="Rectangle 56"/>
          <p:cNvSpPr>
            <a:spLocks noChangeArrowheads="1"/>
          </p:cNvSpPr>
          <p:nvPr/>
        </p:nvSpPr>
        <p:spPr bwMode="auto">
          <a:xfrm>
            <a:off x="4430713" y="2047875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0, 0</a:t>
            </a:r>
          </a:p>
        </p:txBody>
      </p:sp>
      <p:sp>
        <p:nvSpPr>
          <p:cNvPr id="19479" name="Rectangle 57"/>
          <p:cNvSpPr>
            <a:spLocks noChangeArrowheads="1"/>
          </p:cNvSpPr>
          <p:nvPr/>
        </p:nvSpPr>
        <p:spPr bwMode="auto">
          <a:xfrm>
            <a:off x="5562600" y="3043238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FF"/>
                </a:solidFill>
                <a:latin typeface="Times New Roman"/>
                <a:cs typeface="Times New Roman"/>
              </a:rPr>
              <a:t>0, 0</a:t>
            </a:r>
          </a:p>
        </p:txBody>
      </p:sp>
      <p:sp>
        <p:nvSpPr>
          <p:cNvPr id="19480" name="TextBox 58"/>
          <p:cNvSpPr txBox="1">
            <a:spLocks noChangeArrowheads="1"/>
          </p:cNvSpPr>
          <p:nvPr/>
        </p:nvSpPr>
        <p:spPr bwMode="auto">
          <a:xfrm>
            <a:off x="3981450" y="5697538"/>
            <a:ext cx="22907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Any Equilibrium</a:t>
            </a:r>
          </a:p>
        </p:txBody>
      </p:sp>
      <p:sp>
        <p:nvSpPr>
          <p:cNvPr id="19481" name="Right Arrow 59"/>
          <p:cNvSpPr>
            <a:spLocks noChangeArrowheads="1"/>
          </p:cNvSpPr>
          <p:nvPr/>
        </p:nvSpPr>
        <p:spPr bwMode="auto">
          <a:xfrm rot="10800000">
            <a:off x="2533650" y="5773738"/>
            <a:ext cx="9144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alpha val="38823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9482" name="TextBox 60"/>
          <p:cNvSpPr txBox="1">
            <a:spLocks noChangeArrowheads="1"/>
          </p:cNvSpPr>
          <p:nvPr/>
        </p:nvSpPr>
        <p:spPr bwMode="auto">
          <a:xfrm>
            <a:off x="552450" y="5692775"/>
            <a:ext cx="1671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Equilibrium</a:t>
            </a:r>
          </a:p>
        </p:txBody>
      </p:sp>
      <p:sp>
        <p:nvSpPr>
          <p:cNvPr id="19483" name="TextBox 61"/>
          <p:cNvSpPr txBox="1">
            <a:spLocks noChangeArrowheads="1"/>
          </p:cNvSpPr>
          <p:nvPr/>
        </p:nvSpPr>
        <p:spPr bwMode="auto">
          <a:xfrm>
            <a:off x="66675" y="5100638"/>
            <a:ext cx="2764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In fact we show that</a:t>
            </a:r>
          </a:p>
        </p:txBody>
      </p:sp>
      <p:sp>
        <p:nvSpPr>
          <p:cNvPr id="61468" name="Rectangle 27"/>
          <p:cNvSpPr>
            <a:spLocks noChangeArrowheads="1"/>
          </p:cNvSpPr>
          <p:nvPr/>
        </p:nvSpPr>
        <p:spPr bwMode="auto">
          <a:xfrm>
            <a:off x="6553200" y="381000"/>
            <a:ext cx="2133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CC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[</a:t>
            </a:r>
            <a:r>
              <a:rPr lang="en-US" sz="2400" i="1" smtClean="0">
                <a:solidFill>
                  <a:srgbClr val="FFFFCC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Gale-Kuhn-Tucker 1950</a:t>
            </a:r>
            <a:r>
              <a:rPr lang="en-US" sz="2400" smtClean="0">
                <a:solidFill>
                  <a:srgbClr val="FFFFCC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]</a:t>
            </a:r>
            <a:endParaRPr lang="en-US" sz="2400" smtClean="0">
              <a:solidFill>
                <a:srgbClr val="FFFFC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19900" y="1817687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w.l.o.g</a:t>
            </a:r>
            <a:r>
              <a:rPr lang="en-US" dirty="0" smtClean="0">
                <a:latin typeface="Times New Roman"/>
                <a:cs typeface="Times New Roman"/>
              </a:rPr>
              <a:t>. suppose that R, C have positive entries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6225" y="6350000"/>
            <a:ext cx="2293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Proof: On the board.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/>
      <p:bldP spid="19461" grpId="0" animBg="1"/>
      <p:bldP spid="19464" grpId="0" animBg="1"/>
      <p:bldP spid="19465" grpId="0"/>
      <p:bldP spid="19466" grpId="0"/>
      <p:bldP spid="19467" grpId="0"/>
      <p:bldP spid="19468" grpId="0"/>
      <p:bldP spid="19469" grpId="0"/>
      <p:bldP spid="19470" grpId="0"/>
      <p:bldP spid="19472" grpId="0"/>
      <p:bldP spid="19473" grpId="0"/>
      <p:bldP spid="19475" grpId="0"/>
      <p:bldP spid="19476" grpId="0" animBg="1"/>
      <p:bldP spid="19477" grpId="0"/>
      <p:bldP spid="19478" grpId="0"/>
      <p:bldP spid="19479" grpId="0"/>
      <p:bldP spid="19480" grpId="0"/>
      <p:bldP spid="19481" grpId="0" animBg="1"/>
      <p:bldP spid="19482" grpId="0"/>
      <p:bldP spid="19483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err="1" smtClean="0">
                <a:effectLst/>
                <a:latin typeface="Times" pitchFamily="-110" charset="0"/>
                <a:ea typeface="ＭＳ Ｐゴシック" pitchFamily="-110" charset="-128"/>
                <a:cs typeface="ＭＳ Ｐゴシック" pitchFamily="-110" charset="-128"/>
              </a:rPr>
              <a:t>Symmetrization</a:t>
            </a:r>
            <a:endParaRPr lang="en-US" sz="3600" dirty="0" smtClean="0">
              <a:effectLst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6675" y="1371600"/>
            <a:ext cx="4716463" cy="3267075"/>
            <a:chOff x="66675" y="1143000"/>
            <a:chExt cx="7881830" cy="4977631"/>
          </a:xfrm>
        </p:grpSpPr>
        <p:sp>
          <p:nvSpPr>
            <p:cNvPr id="63495" name="Rectangle 19"/>
            <p:cNvSpPr>
              <a:spLocks noChangeArrowheads="1"/>
            </p:cNvSpPr>
            <p:nvPr/>
          </p:nvSpPr>
          <p:spPr bwMode="auto">
            <a:xfrm>
              <a:off x="862013" y="2286000"/>
              <a:ext cx="1168400" cy="11699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63496" name="TextBox 22"/>
            <p:cNvSpPr txBox="1">
              <a:spLocks noChangeArrowheads="1"/>
            </p:cNvSpPr>
            <p:nvPr/>
          </p:nvSpPr>
          <p:spPr bwMode="auto">
            <a:xfrm>
              <a:off x="846667" y="2600326"/>
              <a:ext cx="1233054" cy="562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, </a:t>
              </a:r>
              <a:r>
                <a:rPr lang="en-US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C</a:t>
              </a:r>
            </a:p>
          </p:txBody>
        </p:sp>
        <p:sp>
          <p:nvSpPr>
            <p:cNvPr id="63497" name="Rectangle 25"/>
            <p:cNvSpPr>
              <a:spLocks noChangeArrowheads="1"/>
            </p:cNvSpPr>
            <p:nvPr/>
          </p:nvSpPr>
          <p:spPr bwMode="auto">
            <a:xfrm>
              <a:off x="4191000" y="1649413"/>
              <a:ext cx="2335213" cy="23399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cxnSp>
          <p:nvCxnSpPr>
            <p:cNvPr id="63498" name="Straight Connector 35"/>
            <p:cNvCxnSpPr>
              <a:cxnSpLocks noChangeShapeType="1"/>
              <a:stCxn id="63497" idx="0"/>
              <a:endCxn id="63497" idx="2"/>
            </p:cNvCxnSpPr>
            <p:nvPr/>
          </p:nvCxnSpPr>
          <p:spPr bwMode="auto">
            <a:xfrm rot="16200000" flipH="1">
              <a:off x="4187826" y="2819400"/>
              <a:ext cx="2341562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63499" name="Straight Connector 36"/>
            <p:cNvCxnSpPr>
              <a:cxnSpLocks noChangeShapeType="1"/>
              <a:stCxn id="63497" idx="1"/>
              <a:endCxn id="63497" idx="3"/>
            </p:cNvCxnSpPr>
            <p:nvPr/>
          </p:nvCxnSpPr>
          <p:spPr bwMode="auto">
            <a:xfrm rot="10800000" flipH="1">
              <a:off x="4191000" y="2819400"/>
              <a:ext cx="2335213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63500" name="Right Arrow 39"/>
            <p:cNvSpPr>
              <a:spLocks noChangeArrowheads="1"/>
            </p:cNvSpPr>
            <p:nvPr/>
          </p:nvSpPr>
          <p:spPr bwMode="auto">
            <a:xfrm>
              <a:off x="2538413" y="2667000"/>
              <a:ext cx="914400" cy="304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>
                <a:alpha val="38823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01" name="Rectangle 40"/>
            <p:cNvSpPr>
              <a:spLocks noChangeArrowheads="1"/>
            </p:cNvSpPr>
            <p:nvPr/>
          </p:nvSpPr>
          <p:spPr bwMode="auto">
            <a:xfrm>
              <a:off x="4284820" y="3046413"/>
              <a:ext cx="1243394" cy="562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r>
                <a:rPr lang="en-US" baseline="3000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</a:t>
              </a:r>
              <a:r>
                <a:rPr lang="en-US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,C</a:t>
              </a:r>
              <a:r>
                <a:rPr lang="en-US" baseline="3000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</a:t>
              </a:r>
              <a:endParaRPr lang="en-US" smtClean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3502" name="Rectangle 41"/>
            <p:cNvSpPr>
              <a:spLocks noChangeArrowheads="1"/>
            </p:cNvSpPr>
            <p:nvPr/>
          </p:nvSpPr>
          <p:spPr bwMode="auto">
            <a:xfrm>
              <a:off x="5430882" y="1981200"/>
              <a:ext cx="1058674" cy="562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C, R</a:t>
              </a:r>
              <a:endParaRPr lang="en-US" smtClean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3503" name="Rectangle 42"/>
            <p:cNvSpPr>
              <a:spLocks noChangeArrowheads="1"/>
            </p:cNvSpPr>
            <p:nvPr/>
          </p:nvSpPr>
          <p:spPr bwMode="auto">
            <a:xfrm>
              <a:off x="481013" y="2541587"/>
              <a:ext cx="381001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smtClean="0">
                  <a:solidFill>
                    <a:srgbClr val="FFFFFF"/>
                  </a:solidFill>
                  <a:latin typeface="Times New Roman" pitchFamily="-110" charset="0"/>
                  <a:ea typeface="Times New Roman" pitchFamily="-110" charset="0"/>
                  <a:cs typeface="Times New Roman" pitchFamily="-110" charset="0"/>
                </a:rPr>
                <a:t>x</a:t>
              </a:r>
              <a:endParaRPr lang="en-US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endParaRPr>
            </a:p>
          </p:txBody>
        </p:sp>
        <p:sp>
          <p:nvSpPr>
            <p:cNvPr id="63504" name="Rectangle 43"/>
            <p:cNvSpPr>
              <a:spLocks noChangeArrowheads="1"/>
            </p:cNvSpPr>
            <p:nvPr/>
          </p:nvSpPr>
          <p:spPr bwMode="auto">
            <a:xfrm>
              <a:off x="1319212" y="1779588"/>
              <a:ext cx="381001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smtClean="0">
                  <a:solidFill>
                    <a:srgbClr val="FFFFFF"/>
                  </a:solidFill>
                  <a:latin typeface="Times New Roman" pitchFamily="-110" charset="0"/>
                  <a:ea typeface="Times New Roman" pitchFamily="-110" charset="0"/>
                  <a:cs typeface="Times New Roman" pitchFamily="-110" charset="0"/>
                </a:rPr>
                <a:t>y</a:t>
              </a:r>
              <a:endParaRPr lang="en-US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endParaRPr>
            </a:p>
          </p:txBody>
        </p:sp>
        <p:sp>
          <p:nvSpPr>
            <p:cNvPr id="63505" name="Rectangle 44"/>
            <p:cNvSpPr>
              <a:spLocks noChangeArrowheads="1"/>
            </p:cNvSpPr>
            <p:nvPr/>
          </p:nvSpPr>
          <p:spPr bwMode="auto">
            <a:xfrm>
              <a:off x="3681412" y="1981200"/>
              <a:ext cx="381001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smtClean="0">
                  <a:solidFill>
                    <a:srgbClr val="FFFFFF"/>
                  </a:solidFill>
                  <a:latin typeface="Times New Roman" pitchFamily="-110" charset="0"/>
                  <a:ea typeface="Times New Roman" pitchFamily="-110" charset="0"/>
                  <a:cs typeface="Times New Roman" pitchFamily="-110" charset="0"/>
                </a:rPr>
                <a:t>x</a:t>
              </a:r>
              <a:endParaRPr lang="en-US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endParaRPr>
            </a:p>
          </p:txBody>
        </p:sp>
        <p:sp>
          <p:nvSpPr>
            <p:cNvPr id="63506" name="Rectangle 45"/>
            <p:cNvSpPr>
              <a:spLocks noChangeArrowheads="1"/>
            </p:cNvSpPr>
            <p:nvPr/>
          </p:nvSpPr>
          <p:spPr bwMode="auto">
            <a:xfrm>
              <a:off x="3681412" y="3124201"/>
              <a:ext cx="381001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smtClean="0">
                  <a:solidFill>
                    <a:srgbClr val="FFFFFF"/>
                  </a:solidFill>
                  <a:latin typeface="Times New Roman" pitchFamily="-110" charset="0"/>
                  <a:ea typeface="Times New Roman" pitchFamily="-110" charset="0"/>
                  <a:cs typeface="Times New Roman" pitchFamily="-110" charset="0"/>
                </a:rPr>
                <a:t>y</a:t>
              </a:r>
              <a:endParaRPr lang="en-US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endParaRPr>
            </a:p>
          </p:txBody>
        </p:sp>
        <p:cxnSp>
          <p:nvCxnSpPr>
            <p:cNvPr id="63507" name="Straight Connector 46"/>
            <p:cNvCxnSpPr>
              <a:cxnSpLocks noChangeShapeType="1"/>
            </p:cNvCxnSpPr>
            <p:nvPr/>
          </p:nvCxnSpPr>
          <p:spPr bwMode="auto">
            <a:xfrm flipV="1">
              <a:off x="3733800" y="2817813"/>
              <a:ext cx="252413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63508" name="Rectangle 48"/>
            <p:cNvSpPr>
              <a:spLocks noChangeArrowheads="1"/>
            </p:cNvSpPr>
            <p:nvPr/>
          </p:nvSpPr>
          <p:spPr bwMode="auto">
            <a:xfrm>
              <a:off x="4595812" y="1143000"/>
              <a:ext cx="381001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smtClean="0">
                  <a:solidFill>
                    <a:srgbClr val="FFFFFF"/>
                  </a:solidFill>
                  <a:latin typeface="Times New Roman" pitchFamily="-110" charset="0"/>
                  <a:ea typeface="Times New Roman" pitchFamily="-110" charset="0"/>
                  <a:cs typeface="Times New Roman" pitchFamily="-110" charset="0"/>
                </a:rPr>
                <a:t>x</a:t>
              </a:r>
              <a:endParaRPr lang="en-US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endParaRPr>
            </a:p>
          </p:txBody>
        </p:sp>
        <p:sp>
          <p:nvSpPr>
            <p:cNvPr id="63509" name="Rectangle 49"/>
            <p:cNvSpPr>
              <a:spLocks noChangeArrowheads="1"/>
            </p:cNvSpPr>
            <p:nvPr/>
          </p:nvSpPr>
          <p:spPr bwMode="auto">
            <a:xfrm>
              <a:off x="5815012" y="1143000"/>
              <a:ext cx="381001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smtClean="0">
                  <a:solidFill>
                    <a:srgbClr val="FFFFFF"/>
                  </a:solidFill>
                  <a:latin typeface="Times New Roman" pitchFamily="-110" charset="0"/>
                  <a:ea typeface="Times New Roman" pitchFamily="-110" charset="0"/>
                  <a:cs typeface="Times New Roman" pitchFamily="-110" charset="0"/>
                </a:rPr>
                <a:t>y</a:t>
              </a:r>
              <a:endParaRPr lang="en-US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endParaRPr>
            </a:p>
          </p:txBody>
        </p:sp>
        <p:cxnSp>
          <p:nvCxnSpPr>
            <p:cNvPr id="63510" name="Straight Connector 50"/>
            <p:cNvCxnSpPr>
              <a:cxnSpLocks noChangeShapeType="1"/>
            </p:cNvCxnSpPr>
            <p:nvPr/>
          </p:nvCxnSpPr>
          <p:spPr bwMode="auto">
            <a:xfrm rot="16200000" flipH="1">
              <a:off x="5268913" y="1423988"/>
              <a:ext cx="179387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63511" name="TextBox 53"/>
            <p:cNvSpPr txBox="1">
              <a:spLocks noChangeArrowheads="1"/>
            </p:cNvSpPr>
            <p:nvPr/>
          </p:nvSpPr>
          <p:spPr bwMode="auto">
            <a:xfrm>
              <a:off x="3986213" y="4343401"/>
              <a:ext cx="3962292" cy="562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FFFFFF"/>
                  </a:solidFill>
                  <a:latin typeface="Times New Roman" pitchFamily="-110" charset="0"/>
                  <a:ea typeface="Times New Roman" pitchFamily="-110" charset="0"/>
                  <a:cs typeface="Times New Roman" pitchFamily="-110" charset="0"/>
                </a:rPr>
                <a:t>Symmetric Equilibrium</a:t>
              </a:r>
            </a:p>
          </p:txBody>
        </p:sp>
        <p:sp>
          <p:nvSpPr>
            <p:cNvPr id="63512" name="Right Arrow 54"/>
            <p:cNvSpPr>
              <a:spLocks noChangeArrowheads="1"/>
            </p:cNvSpPr>
            <p:nvPr/>
          </p:nvSpPr>
          <p:spPr bwMode="auto">
            <a:xfrm rot="10800000">
              <a:off x="2861823" y="4511753"/>
              <a:ext cx="914400" cy="304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>
                <a:alpha val="38823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13" name="TextBox 55"/>
            <p:cNvSpPr txBox="1">
              <a:spLocks noChangeArrowheads="1"/>
            </p:cNvSpPr>
            <p:nvPr/>
          </p:nvSpPr>
          <p:spPr bwMode="auto">
            <a:xfrm>
              <a:off x="557213" y="4338637"/>
              <a:ext cx="2173157" cy="562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FFFFFF"/>
                  </a:solidFill>
                  <a:latin typeface="Times New Roman" pitchFamily="-110" charset="0"/>
                  <a:ea typeface="Times New Roman" pitchFamily="-110" charset="0"/>
                  <a:cs typeface="Times New Roman" pitchFamily="-110" charset="0"/>
                </a:rPr>
                <a:t>Equilibrium</a:t>
              </a:r>
            </a:p>
          </p:txBody>
        </p:sp>
        <p:sp>
          <p:nvSpPr>
            <p:cNvPr id="63514" name="Rectangle 56"/>
            <p:cNvSpPr>
              <a:spLocks noChangeArrowheads="1"/>
            </p:cNvSpPr>
            <p:nvPr/>
          </p:nvSpPr>
          <p:spPr bwMode="auto">
            <a:xfrm>
              <a:off x="4412160" y="1981200"/>
              <a:ext cx="790789" cy="562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0,0</a:t>
              </a:r>
            </a:p>
          </p:txBody>
        </p:sp>
        <p:sp>
          <p:nvSpPr>
            <p:cNvPr id="63515" name="Rectangle 57"/>
            <p:cNvSpPr>
              <a:spLocks noChangeArrowheads="1"/>
            </p:cNvSpPr>
            <p:nvPr/>
          </p:nvSpPr>
          <p:spPr bwMode="auto">
            <a:xfrm>
              <a:off x="5558222" y="3043238"/>
              <a:ext cx="790789" cy="562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0,0</a:t>
              </a:r>
            </a:p>
          </p:txBody>
        </p:sp>
        <p:sp>
          <p:nvSpPr>
            <p:cNvPr id="63516" name="TextBox 58"/>
            <p:cNvSpPr txBox="1">
              <a:spLocks noChangeArrowheads="1"/>
            </p:cNvSpPr>
            <p:nvPr/>
          </p:nvSpPr>
          <p:spPr bwMode="auto">
            <a:xfrm>
              <a:off x="3981450" y="5557839"/>
              <a:ext cx="2933830" cy="562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FFFFFF"/>
                  </a:solidFill>
                  <a:latin typeface="Times New Roman" pitchFamily="-110" charset="0"/>
                  <a:ea typeface="Times New Roman" pitchFamily="-110" charset="0"/>
                  <a:cs typeface="Times New Roman" pitchFamily="-110" charset="0"/>
                </a:rPr>
                <a:t>Any Equilibrium</a:t>
              </a:r>
            </a:p>
          </p:txBody>
        </p:sp>
        <p:sp>
          <p:nvSpPr>
            <p:cNvPr id="63517" name="Right Arrow 59"/>
            <p:cNvSpPr>
              <a:spLocks noChangeArrowheads="1"/>
            </p:cNvSpPr>
            <p:nvPr/>
          </p:nvSpPr>
          <p:spPr bwMode="auto">
            <a:xfrm rot="10800000">
              <a:off x="2796421" y="5726191"/>
              <a:ext cx="914400" cy="304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>
                <a:alpha val="38823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3518" name="TextBox 60"/>
            <p:cNvSpPr txBox="1">
              <a:spLocks noChangeArrowheads="1"/>
            </p:cNvSpPr>
            <p:nvPr/>
          </p:nvSpPr>
          <p:spPr bwMode="auto">
            <a:xfrm>
              <a:off x="552450" y="5553075"/>
              <a:ext cx="2173157" cy="562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FFFFFF"/>
                  </a:solidFill>
                  <a:latin typeface="Times New Roman" pitchFamily="-110" charset="0"/>
                  <a:ea typeface="Times New Roman" pitchFamily="-110" charset="0"/>
                  <a:cs typeface="Times New Roman" pitchFamily="-110" charset="0"/>
                </a:rPr>
                <a:t>Equilibrium</a:t>
              </a:r>
            </a:p>
          </p:txBody>
        </p:sp>
        <p:sp>
          <p:nvSpPr>
            <p:cNvPr id="63519" name="TextBox 61"/>
            <p:cNvSpPr txBox="1">
              <a:spLocks noChangeArrowheads="1"/>
            </p:cNvSpPr>
            <p:nvPr/>
          </p:nvSpPr>
          <p:spPr bwMode="auto">
            <a:xfrm>
              <a:off x="66675" y="5100638"/>
              <a:ext cx="2075256" cy="562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smtClean="0">
                  <a:solidFill>
                    <a:srgbClr val="FFFFFF"/>
                  </a:solidFill>
                  <a:latin typeface="Times New Roman" pitchFamily="-110" charset="0"/>
                  <a:ea typeface="Times New Roman" pitchFamily="-110" charset="0"/>
                  <a:cs typeface="Times New Roman" pitchFamily="-110" charset="0"/>
                </a:rPr>
                <a:t>In fact </a:t>
              </a:r>
              <a:r>
                <a:rPr lang="en-US" smtClean="0">
                  <a:solidFill>
                    <a:srgbClr val="FFFFFF"/>
                  </a:solidFill>
                  <a:latin typeface="Times New Roman" pitchFamily="-110" charset="0"/>
                  <a:ea typeface="Times New Roman" pitchFamily="-110" charset="0"/>
                  <a:cs typeface="Times New Roman" pitchFamily="-110" charset="0"/>
                </a:rPr>
                <a:t>[…]</a:t>
              </a:r>
            </a:p>
          </p:txBody>
        </p:sp>
      </p:grpSp>
      <p:sp>
        <p:nvSpPr>
          <p:cNvPr id="21508" name="TextBox 58"/>
          <p:cNvSpPr txBox="1">
            <a:spLocks noChangeArrowheads="1"/>
          </p:cNvSpPr>
          <p:nvPr/>
        </p:nvSpPr>
        <p:spPr bwMode="auto">
          <a:xfrm>
            <a:off x="5410200" y="2743200"/>
            <a:ext cx="373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Hence, PPAD to solve symmetric 2-player games</a:t>
            </a:r>
          </a:p>
        </p:txBody>
      </p:sp>
      <p:sp>
        <p:nvSpPr>
          <p:cNvPr id="21509" name="TextBox 58"/>
          <p:cNvSpPr txBox="1">
            <a:spLocks noChangeArrowheads="1"/>
          </p:cNvSpPr>
          <p:nvPr/>
        </p:nvSpPr>
        <p:spPr bwMode="auto">
          <a:xfrm>
            <a:off x="304800" y="5105400"/>
            <a:ext cx="883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Open:</a:t>
            </a:r>
            <a:r>
              <a:rPr lang="en-US" sz="240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 - Reduction from 3-player games to symmetric 3-player games</a:t>
            </a:r>
          </a:p>
        </p:txBody>
      </p:sp>
      <p:sp>
        <p:nvSpPr>
          <p:cNvPr id="63494" name="Rectangle 30"/>
          <p:cNvSpPr>
            <a:spLocks noChangeArrowheads="1"/>
          </p:cNvSpPr>
          <p:nvPr/>
        </p:nvSpPr>
        <p:spPr bwMode="auto">
          <a:xfrm>
            <a:off x="1220462" y="5567363"/>
            <a:ext cx="68948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- Complexity of symmetric 3-player games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634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" pitchFamily="-110" charset="0"/>
                <a:ea typeface="ＭＳ Ｐゴシック" pitchFamily="-110" charset="-128"/>
                <a:cs typeface="ＭＳ Ｐゴシック" pitchFamily="-110" charset="-128"/>
              </a:rPr>
              <a:t>Multi-player symmetric games</a:t>
            </a:r>
            <a:endParaRPr lang="en-US" sz="3600" dirty="0" smtClean="0">
              <a:effectLst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539" name="TextBox 58"/>
          <p:cNvSpPr txBox="1">
            <a:spLocks noChangeArrowheads="1"/>
          </p:cNvSpPr>
          <p:nvPr/>
        </p:nvSpPr>
        <p:spPr bwMode="auto">
          <a:xfrm>
            <a:off x="152400" y="1447800"/>
            <a:ext cx="8382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If 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n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 is large</a:t>
            </a:r>
            <a:r>
              <a:rPr lang="en-US" sz="2200" i="1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,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s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 is small, a symmetric equilibrium</a:t>
            </a:r>
            <a:br>
              <a:rPr lang="en-US" sz="2200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</a:br>
            <a:r>
              <a:rPr lang="en-US" sz="2200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 </a:t>
            </a:r>
            <a:br>
              <a:rPr lang="en-US" sz="2200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</a:br>
            <a:r>
              <a:rPr lang="en-US" sz="2200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		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x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 = (</a:t>
            </a:r>
            <a:r>
              <a:rPr lang="en-US" sz="2200" i="1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x</a:t>
            </a:r>
            <a:r>
              <a:rPr lang="en-US" sz="2200" baseline="-25000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1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, </a:t>
            </a:r>
            <a:r>
              <a:rPr lang="en-US" sz="2200" i="1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x</a:t>
            </a:r>
            <a:r>
              <a:rPr lang="en-US" sz="2200" baseline="-25000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, …,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x</a:t>
            </a:r>
            <a:r>
              <a:rPr lang="en-US" sz="2200" i="1" baseline="-25000" dirty="0" err="1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s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)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solidFill>
                <a:srgbClr val="FFFFFF"/>
              </a:solidFill>
              <a:latin typeface="Times New Roman" pitchFamily="-110" charset="0"/>
              <a:ea typeface="Times New Roman" pitchFamily="-110" charset="0"/>
              <a:cs typeface="Times New Roman" pitchFamily="-110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can be found as 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follows [Papadimitriou-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Roughgarden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 ’04]:</a:t>
            </a:r>
            <a:endParaRPr lang="en-US" sz="2200" dirty="0" smtClean="0">
              <a:solidFill>
                <a:srgbClr val="FFFFFF"/>
              </a:solidFill>
              <a:latin typeface="Times New Roman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23556" name="TextBox 58"/>
          <p:cNvSpPr txBox="1">
            <a:spLocks noChangeArrowheads="1"/>
          </p:cNvSpPr>
          <p:nvPr/>
        </p:nvSpPr>
        <p:spPr bwMode="auto">
          <a:xfrm>
            <a:off x="609600" y="3652838"/>
            <a:ext cx="6354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- guess the support of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x</a:t>
            </a:r>
            <a:r>
              <a:rPr lang="en-US" sz="2200" i="1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 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: 2</a:t>
            </a:r>
            <a:r>
              <a:rPr lang="en-US" sz="2200" i="1" baseline="30000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s</a:t>
            </a:r>
            <a:r>
              <a:rPr lang="en-US" sz="2200" baseline="-25000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  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possibilities</a:t>
            </a:r>
          </a:p>
        </p:txBody>
      </p:sp>
      <p:sp>
        <p:nvSpPr>
          <p:cNvPr id="23557" name="TextBox 58"/>
          <p:cNvSpPr txBox="1">
            <a:spLocks noChangeArrowheads="1"/>
          </p:cNvSpPr>
          <p:nvPr/>
        </p:nvSpPr>
        <p:spPr bwMode="auto">
          <a:xfrm>
            <a:off x="609600" y="4259263"/>
            <a:ext cx="5943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- write down a set of polynomial equations an inequalities corresponding to the equilibrium conditions, for the guessed support</a:t>
            </a:r>
          </a:p>
        </p:txBody>
      </p:sp>
      <p:sp>
        <p:nvSpPr>
          <p:cNvPr id="23558" name="TextBox 58"/>
          <p:cNvSpPr txBox="1">
            <a:spLocks noChangeArrowheads="1"/>
          </p:cNvSpPr>
          <p:nvPr/>
        </p:nvSpPr>
        <p:spPr bwMode="auto">
          <a:xfrm>
            <a:off x="609600" y="5402263"/>
            <a:ext cx="6096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- polynomial equations and inequalities of degree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n</a:t>
            </a:r>
            <a:r>
              <a:rPr lang="en-US" sz="2200" i="1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 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in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s</a:t>
            </a:r>
            <a:r>
              <a:rPr lang="en-US" sz="2200" i="1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 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variables</a:t>
            </a:r>
          </a:p>
        </p:txBody>
      </p:sp>
      <p:sp>
        <p:nvSpPr>
          <p:cNvPr id="7" name="Right Brace 6"/>
          <p:cNvSpPr>
            <a:spLocks/>
          </p:cNvSpPr>
          <p:nvPr/>
        </p:nvSpPr>
        <p:spPr bwMode="auto">
          <a:xfrm>
            <a:off x="6705600" y="3657600"/>
            <a:ext cx="228600" cy="2667000"/>
          </a:xfrm>
          <a:prstGeom prst="rightBrace">
            <a:avLst>
              <a:gd name="adj1" fmla="val 831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010400" y="3708400"/>
            <a:ext cx="1981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can be solved approximately in time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      </a:t>
            </a:r>
            <a:r>
              <a:rPr lang="en-US" sz="2200" i="1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n</a:t>
            </a:r>
            <a:r>
              <a:rPr lang="en-US" sz="2200" i="1" baseline="30000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s  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log(1/ε)</a:t>
            </a:r>
            <a:endParaRPr lang="en-US" sz="2200" dirty="0" smtClean="0">
              <a:solidFill>
                <a:srgbClr val="FFFFF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613401" y="2133600"/>
            <a:ext cx="3228974" cy="1519238"/>
            <a:chOff x="5613401" y="2133600"/>
            <a:chExt cx="3228974" cy="1519238"/>
          </a:xfrm>
        </p:grpSpPr>
        <p:cxnSp>
          <p:nvCxnSpPr>
            <p:cNvPr id="14" name="Straight Connector 13"/>
            <p:cNvCxnSpPr/>
            <p:nvPr/>
          </p:nvCxnSpPr>
          <p:spPr bwMode="auto">
            <a:xfrm rot="16200000" flipV="1">
              <a:off x="7132748" y="3025884"/>
              <a:ext cx="872907" cy="3810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5613401" y="2133600"/>
              <a:ext cx="32289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using tools from the existential theory of the </a:t>
              </a:r>
              <a:r>
                <a:rPr lang="en-US" i="1" dirty="0" err="1" smtClean="0">
                  <a:latin typeface="Times New Roman"/>
                  <a:cs typeface="Times New Roman"/>
                </a:rPr>
                <a:t>reals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83400" y="5281613"/>
            <a:ext cx="2324099" cy="1337151"/>
            <a:chOff x="6819900" y="5154613"/>
            <a:chExt cx="2324099" cy="1337151"/>
          </a:xfrm>
        </p:grpSpPr>
        <p:sp>
          <p:nvSpPr>
            <p:cNvPr id="13" name="TextBox 12"/>
            <p:cNvSpPr txBox="1"/>
            <p:nvPr/>
          </p:nvSpPr>
          <p:spPr>
            <a:xfrm>
              <a:off x="6819900" y="5568434"/>
              <a:ext cx="23240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polynomial in the size of the input for </a:t>
              </a:r>
              <a:r>
                <a:rPr lang="en-US" i="1" dirty="0" err="1" smtClean="0">
                  <a:latin typeface="Times New Roman"/>
                  <a:cs typeface="Times New Roman"/>
                </a:rPr>
                <a:t>s</a:t>
              </a:r>
              <a:r>
                <a:rPr lang="en-US" dirty="0" smtClean="0">
                  <a:latin typeface="Times New Roman"/>
                  <a:cs typeface="Times New Roman"/>
                </a:rPr>
                <a:t> up to about log </a:t>
              </a:r>
              <a:r>
                <a:rPr lang="en-US" i="1" dirty="0" err="1" smtClean="0">
                  <a:latin typeface="Times New Roman"/>
                  <a:cs typeface="Times New Roman"/>
                </a:rPr>
                <a:t>n</a:t>
              </a:r>
              <a:r>
                <a:rPr lang="en-US" dirty="0" smtClean="0">
                  <a:latin typeface="Times New Roman"/>
                  <a:cs typeface="Times New Roman"/>
                </a:rPr>
                <a:t>/log log </a:t>
              </a:r>
              <a:r>
                <a:rPr lang="en-US" i="1" dirty="0" err="1" smtClean="0">
                  <a:latin typeface="Times New Roman"/>
                  <a:cs typeface="Times New Roman"/>
                </a:rPr>
                <a:t>n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19" name="Down Arrow 18"/>
            <p:cNvSpPr/>
            <p:nvPr/>
          </p:nvSpPr>
          <p:spPr bwMode="auto">
            <a:xfrm>
              <a:off x="7858766" y="5154613"/>
              <a:ext cx="287017" cy="413821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23558" grpId="0"/>
      <p:bldP spid="7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" y="-1651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i="1" dirty="0" err="1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Administrativia</a:t>
            </a:r>
            <a:endParaRPr lang="en-US" sz="3600" i="1" dirty="0">
              <a:effectLst/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61217" y="977900"/>
            <a:ext cx="1811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Project FAQ: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936899" y="1656139"/>
            <a:ext cx="7305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Does it have to be on computing </a:t>
            </a:r>
            <a:r>
              <a:rPr lang="en-US" sz="2000" i="1" dirty="0" err="1" smtClean="0">
                <a:latin typeface="Times New Roman"/>
                <a:cs typeface="Times New Roman"/>
              </a:rPr>
              <a:t>equilibria</a:t>
            </a:r>
            <a:r>
              <a:rPr lang="en-US" sz="2000" i="1" dirty="0" smtClean="0">
                <a:latin typeface="Times New Roman"/>
                <a:cs typeface="Times New Roman"/>
              </a:rPr>
              <a:t>/complexity of </a:t>
            </a:r>
            <a:r>
              <a:rPr lang="en-US" sz="2000" i="1" dirty="0" err="1" smtClean="0">
                <a:latin typeface="Times New Roman"/>
                <a:cs typeface="Times New Roman"/>
              </a:rPr>
              <a:t>equilibria</a:t>
            </a:r>
            <a:r>
              <a:rPr lang="en-US" sz="2000" i="1" dirty="0" smtClean="0">
                <a:latin typeface="Times New Roman"/>
                <a:cs typeface="Times New Roman"/>
              </a:rPr>
              <a:t>?</a:t>
            </a:r>
            <a:endParaRPr lang="en-US" sz="20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936899" y="2208649"/>
            <a:ext cx="7559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What would a research project vs. a survey project entail?</a:t>
            </a:r>
            <a:endParaRPr lang="en-US" sz="2000" i="1" dirty="0"/>
          </a:p>
        </p:txBody>
      </p:sp>
      <p:sp>
        <p:nvSpPr>
          <p:cNvPr id="19" name="Rectangle 18"/>
          <p:cNvSpPr/>
          <p:nvPr/>
        </p:nvSpPr>
        <p:spPr>
          <a:xfrm>
            <a:off x="936899" y="2811502"/>
            <a:ext cx="4765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How many pages will the final write-up be?</a:t>
            </a:r>
            <a:endParaRPr lang="en-US" sz="20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1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765302" y="1435100"/>
            <a:ext cx="5187948" cy="4159250"/>
            <a:chOff x="1219202" y="1435100"/>
            <a:chExt cx="5187948" cy="4159250"/>
          </a:xfrm>
        </p:grpSpPr>
        <p:pic>
          <p:nvPicPr>
            <p:cNvPr id="39" name="Picture 3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2311401" y="1435100"/>
              <a:ext cx="1381281" cy="791219"/>
            </a:xfrm>
            <a:prstGeom prst="rect">
              <a:avLst/>
            </a:prstGeom>
          </p:spPr>
        </p:pic>
        <p:grpSp>
          <p:nvGrpSpPr>
            <p:cNvPr id="2" name="Group 12"/>
            <p:cNvGrpSpPr/>
            <p:nvPr/>
          </p:nvGrpSpPr>
          <p:grpSpPr>
            <a:xfrm>
              <a:off x="1323342" y="2086619"/>
              <a:ext cx="1493520" cy="1092200"/>
              <a:chOff x="2876550" y="3162300"/>
              <a:chExt cx="1866900" cy="1365250"/>
            </a:xfrm>
          </p:grpSpPr>
          <p:pic>
            <p:nvPicPr>
              <p:cNvPr id="41" name="Picture 40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2876550" y="3778250"/>
                <a:ext cx="1866900" cy="749300"/>
              </a:xfrm>
              <a:prstGeom prst="rect">
                <a:avLst/>
              </a:prstGeom>
            </p:spPr>
          </p:pic>
          <p:cxnSp>
            <p:nvCxnSpPr>
              <p:cNvPr id="42" name="Straight Arrow Connector 41"/>
              <p:cNvCxnSpPr/>
              <p:nvPr/>
            </p:nvCxnSpPr>
            <p:spPr bwMode="auto">
              <a:xfrm flipV="1">
                <a:off x="3714750" y="3162300"/>
                <a:ext cx="863600" cy="7747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stealth" w="med" len="med"/>
                <a:tailEnd type="stealth"/>
              </a:ln>
              <a:effectLst/>
            </p:spPr>
          </p:cxnSp>
        </p:grpSp>
        <p:grpSp>
          <p:nvGrpSpPr>
            <p:cNvPr id="9" name="Group 8"/>
            <p:cNvGrpSpPr/>
            <p:nvPr/>
          </p:nvGrpSpPr>
          <p:grpSpPr>
            <a:xfrm>
              <a:off x="1866902" y="3178820"/>
              <a:ext cx="1635760" cy="797559"/>
              <a:chOff x="3517900" y="3318522"/>
              <a:chExt cx="1635760" cy="797559"/>
            </a:xfrm>
          </p:grpSpPr>
          <p:pic>
            <p:nvPicPr>
              <p:cNvPr id="6" name="Picture 5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"/>
                  <a:stretch>
                    <a:fillRect/>
                  </a:stretch>
                </p:blipFill>
              </mc:Choice>
              <mc:Fallback>
                <p:blipFill>
                  <a:blip r:embed="rId9"/>
                  <a:stretch>
                    <a:fillRect/>
                  </a:stretch>
                </p:blipFill>
              </mc:Fallback>
            </mc:AlternateContent>
            <p:spPr>
              <a:xfrm>
                <a:off x="3517900" y="3516641"/>
                <a:ext cx="1635760" cy="599440"/>
              </a:xfrm>
              <a:prstGeom prst="rect">
                <a:avLst/>
              </a:prstGeom>
            </p:spPr>
          </p:pic>
          <p:cxnSp>
            <p:nvCxnSpPr>
              <p:cNvPr id="7" name="Straight Arrow Connector 6"/>
              <p:cNvCxnSpPr/>
              <p:nvPr/>
            </p:nvCxnSpPr>
            <p:spPr bwMode="auto">
              <a:xfrm rot="10800000">
                <a:off x="3898900" y="3318522"/>
                <a:ext cx="370840" cy="28448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stealth" w="med" len="med"/>
                <a:tailEnd type="stealth"/>
              </a:ln>
              <a:effectLst/>
            </p:spPr>
          </p:cxnSp>
        </p:grpSp>
        <p:cxnSp>
          <p:nvCxnSpPr>
            <p:cNvPr id="8" name="Straight Arrow Connector 7"/>
            <p:cNvCxnSpPr/>
            <p:nvPr/>
          </p:nvCxnSpPr>
          <p:spPr bwMode="auto">
            <a:xfrm rot="16200000" flipV="1">
              <a:off x="2316164" y="2785438"/>
              <a:ext cx="1250318" cy="50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"/>
              <a:round/>
              <a:headEnd type="stealth" w="med" len="med"/>
              <a:tailEnd type="stealth"/>
            </a:ln>
            <a:effectLst/>
          </p:spPr>
        </p:cxnSp>
        <p:grpSp>
          <p:nvGrpSpPr>
            <p:cNvPr id="18" name="Group 17"/>
            <p:cNvGrpSpPr/>
            <p:nvPr/>
          </p:nvGrpSpPr>
          <p:grpSpPr>
            <a:xfrm>
              <a:off x="1219202" y="2162818"/>
              <a:ext cx="3835400" cy="2586980"/>
              <a:chOff x="2984500" y="2581920"/>
              <a:chExt cx="3835400" cy="258698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984500" y="4319280"/>
                <a:ext cx="3835400" cy="849620"/>
                <a:chOff x="2984500" y="4319280"/>
                <a:chExt cx="3835400" cy="849620"/>
              </a:xfrm>
            </p:grpSpPr>
            <p:pic>
              <p:nvPicPr>
                <p:cNvPr id="10" name="Picture 9" descr="latex-imag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0"/>
                    <a:stretch>
                      <a:fillRect/>
                    </a:stretch>
                  </p:blipFill>
                </mc:Choice>
                <mc:Fallback>
                  <p:blipFill>
                    <a:blip r:embed="rId11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2984500" y="4457700"/>
                  <a:ext cx="3835400" cy="711200"/>
                </a:xfrm>
                <a:prstGeom prst="rect">
                  <a:avLst/>
                </a:prstGeom>
              </p:spPr>
            </p:pic>
            <p:cxnSp>
              <p:nvCxnSpPr>
                <p:cNvPr id="12" name="Straight Arrow Connector 11"/>
                <p:cNvCxnSpPr/>
                <p:nvPr/>
              </p:nvCxnSpPr>
              <p:spPr bwMode="auto">
                <a:xfrm>
                  <a:off x="4709161" y="4319280"/>
                  <a:ext cx="401319" cy="265419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/>
                </a:ln>
                <a:effectLst/>
              </p:spPr>
            </p:cxnSp>
          </p:grpSp>
          <p:cxnSp>
            <p:nvCxnSpPr>
              <p:cNvPr id="15" name="Straight Arrow Connector 14"/>
              <p:cNvCxnSpPr/>
              <p:nvPr/>
            </p:nvCxnSpPr>
            <p:spPr bwMode="auto">
              <a:xfrm rot="16200000" flipV="1">
                <a:off x="4341502" y="3096901"/>
                <a:ext cx="1875781" cy="84581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lgDash"/>
                <a:round/>
                <a:headEnd type="stealth" w="med" len="med"/>
                <a:tailEnd type="stealth"/>
              </a:ln>
              <a:effectLst/>
            </p:spPr>
          </p:cxnSp>
        </p:grpSp>
        <p:pic>
          <p:nvPicPr>
            <p:cNvPr id="17" name="Picture 1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4083050" y="4845050"/>
              <a:ext cx="2324100" cy="749300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 bwMode="auto">
            <a:xfrm>
              <a:off x="3937004" y="4572000"/>
              <a:ext cx="1409698" cy="533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rot="16200000" flipH="1">
              <a:off x="2969902" y="2461899"/>
              <a:ext cx="3018782" cy="226822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"/>
              <a:round/>
              <a:headEnd type="arrow"/>
              <a:tailEnd type="arrow"/>
            </a:ln>
            <a:effectLst/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 bwMode="auto">
          <a:xfrm rot="16200000" flipV="1">
            <a:off x="4081462" y="3407740"/>
            <a:ext cx="1250318" cy="50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stealth" w="med" len="med"/>
            <a:tailEnd type="stealth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87400" y="1285557"/>
            <a:ext cx="44867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Algorithms for Nash </a:t>
            </a:r>
            <a:r>
              <a:rPr lang="en-US" sz="2600" dirty="0" err="1" smtClean="0">
                <a:solidFill>
                  <a:srgbClr val="49B1FF"/>
                </a:solidFill>
                <a:latin typeface="Times New Roman"/>
                <a:cs typeface="Times New Roman"/>
              </a:rPr>
              <a:t>Equilibria</a:t>
            </a:r>
            <a:endParaRPr lang="en-US" sz="26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49400" y="1933257"/>
            <a:ext cx="4391090" cy="405031"/>
            <a:chOff x="1549400" y="1933257"/>
            <a:chExt cx="4391090" cy="405031"/>
          </a:xfrm>
        </p:grpSpPr>
        <p:cxnSp>
          <p:nvCxnSpPr>
            <p:cNvPr id="18" name="Elbow Connector 17"/>
            <p:cNvCxnSpPr/>
            <p:nvPr/>
          </p:nvCxnSpPr>
          <p:spPr>
            <a:xfrm>
              <a:off x="1549400" y="1933257"/>
              <a:ext cx="292100" cy="238443"/>
            </a:xfrm>
            <a:prstGeom prst="bentConnector3">
              <a:avLst>
                <a:gd name="adj1" fmla="val -2174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841500" y="1938178"/>
              <a:ext cx="4098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Simplicial</a:t>
              </a:r>
              <a:r>
                <a:rPr lang="en-US" sz="2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 Approximation Algorithms</a:t>
              </a:r>
              <a:endParaRPr lang="en-US" sz="20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49401" y="2171699"/>
            <a:ext cx="3896296" cy="719099"/>
            <a:chOff x="1549401" y="2171699"/>
            <a:chExt cx="3896296" cy="719099"/>
          </a:xfrm>
        </p:grpSpPr>
        <p:sp>
          <p:nvSpPr>
            <p:cNvPr id="24" name="TextBox 23"/>
            <p:cNvSpPr txBox="1"/>
            <p:nvPr/>
          </p:nvSpPr>
          <p:spPr>
            <a:xfrm>
              <a:off x="1841500" y="2490688"/>
              <a:ext cx="36041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Support Enumeration Algorithms</a:t>
              </a:r>
              <a:endParaRPr lang="en-US" sz="20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7" name="Elbow Connector 26"/>
            <p:cNvCxnSpPr/>
            <p:nvPr/>
          </p:nvCxnSpPr>
          <p:spPr>
            <a:xfrm rot="16200000" flipH="1">
              <a:off x="1416735" y="2304365"/>
              <a:ext cx="557431" cy="292100"/>
            </a:xfrm>
            <a:prstGeom prst="bentConnector3">
              <a:avLst>
                <a:gd name="adj1" fmla="val 100123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549400" y="2729131"/>
            <a:ext cx="3008971" cy="714177"/>
            <a:chOff x="1549400" y="2729131"/>
            <a:chExt cx="3008971" cy="714177"/>
          </a:xfrm>
        </p:grpSpPr>
        <p:sp>
          <p:nvSpPr>
            <p:cNvPr id="25" name="TextBox 24"/>
            <p:cNvSpPr txBox="1"/>
            <p:nvPr/>
          </p:nvSpPr>
          <p:spPr>
            <a:xfrm>
              <a:off x="1885845" y="3043198"/>
              <a:ext cx="26725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Lipton-</a:t>
              </a:r>
              <a:r>
                <a:rPr lang="en-US" sz="2000" dirty="0" err="1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Markakis</a:t>
              </a:r>
              <a:r>
                <a:rPr lang="en-US" sz="2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-Mehta</a:t>
              </a:r>
              <a:endParaRPr lang="en-US" sz="20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8" name="Elbow Connector 27"/>
            <p:cNvCxnSpPr/>
            <p:nvPr/>
          </p:nvCxnSpPr>
          <p:spPr>
            <a:xfrm rot="16200000" flipH="1">
              <a:off x="1419195" y="2859336"/>
              <a:ext cx="552510" cy="292100"/>
            </a:xfrm>
            <a:prstGeom prst="bentConnector3">
              <a:avLst>
                <a:gd name="adj1" fmla="val 100569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549401" y="3281640"/>
            <a:ext cx="4018662" cy="753799"/>
            <a:chOff x="1549401" y="3281640"/>
            <a:chExt cx="4018662" cy="753799"/>
          </a:xfrm>
        </p:grpSpPr>
        <p:sp>
          <p:nvSpPr>
            <p:cNvPr id="26" name="TextBox 25"/>
            <p:cNvSpPr txBox="1"/>
            <p:nvPr/>
          </p:nvSpPr>
          <p:spPr>
            <a:xfrm>
              <a:off x="1885845" y="3635329"/>
              <a:ext cx="3682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Algorithms for Symmetric Games</a:t>
              </a:r>
            </a:p>
          </p:txBody>
        </p:sp>
        <p:cxnSp>
          <p:nvCxnSpPr>
            <p:cNvPr id="29" name="Elbow Connector 28"/>
            <p:cNvCxnSpPr/>
            <p:nvPr/>
          </p:nvCxnSpPr>
          <p:spPr>
            <a:xfrm rot="16200000" flipH="1">
              <a:off x="1399385" y="3431656"/>
              <a:ext cx="592131" cy="292100"/>
            </a:xfrm>
            <a:prstGeom prst="bentConnector3">
              <a:avLst>
                <a:gd name="adj1" fmla="val 101475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549401" y="3787728"/>
            <a:ext cx="3755043" cy="753799"/>
            <a:chOff x="1549401" y="3787728"/>
            <a:chExt cx="3755043" cy="753799"/>
          </a:xfrm>
        </p:grpSpPr>
        <p:sp>
          <p:nvSpPr>
            <p:cNvPr id="12" name="TextBox 11"/>
            <p:cNvSpPr txBox="1"/>
            <p:nvPr/>
          </p:nvSpPr>
          <p:spPr>
            <a:xfrm>
              <a:off x="1885845" y="4141417"/>
              <a:ext cx="34185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white"/>
                  </a:solidFill>
                  <a:latin typeface="Times New Roman"/>
                  <a:cs typeface="Times New Roman"/>
                </a:rPr>
                <a:t>The Lemke-</a:t>
              </a:r>
              <a:r>
                <a:rPr lang="en-US" sz="2000" dirty="0" err="1" smtClean="0">
                  <a:solidFill>
                    <a:prstClr val="white"/>
                  </a:solidFill>
                  <a:latin typeface="Times New Roman"/>
                  <a:cs typeface="Times New Roman"/>
                </a:rPr>
                <a:t>Howson</a:t>
              </a:r>
              <a:r>
                <a:rPr lang="en-US" sz="2000" dirty="0" smtClean="0">
                  <a:solidFill>
                    <a:prstClr val="white"/>
                  </a:solidFill>
                  <a:latin typeface="Times New Roman"/>
                  <a:cs typeface="Times New Roman"/>
                </a:rPr>
                <a:t> Algorithm</a:t>
              </a:r>
              <a:endParaRPr lang="en-US" sz="2000" dirty="0">
                <a:solidFill>
                  <a:prstClr val="white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3" name="Elbow Connector 12"/>
            <p:cNvCxnSpPr/>
            <p:nvPr/>
          </p:nvCxnSpPr>
          <p:spPr>
            <a:xfrm rot="16200000" flipH="1">
              <a:off x="1399385" y="3937744"/>
              <a:ext cx="592131" cy="292100"/>
            </a:xfrm>
            <a:prstGeom prst="bentConnector3">
              <a:avLst>
                <a:gd name="adj1" fmla="val 101475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 bwMode="auto">
          <a:xfrm rot="16200000" flipV="1">
            <a:off x="4081462" y="3407740"/>
            <a:ext cx="1250318" cy="50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stealth" w="med" len="med"/>
            <a:tailEnd type="stealth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87400" y="1285557"/>
            <a:ext cx="44867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Algorithms for Nash </a:t>
            </a:r>
            <a:r>
              <a:rPr lang="en-US" sz="2600" dirty="0" err="1" smtClean="0">
                <a:solidFill>
                  <a:srgbClr val="49B1FF"/>
                </a:solidFill>
                <a:latin typeface="Times New Roman"/>
                <a:cs typeface="Times New Roman"/>
              </a:rPr>
              <a:t>Equilibria</a:t>
            </a:r>
            <a:endParaRPr lang="en-US" sz="26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cxnSp>
        <p:nvCxnSpPr>
          <p:cNvPr id="18" name="Elbow Connector 17"/>
          <p:cNvCxnSpPr/>
          <p:nvPr/>
        </p:nvCxnSpPr>
        <p:spPr>
          <a:xfrm>
            <a:off x="1549400" y="1933257"/>
            <a:ext cx="292100" cy="238443"/>
          </a:xfrm>
          <a:prstGeom prst="bentConnector3">
            <a:avLst>
              <a:gd name="adj1" fmla="val -217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41500" y="1938178"/>
            <a:ext cx="4098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Simplicial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Approximation Algorithms</a:t>
            </a:r>
            <a:endParaRPr lang="en-US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 bwMode="auto">
          <a:xfrm rot="16200000" flipV="1">
            <a:off x="4081462" y="3407740"/>
            <a:ext cx="1250318" cy="50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stealth" w="med" len="med"/>
            <a:tailEnd type="stealth"/>
          </a:ln>
          <a:effectLst/>
        </p:spPr>
      </p:cxnSp>
      <p:sp>
        <p:nvSpPr>
          <p:cNvPr id="12" name="Rectangle 150"/>
          <p:cNvSpPr>
            <a:spLocks noGrp="1" noRot="1" noChangeArrowheads="1"/>
          </p:cNvSpPr>
          <p:nvPr>
            <p:ph type="title"/>
          </p:nvPr>
        </p:nvSpPr>
        <p:spPr>
          <a:xfrm>
            <a:off x="88900" y="-304800"/>
            <a:ext cx="8083550" cy="1143000"/>
          </a:xfrm>
        </p:spPr>
        <p:txBody>
          <a:bodyPr/>
          <a:lstStyle/>
          <a:p>
            <a:pPr eaLnBrk="1" hangingPunct="1"/>
            <a:r>
              <a:rPr lang="en-US" sz="3200" dirty="0" err="1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Simplicial</a:t>
            </a:r>
            <a:r>
              <a:rPr lang="en-US" sz="3200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Approximation Algorithms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-749300" y="1244600"/>
            <a:ext cx="9734627" cy="2159000"/>
            <a:chOff x="-482600" y="850900"/>
            <a:chExt cx="9734627" cy="2159000"/>
          </a:xfrm>
        </p:grpSpPr>
        <p:grpSp>
          <p:nvGrpSpPr>
            <p:cNvPr id="19" name="Group 18"/>
            <p:cNvGrpSpPr/>
            <p:nvPr/>
          </p:nvGrpSpPr>
          <p:grpSpPr>
            <a:xfrm>
              <a:off x="-482600" y="850900"/>
              <a:ext cx="9734627" cy="1990586"/>
              <a:chOff x="-482600" y="850900"/>
              <a:chExt cx="9734627" cy="199058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660400" y="1028700"/>
                <a:ext cx="8591627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Given a continuous function                   , where </a:t>
                </a:r>
                <a:r>
                  <a:rPr lang="en-US" sz="2200" i="1" dirty="0" err="1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f</a:t>
                </a:r>
                <a:r>
                  <a:rPr lang="en-US" sz="2200" i="1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2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satisfies a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Lipschitz</a:t>
                </a:r>
                <a:r>
                  <a:rPr lang="en-US" sz="22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condition and </a:t>
                </a:r>
                <a:r>
                  <a:rPr lang="en-US" sz="2200" i="1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22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is a compact convex subset of the Euclidean space, find</a:t>
                </a:r>
                <a:br>
                  <a:rPr lang="en-US" sz="22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</a:br>
                <a:r>
                  <a:rPr lang="en-US" sz="22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           such that                           .</a:t>
                </a:r>
                <a:br>
                  <a:rPr lang="en-US" sz="22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</a:br>
                <a:r>
                  <a:rPr lang="en-US" sz="22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                                                                 .</a:t>
                </a:r>
                <a:endParaRPr lang="en-US" sz="2200" dirty="0" smtClean="0"/>
              </a:p>
              <a:p>
                <a:endParaRPr lang="en-US" sz="2200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</p:txBody>
          </p:sp>
          <p:pic>
            <p:nvPicPr>
              <p:cNvPr id="13" name="Picture 12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2767032" y="850900"/>
                <a:ext cx="2743200" cy="812800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823543" y="2133600"/>
                <a:ext cx="774895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(or exhibit a pair of points violating the </a:t>
                </a:r>
                <a:r>
                  <a:rPr lang="en-US" sz="2000" dirty="0" err="1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Lipschitz</a:t>
                </a:r>
                <a:r>
                  <a:rPr lang="en-US" sz="2000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 condition, or a point mapped by the function outside of </a:t>
                </a:r>
                <a:r>
                  <a:rPr lang="en-US" sz="20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2000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)</a:t>
                </a:r>
                <a:endParaRPr lang="en-US" sz="2000" dirty="0">
                  <a:solidFill>
                    <a:srgbClr val="FFFFFF"/>
                  </a:solidFill>
                  <a:latin typeface="Times New Roman"/>
                  <a:cs typeface="Times New Roman"/>
                </a:endParaRPr>
              </a:p>
            </p:txBody>
          </p:sp>
          <p:pic>
            <p:nvPicPr>
              <p:cNvPr id="15" name="Picture 14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-482600" y="1560850"/>
                <a:ext cx="2235200" cy="749300"/>
              </a:xfrm>
              <a:prstGeom prst="rect">
                <a:avLst/>
              </a:prstGeom>
            </p:spPr>
          </p:pic>
          <p:pic>
            <p:nvPicPr>
              <p:cNvPr id="17" name="Picture 16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"/>
                  <a:stretch>
                    <a:fillRect/>
                  </a:stretch>
                </p:blipFill>
              </mc:Choice>
              <mc:Fallback>
                <p:blipFill>
                  <a:blip r:embed="rId9"/>
                  <a:stretch>
                    <a:fillRect/>
                  </a:stretch>
                </p:blipFill>
              </mc:Fallback>
            </mc:AlternateContent>
            <p:spPr>
              <a:xfrm>
                <a:off x="1509732" y="1535450"/>
                <a:ext cx="3213100" cy="838200"/>
              </a:xfrm>
              <a:prstGeom prst="rect">
                <a:avLst/>
              </a:prstGeom>
            </p:spPr>
          </p:pic>
        </p:grpSp>
        <p:sp>
          <p:nvSpPr>
            <p:cNvPr id="20" name="Rectangle 19"/>
            <p:cNvSpPr/>
            <p:nvPr/>
          </p:nvSpPr>
          <p:spPr>
            <a:xfrm>
              <a:off x="571500" y="1016000"/>
              <a:ext cx="8382000" cy="19939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29132" y="468868"/>
            <a:ext cx="4992668" cy="1017032"/>
            <a:chOff x="4329132" y="468868"/>
            <a:chExt cx="4992668" cy="1017032"/>
          </a:xfrm>
        </p:grpSpPr>
        <p:cxnSp>
          <p:nvCxnSpPr>
            <p:cNvPr id="34" name="Straight Connector 33"/>
            <p:cNvCxnSpPr/>
            <p:nvPr/>
          </p:nvCxnSpPr>
          <p:spPr>
            <a:xfrm rot="5400000" flipH="1" flipV="1">
              <a:off x="4285466" y="958066"/>
              <a:ext cx="571500" cy="4841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737100" y="468868"/>
              <a:ext cx="4584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suppose that S is described in some meaningful way in the input, e.g. </a:t>
              </a:r>
              <a:r>
                <a:rPr lang="en-US" i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polytope</a:t>
              </a:r>
              <a:r>
                <a:rPr lang="en-US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, or ellipsoid</a:t>
              </a:r>
              <a:endParaRPr lang="en-US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56844" y="4416438"/>
            <a:ext cx="8428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49B1FF"/>
                </a:solidFill>
                <a:latin typeface="Times New Roman"/>
                <a:cs typeface="Times New Roman"/>
              </a:rPr>
              <a:t>Simplicial</a:t>
            </a:r>
            <a:r>
              <a:rPr lang="en-US" sz="20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 Approximation Algorithms 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comprise a family of algorithms computing an approximate fixed point of </a:t>
            </a:r>
            <a:r>
              <a:rPr lang="en-US" sz="20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by dividing </a:t>
            </a:r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S 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up into </a:t>
            </a:r>
            <a:r>
              <a:rPr lang="en-US" sz="2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simplices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and defining a walk that pivots from simplex to simplex of the subdivision until it settles at a simplex located in the proximity of a fixed point.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9242" y="3581400"/>
            <a:ext cx="8057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(this is a re-iteration of the BROUWER problem that we defined in earlier lectures; for details on how to make the statement formal check previous lectures)</a:t>
            </a:r>
            <a:endParaRPr lang="en-US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 bwMode="auto">
          <a:xfrm rot="16200000" flipV="1">
            <a:off x="4164012" y="2986153"/>
            <a:ext cx="1250318" cy="50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stealth" w="med" len="med"/>
            <a:tailEnd type="stealth"/>
          </a:ln>
          <a:effectLst/>
        </p:spPr>
      </p:cxnSp>
      <p:sp>
        <p:nvSpPr>
          <p:cNvPr id="12" name="Rectangle 150"/>
          <p:cNvSpPr>
            <a:spLocks noGrp="1" noRot="1" noChangeArrowheads="1"/>
          </p:cNvSpPr>
          <p:nvPr>
            <p:ph type="title"/>
          </p:nvPr>
        </p:nvSpPr>
        <p:spPr>
          <a:xfrm>
            <a:off x="88900" y="-304800"/>
            <a:ext cx="808355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(our own) </a:t>
            </a:r>
            <a:r>
              <a:rPr lang="en-US" sz="3200" dirty="0" err="1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Simplicial</a:t>
            </a:r>
            <a:r>
              <a:rPr lang="en-US" sz="3200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Approximation Algorithm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9900" y="711200"/>
            <a:ext cx="2306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(details in Lecture 6)</a:t>
            </a:r>
            <a:endParaRPr lang="en-US" sz="20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27150" y="1077013"/>
            <a:ext cx="4667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1.  Embed </a:t>
            </a:r>
            <a:r>
              <a:rPr lang="en-US" sz="20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S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into a large enough hypercube.</a:t>
            </a:r>
            <a:endParaRPr lang="en-US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7150" y="1477123"/>
            <a:ext cx="7346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2.  Define an extension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f</a:t>
            </a:r>
            <a:r>
              <a:rPr lang="en-US" sz="20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’  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of 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f</a:t>
            </a:r>
            <a:r>
              <a:rPr lang="en-US" sz="20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to the points in the hypercube that lie outside of </a:t>
            </a:r>
            <a:r>
              <a:rPr lang="en-US" sz="20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S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in a way that, given an approximate fixed point of 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f</a:t>
            </a:r>
            <a:r>
              <a:rPr lang="en-US" sz="20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’,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an approximate fixed point of 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f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 can be obtained in polynomial time.</a:t>
            </a:r>
            <a:endParaRPr lang="en-US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27150" y="2560089"/>
            <a:ext cx="7346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3. Define the canonical subdivision of the hypercube (with small enough precision that depends on the </a:t>
            </a:r>
            <a:r>
              <a:rPr lang="en-US" sz="20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Lipschitz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property of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f</a:t>
            </a:r>
            <a:r>
              <a:rPr lang="en-US" sz="20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’ see previous lectures 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).</a:t>
            </a:r>
            <a:endParaRPr lang="en-US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327150" y="3578897"/>
            <a:ext cx="7518400" cy="1257316"/>
            <a:chOff x="1244600" y="3835384"/>
            <a:chExt cx="8096250" cy="1257316"/>
          </a:xfrm>
        </p:grpSpPr>
        <p:sp>
          <p:nvSpPr>
            <p:cNvPr id="22" name="TextBox 21"/>
            <p:cNvSpPr txBox="1"/>
            <p:nvPr/>
          </p:nvSpPr>
          <p:spPr>
            <a:xfrm>
              <a:off x="1244600" y="3835384"/>
              <a:ext cx="80962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4. Color the vertices of the subdivision with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n</a:t>
              </a:r>
              <a:r>
                <a:rPr lang="en-US" sz="20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+1 colors, where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n</a:t>
              </a:r>
              <a:r>
                <a:rPr lang="en-US" sz="20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is the dimensionality of the hypercube. The color at a point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2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 corresponds to the angle of the displacement vector                 . </a:t>
              </a:r>
              <a:endParaRPr lang="en-US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26" name="Picture 2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4155786" y="4279900"/>
              <a:ext cx="2565400" cy="812800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1327150" y="4674258"/>
            <a:ext cx="751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5. The colors define a legal </a:t>
            </a:r>
            <a:r>
              <a:rPr lang="en-US" sz="20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Sperner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coloring.</a:t>
            </a:r>
            <a:endParaRPr lang="en-US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27150" y="5137868"/>
            <a:ext cx="751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6. Solve the </a:t>
            </a:r>
            <a:r>
              <a:rPr lang="en-US" sz="20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Sperner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instance, by defining a directed walk starting at the “</a:t>
            </a:r>
            <a:r>
              <a:rPr lang="en-US" sz="20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starting simplex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” (defined in lecture 6) and pivoting between </a:t>
            </a:r>
            <a:r>
              <a:rPr lang="en-US" sz="20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simplices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through colorful facets.</a:t>
            </a:r>
            <a:endParaRPr lang="en-US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27150" y="6166231"/>
            <a:ext cx="751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7. One of the corners of the simplex where the walk settles is an approximate fixed point.</a:t>
            </a:r>
            <a:endParaRPr lang="en-US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3" name="TextBox 32"/>
          <p:cNvSpPr txBox="1"/>
          <p:nvPr/>
        </p:nvSpPr>
        <p:spPr>
          <a:xfrm rot="18988343">
            <a:off x="-99699" y="5233547"/>
            <a:ext cx="1882218" cy="646331"/>
          </a:xfrm>
          <a:prstGeom prst="rect">
            <a:avLst/>
          </a:prstGeom>
          <a:noFill/>
          <a:ln>
            <a:solidFill>
              <a:srgbClr val="49B1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the  non-constructive step</a:t>
            </a:r>
            <a:endParaRPr lang="en-US" b="1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1" grpId="0"/>
      <p:bldP spid="28" grpId="0"/>
      <p:bldP spid="29" grpId="0"/>
      <p:bldP spid="30" grpId="0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 bwMode="auto">
          <a:xfrm rot="16200000" flipV="1">
            <a:off x="4081462" y="3407740"/>
            <a:ext cx="1250318" cy="50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stealth" w="med" len="med"/>
            <a:tailEnd type="stealth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87400" y="1285557"/>
            <a:ext cx="44867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Algorithms for Nash </a:t>
            </a:r>
            <a:r>
              <a:rPr lang="en-US" sz="2600" dirty="0" err="1" smtClean="0">
                <a:solidFill>
                  <a:srgbClr val="49B1FF"/>
                </a:solidFill>
                <a:latin typeface="Times New Roman"/>
                <a:cs typeface="Times New Roman"/>
              </a:rPr>
              <a:t>Equilibria</a:t>
            </a:r>
            <a:endParaRPr lang="en-US" sz="26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cxnSp>
        <p:nvCxnSpPr>
          <p:cNvPr id="18" name="Elbow Connector 17"/>
          <p:cNvCxnSpPr/>
          <p:nvPr/>
        </p:nvCxnSpPr>
        <p:spPr>
          <a:xfrm>
            <a:off x="1549400" y="1933257"/>
            <a:ext cx="292100" cy="238443"/>
          </a:xfrm>
          <a:prstGeom prst="bentConnector3">
            <a:avLst>
              <a:gd name="adj1" fmla="val -217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41500" y="1938178"/>
            <a:ext cx="4098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373737"/>
                </a:solidFill>
                <a:latin typeface="Times New Roman"/>
                <a:cs typeface="Times New Roman"/>
              </a:rPr>
              <a:t>Simplicial</a:t>
            </a:r>
            <a:r>
              <a:rPr lang="en-US" sz="2000" dirty="0" smtClean="0">
                <a:solidFill>
                  <a:srgbClr val="373737"/>
                </a:solidFill>
                <a:latin typeface="Times New Roman"/>
                <a:cs typeface="Times New Roman"/>
              </a:rPr>
              <a:t> Approximation Algorithms</a:t>
            </a:r>
            <a:endParaRPr lang="en-US" sz="2000" dirty="0">
              <a:solidFill>
                <a:srgbClr val="373737"/>
              </a:solidFill>
              <a:latin typeface="Times New Roman"/>
              <a:cs typeface="Times New Roman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36701" y="2171699"/>
            <a:ext cx="3908996" cy="719099"/>
            <a:chOff x="1536701" y="2171699"/>
            <a:chExt cx="3908996" cy="719099"/>
          </a:xfrm>
        </p:grpSpPr>
        <p:sp>
          <p:nvSpPr>
            <p:cNvPr id="24" name="TextBox 23"/>
            <p:cNvSpPr txBox="1"/>
            <p:nvPr/>
          </p:nvSpPr>
          <p:spPr>
            <a:xfrm>
              <a:off x="1841500" y="2490688"/>
              <a:ext cx="36041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Support Enumeration Algorithms</a:t>
              </a:r>
              <a:endParaRPr lang="en-US" sz="20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7" name="Elbow Connector 26"/>
            <p:cNvCxnSpPr/>
            <p:nvPr/>
          </p:nvCxnSpPr>
          <p:spPr>
            <a:xfrm rot="16200000" flipH="1">
              <a:off x="1404035" y="2304365"/>
              <a:ext cx="557431" cy="292100"/>
            </a:xfrm>
            <a:prstGeom prst="bentConnector3">
              <a:avLst>
                <a:gd name="adj1" fmla="val 100123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" y="-1651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Support Enumeration Algorithms</a:t>
            </a:r>
            <a:endParaRPr lang="en-US" sz="3600" dirty="0">
              <a:effectLst/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04800" y="1092200"/>
            <a:ext cx="86637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How better would my life be if I knew the support of the Nash equilibrium?</a:t>
            </a:r>
            <a:endParaRPr lang="en-US" sz="2200" i="1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8000" y="1665813"/>
            <a:ext cx="3204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 … and the game is 2-player?</a:t>
            </a:r>
            <a:endParaRPr lang="en-US" sz="20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89877" y="3814177"/>
            <a:ext cx="7890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/>
                <a:ea typeface="Wingdings"/>
                <a:cs typeface="Times New Roman"/>
              </a:rPr>
              <a:t>any feasible point (</a:t>
            </a:r>
            <a:r>
              <a:rPr lang="en-US" sz="2000" i="1" dirty="0" err="1" smtClean="0">
                <a:latin typeface="Times New Roman"/>
                <a:ea typeface="Wingdings"/>
                <a:cs typeface="Times New Roman"/>
              </a:rPr>
              <a:t>x</a:t>
            </a:r>
            <a:r>
              <a:rPr lang="en-US" sz="2000" i="1" dirty="0" smtClean="0">
                <a:latin typeface="Times New Roman"/>
                <a:ea typeface="Wingdings"/>
                <a:cs typeface="Times New Roman"/>
              </a:rPr>
              <a:t>, </a:t>
            </a:r>
            <a:r>
              <a:rPr lang="en-US" sz="2000" i="1" dirty="0" err="1" smtClean="0">
                <a:latin typeface="Times New Roman"/>
                <a:ea typeface="Wingdings"/>
                <a:cs typeface="Times New Roman"/>
              </a:rPr>
              <a:t>y</a:t>
            </a:r>
            <a:r>
              <a:rPr lang="en-US" sz="2000" i="1" dirty="0" smtClean="0">
                <a:latin typeface="Times New Roman"/>
                <a:ea typeface="Wingdings"/>
                <a:cs typeface="Times New Roman"/>
              </a:rPr>
              <a:t>) of the following linear program is an equilibrium!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016000" y="2672834"/>
            <a:ext cx="7377395" cy="1015663"/>
            <a:chOff x="1016000" y="3244334"/>
            <a:chExt cx="7377395" cy="1015663"/>
          </a:xfrm>
        </p:grpSpPr>
        <p:sp>
          <p:nvSpPr>
            <p:cNvPr id="26" name="Rectangle 25"/>
            <p:cNvSpPr/>
            <p:nvPr/>
          </p:nvSpPr>
          <p:spPr>
            <a:xfrm>
              <a:off x="1016000" y="3244334"/>
              <a:ext cx="737739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49B1FF"/>
                  </a:solidFill>
                  <a:latin typeface="Times New Roman"/>
                  <a:cs typeface="Times New Roman"/>
                </a:rPr>
                <a:t>Setting:</a:t>
              </a:r>
              <a:r>
                <a:rPr lang="en-US" sz="2000" dirty="0" smtClean="0">
                  <a:latin typeface="Times New Roman"/>
                  <a:cs typeface="Times New Roman"/>
                </a:rPr>
                <a:t> Let  (</a:t>
              </a:r>
              <a:r>
                <a:rPr lang="en-US" sz="2000" i="1" dirty="0" smtClean="0">
                  <a:latin typeface="Times New Roman"/>
                  <a:cs typeface="Times New Roman"/>
                </a:rPr>
                <a:t>R</a:t>
              </a:r>
              <a:r>
                <a:rPr lang="en-US" sz="2000" dirty="0" smtClean="0">
                  <a:latin typeface="Times New Roman"/>
                  <a:cs typeface="Times New Roman"/>
                </a:rPr>
                <a:t>, </a:t>
              </a:r>
              <a:r>
                <a:rPr lang="en-US" sz="2000" i="1" dirty="0" smtClean="0">
                  <a:latin typeface="Times New Roman"/>
                  <a:cs typeface="Times New Roman"/>
                </a:rPr>
                <a:t>C</a:t>
              </a:r>
              <a:r>
                <a:rPr lang="en-US" sz="2000" dirty="0" smtClean="0">
                  <a:latin typeface="Times New Roman"/>
                  <a:cs typeface="Times New Roman"/>
                </a:rPr>
                <a:t>) by an </a:t>
              </a:r>
              <a:r>
                <a:rPr lang="en-US" sz="2000" i="1" dirty="0" err="1" smtClean="0">
                  <a:latin typeface="Times New Roman"/>
                  <a:cs typeface="Times New Roman"/>
                </a:rPr>
                <a:t>m</a:t>
              </a:r>
              <a:r>
                <a:rPr lang="en-US" sz="2000" dirty="0" smtClean="0">
                  <a:latin typeface="Times New Roman"/>
                  <a:cs typeface="Times New Roman"/>
                </a:rPr>
                <a:t> by </a:t>
              </a:r>
              <a:r>
                <a:rPr lang="en-US" sz="2000" i="1" dirty="0" err="1" smtClean="0">
                  <a:latin typeface="Times New Roman"/>
                  <a:cs typeface="Times New Roman"/>
                </a:rPr>
                <a:t>n</a:t>
              </a:r>
              <a:r>
                <a:rPr lang="en-US" sz="2000" dirty="0" smtClean="0">
                  <a:latin typeface="Times New Roman"/>
                  <a:cs typeface="Times New Roman"/>
                </a:rPr>
                <a:t> game, and suppose a friend revealed to us the supports        and        respectively of the Row and Column players’ mixed strategies at some equilibrium of the game.</a:t>
              </a:r>
              <a:endParaRPr lang="en-US" sz="2000" dirty="0"/>
            </a:p>
          </p:txBody>
        </p:sp>
        <p:pic>
          <p:nvPicPr>
            <p:cNvPr id="33" name="Picture 3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1727200" y="3409097"/>
              <a:ext cx="1854200" cy="762000"/>
            </a:xfrm>
            <a:prstGeom prst="rect">
              <a:avLst/>
            </a:prstGeom>
          </p:spPr>
        </p:pic>
        <p:pic>
          <p:nvPicPr>
            <p:cNvPr id="34" name="Picture 3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2590800" y="3409097"/>
              <a:ext cx="1854200" cy="762000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2082800" y="4268232"/>
            <a:ext cx="5981700" cy="2665968"/>
            <a:chOff x="2082800" y="4268232"/>
            <a:chExt cx="5981700" cy="2665968"/>
          </a:xfrm>
        </p:grpSpPr>
        <p:grpSp>
          <p:nvGrpSpPr>
            <p:cNvPr id="41" name="Group 40"/>
            <p:cNvGrpSpPr/>
            <p:nvPr/>
          </p:nvGrpSpPr>
          <p:grpSpPr>
            <a:xfrm>
              <a:off x="2082800" y="4268232"/>
              <a:ext cx="5981700" cy="2665968"/>
              <a:chOff x="2082800" y="4268232"/>
              <a:chExt cx="5981700" cy="2665968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2082800" y="4268232"/>
                <a:ext cx="5905500" cy="2665968"/>
                <a:chOff x="2082800" y="4280932"/>
                <a:chExt cx="5905500" cy="2665968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2082800" y="4280932"/>
                  <a:ext cx="5676900" cy="2184400"/>
                  <a:chOff x="1219200" y="4483100"/>
                  <a:chExt cx="5676900" cy="2184400"/>
                </a:xfrm>
              </p:grpSpPr>
              <p:pic>
                <p:nvPicPr>
                  <p:cNvPr id="24" name="Picture 23" descr="latex-image-1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7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8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1231900" y="5384800"/>
                    <a:ext cx="5664200" cy="838200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 descr="latex-image-1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9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10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1219200" y="4927600"/>
                    <a:ext cx="5486400" cy="863600"/>
                  </a:xfrm>
                  <a:prstGeom prst="rect">
                    <a:avLst/>
                  </a:prstGeom>
                </p:spPr>
              </p:pic>
              <p:pic>
                <p:nvPicPr>
                  <p:cNvPr id="28" name="Picture 27" descr="latex-image-1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11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12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1231900" y="4483100"/>
                    <a:ext cx="2336800" cy="711200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 descr="latex-image-1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13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14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1625600" y="5905500"/>
                    <a:ext cx="3937000" cy="762000"/>
                  </a:xfrm>
                  <a:prstGeom prst="rect">
                    <a:avLst/>
                  </a:prstGeom>
                </p:spPr>
              </p:pic>
              <p:sp>
                <p:nvSpPr>
                  <p:cNvPr id="30" name="Rectangle 29"/>
                  <p:cNvSpPr/>
                  <p:nvPr/>
                </p:nvSpPr>
                <p:spPr>
                  <a:xfrm>
                    <a:off x="1955800" y="5130800"/>
                    <a:ext cx="45404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 err="1" smtClean="0">
                        <a:latin typeface="Times New Roman"/>
                        <a:cs typeface="Times New Roman"/>
                      </a:rPr>
                      <a:t>s.t</a:t>
                    </a:r>
                    <a:r>
                      <a:rPr lang="en-US" dirty="0" smtClean="0">
                        <a:latin typeface="Times New Roman"/>
                        <a:cs typeface="Times New Roman"/>
                      </a:rPr>
                      <a:t>.</a:t>
                    </a:r>
                    <a:endParaRPr lang="en-US" dirty="0"/>
                  </a:p>
                </p:txBody>
              </p:sp>
            </p:grpSp>
            <p:pic>
              <p:nvPicPr>
                <p:cNvPr id="36" name="Picture 35" descr="latex-imag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5"/>
                    <a:stretch>
                      <a:fillRect/>
                    </a:stretch>
                  </p:blipFill>
                </mc:Choice>
                <mc:Fallback>
                  <p:blipFill>
                    <a:blip r:embed="rId16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2108200" y="6184900"/>
                  <a:ext cx="3276600" cy="762000"/>
                </a:xfrm>
                <a:prstGeom prst="rect">
                  <a:avLst/>
                </a:prstGeom>
              </p:spPr>
            </p:pic>
            <p:pic>
              <p:nvPicPr>
                <p:cNvPr id="37" name="Picture 36" descr="latex-imag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7"/>
                    <a:stretch>
                      <a:fillRect/>
                    </a:stretch>
                  </p:blipFill>
                </mc:Choice>
                <mc:Fallback>
                  <p:blipFill>
                    <a:blip r:embed="rId18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4660900" y="6159500"/>
                  <a:ext cx="3327400" cy="787400"/>
                </a:xfrm>
                <a:prstGeom prst="rect">
                  <a:avLst/>
                </a:prstGeom>
              </p:spPr>
            </p:pic>
            <p:sp>
              <p:nvSpPr>
                <p:cNvPr id="38" name="Rectangle 37"/>
                <p:cNvSpPr/>
                <p:nvPr/>
              </p:nvSpPr>
              <p:spPr>
                <a:xfrm>
                  <a:off x="5264592" y="6356866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Times New Roman"/>
                      <a:ea typeface="Wingdings"/>
                      <a:cs typeface="Times New Roman"/>
                    </a:rPr>
                    <a:t>and</a:t>
                  </a:r>
                  <a:endParaRPr lang="en-US" dirty="0"/>
                </a:p>
              </p:txBody>
            </p:sp>
          </p:grpSp>
          <p:sp>
            <p:nvSpPr>
              <p:cNvPr id="40" name="Rectangle 39"/>
              <p:cNvSpPr/>
              <p:nvPr/>
            </p:nvSpPr>
            <p:spPr bwMode="auto">
              <a:xfrm>
                <a:off x="2400300" y="4392087"/>
                <a:ext cx="5664200" cy="237221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12" charset="0"/>
                </a:endParaRPr>
              </a:p>
            </p:txBody>
          </p:sp>
        </p:grpSp>
        <p:cxnSp>
          <p:nvCxnSpPr>
            <p:cNvPr id="27" name="Straight Connector 26"/>
            <p:cNvCxnSpPr>
              <a:cxnSpLocks noChangeAspect="1"/>
            </p:cNvCxnSpPr>
            <p:nvPr/>
          </p:nvCxnSpPr>
          <p:spPr bwMode="auto">
            <a:xfrm rot="6060000" flipH="1" flipV="1">
              <a:off x="4574185" y="6556111"/>
              <a:ext cx="199139" cy="137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cxnSpLocks noChangeAspect="1"/>
            </p:cNvCxnSpPr>
            <p:nvPr/>
          </p:nvCxnSpPr>
          <p:spPr bwMode="auto">
            <a:xfrm rot="6060000" flipH="1" flipV="1">
              <a:off x="7164204" y="6525467"/>
              <a:ext cx="199139" cy="137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18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1.3|1.6|0.6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1.3|1.6|0.6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1.3|1.6|0.6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1.3|1.6|0.6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1.3|1.6|0.6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1.3|1.6|0.6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1.3|1.6|0.6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1.3|1.6|0.6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1.3|1.6|0.6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8132</TotalTime>
  <Words>1439</Words>
  <Application>Microsoft Macintosh PowerPoint</Application>
  <PresentationFormat>On-screen Show (4:3)</PresentationFormat>
  <Paragraphs>184</Paragraphs>
  <Slides>23</Slides>
  <Notes>22</Notes>
  <HiddenSlides>0</HiddenSlides>
  <MMClips>0</MMClips>
  <ScaleCrop>false</ScaleCrop>
  <HeadingPairs>
    <vt:vector size="4" baseType="variant">
      <vt:variant>
        <vt:lpstr>Design Template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Office Theme</vt:lpstr>
      <vt:lpstr>Compass</vt:lpstr>
      <vt:lpstr>1_Compass</vt:lpstr>
      <vt:lpstr>2_Compass</vt:lpstr>
      <vt:lpstr>1_Office Theme</vt:lpstr>
      <vt:lpstr>3_Compass</vt:lpstr>
      <vt:lpstr>2_Office Theme</vt:lpstr>
      <vt:lpstr>Slide 1</vt:lpstr>
      <vt:lpstr>Slide 2</vt:lpstr>
      <vt:lpstr>Slide 3</vt:lpstr>
      <vt:lpstr>Slide 4</vt:lpstr>
      <vt:lpstr>Slide 5</vt:lpstr>
      <vt:lpstr>Simplicial Approximation Algorithms</vt:lpstr>
      <vt:lpstr>(our own) Simplicial Approximation Algorithm</vt:lpstr>
      <vt:lpstr>Slide 8</vt:lpstr>
      <vt:lpstr>Support Enumeration Algorithms</vt:lpstr>
      <vt:lpstr>Support Enumeration Algorithms</vt:lpstr>
      <vt:lpstr>Support Enumeration Algorithms</vt:lpstr>
      <vt:lpstr>Rationality of Equilibria</vt:lpstr>
      <vt:lpstr>Slide 13</vt:lpstr>
      <vt:lpstr>Computation of Approximate Equilibria</vt:lpstr>
      <vt:lpstr>Computation of Approximate Equilibria</vt:lpstr>
      <vt:lpstr>Computation of Approximate Equilibria</vt:lpstr>
      <vt:lpstr>Slide 17</vt:lpstr>
      <vt:lpstr>Symmetries in Games</vt:lpstr>
      <vt:lpstr>Existence of a Symmetric Equilibrium</vt:lpstr>
      <vt:lpstr>Symmetrization</vt:lpstr>
      <vt:lpstr>Symmetrization</vt:lpstr>
      <vt:lpstr>Multi-player symmetric games</vt:lpstr>
      <vt:lpstr>Administrativia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Constantinos Daskalakis</dc:creator>
  <cp:lastModifiedBy>Constantinos Daskalakis</cp:lastModifiedBy>
  <cp:revision>258</cp:revision>
  <cp:lastPrinted>2010-03-10T05:52:23Z</cp:lastPrinted>
  <dcterms:created xsi:type="dcterms:W3CDTF">2010-04-09T17:04:58Z</dcterms:created>
  <dcterms:modified xsi:type="dcterms:W3CDTF">2010-04-09T17:06:45Z</dcterms:modified>
</cp:coreProperties>
</file>