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75" r:id="rId2"/>
    <p:sldMasterId id="2147483678" r:id="rId3"/>
  </p:sldMasterIdLst>
  <p:notesMasterIdLst>
    <p:notesMasterId r:id="rId28"/>
  </p:notesMasterIdLst>
  <p:sldIdLst>
    <p:sldId id="256" r:id="rId4"/>
    <p:sldId id="542" r:id="rId5"/>
    <p:sldId id="543" r:id="rId6"/>
    <p:sldId id="544" r:id="rId7"/>
    <p:sldId id="545" r:id="rId8"/>
    <p:sldId id="520" r:id="rId9"/>
    <p:sldId id="521" r:id="rId10"/>
    <p:sldId id="523" r:id="rId11"/>
    <p:sldId id="524" r:id="rId12"/>
    <p:sldId id="525" r:id="rId13"/>
    <p:sldId id="526" r:id="rId14"/>
    <p:sldId id="529" r:id="rId15"/>
    <p:sldId id="530" r:id="rId16"/>
    <p:sldId id="535" r:id="rId17"/>
    <p:sldId id="532" r:id="rId18"/>
    <p:sldId id="533" r:id="rId19"/>
    <p:sldId id="534" r:id="rId20"/>
    <p:sldId id="537" r:id="rId21"/>
    <p:sldId id="536" r:id="rId22"/>
    <p:sldId id="538" r:id="rId23"/>
    <p:sldId id="540" r:id="rId24"/>
    <p:sldId id="539" r:id="rId25"/>
    <p:sldId id="541" r:id="rId26"/>
    <p:sldId id="53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6"/>
    <a:srgbClr val="BDEAC9"/>
    <a:srgbClr val="373737"/>
    <a:srgbClr val="1668B7"/>
    <a:srgbClr val="FF0000"/>
    <a:srgbClr val="2C69B1"/>
    <a:srgbClr val="000004"/>
    <a:srgbClr val="49B1FF"/>
    <a:srgbClr val="958A7E"/>
    <a:srgbClr val="F9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7225" autoAdjust="0"/>
    <p:restoredTop sz="92415" autoAdjust="0"/>
  </p:normalViewPr>
  <p:slideViewPr>
    <p:cSldViewPr snapToGrid="0" snapToObjects="1">
      <p:cViewPr>
        <p:scale>
          <a:sx n="100" d="100"/>
          <a:sy n="100" d="100"/>
        </p:scale>
        <p:origin x="-2584" y="-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ict"/><Relationship Id="rId4" Type="http://schemas.openxmlformats.org/officeDocument/2006/relationships/image" Target="../media/image31.pict"/><Relationship Id="rId5" Type="http://schemas.openxmlformats.org/officeDocument/2006/relationships/image" Target="../media/image32.pict"/><Relationship Id="rId6" Type="http://schemas.openxmlformats.org/officeDocument/2006/relationships/image" Target="../media/image33.pict"/><Relationship Id="rId1" Type="http://schemas.openxmlformats.org/officeDocument/2006/relationships/image" Target="../media/image28.pict"/><Relationship Id="rId2" Type="http://schemas.openxmlformats.org/officeDocument/2006/relationships/image" Target="../media/image2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Relationship Id="rId2" Type="http://schemas.openxmlformats.org/officeDocument/2006/relationships/image" Target="../media/image3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8EB5D-0587-E348-B122-F08149A0A73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26B15-F702-0B46-AC21-1E283DC21019}" type="slidenum">
              <a:rPr lang="en-US"/>
              <a:pPr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26B15-F702-0B46-AC21-1E283DC21019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72DCE-4EDB-E246-99EE-2FB1ECE29895}" type="slidenum">
              <a:rPr lang="en-US"/>
              <a:pPr/>
              <a:t>15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A85E-CA64-D84A-856A-053371B34C7E}" type="slidenum">
              <a:rPr lang="en-US"/>
              <a:pPr/>
              <a:t>16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01DD1-B18D-4945-BC71-6D19D95984AC}" type="slidenum">
              <a:rPr lang="en-US"/>
              <a:pPr/>
              <a:t>17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3501F-5907-E44F-A770-CF6CA45318AC}" type="slidenum">
              <a:rPr lang="en-US"/>
              <a:pPr/>
              <a:t>19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A27A-782E-3B4B-9CAF-D8DC18F18AC1}" type="slidenum">
              <a:rPr lang="en-US"/>
              <a:pPr/>
              <a:t>20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8EB5D-0587-E348-B122-F08149A0A73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334DF-7F0C-8642-B65D-38C53064EF5C}" type="slidenum">
              <a:rPr lang="en-US"/>
              <a:pPr/>
              <a:t>21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7CF11-B46D-724F-B535-93827053BA53}" type="slidenum">
              <a:rPr lang="en-US"/>
              <a:pPr/>
              <a:t>23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B3E2B-47FA-C44B-A3B6-B2B2FAF73BB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39B42-A69C-FA45-B0D5-CD92DBF5D5C5}" type="slidenum">
              <a:rPr lang="en-US"/>
              <a:pPr/>
              <a:t>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8AE1B-B59C-BB46-B82F-0C9F2FF2C8CB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E7A8D-8896-DE47-9661-1BD047A405C9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A8BB2-FC25-474B-BDAA-0FC20016470D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3EB98-7EB5-744F-B2E2-3A98F05FC36A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1F657-57D2-A04D-AD24-0322F38D8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0E80-5322-9C47-A4C5-B7CA2DFAD9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EC74702-8C34-1946-9896-0454FEA050F3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6" Type="http://schemas.openxmlformats.org/officeDocument/2006/relationships/image" Target="../media/image14.pdf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df"/><Relationship Id="rId6" Type="http://schemas.openxmlformats.org/officeDocument/2006/relationships/image" Target="../media/image19.png"/><Relationship Id="rId7" Type="http://schemas.openxmlformats.org/officeDocument/2006/relationships/image" Target="../media/image20.pdf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5" Type="http://schemas.openxmlformats.org/officeDocument/2006/relationships/image" Target="../media/image24.pdf"/><Relationship Id="rId6" Type="http://schemas.openxmlformats.org/officeDocument/2006/relationships/image" Target="../media/image25.png"/><Relationship Id="rId7" Type="http://schemas.openxmlformats.org/officeDocument/2006/relationships/image" Target="../media/image26.pdf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6" Type="http://schemas.openxmlformats.org/officeDocument/2006/relationships/image" Target="../media/image14.pdf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5" Type="http://schemas.openxmlformats.org/officeDocument/2006/relationships/image" Target="../media/image38.pdf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5" Type="http://schemas.openxmlformats.org/officeDocument/2006/relationships/image" Target="../media/image43.pdf"/><Relationship Id="rId6" Type="http://schemas.openxmlformats.org/officeDocument/2006/relationships/image" Target="../media/image44.png"/><Relationship Id="rId7" Type="http://schemas.openxmlformats.org/officeDocument/2006/relationships/image" Target="../media/image38.pdf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5" Type="http://schemas.openxmlformats.org/officeDocument/2006/relationships/image" Target="../media/image43.pdf"/><Relationship Id="rId6" Type="http://schemas.openxmlformats.org/officeDocument/2006/relationships/image" Target="../media/image44.png"/><Relationship Id="rId7" Type="http://schemas.openxmlformats.org/officeDocument/2006/relationships/image" Target="../media/image46.pdf"/><Relationship Id="rId8" Type="http://schemas.openxmlformats.org/officeDocument/2006/relationships/image" Target="../media/image47.png"/><Relationship Id="rId9" Type="http://schemas.openxmlformats.org/officeDocument/2006/relationships/image" Target="../media/image38.pdf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8577" y="2266834"/>
            <a:ext cx="670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6.896: Topics in Algorithmic Game Theory</a:t>
            </a:r>
            <a:endParaRPr lang="en-US" sz="28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105" y="2900121"/>
            <a:ext cx="208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Lecture 13</a:t>
            </a:r>
            <a:endParaRPr lang="en-US" sz="24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605" y="4483100"/>
            <a:ext cx="344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Constantinos Daskalakis</a:t>
            </a:r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8450" y="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sketch for 2 strategies (cont.)</a:t>
            </a:r>
            <a:endParaRPr lang="en-US" sz="3600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209550" y="4445000"/>
            <a:ext cx="1834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latin typeface="Times New Roman" charset="0"/>
              </a:rPr>
              <a:t>Basic Q</a:t>
            </a:r>
            <a:r>
              <a:rPr lang="en-US" sz="2000" dirty="0">
                <a:latin typeface="Times New Roman" charset="0"/>
              </a:rPr>
              <a:t>uestion:</a:t>
            </a:r>
          </a:p>
        </p:txBody>
      </p:sp>
      <p:sp>
        <p:nvSpPr>
          <p:cNvPr id="394244" name="Rectangle 4"/>
          <p:cNvSpPr>
            <a:spLocks noRot="1" noChangeArrowheads="1"/>
          </p:cNvSpPr>
          <p:nvPr/>
        </p:nvSpPr>
        <p:spPr bwMode="auto">
          <a:xfrm>
            <a:off x="685800" y="5029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>
                <a:latin typeface="Times New Roman" charset="0"/>
              </a:rPr>
              <a:t>what grid size </a:t>
            </a:r>
            <a:r>
              <a:rPr lang="en-US" sz="2000" i="1">
                <a:latin typeface="Times New Roman" charset="0"/>
                <a:sym typeface="Symbol" charset="2"/>
              </a:rPr>
              <a:t></a:t>
            </a:r>
            <a:r>
              <a:rPr lang="en-US" sz="2000">
                <a:latin typeface="Times New Roman" charset="0"/>
              </a:rPr>
              <a:t> is required for </a:t>
            </a:r>
            <a:r>
              <a:rPr lang="en-US" sz="2000" i="1">
                <a:latin typeface="Times New Roman" charset="0"/>
                <a:sym typeface="Symbol" charset="2"/>
              </a:rPr>
              <a:t></a:t>
            </a:r>
            <a:r>
              <a:rPr lang="en-US" sz="2000">
                <a:latin typeface="Times New Roman" charset="0"/>
              </a:rPr>
              <a:t> - approximation</a:t>
            </a:r>
            <a:r>
              <a:rPr lang="en-US" sz="2000">
                <a:latin typeface="Times New Roman" charset="0"/>
                <a:sym typeface="Symbol" charset="2"/>
              </a:rPr>
              <a:t>?</a:t>
            </a:r>
          </a:p>
        </p:txBody>
      </p:sp>
      <p:sp>
        <p:nvSpPr>
          <p:cNvPr id="394245" name="Rectangle 5"/>
          <p:cNvSpPr>
            <a:spLocks noRot="1" noChangeArrowheads="1"/>
          </p:cNvSpPr>
          <p:nvPr/>
        </p:nvSpPr>
        <p:spPr bwMode="auto">
          <a:xfrm>
            <a:off x="2971800" y="5486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 dirty="0">
                <a:latin typeface="Times New Roman" charset="0"/>
              </a:rPr>
              <a:t>if function of </a:t>
            </a:r>
            <a:r>
              <a:rPr lang="en-US" sz="2000" i="1" dirty="0" err="1">
                <a:latin typeface="Times New Roman" charset="0"/>
                <a:sym typeface="Symbol" charset="2"/>
              </a:rPr>
              <a:t></a:t>
            </a:r>
            <a:r>
              <a:rPr lang="en-US" sz="2000" dirty="0">
                <a:latin typeface="Times New Roman" charset="0"/>
                <a:sym typeface="Symbol" charset="2"/>
              </a:rPr>
              <a:t> only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  <a:sym typeface="Symbol" charset="2"/>
              </a:rPr>
              <a:t></a:t>
            </a:r>
            <a:r>
              <a:rPr lang="en-US" sz="2000" dirty="0">
                <a:latin typeface="Times New Roman" charset="0"/>
              </a:rPr>
              <a:t> PTAS</a:t>
            </a:r>
          </a:p>
        </p:txBody>
      </p:sp>
      <p:sp>
        <p:nvSpPr>
          <p:cNvPr id="394246" name="Rectangle 6"/>
          <p:cNvSpPr>
            <a:spLocks noRot="1" noChangeArrowheads="1"/>
          </p:cNvSpPr>
          <p:nvPr/>
        </p:nvSpPr>
        <p:spPr bwMode="auto">
          <a:xfrm>
            <a:off x="2971800" y="5867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>
                <a:latin typeface="Times New Roman" charset="0"/>
              </a:rPr>
              <a:t>if function also of 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  <a:sym typeface="Symbol" charset="2"/>
              </a:rPr>
              <a:t></a:t>
            </a:r>
            <a:r>
              <a:rPr lang="en-US" sz="2000">
                <a:latin typeface="Times New Roman" charset="0"/>
              </a:rPr>
              <a:t> nothing</a:t>
            </a:r>
            <a:endParaRPr lang="en-US" sz="20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7050" y="990600"/>
            <a:ext cx="3221038" cy="2822575"/>
            <a:chOff x="1916" y="2304"/>
            <a:chExt cx="2029" cy="1778"/>
          </a:xfrm>
        </p:grpSpPr>
        <p:sp>
          <p:nvSpPr>
            <p:cNvPr id="36926" name="Rectangle 8"/>
            <p:cNvSpPr>
              <a:spLocks noChangeArrowheads="1"/>
            </p:cNvSpPr>
            <p:nvPr/>
          </p:nvSpPr>
          <p:spPr bwMode="auto">
            <a:xfrm>
              <a:off x="2160" y="2496"/>
              <a:ext cx="1728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7" name="Rectangle 9"/>
            <p:cNvSpPr>
              <a:spLocks noChangeArrowheads="1"/>
            </p:cNvSpPr>
            <p:nvPr/>
          </p:nvSpPr>
          <p:spPr bwMode="auto">
            <a:xfrm>
              <a:off x="1916" y="3648"/>
              <a:ext cx="2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Times New Roman" charset="0"/>
                </a:rPr>
                <a:t>0</a:t>
              </a:r>
            </a:p>
          </p:txBody>
        </p:sp>
        <p:sp>
          <p:nvSpPr>
            <p:cNvPr id="36928" name="Rectangle 10"/>
            <p:cNvSpPr>
              <a:spLocks noChangeArrowheads="1"/>
            </p:cNvSpPr>
            <p:nvPr/>
          </p:nvSpPr>
          <p:spPr bwMode="auto">
            <a:xfrm>
              <a:off x="1916" y="2304"/>
              <a:ext cx="2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latin typeface="Times New Roman" charset="0"/>
                </a:rPr>
                <a:t>1</a:t>
              </a:r>
            </a:p>
          </p:txBody>
        </p:sp>
        <p:sp>
          <p:nvSpPr>
            <p:cNvPr id="36929" name="Rectangle 11"/>
            <p:cNvSpPr>
              <a:spLocks noChangeArrowheads="1"/>
            </p:cNvSpPr>
            <p:nvPr/>
          </p:nvSpPr>
          <p:spPr bwMode="auto">
            <a:xfrm>
              <a:off x="2060" y="3811"/>
              <a:ext cx="2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Times New Roman" charset="0"/>
                </a:rPr>
                <a:t>0</a:t>
              </a:r>
            </a:p>
          </p:txBody>
        </p:sp>
        <p:sp>
          <p:nvSpPr>
            <p:cNvPr id="36930" name="Rectangle 12"/>
            <p:cNvSpPr>
              <a:spLocks noChangeArrowheads="1"/>
            </p:cNvSpPr>
            <p:nvPr/>
          </p:nvSpPr>
          <p:spPr bwMode="auto">
            <a:xfrm>
              <a:off x="3740" y="3808"/>
              <a:ext cx="2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Times New Roman" charset="0"/>
                </a:rPr>
                <a:t>1</a:t>
              </a:r>
            </a:p>
          </p:txBody>
        </p:sp>
      </p:grpSp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165100" y="2057400"/>
            <a:ext cx="458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latin typeface="Times New Roman" charset="0"/>
              </a:rPr>
              <a:t>p</a:t>
            </a:r>
            <a:r>
              <a:rPr lang="en-US" sz="2200" baseline="-25000" dirty="0">
                <a:latin typeface="Times New Roman" charset="0"/>
              </a:rPr>
              <a:t>2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2082800" y="3611563"/>
            <a:ext cx="458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latin typeface="Times New Roman" charset="0"/>
              </a:rPr>
              <a:t>p</a:t>
            </a:r>
            <a:r>
              <a:rPr lang="en-US" sz="2200" baseline="-25000">
                <a:latin typeface="Times New Roman" charset="0"/>
              </a:rPr>
              <a:t>1</a:t>
            </a:r>
            <a:endParaRPr lang="en-US" sz="2200">
              <a:latin typeface="Times New Roman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" y="1295400"/>
            <a:ext cx="3124200" cy="2609850"/>
            <a:chOff x="1920" y="2496"/>
            <a:chExt cx="1968" cy="1644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160" y="2496"/>
              <a:ext cx="1728" cy="1344"/>
              <a:chOff x="2160" y="2688"/>
              <a:chExt cx="1728" cy="1344"/>
            </a:xfrm>
          </p:grpSpPr>
          <p:sp>
            <p:nvSpPr>
              <p:cNvPr id="36896" name="Line 17"/>
              <p:cNvSpPr>
                <a:spLocks noChangeShapeType="1"/>
              </p:cNvSpPr>
              <p:nvPr/>
            </p:nvSpPr>
            <p:spPr bwMode="auto">
              <a:xfrm flipH="1">
                <a:off x="2256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7" name="Line 18"/>
              <p:cNvSpPr>
                <a:spLocks noChangeShapeType="1"/>
              </p:cNvSpPr>
              <p:nvPr/>
            </p:nvSpPr>
            <p:spPr bwMode="auto">
              <a:xfrm flipH="1">
                <a:off x="2352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8" name="Line 19"/>
              <p:cNvSpPr>
                <a:spLocks noChangeShapeType="1"/>
              </p:cNvSpPr>
              <p:nvPr/>
            </p:nvSpPr>
            <p:spPr bwMode="auto">
              <a:xfrm flipH="1">
                <a:off x="2448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9" name="Line 20"/>
              <p:cNvSpPr>
                <a:spLocks noChangeShapeType="1"/>
              </p:cNvSpPr>
              <p:nvPr/>
            </p:nvSpPr>
            <p:spPr bwMode="auto">
              <a:xfrm flipH="1">
                <a:off x="2544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0" name="Line 21"/>
              <p:cNvSpPr>
                <a:spLocks noChangeShapeType="1"/>
              </p:cNvSpPr>
              <p:nvPr/>
            </p:nvSpPr>
            <p:spPr bwMode="auto">
              <a:xfrm flipH="1">
                <a:off x="2640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1" name="Line 22"/>
              <p:cNvSpPr>
                <a:spLocks noChangeShapeType="1"/>
              </p:cNvSpPr>
              <p:nvPr/>
            </p:nvSpPr>
            <p:spPr bwMode="auto">
              <a:xfrm flipH="1">
                <a:off x="2736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2" name="Line 23"/>
              <p:cNvSpPr>
                <a:spLocks noChangeShapeType="1"/>
              </p:cNvSpPr>
              <p:nvPr/>
            </p:nvSpPr>
            <p:spPr bwMode="auto">
              <a:xfrm flipH="1">
                <a:off x="2832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3" name="Line 24"/>
              <p:cNvSpPr>
                <a:spLocks noChangeShapeType="1"/>
              </p:cNvSpPr>
              <p:nvPr/>
            </p:nvSpPr>
            <p:spPr bwMode="auto">
              <a:xfrm flipH="1">
                <a:off x="2928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4" name="Line 25"/>
              <p:cNvSpPr>
                <a:spLocks noChangeShapeType="1"/>
              </p:cNvSpPr>
              <p:nvPr/>
            </p:nvSpPr>
            <p:spPr bwMode="auto">
              <a:xfrm flipH="1">
                <a:off x="3024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5" name="Line 26"/>
              <p:cNvSpPr>
                <a:spLocks noChangeShapeType="1"/>
              </p:cNvSpPr>
              <p:nvPr/>
            </p:nvSpPr>
            <p:spPr bwMode="auto">
              <a:xfrm flipH="1">
                <a:off x="3120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6" name="Line 27"/>
              <p:cNvSpPr>
                <a:spLocks noChangeShapeType="1"/>
              </p:cNvSpPr>
              <p:nvPr/>
            </p:nvSpPr>
            <p:spPr bwMode="auto">
              <a:xfrm flipH="1">
                <a:off x="3216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7" name="Line 28"/>
              <p:cNvSpPr>
                <a:spLocks noChangeShapeType="1"/>
              </p:cNvSpPr>
              <p:nvPr/>
            </p:nvSpPr>
            <p:spPr bwMode="auto">
              <a:xfrm flipH="1">
                <a:off x="3312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8" name="Line 29"/>
              <p:cNvSpPr>
                <a:spLocks noChangeShapeType="1"/>
              </p:cNvSpPr>
              <p:nvPr/>
            </p:nvSpPr>
            <p:spPr bwMode="auto">
              <a:xfrm flipH="1">
                <a:off x="3408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9" name="Line 30"/>
              <p:cNvSpPr>
                <a:spLocks noChangeShapeType="1"/>
              </p:cNvSpPr>
              <p:nvPr/>
            </p:nvSpPr>
            <p:spPr bwMode="auto">
              <a:xfrm flipH="1">
                <a:off x="3504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0" name="Line 31"/>
              <p:cNvSpPr>
                <a:spLocks noChangeShapeType="1"/>
              </p:cNvSpPr>
              <p:nvPr/>
            </p:nvSpPr>
            <p:spPr bwMode="auto">
              <a:xfrm flipH="1">
                <a:off x="3600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1" name="Line 32"/>
              <p:cNvSpPr>
                <a:spLocks noChangeShapeType="1"/>
              </p:cNvSpPr>
              <p:nvPr/>
            </p:nvSpPr>
            <p:spPr bwMode="auto">
              <a:xfrm flipH="1">
                <a:off x="3696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2" name="Line 33"/>
              <p:cNvSpPr>
                <a:spLocks noChangeShapeType="1"/>
              </p:cNvSpPr>
              <p:nvPr/>
            </p:nvSpPr>
            <p:spPr bwMode="auto">
              <a:xfrm flipH="1">
                <a:off x="3792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3" name="Line 34"/>
              <p:cNvSpPr>
                <a:spLocks noChangeShapeType="1"/>
              </p:cNvSpPr>
              <p:nvPr/>
            </p:nvSpPr>
            <p:spPr bwMode="auto">
              <a:xfrm>
                <a:off x="2160" y="393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4" name="Line 35"/>
              <p:cNvSpPr>
                <a:spLocks noChangeShapeType="1"/>
              </p:cNvSpPr>
              <p:nvPr/>
            </p:nvSpPr>
            <p:spPr bwMode="auto">
              <a:xfrm>
                <a:off x="2160" y="384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5" name="Line 36"/>
              <p:cNvSpPr>
                <a:spLocks noChangeShapeType="1"/>
              </p:cNvSpPr>
              <p:nvPr/>
            </p:nvSpPr>
            <p:spPr bwMode="auto">
              <a:xfrm>
                <a:off x="2160" y="3744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6" name="Line 37"/>
              <p:cNvSpPr>
                <a:spLocks noChangeShapeType="1"/>
              </p:cNvSpPr>
              <p:nvPr/>
            </p:nvSpPr>
            <p:spPr bwMode="auto">
              <a:xfrm>
                <a:off x="2160" y="364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7" name="Line 38"/>
              <p:cNvSpPr>
                <a:spLocks noChangeShapeType="1"/>
              </p:cNvSpPr>
              <p:nvPr/>
            </p:nvSpPr>
            <p:spPr bwMode="auto">
              <a:xfrm>
                <a:off x="2160" y="354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8" name="Line 39"/>
              <p:cNvSpPr>
                <a:spLocks noChangeShapeType="1"/>
              </p:cNvSpPr>
              <p:nvPr/>
            </p:nvSpPr>
            <p:spPr bwMode="auto">
              <a:xfrm>
                <a:off x="2160" y="3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9" name="Line 40"/>
              <p:cNvSpPr>
                <a:spLocks noChangeShapeType="1"/>
              </p:cNvSpPr>
              <p:nvPr/>
            </p:nvSpPr>
            <p:spPr bwMode="auto">
              <a:xfrm>
                <a:off x="2160" y="3352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0" name="Line 41"/>
              <p:cNvSpPr>
                <a:spLocks noChangeShapeType="1"/>
              </p:cNvSpPr>
              <p:nvPr/>
            </p:nvSpPr>
            <p:spPr bwMode="auto">
              <a:xfrm>
                <a:off x="2160" y="325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1" name="Line 42"/>
              <p:cNvSpPr>
                <a:spLocks noChangeShapeType="1"/>
              </p:cNvSpPr>
              <p:nvPr/>
            </p:nvSpPr>
            <p:spPr bwMode="auto">
              <a:xfrm>
                <a:off x="2160" y="315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2" name="Line 43"/>
              <p:cNvSpPr>
                <a:spLocks noChangeShapeType="1"/>
              </p:cNvSpPr>
              <p:nvPr/>
            </p:nvSpPr>
            <p:spPr bwMode="auto">
              <a:xfrm>
                <a:off x="2160" y="305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3" name="Line 44"/>
              <p:cNvSpPr>
                <a:spLocks noChangeShapeType="1"/>
              </p:cNvSpPr>
              <p:nvPr/>
            </p:nvSpPr>
            <p:spPr bwMode="auto">
              <a:xfrm>
                <a:off x="2160" y="296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4" name="Line 45"/>
              <p:cNvSpPr>
                <a:spLocks noChangeShapeType="1"/>
              </p:cNvSpPr>
              <p:nvPr/>
            </p:nvSpPr>
            <p:spPr bwMode="auto">
              <a:xfrm>
                <a:off x="2160" y="286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5" name="Line 46"/>
              <p:cNvSpPr>
                <a:spLocks noChangeShapeType="1"/>
              </p:cNvSpPr>
              <p:nvPr/>
            </p:nvSpPr>
            <p:spPr bwMode="auto">
              <a:xfrm>
                <a:off x="2160" y="276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1920" y="2918"/>
              <a:ext cx="195" cy="250"/>
              <a:chOff x="1920" y="2918"/>
              <a:chExt cx="195" cy="250"/>
            </a:xfrm>
          </p:grpSpPr>
          <p:sp>
            <p:nvSpPr>
              <p:cNvPr id="36894" name="Line 48"/>
              <p:cNvSpPr>
                <a:spLocks noChangeShapeType="1"/>
              </p:cNvSpPr>
              <p:nvPr/>
            </p:nvSpPr>
            <p:spPr bwMode="auto">
              <a:xfrm>
                <a:off x="2112" y="2928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289" name="Rectangle 49"/>
              <p:cNvSpPr>
                <a:spLocks noChangeArrowheads="1"/>
              </p:cNvSpPr>
              <p:nvPr/>
            </p:nvSpPr>
            <p:spPr bwMode="auto">
              <a:xfrm>
                <a:off x="1920" y="2918"/>
                <a:ext cx="1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sym typeface="Symbol" charset="2"/>
                  </a:rPr>
                  <a:t></a:t>
                </a:r>
                <a:endParaRPr lang="en-US" sz="28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sym typeface="Symbol" charset="2"/>
                </a:endParaRPr>
              </a:p>
            </p:txBody>
          </p:sp>
        </p:grp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2400" y="3888"/>
              <a:ext cx="255" cy="252"/>
              <a:chOff x="2400" y="3888"/>
              <a:chExt cx="255" cy="252"/>
            </a:xfrm>
          </p:grpSpPr>
          <p:sp>
            <p:nvSpPr>
              <p:cNvPr id="36892" name="Line 51"/>
              <p:cNvSpPr>
                <a:spLocks noChangeShapeType="1"/>
              </p:cNvSpPr>
              <p:nvPr/>
            </p:nvSpPr>
            <p:spPr bwMode="auto">
              <a:xfrm>
                <a:off x="2400" y="389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3" name="Rectangle 52"/>
              <p:cNvSpPr>
                <a:spLocks noChangeArrowheads="1"/>
              </p:cNvSpPr>
              <p:nvPr/>
            </p:nvSpPr>
            <p:spPr bwMode="auto">
              <a:xfrm>
                <a:off x="2400" y="3888"/>
                <a:ext cx="2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  <a:sym typeface="Symbol" charset="2"/>
                  </a:rPr>
                  <a:t></a:t>
                </a:r>
                <a:endParaRPr lang="en-US" sz="2800" i="1">
                  <a:latin typeface="Times New Roman" charset="0"/>
                  <a:sym typeface="Symbol" charset="2"/>
                </a:endParaRPr>
              </a:p>
            </p:txBody>
          </p:sp>
        </p:grpSp>
      </p:grpSp>
      <p:sp>
        <p:nvSpPr>
          <p:cNvPr id="36875" name="Rectangle 53"/>
          <p:cNvSpPr>
            <a:spLocks noChangeArrowheads="1"/>
          </p:cNvSpPr>
          <p:nvPr/>
        </p:nvSpPr>
        <p:spPr bwMode="auto">
          <a:xfrm>
            <a:off x="3886200" y="1371600"/>
            <a:ext cx="1549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latin typeface="Times New Roman" charset="0"/>
              </a:rPr>
              <a:t>F</a:t>
            </a:r>
            <a:r>
              <a:rPr lang="en-US" sz="2000" dirty="0">
                <a:latin typeface="Times New Roman" charset="0"/>
              </a:rPr>
              <a:t>irst trouble:</a:t>
            </a:r>
          </a:p>
        </p:txBody>
      </p:sp>
      <p:sp>
        <p:nvSpPr>
          <p:cNvPr id="36876" name="Rectangle 54"/>
          <p:cNvSpPr>
            <a:spLocks noChangeArrowheads="1"/>
          </p:cNvSpPr>
          <p:nvPr/>
        </p:nvSpPr>
        <p:spPr bwMode="auto">
          <a:xfrm>
            <a:off x="4572000" y="1968500"/>
            <a:ext cx="22812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  <a:sym typeface="Symbol" charset="2"/>
              </a:rPr>
              <a:t>size of search space</a:t>
            </a:r>
            <a:endParaRPr lang="en-US" sz="2000" i="1">
              <a:latin typeface="Times New Roman" charset="0"/>
              <a:sym typeface="Symbol" charset="2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6819900" y="1536700"/>
            <a:ext cx="1257300" cy="1181100"/>
            <a:chOff x="4056" y="1512"/>
            <a:chExt cx="792" cy="744"/>
          </a:xfrm>
        </p:grpSpPr>
        <p:sp>
          <p:nvSpPr>
            <p:cNvPr id="36884" name="Rectangle 56"/>
            <p:cNvSpPr>
              <a:spLocks noChangeArrowheads="1"/>
            </p:cNvSpPr>
            <p:nvPr/>
          </p:nvSpPr>
          <p:spPr bwMode="auto">
            <a:xfrm>
              <a:off x="4104" y="166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" charset="0"/>
                </a:rPr>
                <a:t>  1</a:t>
              </a:r>
              <a:endParaRPr lang="en-US" dirty="0">
                <a:solidFill>
                  <a:schemeClr val="tx2"/>
                </a:solidFill>
                <a:latin typeface="Times" charset="0"/>
              </a:endParaRPr>
            </a:p>
          </p:txBody>
        </p:sp>
        <p:sp>
          <p:nvSpPr>
            <p:cNvPr id="36885" name="Line 57"/>
            <p:cNvSpPr>
              <a:spLocks noChangeShapeType="1"/>
            </p:cNvSpPr>
            <p:nvPr/>
          </p:nvSpPr>
          <p:spPr bwMode="auto">
            <a:xfrm>
              <a:off x="4152" y="195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6" name="Rectangle 58"/>
            <p:cNvSpPr>
              <a:spLocks noChangeArrowheads="1"/>
            </p:cNvSpPr>
            <p:nvPr/>
          </p:nvSpPr>
          <p:spPr bwMode="auto">
            <a:xfrm>
              <a:off x="4176" y="196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sym typeface="Symbol" charset="2"/>
                </a:rPr>
                <a:t></a:t>
              </a:r>
              <a:endParaRPr lang="en-US" sz="2000" i="1">
                <a:latin typeface="Times New Roman" charset="0"/>
                <a:sym typeface="Symbol" charset="2"/>
              </a:endParaRPr>
            </a:p>
          </p:txBody>
        </p:sp>
        <p:sp>
          <p:nvSpPr>
            <p:cNvPr id="36887" name="Rectangle 59"/>
            <p:cNvSpPr>
              <a:spLocks noChangeArrowheads="1"/>
            </p:cNvSpPr>
            <p:nvPr/>
          </p:nvSpPr>
          <p:spPr bwMode="auto">
            <a:xfrm>
              <a:off x="4512" y="151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charset="0"/>
                </a:rPr>
                <a:t> </a:t>
              </a:r>
              <a:r>
                <a:rPr lang="en-US" i="1">
                  <a:latin typeface="Times" charset="0"/>
                </a:rPr>
                <a:t>n</a:t>
              </a:r>
            </a:p>
          </p:txBody>
        </p:sp>
        <p:sp>
          <p:nvSpPr>
            <p:cNvPr id="36888" name="AutoShape 60"/>
            <p:cNvSpPr>
              <a:spLocks noChangeArrowheads="1"/>
            </p:cNvSpPr>
            <p:nvPr/>
          </p:nvSpPr>
          <p:spPr bwMode="auto">
            <a:xfrm>
              <a:off x="4056" y="1664"/>
              <a:ext cx="528" cy="57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AutoShape 128"/>
          <p:cNvSpPr>
            <a:spLocks noChangeArrowheads="1"/>
          </p:cNvSpPr>
          <p:nvPr/>
        </p:nvSpPr>
        <p:spPr bwMode="auto">
          <a:xfrm>
            <a:off x="2755901" y="5486400"/>
            <a:ext cx="3683000" cy="381000"/>
          </a:xfrm>
          <a:prstGeom prst="roundRect">
            <a:avLst>
              <a:gd name="adj" fmla="val 16667"/>
            </a:avLst>
          </a:prstGeom>
          <a:solidFill>
            <a:srgbClr val="FFFF00">
              <a:alpha val="45882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427133" y="2489200"/>
            <a:ext cx="3392998" cy="768866"/>
            <a:chOff x="5376333" y="2489200"/>
            <a:chExt cx="3392998" cy="768866"/>
          </a:xfrm>
        </p:grpSpPr>
        <p:sp>
          <p:nvSpPr>
            <p:cNvPr id="62" name="Freeform 61"/>
            <p:cNvSpPr/>
            <p:nvPr/>
          </p:nvSpPr>
          <p:spPr bwMode="auto">
            <a:xfrm>
              <a:off x="5376333" y="2489200"/>
              <a:ext cx="1240367" cy="584200"/>
            </a:xfrm>
            <a:custGeom>
              <a:avLst/>
              <a:gdLst>
                <a:gd name="connsiteX0" fmla="*/ 1240367 w 1240367"/>
                <a:gd name="connsiteY0" fmla="*/ 0 h 584200"/>
                <a:gd name="connsiteX1" fmla="*/ 84667 w 1240367"/>
                <a:gd name="connsiteY1" fmla="*/ 292100 h 584200"/>
                <a:gd name="connsiteX2" fmla="*/ 732367 w 1240367"/>
                <a:gd name="connsiteY2" fmla="*/ 584200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367" h="584200">
                  <a:moveTo>
                    <a:pt x="1240367" y="0"/>
                  </a:moveTo>
                  <a:cubicBezTo>
                    <a:pt x="704850" y="97366"/>
                    <a:pt x="169334" y="194733"/>
                    <a:pt x="84667" y="292100"/>
                  </a:cubicBezTo>
                  <a:cubicBezTo>
                    <a:pt x="0" y="389467"/>
                    <a:pt x="732367" y="584200"/>
                    <a:pt x="732367" y="5842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03667" y="2888734"/>
              <a:ext cx="2665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but will deal with this later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/>
      <p:bldP spid="394244" grpId="0"/>
      <p:bldP spid="394245" grpId="0"/>
      <p:bldP spid="394246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" y="1524000"/>
            <a:ext cx="94107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Theorem [Daskalakis, Papadimitriou ’07]:</a:t>
            </a:r>
            <a:r>
              <a:rPr lang="en-US" sz="24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Given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	- </a:t>
            </a:r>
            <a:r>
              <a:rPr lang="en-US" sz="2200" i="1" dirty="0" err="1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ind</a:t>
            </a: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. Bernoulli’s  </a:t>
            </a:r>
            <a:r>
              <a:rPr lang="en-US" sz="22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X</a:t>
            </a:r>
            <a:r>
              <a:rPr lang="en-US" sz="2200" i="1" baseline="-250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 with expectations  </a:t>
            </a:r>
            <a:r>
              <a:rPr lang="en-US" sz="22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200" i="1" baseline="-250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200" i="1" baseline="-250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  </a:t>
            </a:r>
            <a:r>
              <a:rPr lang="en-US" sz="2200" i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2200" i="1" baseline="-250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200" i="1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=1,…, </a:t>
            </a:r>
            <a:r>
              <a:rPr lang="en-US" sz="2200" i="1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2200" baseline="-250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endParaRPr lang="en-US" sz="2200" dirty="0" smtClean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76200" y="3505200"/>
            <a:ext cx="8610600" cy="59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Times New Roman" charset="0"/>
              </a:rPr>
              <a:t>there exists another set of Bernoulli’s  </a:t>
            </a:r>
            <a:r>
              <a:rPr lang="en-US" sz="2200" i="1" dirty="0">
                <a:solidFill>
                  <a:srgbClr val="FFFFCC"/>
                </a:solidFill>
                <a:latin typeface="Times New Roman" charset="0"/>
              </a:rPr>
              <a:t>Y</a:t>
            </a:r>
            <a:r>
              <a:rPr lang="en-US" sz="2200" i="1" baseline="-25000" dirty="0">
                <a:solidFill>
                  <a:srgbClr val="FFFFCC"/>
                </a:solidFill>
                <a:latin typeface="Times New Roman" charset="0"/>
              </a:rPr>
              <a:t>i</a:t>
            </a:r>
            <a:r>
              <a:rPr lang="en-US" sz="2200" dirty="0">
                <a:latin typeface="Times New Roman" charset="0"/>
              </a:rPr>
              <a:t>  with expectations  </a:t>
            </a:r>
            <a:r>
              <a:rPr lang="en-US" sz="2200" i="1" dirty="0" err="1">
                <a:solidFill>
                  <a:srgbClr val="FFFFCC"/>
                </a:solidFill>
                <a:latin typeface="Times New Roman" charset="0"/>
              </a:rPr>
              <a:t>q</a:t>
            </a:r>
            <a:r>
              <a:rPr lang="en-US" sz="2200" i="1" baseline="-25000" dirty="0" err="1">
                <a:solidFill>
                  <a:srgbClr val="FFFFCC"/>
                </a:solidFill>
                <a:latin typeface="Times New Roman" charset="0"/>
              </a:rPr>
              <a:t>i</a:t>
            </a:r>
            <a:r>
              <a:rPr lang="en-US" sz="2200" dirty="0">
                <a:latin typeface="Times New Roman" charset="0"/>
              </a:rPr>
              <a:t>  such that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400050" y="2679700"/>
            <a:ext cx="3736349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Times New Roman" charset="0"/>
              </a:rPr>
              <a:t>- a constant </a:t>
            </a:r>
            <a:r>
              <a:rPr lang="en-US" sz="2200" i="1" dirty="0" err="1">
                <a:solidFill>
                  <a:srgbClr val="FFFFCC"/>
                </a:solidFill>
                <a:latin typeface="Times New Roman" charset="0"/>
                <a:sym typeface="Symbol" charset="2"/>
              </a:rPr>
              <a:t></a:t>
            </a:r>
            <a:r>
              <a:rPr lang="en-US" sz="2200" dirty="0">
                <a:latin typeface="Times New Roman" charset="0"/>
                <a:sym typeface="Symbol" charset="2"/>
              </a:rPr>
              <a:t> independent of </a:t>
            </a:r>
            <a:r>
              <a:rPr lang="en-US" sz="2200" i="1" dirty="0" err="1">
                <a:solidFill>
                  <a:srgbClr val="FFFFCC"/>
                </a:solidFill>
                <a:latin typeface="Times New Roman" charset="0"/>
                <a:sym typeface="Symbol" charset="2"/>
              </a:rPr>
              <a:t>n</a:t>
            </a:r>
            <a:r>
              <a:rPr lang="en-US" sz="2200" i="1" dirty="0">
                <a:latin typeface="Times New Roman" charset="0"/>
                <a:sym typeface="Symbol" charset="2"/>
              </a:rPr>
              <a:t> </a:t>
            </a:r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609600" y="4076700"/>
            <a:ext cx="4572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i="1" dirty="0" err="1" smtClean="0">
                <a:solidFill>
                  <a:srgbClr val="FFFFCC"/>
                </a:solidFill>
                <a:latin typeface="Times New Roman" charset="0"/>
              </a:rPr>
              <a:t>q</a:t>
            </a:r>
            <a:r>
              <a:rPr lang="en-US" sz="2200" i="1" baseline="-25000" dirty="0" err="1" smtClean="0">
                <a:solidFill>
                  <a:srgbClr val="FFFFCC"/>
                </a:solidFill>
                <a:latin typeface="Times New Roman" charset="0"/>
              </a:rPr>
              <a:t>i</a:t>
            </a:r>
            <a:r>
              <a:rPr lang="en-US" sz="2200" dirty="0" err="1" smtClean="0">
                <a:latin typeface="Times New Roman" charset="0"/>
              </a:rPr>
              <a:t>’s</a:t>
            </a:r>
            <a:r>
              <a:rPr lang="en-US" sz="2200" dirty="0" smtClean="0">
                <a:latin typeface="Times New Roman" charset="0"/>
              </a:rPr>
              <a:t> are integer multiples of </a:t>
            </a:r>
            <a:r>
              <a:rPr lang="en-US" sz="2200" i="1" dirty="0" err="1" smtClean="0">
                <a:solidFill>
                  <a:srgbClr val="FFFFCC"/>
                </a:solidFill>
                <a:latin typeface="Times New Roman" charset="0"/>
                <a:sym typeface="Symbol" charset="2"/>
              </a:rPr>
              <a:t></a:t>
            </a:r>
            <a:endParaRPr lang="en-US" sz="2200" dirty="0">
              <a:solidFill>
                <a:srgbClr val="FFFFCC"/>
              </a:solidFill>
              <a:latin typeface="Times New Roman" charset="0"/>
            </a:endParaRPr>
          </a:p>
        </p:txBody>
      </p:sp>
      <p:pic>
        <p:nvPicPr>
          <p:cNvPr id="34825" name="Picture 1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4533900"/>
            <a:ext cx="39973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11200" y="5797550"/>
            <a:ext cx="5657850" cy="1257300"/>
            <a:chOff x="711200" y="5797550"/>
            <a:chExt cx="5657850" cy="125730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454150" y="5797550"/>
              <a:ext cx="4914900" cy="1257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1200" y="6051034"/>
              <a:ext cx="83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in fact: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4606925"/>
            <a:ext cx="2443485" cy="806450"/>
            <a:chOff x="5181600" y="4953000"/>
            <a:chExt cx="2443485" cy="806450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4953000"/>
              <a:ext cx="2443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N.B. argument </a:t>
              </a:r>
              <a:r>
                <a:rPr lang="en-US" dirty="0" smtClean="0">
                  <a:latin typeface="Times New Roman"/>
                  <a:cs typeface="Times New Roman"/>
                </a:rPr>
                <a:t>from last </a:t>
              </a:r>
              <a:r>
                <a:rPr lang="en-US" dirty="0" smtClean="0">
                  <a:latin typeface="Times New Roman"/>
                  <a:cs typeface="Times New Roman"/>
                </a:rPr>
                <a:t/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lecture gives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318250" y="5010150"/>
              <a:ext cx="1028700" cy="749300"/>
            </a:xfrm>
            <a:prstGeom prst="rect">
              <a:avLst/>
            </a:prstGeom>
          </p:spPr>
        </p:pic>
      </p:grpSp>
      <p:sp>
        <p:nvSpPr>
          <p:cNvPr id="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8450" y="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sketch for 2 strategies (cont.)</a:t>
            </a:r>
            <a:endParaRPr lang="en-US" sz="3600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1625" y="63500"/>
            <a:ext cx="8540750" cy="1143000"/>
          </a:xfrm>
        </p:spPr>
        <p:txBody>
          <a:bodyPr/>
          <a:lstStyle/>
          <a:p>
            <a:r>
              <a:rPr lang="en-US" sz="3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TV Bound</a:t>
            </a:r>
            <a:endParaRPr lang="en-US" sz="3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1333500"/>
            <a:ext cx="854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How much does player </a:t>
            </a:r>
            <a:r>
              <a:rPr lang="en-US" sz="2000" i="1" dirty="0" err="1" smtClean="0">
                <a:latin typeface="Times New Roman"/>
                <a:cs typeface="Times New Roman"/>
              </a:rPr>
              <a:t>p</a:t>
            </a:r>
            <a:r>
              <a:rPr lang="en-US" sz="2000" dirty="0" err="1" smtClean="0">
                <a:latin typeface="Times New Roman"/>
                <a:cs typeface="Times New Roman"/>
              </a:rPr>
              <a:t>’s</a:t>
            </a:r>
            <a:r>
              <a:rPr lang="en-US" sz="2000" dirty="0" smtClean="0">
                <a:latin typeface="Times New Roman"/>
                <a:cs typeface="Times New Roman"/>
              </a:rPr>
              <a:t> payoff from</a:t>
            </a:r>
            <a:r>
              <a:rPr lang="en-US" sz="2000" dirty="0" smtClean="0">
                <a:latin typeface="Times New Roman"/>
                <a:cs typeface="Times New Roman"/>
              </a:rPr>
              <a:t> pure `strategy  </a:t>
            </a:r>
            <a:r>
              <a:rPr lang="en-US" sz="2000" i="1" dirty="0" err="1" smtClean="0">
                <a:latin typeface="Times New Roman"/>
                <a:cs typeface="Times New Roman"/>
              </a:rPr>
              <a:t>σ</a:t>
            </a:r>
            <a:r>
              <a:rPr lang="en-US" sz="2000" dirty="0" smtClean="0">
                <a:latin typeface="Times New Roman"/>
                <a:cs typeface="Times New Roman"/>
              </a:rPr>
              <a:t>  change if we replace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= (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, …, </a:t>
            </a:r>
            <a:r>
              <a:rPr lang="en-US" sz="2000" i="1" dirty="0" err="1" smtClean="0">
                <a:latin typeface="Times New Roman"/>
                <a:cs typeface="Times New Roman"/>
              </a:rPr>
              <a:t>X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) with </a:t>
            </a:r>
            <a:r>
              <a:rPr lang="en-US" sz="2000" i="1" dirty="0" smtClean="0">
                <a:latin typeface="Times New Roman"/>
                <a:cs typeface="Times New Roman"/>
              </a:rPr>
              <a:t>Y </a:t>
            </a:r>
            <a:r>
              <a:rPr lang="en-US" sz="2000" dirty="0" smtClean="0">
                <a:latin typeface="Times New Roman"/>
                <a:cs typeface="Times New Roman"/>
              </a:rPr>
              <a:t>= (</a:t>
            </a:r>
            <a:r>
              <a:rPr lang="en-US" sz="2000" i="1" dirty="0" smtClean="0">
                <a:latin typeface="Times New Roman"/>
                <a:cs typeface="Times New Roman"/>
              </a:rPr>
              <a:t>Y</a:t>
            </a:r>
            <a:r>
              <a:rPr lang="en-US" sz="2000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latin typeface="Times New Roman"/>
                <a:cs typeface="Times New Roman"/>
              </a:rPr>
              <a:t>Y</a:t>
            </a:r>
            <a:r>
              <a:rPr lang="en-US" sz="2000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, …, </a:t>
            </a:r>
            <a:r>
              <a:rPr lang="en-US" sz="2000" i="1" dirty="0" err="1" smtClean="0">
                <a:latin typeface="Times New Roman"/>
                <a:cs typeface="Times New Roman"/>
              </a:rPr>
              <a:t>Y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) ?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4350" y="2222500"/>
            <a:ext cx="7683500" cy="1143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01625" y="3568700"/>
            <a:ext cx="7896225" cy="965200"/>
            <a:chOff x="301625" y="3149600"/>
            <a:chExt cx="7896225" cy="965200"/>
          </a:xfrm>
        </p:grpSpPr>
        <p:sp>
          <p:nvSpPr>
            <p:cNvPr id="23" name="TextBox 22"/>
            <p:cNvSpPr txBox="1"/>
            <p:nvPr/>
          </p:nvSpPr>
          <p:spPr>
            <a:xfrm>
              <a:off x="301625" y="3149600"/>
              <a:ext cx="7896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Given previous </a:t>
              </a:r>
              <a:r>
                <a:rPr lang="en-US" sz="2000" dirty="0" smtClean="0">
                  <a:latin typeface="Times New Roman"/>
                  <a:cs typeface="Times New Roman"/>
                </a:rPr>
                <a:t>theorem, </a:t>
              </a:r>
              <a:r>
                <a:rPr lang="en-US" sz="2000" dirty="0" smtClean="0">
                  <a:latin typeface="Times New Roman"/>
                  <a:cs typeface="Times New Roman"/>
                </a:rPr>
                <a:t>can</a:t>
              </a:r>
              <a:r>
                <a:rPr lang="en-US" sz="2000" dirty="0" smtClean="0">
                  <a:latin typeface="Times New Roman"/>
                  <a:cs typeface="Times New Roman"/>
                </a:rPr>
                <a:t> guarantee that there exists a </a:t>
              </a:r>
              <a:r>
                <a:rPr lang="en-US" sz="2000" dirty="0" err="1" smtClean="0">
                  <a:latin typeface="Times New Roman"/>
                  <a:cs typeface="Times New Roman"/>
                </a:rPr>
                <a:t>discretized</a:t>
              </a:r>
              <a:r>
                <a:rPr lang="en-US" sz="2000" dirty="0" smtClean="0">
                  <a:latin typeface="Times New Roman"/>
                  <a:cs typeface="Times New Roman"/>
                </a:rPr>
                <a:t> point making </a:t>
              </a:r>
              <a:r>
                <a:rPr lang="en-US" sz="2000" dirty="0" smtClean="0">
                  <a:latin typeface="Times New Roman"/>
                  <a:cs typeface="Times New Roman"/>
                </a:rPr>
                <a:t>the above</a:t>
              </a:r>
              <a:r>
                <a:rPr lang="en-US" sz="2000" dirty="0" smtClean="0">
                  <a:latin typeface="Times New Roman"/>
                  <a:cs typeface="Times New Roman"/>
                </a:rPr>
                <a:t> difference at </a:t>
              </a:r>
              <a:r>
                <a:rPr lang="en-US" sz="2000" dirty="0" smtClean="0">
                  <a:latin typeface="Times New Roman"/>
                  <a:cs typeface="Times New Roman"/>
                </a:rPr>
                <a:t>most           </a:t>
              </a:r>
              <a:r>
                <a:rPr lang="en-US" sz="2000" dirty="0" smtClean="0">
                  <a:latin typeface="Times New Roman"/>
                  <a:cs typeface="Times New Roman"/>
                </a:rPr>
                <a:t>by selecting                          </a:t>
              </a:r>
              <a:r>
                <a:rPr lang="en-US" sz="2000" dirty="0" smtClean="0">
                  <a:latin typeface="Times New Roman"/>
                  <a:cs typeface="Times New Roman"/>
                </a:rPr>
                <a:t>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975100" y="3251200"/>
              <a:ext cx="927100" cy="8382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5988050" y="3251200"/>
              <a:ext cx="1765300" cy="8636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1625" y="63500"/>
            <a:ext cx="8540750" cy="1143000"/>
          </a:xfrm>
        </p:spPr>
        <p:txBody>
          <a:bodyPr/>
          <a:lstStyle/>
          <a:p>
            <a:r>
              <a:rPr lang="en-US" sz="3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Completing the algorithm</a:t>
            </a:r>
            <a:endParaRPr lang="en-US" sz="3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832100" y="1931094"/>
            <a:ext cx="2222501" cy="646331"/>
            <a:chOff x="2832100" y="1931094"/>
            <a:chExt cx="2222501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3416300" y="1931094"/>
              <a:ext cx="163830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dynamic programming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32100" y="2044700"/>
              <a:ext cx="352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79499" y="2038697"/>
            <a:ext cx="16383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discretization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346700" y="2032694"/>
            <a:ext cx="2159000" cy="375335"/>
            <a:chOff x="5346700" y="2032694"/>
            <a:chExt cx="2159000" cy="375335"/>
          </a:xfrm>
        </p:grpSpPr>
        <p:sp>
          <p:nvSpPr>
            <p:cNvPr id="28" name="TextBox 27"/>
            <p:cNvSpPr txBox="1"/>
            <p:nvPr/>
          </p:nvSpPr>
          <p:spPr>
            <a:xfrm>
              <a:off x="5346700" y="2038697"/>
              <a:ext cx="352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+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67399" y="2032694"/>
              <a:ext cx="1638301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TV bound</a:t>
              </a:r>
              <a:endParaRPr lang="en-US" dirty="0">
                <a:solidFill>
                  <a:srgbClr val="FF66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3416300" y="2577422"/>
            <a:ext cx="2641600" cy="2125900"/>
            <a:chOff x="3416300" y="2577425"/>
            <a:chExt cx="2641600" cy="1027983"/>
          </a:xfrm>
        </p:grpSpPr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4019211" y="2850814"/>
              <a:ext cx="826178" cy="279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3416300" y="3441700"/>
              <a:ext cx="2641600" cy="16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complete this step (2 points)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2464833"/>
            <a:ext cx="2470150" cy="2253217"/>
            <a:chOff x="152400" y="2464833"/>
            <a:chExt cx="2470150" cy="2253217"/>
          </a:xfrm>
        </p:grpSpPr>
        <p:grpSp>
          <p:nvGrpSpPr>
            <p:cNvPr id="4" name="Group 16"/>
            <p:cNvGrpSpPr/>
            <p:nvPr/>
          </p:nvGrpSpPr>
          <p:grpSpPr>
            <a:xfrm>
              <a:off x="152400" y="2464833"/>
              <a:ext cx="2311400" cy="2015986"/>
              <a:chOff x="152400" y="2464833"/>
              <a:chExt cx="2311400" cy="2015986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1035567" y="2724667"/>
                <a:ext cx="989567" cy="4699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152400" y="3403601"/>
                <a:ext cx="2311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assume that the players only use mixed strategies in probabilities that are multiples of                    .      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</p:grpSp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085850" y="3917950"/>
              <a:ext cx="1536700" cy="8001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880099" y="2464833"/>
            <a:ext cx="2962275" cy="1611867"/>
            <a:chOff x="5880099" y="2464833"/>
            <a:chExt cx="2962275" cy="1611867"/>
          </a:xfrm>
        </p:grpSpPr>
        <p:grpSp>
          <p:nvGrpSpPr>
            <p:cNvPr id="22" name="Group 17"/>
            <p:cNvGrpSpPr/>
            <p:nvPr/>
          </p:nvGrpSpPr>
          <p:grpSpPr>
            <a:xfrm>
              <a:off x="5880099" y="2464833"/>
              <a:ext cx="2962275" cy="1449051"/>
              <a:chOff x="3416299" y="2577425"/>
              <a:chExt cx="2962275" cy="1449051"/>
            </a:xfrm>
          </p:grpSpPr>
          <p:cxnSp>
            <p:nvCxnSpPr>
              <p:cNvPr id="23" name="Straight Connector 22"/>
              <p:cNvCxnSpPr/>
              <p:nvPr/>
            </p:nvCxnSpPr>
            <p:spPr bwMode="auto">
              <a:xfrm rot="16200000" flipH="1">
                <a:off x="4019211" y="2850814"/>
                <a:ext cx="826178" cy="279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3416299" y="3441700"/>
                <a:ext cx="296227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enough to guarantee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 </a:t>
                </a:r>
                <a:r>
                  <a:rPr lang="en-US" sz="1600" dirty="0" err="1" smtClean="0">
                    <a:latin typeface="Times New Roman"/>
                    <a:cs typeface="Times New Roman"/>
                  </a:rPr>
                  <a:t>discretized</a:t>
                </a:r>
                <a:endParaRPr lang="en-US" sz="1600" dirty="0" smtClean="0">
                  <a:latin typeface="Times New Roman"/>
                  <a:cs typeface="Times New Roman"/>
                </a:endParaRP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- Nash equilibrium</a:t>
                </a:r>
              </a:p>
            </p:txBody>
          </p:sp>
        </p:grpSp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191250" y="3441700"/>
              <a:ext cx="622300" cy="6350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079499" y="5340350"/>
            <a:ext cx="4781477" cy="774700"/>
            <a:chOff x="1079499" y="5340350"/>
            <a:chExt cx="4781477" cy="774700"/>
          </a:xfrm>
        </p:grpSpPr>
        <p:sp>
          <p:nvSpPr>
            <p:cNvPr id="33" name="TextBox 32"/>
            <p:cNvSpPr txBox="1"/>
            <p:nvPr/>
          </p:nvSpPr>
          <p:spPr>
            <a:xfrm>
              <a:off x="1079499" y="5613400"/>
              <a:ext cx="4781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Resulting running time                  for 2 strategies.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35" name="Picture 3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206750" y="5340350"/>
              <a:ext cx="1282700" cy="7747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" y="1524000"/>
            <a:ext cx="94107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Theorem [Daskalakis, Papadimitriou ’07]:</a:t>
            </a:r>
            <a:r>
              <a:rPr lang="en-US" sz="24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Given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	- </a:t>
            </a:r>
            <a:r>
              <a:rPr lang="en-US" sz="2200" i="1" dirty="0" err="1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ind</a:t>
            </a: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. Bernoulli’s  </a:t>
            </a:r>
            <a:r>
              <a:rPr lang="en-US" sz="22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X</a:t>
            </a:r>
            <a:r>
              <a:rPr lang="en-US" sz="2200" i="1" baseline="-250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 with expectations  </a:t>
            </a:r>
            <a:r>
              <a:rPr lang="en-US" sz="22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200" i="1" baseline="-250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200" i="1" baseline="-250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  </a:t>
            </a:r>
            <a:r>
              <a:rPr lang="en-US" sz="2200" i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2200" i="1" baseline="-250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200" i="1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2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=1,…, </a:t>
            </a:r>
            <a:r>
              <a:rPr lang="en-US" sz="2200" i="1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2200" baseline="-250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endParaRPr lang="en-US" sz="2200" dirty="0" smtClean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64" y="193675"/>
            <a:ext cx="8656336" cy="646331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first probabilistic approximation theorem</a:t>
            </a:r>
            <a:endParaRPr lang="en-US" sz="3600" dirty="0"/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76200" y="3505200"/>
            <a:ext cx="8610600" cy="59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Times New Roman" charset="0"/>
              </a:rPr>
              <a:t>there exists another set of Bernoulli’s  </a:t>
            </a:r>
            <a:r>
              <a:rPr lang="en-US" sz="2200" i="1" dirty="0">
                <a:solidFill>
                  <a:srgbClr val="FFFFCC"/>
                </a:solidFill>
                <a:latin typeface="Times New Roman" charset="0"/>
              </a:rPr>
              <a:t>Y</a:t>
            </a:r>
            <a:r>
              <a:rPr lang="en-US" sz="2200" i="1" baseline="-25000" dirty="0">
                <a:solidFill>
                  <a:srgbClr val="FFFFCC"/>
                </a:solidFill>
                <a:latin typeface="Times New Roman" charset="0"/>
              </a:rPr>
              <a:t>i</a:t>
            </a:r>
            <a:r>
              <a:rPr lang="en-US" sz="2200" dirty="0">
                <a:latin typeface="Times New Roman" charset="0"/>
              </a:rPr>
              <a:t>  with expectations  </a:t>
            </a:r>
            <a:r>
              <a:rPr lang="en-US" sz="2200" i="1" dirty="0" err="1">
                <a:solidFill>
                  <a:srgbClr val="FFFFCC"/>
                </a:solidFill>
                <a:latin typeface="Times New Roman" charset="0"/>
              </a:rPr>
              <a:t>q</a:t>
            </a:r>
            <a:r>
              <a:rPr lang="en-US" sz="2200" i="1" baseline="-25000" dirty="0" err="1">
                <a:solidFill>
                  <a:srgbClr val="FFFFCC"/>
                </a:solidFill>
                <a:latin typeface="Times New Roman" charset="0"/>
              </a:rPr>
              <a:t>i</a:t>
            </a:r>
            <a:r>
              <a:rPr lang="en-US" sz="2200" dirty="0">
                <a:latin typeface="Times New Roman" charset="0"/>
              </a:rPr>
              <a:t>  such that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400050" y="2679700"/>
            <a:ext cx="3736349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Times New Roman" charset="0"/>
              </a:rPr>
              <a:t>- a constant </a:t>
            </a:r>
            <a:r>
              <a:rPr lang="en-US" sz="2200" i="1" dirty="0" err="1">
                <a:solidFill>
                  <a:srgbClr val="FFFFCC"/>
                </a:solidFill>
                <a:latin typeface="Times New Roman" charset="0"/>
                <a:sym typeface="Symbol" charset="2"/>
              </a:rPr>
              <a:t></a:t>
            </a:r>
            <a:r>
              <a:rPr lang="en-US" sz="2200" dirty="0">
                <a:latin typeface="Times New Roman" charset="0"/>
                <a:sym typeface="Symbol" charset="2"/>
              </a:rPr>
              <a:t> independent of </a:t>
            </a:r>
            <a:r>
              <a:rPr lang="en-US" sz="2200" i="1" dirty="0" err="1">
                <a:solidFill>
                  <a:srgbClr val="FFFFCC"/>
                </a:solidFill>
                <a:latin typeface="Times New Roman" charset="0"/>
                <a:sym typeface="Symbol" charset="2"/>
              </a:rPr>
              <a:t>n</a:t>
            </a:r>
            <a:r>
              <a:rPr lang="en-US" sz="2200" i="1" dirty="0">
                <a:latin typeface="Times New Roman" charset="0"/>
                <a:sym typeface="Symbol" charset="2"/>
              </a:rPr>
              <a:t> </a:t>
            </a:r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609600" y="4076700"/>
            <a:ext cx="4572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i="1" dirty="0" err="1" smtClean="0">
                <a:solidFill>
                  <a:srgbClr val="FFFFCC"/>
                </a:solidFill>
                <a:latin typeface="Times New Roman" charset="0"/>
              </a:rPr>
              <a:t>q</a:t>
            </a:r>
            <a:r>
              <a:rPr lang="en-US" sz="2200" i="1" baseline="-25000" dirty="0" err="1" smtClean="0">
                <a:solidFill>
                  <a:srgbClr val="FFFFCC"/>
                </a:solidFill>
                <a:latin typeface="Times New Roman" charset="0"/>
              </a:rPr>
              <a:t>i</a:t>
            </a:r>
            <a:r>
              <a:rPr lang="en-US" sz="2200" dirty="0" err="1" smtClean="0">
                <a:latin typeface="Times New Roman" charset="0"/>
              </a:rPr>
              <a:t>’s</a:t>
            </a:r>
            <a:r>
              <a:rPr lang="en-US" sz="2200" dirty="0" smtClean="0">
                <a:latin typeface="Times New Roman" charset="0"/>
              </a:rPr>
              <a:t> are integer multiples of </a:t>
            </a:r>
            <a:r>
              <a:rPr lang="en-US" sz="2200" i="1" dirty="0" err="1" smtClean="0">
                <a:solidFill>
                  <a:srgbClr val="FFFFCC"/>
                </a:solidFill>
                <a:latin typeface="Times New Roman" charset="0"/>
                <a:sym typeface="Symbol" charset="2"/>
              </a:rPr>
              <a:t></a:t>
            </a:r>
            <a:endParaRPr lang="en-US" sz="2200" dirty="0">
              <a:solidFill>
                <a:srgbClr val="FFFFCC"/>
              </a:solidFill>
              <a:latin typeface="Times New Roman" charset="0"/>
            </a:endParaRPr>
          </a:p>
        </p:txBody>
      </p:sp>
      <p:pic>
        <p:nvPicPr>
          <p:cNvPr id="34825" name="Picture 1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4533900"/>
            <a:ext cx="39973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711200" y="5797550"/>
            <a:ext cx="5657850" cy="1257300"/>
            <a:chOff x="711200" y="5797550"/>
            <a:chExt cx="5657850" cy="125730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454150" y="5797550"/>
              <a:ext cx="4914900" cy="1257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1200" y="6051034"/>
              <a:ext cx="83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in fact: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5181600" y="4606925"/>
            <a:ext cx="2137499" cy="806450"/>
            <a:chOff x="5181600" y="4953000"/>
            <a:chExt cx="2137499" cy="806450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4953000"/>
              <a:ext cx="21374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argument from last </a:t>
              </a:r>
              <a:br>
                <a:rPr lang="en-US" dirty="0" smtClean="0"/>
              </a:br>
              <a:r>
                <a:rPr lang="en-US" dirty="0" smtClean="0">
                  <a:latin typeface="Times New Roman"/>
                  <a:cs typeface="Times New Roman"/>
                </a:rPr>
                <a:t>time</a:t>
              </a:r>
              <a:r>
                <a:rPr lang="en-US" dirty="0" smtClean="0"/>
                <a:t> gives</a:t>
              </a:r>
              <a:endParaRPr lang="en-US" dirty="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140450" y="5010150"/>
              <a:ext cx="1028700" cy="7493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proof of approximation result</a:t>
            </a:r>
            <a:endParaRPr lang="en-US" sz="3600" dirty="0" smtClean="0">
              <a:effectLst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08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0" y="3657600"/>
            <a:ext cx="2590800" cy="1600200"/>
          </a:xfrm>
        </p:spPr>
        <p:txBody>
          <a:bodyPr/>
          <a:lstStyle/>
          <a:p>
            <a:pPr algn="ctr" eaLnBrk="1" hangingPunct="1">
              <a:buFont typeface="Arial" pitchFamily="-108" charset="0"/>
              <a:buNone/>
            </a:pPr>
            <a:r>
              <a:rPr lang="en-US" sz="2400" i="1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Law of Rare Events </a:t>
            </a:r>
          </a:p>
          <a:p>
            <a:pPr algn="ctr" eaLnBrk="1" hangingPunct="1">
              <a:buFont typeface="Arial" pitchFamily="-108" charset="0"/>
              <a:buNone/>
            </a:pPr>
            <a:r>
              <a:rPr lang="en-US" sz="2400" i="1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+ </a:t>
            </a:r>
          </a:p>
          <a:p>
            <a:pPr algn="ctr" eaLnBrk="1" hangingPunct="1">
              <a:buFont typeface="Arial" pitchFamily="-108" charset="0"/>
              <a:buNone/>
            </a:pPr>
            <a:r>
              <a:rPr lang="en-US" sz="2400" i="1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CLT</a:t>
            </a:r>
          </a:p>
        </p:txBody>
      </p:sp>
      <p:sp>
        <p:nvSpPr>
          <p:cNvPr id="36868" name="Rectangle 16"/>
          <p:cNvSpPr>
            <a:spLocks noChangeArrowheads="1"/>
          </p:cNvSpPr>
          <p:nvPr/>
        </p:nvSpPr>
        <p:spPr bwMode="auto">
          <a:xfrm>
            <a:off x="304800" y="1981200"/>
            <a:ext cx="6655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Arial" pitchFamily="-108" charset="0"/>
              <a:buNone/>
            </a:pPr>
            <a:r>
              <a:rPr lang="en-US" dirty="0">
                <a:latin typeface="Times New Roman" pitchFamily="-108" charset="0"/>
              </a:rPr>
              <a:t>- rounding</a:t>
            </a:r>
            <a:r>
              <a:rPr lang="en-US" dirty="0" smtClean="0">
                <a:latin typeface="Times New Roman" pitchFamily="-108" charset="0"/>
              </a:rPr>
              <a:t>  </a:t>
            </a:r>
            <a:r>
              <a:rPr lang="en-US" sz="2200" i="1" dirty="0" smtClean="0">
                <a:solidFill>
                  <a:srgbClr val="FFFFCC"/>
                </a:solidFill>
                <a:latin typeface="Times New Roman" pitchFamily="-108" charset="0"/>
              </a:rPr>
              <a:t>p</a:t>
            </a:r>
            <a:r>
              <a:rPr lang="en-US" sz="2200" i="1" baseline="-25000" dirty="0" smtClean="0">
                <a:solidFill>
                  <a:srgbClr val="FFFFCC"/>
                </a:solidFill>
                <a:latin typeface="Times New Roman" pitchFamily="-108" charset="0"/>
              </a:rPr>
              <a:t>i</a:t>
            </a:r>
            <a:r>
              <a:rPr lang="en-US" dirty="0" smtClean="0">
                <a:latin typeface="Times New Roman" pitchFamily="-108" charset="0"/>
              </a:rPr>
              <a:t>’s </a:t>
            </a:r>
            <a:r>
              <a:rPr lang="en-US" dirty="0">
                <a:latin typeface="Times New Roman" pitchFamily="-108" charset="0"/>
              </a:rPr>
              <a:t>to the closest multiple </a:t>
            </a:r>
            <a:r>
              <a:rPr lang="en-US" dirty="0" smtClean="0">
                <a:latin typeface="Times New Roman" pitchFamily="-108" charset="0"/>
              </a:rPr>
              <a:t>of  </a:t>
            </a:r>
            <a:r>
              <a:rPr lang="en-US" sz="2200" i="1" dirty="0" err="1">
                <a:solidFill>
                  <a:srgbClr val="FFFFCC"/>
                </a:solidFill>
                <a:latin typeface="Times New Roman" pitchFamily="-108" charset="0"/>
                <a:sym typeface="Symbol" pitchFamily="-108" charset="2"/>
              </a:rPr>
              <a:t></a:t>
            </a:r>
            <a:r>
              <a:rPr lang="en-US" i="1" dirty="0">
                <a:latin typeface="Times New Roman" pitchFamily="-108" charset="0"/>
                <a:sym typeface="Symbol" pitchFamily="-108" charset="2"/>
              </a:rPr>
              <a:t>  gives total </a:t>
            </a:r>
            <a:r>
              <a:rPr lang="en-US" i="1" dirty="0" smtClean="0">
                <a:latin typeface="Times New Roman" pitchFamily="-108" charset="0"/>
                <a:sym typeface="Symbol" pitchFamily="-108" charset="2"/>
              </a:rPr>
              <a:t>variation  </a:t>
            </a:r>
            <a:r>
              <a:rPr lang="en-US" sz="2200" i="1" dirty="0" err="1">
                <a:solidFill>
                  <a:srgbClr val="FFFFCC"/>
                </a:solidFill>
                <a:latin typeface="Times New Roman" pitchFamily="-108" charset="0"/>
                <a:sym typeface="Symbol" pitchFamily="-108" charset="2"/>
              </a:rPr>
              <a:t>n</a:t>
            </a:r>
            <a:endParaRPr lang="en-US" sz="2200" i="1" dirty="0">
              <a:solidFill>
                <a:srgbClr val="FFFFCC"/>
              </a:solidFill>
              <a:latin typeface="Times New Roman" pitchFamily="-108" charset="0"/>
              <a:sym typeface="Symbol" pitchFamily="-108" charset="2"/>
            </a:endParaRPr>
          </a:p>
        </p:txBody>
      </p:sp>
      <p:sp>
        <p:nvSpPr>
          <p:cNvPr id="36869" name="Rectangle 17"/>
          <p:cNvSpPr>
            <a:spLocks noChangeArrowheads="1"/>
          </p:cNvSpPr>
          <p:nvPr/>
        </p:nvSpPr>
        <p:spPr bwMode="auto">
          <a:xfrm>
            <a:off x="303213" y="2473325"/>
            <a:ext cx="795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Arial" pitchFamily="-108" charset="0"/>
              <a:buNone/>
            </a:pPr>
            <a:r>
              <a:rPr lang="en-US" dirty="0">
                <a:latin typeface="Times New Roman" pitchFamily="-108" charset="0"/>
              </a:rPr>
              <a:t>- probabilistic rounding up or down quickly runs into problems</a:t>
            </a:r>
            <a:endParaRPr lang="en-US" sz="2800" i="1" dirty="0">
              <a:solidFill>
                <a:srgbClr val="FFFFCC"/>
              </a:solidFill>
              <a:latin typeface="Times New Roman" pitchFamily="-108" charset="0"/>
              <a:sym typeface="Symbol" pitchFamily="-108" charset="2"/>
            </a:endParaRPr>
          </a:p>
        </p:txBody>
      </p:sp>
      <p:sp>
        <p:nvSpPr>
          <p:cNvPr id="36870" name="Rectangle 18"/>
          <p:cNvSpPr>
            <a:spLocks noChangeArrowheads="1"/>
          </p:cNvSpPr>
          <p:nvPr/>
        </p:nvSpPr>
        <p:spPr bwMode="auto">
          <a:xfrm>
            <a:off x="304800" y="2895600"/>
            <a:ext cx="195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Arial" pitchFamily="-108" charset="0"/>
              <a:buNone/>
            </a:pPr>
            <a:r>
              <a:rPr lang="en-US" dirty="0">
                <a:latin typeface="Times New Roman" pitchFamily="-108" charset="0"/>
              </a:rPr>
              <a:t>- what works:</a:t>
            </a:r>
            <a:endParaRPr lang="en-US" sz="2800" i="1" dirty="0">
              <a:solidFill>
                <a:srgbClr val="FFFFCC"/>
              </a:solidFill>
              <a:latin typeface="Times New Roman" pitchFamily="-108" charset="0"/>
              <a:sym typeface="Symbol" pitchFamily="-108" charset="2"/>
            </a:endParaRPr>
          </a:p>
        </p:txBody>
      </p:sp>
      <p:cxnSp>
        <p:nvCxnSpPr>
          <p:cNvPr id="36871" name="Straight Arrow Connector 20"/>
          <p:cNvCxnSpPr>
            <a:cxnSpLocks noChangeShapeType="1"/>
          </p:cNvCxnSpPr>
          <p:nvPr/>
        </p:nvCxnSpPr>
        <p:spPr bwMode="auto">
          <a:xfrm>
            <a:off x="5029200" y="3962400"/>
            <a:ext cx="1752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lg" len="med"/>
            <a:tailEnd/>
          </a:ln>
        </p:spPr>
      </p:cxnSp>
      <p:sp>
        <p:nvSpPr>
          <p:cNvPr id="36872" name="Rectangle 21"/>
          <p:cNvSpPr>
            <a:spLocks noChangeArrowheads="1"/>
          </p:cNvSpPr>
          <p:nvPr/>
        </p:nvSpPr>
        <p:spPr bwMode="auto">
          <a:xfrm>
            <a:off x="6565900" y="40132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Arial" pitchFamily="-108" charset="0"/>
              <a:buNone/>
            </a:pPr>
            <a:r>
              <a:rPr lang="en-US" i="1">
                <a:latin typeface="Times New Roman" pitchFamily="-108" charset="0"/>
              </a:rPr>
              <a:t>Poisson Approximations</a:t>
            </a:r>
          </a:p>
        </p:txBody>
      </p:sp>
      <p:cxnSp>
        <p:nvCxnSpPr>
          <p:cNvPr id="36873" name="Straight Arrow Connector 22"/>
          <p:cNvCxnSpPr>
            <a:cxnSpLocks noChangeShapeType="1"/>
          </p:cNvCxnSpPr>
          <p:nvPr/>
        </p:nvCxnSpPr>
        <p:spPr bwMode="auto">
          <a:xfrm>
            <a:off x="3962400" y="4876800"/>
            <a:ext cx="1752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lg" len="med"/>
            <a:tailEnd/>
          </a:ln>
        </p:spPr>
      </p:cxnSp>
      <p:sp>
        <p:nvSpPr>
          <p:cNvPr id="36874" name="Rectangle 23"/>
          <p:cNvSpPr>
            <a:spLocks noChangeArrowheads="1"/>
          </p:cNvSpPr>
          <p:nvPr/>
        </p:nvSpPr>
        <p:spPr bwMode="auto">
          <a:xfrm>
            <a:off x="5499100" y="51768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Arial" pitchFamily="-108" charset="0"/>
              <a:buNone/>
            </a:pPr>
            <a:r>
              <a:rPr lang="en-US" i="1">
                <a:latin typeface="Times New Roman" pitchFamily="-108" charset="0"/>
              </a:rPr>
              <a:t>Berry-Esséen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705600" y="48006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Arial" pitchFamily="-108" charset="0"/>
              <a:buNone/>
            </a:pPr>
            <a:r>
              <a:rPr lang="en-US" i="1">
                <a:latin typeface="Times New Roman" pitchFamily="-108" charset="0"/>
              </a:rPr>
              <a:t>(Stein’s Method)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36868" grpId="0"/>
      <p:bldP spid="36869" grpId="0"/>
      <p:bldP spid="36870" grpId="0"/>
      <p:bldP spid="36872" grpId="0"/>
      <p:bldP spid="3687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proof of approximation result</a:t>
            </a:r>
            <a:endParaRPr lang="en-US" sz="3600" dirty="0" smtClean="0">
              <a:effectLst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228600" y="2095500"/>
            <a:ext cx="3505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i="1">
                <a:latin typeface="Times New Roman" pitchFamily="-108" charset="0"/>
              </a:rPr>
              <a:t>Intuition: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sz="2200">
                <a:latin typeface="Times New Roman" pitchFamily="-108" charset="0"/>
              </a:rPr>
              <a:t>  If </a:t>
            </a:r>
            <a:r>
              <a:rPr lang="en-US" sz="2200" i="1">
                <a:latin typeface="Times New Roman" pitchFamily="-108" charset="0"/>
              </a:rPr>
              <a:t>p</a:t>
            </a:r>
            <a:r>
              <a:rPr lang="en-US" sz="2200" i="1" baseline="-25000">
                <a:latin typeface="Times New Roman" pitchFamily="-108" charset="0"/>
              </a:rPr>
              <a:t>i</a:t>
            </a:r>
            <a:r>
              <a:rPr lang="en-US" sz="2200">
                <a:latin typeface="Times New Roman" pitchFamily="-108" charset="0"/>
              </a:rPr>
              <a:t>’s were small  </a:t>
            </a:r>
            <a:r>
              <a:rPr lang="en-US" sz="2200">
                <a:latin typeface="Times New Roman" pitchFamily="-108" charset="0"/>
                <a:sym typeface="Symbol" pitchFamily="-108" charset="2"/>
              </a:rPr>
              <a:t></a:t>
            </a:r>
          </a:p>
        </p:txBody>
      </p:sp>
      <p:graphicFrame>
        <p:nvGraphicFramePr>
          <p:cNvPr id="408581" name="Object 2"/>
          <p:cNvGraphicFramePr>
            <a:graphicFrameLocks noChangeAspect="1"/>
          </p:cNvGraphicFramePr>
          <p:nvPr/>
        </p:nvGraphicFramePr>
        <p:xfrm>
          <a:off x="2971800" y="2514600"/>
          <a:ext cx="762000" cy="661988"/>
        </p:xfrm>
        <a:graphic>
          <a:graphicData uri="http://schemas.openxmlformats.org/presentationml/2006/ole">
            <p:oleObj spid="_x0000_s100354" name="Equation" r:id="rId4" imgW="393926" imgH="343148" progId="">
              <p:embed/>
            </p:oleObj>
          </a:graphicData>
        </a:graphic>
      </p:graphicFrame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3683000" y="2517775"/>
            <a:ext cx="5156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sz="2200">
                <a:latin typeface="Times New Roman" pitchFamily="-108" charset="0"/>
                <a:sym typeface="Symbol" pitchFamily="-108" charset="2"/>
              </a:rPr>
              <a:t>would be close to a Poisson with mean</a:t>
            </a:r>
          </a:p>
        </p:txBody>
      </p:sp>
      <p:graphicFrame>
        <p:nvGraphicFramePr>
          <p:cNvPr id="408583" name="Object 3"/>
          <p:cNvGraphicFramePr>
            <a:graphicFrameLocks noChangeAspect="1"/>
          </p:cNvGraphicFramePr>
          <p:nvPr/>
        </p:nvGraphicFramePr>
        <p:xfrm>
          <a:off x="8166100" y="2540000"/>
          <a:ext cx="609600" cy="566738"/>
        </p:xfrm>
        <a:graphic>
          <a:graphicData uri="http://schemas.openxmlformats.org/presentationml/2006/ole">
            <p:oleObj spid="_x0000_s100355" name="Equation" r:id="rId5" imgW="368537" imgH="343148" progId="">
              <p:embed/>
            </p:oleObj>
          </a:graphicData>
        </a:graphic>
      </p:graphicFrame>
      <p:graphicFrame>
        <p:nvGraphicFramePr>
          <p:cNvPr id="408584" name="Object 4"/>
          <p:cNvGraphicFramePr>
            <a:graphicFrameLocks noChangeAspect="1"/>
          </p:cNvGraphicFramePr>
          <p:nvPr/>
        </p:nvGraphicFramePr>
        <p:xfrm>
          <a:off x="838200" y="4419600"/>
          <a:ext cx="762000" cy="661988"/>
        </p:xfrm>
        <a:graphic>
          <a:graphicData uri="http://schemas.openxmlformats.org/presentationml/2006/ole">
            <p:oleObj spid="_x0000_s100356" name="Equation" r:id="rId6" imgW="393926" imgH="343148" progId="">
              <p:embed/>
            </p:oleObj>
          </a:graphicData>
        </a:graphic>
      </p:graphicFrame>
      <p:sp>
        <p:nvSpPr>
          <p:cNvPr id="408585" name="Rectangle 9"/>
          <p:cNvSpPr>
            <a:spLocks noChangeArrowheads="1"/>
          </p:cNvSpPr>
          <p:nvPr/>
        </p:nvSpPr>
        <p:spPr bwMode="auto">
          <a:xfrm>
            <a:off x="2362200" y="34290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>
                <a:sym typeface="Symbol" pitchFamily="-108" charset="2"/>
              </a:rPr>
              <a:t>  </a:t>
            </a:r>
            <a:r>
              <a:rPr lang="en-US">
                <a:latin typeface="Times New Roman" pitchFamily="-108" charset="0"/>
                <a:sym typeface="Symbol" pitchFamily="-108" charset="2"/>
              </a:rPr>
              <a:t>define the </a:t>
            </a:r>
            <a:r>
              <a:rPr lang="en-US" i="1">
                <a:latin typeface="Times New Roman" pitchFamily="-108" charset="0"/>
                <a:sym typeface="Symbol" pitchFamily="-108" charset="2"/>
              </a:rPr>
              <a:t>q</a:t>
            </a:r>
            <a:r>
              <a:rPr lang="en-US" i="1" baseline="-25000">
                <a:latin typeface="Times New Roman" pitchFamily="-108" charset="0"/>
                <a:sym typeface="Symbol" pitchFamily="-108" charset="2"/>
              </a:rPr>
              <a:t>i</a:t>
            </a:r>
            <a:r>
              <a:rPr lang="en-US">
                <a:latin typeface="Times New Roman" pitchFamily="-108" charset="0"/>
                <a:sym typeface="Symbol" pitchFamily="-108" charset="2"/>
              </a:rPr>
              <a:t>’s so that</a:t>
            </a:r>
          </a:p>
        </p:txBody>
      </p:sp>
      <p:graphicFrame>
        <p:nvGraphicFramePr>
          <p:cNvPr id="408586" name="Object 5"/>
          <p:cNvGraphicFramePr>
            <a:graphicFrameLocks noChangeAspect="1"/>
          </p:cNvGraphicFramePr>
          <p:nvPr/>
        </p:nvGraphicFramePr>
        <p:xfrm>
          <a:off x="5715000" y="3429000"/>
          <a:ext cx="1346200" cy="566738"/>
        </p:xfrm>
        <a:graphic>
          <a:graphicData uri="http://schemas.openxmlformats.org/presentationml/2006/ole">
            <p:oleObj spid="_x0000_s100357" name="Equation" r:id="rId7" imgW="812844" imgH="343148" progId="">
              <p:embed/>
            </p:oleObj>
          </a:graphicData>
        </a:graphic>
      </p:graphicFrame>
      <p:graphicFrame>
        <p:nvGraphicFramePr>
          <p:cNvPr id="408587" name="Object 6"/>
          <p:cNvGraphicFramePr>
            <a:graphicFrameLocks noChangeAspect="1"/>
          </p:cNvGraphicFramePr>
          <p:nvPr/>
        </p:nvGraphicFramePr>
        <p:xfrm>
          <a:off x="7032625" y="4495800"/>
          <a:ext cx="663575" cy="661988"/>
        </p:xfrm>
        <a:graphic>
          <a:graphicData uri="http://schemas.openxmlformats.org/presentationml/2006/ole">
            <p:oleObj spid="_x0000_s100358" name="Equation" r:id="rId8" imgW="343148" imgH="343148" progId="">
              <p:embed/>
            </p:oleObj>
          </a:graphicData>
        </a:graphic>
      </p:graphicFrame>
      <p:graphicFrame>
        <p:nvGraphicFramePr>
          <p:cNvPr id="408588" name="Object 7"/>
          <p:cNvGraphicFramePr>
            <a:graphicFrameLocks noChangeAspect="1"/>
          </p:cNvGraphicFramePr>
          <p:nvPr/>
        </p:nvGraphicFramePr>
        <p:xfrm>
          <a:off x="1905000" y="5365750"/>
          <a:ext cx="1992313" cy="882650"/>
        </p:xfrm>
        <a:graphic>
          <a:graphicData uri="http://schemas.openxmlformats.org/presentationml/2006/ole">
            <p:oleObj spid="_x0000_s100359" name="Equation" r:id="rId9" imgW="1029097" imgH="457597" progId="">
              <p:embed/>
            </p:oleObj>
          </a:graphicData>
        </a:graphic>
      </p:graphicFrame>
      <p:graphicFrame>
        <p:nvGraphicFramePr>
          <p:cNvPr id="408589" name="Object 8"/>
          <p:cNvGraphicFramePr>
            <a:graphicFrameLocks noChangeAspect="1"/>
          </p:cNvGraphicFramePr>
          <p:nvPr/>
        </p:nvGraphicFramePr>
        <p:xfrm>
          <a:off x="4800600" y="5441950"/>
          <a:ext cx="1943100" cy="882650"/>
        </p:xfrm>
        <a:graphic>
          <a:graphicData uri="http://schemas.openxmlformats.org/presentationml/2006/ole">
            <p:oleObj spid="_x0000_s100360" name="Equation" r:id="rId10" imgW="1003261" imgH="457398" progId="">
              <p:embed/>
            </p:oleObj>
          </a:graphicData>
        </a:graphic>
      </p:graphicFrame>
      <p:sp>
        <p:nvSpPr>
          <p:cNvPr id="408590" name="Line 14"/>
          <p:cNvSpPr>
            <a:spLocks noChangeShapeType="1"/>
          </p:cNvSpPr>
          <p:nvPr/>
        </p:nvSpPr>
        <p:spPr bwMode="auto">
          <a:xfrm>
            <a:off x="1371600" y="4953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91" name="Line 15"/>
          <p:cNvSpPr>
            <a:spLocks noChangeShapeType="1"/>
          </p:cNvSpPr>
          <p:nvPr/>
        </p:nvSpPr>
        <p:spPr bwMode="auto">
          <a:xfrm>
            <a:off x="3962400" y="586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92" name="Line 16"/>
          <p:cNvSpPr>
            <a:spLocks noChangeShapeType="1"/>
          </p:cNvSpPr>
          <p:nvPr/>
        </p:nvSpPr>
        <p:spPr bwMode="auto">
          <a:xfrm flipH="1">
            <a:off x="6781800" y="5105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/>
      <p:bldP spid="408582" grpId="0"/>
      <p:bldP spid="408585" grpId="0"/>
      <p:bldP spid="408590" grpId="0" animBg="1"/>
      <p:bldP spid="408591" grpId="0" animBg="1"/>
      <p:bldP spid="4085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2382838"/>
            <a:ext cx="8915400" cy="685800"/>
          </a:xfrm>
        </p:spPr>
        <p:txBody>
          <a:bodyPr/>
          <a:lstStyle/>
          <a:p>
            <a:pPr eaLnBrk="1" hangingPunct="1">
              <a:buFont typeface="Arial" pitchFamily="-108" charset="0"/>
              <a:buNone/>
            </a:pPr>
            <a:r>
              <a:rPr lang="en-US" sz="24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Poisson approximation is only good for small values of </a:t>
            </a:r>
            <a:r>
              <a:rPr lang="en-US" sz="2400" i="1" dirty="0" smtClean="0">
                <a:solidFill>
                  <a:srgbClr val="FFFFCC"/>
                </a:solidFill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</a:t>
            </a:r>
            <a:r>
              <a:rPr lang="en-US" sz="2400" i="1" baseline="-25000" dirty="0" smtClean="0">
                <a:solidFill>
                  <a:srgbClr val="FFFFCC"/>
                </a:solidFill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</a:t>
            </a:r>
            <a:r>
              <a:rPr lang="en-US" sz="24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’s. (LRE)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proof of approximation result</a:t>
            </a:r>
            <a:endParaRPr lang="en-US" sz="3600" dirty="0" smtClean="0">
              <a:effectLst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228600" y="2992438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dirty="0">
                <a:latin typeface="Times New Roman" pitchFamily="-108" charset="0"/>
              </a:rPr>
              <a:t>For intermediate values of </a:t>
            </a:r>
            <a:r>
              <a:rPr lang="en-US" sz="2400" i="1" dirty="0">
                <a:solidFill>
                  <a:srgbClr val="FFFFCC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</a:t>
            </a:r>
            <a:r>
              <a:rPr lang="en-US" sz="2400" i="1" baseline="-25000" dirty="0">
                <a:solidFill>
                  <a:srgbClr val="FFFFCC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’s, </a:t>
            </a:r>
            <a:r>
              <a:rPr lang="en-US" sz="2400" dirty="0" err="1">
                <a:solidFill>
                  <a:srgbClr val="FFFFFF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Normals</a:t>
            </a:r>
            <a:r>
              <a:rPr lang="en-US" sz="2400" dirty="0">
                <a:solidFill>
                  <a:srgbClr val="FFFFFF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are better. (CLT)</a:t>
            </a:r>
            <a:endParaRPr lang="en-US" sz="2400" dirty="0">
              <a:latin typeface="Times New Roman" pitchFamily="-10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52400" y="4287838"/>
          <a:ext cx="762000" cy="661987"/>
        </p:xfrm>
        <a:graphic>
          <a:graphicData uri="http://schemas.openxmlformats.org/presentationml/2006/ole">
            <p:oleObj spid="_x0000_s102402" name="Equation" r:id="rId4" imgW="393926" imgH="343148" progId="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7489825" y="4191000"/>
          <a:ext cx="663575" cy="661988"/>
        </p:xfrm>
        <a:graphic>
          <a:graphicData uri="http://schemas.openxmlformats.org/presentationml/2006/ole">
            <p:oleObj spid="_x0000_s102403" name="Equation" r:id="rId5" imgW="343148" imgH="343148" progId="">
              <p:embed/>
            </p:oleObj>
          </a:graphicData>
        </a:graphic>
      </p:graphicFrame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33400" y="4876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733800" y="60404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6934200" y="4724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0" name="Picture 1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2350" y="5659438"/>
            <a:ext cx="2667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659438"/>
            <a:ext cx="29400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Rectangle 20"/>
          <p:cNvSpPr>
            <a:spLocks noChangeArrowheads="1"/>
          </p:cNvSpPr>
          <p:nvPr/>
        </p:nvSpPr>
        <p:spPr bwMode="auto">
          <a:xfrm>
            <a:off x="6934200" y="49530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Arial" pitchFamily="-108" charset="0"/>
              <a:buNone/>
            </a:pPr>
            <a:r>
              <a:rPr lang="en-US" sz="2000" i="1">
                <a:latin typeface="Times New Roman" pitchFamily="-108" charset="0"/>
              </a:rPr>
              <a:t>Berry-Esséen</a:t>
            </a:r>
          </a:p>
        </p:txBody>
      </p:sp>
      <p:sp>
        <p:nvSpPr>
          <p:cNvPr id="40973" name="Rectangle 21"/>
          <p:cNvSpPr>
            <a:spLocks noChangeArrowheads="1"/>
          </p:cNvSpPr>
          <p:nvPr/>
        </p:nvSpPr>
        <p:spPr bwMode="auto">
          <a:xfrm>
            <a:off x="533400" y="50292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Arial" pitchFamily="-108" charset="0"/>
              <a:buNone/>
            </a:pPr>
            <a:r>
              <a:rPr lang="en-US" sz="2000" i="1">
                <a:latin typeface="Times New Roman" pitchFamily="-108" charset="0"/>
              </a:rPr>
              <a:t>Berry-Esséen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40972" grpId="0"/>
      <p:bldP spid="409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1625" y="63500"/>
            <a:ext cx="8540750" cy="1143000"/>
          </a:xfrm>
        </p:spPr>
        <p:txBody>
          <a:bodyPr/>
          <a:lstStyle/>
          <a:p>
            <a:r>
              <a:rPr lang="en-US" sz="3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Anonymous Games Summary</a:t>
            </a:r>
            <a:endParaRPr lang="en-US" sz="3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600" y="1739900"/>
            <a:ext cx="27696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2-strategies per player:</a:t>
            </a:r>
            <a:endParaRPr lang="en-US" sz="2200" dirty="0">
              <a:latin typeface="Times New Roman"/>
              <a:cs typeface="Times New Roman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3251200" y="1460500"/>
            <a:ext cx="4723538" cy="838200"/>
            <a:chOff x="2895600" y="1447800"/>
            <a:chExt cx="4723538" cy="838200"/>
          </a:xfrm>
        </p:grpSpPr>
        <p:pic>
          <p:nvPicPr>
            <p:cNvPr id="34" name="Picture 3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895600" y="1447800"/>
              <a:ext cx="1447800" cy="8382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628813" y="1739900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[DP ’07]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82600" y="4507468"/>
            <a:ext cx="3686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constant #strategies per player: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84650" y="4241800"/>
            <a:ext cx="1511300" cy="838200"/>
          </a:xfrm>
          <a:prstGeom prst="rect">
            <a:avLst/>
          </a:prstGeom>
        </p:spPr>
      </p:pic>
      <p:grpSp>
        <p:nvGrpSpPr>
          <p:cNvPr id="5" name="Group 52"/>
          <p:cNvGrpSpPr/>
          <p:nvPr/>
        </p:nvGrpSpPr>
        <p:grpSpPr>
          <a:xfrm>
            <a:off x="4902200" y="4889500"/>
            <a:ext cx="1802292" cy="1093232"/>
            <a:chOff x="4546600" y="4876800"/>
            <a:chExt cx="1802292" cy="1093232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rot="16200000" flipV="1">
              <a:off x="4445000" y="4978400"/>
              <a:ext cx="520700" cy="317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546600" y="5600700"/>
              <a:ext cx="180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bad function of </a:t>
              </a:r>
              <a:r>
                <a:rPr lang="en-US" i="1" dirty="0" err="1" smtClean="0">
                  <a:latin typeface="Times New Roman"/>
                  <a:cs typeface="Times New Roman"/>
                </a:rPr>
                <a:t>s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04492" y="4520167"/>
            <a:ext cx="99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[DP ’08]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" y="2362200"/>
            <a:ext cx="94107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4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4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 typeface="Arial" pitchFamily="-108" charset="0"/>
              <a:buNone/>
            </a:pPr>
            <a:endParaRPr lang="en-US" sz="2400" baseline="300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8307" name="Rectangle 8"/>
          <p:cNvSpPr>
            <a:spLocks noChangeArrowheads="1"/>
          </p:cNvSpPr>
          <p:nvPr/>
        </p:nvSpPr>
        <p:spPr bwMode="auto">
          <a:xfrm>
            <a:off x="1676400" y="193675"/>
            <a:ext cx="4449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CC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is there a faster PTAS?</a:t>
            </a:r>
            <a:endParaRPr lang="en-US" sz="3600" dirty="0"/>
          </a:p>
        </p:txBody>
      </p:sp>
      <p:sp>
        <p:nvSpPr>
          <p:cNvPr id="21" name="Rectangle 3"/>
          <p:cNvSpPr txBox="1">
            <a:spLocks noRot="1" noChangeArrowheads="1"/>
          </p:cNvSpPr>
          <p:nvPr/>
        </p:nvSpPr>
        <p:spPr bwMode="auto">
          <a:xfrm>
            <a:off x="0" y="1447800"/>
            <a:ext cx="9144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sz="2200" b="1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Theorem [Daskalakis ’08]: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  There is an oblivious PTAS with running time </a:t>
            </a:r>
          </a:p>
        </p:txBody>
      </p:sp>
      <p:pic>
        <p:nvPicPr>
          <p:cNvPr id="105480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993900"/>
            <a:ext cx="3036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2425" y="5724525"/>
            <a:ext cx="8562975" cy="6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- or, at most           mix, and they choose mixed strategies which are integer multiples of  </a:t>
            </a: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8100" y="4343400"/>
            <a:ext cx="8648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200" b="1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Theorem [D’08]: </a:t>
            </a: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In every anonymous game there exists an </a:t>
            </a:r>
            <a:r>
              <a:rPr lang="en-US" sz="2200" dirty="0" err="1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ε</a:t>
            </a: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-approximate Nash equilibrium in which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endParaRPr lang="en-US" sz="2200" dirty="0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286125"/>
            <a:ext cx="5027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FFCC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the underlying structural result…</a:t>
            </a:r>
            <a:endParaRPr lang="en-US" sz="2800"/>
          </a:p>
        </p:txBody>
      </p:sp>
      <p:pic>
        <p:nvPicPr>
          <p:cNvPr id="14" name="Picture 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7275" y="5700713"/>
            <a:ext cx="609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4213" y="5970588"/>
            <a:ext cx="269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1950" y="5181600"/>
            <a:ext cx="82296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- either all players who mix  play the same mixed strategy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21" grpId="0" animBg="1"/>
      <p:bldP spid="11" grpId="0"/>
      <p:bldP spid="12" grpId="0" build="p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44156" y="3639024"/>
            <a:ext cx="34685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multiplayer zero-sum games</a:t>
            </a:r>
            <a:endParaRPr lang="en-US" sz="22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600200"/>
            <a:ext cx="85344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-108" charset="0"/>
              <a:buNone/>
            </a:pPr>
            <a:r>
              <a:rPr lang="en-US" sz="2400" b="1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Lemma:</a:t>
            </a:r>
            <a:br>
              <a:rPr lang="en-US" sz="2400" b="1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</a:br>
            <a:endParaRPr lang="en-US" sz="24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 typeface="Arial" pitchFamily="-108" charset="0"/>
              <a:buNone/>
            </a:pPr>
            <a:r>
              <a:rPr lang="en-US" sz="22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	- The sum of  </a:t>
            </a:r>
            <a:r>
              <a:rPr lang="en-US" sz="2200" i="1" dirty="0" err="1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m</a:t>
            </a:r>
            <a:r>
              <a:rPr lang="en-US" sz="22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≥ </a:t>
            </a:r>
            <a:r>
              <a:rPr lang="en-US" sz="2200" i="1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2200" i="1" baseline="300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3</a:t>
            </a:r>
            <a:r>
              <a:rPr lang="en-US" sz="22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indicators </a:t>
            </a:r>
            <a:r>
              <a:rPr lang="en-US" sz="2200" i="1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X</a:t>
            </a:r>
            <a:r>
              <a:rPr lang="en-US" sz="2200" i="1" baseline="-250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</a:t>
            </a:r>
            <a:r>
              <a:rPr lang="en-US" sz="22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with expectations in [1/</a:t>
            </a:r>
            <a:r>
              <a:rPr lang="en-US" sz="2200" i="1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22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,1-1/</a:t>
            </a:r>
            <a:r>
              <a:rPr lang="en-US" sz="2200" i="1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22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] is O(1/</a:t>
            </a:r>
            <a:r>
              <a:rPr lang="en-US" sz="2200" i="1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k)</a:t>
            </a:r>
            <a:r>
              <a:rPr lang="en-US" sz="22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-close in total variation distance to a Binomial distribution with the same mean and variance</a:t>
            </a:r>
          </a:p>
          <a:p>
            <a:pPr eaLnBrk="1" hangingPunct="1">
              <a:lnSpc>
                <a:spcPct val="80000"/>
              </a:lnSpc>
              <a:buFont typeface="Arial" pitchFamily="-108" charset="0"/>
              <a:buNone/>
            </a:pPr>
            <a:endParaRPr lang="en-US" sz="24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 typeface="Arial" pitchFamily="-108" charset="0"/>
              <a:buNone/>
            </a:pPr>
            <a:endParaRPr lang="en-US" sz="24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 typeface="Arial" pitchFamily="-108" charset="0"/>
              <a:buNone/>
            </a:pPr>
            <a:endParaRPr lang="en-US" sz="24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 typeface="Arial" pitchFamily="-108" charset="0"/>
              <a:buNone/>
            </a:pPr>
            <a:endParaRPr lang="en-US" sz="24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 typeface="Arial" pitchFamily="-108" charset="0"/>
              <a:buNone/>
            </a:pPr>
            <a:endParaRPr lang="en-US" sz="2400" dirty="0" smtClean="0"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0355" name="Rectangle 8"/>
          <p:cNvSpPr>
            <a:spLocks noChangeArrowheads="1"/>
          </p:cNvSpPr>
          <p:nvPr/>
        </p:nvSpPr>
        <p:spPr bwMode="auto">
          <a:xfrm>
            <a:off x="1533525" y="193675"/>
            <a:ext cx="59286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CC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the corresponding symmetry…</a:t>
            </a:r>
            <a:endParaRPr lang="en-US" sz="3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971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  <a:buFont typeface="Arial" pitchFamily="-108" charset="0"/>
              <a:buNone/>
            </a:pPr>
            <a:r>
              <a:rPr lang="en-US" dirty="0">
                <a:latin typeface="Times New Roman" pitchFamily="-108" charset="0"/>
              </a:rPr>
              <a:t/>
            </a:r>
            <a:br>
              <a:rPr lang="en-US" dirty="0">
                <a:latin typeface="Times New Roman" pitchFamily="-108" charset="0"/>
              </a:rPr>
            </a:br>
            <a:r>
              <a:rPr lang="en-US" dirty="0">
                <a:latin typeface="Times New Roman" pitchFamily="-108" charset="0"/>
              </a:rPr>
              <a:t>       … i.e. close to a sum of indicators with the same expectation</a:t>
            </a:r>
          </a:p>
          <a:p>
            <a:pPr algn="ctr" eaLnBrk="1" hangingPunct="1">
              <a:lnSpc>
                <a:spcPct val="80000"/>
              </a:lnSpc>
              <a:buFont typeface="Arial" pitchFamily="-108" charset="0"/>
              <a:buNone/>
            </a:pPr>
            <a:endParaRPr lang="en-US" dirty="0">
              <a:latin typeface="Times New Roman" pitchFamily="-10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8200" y="4114800"/>
            <a:ext cx="536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[tightness of parameters by Berry-Esséen]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proof of structural result</a:t>
            </a:r>
            <a:endParaRPr lang="en-US" sz="3600" dirty="0" smtClean="0">
              <a:effectLst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7" name="Left Brace 46"/>
          <p:cNvSpPr>
            <a:spLocks/>
          </p:cNvSpPr>
          <p:nvPr/>
        </p:nvSpPr>
        <p:spPr bwMode="auto">
          <a:xfrm rot="5400000" flipH="1" flipV="1">
            <a:off x="1243013" y="1638300"/>
            <a:ext cx="3048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0" name="Left Brace 48"/>
          <p:cNvSpPr>
            <a:spLocks/>
          </p:cNvSpPr>
          <p:nvPr/>
        </p:nvSpPr>
        <p:spPr bwMode="auto">
          <a:xfrm rot="5400000" flipH="1" flipV="1">
            <a:off x="4343400" y="-304800"/>
            <a:ext cx="228600" cy="4495800"/>
          </a:xfrm>
          <a:prstGeom prst="leftBrace">
            <a:avLst>
              <a:gd name="adj1" fmla="val 8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1" name="Left Brace 51"/>
          <p:cNvSpPr>
            <a:spLocks/>
          </p:cNvSpPr>
          <p:nvPr/>
        </p:nvSpPr>
        <p:spPr bwMode="auto">
          <a:xfrm rot="5400000" flipH="1" flipV="1">
            <a:off x="7526338" y="1646237"/>
            <a:ext cx="304800" cy="669925"/>
          </a:xfrm>
          <a:prstGeom prst="leftBrace">
            <a:avLst>
              <a:gd name="adj1" fmla="val 83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3500" y="2968625"/>
            <a:ext cx="3924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pitchFamily="-108" charset="0"/>
              </a:rPr>
              <a:t>round some of the </a:t>
            </a:r>
            <a:r>
              <a:rPr lang="en-US" i="1" dirty="0">
                <a:latin typeface="Times New Roman" pitchFamily="-108" charset="0"/>
              </a:rPr>
              <a:t>X</a:t>
            </a:r>
            <a:r>
              <a:rPr lang="en-US" i="1" baseline="-25000" dirty="0">
                <a:latin typeface="Times New Roman" pitchFamily="-108" charset="0"/>
              </a:rPr>
              <a:t>i</a:t>
            </a:r>
            <a:r>
              <a:rPr lang="en-US" dirty="0">
                <a:latin typeface="Times New Roman" pitchFamily="-108" charset="0"/>
              </a:rPr>
              <a:t>’s falling here to 0 and some of them to</a:t>
            </a:r>
            <a:r>
              <a:rPr lang="en-US" i="1" dirty="0">
                <a:latin typeface="Times New Roman" pitchFamily="-108" charset="0"/>
              </a:rPr>
              <a:t> </a:t>
            </a:r>
            <a:r>
              <a:rPr lang="en-US" i="1" dirty="0" err="1">
                <a:latin typeface="Times New Roman" pitchFamily="-108" charset="0"/>
              </a:rPr>
              <a:t>ε</a:t>
            </a:r>
            <a:r>
              <a:rPr lang="en-US" i="1" dirty="0">
                <a:latin typeface="Times New Roman" pitchFamily="-108" charset="0"/>
              </a:rPr>
              <a:t>  </a:t>
            </a:r>
            <a:r>
              <a:rPr lang="en-US" dirty="0">
                <a:latin typeface="Times New Roman" pitchFamily="-108" charset="0"/>
              </a:rPr>
              <a:t>so that the total mean is preserved to within </a:t>
            </a:r>
            <a:r>
              <a:rPr lang="en-US" i="1" dirty="0" err="1">
                <a:latin typeface="Times New Roman" pitchFamily="-108" charset="0"/>
              </a:rPr>
              <a:t>ε</a:t>
            </a:r>
            <a:endParaRPr lang="en-US" i="1" dirty="0"/>
          </a:p>
        </p:txBody>
      </p:sp>
      <p:sp>
        <p:nvSpPr>
          <p:cNvPr id="111623" name="Rectangle 58"/>
          <p:cNvSpPr>
            <a:spLocks noChangeArrowheads="1"/>
          </p:cNvSpPr>
          <p:nvPr/>
        </p:nvSpPr>
        <p:spPr bwMode="auto">
          <a:xfrm>
            <a:off x="2971800" y="436245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buFontTx/>
              <a:buChar char="-"/>
            </a:pPr>
            <a:r>
              <a:rPr lang="en-US" dirty="0">
                <a:latin typeface="Times New Roman" pitchFamily="-108" charset="0"/>
              </a:rPr>
              <a:t> if more than 1/</a:t>
            </a:r>
            <a:r>
              <a:rPr lang="en-US" i="1" dirty="0">
                <a:latin typeface="Times New Roman" pitchFamily="-108" charset="0"/>
              </a:rPr>
              <a:t>ε</a:t>
            </a:r>
            <a:r>
              <a:rPr lang="en-US" i="1" baseline="30000" dirty="0">
                <a:latin typeface="Times New Roman" pitchFamily="-108" charset="0"/>
              </a:rPr>
              <a:t>3</a:t>
            </a:r>
            <a:r>
              <a:rPr lang="en-US" i="1" baseline="30000" dirty="0" smtClean="0">
                <a:latin typeface="Times New Roman" pitchFamily="-108" charset="0"/>
              </a:rPr>
              <a:t>  </a:t>
            </a:r>
            <a:r>
              <a:rPr lang="en-US" i="1" dirty="0" smtClean="0">
                <a:latin typeface="Times New Roman" pitchFamily="-108" charset="0"/>
              </a:rPr>
              <a:t>X</a:t>
            </a:r>
            <a:r>
              <a:rPr lang="en-US" i="1" baseline="-25000" dirty="0" smtClean="0">
                <a:latin typeface="Times New Roman" pitchFamily="-108" charset="0"/>
              </a:rPr>
              <a:t>i</a:t>
            </a:r>
            <a:r>
              <a:rPr lang="en-US" dirty="0" smtClean="0">
                <a:latin typeface="Times New Roman" pitchFamily="-108" charset="0"/>
              </a:rPr>
              <a:t>’s </a:t>
            </a:r>
            <a:r>
              <a:rPr lang="en-US" dirty="0">
                <a:latin typeface="Times New Roman" pitchFamily="-108" charset="0"/>
              </a:rPr>
              <a:t>are left here, appeal to previous slide (Binomial </a:t>
            </a:r>
            <a:r>
              <a:rPr lang="en-US" dirty="0" err="1">
                <a:latin typeface="Times New Roman" pitchFamily="-108" charset="0"/>
              </a:rPr>
              <a:t>appx</a:t>
            </a:r>
            <a:r>
              <a:rPr lang="en-US" dirty="0">
                <a:latin typeface="Times New Roman" pitchFamily="-108" charset="0"/>
              </a:rPr>
              <a:t>)</a:t>
            </a:r>
          </a:p>
        </p:txBody>
      </p:sp>
      <p:cxnSp>
        <p:nvCxnSpPr>
          <p:cNvPr id="111624" name="Curved Connector 59"/>
          <p:cNvCxnSpPr>
            <a:cxnSpLocks noChangeShapeType="1"/>
          </p:cNvCxnSpPr>
          <p:nvPr/>
        </p:nvCxnSpPr>
        <p:spPr bwMode="auto">
          <a:xfrm rot="16200000" flipH="1">
            <a:off x="4019550" y="2724150"/>
            <a:ext cx="2000250" cy="1085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rot="16200000" flipH="1">
            <a:off x="1193800" y="2463800"/>
            <a:ext cx="814388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029200" y="28956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08" charset="0"/>
              </a:rPr>
              <a:t>similarly</a:t>
            </a:r>
            <a:endParaRPr lang="en-US" i="1"/>
          </a:p>
        </p:txBody>
      </p: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rot="5400000">
            <a:off x="7162800" y="2362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371600" y="1143000"/>
            <a:ext cx="6510338" cy="538163"/>
            <a:chOff x="1371601" y="1676400"/>
            <a:chExt cx="6510866" cy="537865"/>
          </a:xfrm>
        </p:grpSpPr>
        <p:cxnSp>
          <p:nvCxnSpPr>
            <p:cNvPr id="102427" name="Straight Connector 88"/>
            <p:cNvCxnSpPr>
              <a:cxnSpLocks noChangeShapeType="1"/>
            </p:cNvCxnSpPr>
            <p:nvPr/>
          </p:nvCxnSpPr>
          <p:spPr bwMode="auto">
            <a:xfrm>
              <a:off x="1524000" y="2209800"/>
              <a:ext cx="685800" cy="1588"/>
            </a:xfrm>
            <a:prstGeom prst="line">
              <a:avLst/>
            </a:prstGeom>
            <a:noFill/>
            <a:ln w="50800">
              <a:solidFill>
                <a:srgbClr val="0099FF"/>
              </a:solidFill>
              <a:round/>
              <a:headEnd/>
              <a:tailEnd/>
            </a:ln>
          </p:spPr>
        </p:cxnSp>
        <p:cxnSp>
          <p:nvCxnSpPr>
            <p:cNvPr id="102428" name="Straight Connector 89"/>
            <p:cNvCxnSpPr>
              <a:cxnSpLocks noChangeShapeType="1"/>
            </p:cNvCxnSpPr>
            <p:nvPr/>
          </p:nvCxnSpPr>
          <p:spPr bwMode="auto">
            <a:xfrm>
              <a:off x="2209800" y="2209800"/>
              <a:ext cx="2286000" cy="15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429" name="Straight Connector 90"/>
            <p:cNvCxnSpPr>
              <a:cxnSpLocks noChangeShapeType="1"/>
            </p:cNvCxnSpPr>
            <p:nvPr/>
          </p:nvCxnSpPr>
          <p:spPr bwMode="auto">
            <a:xfrm>
              <a:off x="4481689" y="2209800"/>
              <a:ext cx="2286000" cy="15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430" name="Straight Connector 91"/>
            <p:cNvCxnSpPr>
              <a:cxnSpLocks noChangeShapeType="1"/>
            </p:cNvCxnSpPr>
            <p:nvPr/>
          </p:nvCxnSpPr>
          <p:spPr bwMode="auto">
            <a:xfrm>
              <a:off x="6742297" y="2209800"/>
              <a:ext cx="685800" cy="158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102431" name="Rectangle 92"/>
            <p:cNvSpPr>
              <a:spLocks noChangeArrowheads="1"/>
            </p:cNvSpPr>
            <p:nvPr/>
          </p:nvSpPr>
          <p:spPr bwMode="auto">
            <a:xfrm>
              <a:off x="1371601" y="1752600"/>
              <a:ext cx="457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0</a:t>
              </a:r>
              <a:endParaRPr lang="en-US"/>
            </a:p>
          </p:txBody>
        </p:sp>
        <p:sp>
          <p:nvSpPr>
            <p:cNvPr id="102432" name="Rectangle 93"/>
            <p:cNvSpPr>
              <a:spLocks noChangeArrowheads="1"/>
            </p:cNvSpPr>
            <p:nvPr/>
          </p:nvSpPr>
          <p:spPr bwMode="auto">
            <a:xfrm>
              <a:off x="2077157" y="1738489"/>
              <a:ext cx="457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ε</a:t>
              </a:r>
              <a:endParaRPr lang="en-US"/>
            </a:p>
          </p:txBody>
        </p:sp>
        <p:sp>
          <p:nvSpPr>
            <p:cNvPr id="102433" name="Rectangle 94"/>
            <p:cNvSpPr>
              <a:spLocks noChangeArrowheads="1"/>
            </p:cNvSpPr>
            <p:nvPr/>
          </p:nvSpPr>
          <p:spPr bwMode="auto">
            <a:xfrm>
              <a:off x="6400800" y="16764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1-ε</a:t>
              </a:r>
              <a:endParaRPr lang="en-US"/>
            </a:p>
          </p:txBody>
        </p:sp>
        <p:sp>
          <p:nvSpPr>
            <p:cNvPr id="102434" name="Rectangle 95"/>
            <p:cNvSpPr>
              <a:spLocks noChangeArrowheads="1"/>
            </p:cNvSpPr>
            <p:nvPr/>
          </p:nvSpPr>
          <p:spPr bwMode="auto">
            <a:xfrm>
              <a:off x="7272867" y="16764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1</a:t>
              </a:r>
              <a:endParaRPr lang="en-US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895350" y="1200150"/>
            <a:ext cx="1162050" cy="476250"/>
            <a:chOff x="666045" y="1734024"/>
            <a:chExt cx="1162755" cy="475776"/>
          </a:xfrm>
        </p:grpSpPr>
        <p:cxnSp>
          <p:nvCxnSpPr>
            <p:cNvPr id="102424" name="Straight Connector 101"/>
            <p:cNvCxnSpPr>
              <a:cxnSpLocks noChangeShapeType="1"/>
            </p:cNvCxnSpPr>
            <p:nvPr/>
          </p:nvCxnSpPr>
          <p:spPr bwMode="auto">
            <a:xfrm>
              <a:off x="818444" y="2205335"/>
              <a:ext cx="685800" cy="1588"/>
            </a:xfrm>
            <a:prstGeom prst="line">
              <a:avLst/>
            </a:prstGeom>
            <a:noFill/>
            <a:ln w="50800">
              <a:solidFill>
                <a:srgbClr val="0099FF"/>
              </a:solidFill>
              <a:round/>
              <a:headEnd/>
              <a:tailEnd/>
            </a:ln>
          </p:spPr>
        </p:cxnSp>
        <p:sp>
          <p:nvSpPr>
            <p:cNvPr id="102425" name="Rectangle 102"/>
            <p:cNvSpPr>
              <a:spLocks noChangeArrowheads="1"/>
            </p:cNvSpPr>
            <p:nvPr/>
          </p:nvSpPr>
          <p:spPr bwMode="auto">
            <a:xfrm>
              <a:off x="666045" y="1748135"/>
              <a:ext cx="457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0</a:t>
              </a:r>
              <a:endParaRPr lang="en-US"/>
            </a:p>
          </p:txBody>
        </p:sp>
        <p:sp>
          <p:nvSpPr>
            <p:cNvPr id="102426" name="Rectangle 103"/>
            <p:cNvSpPr>
              <a:spLocks noChangeArrowheads="1"/>
            </p:cNvSpPr>
            <p:nvPr/>
          </p:nvSpPr>
          <p:spPr bwMode="auto">
            <a:xfrm>
              <a:off x="1371601" y="1734024"/>
              <a:ext cx="457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ε</a:t>
              </a:r>
              <a:endParaRPr lang="en-US"/>
            </a:p>
          </p:txBody>
        </p:sp>
      </p:grpSp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2057400" y="1143000"/>
            <a:ext cx="4953000" cy="534988"/>
            <a:chOff x="2057400" y="1676400"/>
            <a:chExt cx="4953000" cy="534988"/>
          </a:xfrm>
        </p:grpSpPr>
        <p:cxnSp>
          <p:nvCxnSpPr>
            <p:cNvPr id="102420" name="Straight Connector 97"/>
            <p:cNvCxnSpPr>
              <a:cxnSpLocks noChangeShapeType="1"/>
            </p:cNvCxnSpPr>
            <p:nvPr/>
          </p:nvCxnSpPr>
          <p:spPr bwMode="auto">
            <a:xfrm>
              <a:off x="4419600" y="2209800"/>
              <a:ext cx="2286000" cy="15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421" name="Rectangle 99"/>
            <p:cNvSpPr>
              <a:spLocks noChangeArrowheads="1"/>
            </p:cNvSpPr>
            <p:nvPr/>
          </p:nvSpPr>
          <p:spPr bwMode="auto">
            <a:xfrm>
              <a:off x="6400800" y="16764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1-ε</a:t>
              </a:r>
              <a:endParaRPr lang="en-US"/>
            </a:p>
          </p:txBody>
        </p:sp>
        <p:cxnSp>
          <p:nvCxnSpPr>
            <p:cNvPr id="102422" name="Straight Connector 104"/>
            <p:cNvCxnSpPr>
              <a:cxnSpLocks noChangeShapeType="1"/>
            </p:cNvCxnSpPr>
            <p:nvPr/>
          </p:nvCxnSpPr>
          <p:spPr bwMode="auto">
            <a:xfrm>
              <a:off x="2209800" y="2209800"/>
              <a:ext cx="2286000" cy="15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423" name="Rectangle 105"/>
            <p:cNvSpPr>
              <a:spLocks noChangeArrowheads="1"/>
            </p:cNvSpPr>
            <p:nvPr/>
          </p:nvSpPr>
          <p:spPr bwMode="auto">
            <a:xfrm>
              <a:off x="2057400" y="1738489"/>
              <a:ext cx="457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ε</a:t>
              </a:r>
              <a:endParaRPr lang="en-US"/>
            </a:p>
          </p:txBody>
        </p:sp>
      </p:grp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7010400" y="1143000"/>
            <a:ext cx="1447800" cy="534988"/>
            <a:chOff x="7162800" y="1676400"/>
            <a:chExt cx="1447800" cy="534988"/>
          </a:xfrm>
        </p:grpSpPr>
        <p:cxnSp>
          <p:nvCxnSpPr>
            <p:cNvPr id="102417" name="Straight Connector 98"/>
            <p:cNvCxnSpPr>
              <a:cxnSpLocks noChangeShapeType="1"/>
            </p:cNvCxnSpPr>
            <p:nvPr/>
          </p:nvCxnSpPr>
          <p:spPr bwMode="auto">
            <a:xfrm>
              <a:off x="7467600" y="2209800"/>
              <a:ext cx="685800" cy="158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102418" name="Rectangle 100"/>
            <p:cNvSpPr>
              <a:spLocks noChangeArrowheads="1"/>
            </p:cNvSpPr>
            <p:nvPr/>
          </p:nvSpPr>
          <p:spPr bwMode="auto">
            <a:xfrm>
              <a:off x="8001000" y="16764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1</a:t>
              </a:r>
              <a:endParaRPr lang="en-US"/>
            </a:p>
          </p:txBody>
        </p:sp>
        <p:sp>
          <p:nvSpPr>
            <p:cNvPr id="102419" name="Rectangle 106"/>
            <p:cNvSpPr>
              <a:spLocks noChangeArrowheads="1"/>
            </p:cNvSpPr>
            <p:nvPr/>
          </p:nvSpPr>
          <p:spPr bwMode="auto">
            <a:xfrm>
              <a:off x="7162800" y="16764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108" charset="0"/>
                </a:rPr>
                <a:t>1-ε</a:t>
              </a:r>
              <a:endParaRPr lang="en-US"/>
            </a:p>
          </p:txBody>
        </p:sp>
      </p:grp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2667000" y="5265738"/>
            <a:ext cx="594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Times New Roman" pitchFamily="-108" charset="0"/>
              </a:rPr>
              <a:t>- o.w. use Dask. Pap. ’07 (exists rounding into multiples of </a:t>
            </a:r>
            <a:r>
              <a:rPr lang="en-US" i="1">
                <a:latin typeface="Times New Roman" pitchFamily="-108" charset="0"/>
              </a:rPr>
              <a:t>ε</a:t>
            </a:r>
            <a:r>
              <a:rPr lang="en-US" i="1" baseline="30000">
                <a:latin typeface="Times New Roman" pitchFamily="-108" charset="0"/>
              </a:rPr>
              <a:t>2</a:t>
            </a:r>
            <a:r>
              <a:rPr lang="en-US" i="1">
                <a:latin typeface="Times New Roman" pitchFamily="-108" charset="0"/>
              </a:rPr>
              <a:t>)</a:t>
            </a:r>
            <a:r>
              <a:rPr lang="en-US">
                <a:latin typeface="Times New Roman" pitchFamily="-10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1620" grpId="0" animBg="1"/>
      <p:bldP spid="111621" grpId="0" animBg="1"/>
      <p:bldP spid="53" grpId="0"/>
      <p:bldP spid="111623" grpId="0"/>
      <p:bldP spid="71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1625" y="63500"/>
            <a:ext cx="8540750" cy="1143000"/>
          </a:xfrm>
        </p:spPr>
        <p:txBody>
          <a:bodyPr/>
          <a:lstStyle/>
          <a:p>
            <a:r>
              <a:rPr lang="en-US" sz="3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Anonymous Games Summary</a:t>
            </a:r>
            <a:endParaRPr lang="en-US" sz="3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600" y="1739900"/>
            <a:ext cx="27696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2-strategies per player:</a:t>
            </a:r>
            <a:endParaRPr lang="en-US" sz="2200" dirty="0">
              <a:latin typeface="Times New Roman"/>
              <a:cs typeface="Times New Roman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3187700" y="1498600"/>
            <a:ext cx="4723538" cy="838200"/>
            <a:chOff x="2895600" y="1447800"/>
            <a:chExt cx="4723538" cy="838200"/>
          </a:xfrm>
        </p:grpSpPr>
        <p:pic>
          <p:nvPicPr>
            <p:cNvPr id="34" name="Picture 3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895600" y="1447800"/>
              <a:ext cx="1447800" cy="8382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628813" y="1739900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[DP ’07]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3149600" y="1987550"/>
            <a:ext cx="4641826" cy="927100"/>
            <a:chOff x="2857500" y="1936750"/>
            <a:chExt cx="4641826" cy="927100"/>
          </a:xfrm>
        </p:grpSpPr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857500" y="1936750"/>
              <a:ext cx="3022600" cy="9271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628813" y="2286000"/>
              <a:ext cx="870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[D ’08]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82600" y="4507468"/>
            <a:ext cx="3686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constant #strategies per player: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044950" y="4254500"/>
            <a:ext cx="1511300" cy="838200"/>
          </a:xfrm>
          <a:prstGeom prst="rect">
            <a:avLst/>
          </a:prstGeom>
        </p:spPr>
      </p:pic>
      <p:grpSp>
        <p:nvGrpSpPr>
          <p:cNvPr id="5" name="Group 52"/>
          <p:cNvGrpSpPr/>
          <p:nvPr/>
        </p:nvGrpSpPr>
        <p:grpSpPr>
          <a:xfrm>
            <a:off x="4762500" y="4902200"/>
            <a:ext cx="1802292" cy="1093232"/>
            <a:chOff x="4546600" y="4876800"/>
            <a:chExt cx="1802292" cy="1093232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rot="16200000" flipV="1">
              <a:off x="4445000" y="4978400"/>
              <a:ext cx="520700" cy="317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546600" y="5600700"/>
              <a:ext cx="180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bad function of </a:t>
              </a:r>
              <a:r>
                <a:rPr lang="en-US" i="1" dirty="0" err="1" smtClean="0">
                  <a:latin typeface="Times New Roman"/>
                  <a:cs typeface="Times New Roman"/>
                </a:rPr>
                <a:t>s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04492" y="4520167"/>
            <a:ext cx="99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[DP ’08]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Is there an even faster PTAS?</a:t>
            </a:r>
            <a:endParaRPr lang="en-US" sz="3600" dirty="0" smtClean="0">
              <a:effectLst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676400"/>
            <a:ext cx="9144000" cy="1651000"/>
            <a:chOff x="152400" y="1676400"/>
            <a:chExt cx="9144000" cy="1651000"/>
          </a:xfrm>
        </p:grpSpPr>
        <p:sp>
          <p:nvSpPr>
            <p:cNvPr id="106499" name="Rectangle 3"/>
            <p:cNvSpPr txBox="1">
              <a:spLocks noRot="1" noChangeArrowheads="1"/>
            </p:cNvSpPr>
            <p:nvPr/>
          </p:nvSpPr>
          <p:spPr bwMode="auto">
            <a:xfrm>
              <a:off x="152400" y="1676400"/>
              <a:ext cx="9144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itchFamily="-108" charset="0"/>
                <a:buNone/>
              </a:pPr>
              <a:r>
                <a:rPr lang="en-US" sz="2200" b="1" dirty="0">
                  <a:latin typeface="Times New Roman" pitchFamily="-108" charset="0"/>
                  <a:ea typeface="ＭＳ Ｐゴシック" pitchFamily="-108" charset="-128"/>
                  <a:cs typeface="ＭＳ Ｐゴシック" pitchFamily="-108" charset="-128"/>
                </a:rPr>
                <a:t>Theorem [Daskalakis, Papadimitriou ’08]: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itchFamily="-108" charset="0"/>
                <a:buNone/>
              </a:pPr>
              <a:r>
                <a:rPr lang="en-US" sz="2200" dirty="0">
                  <a:latin typeface="Times New Roman" pitchFamily="-108" charset="0"/>
                  <a:ea typeface="ＭＳ Ｐゴシック" pitchFamily="-108" charset="-128"/>
                  <a:cs typeface="ＭＳ Ｐゴシック" pitchFamily="-108" charset="-128"/>
                </a:rPr>
                <a:t> 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itchFamily="-108" charset="0"/>
                <a:buNone/>
              </a:pPr>
              <a:r>
                <a:rPr lang="en-US" sz="2200" dirty="0">
                  <a:latin typeface="Times New Roman" pitchFamily="-108" charset="0"/>
                  <a:ea typeface="ＭＳ Ｐゴシック" pitchFamily="-108" charset="-128"/>
                  <a:cs typeface="ＭＳ Ｐゴシック" pitchFamily="-108" charset="-128"/>
                </a:rPr>
                <a:t>   There is a non-oblivious PTAS with running time  </a:t>
              </a:r>
            </a:p>
          </p:txBody>
        </p:sp>
        <p:pic>
          <p:nvPicPr>
            <p:cNvPr id="106500" name="Picture 15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14800" y="2895600"/>
              <a:ext cx="313055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152400" y="38862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sz="2200" b="1" i="1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the underlying probabilistic result [DP ’08]: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-108" charset="0"/>
              <a:buNone/>
            </a:pP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If two sums of indicators have equal moments up to moment </a:t>
            </a:r>
            <a:r>
              <a:rPr lang="en-US" sz="2200" i="1" dirty="0" err="1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then their total variation distance is O(2</a:t>
            </a:r>
            <a:r>
              <a:rPr lang="en-US" sz="2200" baseline="300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-</a:t>
            </a:r>
            <a:r>
              <a:rPr lang="en-US" sz="2200" i="1" baseline="300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22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).</a:t>
            </a:r>
            <a:endParaRPr lang="en-US" sz="2200" i="1" dirty="0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1625" y="63500"/>
            <a:ext cx="8540750" cy="1143000"/>
          </a:xfrm>
        </p:spPr>
        <p:txBody>
          <a:bodyPr/>
          <a:lstStyle/>
          <a:p>
            <a:r>
              <a:rPr lang="en-US" sz="3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Anonymous Games Summary</a:t>
            </a:r>
            <a:endParaRPr lang="en-US" sz="3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600" y="1739900"/>
            <a:ext cx="229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2-strategies per player: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95600" y="1447800"/>
            <a:ext cx="4723538" cy="838200"/>
            <a:chOff x="2895600" y="1447800"/>
            <a:chExt cx="4723538" cy="838200"/>
          </a:xfrm>
        </p:grpSpPr>
        <p:pic>
          <p:nvPicPr>
            <p:cNvPr id="34" name="Picture 3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895600" y="1447800"/>
              <a:ext cx="1447800" cy="8382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628813" y="1739900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[DP ’07]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57500" y="1936750"/>
            <a:ext cx="4641826" cy="927100"/>
            <a:chOff x="2857500" y="1936750"/>
            <a:chExt cx="4641826" cy="927100"/>
          </a:xfrm>
        </p:grpSpPr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857500" y="1936750"/>
              <a:ext cx="3022600" cy="9271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628813" y="2286000"/>
              <a:ext cx="870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[D ’08]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89250" y="2584450"/>
            <a:ext cx="4729888" cy="927100"/>
            <a:chOff x="2889250" y="2584450"/>
            <a:chExt cx="4729888" cy="92710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889250" y="2584450"/>
              <a:ext cx="3492500" cy="9271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628813" y="2863850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[DP ’09]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82600" y="4507468"/>
            <a:ext cx="304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constant #strategies per player: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829050" y="4229100"/>
            <a:ext cx="1511300" cy="83820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4546600" y="4876800"/>
            <a:ext cx="1802292" cy="1093232"/>
            <a:chOff x="4546600" y="4876800"/>
            <a:chExt cx="1802292" cy="1093232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rot="16200000" flipV="1">
              <a:off x="4445000" y="4978400"/>
              <a:ext cx="520700" cy="317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546600" y="5600700"/>
              <a:ext cx="180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bad function of </a:t>
              </a:r>
              <a:r>
                <a:rPr lang="en-US" i="1" dirty="0" err="1" smtClean="0">
                  <a:latin typeface="Times New Roman"/>
                  <a:cs typeface="Times New Roman"/>
                </a:rPr>
                <a:t>s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28900" y="3721100"/>
            <a:ext cx="2468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is there an FPTAS?</a:t>
            </a:r>
            <a:endParaRPr lang="en-US" sz="2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-76200"/>
            <a:ext cx="5867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Multiplayer Zero-Sum, </a:t>
            </a:r>
            <a:r>
              <a:rPr lang="en-US" sz="3600" dirty="0" err="1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wha</a:t>
            </a:r>
            <a:r>
              <a:rPr lang="en-US" sz="36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6917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Take an arbitrary two-player game, between Alice and Bob.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1" y="2057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Add a third player, Eve, who does not affect Alice or Bob’s payoffs, but receives payoff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98675" y="2751138"/>
            <a:ext cx="53975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886200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game is zero-sum, but solving it is PPAD-complete.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48768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intractability even for 3 player, if </a:t>
            </a:r>
            <a:r>
              <a:rPr lang="en-US" sz="22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three-way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interactions are allowed.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33400" y="5015089"/>
            <a:ext cx="457200" cy="2286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6019800"/>
            <a:ext cx="56973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What if only  </a:t>
            </a:r>
            <a:r>
              <a:rPr lang="en-US" sz="2200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pairwise</a:t>
            </a:r>
            <a:r>
              <a:rPr lang="en-US" sz="22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interactions are allowed?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oud 50"/>
          <p:cNvSpPr/>
          <p:nvPr/>
        </p:nvSpPr>
        <p:spPr bwMode="auto">
          <a:xfrm>
            <a:off x="0" y="1447800"/>
            <a:ext cx="6019800" cy="3429000"/>
          </a:xfrm>
          <a:prstGeom prst="cloud">
            <a:avLst/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latin typeface="Times" charset="0"/>
                <a:ea typeface="ＭＳ Ｐゴシック" charset="-128"/>
                <a:cs typeface="ＭＳ Ｐゴシック" charset="-128"/>
              </a:rPr>
              <a:t>Polymatrix</a:t>
            </a:r>
            <a:r>
              <a:rPr lang="en-US" sz="3600" dirty="0" smtClean="0">
                <a:latin typeface="Times" charset="0"/>
                <a:ea typeface="ＭＳ Ｐゴシック" charset="-128"/>
                <a:cs typeface="ＭＳ Ｐゴシック" charset="-128"/>
              </a:rPr>
              <a:t> Games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5813" name="Rectangle 5"/>
          <p:cNvSpPr>
            <a:spLocks noRot="1" noChangeArrowheads="1"/>
          </p:cNvSpPr>
          <p:nvPr/>
        </p:nvSpPr>
        <p:spPr bwMode="auto">
          <a:xfrm>
            <a:off x="6096000" y="19812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latin typeface="Times" charset="0"/>
              </a:rPr>
              <a:t>- players are nodes of a graph </a:t>
            </a:r>
            <a:r>
              <a:rPr lang="en-US" sz="2000" i="1" dirty="0">
                <a:solidFill>
                  <a:srgbClr val="FFFFFF"/>
                </a:solidFill>
                <a:latin typeface="Times" charset="0"/>
              </a:rPr>
              <a:t>G</a:t>
            </a:r>
            <a:endParaRPr lang="en-US" sz="200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375814" name="Rectangle 6"/>
          <p:cNvSpPr>
            <a:spLocks noRot="1" noChangeArrowheads="1"/>
          </p:cNvSpPr>
          <p:nvPr/>
        </p:nvSpPr>
        <p:spPr bwMode="auto">
          <a:xfrm>
            <a:off x="5791200" y="37338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latin typeface="Times" charset="0"/>
              </a:rPr>
              <a:t>- player’s payoff is the sum of payoffs from all adjacent edges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 rot="-5400000">
            <a:off x="1875631" y="1019969"/>
            <a:ext cx="1811338" cy="4191000"/>
            <a:chOff x="5181603" y="1244434"/>
            <a:chExt cx="1811339" cy="4191701"/>
          </a:xfrm>
        </p:grpSpPr>
        <p:sp>
          <p:nvSpPr>
            <p:cNvPr id="53266" name="Oval 14"/>
            <p:cNvSpPr>
              <a:spLocks noChangeArrowheads="1"/>
            </p:cNvSpPr>
            <p:nvPr/>
          </p:nvSpPr>
          <p:spPr bwMode="auto">
            <a:xfrm>
              <a:off x="5926142" y="3176423"/>
              <a:ext cx="457200" cy="457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3267" name="Oval 14"/>
            <p:cNvSpPr>
              <a:spLocks noChangeArrowheads="1"/>
            </p:cNvSpPr>
            <p:nvPr/>
          </p:nvSpPr>
          <p:spPr bwMode="auto">
            <a:xfrm>
              <a:off x="6383343" y="2133434"/>
              <a:ext cx="457200" cy="457201"/>
            </a:xfrm>
            <a:prstGeom prst="ellipse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3268" name="Oval 14"/>
            <p:cNvSpPr>
              <a:spLocks noChangeArrowheads="1"/>
            </p:cNvSpPr>
            <p:nvPr/>
          </p:nvSpPr>
          <p:spPr bwMode="auto">
            <a:xfrm>
              <a:off x="5240342" y="2438234"/>
              <a:ext cx="457200" cy="457201"/>
            </a:xfrm>
            <a:prstGeom prst="ellipse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cxnSp>
          <p:nvCxnSpPr>
            <p:cNvPr id="53269" name="Straight Connector 18"/>
            <p:cNvCxnSpPr>
              <a:cxnSpLocks noChangeShapeType="1"/>
              <a:endCxn id="53266" idx="7"/>
            </p:cNvCxnSpPr>
            <p:nvPr/>
          </p:nvCxnSpPr>
          <p:spPr bwMode="auto">
            <a:xfrm rot="5400000">
              <a:off x="6099974" y="2807329"/>
              <a:ext cx="652463" cy="219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0" name="Straight Connector 20"/>
            <p:cNvCxnSpPr>
              <a:cxnSpLocks noChangeShapeType="1"/>
              <a:stCxn id="53266" idx="1"/>
              <a:endCxn id="53268" idx="5"/>
            </p:cNvCxnSpPr>
            <p:nvPr/>
          </p:nvCxnSpPr>
          <p:spPr bwMode="auto">
            <a:xfrm rot="16200000" flipV="1">
              <a:off x="5604673" y="2854954"/>
              <a:ext cx="414338" cy="361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71" name="Oval 14"/>
            <p:cNvSpPr>
              <a:spLocks noChangeArrowheads="1"/>
            </p:cNvSpPr>
            <p:nvPr/>
          </p:nvSpPr>
          <p:spPr bwMode="auto">
            <a:xfrm>
              <a:off x="6078545" y="4293019"/>
              <a:ext cx="457200" cy="457201"/>
            </a:xfrm>
            <a:prstGeom prst="ellipse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cxnSp>
          <p:nvCxnSpPr>
            <p:cNvPr id="53272" name="Straight Connector 33"/>
            <p:cNvCxnSpPr>
              <a:cxnSpLocks noChangeShapeType="1"/>
              <a:stCxn id="53266" idx="0"/>
              <a:endCxn id="53271" idx="0"/>
            </p:cNvCxnSpPr>
            <p:nvPr/>
          </p:nvCxnSpPr>
          <p:spPr bwMode="auto">
            <a:xfrm rot="16200000" flipH="1">
              <a:off x="5672644" y="3658520"/>
              <a:ext cx="1116597" cy="1524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73" name="TextBox 52"/>
            <p:cNvSpPr txBox="1">
              <a:spLocks noChangeArrowheads="1"/>
            </p:cNvSpPr>
            <p:nvPr/>
          </p:nvSpPr>
          <p:spPr bwMode="auto">
            <a:xfrm rot="5192642">
              <a:off x="5820574" y="1226177"/>
              <a:ext cx="8255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</a:p>
          </p:txBody>
        </p:sp>
        <p:sp>
          <p:nvSpPr>
            <p:cNvPr id="53274" name="TextBox 53"/>
            <p:cNvSpPr txBox="1">
              <a:spLocks noChangeArrowheads="1"/>
            </p:cNvSpPr>
            <p:nvPr/>
          </p:nvSpPr>
          <p:spPr bwMode="auto">
            <a:xfrm rot="5400000">
              <a:off x="5616407" y="4591586"/>
              <a:ext cx="827087" cy="86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</a:p>
          </p:txBody>
        </p:sp>
        <p:cxnSp>
          <p:nvCxnSpPr>
            <p:cNvPr id="53275" name="Straight Connector 54"/>
            <p:cNvCxnSpPr>
              <a:cxnSpLocks noChangeShapeType="1"/>
              <a:stCxn id="53267" idx="7"/>
            </p:cNvCxnSpPr>
            <p:nvPr/>
          </p:nvCxnSpPr>
          <p:spPr bwMode="auto">
            <a:xfrm rot="5400000" flipH="1" flipV="1">
              <a:off x="6735767" y="1942934"/>
              <a:ext cx="295275" cy="219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6" name="Straight Connector 57"/>
            <p:cNvCxnSpPr>
              <a:cxnSpLocks noChangeShapeType="1"/>
              <a:stCxn id="53267" idx="0"/>
            </p:cNvCxnSpPr>
            <p:nvPr/>
          </p:nvCxnSpPr>
          <p:spPr bwMode="auto">
            <a:xfrm rot="5400000" flipH="1" flipV="1">
              <a:off x="6497642" y="1942934"/>
              <a:ext cx="304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7" name="Straight Connector 60"/>
            <p:cNvCxnSpPr>
              <a:cxnSpLocks noChangeShapeType="1"/>
              <a:stCxn id="53267" idx="1"/>
            </p:cNvCxnSpPr>
            <p:nvPr/>
          </p:nvCxnSpPr>
          <p:spPr bwMode="auto">
            <a:xfrm rot="16200000" flipV="1">
              <a:off x="6230942" y="1981034"/>
              <a:ext cx="295275" cy="142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8" name="Straight Connector 63"/>
            <p:cNvCxnSpPr>
              <a:cxnSpLocks noChangeShapeType="1"/>
              <a:stCxn id="53268" idx="7"/>
            </p:cNvCxnSpPr>
            <p:nvPr/>
          </p:nvCxnSpPr>
          <p:spPr bwMode="auto">
            <a:xfrm rot="5400000" flipH="1" flipV="1">
              <a:off x="5554666" y="2285834"/>
              <a:ext cx="295275" cy="142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79" name="Straight Connector 64"/>
            <p:cNvCxnSpPr>
              <a:cxnSpLocks noChangeShapeType="1"/>
              <a:stCxn id="53268" idx="0"/>
            </p:cNvCxnSpPr>
            <p:nvPr/>
          </p:nvCxnSpPr>
          <p:spPr bwMode="auto">
            <a:xfrm rot="5400000" flipH="1" flipV="1">
              <a:off x="5316540" y="2285834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0" name="Straight Connector 65"/>
            <p:cNvCxnSpPr>
              <a:cxnSpLocks noChangeShapeType="1"/>
              <a:stCxn id="53268" idx="1"/>
            </p:cNvCxnSpPr>
            <p:nvPr/>
          </p:nvCxnSpPr>
          <p:spPr bwMode="auto">
            <a:xfrm rot="16200000" flipV="1">
              <a:off x="5092703" y="2290596"/>
              <a:ext cx="303212" cy="1254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1" name="Straight Connector 73"/>
            <p:cNvCxnSpPr>
              <a:cxnSpLocks noChangeShapeType="1"/>
              <a:endCxn id="53271" idx="5"/>
            </p:cNvCxnSpPr>
            <p:nvPr/>
          </p:nvCxnSpPr>
          <p:spPr bwMode="auto">
            <a:xfrm rot="16200000" flipV="1">
              <a:off x="6392563" y="4759494"/>
              <a:ext cx="371805" cy="219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2" name="Straight Connector 74"/>
            <p:cNvCxnSpPr>
              <a:cxnSpLocks noChangeShapeType="1"/>
            </p:cNvCxnSpPr>
            <p:nvPr/>
          </p:nvCxnSpPr>
          <p:spPr bwMode="auto">
            <a:xfrm rot="16200000" flipV="1">
              <a:off x="6154739" y="4902615"/>
              <a:ext cx="3810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0" name="Rectangle 5"/>
          <p:cNvSpPr>
            <a:spLocks noRot="1" noChangeArrowheads="1"/>
          </p:cNvSpPr>
          <p:nvPr/>
        </p:nvSpPr>
        <p:spPr bwMode="auto">
          <a:xfrm>
            <a:off x="6096000" y="289560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latin typeface="Times" charset="0"/>
              </a:rPr>
              <a:t>- edges are</a:t>
            </a:r>
            <a:r>
              <a:rPr lang="en-US" sz="2000" dirty="0" smtClean="0">
                <a:solidFill>
                  <a:srgbClr val="FFFFFF"/>
                </a:solidFill>
                <a:latin typeface="Times" charset="0"/>
              </a:rPr>
              <a:t> 2-player </a:t>
            </a:r>
            <a:r>
              <a:rPr lang="en-US" sz="2000" dirty="0">
                <a:solidFill>
                  <a:srgbClr val="FFFFFF"/>
                </a:solidFill>
                <a:latin typeface="Times" charset="0"/>
              </a:rPr>
              <a:t>games</a:t>
            </a:r>
          </a:p>
        </p:txBody>
      </p:sp>
      <p:pic>
        <p:nvPicPr>
          <p:cNvPr id="36873" name="Picture 2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590800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2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429000"/>
            <a:ext cx="8159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5025" y="2328863"/>
            <a:ext cx="714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654175" y="2489200"/>
            <a:ext cx="2460625" cy="1346200"/>
            <a:chOff x="2111375" y="2565400"/>
            <a:chExt cx="2460625" cy="1346200"/>
          </a:xfrm>
        </p:grpSpPr>
        <p:pic>
          <p:nvPicPr>
            <p:cNvPr id="53262" name="Picture 31" descr="latex-image-1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05300" y="2862263"/>
              <a:ext cx="2667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3" name="Picture 32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06750" y="3041650"/>
              <a:ext cx="190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4" name="Picture 33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28875" y="3708400"/>
              <a:ext cx="2794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5" name="Picture 34" descr="latex-image-1.pd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1375" y="2565400"/>
              <a:ext cx="2794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6"/>
          <p:cNvSpPr>
            <a:spLocks noRot="1" noChangeArrowheads="1"/>
          </p:cNvSpPr>
          <p:nvPr/>
        </p:nvSpPr>
        <p:spPr bwMode="auto">
          <a:xfrm>
            <a:off x="228600" y="4953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N.B. finding a Nash equilibrium is PPAD-complete for general games on the edges [D, Gold, Pap ’06]</a:t>
            </a: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77000" y="4876800"/>
            <a:ext cx="207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381000" y="6324600"/>
            <a:ext cx="5749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What if the total sum of players’  payoffs is always 0?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75813" grpId="0"/>
      <p:bldP spid="375814" grpId="0"/>
      <p:bldP spid="30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latin typeface="Times" charset="0"/>
                <a:ea typeface="ＭＳ Ｐゴシック" charset="-128"/>
                <a:cs typeface="ＭＳ Ｐゴシック" charset="-128"/>
              </a:rPr>
              <a:t>Polymatrix</a:t>
            </a:r>
            <a:r>
              <a:rPr lang="en-US" sz="3600" dirty="0" smtClean="0">
                <a:latin typeface="Times" charset="0"/>
                <a:ea typeface="ＭＳ Ｐゴシック" charset="-128"/>
                <a:cs typeface="ＭＳ Ｐゴシック" charset="-128"/>
              </a:rPr>
              <a:t> Games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1" name="Rectangle 37"/>
          <p:cNvSpPr>
            <a:spLocks noChangeArrowheads="1"/>
          </p:cNvSpPr>
          <p:nvPr/>
        </p:nvSpPr>
        <p:spPr bwMode="auto">
          <a:xfrm>
            <a:off x="228599" y="1931340"/>
            <a:ext cx="8315717" cy="40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200" b="1" dirty="0">
                <a:latin typeface="Times" charset="0"/>
              </a:rPr>
              <a:t>Theorem </a:t>
            </a:r>
            <a:r>
              <a:rPr lang="en-US" sz="2200" dirty="0" smtClean="0">
                <a:latin typeface="Times" charset="0"/>
              </a:rPr>
              <a:t>[Daskalakis-Papadimitriou ’09, Cai-Daskalakis’10] </a:t>
            </a:r>
            <a:endParaRPr lang="en-US" sz="2200" dirty="0">
              <a:latin typeface="Times" charset="0"/>
            </a:endParaRPr>
          </a:p>
        </p:txBody>
      </p:sp>
      <p:sp>
        <p:nvSpPr>
          <p:cNvPr id="63492" name="Rectangle 27"/>
          <p:cNvSpPr>
            <a:spLocks noChangeArrowheads="1"/>
          </p:cNvSpPr>
          <p:nvPr/>
        </p:nvSpPr>
        <p:spPr bwMode="auto">
          <a:xfrm>
            <a:off x="838199" y="2509838"/>
            <a:ext cx="8216901" cy="7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000" dirty="0">
              <a:latin typeface="Times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 dirty="0">
                <a:latin typeface="Times" charset="0"/>
              </a:rPr>
              <a:t>- a Nash equilibrium can be found efficiently with linear-programming;</a:t>
            </a:r>
          </a:p>
        </p:txBody>
      </p:sp>
      <p:sp>
        <p:nvSpPr>
          <p:cNvPr id="63493" name="Rectangle 29"/>
          <p:cNvSpPr>
            <a:spLocks noChangeArrowheads="1"/>
          </p:cNvSpPr>
          <p:nvPr/>
        </p:nvSpPr>
        <p:spPr bwMode="auto">
          <a:xfrm>
            <a:off x="838199" y="3479800"/>
            <a:ext cx="8004175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000" dirty="0">
              <a:latin typeface="Times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 dirty="0">
                <a:latin typeface="Times" charset="0"/>
              </a:rPr>
              <a:t>- if every node uses a no-regret learning algorithm, the players’ behavior converges to a Nash equilibrium.</a:t>
            </a:r>
          </a:p>
        </p:txBody>
      </p:sp>
      <p:sp>
        <p:nvSpPr>
          <p:cNvPr id="63495" name="Rectangle 27"/>
          <p:cNvSpPr>
            <a:spLocks noChangeArrowheads="1"/>
          </p:cNvSpPr>
          <p:nvPr/>
        </p:nvSpPr>
        <p:spPr bwMode="auto">
          <a:xfrm>
            <a:off x="838200" y="3341688"/>
            <a:ext cx="67818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 dirty="0">
                <a:latin typeface="Times" charset="0"/>
              </a:rPr>
              <a:t>- the Nash </a:t>
            </a:r>
            <a:r>
              <a:rPr lang="en-US" sz="2000" dirty="0" err="1">
                <a:latin typeface="Times" charset="0"/>
              </a:rPr>
              <a:t>equilibria</a:t>
            </a:r>
            <a:r>
              <a:rPr lang="en-US" sz="2000" dirty="0">
                <a:latin typeface="Times" charset="0"/>
              </a:rPr>
              <a:t> comprise a convex set;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19200" y="5380037"/>
            <a:ext cx="6260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latin typeface="Times" charset="0"/>
              </a:rPr>
              <a:t>strong indication that Nash eq. makes sense in this setting.</a:t>
            </a:r>
            <a:endParaRPr lang="en-US" sz="2000" i="1" dirty="0"/>
          </a:p>
        </p:txBody>
      </p:sp>
      <p:sp>
        <p:nvSpPr>
          <p:cNvPr id="10" name="Rectangle 9"/>
          <p:cNvSpPr/>
          <p:nvPr/>
        </p:nvSpPr>
        <p:spPr>
          <a:xfrm>
            <a:off x="1752600" y="45466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 charset="0"/>
              </a:rPr>
              <a:t>i.e. payoffs approach equilibrium payoffs, and empirical strategies approach Nash equilibrium</a:t>
            </a:r>
            <a:endParaRPr lang="en-US" sz="20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2420938"/>
            <a:ext cx="54864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 dirty="0" smtClean="0">
                <a:latin typeface="Times" charset="0"/>
              </a:rPr>
              <a:t>If the </a:t>
            </a:r>
            <a:r>
              <a:rPr lang="en-US" sz="2000" dirty="0" smtClean="0">
                <a:solidFill>
                  <a:srgbClr val="3366FF"/>
                </a:solidFill>
                <a:latin typeface="Times" charset="0"/>
              </a:rPr>
              <a:t>global </a:t>
            </a:r>
            <a:r>
              <a:rPr lang="en-US" sz="2000" dirty="0" smtClean="0">
                <a:latin typeface="Times" charset="0"/>
              </a:rPr>
              <a:t>game is zero-sum:</a:t>
            </a:r>
            <a:endParaRPr lang="en-US" sz="2000" dirty="0">
              <a:latin typeface="Times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81000" y="6097588"/>
            <a:ext cx="8763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 dirty="0">
                <a:latin typeface="Times" charset="0"/>
              </a:rPr>
              <a:t>N.B. but [+ </a:t>
            </a:r>
            <a:r>
              <a:rPr lang="en-US" sz="2000" dirty="0" err="1">
                <a:latin typeface="Times" charset="0"/>
              </a:rPr>
              <a:t>Tardos</a:t>
            </a:r>
            <a:r>
              <a:rPr lang="en-US" sz="2000" dirty="0">
                <a:latin typeface="Times" charset="0"/>
              </a:rPr>
              <a:t> ’09] the value of the nodes</a:t>
            </a:r>
            <a:r>
              <a:rPr lang="en-US" sz="2000" dirty="0" smtClean="0">
                <a:latin typeface="Times" charset="0"/>
              </a:rPr>
              <a:t> need not be unique</a:t>
            </a:r>
            <a:r>
              <a:rPr lang="en-US" sz="2000" dirty="0">
                <a:latin typeface="Times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95917" y="1009002"/>
            <a:ext cx="7125758" cy="1480198"/>
            <a:chOff x="1195917" y="1009002"/>
            <a:chExt cx="7125758" cy="1480198"/>
          </a:xfrm>
        </p:grpSpPr>
        <p:sp>
          <p:nvSpPr>
            <p:cNvPr id="19" name="TextBox 18"/>
            <p:cNvSpPr txBox="1"/>
            <p:nvPr/>
          </p:nvSpPr>
          <p:spPr>
            <a:xfrm>
              <a:off x="4527641" y="1009002"/>
              <a:ext cx="3794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essentially the broadest class of zero-sum games we could hope to solve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195917" y="1282700"/>
              <a:ext cx="3325283" cy="1206500"/>
            </a:xfrm>
            <a:custGeom>
              <a:avLst/>
              <a:gdLst>
                <a:gd name="connsiteX0" fmla="*/ 442383 w 3325283"/>
                <a:gd name="connsiteY0" fmla="*/ 1206500 h 1206500"/>
                <a:gd name="connsiteX1" fmla="*/ 480483 w 3325283"/>
                <a:gd name="connsiteY1" fmla="*/ 292100 h 1206500"/>
                <a:gd name="connsiteX2" fmla="*/ 3325283 w 3325283"/>
                <a:gd name="connsiteY2" fmla="*/ 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5283" h="1206500">
                  <a:moveTo>
                    <a:pt x="442383" y="1206500"/>
                  </a:moveTo>
                  <a:cubicBezTo>
                    <a:pt x="221191" y="849841"/>
                    <a:pt x="0" y="493183"/>
                    <a:pt x="480483" y="292100"/>
                  </a:cubicBezTo>
                  <a:cubicBezTo>
                    <a:pt x="960966" y="91017"/>
                    <a:pt x="3325283" y="0"/>
                    <a:pt x="332528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5" grpId="0"/>
      <p:bldP spid="9" grpId="0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7045" y="4541527"/>
            <a:ext cx="24556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Anonymous Games</a:t>
            </a:r>
            <a:endParaRPr lang="en-US" sz="22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anonymous games</a:t>
            </a:r>
            <a:endParaRPr lang="en-US" sz="3600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228600" y="11049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Every player is (potentially) different, but only cares about how many players (of each type) play each of the available strategies.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" y="4016931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e.g. symmetry in auctions, congestion games, social phenomena, etc.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85800" y="5253038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‘‘The women of Cairo: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Equilibria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in Large Anonymous Games.’’ 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Blonski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Games and Economic Behavior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1999.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685800" y="6099175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“Partially-Specified Large Games.” </a:t>
            </a:r>
            <a:br>
              <a:rPr lang="en-US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Ehud Kalai, </a:t>
            </a:r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WINE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, 2005.</a:t>
            </a:r>
          </a:p>
        </p:txBody>
      </p:sp>
      <p:sp>
        <p:nvSpPr>
          <p:cNvPr id="24583" name="Rectangle 24"/>
          <p:cNvSpPr>
            <a:spLocks noChangeArrowheads="1"/>
          </p:cNvSpPr>
          <p:nvPr/>
        </p:nvSpPr>
        <p:spPr bwMode="auto">
          <a:xfrm>
            <a:off x="685800" y="4437063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‘‘Congestion Games with Player- Specific Payoff Functions.’’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Milchtaich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Games and Economic Behavior, 1996.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108320" y="1909793"/>
            <a:ext cx="6188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all players share the same set of strategies:  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= {1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,…,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121020" y="2328893"/>
            <a:ext cx="45851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payoff functions: 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;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n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,…,n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10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6051506" y="2838493"/>
            <a:ext cx="469989" cy="4064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5791200" y="3221166"/>
            <a:ext cx="2819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number of the other players choosing each strategy in </a:t>
            </a:r>
            <a:r>
              <a:rPr lang="en-US" sz="16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lang="en-US" sz="16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Left Brace 23"/>
          <p:cNvSpPr>
            <a:spLocks/>
          </p:cNvSpPr>
          <p:nvPr/>
        </p:nvSpPr>
        <p:spPr bwMode="auto">
          <a:xfrm rot="16200000">
            <a:off x="5757359" y="2214147"/>
            <a:ext cx="358775" cy="1105908"/>
          </a:xfrm>
          <a:prstGeom prst="leftBrace">
            <a:avLst>
              <a:gd name="adj1" fmla="val 8332"/>
              <a:gd name="adj2" fmla="val 4784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Straight Arrow Connector 26"/>
          <p:cNvCxnSpPr>
            <a:cxnSpLocks noChangeShapeType="1"/>
          </p:cNvCxnSpPr>
          <p:nvPr/>
        </p:nvCxnSpPr>
        <p:spPr bwMode="auto">
          <a:xfrm rot="5400000">
            <a:off x="4851400" y="2921000"/>
            <a:ext cx="381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3797300" y="3225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choice of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1600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0500" y="3344277"/>
            <a:ext cx="402272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Times" pitchFamily="-110" charset="0"/>
              </a:rPr>
              <a:t>Description Size: </a:t>
            </a:r>
            <a:r>
              <a:rPr lang="en-US" sz="2000" dirty="0" err="1" smtClean="0">
                <a:solidFill>
                  <a:srgbClr val="FFFFFF"/>
                </a:solidFill>
                <a:latin typeface="Times" pitchFamily="-110" charset="0"/>
              </a:rPr>
              <a:t>O(min</a:t>
            </a:r>
            <a:r>
              <a:rPr lang="en-US" sz="2000" dirty="0" smtClean="0">
                <a:solidFill>
                  <a:srgbClr val="FFFFFF"/>
                </a:solidFill>
                <a:latin typeface="Times" pitchFamily="-110" charset="0"/>
              </a:rPr>
              <a:t> {</a:t>
            </a:r>
            <a:r>
              <a:rPr lang="en-US" sz="2000" i="1" dirty="0" err="1" smtClean="0">
                <a:solidFill>
                  <a:srgbClr val="FFFFFF"/>
                </a:solidFill>
                <a:latin typeface="Times" pitchFamily="-110" charset="0"/>
              </a:rPr>
              <a:t>s</a:t>
            </a:r>
            <a:r>
              <a:rPr lang="en-US" sz="2000" i="1" dirty="0" smtClean="0">
                <a:solidFill>
                  <a:srgbClr val="FFFFFF"/>
                </a:solidFill>
                <a:latin typeface="Times" pitchFamily="-110" charset="0"/>
              </a:rPr>
              <a:t> n</a:t>
            </a:r>
            <a:r>
              <a:rPr lang="en-US" sz="2000" i="1" baseline="30000" dirty="0" smtClean="0">
                <a:solidFill>
                  <a:srgbClr val="FFFFFF"/>
                </a:solidFill>
                <a:latin typeface="Times" pitchFamily="-110" charset="0"/>
              </a:rPr>
              <a:t>s</a:t>
            </a:r>
            <a:r>
              <a:rPr lang="en-US" sz="2000" dirty="0" smtClean="0">
                <a:solidFill>
                  <a:srgbClr val="FFFFFF"/>
                </a:solidFill>
                <a:latin typeface="Times" pitchFamily="-110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Times" pitchFamily="-110" charset="0"/>
              </a:rPr>
              <a:t>n</a:t>
            </a:r>
            <a:r>
              <a:rPr lang="en-US" sz="2000" dirty="0" smtClean="0">
                <a:solidFill>
                  <a:srgbClr val="FFFFFF"/>
                </a:solidFill>
                <a:latin typeface="Times" pitchFamily="-110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Times" pitchFamily="-110" charset="0"/>
              </a:rPr>
              <a:t>s</a:t>
            </a:r>
            <a:r>
              <a:rPr lang="en-US" sz="2000" i="1" baseline="30000" dirty="0" err="1" smtClean="0">
                <a:solidFill>
                  <a:srgbClr val="FFFFFF"/>
                </a:solidFill>
                <a:latin typeface="Times" pitchFamily="-110" charset="0"/>
              </a:rPr>
              <a:t>n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" pitchFamily="-110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" pitchFamily="-110" charset="0"/>
              </a:rPr>
              <a:t>})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4583" grpId="0"/>
      <p:bldP spid="8" grpId="0"/>
      <p:bldP spid="9" grpId="0"/>
      <p:bldP spid="12" grpId="0"/>
      <p:bldP spid="13" grpId="0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12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PTAS</a:t>
            </a:r>
            <a:endParaRPr lang="en-US" sz="3600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6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6100" y="1981200"/>
            <a:ext cx="8194675" cy="4699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Times" charset="0"/>
              <a:buNone/>
            </a:pPr>
            <a:r>
              <a:rPr lang="en-US" sz="2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There is a PTAS for anonymous games with a constant #strategies.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519535"/>
            <a:ext cx="5270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Theorem [Daskalakis, Papadimitriou 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’07, ’08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]: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79400" y="31115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rgbClr val="09090B"/>
              </a:buClr>
              <a:buFont typeface="Times" charset="0"/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Remarks: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397001" y="3106738"/>
            <a:ext cx="7493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rgbClr val="09090B"/>
              </a:buClr>
              <a:buFont typeface="Times" charset="0"/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 exact computation is not known to be PPAD-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complete for multi-player anonymous games with a constant number of strategies;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396999" y="3860800"/>
            <a:ext cx="7747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rgbClr val="09090B"/>
              </a:buClr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- on th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 flip side,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is small and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is large (few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players,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many strategies) then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trivially PPAD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complete, since general 2-player games can be reduced to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this.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sketch</a:t>
            </a:r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of algorithm for </a:t>
            </a:r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2 strategies</a:t>
            </a:r>
            <a:endParaRPr lang="en-US" sz="3600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9575" y="3590925"/>
            <a:ext cx="3221038" cy="2822575"/>
            <a:chOff x="1916" y="2304"/>
            <a:chExt cx="2029" cy="1778"/>
          </a:xfrm>
        </p:grpSpPr>
        <p:sp>
          <p:nvSpPr>
            <p:cNvPr id="34866" name="Rectangle 5"/>
            <p:cNvSpPr>
              <a:spLocks noChangeArrowheads="1"/>
            </p:cNvSpPr>
            <p:nvPr/>
          </p:nvSpPr>
          <p:spPr bwMode="auto">
            <a:xfrm>
              <a:off x="2160" y="2496"/>
              <a:ext cx="1728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7" name="Rectangle 6"/>
            <p:cNvSpPr>
              <a:spLocks noChangeArrowheads="1"/>
            </p:cNvSpPr>
            <p:nvPr/>
          </p:nvSpPr>
          <p:spPr bwMode="auto">
            <a:xfrm>
              <a:off x="1916" y="3648"/>
              <a:ext cx="2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Times New Roman" charset="0"/>
                </a:rPr>
                <a:t>0</a:t>
              </a:r>
            </a:p>
          </p:txBody>
        </p:sp>
        <p:sp>
          <p:nvSpPr>
            <p:cNvPr id="34868" name="Rectangle 7"/>
            <p:cNvSpPr>
              <a:spLocks noChangeArrowheads="1"/>
            </p:cNvSpPr>
            <p:nvPr/>
          </p:nvSpPr>
          <p:spPr bwMode="auto">
            <a:xfrm>
              <a:off x="1916" y="2304"/>
              <a:ext cx="2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Times New Roman" charset="0"/>
                </a:rPr>
                <a:t>1</a:t>
              </a:r>
            </a:p>
          </p:txBody>
        </p:sp>
        <p:sp>
          <p:nvSpPr>
            <p:cNvPr id="34869" name="Rectangle 8"/>
            <p:cNvSpPr>
              <a:spLocks noChangeArrowheads="1"/>
            </p:cNvSpPr>
            <p:nvPr/>
          </p:nvSpPr>
          <p:spPr bwMode="auto">
            <a:xfrm>
              <a:off x="2060" y="3811"/>
              <a:ext cx="2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Times New Roman" charset="0"/>
                </a:rPr>
                <a:t>0</a:t>
              </a:r>
            </a:p>
          </p:txBody>
        </p:sp>
        <p:sp>
          <p:nvSpPr>
            <p:cNvPr id="34870" name="Rectangle 9"/>
            <p:cNvSpPr>
              <a:spLocks noChangeArrowheads="1"/>
            </p:cNvSpPr>
            <p:nvPr/>
          </p:nvSpPr>
          <p:spPr bwMode="auto">
            <a:xfrm>
              <a:off x="3740" y="3808"/>
              <a:ext cx="2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latin typeface="Times New Roman" charset="0"/>
                </a:rPr>
                <a:t>1</a:t>
              </a:r>
            </a:p>
          </p:txBody>
        </p:sp>
      </p:grp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1254125" y="4708525"/>
            <a:ext cx="458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latin typeface="Times New Roman" charset="0"/>
              </a:rPr>
              <a:t>p</a:t>
            </a:r>
            <a:r>
              <a:rPr lang="en-US" sz="2200" baseline="-25000" dirty="0">
                <a:latin typeface="Times New Roman" charset="0"/>
              </a:rPr>
              <a:t>2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392203" name="Rectangle 11"/>
          <p:cNvSpPr>
            <a:spLocks noChangeArrowheads="1"/>
          </p:cNvSpPr>
          <p:nvPr/>
        </p:nvSpPr>
        <p:spPr bwMode="auto">
          <a:xfrm>
            <a:off x="3171825" y="6003925"/>
            <a:ext cx="458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latin typeface="Times New Roman" charset="0"/>
              </a:rPr>
              <a:t>p</a:t>
            </a:r>
            <a:r>
              <a:rPr lang="en-US" sz="2200" baseline="-25000" dirty="0">
                <a:latin typeface="Times New Roman" charset="0"/>
              </a:rPr>
              <a:t>1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152400" y="2286000"/>
            <a:ext cx="88392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Times" charset="0"/>
              <a:buChar char="•"/>
            </a:pP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discretize</a:t>
            </a:r>
            <a:r>
              <a:rPr lang="en-US" sz="2000" dirty="0">
                <a:latin typeface="Times New Roman" charset="0"/>
              </a:rPr>
              <a:t> [0,1]</a:t>
            </a:r>
            <a:r>
              <a:rPr lang="en-US" sz="2000" i="1" baseline="30000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 into multiples of </a:t>
            </a:r>
            <a:r>
              <a:rPr lang="en-US" sz="2000" i="1" dirty="0" err="1">
                <a:latin typeface="Times New Roman" charset="0"/>
              </a:rPr>
              <a:t>δ</a:t>
            </a:r>
            <a:r>
              <a:rPr lang="en-US" sz="2000" i="1" dirty="0">
                <a:latin typeface="Times New Roman" charset="0"/>
              </a:rPr>
              <a:t>,</a:t>
            </a:r>
            <a:r>
              <a:rPr lang="en-US" sz="2000" dirty="0">
                <a:latin typeface="Times New Roman" charset="0"/>
              </a:rPr>
              <a:t> and restrict search to the discrete space</a:t>
            </a:r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152400" y="2755900"/>
            <a:ext cx="88392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Times" charset="0"/>
              <a:buChar char="•"/>
            </a:pPr>
            <a:r>
              <a:rPr lang="en-US" sz="2000" dirty="0">
                <a:latin typeface="Times New Roman" charset="0"/>
              </a:rPr>
              <a:t> pick best point in discrete space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85925" y="3895725"/>
            <a:ext cx="3124200" cy="2609850"/>
            <a:chOff x="1920" y="2496"/>
            <a:chExt cx="1968" cy="1644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160" y="2496"/>
              <a:ext cx="1728" cy="1344"/>
              <a:chOff x="2160" y="2688"/>
              <a:chExt cx="1728" cy="1344"/>
            </a:xfrm>
          </p:grpSpPr>
          <p:sp>
            <p:nvSpPr>
              <p:cNvPr id="34836" name="Line 16"/>
              <p:cNvSpPr>
                <a:spLocks noChangeShapeType="1"/>
              </p:cNvSpPr>
              <p:nvPr/>
            </p:nvSpPr>
            <p:spPr bwMode="auto">
              <a:xfrm flipH="1">
                <a:off x="2256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7" name="Line 17"/>
              <p:cNvSpPr>
                <a:spLocks noChangeShapeType="1"/>
              </p:cNvSpPr>
              <p:nvPr/>
            </p:nvSpPr>
            <p:spPr bwMode="auto">
              <a:xfrm flipH="1">
                <a:off x="2352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8" name="Line 18"/>
              <p:cNvSpPr>
                <a:spLocks noChangeShapeType="1"/>
              </p:cNvSpPr>
              <p:nvPr/>
            </p:nvSpPr>
            <p:spPr bwMode="auto">
              <a:xfrm flipH="1">
                <a:off x="2448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9" name="Line 19"/>
              <p:cNvSpPr>
                <a:spLocks noChangeShapeType="1"/>
              </p:cNvSpPr>
              <p:nvPr/>
            </p:nvSpPr>
            <p:spPr bwMode="auto">
              <a:xfrm flipH="1">
                <a:off x="2544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0" name="Line 20"/>
              <p:cNvSpPr>
                <a:spLocks noChangeShapeType="1"/>
              </p:cNvSpPr>
              <p:nvPr/>
            </p:nvSpPr>
            <p:spPr bwMode="auto">
              <a:xfrm flipH="1">
                <a:off x="2640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1" name="Line 21"/>
              <p:cNvSpPr>
                <a:spLocks noChangeShapeType="1"/>
              </p:cNvSpPr>
              <p:nvPr/>
            </p:nvSpPr>
            <p:spPr bwMode="auto">
              <a:xfrm flipH="1">
                <a:off x="2736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2" name="Line 22"/>
              <p:cNvSpPr>
                <a:spLocks noChangeShapeType="1"/>
              </p:cNvSpPr>
              <p:nvPr/>
            </p:nvSpPr>
            <p:spPr bwMode="auto">
              <a:xfrm flipH="1">
                <a:off x="2832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3" name="Line 23"/>
              <p:cNvSpPr>
                <a:spLocks noChangeShapeType="1"/>
              </p:cNvSpPr>
              <p:nvPr/>
            </p:nvSpPr>
            <p:spPr bwMode="auto">
              <a:xfrm flipH="1">
                <a:off x="2928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4" name="Line 24"/>
              <p:cNvSpPr>
                <a:spLocks noChangeShapeType="1"/>
              </p:cNvSpPr>
              <p:nvPr/>
            </p:nvSpPr>
            <p:spPr bwMode="auto">
              <a:xfrm flipH="1">
                <a:off x="3024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5" name="Line 25"/>
              <p:cNvSpPr>
                <a:spLocks noChangeShapeType="1"/>
              </p:cNvSpPr>
              <p:nvPr/>
            </p:nvSpPr>
            <p:spPr bwMode="auto">
              <a:xfrm flipH="1">
                <a:off x="3120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6" name="Line 26"/>
              <p:cNvSpPr>
                <a:spLocks noChangeShapeType="1"/>
              </p:cNvSpPr>
              <p:nvPr/>
            </p:nvSpPr>
            <p:spPr bwMode="auto">
              <a:xfrm flipH="1">
                <a:off x="3216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7" name="Line 27"/>
              <p:cNvSpPr>
                <a:spLocks noChangeShapeType="1"/>
              </p:cNvSpPr>
              <p:nvPr/>
            </p:nvSpPr>
            <p:spPr bwMode="auto">
              <a:xfrm flipH="1">
                <a:off x="3312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8" name="Line 28"/>
              <p:cNvSpPr>
                <a:spLocks noChangeShapeType="1"/>
              </p:cNvSpPr>
              <p:nvPr/>
            </p:nvSpPr>
            <p:spPr bwMode="auto">
              <a:xfrm flipH="1">
                <a:off x="3408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9" name="Line 29"/>
              <p:cNvSpPr>
                <a:spLocks noChangeShapeType="1"/>
              </p:cNvSpPr>
              <p:nvPr/>
            </p:nvSpPr>
            <p:spPr bwMode="auto">
              <a:xfrm flipH="1">
                <a:off x="3504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0" name="Line 30"/>
              <p:cNvSpPr>
                <a:spLocks noChangeShapeType="1"/>
              </p:cNvSpPr>
              <p:nvPr/>
            </p:nvSpPr>
            <p:spPr bwMode="auto">
              <a:xfrm flipH="1">
                <a:off x="3600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1" name="Line 31"/>
              <p:cNvSpPr>
                <a:spLocks noChangeShapeType="1"/>
              </p:cNvSpPr>
              <p:nvPr/>
            </p:nvSpPr>
            <p:spPr bwMode="auto">
              <a:xfrm flipH="1">
                <a:off x="3696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2" name="Line 32"/>
              <p:cNvSpPr>
                <a:spLocks noChangeShapeType="1"/>
              </p:cNvSpPr>
              <p:nvPr/>
            </p:nvSpPr>
            <p:spPr bwMode="auto">
              <a:xfrm flipH="1">
                <a:off x="3792" y="2688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3" name="Line 33"/>
              <p:cNvSpPr>
                <a:spLocks noChangeShapeType="1"/>
              </p:cNvSpPr>
              <p:nvPr/>
            </p:nvSpPr>
            <p:spPr bwMode="auto">
              <a:xfrm>
                <a:off x="2160" y="393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4" name="Line 34"/>
              <p:cNvSpPr>
                <a:spLocks noChangeShapeType="1"/>
              </p:cNvSpPr>
              <p:nvPr/>
            </p:nvSpPr>
            <p:spPr bwMode="auto">
              <a:xfrm>
                <a:off x="2160" y="384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5" name="Line 35"/>
              <p:cNvSpPr>
                <a:spLocks noChangeShapeType="1"/>
              </p:cNvSpPr>
              <p:nvPr/>
            </p:nvSpPr>
            <p:spPr bwMode="auto">
              <a:xfrm>
                <a:off x="2160" y="3744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6" name="Line 36"/>
              <p:cNvSpPr>
                <a:spLocks noChangeShapeType="1"/>
              </p:cNvSpPr>
              <p:nvPr/>
            </p:nvSpPr>
            <p:spPr bwMode="auto">
              <a:xfrm>
                <a:off x="2160" y="364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7" name="Line 37"/>
              <p:cNvSpPr>
                <a:spLocks noChangeShapeType="1"/>
              </p:cNvSpPr>
              <p:nvPr/>
            </p:nvSpPr>
            <p:spPr bwMode="auto">
              <a:xfrm>
                <a:off x="2160" y="354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8" name="Line 38"/>
              <p:cNvSpPr>
                <a:spLocks noChangeShapeType="1"/>
              </p:cNvSpPr>
              <p:nvPr/>
            </p:nvSpPr>
            <p:spPr bwMode="auto">
              <a:xfrm>
                <a:off x="2160" y="3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9" name="Line 39"/>
              <p:cNvSpPr>
                <a:spLocks noChangeShapeType="1"/>
              </p:cNvSpPr>
              <p:nvPr/>
            </p:nvSpPr>
            <p:spPr bwMode="auto">
              <a:xfrm>
                <a:off x="2160" y="3352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0" name="Line 40"/>
              <p:cNvSpPr>
                <a:spLocks noChangeShapeType="1"/>
              </p:cNvSpPr>
              <p:nvPr/>
            </p:nvSpPr>
            <p:spPr bwMode="auto">
              <a:xfrm>
                <a:off x="2160" y="325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1" name="Line 41"/>
              <p:cNvSpPr>
                <a:spLocks noChangeShapeType="1"/>
              </p:cNvSpPr>
              <p:nvPr/>
            </p:nvSpPr>
            <p:spPr bwMode="auto">
              <a:xfrm>
                <a:off x="2160" y="315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2" name="Line 42"/>
              <p:cNvSpPr>
                <a:spLocks noChangeShapeType="1"/>
              </p:cNvSpPr>
              <p:nvPr/>
            </p:nvSpPr>
            <p:spPr bwMode="auto">
              <a:xfrm>
                <a:off x="2160" y="305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3" name="Line 43"/>
              <p:cNvSpPr>
                <a:spLocks noChangeShapeType="1"/>
              </p:cNvSpPr>
              <p:nvPr/>
            </p:nvSpPr>
            <p:spPr bwMode="auto">
              <a:xfrm>
                <a:off x="2160" y="296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4" name="Line 44"/>
              <p:cNvSpPr>
                <a:spLocks noChangeShapeType="1"/>
              </p:cNvSpPr>
              <p:nvPr/>
            </p:nvSpPr>
            <p:spPr bwMode="auto">
              <a:xfrm>
                <a:off x="2160" y="2860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5" name="Line 45"/>
              <p:cNvSpPr>
                <a:spLocks noChangeShapeType="1"/>
              </p:cNvSpPr>
              <p:nvPr/>
            </p:nvSpPr>
            <p:spPr bwMode="auto">
              <a:xfrm>
                <a:off x="2160" y="276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1920" y="2918"/>
              <a:ext cx="255" cy="252"/>
              <a:chOff x="1920" y="2918"/>
              <a:chExt cx="255" cy="252"/>
            </a:xfrm>
          </p:grpSpPr>
          <p:sp>
            <p:nvSpPr>
              <p:cNvPr id="34834" name="Line 47"/>
              <p:cNvSpPr>
                <a:spLocks noChangeShapeType="1"/>
              </p:cNvSpPr>
              <p:nvPr/>
            </p:nvSpPr>
            <p:spPr bwMode="auto">
              <a:xfrm>
                <a:off x="2112" y="2928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5" name="Rectangle 48"/>
              <p:cNvSpPr>
                <a:spLocks noChangeArrowheads="1"/>
              </p:cNvSpPr>
              <p:nvPr/>
            </p:nvSpPr>
            <p:spPr bwMode="auto">
              <a:xfrm>
                <a:off x="1920" y="2918"/>
                <a:ext cx="2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  <a:sym typeface="Symbol" charset="2"/>
                  </a:rPr>
                  <a:t></a:t>
                </a:r>
                <a:endParaRPr lang="en-US" sz="2800" i="1">
                  <a:latin typeface="Times New Roman" charset="0"/>
                  <a:sym typeface="Symbol" charset="2"/>
                </a:endParaRPr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400" y="3888"/>
              <a:ext cx="255" cy="252"/>
              <a:chOff x="2400" y="3888"/>
              <a:chExt cx="255" cy="252"/>
            </a:xfrm>
          </p:grpSpPr>
          <p:sp>
            <p:nvSpPr>
              <p:cNvPr id="34832" name="Line 50"/>
              <p:cNvSpPr>
                <a:spLocks noChangeShapeType="1"/>
              </p:cNvSpPr>
              <p:nvPr/>
            </p:nvSpPr>
            <p:spPr bwMode="auto">
              <a:xfrm>
                <a:off x="2400" y="389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3" name="Rectangle 51"/>
              <p:cNvSpPr>
                <a:spLocks noChangeArrowheads="1"/>
              </p:cNvSpPr>
              <p:nvPr/>
            </p:nvSpPr>
            <p:spPr bwMode="auto">
              <a:xfrm>
                <a:off x="2400" y="3888"/>
                <a:ext cx="25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  <a:sym typeface="Symbol" charset="2"/>
                  </a:rPr>
                  <a:t></a:t>
                </a:r>
                <a:endParaRPr lang="en-US" sz="2800" i="1">
                  <a:latin typeface="Times New Roman" charset="0"/>
                  <a:sym typeface="Symbol" charset="2"/>
                </a:endParaRPr>
              </a:p>
            </p:txBody>
          </p:sp>
        </p:grpSp>
      </p:grpSp>
      <p:sp>
        <p:nvSpPr>
          <p:cNvPr id="392244" name="Oval 52"/>
          <p:cNvSpPr>
            <a:spLocks noChangeArrowheads="1"/>
          </p:cNvSpPr>
          <p:nvPr/>
        </p:nvSpPr>
        <p:spPr bwMode="auto">
          <a:xfrm>
            <a:off x="3362325" y="44100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245" name="Freeform 53"/>
          <p:cNvSpPr>
            <a:spLocks/>
          </p:cNvSpPr>
          <p:nvPr/>
        </p:nvSpPr>
        <p:spPr bwMode="auto">
          <a:xfrm>
            <a:off x="3590926" y="3016061"/>
            <a:ext cx="762000" cy="1419414"/>
          </a:xfrm>
          <a:custGeom>
            <a:avLst/>
            <a:gdLst>
              <a:gd name="T0" fmla="*/ 2147483647 w 1536"/>
              <a:gd name="T1" fmla="*/ 0 h 624"/>
              <a:gd name="T2" fmla="*/ 2147483647 w 1536"/>
              <a:gd name="T3" fmla="*/ 2147483647 h 624"/>
              <a:gd name="T4" fmla="*/ 0 w 1536"/>
              <a:gd name="T5" fmla="*/ 2147483647 h 624"/>
              <a:gd name="T6" fmla="*/ 0 60000 65536"/>
              <a:gd name="T7" fmla="*/ 0 60000 65536"/>
              <a:gd name="T8" fmla="*/ 0 60000 65536"/>
              <a:gd name="T9" fmla="*/ 0 w 1536"/>
              <a:gd name="T10" fmla="*/ 0 h 624"/>
              <a:gd name="T11" fmla="*/ 1536 w 153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624">
                <a:moveTo>
                  <a:pt x="1152" y="0"/>
                </a:moveTo>
                <a:cubicBezTo>
                  <a:pt x="1344" y="116"/>
                  <a:pt x="1536" y="232"/>
                  <a:pt x="1344" y="336"/>
                </a:cubicBezTo>
                <a:cubicBezTo>
                  <a:pt x="1152" y="440"/>
                  <a:pt x="576" y="532"/>
                  <a:pt x="0" y="62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152400" y="1752600"/>
            <a:ext cx="83058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Times" charset="0"/>
              <a:buChar char="•"/>
            </a:pPr>
            <a:r>
              <a:rPr lang="en-US" sz="2000" dirty="0">
                <a:latin typeface="Times New Roman" charset="0"/>
              </a:rPr>
              <a:t> since 2 strategies per player, Nash </a:t>
            </a:r>
            <a:r>
              <a:rPr lang="en-US" sz="2000" dirty="0" smtClean="0">
                <a:latin typeface="Times New Roman" charset="0"/>
              </a:rPr>
              <a:t>equilibrium </a:t>
            </a:r>
            <a:r>
              <a:rPr lang="en-US" sz="2000" dirty="0">
                <a:latin typeface="Times New Roman" charset="0"/>
              </a:rPr>
              <a:t>lies in [0,1]</a:t>
            </a:r>
            <a:r>
              <a:rPr lang="en-US" sz="2000" i="1" baseline="30000" dirty="0">
                <a:latin typeface="Times New Roman" charset="0"/>
              </a:rPr>
              <a:t>n</a:t>
            </a:r>
            <a:endParaRPr lang="en-US" sz="2000" i="1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2" grpId="0"/>
      <p:bldP spid="392203" grpId="0"/>
      <p:bldP spid="392204" grpId="0"/>
      <p:bldP spid="392205" grpId="0"/>
      <p:bldP spid="392244" grpId="0" animBg="1"/>
      <p:bldP spid="392245" grpId="0" animBg="1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1|3.8|9.4|1.1|10.5|8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1|3.8|9.4|1.1|10.5|8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16.9|9.7|14.4|7.9|6.1|5.4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:|0.2|12.4|15.3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9649</TotalTime>
  <Words>1451</Words>
  <Application>Microsoft Macintosh PowerPoint</Application>
  <PresentationFormat>On-screen Show (4:3)</PresentationFormat>
  <Paragraphs>209</Paragraphs>
  <Slides>24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4_Compass</vt:lpstr>
      <vt:lpstr>Compass</vt:lpstr>
      <vt:lpstr>Equation</vt:lpstr>
      <vt:lpstr>Slide 1</vt:lpstr>
      <vt:lpstr>Slide 2</vt:lpstr>
      <vt:lpstr>Multiplayer Zero-Sum, wha?</vt:lpstr>
      <vt:lpstr>Polymatrix Games</vt:lpstr>
      <vt:lpstr>Polymatrix Games</vt:lpstr>
      <vt:lpstr>Slide 6</vt:lpstr>
      <vt:lpstr>anonymous games</vt:lpstr>
      <vt:lpstr>PTAS</vt:lpstr>
      <vt:lpstr>sketch of algorithm for 2 strategies</vt:lpstr>
      <vt:lpstr>sketch for 2 strategies (cont.)</vt:lpstr>
      <vt:lpstr>sketch for 2 strategies (cont.)</vt:lpstr>
      <vt:lpstr>The TV Bound</vt:lpstr>
      <vt:lpstr>Completing the algorithm</vt:lpstr>
      <vt:lpstr>Slide 14</vt:lpstr>
      <vt:lpstr>proof of approximation result</vt:lpstr>
      <vt:lpstr>proof of approximation result</vt:lpstr>
      <vt:lpstr>proof of approximation result</vt:lpstr>
      <vt:lpstr>Anonymous Games Summary</vt:lpstr>
      <vt:lpstr>Slide 19</vt:lpstr>
      <vt:lpstr>Slide 20</vt:lpstr>
      <vt:lpstr>proof of structural result</vt:lpstr>
      <vt:lpstr>Anonymous Games Summary</vt:lpstr>
      <vt:lpstr>Is there an even faster PTAS?</vt:lpstr>
      <vt:lpstr>Anonymous Games Summary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Constantinos Daskalakis</cp:lastModifiedBy>
  <cp:revision>270</cp:revision>
  <cp:lastPrinted>2010-03-10T05:52:23Z</cp:lastPrinted>
  <dcterms:created xsi:type="dcterms:W3CDTF">2010-03-18T17:32:25Z</dcterms:created>
  <dcterms:modified xsi:type="dcterms:W3CDTF">2010-03-18T19:08:47Z</dcterms:modified>
</cp:coreProperties>
</file>