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6" r:id="rId7"/>
    <p:sldId id="268" r:id="rId8"/>
    <p:sldId id="267" r:id="rId9"/>
    <p:sldId id="269" r:id="rId10"/>
    <p:sldId id="270" r:id="rId11"/>
    <p:sldId id="280" r:id="rId12"/>
    <p:sldId id="271" r:id="rId13"/>
    <p:sldId id="272" r:id="rId14"/>
    <p:sldId id="273" r:id="rId15"/>
    <p:sldId id="274" r:id="rId16"/>
    <p:sldId id="275" r:id="rId17"/>
    <p:sldId id="279" r:id="rId18"/>
    <p:sldId id="276" r:id="rId19"/>
    <p:sldId id="277" r:id="rId20"/>
    <p:sldId id="278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FDCB"/>
    <a:srgbClr val="000006"/>
    <a:srgbClr val="BDEAC9"/>
    <a:srgbClr val="373737"/>
    <a:srgbClr val="1668B7"/>
    <a:srgbClr val="FF0000"/>
    <a:srgbClr val="2C69B1"/>
    <a:srgbClr val="000004"/>
    <a:srgbClr val="49B1FF"/>
    <a:srgbClr val="958A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7225" autoAdjust="0"/>
    <p:restoredTop sz="92415" autoAdjust="0"/>
  </p:normalViewPr>
  <p:slideViewPr>
    <p:cSldViewPr snapToGrid="0" snapToObjects="1">
      <p:cViewPr>
        <p:scale>
          <a:sx n="100" d="100"/>
          <a:sy n="100" d="100"/>
        </p:scale>
        <p:origin x="-52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1AC2A-D372-A94C-8F12-5B081D8619FE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685800"/>
            <a:ext cx="8839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C355499-C114-0B4F-A437-D5704DB7E7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BFDF274-2409-7349-9E40-DEC41785E9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574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077DA8DA-85BA-994F-9C39-4E77AF0280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3/29/10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df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df"/><Relationship Id="rId9" Type="http://schemas.openxmlformats.org/officeDocument/2006/relationships/image" Target="../media/image25.png"/><Relationship Id="rId3" Type="http://schemas.openxmlformats.org/officeDocument/2006/relationships/image" Target="../media/image19.png"/><Relationship Id="rId6" Type="http://schemas.openxmlformats.org/officeDocument/2006/relationships/image" Target="../media/image22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6" Type="http://schemas.openxmlformats.org/officeDocument/2006/relationships/image" Target="../media/image30.pd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df"/><Relationship Id="rId5" Type="http://schemas.openxmlformats.org/officeDocument/2006/relationships/image" Target="../media/image33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6" Type="http://schemas.openxmlformats.org/officeDocument/2006/relationships/image" Target="../media/image34.pdf"/></Relationships>
</file>

<file path=ppt/slides/_rels/slide2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8.pdf"/><Relationship Id="rId4" Type="http://schemas.openxmlformats.org/officeDocument/2006/relationships/image" Target="../media/image38.pdf"/><Relationship Id="rId7" Type="http://schemas.openxmlformats.org/officeDocument/2006/relationships/image" Target="../media/image41.png"/><Relationship Id="rId11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df"/><Relationship Id="rId8" Type="http://schemas.openxmlformats.org/officeDocument/2006/relationships/image" Target="../media/image42.pdf"/><Relationship Id="rId13" Type="http://schemas.openxmlformats.org/officeDocument/2006/relationships/image" Target="../media/image47.png"/><Relationship Id="rId10" Type="http://schemas.openxmlformats.org/officeDocument/2006/relationships/image" Target="../media/image44.pdf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2" Type="http://schemas.openxmlformats.org/officeDocument/2006/relationships/image" Target="../media/image46.pdf"/><Relationship Id="rId2" Type="http://schemas.openxmlformats.org/officeDocument/2006/relationships/image" Target="../media/image36.pdf"/><Relationship Id="rId9" Type="http://schemas.openxmlformats.org/officeDocument/2006/relationships/image" Target="../media/image43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38577" y="2266834"/>
            <a:ext cx="670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6.896: Topics in Algorithmic Game Theory</a:t>
            </a:r>
            <a:endParaRPr lang="en-US" sz="28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105" y="2900121"/>
            <a:ext cx="208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Lecture 13b</a:t>
            </a:r>
            <a:endParaRPr lang="en-US" sz="2400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6605" y="4483100"/>
            <a:ext cx="3441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Constantinos Daskalakis</a:t>
            </a:r>
            <a:endParaRPr lang="en-US" sz="24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838200"/>
            <a:ext cx="324384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notion of a </a:t>
            </a:r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demand function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358205"/>
            <a:ext cx="680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=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where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the price; F(.) is assumed continuous, and it is taken as an empirical proposition that the demand function is decreasing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100" y="2437368"/>
            <a:ext cx="2680917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analysis of a </a:t>
            </a:r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monopoly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703" y="2925802"/>
            <a:ext cx="6256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- profit-maximizing producer with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cost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for production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; discusses decreasing, constant and increasing cost functions</a:t>
            </a:r>
          </a:p>
          <a:p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1703" y="3643868"/>
            <a:ext cx="6562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equations determining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equilibrium price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100" y="4342944"/>
            <a:ext cx="1873446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duopoly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model:</a:t>
            </a:r>
            <a:endParaRPr lang="en-US" sz="20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5278" y="4780578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two rival producers of a homogeneous product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100" y="5594290"/>
            <a:ext cx="2578643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unlimited competition,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7100" y="5994400"/>
            <a:ext cx="513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communication of markets on single commodity, 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002" y="304800"/>
            <a:ext cx="3254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Cournot’s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Contributions: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1936750"/>
            <a:ext cx="5537200" cy="298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5500" y="939800"/>
            <a:ext cx="4279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question left unanswered by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Cournot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…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Leon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(1834-1910)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417638"/>
            <a:ext cx="2679700" cy="41462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60500" y="1638300"/>
            <a:ext cx="6718300" cy="4845050"/>
            <a:chOff x="1460500" y="1638300"/>
            <a:chExt cx="6718300" cy="48450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2903" y="1638300"/>
              <a:ext cx="3115897" cy="4845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60500" y="5837019"/>
              <a:ext cx="3416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Elements of Pure Economics, or the theory of social wealth, 1874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Leon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(1834-1910)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230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- goal was to solve the problem that was left open by </a:t>
            </a:r>
            <a:r>
              <a:rPr lang="en-US" sz="22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Cournot</a:t>
            </a:r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i.e. characterize the price equilibrium of a market with many commodities;</a:t>
            </a:r>
            <a:endParaRPr lang="en-US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1" y="2502812"/>
            <a:ext cx="8648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 gave system of simultaneous equations for price equilibrium: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9500" y="3022599"/>
            <a:ext cx="726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informal argument for the existence of an equilibrium based on the assumption that an equilibrium exists whenever the number of equations equals the number of unknowns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1" y="4357013"/>
            <a:ext cx="86486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 recognized the need for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dynamics leading to an equilibrium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52587" y="4826000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tâtonnement</a:t>
            </a:r>
            <a:r>
              <a:rPr lang="en-US" altLang="zh-CN" dirty="0" smtClean="0">
                <a:solidFill>
                  <a:srgbClr val="FFFFFF"/>
                </a:solidFill>
                <a:latin typeface="Times New Roman" pitchFamily="-108" charset="0"/>
              </a:rPr>
              <a:t>: price adjustment mechanism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16100"/>
            <a:ext cx="2446421" cy="3098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33801" y="3059668"/>
            <a:ext cx="520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CN" sz="2200" i="1" dirty="0" smtClean="0">
                <a:solidFill>
                  <a:srgbClr val="FFFFFF"/>
                </a:solidFill>
                <a:latin typeface="Times New Roman" pitchFamily="-108" charset="0"/>
              </a:rPr>
              <a:t>hydraulic apparatus for solving markets with  3 traders with money and a producer of 3 commodities</a:t>
            </a:r>
            <a:endParaRPr lang="en-US" altLang="zh-CN" sz="2200" i="1" dirty="0">
              <a:solidFill>
                <a:srgbClr val="FFFFFF"/>
              </a:solidFill>
              <a:latin typeface="Times New Roman" pitchFamily="-10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3911600" cy="558800"/>
          </a:xfrm>
        </p:spPr>
        <p:txBody>
          <a:bodyPr>
            <a:normAutofit fontScale="92500"/>
          </a:bodyPr>
          <a:lstStyle/>
          <a:p>
            <a:pPr>
              <a:buSzTx/>
              <a:buNone/>
            </a:pPr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First computational approach!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5635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133600" y="2628900"/>
          <a:ext cx="5334000" cy="4000500"/>
        </p:xfrm>
        <a:graphic>
          <a:graphicData uri="http://schemas.openxmlformats.org/presentationml/2006/ole">
            <p:oleObj spid="_x0000_s30722" name="Slide" r:id="rId3" imgW="4446720" imgH="3335400" progId="">
              <p:embed/>
            </p:oleObj>
          </a:graphicData>
        </a:graphic>
      </p:graphicFrame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000" y="361366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911600" cy="558800"/>
          </a:xfrm>
        </p:spPr>
        <p:txBody>
          <a:bodyPr>
            <a:normAutofit/>
          </a:bodyPr>
          <a:lstStyle/>
          <a:p>
            <a:pPr>
              <a:buSzTx/>
              <a:buNone/>
            </a:pPr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Stock Market Crash of 1929: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[ Irving Fisher (1867-1947)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9300" y="25008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"Stock prices have reached what looks like a permanently high plateau." </a:t>
            </a:r>
            <a:endParaRPr lang="en-US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300" y="4105365"/>
            <a:ext cx="610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Market is “only shaking out of the lunatic fringe” 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7299" y="4659363"/>
            <a:ext cx="478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[October 21, 1929 (8 days before black Tuesday)]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7299" y="3097768"/>
            <a:ext cx="2550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[Shortly before the crisis]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48396" y="5987534"/>
            <a:ext cx="338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]</a:t>
            </a:r>
            <a:endParaRPr lang="en-US" sz="3600" dirty="0">
              <a:solidFill>
                <a:srgbClr val="FFFDC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784600"/>
            <a:ext cx="7386637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[….]</a:t>
            </a:r>
            <a:endParaRPr lang="en-US" sz="2400" i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Arrow-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Debreu-McKenzie Theorem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71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993900"/>
            <a:ext cx="7778750" cy="15864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Font typeface="Wingdings" pitchFamily="-108" charset="2"/>
              <a:buNone/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Font typeface="Wingdings" pitchFamily="-108" charset="2"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28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050" y="2795319"/>
            <a:ext cx="8032750" cy="6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Established the existence of a market equilibrium under very general conditions using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Brouwer/Kakutani’s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fixed point theorem.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6150" y="3673569"/>
            <a:ext cx="4180476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it is hence highly non-constructive!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350" y="1993900"/>
            <a:ext cx="777875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One of the most celebrated theorems in Mathematical Economics.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0167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Kenneth Arrow</a:t>
            </a:r>
          </a:p>
        </p:txBody>
      </p:sp>
      <p:sp>
        <p:nvSpPr>
          <p:cNvPr id="1509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40288" y="3198813"/>
            <a:ext cx="2970212" cy="534987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49B1FF"/>
                </a:solidFill>
                <a:latin typeface="Times New Roman"/>
                <a:cs typeface="Times New Roman"/>
              </a:rPr>
              <a:t>Nobel Prize, 1972</a:t>
            </a:r>
          </a:p>
        </p:txBody>
      </p:sp>
      <p:pic>
        <p:nvPicPr>
          <p:cNvPr id="1509380" name="Picture 4" descr="arrow_bi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7765" b="6744"/>
          <a:stretch>
            <a:fillRect/>
          </a:stretch>
        </p:blipFill>
        <p:spPr>
          <a:xfrm>
            <a:off x="1230313" y="2468563"/>
            <a:ext cx="3073400" cy="3687762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5" descr="wall_str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801360"/>
            <a:ext cx="3340100" cy="24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A-afuera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355110" y="1498599"/>
            <a:ext cx="4338039" cy="2735262"/>
          </a:xfrm>
          <a:noFill/>
          <a:ln w="38100">
            <a:solidFill>
              <a:srgbClr val="000000"/>
            </a:solidFill>
          </a:ln>
        </p:spPr>
      </p:pic>
      <p:pic>
        <p:nvPicPr>
          <p:cNvPr id="25" name="Picture 3" descr="internet-traffic"/>
          <p:cNvPicPr>
            <a:picLocks noChangeAspect="1" noChangeArrowheads="1"/>
          </p:cNvPicPr>
          <p:nvPr/>
        </p:nvPicPr>
        <p:blipFill>
          <a:blip r:embed="rId5"/>
          <a:srcRect l="3076" t="15982" r="3464" b="17403"/>
          <a:stretch>
            <a:fillRect/>
          </a:stretch>
        </p:blipFill>
        <p:spPr bwMode="auto">
          <a:xfrm>
            <a:off x="1504239" y="4259261"/>
            <a:ext cx="4688599" cy="25066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543300" y="165100"/>
            <a:ext cx="169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Markets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FDCB"/>
                </a:solidFill>
                <a:latin typeface="Times New Roman"/>
                <a:cs typeface="Times New Roman"/>
              </a:rPr>
              <a:t>Gerard Debreu</a:t>
            </a: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41875" y="3197225"/>
            <a:ext cx="3425825" cy="574675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49B1FF"/>
                </a:solidFill>
                <a:latin typeface="Times New Roman"/>
                <a:cs typeface="Times New Roman"/>
              </a:rPr>
              <a:t>Nobel Prize, 1983</a:t>
            </a:r>
          </a:p>
        </p:txBody>
      </p:sp>
      <p:pic>
        <p:nvPicPr>
          <p:cNvPr id="1510404" name="Picture 4" descr="debreu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6200" y="2546350"/>
            <a:ext cx="2698750" cy="3817938"/>
          </a:xfrm>
          <a:noFill/>
          <a:ln w="28575"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Exchange Market 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Model (without production)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84300"/>
            <a:ext cx="35299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Consider a marketplace with: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2571750" y="1657350"/>
            <a:ext cx="2435336" cy="673100"/>
            <a:chOff x="2571750" y="1301750"/>
            <a:chExt cx="2435336" cy="673100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571750" y="1301750"/>
              <a:ext cx="698500" cy="6731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43250" y="1435100"/>
              <a:ext cx="1863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traders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(or agents)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2597150" y="1974850"/>
            <a:ext cx="3795708" cy="854968"/>
            <a:chOff x="2597150" y="1619250"/>
            <a:chExt cx="3795708" cy="854968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597150" y="1619250"/>
              <a:ext cx="673100" cy="7493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43250" y="1827887"/>
              <a:ext cx="32496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goods 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(or commodities) </a:t>
              </a:r>
              <a:b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</a:b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assumed to be </a:t>
              </a:r>
              <a:r>
                <a:rPr lang="en-US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infinitely divisible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2901950"/>
            <a:ext cx="3199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Utility</a:t>
            </a:r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function</a:t>
            </a:r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trader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563513"/>
            <a:ext cx="2800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Endowment 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trader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5130800" y="3746500"/>
            <a:ext cx="2462009" cy="407432"/>
            <a:chOff x="4762500" y="3746500"/>
            <a:chExt cx="2462009" cy="407432"/>
          </a:xfrm>
        </p:grpSpPr>
        <p:sp>
          <p:nvSpPr>
            <p:cNvPr id="16" name="Freeform 15"/>
            <p:cNvSpPr/>
            <p:nvPr/>
          </p:nvSpPr>
          <p:spPr>
            <a:xfrm>
              <a:off x="4762500" y="3746500"/>
              <a:ext cx="533400" cy="296333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8600" y="3784600"/>
              <a:ext cx="1915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non-negative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reals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84618" y="6350000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amount of goods trader comes to the marketplace with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444750" y="3175000"/>
            <a:ext cx="3213100" cy="889000"/>
          </a:xfrm>
          <a:prstGeom prst="rect">
            <a:avLst/>
          </a:prstGeom>
        </p:spPr>
      </p:pic>
      <p:grpSp>
        <p:nvGrpSpPr>
          <p:cNvPr id="5" name="Group 28"/>
          <p:cNvGrpSpPr/>
          <p:nvPr/>
        </p:nvGrpSpPr>
        <p:grpSpPr>
          <a:xfrm>
            <a:off x="3530102" y="3822701"/>
            <a:ext cx="3392741" cy="779964"/>
            <a:chOff x="4711700" y="3373968"/>
            <a:chExt cx="3392741" cy="779964"/>
          </a:xfrm>
        </p:grpSpPr>
        <p:sp>
          <p:nvSpPr>
            <p:cNvPr id="30" name="Freeform 29"/>
            <p:cNvSpPr/>
            <p:nvPr/>
          </p:nvSpPr>
          <p:spPr>
            <a:xfrm>
              <a:off x="4711700" y="3373968"/>
              <a:ext cx="533400" cy="706966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8600" y="3784600"/>
              <a:ext cx="279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consumption set for trader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endParaRPr lang="en-US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2825750" y="3898901"/>
            <a:ext cx="4943003" cy="1212849"/>
            <a:chOff x="2825750" y="3898901"/>
            <a:chExt cx="4943003" cy="1212849"/>
          </a:xfrm>
        </p:grpSpPr>
        <p:sp>
          <p:nvSpPr>
            <p:cNvPr id="18" name="TextBox 17"/>
            <p:cNvSpPr txBox="1"/>
            <p:nvPr/>
          </p:nvSpPr>
          <p:spPr>
            <a:xfrm>
              <a:off x="3333750" y="4738132"/>
              <a:ext cx="4435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specifies trader 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’s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utility for bundles of goods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825750" y="3898901"/>
              <a:ext cx="533400" cy="1212849"/>
            </a:xfrm>
            <a:custGeom>
              <a:avLst/>
              <a:gdLst>
                <a:gd name="connsiteX0" fmla="*/ 0 w 533400"/>
                <a:gd name="connsiteY0" fmla="*/ 0 h 296333"/>
                <a:gd name="connsiteX1" fmla="*/ 101600 w 533400"/>
                <a:gd name="connsiteY1" fmla="*/ 254000 h 296333"/>
                <a:gd name="connsiteX2" fmla="*/ 533400 w 533400"/>
                <a:gd name="connsiteY2" fmla="*/ 254000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296333">
                  <a:moveTo>
                    <a:pt x="0" y="0"/>
                  </a:moveTo>
                  <a:cubicBezTo>
                    <a:pt x="6350" y="105833"/>
                    <a:pt x="12700" y="211667"/>
                    <a:pt x="101600" y="254000"/>
                  </a:cubicBezTo>
                  <a:cubicBezTo>
                    <a:pt x="190500" y="296333"/>
                    <a:pt x="533400" y="254000"/>
                    <a:pt x="533400" y="254000"/>
                  </a:cubicBezTo>
                </a:path>
              </a:pathLst>
            </a:custGeom>
            <a:ln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628900" y="5740400"/>
            <a:ext cx="1371600" cy="78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2425700"/>
            <a:ext cx="778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Under this price vector, each trader would like to sell some of her endowment and purchase an optimal bundle using her income from what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/he sold; thus she solves the following program:</a:t>
            </a:r>
            <a:endParaRPr lang="en-US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81000" y="1397000"/>
            <a:ext cx="8064500" cy="1028700"/>
            <a:chOff x="381000" y="1397000"/>
            <a:chExt cx="8064500" cy="1028700"/>
          </a:xfrm>
        </p:grpSpPr>
        <p:sp>
          <p:nvSpPr>
            <p:cNvPr id="13" name="TextBox 12"/>
            <p:cNvSpPr txBox="1"/>
            <p:nvPr/>
          </p:nvSpPr>
          <p:spPr>
            <a:xfrm>
              <a:off x="381000" y="1397000"/>
              <a:ext cx="80645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Suppose the goods in the market are priced according to some price vector                . </a:t>
              </a:r>
              <a:endParaRPr lang="en-US" sz="22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092200" y="1536700"/>
              <a:ext cx="1397000" cy="889000"/>
            </a:xfrm>
            <a:prstGeom prst="rect">
              <a:avLst/>
            </a:prstGeom>
          </p:spPr>
        </p:pic>
      </p:grpSp>
      <p:grpSp>
        <p:nvGrpSpPr>
          <p:cNvPr id="3" name="Group 10"/>
          <p:cNvGrpSpPr/>
          <p:nvPr/>
        </p:nvGrpSpPr>
        <p:grpSpPr>
          <a:xfrm>
            <a:off x="4584700" y="3787696"/>
            <a:ext cx="1723327" cy="1279604"/>
            <a:chOff x="4584700" y="3609896"/>
            <a:chExt cx="1723327" cy="1279604"/>
          </a:xfrm>
        </p:grpSpPr>
        <p:sp>
          <p:nvSpPr>
            <p:cNvPr id="28" name="Right Brace 27"/>
            <p:cNvSpPr/>
            <p:nvPr/>
          </p:nvSpPr>
          <p:spPr>
            <a:xfrm>
              <a:off x="4584700" y="3609896"/>
              <a:ext cx="266700" cy="127960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16500" y="4013200"/>
              <a:ext cx="1291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Program</a:t>
              </a:r>
              <a:r>
                <a:rPr lang="en-US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60600" y="3581400"/>
            <a:ext cx="2514600" cy="1651000"/>
          </a:xfrm>
          <a:prstGeom prst="rect">
            <a:avLst/>
          </a:prstGeom>
        </p:spPr>
      </p:pic>
      <p:grpSp>
        <p:nvGrpSpPr>
          <p:cNvPr id="4" name="Group 15"/>
          <p:cNvGrpSpPr/>
          <p:nvPr/>
        </p:nvGrpSpPr>
        <p:grpSpPr>
          <a:xfrm>
            <a:off x="381000" y="5359400"/>
            <a:ext cx="8407400" cy="921841"/>
            <a:chOff x="381000" y="5283200"/>
            <a:chExt cx="8407400" cy="921841"/>
          </a:xfrm>
        </p:grpSpPr>
        <p:sp>
          <p:nvSpPr>
            <p:cNvPr id="30" name="TextBox 29"/>
            <p:cNvSpPr txBox="1"/>
            <p:nvPr/>
          </p:nvSpPr>
          <p:spPr>
            <a:xfrm>
              <a:off x="381000" y="5435600"/>
              <a:ext cx="8407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FF6600"/>
                  </a:solidFill>
                  <a:latin typeface="Times New Roman"/>
                  <a:cs typeface="Times New Roman"/>
                </a:rPr>
                <a:t>Note:</a:t>
              </a:r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If </a:t>
              </a:r>
              <a:r>
                <a:rPr lang="en-US" sz="2200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u</a:t>
              </a:r>
              <a:r>
                <a:rPr lang="en-US" sz="2200" i="1" baseline="-25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2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is continuous and        is compact, then the above program has a well-defined optimum value.</a:t>
              </a:r>
              <a:endParaRPr lang="en-US" sz="2200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492500" y="5283200"/>
              <a:ext cx="812800" cy="787400"/>
            </a:xfrm>
            <a:prstGeom prst="rect">
              <a:avLst/>
            </a:prstGeom>
          </p:spPr>
        </p:pic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" y="-50800"/>
            <a:ext cx="8763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Exchange Market 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Model (without production)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Competitive (or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Walrasian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) Market Equilibrium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628900" y="3717289"/>
            <a:ext cx="1714503" cy="1033543"/>
            <a:chOff x="2628900" y="3717289"/>
            <a:chExt cx="1714503" cy="1033543"/>
          </a:xfrm>
        </p:grpSpPr>
        <p:sp>
          <p:nvSpPr>
            <p:cNvPr id="16" name="Left Bracket 15"/>
            <p:cNvSpPr/>
            <p:nvPr/>
          </p:nvSpPr>
          <p:spPr>
            <a:xfrm rot="16200000">
              <a:off x="3679191" y="3301999"/>
              <a:ext cx="248921" cy="1079502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6" idx="1"/>
            </p:cNvCxnSpPr>
            <p:nvPr/>
          </p:nvCxnSpPr>
          <p:spPr>
            <a:xfrm rot="5400000">
              <a:off x="3364232" y="3916679"/>
              <a:ext cx="389889" cy="4889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628900" y="4381500"/>
              <a:ext cx="1445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total demand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4711699" y="3745228"/>
            <a:ext cx="1439933" cy="980204"/>
            <a:chOff x="4711699" y="3745228"/>
            <a:chExt cx="1439933" cy="980204"/>
          </a:xfrm>
        </p:grpSpPr>
        <p:sp>
          <p:nvSpPr>
            <p:cNvPr id="17" name="Left Bracket 16"/>
            <p:cNvSpPr/>
            <p:nvPr/>
          </p:nvSpPr>
          <p:spPr>
            <a:xfrm rot="16200000">
              <a:off x="5126989" y="3329938"/>
              <a:ext cx="248921" cy="1079502"/>
            </a:xfrm>
            <a:prstGeom prst="leftBracket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7" idx="1"/>
            </p:cNvCxnSpPr>
            <p:nvPr/>
          </p:nvCxnSpPr>
          <p:spPr>
            <a:xfrm rot="16200000" flipH="1">
              <a:off x="5207000" y="4038600"/>
              <a:ext cx="361950" cy="2730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864100" y="43561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total supply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81000" y="1460500"/>
            <a:ext cx="8229600" cy="1311196"/>
            <a:chOff x="381000" y="1460500"/>
            <a:chExt cx="8229600" cy="1311196"/>
          </a:xfrm>
        </p:grpSpPr>
        <p:grpSp>
          <p:nvGrpSpPr>
            <p:cNvPr id="5" name="Group 24"/>
            <p:cNvGrpSpPr/>
            <p:nvPr/>
          </p:nvGrpSpPr>
          <p:grpSpPr>
            <a:xfrm>
              <a:off x="381000" y="1460500"/>
              <a:ext cx="8229600" cy="1311196"/>
              <a:chOff x="381000" y="1193800"/>
              <a:chExt cx="8229600" cy="131119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81000" y="1397000"/>
                <a:ext cx="8229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49B1FF"/>
                    </a:solidFill>
                    <a:latin typeface="Times New Roman"/>
                    <a:cs typeface="Times New Roman"/>
                  </a:rPr>
                  <a:t>Def:</a:t>
                </a:r>
                <a:r>
                  <a:rPr lang="en-US" sz="220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A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price vector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              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is called a 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competitive market equilibrium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iff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there exists a collection of optimal solutions             to 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Program</a:t>
                </a:r>
                <a:r>
                  <a:rPr lang="en-US" sz="2200" i="1" baseline="-250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lang="en-US" sz="2200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(</a:t>
                </a:r>
                <a:r>
                  <a:rPr lang="en-US" sz="22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p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), for all </a:t>
                </a:r>
                <a:r>
                  <a:rPr lang="en-US" sz="22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i</a:t>
                </a:r>
                <a:r>
                  <a:rPr lang="en-US" sz="2200" i="1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= 1,…, </a:t>
                </a:r>
                <a:r>
                  <a:rPr lang="en-US" sz="2200" i="1" dirty="0" err="1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n</a:t>
                </a:r>
                <a:r>
                  <a:rPr lang="en-US" sz="2200" dirty="0" smtClean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, such that the total demand meets the total supply, i.e.</a:t>
                </a:r>
                <a:endParaRPr lang="en-US" sz="2200" dirty="0">
                  <a:solidFill>
                    <a:schemeClr val="bg1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2476500" y="1193800"/>
                <a:ext cx="1397000" cy="889000"/>
              </a:xfrm>
              <a:prstGeom prst="rect">
                <a:avLst/>
              </a:prstGeom>
            </p:spPr>
          </p:pic>
        </p:grp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613400" y="1816100"/>
              <a:ext cx="1117600" cy="8382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92450" y="2698750"/>
            <a:ext cx="2603500" cy="130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Arrow-Debreu Theorem 1954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00" y="1371600"/>
            <a:ext cx="8064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Theorem [Arrow-Debreu 1954]: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Suppose</a:t>
            </a:r>
            <a:endParaRPr lang="en-US" sz="22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700" y="5219700"/>
            <a:ext cx="5386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Then a competitive market equilibrium exists.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12800" y="1828800"/>
            <a:ext cx="3877985" cy="787400"/>
            <a:chOff x="508000" y="2082800"/>
            <a:chExt cx="3877985" cy="787400"/>
          </a:xfrm>
        </p:grpSpPr>
        <p:sp>
          <p:nvSpPr>
            <p:cNvPr id="18" name="TextBox 17"/>
            <p:cNvSpPr txBox="1"/>
            <p:nvPr/>
          </p:nvSpPr>
          <p:spPr>
            <a:xfrm>
              <a:off x="508000" y="2247900"/>
              <a:ext cx="3877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      is closed and convex   	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787400" y="2082800"/>
              <a:ext cx="812800" cy="787400"/>
            </a:xfrm>
            <a:prstGeom prst="rect">
              <a:avLst/>
            </a:prstGeom>
          </p:spPr>
        </p:pic>
      </p:grpSp>
      <p:grpSp>
        <p:nvGrpSpPr>
          <p:cNvPr id="3" name="Group 36"/>
          <p:cNvGrpSpPr/>
          <p:nvPr/>
        </p:nvGrpSpPr>
        <p:grpSpPr>
          <a:xfrm>
            <a:off x="571500" y="2755900"/>
            <a:ext cx="3035300" cy="787400"/>
            <a:chOff x="508000" y="3149600"/>
            <a:chExt cx="3035300" cy="787400"/>
          </a:xfrm>
        </p:grpSpPr>
        <p:sp>
          <p:nvSpPr>
            <p:cNvPr id="22" name="TextBox 21"/>
            <p:cNvSpPr txBox="1"/>
            <p:nvPr/>
          </p:nvSpPr>
          <p:spPr>
            <a:xfrm>
              <a:off x="508000" y="33655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a)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6" name="Picture 3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079500" y="3149600"/>
              <a:ext cx="2463800" cy="787400"/>
            </a:xfrm>
            <a:prstGeom prst="rect">
              <a:avLst/>
            </a:prstGeom>
          </p:spPr>
        </p:pic>
      </p:grpSp>
      <p:grpSp>
        <p:nvGrpSpPr>
          <p:cNvPr id="4" name="Group 41"/>
          <p:cNvGrpSpPr/>
          <p:nvPr/>
        </p:nvGrpSpPr>
        <p:grpSpPr>
          <a:xfrm>
            <a:off x="570131" y="3238500"/>
            <a:ext cx="3366869" cy="787400"/>
            <a:chOff x="532031" y="3797300"/>
            <a:chExt cx="3366869" cy="787400"/>
          </a:xfrm>
        </p:grpSpPr>
        <p:sp>
          <p:nvSpPr>
            <p:cNvPr id="34" name="TextBox 33"/>
            <p:cNvSpPr txBox="1"/>
            <p:nvPr/>
          </p:nvSpPr>
          <p:spPr>
            <a:xfrm>
              <a:off x="532031" y="40005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079500" y="3797300"/>
              <a:ext cx="2819400" cy="787400"/>
            </a:xfrm>
            <a:prstGeom prst="rect">
              <a:avLst/>
            </a:prstGeom>
          </p:spPr>
        </p:pic>
      </p:grpSp>
      <p:grpSp>
        <p:nvGrpSpPr>
          <p:cNvPr id="5" name="Group 40"/>
          <p:cNvGrpSpPr/>
          <p:nvPr/>
        </p:nvGrpSpPr>
        <p:grpSpPr>
          <a:xfrm>
            <a:off x="582831" y="4064000"/>
            <a:ext cx="3125569" cy="787400"/>
            <a:chOff x="582831" y="4279900"/>
            <a:chExt cx="3125569" cy="78740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143000" y="4279900"/>
              <a:ext cx="2565400" cy="78740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82831" y="44958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(iii 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451100" y="4438650"/>
            <a:ext cx="4089400" cy="774700"/>
          </a:xfrm>
          <a:prstGeom prst="rect">
            <a:avLst/>
          </a:prstGeom>
        </p:spPr>
      </p:pic>
      <p:pic>
        <p:nvPicPr>
          <p:cNvPr id="46" name="Pictur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419350" y="3562350"/>
            <a:ext cx="6235700" cy="774700"/>
          </a:xfrm>
          <a:prstGeom prst="rect">
            <a:avLst/>
          </a:prstGeom>
        </p:spPr>
      </p:pic>
      <p:grpSp>
        <p:nvGrpSpPr>
          <p:cNvPr id="6" name="Group 47"/>
          <p:cNvGrpSpPr/>
          <p:nvPr/>
        </p:nvGrpSpPr>
        <p:grpSpPr>
          <a:xfrm>
            <a:off x="787400" y="2247900"/>
            <a:ext cx="5877706" cy="812800"/>
            <a:chOff x="787400" y="2247900"/>
            <a:chExt cx="5877706" cy="812800"/>
          </a:xfrm>
        </p:grpSpPr>
        <p:sp>
          <p:nvSpPr>
            <p:cNvPr id="27" name="TextBox 26"/>
            <p:cNvSpPr txBox="1"/>
            <p:nvPr/>
          </p:nvSpPr>
          <p:spPr>
            <a:xfrm>
              <a:off x="787400" y="2490569"/>
              <a:ext cx="5877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                                             (all coordinates positive)        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	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7" name="Pictur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111250" y="2247900"/>
              <a:ext cx="2603500" cy="812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2738438"/>
            <a:ext cx="8267700" cy="1338262"/>
          </a:xfrm>
        </p:spPr>
        <p:txBody>
          <a:bodyPr>
            <a:normAutofit/>
          </a:bodyPr>
          <a:lstStyle/>
          <a:p>
            <a:pPr>
              <a:buFont typeface="Wingdings" pitchFamily="-108" charset="2"/>
              <a:buNone/>
            </a:pPr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“Economics is a science which studies human behavior as a relationship between ends and scarce means which have alternative uses.”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3500" y="40767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-108" charset="2"/>
              <a:buNone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Lionel Robbins (1898 – 1984)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2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7811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43192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How are scarce resources assigned </a:t>
            </a:r>
            <a:b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</a:br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to alternative uses?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608638" y="2928938"/>
            <a:ext cx="2935774" cy="3703773"/>
            <a:chOff x="5608638" y="2928938"/>
            <a:chExt cx="2935774" cy="3703773"/>
          </a:xfrm>
        </p:grpSpPr>
        <p:sp>
          <p:nvSpPr>
            <p:cNvPr id="1529868" name="Line 12"/>
            <p:cNvSpPr>
              <a:spLocks noChangeShapeType="1"/>
            </p:cNvSpPr>
            <p:nvPr/>
          </p:nvSpPr>
          <p:spPr bwMode="auto">
            <a:xfrm>
              <a:off x="5608638" y="2928938"/>
              <a:ext cx="922337" cy="10366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42282" y="3902211"/>
              <a:ext cx="1802130" cy="27305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90524" y="2928938"/>
            <a:ext cx="2498725" cy="3492500"/>
            <a:chOff x="390524" y="2928938"/>
            <a:chExt cx="2498725" cy="3492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4" y="4373563"/>
              <a:ext cx="2047875" cy="2047875"/>
            </a:xfrm>
            <a:prstGeom prst="rect">
              <a:avLst/>
            </a:prstGeom>
          </p:spPr>
        </p:pic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987549" y="2928938"/>
              <a:ext cx="901700" cy="10366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55438" y="3044825"/>
            <a:ext cx="2705100" cy="3376613"/>
            <a:chOff x="2955438" y="3044825"/>
            <a:chExt cx="2705100" cy="3376613"/>
          </a:xfrm>
        </p:grpSpPr>
        <p:sp>
          <p:nvSpPr>
            <p:cNvPr id="1529867" name="Line 11"/>
            <p:cNvSpPr>
              <a:spLocks noChangeShapeType="1"/>
            </p:cNvSpPr>
            <p:nvPr/>
          </p:nvSpPr>
          <p:spPr bwMode="auto">
            <a:xfrm>
              <a:off x="4264025" y="3044825"/>
              <a:ext cx="0" cy="10747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5438" y="4304403"/>
              <a:ext cx="2705100" cy="2117035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0" y="158750"/>
            <a:ext cx="2739538" cy="247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1431925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How are scarce resources assigned</a:t>
            </a:r>
            <a: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 </a:t>
            </a:r>
            <a:b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chemeClr val="bg2"/>
                </a:solidFill>
                <a:latin typeface="Times New Roman"/>
                <a:cs typeface="Times New Roman"/>
              </a:rPr>
              <a:t>to </a:t>
            </a:r>
            <a:r>
              <a:rPr lang="en-US" sz="2800" dirty="0">
                <a:solidFill>
                  <a:schemeClr val="bg2"/>
                </a:solidFill>
                <a:latin typeface="Times New Roman"/>
                <a:cs typeface="Times New Roman"/>
              </a:rPr>
              <a:t>alternative uses?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253" y="3641635"/>
            <a:ext cx="1174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Prices!</a:t>
            </a:r>
            <a:endParaRPr lang="en-US" sz="24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70125" y="4222750"/>
            <a:ext cx="4438650" cy="2024063"/>
            <a:chOff x="2270125" y="4197350"/>
            <a:chExt cx="4438650" cy="2024063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270125" y="4849813"/>
              <a:ext cx="44386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sz="2200" b="0" dirty="0">
                  <a:solidFill>
                    <a:srgbClr val="008000"/>
                  </a:solidFill>
                  <a:latin typeface="Times New Roman"/>
                  <a:cs typeface="Times New Roman"/>
                </a:rPr>
                <a:t>Parity between demand and supply</a:t>
              </a:r>
            </a:p>
          </p:txBody>
        </p:sp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649663" y="4235450"/>
              <a:ext cx="500062" cy="668338"/>
            </a:xfrm>
            <a:prstGeom prst="downArrow">
              <a:avLst>
                <a:gd name="adj1" fmla="val 50000"/>
                <a:gd name="adj2" fmla="val 33413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200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 rot="10800000">
              <a:off x="4687888" y="4197350"/>
              <a:ext cx="500062" cy="668338"/>
            </a:xfrm>
            <a:prstGeom prst="downArrow">
              <a:avLst>
                <a:gd name="adj1" fmla="val 50000"/>
                <a:gd name="adj2" fmla="val 33413"/>
              </a:avLst>
            </a:prstGeom>
            <a:solidFill>
              <a:srgbClr val="FFFF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2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317351" y="5852081"/>
            <a:ext cx="187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80"/>
                </a:solidFill>
                <a:latin typeface="Times New Roman"/>
                <a:cs typeface="Times New Roman"/>
              </a:rPr>
              <a:t>equilibrium prices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90663" y="3784600"/>
            <a:ext cx="7386637" cy="1371600"/>
          </a:xfrm>
        </p:spPr>
        <p:txBody>
          <a:bodyPr>
            <a:normAutofit/>
          </a:bodyPr>
          <a:lstStyle/>
          <a:p>
            <a:pPr algn="ctr"/>
            <a:r>
              <a:rPr lang="en-US" sz="2400" i="1" dirty="0" smtClean="0">
                <a:solidFill>
                  <a:schemeClr val="bg2"/>
                </a:solidFill>
                <a:latin typeface="Times New Roman"/>
                <a:cs typeface="Times New Roman"/>
              </a:rPr>
              <a:t>the beginnings of a mathematical theory</a:t>
            </a:r>
            <a:endParaRPr lang="en-US" sz="2400" i="1" dirty="0">
              <a:solidFill>
                <a:schemeClr val="bg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Augustin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err="1" smtClean="0">
                <a:solidFill>
                  <a:srgbClr val="FFFDCB"/>
                </a:solidFill>
                <a:latin typeface="Times New Roman"/>
                <a:cs typeface="Times New Roman"/>
              </a:rPr>
              <a:t>Cournot</a:t>
            </a:r>
            <a:r>
              <a:rPr lang="en-US" sz="3600" dirty="0" smtClean="0">
                <a:solidFill>
                  <a:srgbClr val="FFFDCB"/>
                </a:solidFill>
                <a:latin typeface="Times New Roman"/>
                <a:cs typeface="Times New Roman"/>
              </a:rPr>
              <a:t> (1801-1877)</a:t>
            </a:r>
            <a:endParaRPr lang="en-US" sz="3600" dirty="0">
              <a:solidFill>
                <a:srgbClr val="FFFDCB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27" y="2324100"/>
            <a:ext cx="2764309" cy="403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19250"/>
            <a:ext cx="25400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973" y="1498599"/>
            <a:ext cx="4921627" cy="4574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9660</TotalTime>
  <Words>717</Words>
  <Application>Microsoft Macintosh PowerPoint</Application>
  <PresentationFormat>On-screen Show (4:3)</PresentationFormat>
  <Paragraphs>84</Paragraphs>
  <Slides>24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Slide</vt:lpstr>
      <vt:lpstr>Slide 1</vt:lpstr>
      <vt:lpstr>Slide 2</vt:lpstr>
      <vt:lpstr>Slide 3</vt:lpstr>
      <vt:lpstr>How are scarce resources assigned  to alternative uses?</vt:lpstr>
      <vt:lpstr>Slide 5</vt:lpstr>
      <vt:lpstr>How are scarce resources assigned  to alternative uses?</vt:lpstr>
      <vt:lpstr>the beginnings of a mathematical theory</vt:lpstr>
      <vt:lpstr>Augustin Cournot (1801-1877)</vt:lpstr>
      <vt:lpstr>Slide 9</vt:lpstr>
      <vt:lpstr>Slide 10</vt:lpstr>
      <vt:lpstr>Slide 11</vt:lpstr>
      <vt:lpstr>Leon Walras (1834-1910)</vt:lpstr>
      <vt:lpstr>Leon Walras (1834-1910)</vt:lpstr>
      <vt:lpstr>Irving Fisher (1867-1947)</vt:lpstr>
      <vt:lpstr>Irving Fisher (1867-1947)</vt:lpstr>
      <vt:lpstr>[ Irving Fisher (1867-1947)</vt:lpstr>
      <vt:lpstr>[….]</vt:lpstr>
      <vt:lpstr>Arrow-Debreu-McKenzie Theorem</vt:lpstr>
      <vt:lpstr>Kenneth Arrow</vt:lpstr>
      <vt:lpstr>Gerard Debreu</vt:lpstr>
      <vt:lpstr>Exchange Market Model (without production)</vt:lpstr>
      <vt:lpstr>Exchange Market Model (without production)</vt:lpstr>
      <vt:lpstr>Competitive (or Walrasian) Market Equilibrium</vt:lpstr>
      <vt:lpstr>Arrow-Debreu Theorem 1954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Constantinos Daskalakis</cp:lastModifiedBy>
  <cp:revision>284</cp:revision>
  <cp:lastPrinted>2010-03-10T05:52:23Z</cp:lastPrinted>
  <dcterms:created xsi:type="dcterms:W3CDTF">2010-03-29T22:15:04Z</dcterms:created>
  <dcterms:modified xsi:type="dcterms:W3CDTF">2010-03-29T22:51:27Z</dcterms:modified>
</cp:coreProperties>
</file>