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6"/>
  </p:notesMasterIdLst>
  <p:sldIdLst>
    <p:sldId id="256" r:id="rId2"/>
    <p:sldId id="310" r:id="rId3"/>
    <p:sldId id="313" r:id="rId4"/>
    <p:sldId id="315" r:id="rId5"/>
    <p:sldId id="312" r:id="rId6"/>
    <p:sldId id="309" r:id="rId7"/>
    <p:sldId id="314" r:id="rId8"/>
    <p:sldId id="316" r:id="rId9"/>
    <p:sldId id="317" r:id="rId10"/>
    <p:sldId id="307" r:id="rId11"/>
    <p:sldId id="308" r:id="rId12"/>
    <p:sldId id="318" r:id="rId13"/>
    <p:sldId id="320" r:id="rId14"/>
    <p:sldId id="311" r:id="rId15"/>
    <p:sldId id="329" r:id="rId16"/>
    <p:sldId id="322" r:id="rId17"/>
    <p:sldId id="331" r:id="rId18"/>
    <p:sldId id="332" r:id="rId19"/>
    <p:sldId id="333" r:id="rId20"/>
    <p:sldId id="319" r:id="rId21"/>
    <p:sldId id="323" r:id="rId22"/>
    <p:sldId id="328" r:id="rId23"/>
    <p:sldId id="330" r:id="rId24"/>
    <p:sldId id="33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0006"/>
    <a:srgbClr val="FFFDCB"/>
    <a:srgbClr val="BDEAC9"/>
    <a:srgbClr val="373737"/>
    <a:srgbClr val="1668B7"/>
    <a:srgbClr val="FF0000"/>
    <a:srgbClr val="2C69B1"/>
    <a:srgbClr val="000004"/>
    <a:srgbClr val="49B1FF"/>
    <a:srgbClr val="958A7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7225" autoAdjust="0"/>
    <p:restoredTop sz="92415" autoAdjust="0"/>
  </p:normalViewPr>
  <p:slideViewPr>
    <p:cSldViewPr snapToGrid="0" snapToObjects="1">
      <p:cViewPr>
        <p:scale>
          <a:sx n="100" d="100"/>
          <a:sy n="100" d="100"/>
        </p:scale>
        <p:origin x="-520" y="-3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notesMaster" Target="notesMasters/notes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59373-0CB0-1E4A-B754-3F4A5E73FD13}" type="datetimeFigureOut">
              <a:rPr lang="en-US" smtClean="0"/>
              <a:pPr/>
              <a:t>4/13/10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9A733-62CB-5048-BEFC-2EA5D970449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4/13/10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4/13/10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4/13/10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fld id="{28E1471D-44BD-2B48-854A-97418967C7AF}"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81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fld id="{077DA8DA-85BA-994F-9C39-4E77AF028060}" type="slidenum">
              <a:rPr lang="en-US"/>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pPr/>
              <a:t>4/13/10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2A743-720F-B641-B047-2B1E29B867C4}" type="datetimeFigureOut">
              <a:rPr lang="en-US" smtClean="0"/>
              <a:pPr/>
              <a:t>4/13/10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52A743-720F-B641-B047-2B1E29B867C4}" type="datetimeFigureOut">
              <a:rPr lang="en-US" smtClean="0"/>
              <a:pPr/>
              <a:t>4/13/10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52A743-720F-B641-B047-2B1E29B867C4}" type="datetimeFigureOut">
              <a:rPr lang="en-US" smtClean="0"/>
              <a:pPr/>
              <a:t>4/13/10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52A743-720F-B641-B047-2B1E29B867C4}" type="datetimeFigureOut">
              <a:rPr lang="en-US" smtClean="0"/>
              <a:pPr/>
              <a:t>4/13/10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2A743-720F-B641-B047-2B1E29B867C4}" type="datetimeFigureOut">
              <a:rPr lang="en-US" smtClean="0"/>
              <a:pPr/>
              <a:t>4/13/10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2A743-720F-B641-B047-2B1E29B867C4}" type="datetimeFigureOut">
              <a:rPr lang="en-US" smtClean="0"/>
              <a:pPr/>
              <a:t>4/13/10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2A743-720F-B641-B047-2B1E29B867C4}" type="datetimeFigureOut">
              <a:rPr lang="en-US" smtClean="0"/>
              <a:pPr/>
              <a:t>4/13/10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E5511-49DC-1049-8A7A-35EE5B9717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1000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52A743-720F-B641-B047-2B1E29B867C4}" type="datetimeFigureOut">
              <a:rPr lang="en-US" smtClean="0"/>
              <a:pPr/>
              <a:t>4/13/10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E5511-49DC-1049-8A7A-35EE5B9717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9.pdf"/><Relationship Id="rId3" Type="http://schemas.openxmlformats.org/officeDocument/2006/relationships/image" Target="../media/image5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7.pdf"/><Relationship Id="rId4" Type="http://schemas.openxmlformats.org/officeDocument/2006/relationships/image" Target="../media/image53.pdf"/><Relationship Id="rId5" Type="http://schemas.openxmlformats.org/officeDocument/2006/relationships/image" Target="../media/image54.png"/><Relationship Id="rId7"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1.pdf"/><Relationship Id="rId9" Type="http://schemas.openxmlformats.org/officeDocument/2006/relationships/image" Target="../media/image58.png"/><Relationship Id="rId3" Type="http://schemas.openxmlformats.org/officeDocument/2006/relationships/image" Target="../media/image52.png"/><Relationship Id="rId6" Type="http://schemas.openxmlformats.org/officeDocument/2006/relationships/image" Target="../media/image55.pdf"/></Relationships>
</file>

<file path=ppt/slides/_rels/slide14.xml.rels><?xml version="1.0" encoding="UTF-8" standalone="yes"?>
<Relationships xmlns="http://schemas.openxmlformats.org/package/2006/relationships"><Relationship Id="rId4" Type="http://schemas.openxmlformats.org/officeDocument/2006/relationships/image" Target="../media/image61.pdf"/><Relationship Id="rId1" Type="http://schemas.openxmlformats.org/officeDocument/2006/relationships/slideLayout" Target="../slideLayouts/slideLayout13.xml"/><Relationship Id="rId2" Type="http://schemas.openxmlformats.org/officeDocument/2006/relationships/image" Target="../media/image59.pdf"/><Relationship Id="rId3" Type="http://schemas.openxmlformats.org/officeDocument/2006/relationships/image" Target="../media/image60.png"/><Relationship Id="rId5"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openxmlformats.org/officeDocument/2006/relationships/image" Target="../media/image57.pdf"/><Relationship Id="rId4" Type="http://schemas.openxmlformats.org/officeDocument/2006/relationships/image" Target="../media/image53.pdf"/><Relationship Id="rId5" Type="http://schemas.openxmlformats.org/officeDocument/2006/relationships/image" Target="../media/image54.png"/><Relationship Id="rId7"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image" Target="../media/image51.pdf"/><Relationship Id="rId9" Type="http://schemas.openxmlformats.org/officeDocument/2006/relationships/image" Target="../media/image58.png"/><Relationship Id="rId3" Type="http://schemas.openxmlformats.org/officeDocument/2006/relationships/image" Target="../media/image52.png"/><Relationship Id="rId6" Type="http://schemas.openxmlformats.org/officeDocument/2006/relationships/image" Target="../media/image55.pdf"/></Relationships>
</file>

<file path=ppt/slides/_rels/slide16.xml.rels><?xml version="1.0" encoding="UTF-8" standalone="yes"?>
<Relationships xmlns="http://schemas.openxmlformats.org/package/2006/relationships"><Relationship Id="rId4" Type="http://schemas.openxmlformats.org/officeDocument/2006/relationships/image" Target="../media/image65.pdf"/><Relationship Id="rId5" Type="http://schemas.openxmlformats.org/officeDocument/2006/relationships/image" Target="../media/image66.png"/><Relationship Id="rId7" Type="http://schemas.openxmlformats.org/officeDocument/2006/relationships/image" Target="../media/image68.png"/><Relationship Id="rId1" Type="http://schemas.openxmlformats.org/officeDocument/2006/relationships/slideLayout" Target="../slideLayouts/slideLayout2.xml"/><Relationship Id="rId2" Type="http://schemas.openxmlformats.org/officeDocument/2006/relationships/image" Target="../media/image63.pdf"/><Relationship Id="rId3" Type="http://schemas.openxmlformats.org/officeDocument/2006/relationships/image" Target="../media/image64.png"/><Relationship Id="rId6" Type="http://schemas.openxmlformats.org/officeDocument/2006/relationships/image" Target="../media/image67.pdf"/></Relationships>
</file>

<file path=ppt/slides/_rels/slide17.xml.rels><?xml version="1.0" encoding="UTF-8" standalone="yes"?>
<Relationships xmlns="http://schemas.openxmlformats.org/package/2006/relationships"><Relationship Id="rId4" Type="http://schemas.openxmlformats.org/officeDocument/2006/relationships/image" Target="../media/image71.pdf"/><Relationship Id="rId1" Type="http://schemas.openxmlformats.org/officeDocument/2006/relationships/slideLayout" Target="../slideLayouts/slideLayout2.xml"/><Relationship Id="rId2" Type="http://schemas.openxmlformats.org/officeDocument/2006/relationships/image" Target="../media/image69.pdf"/><Relationship Id="rId3" Type="http://schemas.openxmlformats.org/officeDocument/2006/relationships/image" Target="../media/image70.png"/><Relationship Id="rId5" Type="http://schemas.openxmlformats.org/officeDocument/2006/relationships/image" Target="../media/image7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9.pdf"/><Relationship Id="rId4" Type="http://schemas.openxmlformats.org/officeDocument/2006/relationships/image" Target="../media/image75.pdf"/><Relationship Id="rId10" Type="http://schemas.openxmlformats.org/officeDocument/2006/relationships/image" Target="../media/image81.pdf"/><Relationship Id="rId5" Type="http://schemas.openxmlformats.org/officeDocument/2006/relationships/image" Target="../media/image76.png"/><Relationship Id="rId7" Type="http://schemas.openxmlformats.org/officeDocument/2006/relationships/image" Target="../media/image78.png"/><Relationship Id="rId11"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73.pdf"/><Relationship Id="rId9" Type="http://schemas.openxmlformats.org/officeDocument/2006/relationships/image" Target="../media/image80.png"/><Relationship Id="rId3" Type="http://schemas.openxmlformats.org/officeDocument/2006/relationships/image" Target="../media/image74.png"/><Relationship Id="rId6" Type="http://schemas.openxmlformats.org/officeDocument/2006/relationships/image" Target="../media/image77.pd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image" Target="../media/image83.pdf"/><Relationship Id="rId5" Type="http://schemas.openxmlformats.org/officeDocument/2006/relationships/image" Target="../media/image84.png"/><Relationship Id="rId7" Type="http://schemas.openxmlformats.org/officeDocument/2006/relationships/image" Target="../media/image86.png"/><Relationship Id="rId1" Type="http://schemas.openxmlformats.org/officeDocument/2006/relationships/slideLayout" Target="../slideLayouts/slideLayout2.xml"/><Relationship Id="rId2" Type="http://schemas.openxmlformats.org/officeDocument/2006/relationships/image" Target="../media/image73.pdf"/><Relationship Id="rId3" Type="http://schemas.openxmlformats.org/officeDocument/2006/relationships/image" Target="../media/image74.png"/><Relationship Id="rId6" Type="http://schemas.openxmlformats.org/officeDocument/2006/relationships/image" Target="../media/image85.pdf"/></Relationships>
</file>

<file path=ppt/slides/_rels/slide21.xml.rels><?xml version="1.0" encoding="UTF-8" standalone="yes"?>
<Relationships xmlns="http://schemas.openxmlformats.org/package/2006/relationships"><Relationship Id="rId2" Type="http://schemas.openxmlformats.org/officeDocument/2006/relationships/image" Target="../media/image87.pdf"/><Relationship Id="rId3" Type="http://schemas.openxmlformats.org/officeDocument/2006/relationships/image" Target="../media/image8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5.pdf"/><Relationship Id="rId4" Type="http://schemas.openxmlformats.org/officeDocument/2006/relationships/image" Target="../media/image91.pdf"/><Relationship Id="rId5" Type="http://schemas.openxmlformats.org/officeDocument/2006/relationships/image" Target="../media/image92.png"/><Relationship Id="rId7" Type="http://schemas.openxmlformats.org/officeDocument/2006/relationships/image" Target="../media/image94.png"/><Relationship Id="rId1" Type="http://schemas.openxmlformats.org/officeDocument/2006/relationships/slideLayout" Target="../slideLayouts/slideLayout2.xml"/><Relationship Id="rId2" Type="http://schemas.openxmlformats.org/officeDocument/2006/relationships/image" Target="../media/image89.pdf"/><Relationship Id="rId9" Type="http://schemas.openxmlformats.org/officeDocument/2006/relationships/image" Target="../media/image96.png"/><Relationship Id="rId3" Type="http://schemas.openxmlformats.org/officeDocument/2006/relationships/image" Target="../media/image90.png"/><Relationship Id="rId6" Type="http://schemas.openxmlformats.org/officeDocument/2006/relationships/image" Target="../media/image93.pdf"/></Relationships>
</file>

<file path=ppt/slides/_rels/slide23.xml.rels><?xml version="1.0" encoding="UTF-8" standalone="yes"?>
<Relationships xmlns="http://schemas.openxmlformats.org/package/2006/relationships"><Relationship Id="rId4" Type="http://schemas.openxmlformats.org/officeDocument/2006/relationships/image" Target="../media/image99.pdf"/><Relationship Id="rId7" Type="http://schemas.openxmlformats.org/officeDocument/2006/relationships/image" Target="../media/image102.png"/><Relationship Id="rId11" Type="http://schemas.openxmlformats.org/officeDocument/2006/relationships/image" Target="../media/image106.png"/><Relationship Id="rId1" Type="http://schemas.openxmlformats.org/officeDocument/2006/relationships/slideLayout" Target="../slideLayouts/slideLayout2.xml"/><Relationship Id="rId6" Type="http://schemas.openxmlformats.org/officeDocument/2006/relationships/image" Target="../media/image101.pdf"/><Relationship Id="rId8" Type="http://schemas.openxmlformats.org/officeDocument/2006/relationships/image" Target="../media/image103.pdf"/><Relationship Id="rId13" Type="http://schemas.openxmlformats.org/officeDocument/2006/relationships/image" Target="../media/image92.png"/><Relationship Id="rId10" Type="http://schemas.openxmlformats.org/officeDocument/2006/relationships/image" Target="../media/image105.pdf"/><Relationship Id="rId5" Type="http://schemas.openxmlformats.org/officeDocument/2006/relationships/image" Target="../media/image100.png"/><Relationship Id="rId12" Type="http://schemas.openxmlformats.org/officeDocument/2006/relationships/image" Target="../media/image91.pdf"/><Relationship Id="rId2" Type="http://schemas.openxmlformats.org/officeDocument/2006/relationships/image" Target="../media/image97.pdf"/><Relationship Id="rId9" Type="http://schemas.openxmlformats.org/officeDocument/2006/relationships/image" Target="../media/image104.png"/><Relationship Id="rId3" Type="http://schemas.openxmlformats.org/officeDocument/2006/relationships/image" Target="../media/image98.png"/></Relationships>
</file>

<file path=ppt/slides/_rels/slide24.xml.rels><?xml version="1.0" encoding="UTF-8" standalone="yes"?>
<Relationships xmlns="http://schemas.openxmlformats.org/package/2006/relationships"><Relationship Id="rId8" Type="http://schemas.openxmlformats.org/officeDocument/2006/relationships/image" Target="../media/image109.pdf"/><Relationship Id="rId4" Type="http://schemas.openxmlformats.org/officeDocument/2006/relationships/image" Target="../media/image91.pdf"/><Relationship Id="rId5" Type="http://schemas.openxmlformats.org/officeDocument/2006/relationships/image" Target="../media/image92.png"/><Relationship Id="rId7" Type="http://schemas.openxmlformats.org/officeDocument/2006/relationships/image" Target="../media/image108.png"/><Relationship Id="rId1" Type="http://schemas.openxmlformats.org/officeDocument/2006/relationships/slideLayout" Target="../slideLayouts/slideLayout2.xml"/><Relationship Id="rId2" Type="http://schemas.openxmlformats.org/officeDocument/2006/relationships/image" Target="../media/image101.pdf"/><Relationship Id="rId9" Type="http://schemas.openxmlformats.org/officeDocument/2006/relationships/image" Target="../media/image110.png"/><Relationship Id="rId3" Type="http://schemas.openxmlformats.org/officeDocument/2006/relationships/image" Target="../media/image102.png"/><Relationship Id="rId6" Type="http://schemas.openxmlformats.org/officeDocument/2006/relationships/image" Target="../media/image107.pdf"/></Relationships>
</file>

<file path=ppt/slides/_rels/slide3.xml.rels><?xml version="1.0" encoding="UTF-8" standalone="yes"?>
<Relationships xmlns="http://schemas.openxmlformats.org/package/2006/relationships"><Relationship Id="rId8" Type="http://schemas.openxmlformats.org/officeDocument/2006/relationships/image" Target="../media/image7.pdf"/><Relationship Id="rId4" Type="http://schemas.openxmlformats.org/officeDocument/2006/relationships/image" Target="../media/image3.pdf"/><Relationship Id="rId5" Type="http://schemas.openxmlformats.org/officeDocument/2006/relationships/image" Target="../media/image4.png"/><Relationship Id="rId7"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1.pdf"/><Relationship Id="rId9" Type="http://schemas.openxmlformats.org/officeDocument/2006/relationships/image" Target="../media/image8.png"/><Relationship Id="rId3" Type="http://schemas.openxmlformats.org/officeDocument/2006/relationships/image" Target="../media/image2.png"/><Relationship Id="rId6" Type="http://schemas.openxmlformats.org/officeDocument/2006/relationships/image" Target="../media/image5.pdf"/></Relationships>
</file>

<file path=ppt/slides/_rels/slide4.xml.rels><?xml version="1.0" encoding="UTF-8" standalone="yes"?>
<Relationships xmlns="http://schemas.openxmlformats.org/package/2006/relationships"><Relationship Id="rId2" Type="http://schemas.openxmlformats.org/officeDocument/2006/relationships/image" Target="../media/image9.pdf"/><Relationship Id="rId3"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7.pdf"/><Relationship Id="rId4" Type="http://schemas.openxmlformats.org/officeDocument/2006/relationships/image" Target="../media/image13.pdf"/><Relationship Id="rId5" Type="http://schemas.openxmlformats.org/officeDocument/2006/relationships/image" Target="../media/image14.png"/><Relationship Id="rId7" Type="http://schemas.openxmlformats.org/officeDocument/2006/relationships/image" Target="../media/image16.png"/><Relationship Id="rId1" Type="http://schemas.openxmlformats.org/officeDocument/2006/relationships/slideLayout" Target="../slideLayouts/slideLayout13.xml"/><Relationship Id="rId2" Type="http://schemas.openxmlformats.org/officeDocument/2006/relationships/image" Target="../media/image11.pdf"/><Relationship Id="rId9" Type="http://schemas.openxmlformats.org/officeDocument/2006/relationships/image" Target="../media/image18.png"/><Relationship Id="rId3" Type="http://schemas.openxmlformats.org/officeDocument/2006/relationships/image" Target="../media/image12.png"/><Relationship Id="rId6" Type="http://schemas.openxmlformats.org/officeDocument/2006/relationships/image" Target="../media/image15.pdf"/></Relationships>
</file>

<file path=ppt/slides/_rels/slide6.xml.rels><?xml version="1.0" encoding="UTF-8" standalone="yes"?>
<Relationships xmlns="http://schemas.openxmlformats.org/package/2006/relationships"><Relationship Id="rId14" Type="http://schemas.openxmlformats.org/officeDocument/2006/relationships/image" Target="../media/image31.pdf"/><Relationship Id="rId4" Type="http://schemas.openxmlformats.org/officeDocument/2006/relationships/image" Target="../media/image21.pdf"/><Relationship Id="rId7" Type="http://schemas.openxmlformats.org/officeDocument/2006/relationships/image" Target="../media/image24.png"/><Relationship Id="rId11"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23.pdf"/><Relationship Id="rId8" Type="http://schemas.openxmlformats.org/officeDocument/2006/relationships/image" Target="../media/image25.pdf"/><Relationship Id="rId13" Type="http://schemas.openxmlformats.org/officeDocument/2006/relationships/image" Target="../media/image30.png"/><Relationship Id="rId10" Type="http://schemas.openxmlformats.org/officeDocument/2006/relationships/image" Target="../media/image27.pdf"/><Relationship Id="rId5" Type="http://schemas.openxmlformats.org/officeDocument/2006/relationships/image" Target="../media/image22.png"/><Relationship Id="rId15" Type="http://schemas.openxmlformats.org/officeDocument/2006/relationships/image" Target="../media/image32.png"/><Relationship Id="rId12" Type="http://schemas.openxmlformats.org/officeDocument/2006/relationships/image" Target="../media/image29.pdf"/><Relationship Id="rId2" Type="http://schemas.openxmlformats.org/officeDocument/2006/relationships/image" Target="../media/image19.pdf"/><Relationship Id="rId9" Type="http://schemas.openxmlformats.org/officeDocument/2006/relationships/image" Target="../media/image26.png"/><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4" Type="http://schemas.openxmlformats.org/officeDocument/2006/relationships/image" Target="../media/image45.pdf"/><Relationship Id="rId4" Type="http://schemas.openxmlformats.org/officeDocument/2006/relationships/image" Target="../media/image35.pdf"/><Relationship Id="rId7" Type="http://schemas.openxmlformats.org/officeDocument/2006/relationships/image" Target="../media/image38.png"/><Relationship Id="rId11"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37.pdf"/><Relationship Id="rId8" Type="http://schemas.openxmlformats.org/officeDocument/2006/relationships/image" Target="../media/image39.pdf"/><Relationship Id="rId13" Type="http://schemas.openxmlformats.org/officeDocument/2006/relationships/image" Target="../media/image44.png"/><Relationship Id="rId10" Type="http://schemas.openxmlformats.org/officeDocument/2006/relationships/image" Target="../media/image41.pdf"/><Relationship Id="rId5" Type="http://schemas.openxmlformats.org/officeDocument/2006/relationships/image" Target="../media/image36.png"/><Relationship Id="rId15" Type="http://schemas.openxmlformats.org/officeDocument/2006/relationships/image" Target="../media/image46.png"/><Relationship Id="rId12" Type="http://schemas.openxmlformats.org/officeDocument/2006/relationships/image" Target="../media/image43.pdf"/><Relationship Id="rId2" Type="http://schemas.openxmlformats.org/officeDocument/2006/relationships/image" Target="../media/image33.pdf"/><Relationship Id="rId9" Type="http://schemas.openxmlformats.org/officeDocument/2006/relationships/image" Target="../media/image40.png"/><Relationship Id="rId3"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47.pdf"/><Relationship Id="rId3" Type="http://schemas.openxmlformats.org/officeDocument/2006/relationships/image" Target="../media/image4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 name="TextBox 5"/>
          <p:cNvSpPr txBox="1"/>
          <p:nvPr/>
        </p:nvSpPr>
        <p:spPr>
          <a:xfrm>
            <a:off x="1038577" y="2266834"/>
            <a:ext cx="6701449" cy="523220"/>
          </a:xfrm>
          <a:prstGeom prst="rect">
            <a:avLst/>
          </a:prstGeom>
          <a:noFill/>
        </p:spPr>
        <p:txBody>
          <a:bodyPr wrap="none" rtlCol="0">
            <a:spAutoFit/>
          </a:bodyPr>
          <a:lstStyle/>
          <a:p>
            <a:r>
              <a:rPr lang="en-US" sz="2800" b="1" dirty="0" smtClean="0">
                <a:solidFill>
                  <a:srgbClr val="FFFFFF"/>
                </a:solidFill>
                <a:latin typeface="Times New Roman"/>
                <a:cs typeface="Times New Roman"/>
              </a:rPr>
              <a:t>6.896: Topics in Algorithmic Game Theory</a:t>
            </a:r>
            <a:endParaRPr lang="en-US" sz="2800" b="1" dirty="0">
              <a:solidFill>
                <a:srgbClr val="FFFFFF"/>
              </a:solidFill>
              <a:latin typeface="Times New Roman"/>
              <a:cs typeface="Times New Roman"/>
            </a:endParaRPr>
          </a:p>
        </p:txBody>
      </p:sp>
      <p:sp>
        <p:nvSpPr>
          <p:cNvPr id="7" name="TextBox 6"/>
          <p:cNvSpPr txBox="1"/>
          <p:nvPr/>
        </p:nvSpPr>
        <p:spPr>
          <a:xfrm>
            <a:off x="3518105" y="2900121"/>
            <a:ext cx="2082595" cy="461665"/>
          </a:xfrm>
          <a:prstGeom prst="rect">
            <a:avLst/>
          </a:prstGeom>
          <a:noFill/>
        </p:spPr>
        <p:txBody>
          <a:bodyPr wrap="square" rtlCol="0">
            <a:spAutoFit/>
          </a:bodyPr>
          <a:lstStyle/>
          <a:p>
            <a:pPr algn="ctr"/>
            <a:r>
              <a:rPr lang="en-US" sz="2400" dirty="0" smtClean="0">
                <a:solidFill>
                  <a:srgbClr val="3366FF"/>
                </a:solidFill>
                <a:latin typeface="Times New Roman"/>
                <a:cs typeface="Times New Roman"/>
              </a:rPr>
              <a:t>Lecture 15</a:t>
            </a:r>
            <a:endParaRPr lang="en-US" sz="2400" dirty="0">
              <a:solidFill>
                <a:srgbClr val="3366FF"/>
              </a:solidFill>
              <a:latin typeface="Times New Roman"/>
              <a:cs typeface="Times New Roman"/>
            </a:endParaRPr>
          </a:p>
        </p:txBody>
      </p:sp>
      <p:sp>
        <p:nvSpPr>
          <p:cNvPr id="8" name="TextBox 7"/>
          <p:cNvSpPr txBox="1"/>
          <p:nvPr/>
        </p:nvSpPr>
        <p:spPr>
          <a:xfrm>
            <a:off x="2946605" y="4483100"/>
            <a:ext cx="3441417" cy="461665"/>
          </a:xfrm>
          <a:prstGeom prst="rect">
            <a:avLst/>
          </a:prstGeom>
          <a:noFill/>
        </p:spPr>
        <p:txBody>
          <a:bodyPr wrap="none" rtlCol="0">
            <a:spAutoFit/>
          </a:bodyPr>
          <a:lstStyle/>
          <a:p>
            <a:r>
              <a:rPr lang="en-US" sz="2400" b="1" i="1" dirty="0" smtClean="0">
                <a:solidFill>
                  <a:srgbClr val="FFFFFF"/>
                </a:solidFill>
                <a:latin typeface="Times New Roman"/>
                <a:cs typeface="Times New Roman"/>
              </a:rPr>
              <a:t>Constantinos Daskalakis</a:t>
            </a:r>
            <a:endParaRPr lang="en-US" sz="2400" b="1" i="1" dirty="0">
              <a:solidFill>
                <a:srgbClr val="FFFFFF"/>
              </a:solidFill>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6248400" y="3657600"/>
            <a:ext cx="1600200" cy="990600"/>
          </a:xfrm>
          <a:prstGeom prst="rect">
            <a:avLst/>
          </a:prstGeom>
          <a:solidFill>
            <a:srgbClr val="9C5238">
              <a:alpha val="86000"/>
            </a:srgbClr>
          </a:solidFill>
          <a:ln w="25400">
            <a:noFill/>
            <a:miter lim="800000"/>
            <a:headEnd/>
            <a:tailEnd/>
          </a:ln>
          <a:effectLst/>
        </p:spPr>
        <p:txBody>
          <a:bodyPr wrap="none" anchor="ctr">
            <a:prstTxWarp prst="textNoShape">
              <a:avLst/>
            </a:prstTxWarp>
          </a:bodyPr>
          <a:lstStyle/>
          <a:p>
            <a:endParaRPr lang="en-US" dirty="0">
              <a:solidFill>
                <a:srgbClr val="FF0000"/>
              </a:solidFill>
            </a:endParaRPr>
          </a:p>
        </p:txBody>
      </p:sp>
      <p:sp>
        <p:nvSpPr>
          <p:cNvPr id="315395" name="Rectangle 3"/>
          <p:cNvSpPr>
            <a:spLocks noGrp="1" noChangeArrowheads="1"/>
          </p:cNvSpPr>
          <p:nvPr>
            <p:ph type="body" sz="half" idx="1"/>
          </p:nvPr>
        </p:nvSpPr>
        <p:spPr>
          <a:xfrm>
            <a:off x="992188" y="1997075"/>
            <a:ext cx="7999412" cy="3794125"/>
          </a:xfrm>
        </p:spPr>
        <p:txBody>
          <a:bodyPr/>
          <a:lstStyle/>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a:p>
            <a:pPr>
              <a:lnSpc>
                <a:spcPct val="90000"/>
              </a:lnSpc>
              <a:buSzTx/>
              <a:buFont typeface="Wingdings" pitchFamily="-108" charset="2"/>
              <a:buChar char="§"/>
            </a:pPr>
            <a:endParaRPr lang="en-US" sz="2400" dirty="0"/>
          </a:p>
        </p:txBody>
      </p:sp>
      <p:sp>
        <p:nvSpPr>
          <p:cNvPr id="315397" name="Rectangle 5"/>
          <p:cNvSpPr>
            <a:spLocks noChangeArrowheads="1"/>
          </p:cNvSpPr>
          <p:nvPr/>
        </p:nvSpPr>
        <p:spPr bwMode="auto">
          <a:xfrm>
            <a:off x="115094" y="1766887"/>
            <a:ext cx="7999412" cy="4556125"/>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Clr>
                <a:schemeClr val="bg2"/>
              </a:buClr>
              <a:buFont typeface="Wingdings" pitchFamily="-108" charset="2"/>
              <a:buNone/>
            </a:pPr>
            <a:r>
              <a:rPr lang="en-US" sz="2400" dirty="0" smtClean="0">
                <a:latin typeface="Times New Roman" pitchFamily="-108" charset="0"/>
              </a:rPr>
              <a:t>Complexity of market </a:t>
            </a:r>
            <a:r>
              <a:rPr lang="en-US" sz="2400" dirty="0" err="1" smtClean="0">
                <a:latin typeface="Times New Roman" pitchFamily="-108" charset="0"/>
              </a:rPr>
              <a:t>equilibria</a:t>
            </a:r>
            <a:r>
              <a:rPr lang="en-US" sz="2400" dirty="0" smtClean="0">
                <a:latin typeface="Times New Roman" pitchFamily="-108" charset="0"/>
              </a:rPr>
              <a:t> in CES exchange economies.</a:t>
            </a:r>
            <a:endParaRPr lang="en-US" sz="2400" dirty="0">
              <a:latin typeface="Times New Roman" pitchFamily="-108" charset="0"/>
            </a:endParaRPr>
          </a:p>
        </p:txBody>
      </p:sp>
      <p:grpSp>
        <p:nvGrpSpPr>
          <p:cNvPr id="21" name="Group 20"/>
          <p:cNvGrpSpPr/>
          <p:nvPr/>
        </p:nvGrpSpPr>
        <p:grpSpPr>
          <a:xfrm>
            <a:off x="114300" y="4724400"/>
            <a:ext cx="2844800" cy="1616075"/>
            <a:chOff x="114300" y="4724400"/>
            <a:chExt cx="2844800" cy="1616075"/>
          </a:xfrm>
        </p:grpSpPr>
        <p:sp>
          <p:nvSpPr>
            <p:cNvPr id="315403" name="Line 11"/>
            <p:cNvSpPr>
              <a:spLocks noChangeShapeType="1"/>
            </p:cNvSpPr>
            <p:nvPr/>
          </p:nvSpPr>
          <p:spPr bwMode="auto">
            <a:xfrm flipH="1" flipV="1">
              <a:off x="800100" y="4724400"/>
              <a:ext cx="0" cy="533400"/>
            </a:xfrm>
            <a:prstGeom prst="line">
              <a:avLst/>
            </a:prstGeom>
            <a:noFill/>
            <a:ln w="25400">
              <a:solidFill>
                <a:schemeClr val="tx1"/>
              </a:solidFill>
              <a:miter lim="800000"/>
              <a:headEnd/>
              <a:tailEnd type="triangle" w="med" len="med"/>
            </a:ln>
            <a:effectLst/>
          </p:spPr>
          <p:txBody>
            <a:bodyPr wrap="none">
              <a:prstTxWarp prst="textNoShape">
                <a:avLst/>
              </a:prstTxWarp>
            </a:bodyPr>
            <a:lstStyle/>
            <a:p>
              <a:endParaRPr lang="en-US"/>
            </a:p>
          </p:txBody>
        </p:sp>
        <p:sp>
          <p:nvSpPr>
            <p:cNvPr id="315404" name="Text Box 12"/>
            <p:cNvSpPr txBox="1">
              <a:spLocks noChangeArrowheads="1"/>
            </p:cNvSpPr>
            <p:nvPr/>
          </p:nvSpPr>
          <p:spPr bwMode="auto">
            <a:xfrm>
              <a:off x="114300" y="5334000"/>
              <a:ext cx="2844800" cy="1006475"/>
            </a:xfrm>
            <a:prstGeom prst="rect">
              <a:avLst/>
            </a:prstGeom>
            <a:noFill/>
            <a:ln w="25400">
              <a:noFill/>
              <a:miter lim="800000"/>
              <a:headEnd/>
              <a:tailEnd/>
            </a:ln>
            <a:effectLst/>
          </p:spPr>
          <p:txBody>
            <a:bodyPr wrap="square">
              <a:prstTxWarp prst="textNoShape">
                <a:avLst/>
              </a:prstTxWarp>
              <a:spAutoFit/>
            </a:bodyPr>
            <a:lstStyle/>
            <a:p>
              <a:pPr>
                <a:spcBef>
                  <a:spcPct val="50000"/>
                </a:spcBef>
              </a:pPr>
              <a:r>
                <a:rPr lang="en-US" sz="2000" dirty="0" smtClean="0">
                  <a:latin typeface="Times New Roman" pitchFamily="-108" charset="0"/>
                </a:rPr>
                <a:t>At least as hard as solving Nash </a:t>
              </a:r>
              <a:r>
                <a:rPr lang="en-US" sz="2000" dirty="0" err="1" smtClean="0">
                  <a:latin typeface="Times New Roman" pitchFamily="-108" charset="0"/>
                </a:rPr>
                <a:t>Equilibria</a:t>
              </a:r>
              <a:r>
                <a:rPr lang="en-US" sz="2000" dirty="0" smtClean="0">
                  <a:latin typeface="Times New Roman" pitchFamily="-108" charset="0"/>
                </a:rPr>
                <a:t> </a:t>
              </a:r>
              <a:br>
                <a:rPr lang="en-US" sz="2000" dirty="0" smtClean="0">
                  <a:latin typeface="Times New Roman" pitchFamily="-108" charset="0"/>
                </a:rPr>
              </a:br>
              <a:r>
                <a:rPr lang="en-US" sz="2000" dirty="0" smtClean="0">
                  <a:latin typeface="Times New Roman" pitchFamily="-108" charset="0"/>
                </a:rPr>
                <a:t>[CVSY ’05</a:t>
              </a:r>
              <a:r>
                <a:rPr lang="en-US" sz="2000" dirty="0">
                  <a:latin typeface="Times New Roman" pitchFamily="-108" charset="0"/>
                </a:rPr>
                <a:t>]</a:t>
              </a:r>
            </a:p>
          </p:txBody>
        </p:sp>
      </p:grpSp>
      <p:grpSp>
        <p:nvGrpSpPr>
          <p:cNvPr id="23" name="Group 22"/>
          <p:cNvGrpSpPr/>
          <p:nvPr/>
        </p:nvGrpSpPr>
        <p:grpSpPr>
          <a:xfrm>
            <a:off x="5384800" y="4648200"/>
            <a:ext cx="3848100" cy="2083495"/>
            <a:chOff x="5384800" y="4648200"/>
            <a:chExt cx="3848100" cy="2083495"/>
          </a:xfrm>
        </p:grpSpPr>
        <p:sp>
          <p:nvSpPr>
            <p:cNvPr id="315405" name="Line 13"/>
            <p:cNvSpPr>
              <a:spLocks noChangeShapeType="1"/>
            </p:cNvSpPr>
            <p:nvPr/>
          </p:nvSpPr>
          <p:spPr bwMode="auto">
            <a:xfrm flipV="1">
              <a:off x="6934200" y="4648200"/>
              <a:ext cx="0" cy="762000"/>
            </a:xfrm>
            <a:prstGeom prst="line">
              <a:avLst/>
            </a:prstGeom>
            <a:noFill/>
            <a:ln w="25400">
              <a:solidFill>
                <a:schemeClr val="tx1"/>
              </a:solidFill>
              <a:miter lim="800000"/>
              <a:headEnd/>
              <a:tailEnd type="triangle" w="med" len="med"/>
            </a:ln>
            <a:effectLst/>
          </p:spPr>
          <p:txBody>
            <a:bodyPr wrap="none">
              <a:prstTxWarp prst="textNoShape">
                <a:avLst/>
              </a:prstTxWarp>
            </a:bodyPr>
            <a:lstStyle/>
            <a:p>
              <a:endParaRPr lang="en-US"/>
            </a:p>
          </p:txBody>
        </p:sp>
        <p:sp>
          <p:nvSpPr>
            <p:cNvPr id="315406" name="Text Box 14"/>
            <p:cNvSpPr txBox="1">
              <a:spLocks noChangeArrowheads="1"/>
            </p:cNvSpPr>
            <p:nvPr/>
          </p:nvSpPr>
          <p:spPr bwMode="auto">
            <a:xfrm>
              <a:off x="5384800" y="5346700"/>
              <a:ext cx="3848100" cy="1384995"/>
            </a:xfrm>
            <a:prstGeom prst="rect">
              <a:avLst/>
            </a:prstGeom>
            <a:noFill/>
            <a:ln w="25400">
              <a:noFill/>
              <a:miter lim="800000"/>
              <a:headEnd/>
              <a:tailEnd/>
            </a:ln>
            <a:effectLst/>
          </p:spPr>
          <p:txBody>
            <a:bodyPr wrap="square">
              <a:prstTxWarp prst="textNoShape">
                <a:avLst/>
              </a:prstTxWarp>
              <a:spAutoFit/>
            </a:bodyPr>
            <a:lstStyle/>
            <a:p>
              <a:pPr>
                <a:spcBef>
                  <a:spcPct val="50000"/>
                </a:spcBef>
              </a:pPr>
              <a:r>
                <a:rPr lang="en-US" dirty="0" smtClean="0">
                  <a:latin typeface="Times New Roman" pitchFamily="-108" charset="0"/>
                </a:rPr>
                <a:t>Poly-</a:t>
              </a:r>
              <a:r>
                <a:rPr lang="en-US" dirty="0">
                  <a:latin typeface="Times New Roman" pitchFamily="-108" charset="0"/>
                </a:rPr>
                <a:t>time algorithms </a:t>
              </a:r>
              <a:r>
                <a:rPr lang="en-US" dirty="0" smtClean="0">
                  <a:latin typeface="Times New Roman" pitchFamily="-108" charset="0"/>
                </a:rPr>
                <a:t>known [</a:t>
              </a:r>
              <a:r>
                <a:rPr lang="en-US" dirty="0" err="1" smtClean="0">
                  <a:latin typeface="Times New Roman" pitchFamily="-108" charset="0"/>
                </a:rPr>
                <a:t>Devanur</a:t>
              </a:r>
              <a:r>
                <a:rPr lang="en-US" dirty="0" smtClean="0">
                  <a:latin typeface="Times New Roman" pitchFamily="-108" charset="0"/>
                </a:rPr>
                <a:t>, Papadimitriou, </a:t>
              </a:r>
              <a:r>
                <a:rPr lang="en-US" dirty="0" err="1" smtClean="0">
                  <a:latin typeface="Times New Roman" pitchFamily="-108" charset="0"/>
                </a:rPr>
                <a:t>Saberi</a:t>
              </a:r>
              <a:r>
                <a:rPr lang="en-US" dirty="0" smtClean="0">
                  <a:latin typeface="Times New Roman" pitchFamily="-108" charset="0"/>
                </a:rPr>
                <a:t>, </a:t>
              </a:r>
              <a:r>
                <a:rPr lang="en-US" dirty="0" err="1" smtClean="0">
                  <a:latin typeface="Times New Roman" pitchFamily="-108" charset="0"/>
                </a:rPr>
                <a:t>Vazirani</a:t>
              </a:r>
              <a:r>
                <a:rPr lang="en-US" dirty="0" smtClean="0">
                  <a:latin typeface="Times New Roman" pitchFamily="-108" charset="0"/>
                </a:rPr>
                <a:t> ’02], [Jain ’03], [CMK ’03], [GKV ’04],…</a:t>
              </a:r>
            </a:p>
            <a:p>
              <a:pPr>
                <a:spcBef>
                  <a:spcPct val="50000"/>
                </a:spcBef>
              </a:pPr>
              <a:endParaRPr lang="en-US" sz="2000" dirty="0">
                <a:latin typeface="Times New Roman" pitchFamily="-108" charset="0"/>
              </a:endParaRPr>
            </a:p>
          </p:txBody>
        </p:sp>
      </p:grpSp>
      <p:grpSp>
        <p:nvGrpSpPr>
          <p:cNvPr id="22" name="Group 21"/>
          <p:cNvGrpSpPr/>
          <p:nvPr/>
        </p:nvGrpSpPr>
        <p:grpSpPr>
          <a:xfrm>
            <a:off x="3505200" y="4572000"/>
            <a:ext cx="1981200" cy="1524000"/>
            <a:chOff x="3505200" y="4572000"/>
            <a:chExt cx="1981200" cy="1524000"/>
          </a:xfrm>
        </p:grpSpPr>
        <p:sp>
          <p:nvSpPr>
            <p:cNvPr id="315407" name="Line 15"/>
            <p:cNvSpPr>
              <a:spLocks noChangeShapeType="1"/>
            </p:cNvSpPr>
            <p:nvPr/>
          </p:nvSpPr>
          <p:spPr bwMode="auto">
            <a:xfrm flipH="1" flipV="1">
              <a:off x="4114800" y="4572000"/>
              <a:ext cx="0" cy="1143000"/>
            </a:xfrm>
            <a:prstGeom prst="line">
              <a:avLst/>
            </a:prstGeom>
            <a:noFill/>
            <a:ln w="25400">
              <a:solidFill>
                <a:srgbClr val="FF0000"/>
              </a:solidFill>
              <a:miter lim="800000"/>
              <a:headEnd/>
              <a:tailEnd type="triangle" w="med" len="med"/>
            </a:ln>
            <a:effectLst/>
          </p:spPr>
          <p:txBody>
            <a:bodyPr wrap="none">
              <a:prstTxWarp prst="textNoShape">
                <a:avLst/>
              </a:prstTxWarp>
            </a:bodyPr>
            <a:lstStyle/>
            <a:p>
              <a:endParaRPr lang="en-US"/>
            </a:p>
          </p:txBody>
        </p:sp>
        <p:sp>
          <p:nvSpPr>
            <p:cNvPr id="315408" name="Text Box 16"/>
            <p:cNvSpPr txBox="1">
              <a:spLocks noChangeArrowheads="1"/>
            </p:cNvSpPr>
            <p:nvPr/>
          </p:nvSpPr>
          <p:spPr bwMode="auto">
            <a:xfrm>
              <a:off x="3505200" y="5699125"/>
              <a:ext cx="1981200" cy="396875"/>
            </a:xfrm>
            <a:prstGeom prst="rect">
              <a:avLst/>
            </a:prstGeom>
            <a:noFill/>
            <a:ln w="25400">
              <a:noFill/>
              <a:miter lim="800000"/>
              <a:headEnd/>
              <a:tailEnd/>
            </a:ln>
            <a:effectLst/>
          </p:spPr>
          <p:txBody>
            <a:bodyPr>
              <a:prstTxWarp prst="textNoShape">
                <a:avLst/>
              </a:prstTxWarp>
              <a:spAutoFit/>
            </a:bodyPr>
            <a:lstStyle/>
            <a:p>
              <a:pPr>
                <a:spcBef>
                  <a:spcPct val="50000"/>
                </a:spcBef>
              </a:pPr>
              <a:r>
                <a:rPr lang="en-US" sz="2000" i="1">
                  <a:solidFill>
                    <a:srgbClr val="FF0000"/>
                  </a:solidFill>
                  <a:latin typeface="Times New Roman" pitchFamily="-108" charset="0"/>
                </a:rPr>
                <a:t>OPEN!! </a:t>
              </a:r>
            </a:p>
          </p:txBody>
        </p:sp>
      </p:grpSp>
      <p:sp>
        <p:nvSpPr>
          <p:cNvPr id="19"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Back to the Exchange Model</a:t>
            </a:r>
            <a:endParaRPr lang="en-US" sz="3600" dirty="0">
              <a:solidFill>
                <a:srgbClr val="FFFDCB"/>
              </a:solidFill>
              <a:latin typeface="Times New Roman"/>
              <a:cs typeface="Times New Roman"/>
            </a:endParaRPr>
          </a:p>
        </p:txBody>
      </p:sp>
      <p:grpSp>
        <p:nvGrpSpPr>
          <p:cNvPr id="24" name="Group 23"/>
          <p:cNvGrpSpPr/>
          <p:nvPr/>
        </p:nvGrpSpPr>
        <p:grpSpPr>
          <a:xfrm>
            <a:off x="234950" y="3733800"/>
            <a:ext cx="8832850" cy="984250"/>
            <a:chOff x="234950" y="3733800"/>
            <a:chExt cx="8832850" cy="984250"/>
          </a:xfrm>
        </p:grpSpPr>
        <p:sp>
          <p:nvSpPr>
            <p:cNvPr id="315398" name="Line 6"/>
            <p:cNvSpPr>
              <a:spLocks noChangeShapeType="1"/>
            </p:cNvSpPr>
            <p:nvPr/>
          </p:nvSpPr>
          <p:spPr bwMode="auto">
            <a:xfrm>
              <a:off x="304800" y="4114800"/>
              <a:ext cx="7924800" cy="0"/>
            </a:xfrm>
            <a:prstGeom prst="line">
              <a:avLst/>
            </a:prstGeom>
            <a:noFill/>
            <a:ln w="25400">
              <a:solidFill>
                <a:schemeClr val="tx1"/>
              </a:solidFill>
              <a:miter lim="800000"/>
              <a:headEnd/>
              <a:tailEnd type="triangle" w="med" len="med"/>
            </a:ln>
            <a:effectLst/>
          </p:spPr>
          <p:txBody>
            <a:bodyPr wrap="none">
              <a:prstTxWarp prst="textNoShape">
                <a:avLst/>
              </a:prstTxWarp>
            </a:bodyPr>
            <a:lstStyle/>
            <a:p>
              <a:endParaRPr lang="en-US"/>
            </a:p>
          </p:txBody>
        </p:sp>
        <p:sp>
          <p:nvSpPr>
            <p:cNvPr id="315399" name="Line 7"/>
            <p:cNvSpPr>
              <a:spLocks noChangeShapeType="1"/>
            </p:cNvSpPr>
            <p:nvPr/>
          </p:nvSpPr>
          <p:spPr bwMode="auto">
            <a:xfrm>
              <a:off x="6248400" y="3962400"/>
              <a:ext cx="0" cy="304800"/>
            </a:xfrm>
            <a:prstGeom prst="line">
              <a:avLst/>
            </a:prstGeom>
            <a:noFill/>
            <a:ln w="25400">
              <a:solidFill>
                <a:schemeClr val="tx1"/>
              </a:solidFill>
              <a:miter lim="800000"/>
              <a:headEnd/>
              <a:tailEnd/>
            </a:ln>
            <a:effectLst/>
          </p:spPr>
          <p:txBody>
            <a:bodyPr wrap="none">
              <a:prstTxWarp prst="textNoShape">
                <a:avLst/>
              </a:prstTxWarp>
            </a:bodyPr>
            <a:lstStyle/>
            <a:p>
              <a:endParaRPr lang="en-US"/>
            </a:p>
          </p:txBody>
        </p:sp>
        <p:sp>
          <p:nvSpPr>
            <p:cNvPr id="315400" name="Line 8"/>
            <p:cNvSpPr>
              <a:spLocks noChangeShapeType="1"/>
            </p:cNvSpPr>
            <p:nvPr/>
          </p:nvSpPr>
          <p:spPr bwMode="auto">
            <a:xfrm>
              <a:off x="7086600" y="3962400"/>
              <a:ext cx="0" cy="304800"/>
            </a:xfrm>
            <a:prstGeom prst="line">
              <a:avLst/>
            </a:prstGeom>
            <a:noFill/>
            <a:ln w="25400">
              <a:solidFill>
                <a:schemeClr val="tx1"/>
              </a:solidFill>
              <a:miter lim="800000"/>
              <a:headEnd/>
              <a:tailEnd/>
            </a:ln>
            <a:effectLst/>
          </p:spPr>
          <p:txBody>
            <a:bodyPr wrap="none">
              <a:prstTxWarp prst="textNoShape">
                <a:avLst/>
              </a:prstTxWarp>
            </a:bodyPr>
            <a:lstStyle/>
            <a:p>
              <a:endParaRPr lang="en-US"/>
            </a:p>
          </p:txBody>
        </p:sp>
        <p:sp>
          <p:nvSpPr>
            <p:cNvPr id="315401" name="Line 9"/>
            <p:cNvSpPr>
              <a:spLocks noChangeShapeType="1"/>
            </p:cNvSpPr>
            <p:nvPr/>
          </p:nvSpPr>
          <p:spPr bwMode="auto">
            <a:xfrm>
              <a:off x="7848600" y="3962400"/>
              <a:ext cx="0" cy="304800"/>
            </a:xfrm>
            <a:prstGeom prst="line">
              <a:avLst/>
            </a:prstGeom>
            <a:noFill/>
            <a:ln w="25400">
              <a:solidFill>
                <a:schemeClr val="tx1"/>
              </a:solidFill>
              <a:miter lim="800000"/>
              <a:headEnd/>
              <a:tailEnd/>
            </a:ln>
            <a:effectLst/>
          </p:spPr>
          <p:txBody>
            <a:bodyPr wrap="none">
              <a:prstTxWarp prst="textNoShape">
                <a:avLst/>
              </a:prstTxWarp>
            </a:bodyPr>
            <a:lstStyle/>
            <a:p>
              <a:endParaRPr lang="en-US"/>
            </a:p>
          </p:txBody>
        </p:sp>
        <p:sp>
          <p:nvSpPr>
            <p:cNvPr id="315402" name="Text Box 10"/>
            <p:cNvSpPr txBox="1">
              <a:spLocks noChangeArrowheads="1"/>
            </p:cNvSpPr>
            <p:nvPr/>
          </p:nvSpPr>
          <p:spPr bwMode="auto">
            <a:xfrm>
              <a:off x="304800" y="4191000"/>
              <a:ext cx="8534400" cy="457200"/>
            </a:xfrm>
            <a:prstGeom prst="rect">
              <a:avLst/>
            </a:prstGeom>
            <a:noFill/>
            <a:ln w="25400">
              <a:noFill/>
              <a:miter lim="800000"/>
              <a:headEnd/>
              <a:tailEnd/>
            </a:ln>
            <a:effectLst/>
          </p:spPr>
          <p:txBody>
            <a:bodyPr>
              <a:prstTxWarp prst="textNoShape">
                <a:avLst/>
              </a:prstTxWarp>
              <a:spAutoFit/>
            </a:bodyPr>
            <a:lstStyle/>
            <a:p>
              <a:pPr>
                <a:spcBef>
                  <a:spcPct val="50000"/>
                </a:spcBef>
              </a:pPr>
              <a:r>
                <a:rPr lang="en-US" dirty="0"/>
                <a:t>     </a:t>
              </a:r>
              <a:r>
                <a:rPr lang="en-US" dirty="0" smtClean="0"/>
                <a:t>     </a:t>
              </a:r>
              <a:r>
                <a:rPr lang="en-US" sz="2400" dirty="0" smtClean="0">
                  <a:latin typeface="cmsy10" pitchFamily="34" charset="0"/>
                </a:rPr>
                <a:t>                                                            </a:t>
              </a:r>
              <a:r>
                <a:rPr lang="en-US" sz="2400" dirty="0">
                  <a:latin typeface="Times New Roman" pitchFamily="-108" charset="0"/>
                </a:rPr>
                <a:t>-1         0         1 </a:t>
              </a:r>
              <a:r>
                <a:rPr lang="en-US" sz="2400" dirty="0"/>
                <a:t>        </a:t>
              </a:r>
            </a:p>
          </p:txBody>
        </p:sp>
        <p:sp>
          <p:nvSpPr>
            <p:cNvPr id="315409" name="Text Box 17"/>
            <p:cNvSpPr txBox="1">
              <a:spLocks noChangeArrowheads="1"/>
            </p:cNvSpPr>
            <p:nvPr/>
          </p:nvSpPr>
          <p:spPr bwMode="auto">
            <a:xfrm>
              <a:off x="8305800" y="3733800"/>
              <a:ext cx="762000" cy="579438"/>
            </a:xfrm>
            <a:prstGeom prst="rect">
              <a:avLst/>
            </a:prstGeom>
            <a:noFill/>
            <a:ln w="25400">
              <a:noFill/>
              <a:miter lim="800000"/>
              <a:headEnd/>
              <a:tailEnd/>
            </a:ln>
            <a:effectLst/>
          </p:spPr>
          <p:txBody>
            <a:bodyPr>
              <a:prstTxWarp prst="textNoShape">
                <a:avLst/>
              </a:prstTxWarp>
              <a:spAutoFit/>
            </a:bodyPr>
            <a:lstStyle/>
            <a:p>
              <a:pPr>
                <a:spcBef>
                  <a:spcPct val="50000"/>
                </a:spcBef>
              </a:pPr>
              <a:r>
                <a:rPr lang="en-US" sz="3200">
                  <a:latin typeface="Symbol" pitchFamily="-108" charset="2"/>
                  <a:sym typeface="Symbol" pitchFamily="-108" charset="2"/>
                </a:rPr>
                <a:t></a:t>
              </a:r>
            </a:p>
          </p:txBody>
        </p:sp>
        <p:pic>
          <p:nvPicPr>
            <p:cNvPr id="20" name="Picture 19"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34950" y="4044950"/>
              <a:ext cx="1003300" cy="6731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5394"/>
                                        </p:tgtEl>
                                        <p:attrNameLst>
                                          <p:attrName>style.visibility</p:attrName>
                                        </p:attrNameLst>
                                      </p:cBhvr>
                                      <p:to>
                                        <p:strVal val="visible"/>
                                      </p:to>
                                    </p:set>
                                    <p:animEffect transition="in" filter="dissolve">
                                      <p:cBhvr>
                                        <p:cTn id="12" dur="500"/>
                                        <p:tgtEl>
                                          <p:spTgt spid="315394"/>
                                        </p:tgtEl>
                                      </p:cBhvr>
                                    </p:animEffect>
                                  </p:childTnLst>
                                </p:cTn>
                              </p:par>
                              <p:par>
                                <p:cTn id="13" presetID="9"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dissolv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Hardness of Leontief Exchange Markets</a:t>
            </a:r>
            <a:endParaRPr lang="en-US" sz="3600" dirty="0">
              <a:solidFill>
                <a:srgbClr val="FFFDCB"/>
              </a:solidFill>
              <a:latin typeface="Times New Roman"/>
              <a:cs typeface="Times New Roman"/>
            </a:endParaRPr>
          </a:p>
        </p:txBody>
      </p:sp>
      <p:sp>
        <p:nvSpPr>
          <p:cNvPr id="18" name="TextBox 17"/>
          <p:cNvSpPr txBox="1"/>
          <p:nvPr/>
        </p:nvSpPr>
        <p:spPr>
          <a:xfrm>
            <a:off x="482598" y="4395569"/>
            <a:ext cx="1943101" cy="400110"/>
          </a:xfrm>
          <a:prstGeom prst="rect">
            <a:avLst/>
          </a:prstGeom>
          <a:noFill/>
        </p:spPr>
        <p:txBody>
          <a:bodyPr wrap="square" rtlCol="0">
            <a:spAutoFit/>
          </a:bodyPr>
          <a:lstStyle/>
          <a:p>
            <a:r>
              <a:rPr lang="en-US" sz="2000" b="1" dirty="0" smtClean="0">
                <a:latin typeface="Times New Roman"/>
                <a:cs typeface="Times New Roman"/>
              </a:rPr>
              <a:t>Proof Idea:</a:t>
            </a:r>
            <a:endParaRPr lang="en-US" sz="2000" b="1" dirty="0">
              <a:latin typeface="Times New Roman"/>
              <a:cs typeface="Times New Roman"/>
            </a:endParaRPr>
          </a:p>
        </p:txBody>
      </p:sp>
      <p:grpSp>
        <p:nvGrpSpPr>
          <p:cNvPr id="8" name="Group 7"/>
          <p:cNvGrpSpPr/>
          <p:nvPr/>
        </p:nvGrpSpPr>
        <p:grpSpPr>
          <a:xfrm>
            <a:off x="381000" y="1981200"/>
            <a:ext cx="8509000" cy="1247745"/>
            <a:chOff x="381000" y="1981200"/>
            <a:chExt cx="8509000" cy="1247745"/>
          </a:xfrm>
        </p:grpSpPr>
        <p:sp>
          <p:nvSpPr>
            <p:cNvPr id="17" name="TextBox 16"/>
            <p:cNvSpPr txBox="1"/>
            <p:nvPr/>
          </p:nvSpPr>
          <p:spPr>
            <a:xfrm>
              <a:off x="381000" y="1981200"/>
              <a:ext cx="7810500" cy="430887"/>
            </a:xfrm>
            <a:prstGeom prst="rect">
              <a:avLst/>
            </a:prstGeom>
            <a:noFill/>
          </p:spPr>
          <p:txBody>
            <a:bodyPr wrap="square" rtlCol="0">
              <a:spAutoFit/>
            </a:bodyPr>
            <a:lstStyle/>
            <a:p>
              <a:r>
                <a:rPr lang="en-US" sz="2200" dirty="0" smtClean="0">
                  <a:latin typeface="Times New Roman"/>
                  <a:cs typeface="Times New Roman"/>
                </a:rPr>
                <a:t>Theorem [</a:t>
              </a:r>
              <a:r>
                <a:rPr lang="en-US" sz="2200" dirty="0" err="1" smtClean="0">
                  <a:latin typeface="Times New Roman"/>
                  <a:cs typeface="Times New Roman"/>
                </a:rPr>
                <a:t>Codenotti</a:t>
              </a:r>
              <a:r>
                <a:rPr lang="en-US" sz="2200" dirty="0" smtClean="0">
                  <a:latin typeface="Times New Roman"/>
                  <a:cs typeface="Times New Roman"/>
                </a:rPr>
                <a:t>, </a:t>
              </a:r>
              <a:r>
                <a:rPr lang="en-US" sz="2200" dirty="0" err="1" smtClean="0">
                  <a:latin typeface="Times New Roman"/>
                  <a:cs typeface="Times New Roman"/>
                </a:rPr>
                <a:t>Saberi</a:t>
              </a:r>
              <a:r>
                <a:rPr lang="en-US" sz="2200" dirty="0" smtClean="0">
                  <a:latin typeface="Times New Roman"/>
                  <a:cs typeface="Times New Roman"/>
                </a:rPr>
                <a:t>, </a:t>
              </a:r>
              <a:r>
                <a:rPr lang="en-US" sz="2200" dirty="0" err="1" smtClean="0">
                  <a:latin typeface="Times New Roman"/>
                  <a:cs typeface="Times New Roman"/>
                </a:rPr>
                <a:t>Varadarajan</a:t>
              </a:r>
              <a:r>
                <a:rPr lang="en-US" sz="2200" dirty="0" smtClean="0">
                  <a:latin typeface="Times New Roman"/>
                  <a:cs typeface="Times New Roman"/>
                </a:rPr>
                <a:t>, Ye ’05]: </a:t>
              </a:r>
            </a:p>
          </p:txBody>
        </p:sp>
        <p:sp>
          <p:nvSpPr>
            <p:cNvPr id="5" name="Rectangle 4"/>
            <p:cNvSpPr/>
            <p:nvPr/>
          </p:nvSpPr>
          <p:spPr>
            <a:xfrm>
              <a:off x="825500" y="2459504"/>
              <a:ext cx="8064500" cy="769441"/>
            </a:xfrm>
            <a:prstGeom prst="rect">
              <a:avLst/>
            </a:prstGeom>
          </p:spPr>
          <p:txBody>
            <a:bodyPr wrap="square">
              <a:spAutoFit/>
            </a:bodyPr>
            <a:lstStyle/>
            <a:p>
              <a:r>
                <a:rPr lang="en-US" sz="2200" dirty="0" smtClean="0">
                  <a:latin typeface="Times New Roman"/>
                  <a:cs typeface="Times New Roman"/>
                </a:rPr>
                <a:t>Finding a market equilibrium in a Leontief exchange economy is at least as hard as finding a Nash equilibrium in a two-player game.</a:t>
              </a:r>
              <a:endParaRPr lang="en-US" sz="2200" dirty="0">
                <a:latin typeface="Times New Roman"/>
                <a:cs typeface="Times New Roman"/>
              </a:endParaRPr>
            </a:p>
          </p:txBody>
        </p:sp>
      </p:grpSp>
      <p:sp>
        <p:nvSpPr>
          <p:cNvPr id="6" name="TextBox 5"/>
          <p:cNvSpPr txBox="1"/>
          <p:nvPr/>
        </p:nvSpPr>
        <p:spPr>
          <a:xfrm>
            <a:off x="939800" y="4889500"/>
            <a:ext cx="7670800" cy="1107996"/>
          </a:xfrm>
          <a:prstGeom prst="rect">
            <a:avLst/>
          </a:prstGeom>
          <a:noFill/>
        </p:spPr>
        <p:txBody>
          <a:bodyPr wrap="square" rtlCol="0">
            <a:spAutoFit/>
          </a:bodyPr>
          <a:lstStyle/>
          <a:p>
            <a:r>
              <a:rPr lang="en-US" sz="2200" dirty="0" smtClean="0">
                <a:latin typeface="Times New Roman"/>
                <a:cs typeface="Times New Roman"/>
              </a:rPr>
              <a:t>Reduce a 2-player game to a Leontief exchange economy, such that given a market equilibrium of the exchange economy one can obtain a Nash equilibrium of the two-player game.</a:t>
            </a:r>
            <a:endParaRPr lang="en-US" sz="2200" dirty="0">
              <a:latin typeface="Times New Roman"/>
              <a:cs typeface="Times New Roman"/>
            </a:endParaRPr>
          </a:p>
        </p:txBody>
      </p:sp>
      <p:sp>
        <p:nvSpPr>
          <p:cNvPr id="7" name="TextBox 6"/>
          <p:cNvSpPr txBox="1"/>
          <p:nvPr/>
        </p:nvSpPr>
        <p:spPr>
          <a:xfrm>
            <a:off x="381000" y="3531513"/>
            <a:ext cx="7810500" cy="430887"/>
          </a:xfrm>
          <a:prstGeom prst="rect">
            <a:avLst/>
          </a:prstGeom>
          <a:noFill/>
        </p:spPr>
        <p:txBody>
          <a:bodyPr wrap="square" rtlCol="0">
            <a:spAutoFit/>
          </a:bodyPr>
          <a:lstStyle/>
          <a:p>
            <a:r>
              <a:rPr lang="en-US" sz="2200" dirty="0" smtClean="0">
                <a:latin typeface="Times New Roman"/>
                <a:cs typeface="Times New Roman"/>
              </a:rPr>
              <a:t>Corollary: Leontief exchange economies are PPAD-hard.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p:bldP spid="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48001" y="5160207"/>
            <a:ext cx="5207000" cy="430887"/>
          </a:xfrm>
          <a:prstGeom prst="rect">
            <a:avLst/>
          </a:prstGeom>
          <a:noFill/>
        </p:spPr>
        <p:txBody>
          <a:bodyPr wrap="square" rtlCol="0">
            <a:spAutoFit/>
          </a:bodyPr>
          <a:lstStyle/>
          <a:p>
            <a:r>
              <a:rPr lang="en-US" sz="2200" i="1" dirty="0" smtClean="0">
                <a:solidFill>
                  <a:srgbClr val="FFFFFF"/>
                </a:solidFill>
                <a:latin typeface="Times New Roman"/>
                <a:cs typeface="Times New Roman"/>
              </a:rPr>
              <a:t>Gross-Substitutability Condition</a:t>
            </a:r>
            <a:endParaRPr lang="en-US" sz="2200" i="1" dirty="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63500" y="25400"/>
            <a:ext cx="8229600" cy="1371600"/>
          </a:xfrm>
        </p:spPr>
        <p:txBody>
          <a:bodyPr>
            <a:normAutofit/>
          </a:bodyPr>
          <a:lstStyle/>
          <a:p>
            <a:pPr algn="ctr"/>
            <a:r>
              <a:rPr lang="en-US" sz="3600" dirty="0" smtClean="0">
                <a:solidFill>
                  <a:srgbClr val="FFFDCB"/>
                </a:solidFill>
                <a:latin typeface="Times New Roman"/>
                <a:cs typeface="Times New Roman"/>
              </a:rPr>
              <a:t>Excess Demand at prices </a:t>
            </a:r>
            <a:r>
              <a:rPr lang="en-US" sz="3600" i="1" dirty="0" err="1" smtClean="0">
                <a:solidFill>
                  <a:srgbClr val="FFFDCB"/>
                </a:solidFill>
                <a:latin typeface="Times New Roman"/>
                <a:cs typeface="Times New Roman"/>
              </a:rPr>
              <a:t>p</a:t>
            </a:r>
            <a:endParaRPr lang="en-US" sz="3600" i="1" dirty="0">
              <a:solidFill>
                <a:srgbClr val="FFFDCB"/>
              </a:solidFill>
              <a:latin typeface="Times New Roman"/>
              <a:cs typeface="Times New Roman"/>
            </a:endParaRPr>
          </a:p>
        </p:txBody>
      </p:sp>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006600" y="1714500"/>
            <a:ext cx="3276600" cy="10414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832100" y="2514600"/>
            <a:ext cx="4089400" cy="1041400"/>
          </a:xfrm>
          <a:prstGeom prst="rect">
            <a:avLst/>
          </a:prstGeom>
        </p:spPr>
      </p:pic>
      <p:sp>
        <p:nvSpPr>
          <p:cNvPr id="12" name="TextBox 11"/>
          <p:cNvSpPr txBox="1"/>
          <p:nvPr/>
        </p:nvSpPr>
        <p:spPr>
          <a:xfrm>
            <a:off x="409987" y="3810000"/>
            <a:ext cx="7489576" cy="430887"/>
          </a:xfrm>
          <a:prstGeom prst="rect">
            <a:avLst/>
          </a:prstGeom>
          <a:noFill/>
        </p:spPr>
        <p:txBody>
          <a:bodyPr wrap="none" rtlCol="0">
            <a:spAutoFit/>
          </a:bodyPr>
          <a:lstStyle/>
          <a:p>
            <a:r>
              <a:rPr lang="en-US" sz="2200" dirty="0" smtClean="0">
                <a:latin typeface="Times New Roman"/>
                <a:cs typeface="Times New Roman"/>
              </a:rPr>
              <a:t>We already argued that under the Arrow-Debreu </a:t>
            </a:r>
            <a:r>
              <a:rPr lang="en-US" sz="2200" dirty="0" err="1" smtClean="0">
                <a:latin typeface="Times New Roman"/>
                <a:cs typeface="Times New Roman"/>
              </a:rPr>
              <a:t>Thm</a:t>
            </a:r>
            <a:r>
              <a:rPr lang="en-US" sz="2200" dirty="0" smtClean="0">
                <a:latin typeface="Times New Roman"/>
                <a:cs typeface="Times New Roman"/>
              </a:rPr>
              <a:t> conditions:</a:t>
            </a:r>
            <a:endParaRPr lang="en-US" sz="2200" dirty="0">
              <a:latin typeface="Times New Roman"/>
              <a:cs typeface="Times New Roman"/>
            </a:endParaRPr>
          </a:p>
        </p:txBody>
      </p:sp>
      <p:grpSp>
        <p:nvGrpSpPr>
          <p:cNvPr id="23" name="Group 22"/>
          <p:cNvGrpSpPr/>
          <p:nvPr/>
        </p:nvGrpSpPr>
        <p:grpSpPr>
          <a:xfrm>
            <a:off x="1714500" y="4165600"/>
            <a:ext cx="6223000" cy="787400"/>
            <a:chOff x="1714500" y="4432300"/>
            <a:chExt cx="6223000" cy="787400"/>
          </a:xfrm>
        </p:grpSpPr>
        <p:sp>
          <p:nvSpPr>
            <p:cNvPr id="13" name="TextBox 12"/>
            <p:cNvSpPr txBox="1"/>
            <p:nvPr/>
          </p:nvSpPr>
          <p:spPr>
            <a:xfrm>
              <a:off x="1714500" y="4584700"/>
              <a:ext cx="3318938" cy="430887"/>
            </a:xfrm>
            <a:prstGeom prst="rect">
              <a:avLst/>
            </a:prstGeom>
            <a:noFill/>
          </p:spPr>
          <p:txBody>
            <a:bodyPr wrap="none" rtlCol="0">
              <a:spAutoFit/>
            </a:bodyPr>
            <a:lstStyle/>
            <a:p>
              <a:r>
                <a:rPr lang="en-US" sz="2200" dirty="0" smtClean="0">
                  <a:latin typeface="Times New Roman"/>
                  <a:cs typeface="Times New Roman"/>
                </a:rPr>
                <a:t>(H)   </a:t>
              </a:r>
              <a:r>
                <a:rPr lang="en-US" sz="2200" i="1" dirty="0" err="1" smtClean="0">
                  <a:latin typeface="Times New Roman"/>
                  <a:cs typeface="Times New Roman"/>
                </a:rPr>
                <a:t>f</a:t>
              </a:r>
              <a:r>
                <a:rPr lang="en-US" sz="2200" i="1" dirty="0" smtClean="0">
                  <a:latin typeface="Times New Roman"/>
                  <a:cs typeface="Times New Roman"/>
                </a:rPr>
                <a:t> </a:t>
              </a:r>
              <a:r>
                <a:rPr lang="en-US" sz="2200" dirty="0" smtClean="0">
                  <a:latin typeface="Times New Roman"/>
                  <a:cs typeface="Times New Roman"/>
                </a:rPr>
                <a:t> is homogeneous, i.e. </a:t>
              </a:r>
              <a:endParaRPr lang="en-US" sz="2200" dirty="0">
                <a:latin typeface="Times New Roman"/>
                <a:cs typeface="Times New Roman"/>
              </a:endParaRPr>
            </a:p>
          </p:txBody>
        </p:sp>
        <p:pic>
          <p:nvPicPr>
            <p:cNvPr id="14" name="Picture 13"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864100" y="4432300"/>
              <a:ext cx="3073400" cy="787400"/>
            </a:xfrm>
            <a:prstGeom prst="rect">
              <a:avLst/>
            </a:prstGeom>
          </p:spPr>
        </p:pic>
      </p:grpSp>
      <p:grpSp>
        <p:nvGrpSpPr>
          <p:cNvPr id="24" name="Group 23"/>
          <p:cNvGrpSpPr/>
          <p:nvPr/>
        </p:nvGrpSpPr>
        <p:grpSpPr>
          <a:xfrm>
            <a:off x="1430862" y="4762500"/>
            <a:ext cx="6354238" cy="838200"/>
            <a:chOff x="1494362" y="5016500"/>
            <a:chExt cx="6354238" cy="838200"/>
          </a:xfrm>
        </p:grpSpPr>
        <p:sp>
          <p:nvSpPr>
            <p:cNvPr id="16" name="TextBox 15"/>
            <p:cNvSpPr txBox="1"/>
            <p:nvPr/>
          </p:nvSpPr>
          <p:spPr>
            <a:xfrm>
              <a:off x="1494362" y="5219700"/>
              <a:ext cx="4220288" cy="430887"/>
            </a:xfrm>
            <a:prstGeom prst="rect">
              <a:avLst/>
            </a:prstGeom>
            <a:noFill/>
          </p:spPr>
          <p:txBody>
            <a:bodyPr wrap="none" rtlCol="0">
              <a:spAutoFit/>
            </a:bodyPr>
            <a:lstStyle/>
            <a:p>
              <a:r>
                <a:rPr lang="en-US" sz="2200" dirty="0" smtClean="0">
                  <a:latin typeface="Times New Roman"/>
                  <a:cs typeface="Times New Roman"/>
                </a:rPr>
                <a:t>(WL)   </a:t>
              </a:r>
              <a:r>
                <a:rPr lang="en-US" sz="2200" i="1" dirty="0" err="1" smtClean="0">
                  <a:latin typeface="Times New Roman"/>
                  <a:cs typeface="Times New Roman"/>
                </a:rPr>
                <a:t>f</a:t>
              </a:r>
              <a:r>
                <a:rPr lang="en-US" sz="2200" i="1" dirty="0" smtClean="0">
                  <a:latin typeface="Times New Roman"/>
                  <a:cs typeface="Times New Roman"/>
                </a:rPr>
                <a:t> </a:t>
              </a:r>
              <a:r>
                <a:rPr lang="en-US" sz="2200" dirty="0" smtClean="0">
                  <a:latin typeface="Times New Roman"/>
                  <a:cs typeface="Times New Roman"/>
                </a:rPr>
                <a:t> satisfies </a:t>
              </a:r>
              <a:r>
                <a:rPr lang="en-US" sz="2200" dirty="0" err="1" smtClean="0">
                  <a:latin typeface="Times New Roman"/>
                  <a:cs typeface="Times New Roman"/>
                </a:rPr>
                <a:t>Walras’s</a:t>
              </a:r>
              <a:r>
                <a:rPr lang="en-US" sz="2200" dirty="0" smtClean="0">
                  <a:latin typeface="Times New Roman"/>
                  <a:cs typeface="Times New Roman"/>
                </a:rPr>
                <a:t> Law, i.e. </a:t>
              </a:r>
              <a:endParaRPr lang="en-US" sz="2200" dirty="0">
                <a:latin typeface="Times New Roman"/>
                <a:cs typeface="Times New Roman"/>
              </a:endParaRPr>
            </a:p>
          </p:txBody>
        </p:sp>
        <p:pic>
          <p:nvPicPr>
            <p:cNvPr id="19" name="Picture 18"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435600" y="5016500"/>
              <a:ext cx="2413000" cy="838200"/>
            </a:xfrm>
            <a:prstGeom prst="rect">
              <a:avLst/>
            </a:prstGeom>
          </p:spPr>
        </p:pic>
      </p:grpSp>
      <p:sp>
        <p:nvSpPr>
          <p:cNvPr id="20" name="Rectangle 19"/>
          <p:cNvSpPr/>
          <p:nvPr/>
        </p:nvSpPr>
        <p:spPr>
          <a:xfrm>
            <a:off x="2327651" y="5549900"/>
            <a:ext cx="6816349" cy="646331"/>
          </a:xfrm>
          <a:prstGeom prst="rect">
            <a:avLst/>
          </a:prstGeom>
        </p:spPr>
        <p:txBody>
          <a:bodyPr wrap="square">
            <a:spAutoFit/>
          </a:bodyPr>
          <a:lstStyle/>
          <a:p>
            <a:r>
              <a:rPr lang="en-US" dirty="0" smtClean="0">
                <a:solidFill>
                  <a:srgbClr val="FFFFFF"/>
                </a:solidFill>
                <a:latin typeface="Times New Roman"/>
                <a:cs typeface="Times New Roman"/>
              </a:rPr>
              <a:t>(we argued that the last property is true using </a:t>
            </a:r>
            <a:r>
              <a:rPr lang="en-US" dirty="0" err="1" smtClean="0">
                <a:solidFill>
                  <a:srgbClr val="FFFFFF"/>
                </a:solidFill>
                <a:latin typeface="Times New Roman"/>
                <a:cs typeface="Times New Roman"/>
              </a:rPr>
              <a:t>nonsatiation</a:t>
            </a:r>
            <a:r>
              <a:rPr lang="en-US" dirty="0" smtClean="0">
                <a:solidFill>
                  <a:srgbClr val="FFFFFF"/>
                </a:solidFill>
                <a:latin typeface="Times New Roman"/>
                <a:cs typeface="Times New Roman"/>
              </a:rPr>
              <a:t> + quasi-concavity, see next </a:t>
            </a:r>
            <a:r>
              <a:rPr lang="en-US" dirty="0" err="1" smtClean="0">
                <a:solidFill>
                  <a:srgbClr val="FFFFFF"/>
                </a:solidFill>
                <a:latin typeface="Times New Roman"/>
                <a:cs typeface="Times New Roman"/>
              </a:rPr>
              <a:t>slie</a:t>
            </a:r>
            <a:r>
              <a:rPr lang="en-US" dirty="0" smtClean="0">
                <a:solidFill>
                  <a:srgbClr val="FFFFFF"/>
                </a:solidFill>
                <a:latin typeface="Times New Roman"/>
                <a:cs typeface="Times New Roman"/>
              </a:rPr>
              <a:t>)</a:t>
            </a:r>
            <a:endParaRPr lang="en-US" dirty="0">
              <a:solidFill>
                <a:srgbClr val="49B1FF"/>
              </a:solidFill>
              <a:latin typeface="Times New Roman"/>
              <a:cs typeface="Times New Roman"/>
            </a:endParaRPr>
          </a:p>
        </p:txBody>
      </p:sp>
      <p:grpSp>
        <p:nvGrpSpPr>
          <p:cNvPr id="17" name="Group 16"/>
          <p:cNvGrpSpPr/>
          <p:nvPr/>
        </p:nvGrpSpPr>
        <p:grpSpPr>
          <a:xfrm>
            <a:off x="3585634" y="945634"/>
            <a:ext cx="5558366" cy="997466"/>
            <a:chOff x="3585634" y="945634"/>
            <a:chExt cx="5558366" cy="997466"/>
          </a:xfrm>
        </p:grpSpPr>
        <p:sp>
          <p:nvSpPr>
            <p:cNvPr id="21" name="Freeform 20"/>
            <p:cNvSpPr/>
            <p:nvPr/>
          </p:nvSpPr>
          <p:spPr>
            <a:xfrm>
              <a:off x="3585634" y="1193800"/>
              <a:ext cx="706966" cy="749300"/>
            </a:xfrm>
            <a:custGeom>
              <a:avLst/>
              <a:gdLst>
                <a:gd name="connsiteX0" fmla="*/ 198966 w 706966"/>
                <a:gd name="connsiteY0" fmla="*/ 546100 h 546100"/>
                <a:gd name="connsiteX1" fmla="*/ 84666 w 706966"/>
                <a:gd name="connsiteY1" fmla="*/ 292100 h 546100"/>
                <a:gd name="connsiteX2" fmla="*/ 706966 w 706966"/>
                <a:gd name="connsiteY2" fmla="*/ 0 h 546100"/>
              </a:gdLst>
              <a:ahLst/>
              <a:cxnLst>
                <a:cxn ang="0">
                  <a:pos x="connsiteX0" y="connsiteY0"/>
                </a:cxn>
                <a:cxn ang="0">
                  <a:pos x="connsiteX1" y="connsiteY1"/>
                </a:cxn>
                <a:cxn ang="0">
                  <a:pos x="connsiteX2" y="connsiteY2"/>
                </a:cxn>
              </a:cxnLst>
              <a:rect l="l" t="t" r="r" b="b"/>
              <a:pathLst>
                <a:path w="706966" h="546100">
                  <a:moveTo>
                    <a:pt x="198966" y="546100"/>
                  </a:moveTo>
                  <a:cubicBezTo>
                    <a:pt x="99483" y="464608"/>
                    <a:pt x="0" y="383116"/>
                    <a:pt x="84666" y="292100"/>
                  </a:cubicBezTo>
                  <a:cubicBezTo>
                    <a:pt x="169332" y="201084"/>
                    <a:pt x="706966" y="0"/>
                    <a:pt x="70696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4276948" y="945634"/>
              <a:ext cx="4867052" cy="646331"/>
            </a:xfrm>
            <a:prstGeom prst="rect">
              <a:avLst/>
            </a:prstGeom>
            <a:noFill/>
          </p:spPr>
          <p:txBody>
            <a:bodyPr wrap="square" rtlCol="0">
              <a:spAutoFit/>
            </a:bodyPr>
            <a:lstStyle/>
            <a:p>
              <a:r>
                <a:rPr lang="en-US" dirty="0" smtClean="0">
                  <a:latin typeface="Times New Roman"/>
                  <a:cs typeface="Times New Roman"/>
                </a:rPr>
                <a:t>suppose there is a unique demand at a given price vector </a:t>
              </a:r>
              <a:r>
                <a:rPr lang="en-US" i="1" dirty="0" err="1" smtClean="0">
                  <a:latin typeface="Times New Roman"/>
                  <a:cs typeface="Times New Roman"/>
                </a:rPr>
                <a:t>p</a:t>
              </a:r>
              <a:r>
                <a:rPr lang="en-US" dirty="0" smtClean="0">
                  <a:latin typeface="Times New Roman"/>
                  <a:cs typeface="Times New Roman"/>
                </a:rPr>
                <a:t> and its is continuous (see last lecture)</a:t>
              </a:r>
              <a:endParaRPr lang="en-US" dirty="0">
                <a:latin typeface="Times New Roman"/>
                <a:cs typeface="Times New Roman"/>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dissolv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Justification of (WL) under Arrow-Debreu </a:t>
            </a:r>
            <a:r>
              <a:rPr lang="en-US" sz="3600" dirty="0" err="1" smtClean="0">
                <a:solidFill>
                  <a:srgbClr val="FFFDCB"/>
                </a:solidFill>
                <a:latin typeface="Times New Roman"/>
                <a:cs typeface="Times New Roman"/>
              </a:rPr>
              <a:t>Thm</a:t>
            </a:r>
            <a:r>
              <a:rPr lang="en-US" sz="3600" dirty="0" smtClean="0">
                <a:solidFill>
                  <a:srgbClr val="FFFDCB"/>
                </a:solidFill>
                <a:latin typeface="Times New Roman"/>
                <a:cs typeface="Times New Roman"/>
              </a:rPr>
              <a:t> conditions</a:t>
            </a:r>
            <a:endParaRPr lang="en-US" sz="3600" dirty="0">
              <a:solidFill>
                <a:srgbClr val="FFFDCB"/>
              </a:solidFill>
              <a:latin typeface="Times New Roman"/>
              <a:cs typeface="Times New Roman"/>
            </a:endParaRPr>
          </a:p>
        </p:txBody>
      </p:sp>
      <p:sp>
        <p:nvSpPr>
          <p:cNvPr id="13" name="TextBox 12"/>
          <p:cNvSpPr txBox="1"/>
          <p:nvPr/>
        </p:nvSpPr>
        <p:spPr>
          <a:xfrm>
            <a:off x="139700" y="1473200"/>
            <a:ext cx="8064500" cy="430887"/>
          </a:xfrm>
          <a:prstGeom prst="rect">
            <a:avLst/>
          </a:prstGeom>
          <a:noFill/>
        </p:spPr>
        <p:txBody>
          <a:bodyPr wrap="square" rtlCol="0">
            <a:spAutoFit/>
          </a:bodyPr>
          <a:lstStyle/>
          <a:p>
            <a:r>
              <a:rPr lang="en-US" sz="2200" dirty="0" err="1" smtClean="0">
                <a:solidFill>
                  <a:srgbClr val="FFFFFF"/>
                </a:solidFill>
                <a:latin typeface="Times New Roman"/>
                <a:cs typeface="Times New Roman"/>
              </a:rPr>
              <a:t>Nonsatiation</a:t>
            </a:r>
            <a:r>
              <a:rPr lang="en-US" sz="2200" dirty="0" smtClean="0">
                <a:solidFill>
                  <a:srgbClr val="FFFFFF"/>
                </a:solidFill>
                <a:latin typeface="Times New Roman"/>
                <a:cs typeface="Times New Roman"/>
              </a:rPr>
              <a:t> + quasi-concavity </a:t>
            </a:r>
            <a:r>
              <a:rPr lang="en-US" sz="2200" dirty="0" err="1" smtClean="0">
                <a:solidFill>
                  <a:srgbClr val="FFFFFF"/>
                </a:solidFill>
                <a:latin typeface="Wingdings"/>
                <a:ea typeface="Wingdings"/>
                <a:cs typeface="Wingdings"/>
              </a:rPr>
              <a:t></a:t>
            </a:r>
            <a:r>
              <a:rPr lang="en-US" sz="2200" dirty="0" smtClean="0">
                <a:solidFill>
                  <a:srgbClr val="49B1FF"/>
                </a:solidFill>
                <a:latin typeface="Times New Roman"/>
                <a:cs typeface="Times New Roman"/>
              </a:rPr>
              <a:t> local non-satiation</a:t>
            </a:r>
            <a:endParaRPr lang="en-US" sz="2200" dirty="0">
              <a:solidFill>
                <a:srgbClr val="49B1FF"/>
              </a:solidFill>
              <a:latin typeface="Times New Roman"/>
              <a:cs typeface="Times New Roman"/>
            </a:endParaRPr>
          </a:p>
        </p:txBody>
      </p:sp>
      <p:grpSp>
        <p:nvGrpSpPr>
          <p:cNvPr id="2" name="Group 24"/>
          <p:cNvGrpSpPr/>
          <p:nvPr/>
        </p:nvGrpSpPr>
        <p:grpSpPr>
          <a:xfrm>
            <a:off x="1409700" y="2273300"/>
            <a:ext cx="7412451" cy="646331"/>
            <a:chOff x="1409700" y="2273300"/>
            <a:chExt cx="7412451" cy="646331"/>
          </a:xfrm>
        </p:grpSpPr>
        <p:sp>
          <p:nvSpPr>
            <p:cNvPr id="23" name="Rectangle 22"/>
            <p:cNvSpPr/>
            <p:nvPr/>
          </p:nvSpPr>
          <p:spPr>
            <a:xfrm>
              <a:off x="1409700" y="2273300"/>
              <a:ext cx="431053" cy="369332"/>
            </a:xfrm>
            <a:prstGeom prst="rect">
              <a:avLst/>
            </a:prstGeom>
          </p:spPr>
          <p:txBody>
            <a:bodyPr wrap="none">
              <a:spAutoFit/>
            </a:bodyPr>
            <a:lstStyle/>
            <a:p>
              <a:r>
                <a:rPr lang="en-US" dirty="0" err="1" smtClean="0">
                  <a:solidFill>
                    <a:srgbClr val="FFFFFF"/>
                  </a:solidFill>
                  <a:latin typeface="Wingdings"/>
                  <a:ea typeface="Wingdings"/>
                  <a:cs typeface="Wingdings"/>
                </a:rPr>
                <a:t></a:t>
              </a:r>
              <a:endParaRPr lang="en-US" dirty="0">
                <a:solidFill>
                  <a:srgbClr val="49B1FF"/>
                </a:solidFill>
                <a:latin typeface="Times New Roman"/>
                <a:cs typeface="Times New Roman"/>
              </a:endParaRPr>
            </a:p>
          </p:txBody>
        </p:sp>
        <p:sp>
          <p:nvSpPr>
            <p:cNvPr id="24" name="TextBox 23"/>
            <p:cNvSpPr txBox="1"/>
            <p:nvPr/>
          </p:nvSpPr>
          <p:spPr>
            <a:xfrm>
              <a:off x="1840753" y="2273300"/>
              <a:ext cx="6981398" cy="646331"/>
            </a:xfrm>
            <a:prstGeom prst="rect">
              <a:avLst/>
            </a:prstGeom>
            <a:noFill/>
          </p:spPr>
          <p:txBody>
            <a:bodyPr wrap="square" rtlCol="0">
              <a:spAutoFit/>
            </a:bodyPr>
            <a:lstStyle/>
            <a:p>
              <a:r>
                <a:rPr lang="en-US" dirty="0" smtClean="0">
                  <a:latin typeface="Times New Roman"/>
                  <a:cs typeface="Times New Roman"/>
                </a:rPr>
                <a:t>at equilibrium every trader spends all her budget, i.e. if  </a:t>
              </a:r>
              <a:r>
                <a:rPr lang="en-US" i="1" dirty="0" err="1" smtClean="0">
                  <a:latin typeface="Times New Roman"/>
                  <a:cs typeface="Times New Roman"/>
                </a:rPr>
                <a:t>x</a:t>
              </a:r>
              <a:r>
                <a:rPr lang="en-US" i="1" baseline="-25000" dirty="0" err="1" smtClean="0">
                  <a:latin typeface="Times New Roman"/>
                  <a:cs typeface="Times New Roman"/>
                </a:rPr>
                <a:t>i</a:t>
              </a:r>
              <a:r>
                <a:rPr lang="en-US" dirty="0" err="1" smtClean="0">
                  <a:latin typeface="Times New Roman"/>
                  <a:cs typeface="Times New Roman"/>
                </a:rPr>
                <a:t>(</a:t>
              </a:r>
              <a:r>
                <a:rPr lang="en-US" i="1" dirty="0" err="1" smtClean="0">
                  <a:latin typeface="Times New Roman"/>
                  <a:cs typeface="Times New Roman"/>
                </a:rPr>
                <a:t>p</a:t>
              </a:r>
              <a:r>
                <a:rPr lang="en-US" dirty="0" smtClean="0">
                  <a:latin typeface="Times New Roman"/>
                  <a:cs typeface="Times New Roman"/>
                </a:rPr>
                <a:t>) is an optimal solution to </a:t>
              </a:r>
              <a:r>
                <a:rPr lang="en-US" dirty="0" err="1" smtClean="0">
                  <a:latin typeface="Times New Roman"/>
                  <a:cs typeface="Times New Roman"/>
                </a:rPr>
                <a:t>Program</a:t>
              </a:r>
              <a:r>
                <a:rPr lang="en-US" i="1" baseline="-25000" dirty="0" err="1" smtClean="0">
                  <a:latin typeface="Times New Roman"/>
                  <a:cs typeface="Times New Roman"/>
                </a:rPr>
                <a:t>i</a:t>
              </a:r>
              <a:r>
                <a:rPr lang="en-US" dirty="0" err="1" smtClean="0">
                  <a:latin typeface="Times New Roman"/>
                  <a:cs typeface="Times New Roman"/>
                </a:rPr>
                <a:t>(</a:t>
              </a:r>
              <a:r>
                <a:rPr lang="en-US" i="1" dirty="0" err="1" smtClean="0">
                  <a:latin typeface="Times New Roman"/>
                  <a:cs typeface="Times New Roman"/>
                </a:rPr>
                <a:t>p</a:t>
              </a:r>
              <a:r>
                <a:rPr lang="en-US" dirty="0" smtClean="0">
                  <a:latin typeface="Times New Roman"/>
                  <a:cs typeface="Times New Roman"/>
                </a:rPr>
                <a:t>) then</a:t>
              </a:r>
              <a:endParaRPr lang="en-US" dirty="0">
                <a:latin typeface="Times New Roman"/>
                <a:cs typeface="Times New Roman"/>
              </a:endParaRPr>
            </a:p>
          </p:txBody>
        </p:sp>
      </p:grpSp>
      <p:sp>
        <p:nvSpPr>
          <p:cNvPr id="31" name="TextBox 30"/>
          <p:cNvSpPr txBox="1"/>
          <p:nvPr/>
        </p:nvSpPr>
        <p:spPr>
          <a:xfrm>
            <a:off x="1840753" y="5067300"/>
            <a:ext cx="5032147" cy="369332"/>
          </a:xfrm>
          <a:prstGeom prst="rect">
            <a:avLst/>
          </a:prstGeom>
          <a:noFill/>
        </p:spPr>
        <p:txBody>
          <a:bodyPr wrap="none" rtlCol="0">
            <a:spAutoFit/>
          </a:bodyPr>
          <a:lstStyle/>
          <a:p>
            <a:r>
              <a:rPr lang="en-US" dirty="0" smtClean="0">
                <a:latin typeface="Times New Roman"/>
                <a:cs typeface="Times New Roman"/>
              </a:rPr>
              <a:t>i.e. every good with positive price is fully consumed</a:t>
            </a:r>
            <a:endParaRPr lang="en-US" dirty="0">
              <a:latin typeface="Times New Roman"/>
              <a:cs typeface="Times New Roman"/>
            </a:endParaRPr>
          </a:p>
        </p:txBody>
      </p:sp>
      <p:pic>
        <p:nvPicPr>
          <p:cNvPr id="10" name="Picture 9"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790950" y="2794000"/>
            <a:ext cx="2425700" cy="838200"/>
          </a:xfrm>
          <a:prstGeom prst="rect">
            <a:avLst/>
          </a:prstGeom>
        </p:spPr>
      </p:pic>
      <p:pic>
        <p:nvPicPr>
          <p:cNvPr id="16" name="Picture 1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628900" y="3683000"/>
            <a:ext cx="4495800" cy="109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1"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63500" y="25400"/>
            <a:ext cx="8229600" cy="1371600"/>
          </a:xfrm>
        </p:spPr>
        <p:txBody>
          <a:bodyPr>
            <a:normAutofit/>
          </a:bodyPr>
          <a:lstStyle/>
          <a:p>
            <a:pPr algn="ctr"/>
            <a:r>
              <a:rPr lang="en-US" sz="3600" dirty="0" smtClean="0">
                <a:solidFill>
                  <a:srgbClr val="FFFDCB"/>
                </a:solidFill>
                <a:latin typeface="Times New Roman"/>
                <a:cs typeface="Times New Roman"/>
              </a:rPr>
              <a:t>Excess Demand at prices </a:t>
            </a:r>
            <a:r>
              <a:rPr lang="en-US" sz="3600" i="1" dirty="0" err="1" smtClean="0">
                <a:solidFill>
                  <a:srgbClr val="FFFDCB"/>
                </a:solidFill>
                <a:latin typeface="Times New Roman"/>
                <a:cs typeface="Times New Roman"/>
              </a:rPr>
              <a:t>p</a:t>
            </a:r>
            <a:endParaRPr lang="en-US" sz="3600" i="1" dirty="0">
              <a:solidFill>
                <a:srgbClr val="FFFDCB"/>
              </a:solidFill>
              <a:latin typeface="Times New Roman"/>
              <a:cs typeface="Times New Roman"/>
            </a:endParaRPr>
          </a:p>
        </p:txBody>
      </p:sp>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006600" y="1714500"/>
            <a:ext cx="3276600" cy="1041400"/>
          </a:xfrm>
          <a:prstGeom prst="rect">
            <a:avLst/>
          </a:prstGeom>
        </p:spPr>
      </p:pic>
      <p:pic>
        <p:nvPicPr>
          <p:cNvPr id="11" name="Picture 1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832100" y="2514600"/>
            <a:ext cx="4089400" cy="1041400"/>
          </a:xfrm>
          <a:prstGeom prst="rect">
            <a:avLst/>
          </a:prstGeom>
        </p:spPr>
      </p:pic>
      <p:sp>
        <p:nvSpPr>
          <p:cNvPr id="12" name="TextBox 11"/>
          <p:cNvSpPr txBox="1"/>
          <p:nvPr/>
        </p:nvSpPr>
        <p:spPr>
          <a:xfrm>
            <a:off x="409987" y="3810000"/>
            <a:ext cx="7560108" cy="430887"/>
          </a:xfrm>
          <a:prstGeom prst="rect">
            <a:avLst/>
          </a:prstGeom>
          <a:noFill/>
        </p:spPr>
        <p:txBody>
          <a:bodyPr wrap="none" rtlCol="0">
            <a:spAutoFit/>
          </a:bodyPr>
          <a:lstStyle/>
          <a:p>
            <a:r>
              <a:rPr lang="en-US" sz="2200" dirty="0" smtClean="0">
                <a:latin typeface="Times New Roman"/>
                <a:cs typeface="Times New Roman"/>
              </a:rPr>
              <a:t>We already argued that under the Arrow-Debreu </a:t>
            </a:r>
            <a:r>
              <a:rPr lang="en-US" sz="2200" dirty="0" err="1" smtClean="0">
                <a:latin typeface="Times New Roman"/>
                <a:cs typeface="Times New Roman"/>
              </a:rPr>
              <a:t>Thm</a:t>
            </a:r>
            <a:r>
              <a:rPr lang="en-US" sz="2200" dirty="0" smtClean="0">
                <a:latin typeface="Times New Roman"/>
                <a:cs typeface="Times New Roman"/>
              </a:rPr>
              <a:t> conditions:</a:t>
            </a:r>
            <a:endParaRPr lang="en-US" sz="2200" dirty="0">
              <a:latin typeface="Times New Roman"/>
              <a:cs typeface="Times New Roman"/>
            </a:endParaRPr>
          </a:p>
        </p:txBody>
      </p:sp>
      <p:grpSp>
        <p:nvGrpSpPr>
          <p:cNvPr id="2" name="Group 22"/>
          <p:cNvGrpSpPr/>
          <p:nvPr/>
        </p:nvGrpSpPr>
        <p:grpSpPr>
          <a:xfrm>
            <a:off x="1714500" y="4165600"/>
            <a:ext cx="6223000" cy="787400"/>
            <a:chOff x="1714500" y="4432300"/>
            <a:chExt cx="6223000" cy="787400"/>
          </a:xfrm>
        </p:grpSpPr>
        <p:sp>
          <p:nvSpPr>
            <p:cNvPr id="13" name="TextBox 12"/>
            <p:cNvSpPr txBox="1"/>
            <p:nvPr/>
          </p:nvSpPr>
          <p:spPr>
            <a:xfrm>
              <a:off x="1714500" y="4584700"/>
              <a:ext cx="3318938" cy="430887"/>
            </a:xfrm>
            <a:prstGeom prst="rect">
              <a:avLst/>
            </a:prstGeom>
            <a:noFill/>
          </p:spPr>
          <p:txBody>
            <a:bodyPr wrap="none" rtlCol="0">
              <a:spAutoFit/>
            </a:bodyPr>
            <a:lstStyle/>
            <a:p>
              <a:r>
                <a:rPr lang="en-US" sz="2200" dirty="0" smtClean="0">
                  <a:latin typeface="Times New Roman"/>
                  <a:cs typeface="Times New Roman"/>
                </a:rPr>
                <a:t>(H)   </a:t>
              </a:r>
              <a:r>
                <a:rPr lang="en-US" sz="2200" i="1" dirty="0" err="1" smtClean="0">
                  <a:latin typeface="Times New Roman"/>
                  <a:cs typeface="Times New Roman"/>
                </a:rPr>
                <a:t>f</a:t>
              </a:r>
              <a:r>
                <a:rPr lang="en-US" sz="2200" i="1" dirty="0" smtClean="0">
                  <a:latin typeface="Times New Roman"/>
                  <a:cs typeface="Times New Roman"/>
                </a:rPr>
                <a:t> </a:t>
              </a:r>
              <a:r>
                <a:rPr lang="en-US" sz="2200" dirty="0" smtClean="0">
                  <a:latin typeface="Times New Roman"/>
                  <a:cs typeface="Times New Roman"/>
                </a:rPr>
                <a:t> is homogeneous, i.e. </a:t>
              </a:r>
              <a:endParaRPr lang="en-US" sz="2200" dirty="0">
                <a:latin typeface="Times New Roman"/>
                <a:cs typeface="Times New Roman"/>
              </a:endParaRPr>
            </a:p>
          </p:txBody>
        </p:sp>
        <p:pic>
          <p:nvPicPr>
            <p:cNvPr id="14" name="Picture 13"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864100" y="4432300"/>
              <a:ext cx="3073400" cy="787400"/>
            </a:xfrm>
            <a:prstGeom prst="rect">
              <a:avLst/>
            </a:prstGeom>
          </p:spPr>
        </p:pic>
      </p:grpSp>
      <p:grpSp>
        <p:nvGrpSpPr>
          <p:cNvPr id="3" name="Group 23"/>
          <p:cNvGrpSpPr/>
          <p:nvPr/>
        </p:nvGrpSpPr>
        <p:grpSpPr>
          <a:xfrm>
            <a:off x="1430862" y="4762500"/>
            <a:ext cx="6354238" cy="838200"/>
            <a:chOff x="1494362" y="5016500"/>
            <a:chExt cx="6354238" cy="838200"/>
          </a:xfrm>
        </p:grpSpPr>
        <p:sp>
          <p:nvSpPr>
            <p:cNvPr id="16" name="TextBox 15"/>
            <p:cNvSpPr txBox="1"/>
            <p:nvPr/>
          </p:nvSpPr>
          <p:spPr>
            <a:xfrm>
              <a:off x="1494362" y="5219700"/>
              <a:ext cx="4220288" cy="430887"/>
            </a:xfrm>
            <a:prstGeom prst="rect">
              <a:avLst/>
            </a:prstGeom>
            <a:noFill/>
          </p:spPr>
          <p:txBody>
            <a:bodyPr wrap="none" rtlCol="0">
              <a:spAutoFit/>
            </a:bodyPr>
            <a:lstStyle/>
            <a:p>
              <a:r>
                <a:rPr lang="en-US" sz="2200" dirty="0" smtClean="0">
                  <a:latin typeface="Times New Roman"/>
                  <a:cs typeface="Times New Roman"/>
                </a:rPr>
                <a:t>(WL)   </a:t>
              </a:r>
              <a:r>
                <a:rPr lang="en-US" sz="2200" i="1" dirty="0" err="1" smtClean="0">
                  <a:latin typeface="Times New Roman"/>
                  <a:cs typeface="Times New Roman"/>
                </a:rPr>
                <a:t>f</a:t>
              </a:r>
              <a:r>
                <a:rPr lang="en-US" sz="2200" i="1" dirty="0" smtClean="0">
                  <a:latin typeface="Times New Roman"/>
                  <a:cs typeface="Times New Roman"/>
                </a:rPr>
                <a:t> </a:t>
              </a:r>
              <a:r>
                <a:rPr lang="en-US" sz="2200" dirty="0" smtClean="0">
                  <a:latin typeface="Times New Roman"/>
                  <a:cs typeface="Times New Roman"/>
                </a:rPr>
                <a:t> satisfies </a:t>
              </a:r>
              <a:r>
                <a:rPr lang="en-US" sz="2200" dirty="0" err="1" smtClean="0">
                  <a:latin typeface="Times New Roman"/>
                  <a:cs typeface="Times New Roman"/>
                </a:rPr>
                <a:t>Walras’s</a:t>
              </a:r>
              <a:r>
                <a:rPr lang="en-US" sz="2200" dirty="0" smtClean="0">
                  <a:latin typeface="Times New Roman"/>
                  <a:cs typeface="Times New Roman"/>
                </a:rPr>
                <a:t> Law, i.e. </a:t>
              </a:r>
              <a:endParaRPr lang="en-US" sz="2200" dirty="0">
                <a:latin typeface="Times New Roman"/>
                <a:cs typeface="Times New Roman"/>
              </a:endParaRPr>
            </a:p>
          </p:txBody>
        </p:sp>
        <p:pic>
          <p:nvPicPr>
            <p:cNvPr id="19" name="Picture 18"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5435600" y="5016500"/>
              <a:ext cx="2413000" cy="838200"/>
            </a:xfrm>
            <a:prstGeom prst="rect">
              <a:avLst/>
            </a:prstGeom>
          </p:spPr>
        </p:pic>
      </p:grpSp>
      <p:grpSp>
        <p:nvGrpSpPr>
          <p:cNvPr id="4" name="Group 16"/>
          <p:cNvGrpSpPr/>
          <p:nvPr/>
        </p:nvGrpSpPr>
        <p:grpSpPr>
          <a:xfrm>
            <a:off x="3585634" y="945634"/>
            <a:ext cx="5558366" cy="997466"/>
            <a:chOff x="3585634" y="945634"/>
            <a:chExt cx="5558366" cy="997466"/>
          </a:xfrm>
        </p:grpSpPr>
        <p:sp>
          <p:nvSpPr>
            <p:cNvPr id="21" name="Freeform 20"/>
            <p:cNvSpPr/>
            <p:nvPr/>
          </p:nvSpPr>
          <p:spPr>
            <a:xfrm>
              <a:off x="3585634" y="1193800"/>
              <a:ext cx="706966" cy="749300"/>
            </a:xfrm>
            <a:custGeom>
              <a:avLst/>
              <a:gdLst>
                <a:gd name="connsiteX0" fmla="*/ 198966 w 706966"/>
                <a:gd name="connsiteY0" fmla="*/ 546100 h 546100"/>
                <a:gd name="connsiteX1" fmla="*/ 84666 w 706966"/>
                <a:gd name="connsiteY1" fmla="*/ 292100 h 546100"/>
                <a:gd name="connsiteX2" fmla="*/ 706966 w 706966"/>
                <a:gd name="connsiteY2" fmla="*/ 0 h 546100"/>
              </a:gdLst>
              <a:ahLst/>
              <a:cxnLst>
                <a:cxn ang="0">
                  <a:pos x="connsiteX0" y="connsiteY0"/>
                </a:cxn>
                <a:cxn ang="0">
                  <a:pos x="connsiteX1" y="connsiteY1"/>
                </a:cxn>
                <a:cxn ang="0">
                  <a:pos x="connsiteX2" y="connsiteY2"/>
                </a:cxn>
              </a:cxnLst>
              <a:rect l="l" t="t" r="r" b="b"/>
              <a:pathLst>
                <a:path w="706966" h="546100">
                  <a:moveTo>
                    <a:pt x="198966" y="546100"/>
                  </a:moveTo>
                  <a:cubicBezTo>
                    <a:pt x="99483" y="464608"/>
                    <a:pt x="0" y="383116"/>
                    <a:pt x="84666" y="292100"/>
                  </a:cubicBezTo>
                  <a:cubicBezTo>
                    <a:pt x="169332" y="201084"/>
                    <a:pt x="706966" y="0"/>
                    <a:pt x="70696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4276948" y="945634"/>
              <a:ext cx="4867052" cy="646331"/>
            </a:xfrm>
            <a:prstGeom prst="rect">
              <a:avLst/>
            </a:prstGeom>
            <a:noFill/>
          </p:spPr>
          <p:txBody>
            <a:bodyPr wrap="square" rtlCol="0">
              <a:spAutoFit/>
            </a:bodyPr>
            <a:lstStyle/>
            <a:p>
              <a:r>
                <a:rPr lang="en-US" dirty="0" smtClean="0">
                  <a:latin typeface="Times New Roman"/>
                  <a:cs typeface="Times New Roman"/>
                </a:rPr>
                <a:t>suppose there is a unique demand at a given price vector </a:t>
              </a:r>
              <a:r>
                <a:rPr lang="en-US" i="1" dirty="0" err="1" smtClean="0">
                  <a:latin typeface="Times New Roman"/>
                  <a:cs typeface="Times New Roman"/>
                </a:rPr>
                <a:t>p</a:t>
              </a:r>
              <a:r>
                <a:rPr lang="en-US" dirty="0" smtClean="0">
                  <a:latin typeface="Times New Roman"/>
                  <a:cs typeface="Times New Roman"/>
                </a:rPr>
                <a:t> and its is continuous (see last lecture)</a:t>
              </a:r>
              <a:endParaRPr lang="en-US" dirty="0">
                <a:latin typeface="Times New Roman"/>
                <a:cs typeface="Times New Roman"/>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63500" y="25400"/>
            <a:ext cx="8229600" cy="1371600"/>
          </a:xfrm>
        </p:spPr>
        <p:txBody>
          <a:bodyPr>
            <a:normAutofit/>
          </a:bodyPr>
          <a:lstStyle/>
          <a:p>
            <a:pPr algn="ctr"/>
            <a:r>
              <a:rPr lang="en-US" sz="3600" dirty="0" smtClean="0">
                <a:solidFill>
                  <a:srgbClr val="FFFDCB"/>
                </a:solidFill>
                <a:latin typeface="Times New Roman"/>
                <a:cs typeface="Times New Roman"/>
              </a:rPr>
              <a:t>Gross-Substitutability (GS)</a:t>
            </a:r>
            <a:endParaRPr lang="en-US" sz="3600" i="1" dirty="0">
              <a:solidFill>
                <a:srgbClr val="FFFDCB"/>
              </a:solidFill>
              <a:latin typeface="Times New Roman"/>
              <a:cs typeface="Times New Roman"/>
            </a:endParaRPr>
          </a:p>
        </p:txBody>
      </p:sp>
      <p:sp>
        <p:nvSpPr>
          <p:cNvPr id="12" name="TextBox 11"/>
          <p:cNvSpPr txBox="1"/>
          <p:nvPr/>
        </p:nvSpPr>
        <p:spPr>
          <a:xfrm>
            <a:off x="465343" y="1397000"/>
            <a:ext cx="8272257" cy="769441"/>
          </a:xfrm>
          <a:prstGeom prst="rect">
            <a:avLst/>
          </a:prstGeom>
          <a:noFill/>
        </p:spPr>
        <p:txBody>
          <a:bodyPr wrap="square" rtlCol="0">
            <a:spAutoFit/>
          </a:bodyPr>
          <a:lstStyle/>
          <a:p>
            <a:r>
              <a:rPr lang="en-US" sz="2200" dirty="0" smtClean="0">
                <a:solidFill>
                  <a:srgbClr val="49B1FF"/>
                </a:solidFill>
                <a:latin typeface="Times New Roman"/>
                <a:cs typeface="Times New Roman"/>
              </a:rPr>
              <a:t>Def:</a:t>
            </a:r>
            <a:r>
              <a:rPr lang="en-US" sz="2200" dirty="0" smtClean="0">
                <a:latin typeface="Times New Roman"/>
                <a:cs typeface="Times New Roman"/>
              </a:rPr>
              <a:t> The excess demand function satisfies Gross Substitutability </a:t>
            </a:r>
            <a:r>
              <a:rPr lang="en-US" sz="2200" dirty="0" err="1" smtClean="0">
                <a:latin typeface="Times New Roman"/>
                <a:cs typeface="Times New Roman"/>
              </a:rPr>
              <a:t>iff</a:t>
            </a:r>
            <a:r>
              <a:rPr lang="en-US" sz="2200" dirty="0" smtClean="0">
                <a:latin typeface="Times New Roman"/>
                <a:cs typeface="Times New Roman"/>
              </a:rPr>
              <a:t> for all pairs of price vectors </a:t>
            </a:r>
            <a:r>
              <a:rPr lang="en-US" sz="2200" i="1" dirty="0" err="1" smtClean="0">
                <a:latin typeface="Times New Roman"/>
                <a:cs typeface="Times New Roman"/>
              </a:rPr>
              <a:t>p</a:t>
            </a:r>
            <a:r>
              <a:rPr lang="en-US" sz="2200" dirty="0" smtClean="0">
                <a:latin typeface="Times New Roman"/>
                <a:cs typeface="Times New Roman"/>
              </a:rPr>
              <a:t> and </a:t>
            </a:r>
            <a:r>
              <a:rPr lang="en-US" sz="2200" i="1" dirty="0" err="1" smtClean="0">
                <a:latin typeface="Times New Roman"/>
                <a:cs typeface="Times New Roman"/>
              </a:rPr>
              <a:t>p</a:t>
            </a:r>
            <a:r>
              <a:rPr lang="en-US" sz="2200" i="1" dirty="0" smtClean="0">
                <a:latin typeface="Times New Roman"/>
                <a:cs typeface="Times New Roman"/>
              </a:rPr>
              <a:t>’</a:t>
            </a:r>
            <a:r>
              <a:rPr lang="en-US" sz="2200" dirty="0" smtClean="0">
                <a:latin typeface="Times New Roman"/>
                <a:cs typeface="Times New Roman"/>
              </a:rPr>
              <a:t>:</a:t>
            </a:r>
            <a:endParaRPr lang="en-US" sz="2200" dirty="0">
              <a:latin typeface="Times New Roman"/>
              <a:cs typeface="Times New Roman"/>
            </a:endParaRPr>
          </a:p>
        </p:txBody>
      </p:sp>
      <p:grpSp>
        <p:nvGrpSpPr>
          <p:cNvPr id="21" name="Group 20"/>
          <p:cNvGrpSpPr/>
          <p:nvPr/>
        </p:nvGrpSpPr>
        <p:grpSpPr>
          <a:xfrm>
            <a:off x="1231900" y="2311400"/>
            <a:ext cx="2667000" cy="1295400"/>
            <a:chOff x="1231900" y="2184400"/>
            <a:chExt cx="2667000" cy="1295400"/>
          </a:xfrm>
        </p:grpSpPr>
        <p:pic>
          <p:nvPicPr>
            <p:cNvPr id="17" name="Picture 16"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31900" y="2641600"/>
              <a:ext cx="2667000" cy="838200"/>
            </a:xfrm>
            <a:prstGeom prst="rect">
              <a:avLst/>
            </a:prstGeom>
          </p:spPr>
        </p:pic>
        <p:pic>
          <p:nvPicPr>
            <p:cNvPr id="18" name="Picture 1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663700" y="2184400"/>
              <a:ext cx="1727200" cy="812800"/>
            </a:xfrm>
            <a:prstGeom prst="rect">
              <a:avLst/>
            </a:prstGeom>
          </p:spPr>
        </p:pic>
        <p:sp>
          <p:nvSpPr>
            <p:cNvPr id="20" name="Double Bracket 19"/>
            <p:cNvSpPr/>
            <p:nvPr/>
          </p:nvSpPr>
          <p:spPr>
            <a:xfrm>
              <a:off x="1231900" y="2336800"/>
              <a:ext cx="2476500" cy="11430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 name="Group 10"/>
          <p:cNvGrpSpPr/>
          <p:nvPr/>
        </p:nvGrpSpPr>
        <p:grpSpPr>
          <a:xfrm>
            <a:off x="3898900" y="2603500"/>
            <a:ext cx="4838700" cy="812800"/>
            <a:chOff x="3898900" y="2603500"/>
            <a:chExt cx="4838700" cy="812800"/>
          </a:xfrm>
        </p:grpSpPr>
        <p:sp>
          <p:nvSpPr>
            <p:cNvPr id="22" name="Right Arrow 21"/>
            <p:cNvSpPr/>
            <p:nvPr/>
          </p:nvSpPr>
          <p:spPr>
            <a:xfrm>
              <a:off x="3898900" y="276860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851400" y="2603500"/>
              <a:ext cx="3886200" cy="812800"/>
            </a:xfrm>
            <a:prstGeom prst="rect">
              <a:avLst/>
            </a:prstGeom>
          </p:spPr>
        </p:pic>
      </p:grpSp>
      <p:sp>
        <p:nvSpPr>
          <p:cNvPr id="24" name="TextBox 23"/>
          <p:cNvSpPr txBox="1"/>
          <p:nvPr/>
        </p:nvSpPr>
        <p:spPr>
          <a:xfrm>
            <a:off x="465343" y="4356100"/>
            <a:ext cx="8272257" cy="1015663"/>
          </a:xfrm>
          <a:prstGeom prst="rect">
            <a:avLst/>
          </a:prstGeom>
          <a:noFill/>
        </p:spPr>
        <p:txBody>
          <a:bodyPr wrap="square" rtlCol="0">
            <a:spAutoFit/>
          </a:bodyPr>
          <a:lstStyle/>
          <a:p>
            <a:r>
              <a:rPr lang="en-US" sz="2000" i="1" dirty="0" smtClean="0">
                <a:latin typeface="Times New Roman"/>
                <a:cs typeface="Times New Roman"/>
              </a:rPr>
              <a:t>In other words, if the prices of some goods are increased while the prices of some other goods are held fixed, this can only cause an increase in the demand of the goods whose price stayed fixed. </a:t>
            </a:r>
            <a:endParaRPr lang="en-US" sz="2000" i="1"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dissolv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63500" y="25400"/>
            <a:ext cx="8229600" cy="1371600"/>
          </a:xfrm>
        </p:spPr>
        <p:txBody>
          <a:bodyPr>
            <a:normAutofit/>
          </a:bodyPr>
          <a:lstStyle/>
          <a:p>
            <a:r>
              <a:rPr lang="en-US" sz="3600" dirty="0" smtClean="0">
                <a:solidFill>
                  <a:srgbClr val="FFFDCB"/>
                </a:solidFill>
                <a:latin typeface="Times New Roman"/>
                <a:cs typeface="Times New Roman"/>
              </a:rPr>
              <a:t>Differential Form of Gross-Substitutability (GS</a:t>
            </a:r>
            <a:r>
              <a:rPr lang="en-US" sz="3600" baseline="-25000" dirty="0" smtClean="0">
                <a:solidFill>
                  <a:srgbClr val="FFFDCB"/>
                </a:solidFill>
                <a:latin typeface="Times New Roman"/>
                <a:cs typeface="Times New Roman"/>
              </a:rPr>
              <a:t>D</a:t>
            </a:r>
            <a:r>
              <a:rPr lang="en-US" sz="3600" dirty="0" smtClean="0">
                <a:solidFill>
                  <a:srgbClr val="FFFDCB"/>
                </a:solidFill>
                <a:latin typeface="Times New Roman"/>
                <a:cs typeface="Times New Roman"/>
              </a:rPr>
              <a:t>)</a:t>
            </a:r>
            <a:endParaRPr lang="en-US" sz="3600" i="1" dirty="0">
              <a:solidFill>
                <a:srgbClr val="FFFDCB"/>
              </a:solidFill>
              <a:latin typeface="Times New Roman"/>
              <a:cs typeface="Times New Roman"/>
            </a:endParaRPr>
          </a:p>
        </p:txBody>
      </p:sp>
      <p:grpSp>
        <p:nvGrpSpPr>
          <p:cNvPr id="21" name="Group 20"/>
          <p:cNvGrpSpPr/>
          <p:nvPr/>
        </p:nvGrpSpPr>
        <p:grpSpPr>
          <a:xfrm>
            <a:off x="465343" y="1397000"/>
            <a:ext cx="8272257" cy="2209800"/>
            <a:chOff x="465343" y="1397000"/>
            <a:chExt cx="8272257" cy="2209800"/>
          </a:xfrm>
        </p:grpSpPr>
        <p:sp>
          <p:nvSpPr>
            <p:cNvPr id="12" name="TextBox 11"/>
            <p:cNvSpPr txBox="1"/>
            <p:nvPr/>
          </p:nvSpPr>
          <p:spPr>
            <a:xfrm>
              <a:off x="465343" y="1397000"/>
              <a:ext cx="8272257" cy="1107996"/>
            </a:xfrm>
            <a:prstGeom prst="rect">
              <a:avLst/>
            </a:prstGeom>
            <a:noFill/>
          </p:spPr>
          <p:txBody>
            <a:bodyPr wrap="square" rtlCol="0">
              <a:spAutoFit/>
            </a:bodyPr>
            <a:lstStyle/>
            <a:p>
              <a:r>
                <a:rPr lang="en-US" sz="2200" dirty="0" smtClean="0">
                  <a:solidFill>
                    <a:srgbClr val="49B1FF"/>
                  </a:solidFill>
                  <a:latin typeface="Times New Roman"/>
                  <a:cs typeface="Times New Roman"/>
                </a:rPr>
                <a:t>Def:</a:t>
              </a:r>
              <a:r>
                <a:rPr lang="en-US" sz="2200" dirty="0" smtClean="0">
                  <a:latin typeface="Times New Roman"/>
                  <a:cs typeface="Times New Roman"/>
                </a:rPr>
                <a:t> The excess demand function satisfies the Differential Form of Gross Substitutability </a:t>
              </a:r>
              <a:r>
                <a:rPr lang="en-US" sz="2200" dirty="0" err="1" smtClean="0">
                  <a:latin typeface="Times New Roman"/>
                  <a:cs typeface="Times New Roman"/>
                </a:rPr>
                <a:t>iff</a:t>
              </a:r>
              <a:r>
                <a:rPr lang="en-US" sz="2200" dirty="0" smtClean="0">
                  <a:latin typeface="Times New Roman"/>
                  <a:cs typeface="Times New Roman"/>
                </a:rPr>
                <a:t> for all </a:t>
              </a:r>
              <a:r>
                <a:rPr lang="en-US" sz="2200" i="1" dirty="0" err="1" smtClean="0">
                  <a:latin typeface="Times New Roman"/>
                  <a:cs typeface="Times New Roman"/>
                </a:rPr>
                <a:t>r</a:t>
              </a:r>
              <a:r>
                <a:rPr lang="en-US" sz="2200" dirty="0" smtClean="0">
                  <a:latin typeface="Times New Roman"/>
                  <a:cs typeface="Times New Roman"/>
                </a:rPr>
                <a:t>, </a:t>
              </a:r>
              <a:r>
                <a:rPr lang="en-US" sz="2200" i="1" dirty="0" err="1" smtClean="0">
                  <a:latin typeface="Times New Roman"/>
                  <a:cs typeface="Times New Roman"/>
                </a:rPr>
                <a:t>s</a:t>
              </a:r>
              <a:r>
                <a:rPr lang="en-US" sz="2200" dirty="0" smtClean="0">
                  <a:latin typeface="Times New Roman"/>
                  <a:cs typeface="Times New Roman"/>
                </a:rPr>
                <a:t> the partial derivatives          exist and are continuous, and for all </a:t>
              </a:r>
              <a:r>
                <a:rPr lang="en-US" sz="2200" i="1" dirty="0" err="1" smtClean="0">
                  <a:latin typeface="Times New Roman"/>
                  <a:cs typeface="Times New Roman"/>
                </a:rPr>
                <a:t>p</a:t>
              </a:r>
              <a:r>
                <a:rPr lang="en-US" sz="2200" i="1" dirty="0" smtClean="0">
                  <a:latin typeface="Times New Roman"/>
                  <a:cs typeface="Times New Roman"/>
                </a:rPr>
                <a:t> </a:t>
              </a:r>
              <a:r>
                <a:rPr lang="en-US" sz="2200" dirty="0" smtClean="0">
                  <a:latin typeface="Times New Roman"/>
                  <a:cs typeface="Times New Roman"/>
                </a:rPr>
                <a:t>: </a:t>
              </a:r>
              <a:endParaRPr lang="en-US" sz="2200" i="1" dirty="0">
                <a:latin typeface="Times New Roman"/>
                <a:cs typeface="Times New Roman"/>
              </a:endParaRPr>
            </a:p>
          </p:txBody>
        </p:sp>
        <p:pic>
          <p:nvPicPr>
            <p:cNvPr id="14" name="Picture 1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6946900" y="1504950"/>
              <a:ext cx="863600" cy="9525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901950" y="2438400"/>
              <a:ext cx="3213100" cy="1168400"/>
            </a:xfrm>
            <a:prstGeom prst="rect">
              <a:avLst/>
            </a:prstGeom>
          </p:spPr>
        </p:pic>
      </p:grpSp>
      <p:grpSp>
        <p:nvGrpSpPr>
          <p:cNvPr id="27" name="Group 26"/>
          <p:cNvGrpSpPr/>
          <p:nvPr/>
        </p:nvGrpSpPr>
        <p:grpSpPr>
          <a:xfrm>
            <a:off x="622300" y="4127500"/>
            <a:ext cx="3241443" cy="430887"/>
            <a:chOff x="622300" y="4127500"/>
            <a:chExt cx="3241443" cy="430887"/>
          </a:xfrm>
        </p:grpSpPr>
        <p:sp>
          <p:nvSpPr>
            <p:cNvPr id="25" name="TextBox 24"/>
            <p:cNvSpPr txBox="1"/>
            <p:nvPr/>
          </p:nvSpPr>
          <p:spPr>
            <a:xfrm>
              <a:off x="622300" y="4127500"/>
              <a:ext cx="1093456" cy="430887"/>
            </a:xfrm>
            <a:prstGeom prst="rect">
              <a:avLst/>
            </a:prstGeom>
            <a:noFill/>
          </p:spPr>
          <p:txBody>
            <a:bodyPr wrap="none" rtlCol="0">
              <a:spAutoFit/>
            </a:bodyPr>
            <a:lstStyle/>
            <a:p>
              <a:r>
                <a:rPr lang="en-US" sz="2200" dirty="0" smtClean="0">
                  <a:latin typeface="Times New Roman"/>
                  <a:cs typeface="Times New Roman"/>
                </a:rPr>
                <a:t>Clearly:</a:t>
              </a:r>
              <a:endParaRPr lang="en-US" sz="2200" dirty="0">
                <a:latin typeface="Times New Roman"/>
                <a:cs typeface="Times New Roman"/>
              </a:endParaRPr>
            </a:p>
          </p:txBody>
        </p:sp>
        <p:sp>
          <p:nvSpPr>
            <p:cNvPr id="26" name="Rectangle 25"/>
            <p:cNvSpPr/>
            <p:nvPr/>
          </p:nvSpPr>
          <p:spPr>
            <a:xfrm>
              <a:off x="1940157" y="4127500"/>
              <a:ext cx="1923586" cy="430887"/>
            </a:xfrm>
            <a:prstGeom prst="rect">
              <a:avLst/>
            </a:prstGeom>
          </p:spPr>
          <p:txBody>
            <a:bodyPr wrap="none">
              <a:spAutoFit/>
            </a:bodyPr>
            <a:lstStyle/>
            <a:p>
              <a:r>
                <a:rPr lang="en-US" sz="2200" dirty="0" smtClean="0">
                  <a:latin typeface="Times New Roman"/>
                  <a:cs typeface="Times New Roman"/>
                </a:rPr>
                <a:t>(GS)  </a:t>
              </a:r>
              <a:r>
                <a:rPr lang="en-US" sz="2200" dirty="0" err="1" smtClean="0">
                  <a:latin typeface="Wingdings"/>
                  <a:ea typeface="Wingdings"/>
                  <a:cs typeface="Wingdings"/>
                </a:rPr>
                <a:t></a:t>
              </a:r>
              <a:r>
                <a:rPr lang="en-US" sz="2200" dirty="0" smtClean="0"/>
                <a:t> </a:t>
              </a:r>
              <a:r>
                <a:rPr lang="en-US" sz="2200" dirty="0" smtClean="0">
                  <a:latin typeface="Times New Roman"/>
                  <a:cs typeface="Times New Roman"/>
                </a:rPr>
                <a:t>(GS</a:t>
              </a:r>
              <a:r>
                <a:rPr lang="en-US" sz="2200" baseline="-25000" dirty="0" smtClean="0">
                  <a:latin typeface="Times New Roman"/>
                  <a:cs typeface="Times New Roman"/>
                </a:rPr>
                <a:t>D</a:t>
              </a:r>
              <a:r>
                <a:rPr lang="en-US" sz="2200" dirty="0" smtClean="0">
                  <a:latin typeface="Times New Roman"/>
                  <a:cs typeface="Times New Roman"/>
                </a:rPr>
                <a:t>)</a:t>
              </a:r>
              <a:endParaRPr lang="en-US" sz="2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63500" y="25400"/>
            <a:ext cx="8229600" cy="1371600"/>
          </a:xfrm>
        </p:spPr>
        <p:txBody>
          <a:bodyPr>
            <a:normAutofit/>
          </a:bodyPr>
          <a:lstStyle/>
          <a:p>
            <a:r>
              <a:rPr lang="en-US" sz="3600" dirty="0" smtClean="0">
                <a:solidFill>
                  <a:srgbClr val="FFFDCB"/>
                </a:solidFill>
                <a:latin typeface="Times New Roman"/>
                <a:cs typeface="Times New Roman"/>
              </a:rPr>
              <a:t>Not all goods are free (Pos)</a:t>
            </a:r>
            <a:endParaRPr lang="en-US" sz="3600" i="1" dirty="0">
              <a:solidFill>
                <a:srgbClr val="FFFDCB"/>
              </a:solidFill>
              <a:latin typeface="Times New Roman"/>
              <a:cs typeface="Times New Roman"/>
            </a:endParaRPr>
          </a:p>
        </p:txBody>
      </p:sp>
      <p:sp>
        <p:nvSpPr>
          <p:cNvPr id="12" name="TextBox 11"/>
          <p:cNvSpPr txBox="1"/>
          <p:nvPr/>
        </p:nvSpPr>
        <p:spPr>
          <a:xfrm>
            <a:off x="465343" y="1397000"/>
            <a:ext cx="8272257" cy="1107996"/>
          </a:xfrm>
          <a:prstGeom prst="rect">
            <a:avLst/>
          </a:prstGeom>
          <a:noFill/>
        </p:spPr>
        <p:txBody>
          <a:bodyPr wrap="square" rtlCol="0">
            <a:spAutoFit/>
          </a:bodyPr>
          <a:lstStyle/>
          <a:p>
            <a:r>
              <a:rPr lang="en-US" sz="2200" dirty="0" smtClean="0">
                <a:solidFill>
                  <a:srgbClr val="49B1FF"/>
                </a:solidFill>
                <a:latin typeface="Times New Roman"/>
                <a:cs typeface="Times New Roman"/>
              </a:rPr>
              <a:t>Def:</a:t>
            </a:r>
            <a:r>
              <a:rPr lang="en-US" sz="2200" dirty="0" smtClean="0">
                <a:latin typeface="Times New Roman"/>
                <a:cs typeface="Times New Roman"/>
              </a:rPr>
              <a:t> The excess demand function satisfies (Pos) if not all goods are free at equilibrium. I.e. there exists at least one good in which at least one trader is interested.  </a:t>
            </a:r>
            <a:endParaRPr lang="en-US" sz="2200" i="1" dirty="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Properties of Equilibrium</a:t>
            </a:r>
            <a:endParaRPr lang="en-US" sz="3600" dirty="0">
              <a:solidFill>
                <a:srgbClr val="FFFDCB"/>
              </a:solidFill>
              <a:latin typeface="Times New Roman"/>
              <a:cs typeface="Times New Roman"/>
            </a:endParaRPr>
          </a:p>
        </p:txBody>
      </p:sp>
      <p:sp>
        <p:nvSpPr>
          <p:cNvPr id="17" name="TextBox 16"/>
          <p:cNvSpPr txBox="1"/>
          <p:nvPr/>
        </p:nvSpPr>
        <p:spPr>
          <a:xfrm>
            <a:off x="152400" y="1550313"/>
            <a:ext cx="7810500" cy="430887"/>
          </a:xfrm>
          <a:prstGeom prst="rect">
            <a:avLst/>
          </a:prstGeom>
          <a:noFill/>
        </p:spPr>
        <p:txBody>
          <a:bodyPr wrap="square" rtlCol="0">
            <a:spAutoFit/>
          </a:bodyPr>
          <a:lstStyle/>
          <a:p>
            <a:r>
              <a:rPr lang="en-US" sz="2200" dirty="0" smtClean="0">
                <a:solidFill>
                  <a:srgbClr val="49B1FF"/>
                </a:solidFill>
                <a:latin typeface="Times New Roman"/>
                <a:cs typeface="Times New Roman"/>
              </a:rPr>
              <a:t>Lemma 1 </a:t>
            </a:r>
            <a:r>
              <a:rPr lang="en-US" sz="2200" dirty="0" smtClean="0">
                <a:latin typeface="Times New Roman"/>
                <a:cs typeface="Times New Roman"/>
              </a:rPr>
              <a:t>[</a:t>
            </a:r>
            <a:r>
              <a:rPr lang="en-US" sz="2200" dirty="0" smtClean="0">
                <a:latin typeface="Times New Roman"/>
                <a:cs typeface="Times New Roman"/>
              </a:rPr>
              <a:t>Arrow-Block-</a:t>
            </a:r>
            <a:r>
              <a:rPr lang="en-US" sz="2200" dirty="0" err="1" smtClean="0">
                <a:latin typeface="Times New Roman"/>
                <a:cs typeface="Times New Roman"/>
              </a:rPr>
              <a:t>Hurwicz</a:t>
            </a:r>
            <a:r>
              <a:rPr lang="en-US" sz="2200" dirty="0" smtClean="0">
                <a:latin typeface="Times New Roman"/>
                <a:cs typeface="Times New Roman"/>
              </a:rPr>
              <a:t> 1959]: </a:t>
            </a:r>
          </a:p>
        </p:txBody>
      </p:sp>
      <p:grpSp>
        <p:nvGrpSpPr>
          <p:cNvPr id="2" name="Group 12"/>
          <p:cNvGrpSpPr/>
          <p:nvPr/>
        </p:nvGrpSpPr>
        <p:grpSpPr>
          <a:xfrm>
            <a:off x="609600" y="2133600"/>
            <a:ext cx="8064500" cy="914400"/>
            <a:chOff x="825500" y="3124200"/>
            <a:chExt cx="8064500" cy="914400"/>
          </a:xfrm>
        </p:grpSpPr>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771900" y="3302000"/>
              <a:ext cx="685800" cy="736600"/>
            </a:xfrm>
            <a:prstGeom prst="rect">
              <a:avLst/>
            </a:prstGeom>
          </p:spPr>
        </p:pic>
        <p:sp>
          <p:nvSpPr>
            <p:cNvPr id="5" name="Rectangle 4"/>
            <p:cNvSpPr/>
            <p:nvPr/>
          </p:nvSpPr>
          <p:spPr>
            <a:xfrm>
              <a:off x="825500" y="3124200"/>
              <a:ext cx="8064500" cy="707886"/>
            </a:xfrm>
            <a:prstGeom prst="rect">
              <a:avLst/>
            </a:prstGeom>
          </p:spPr>
          <p:txBody>
            <a:bodyPr wrap="square">
              <a:spAutoFit/>
            </a:bodyPr>
            <a:lstStyle/>
            <a:p>
              <a:r>
                <a:rPr lang="en-US" sz="2000" dirty="0" smtClean="0">
                  <a:latin typeface="Times New Roman"/>
                  <a:cs typeface="Times New Roman"/>
                </a:rPr>
                <a:t>Suppose that the excess demand function of an exchange economy satisfies (H), (GS</a:t>
              </a:r>
              <a:r>
                <a:rPr lang="en-US" sz="2000" baseline="-25000" dirty="0" smtClean="0">
                  <a:latin typeface="Times New Roman"/>
                  <a:cs typeface="Times New Roman"/>
                </a:rPr>
                <a:t>D</a:t>
              </a:r>
              <a:r>
                <a:rPr lang="en-US" sz="2000" dirty="0" smtClean="0">
                  <a:latin typeface="Times New Roman"/>
                  <a:cs typeface="Times New Roman"/>
                </a:rPr>
                <a:t>) and (Pos). Then if       is an equilibrium price vector</a:t>
              </a:r>
              <a:endParaRPr lang="en-US" sz="2000" dirty="0">
                <a:latin typeface="Times New Roman"/>
                <a:cs typeface="Times New Roman"/>
              </a:endParaRPr>
            </a:p>
          </p:txBody>
        </p:sp>
      </p:grpSp>
      <p:pic>
        <p:nvPicPr>
          <p:cNvPr id="11" name="Picture 1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143250" y="2705100"/>
            <a:ext cx="1790700" cy="812800"/>
          </a:xfrm>
          <a:prstGeom prst="rect">
            <a:avLst/>
          </a:prstGeom>
        </p:spPr>
      </p:pic>
      <p:grpSp>
        <p:nvGrpSpPr>
          <p:cNvPr id="16" name="Group 15"/>
          <p:cNvGrpSpPr/>
          <p:nvPr/>
        </p:nvGrpSpPr>
        <p:grpSpPr>
          <a:xfrm>
            <a:off x="3837517" y="3302000"/>
            <a:ext cx="3335936" cy="547132"/>
            <a:chOff x="3837517" y="3302000"/>
            <a:chExt cx="3335936" cy="547132"/>
          </a:xfrm>
        </p:grpSpPr>
        <p:sp>
          <p:nvSpPr>
            <p:cNvPr id="13" name="Freeform 12"/>
            <p:cNvSpPr/>
            <p:nvPr/>
          </p:nvSpPr>
          <p:spPr>
            <a:xfrm>
              <a:off x="3837517" y="3302000"/>
              <a:ext cx="1064683" cy="355600"/>
            </a:xfrm>
            <a:custGeom>
              <a:avLst/>
              <a:gdLst>
                <a:gd name="connsiteX0" fmla="*/ 162983 w 1064683"/>
                <a:gd name="connsiteY0" fmla="*/ 0 h 355600"/>
                <a:gd name="connsiteX1" fmla="*/ 150283 w 1064683"/>
                <a:gd name="connsiteY1" fmla="*/ 190500 h 355600"/>
                <a:gd name="connsiteX2" fmla="*/ 1064683 w 1064683"/>
                <a:gd name="connsiteY2" fmla="*/ 355600 h 355600"/>
                <a:gd name="connsiteX3" fmla="*/ 1064683 w 1064683"/>
                <a:gd name="connsiteY3" fmla="*/ 355600 h 355600"/>
                <a:gd name="connsiteX4" fmla="*/ 1064683 w 1064683"/>
                <a:gd name="connsiteY4" fmla="*/ 35560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683" h="355600">
                  <a:moveTo>
                    <a:pt x="162983" y="0"/>
                  </a:moveTo>
                  <a:cubicBezTo>
                    <a:pt x="81491" y="65616"/>
                    <a:pt x="0" y="131233"/>
                    <a:pt x="150283" y="190500"/>
                  </a:cubicBezTo>
                  <a:cubicBezTo>
                    <a:pt x="300566" y="249767"/>
                    <a:pt x="1064683" y="355600"/>
                    <a:pt x="1064683" y="355600"/>
                  </a:cubicBezTo>
                  <a:lnTo>
                    <a:pt x="1064683" y="355600"/>
                  </a:lnTo>
                  <a:lnTo>
                    <a:pt x="1064683" y="355600"/>
                  </a:lnTo>
                </a:path>
              </a:pathLst>
            </a:custGeom>
            <a:ln>
              <a:solidFill>
                <a:schemeClr val="tx1"/>
              </a:solidFill>
              <a:headEnd type="stealth"/>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4933950" y="3479800"/>
              <a:ext cx="2239503" cy="369332"/>
            </a:xfrm>
            <a:prstGeom prst="rect">
              <a:avLst/>
            </a:prstGeom>
            <a:noFill/>
          </p:spPr>
          <p:txBody>
            <a:bodyPr wrap="none" rtlCol="0">
              <a:spAutoFit/>
            </a:bodyPr>
            <a:lstStyle/>
            <a:p>
              <a:r>
                <a:rPr lang="en-US" dirty="0" smtClean="0">
                  <a:latin typeface="Times New Roman"/>
                  <a:cs typeface="Times New Roman"/>
                </a:rPr>
                <a:t>Call this property (E</a:t>
              </a:r>
              <a:r>
                <a:rPr lang="en-US" baseline="-25000" dirty="0" smtClean="0">
                  <a:latin typeface="Times New Roman"/>
                  <a:cs typeface="Times New Roman"/>
                </a:rPr>
                <a:t>+</a:t>
              </a:r>
              <a:r>
                <a:rPr lang="en-US" dirty="0" smtClean="0">
                  <a:latin typeface="Times New Roman"/>
                  <a:cs typeface="Times New Roman"/>
                </a:rPr>
                <a:t>)</a:t>
              </a:r>
              <a:endParaRPr lang="en-US" dirty="0">
                <a:latin typeface="Times New Roman"/>
                <a:cs typeface="Times New Roman"/>
              </a:endParaRPr>
            </a:p>
          </p:txBody>
        </p:sp>
      </p:grpSp>
      <p:grpSp>
        <p:nvGrpSpPr>
          <p:cNvPr id="26" name="Group 25"/>
          <p:cNvGrpSpPr/>
          <p:nvPr/>
        </p:nvGrpSpPr>
        <p:grpSpPr>
          <a:xfrm>
            <a:off x="152400" y="4103132"/>
            <a:ext cx="8521700" cy="2183368"/>
            <a:chOff x="152400" y="4103132"/>
            <a:chExt cx="8521700" cy="2183368"/>
          </a:xfrm>
        </p:grpSpPr>
        <p:sp>
          <p:nvSpPr>
            <p:cNvPr id="19" name="TextBox 18"/>
            <p:cNvSpPr txBox="1"/>
            <p:nvPr/>
          </p:nvSpPr>
          <p:spPr>
            <a:xfrm>
              <a:off x="152400" y="4103132"/>
              <a:ext cx="7810500" cy="430887"/>
            </a:xfrm>
            <a:prstGeom prst="rect">
              <a:avLst/>
            </a:prstGeom>
            <a:noFill/>
          </p:spPr>
          <p:txBody>
            <a:bodyPr wrap="square" rtlCol="0">
              <a:spAutoFit/>
            </a:bodyPr>
            <a:lstStyle/>
            <a:p>
              <a:r>
                <a:rPr lang="en-US" sz="2200" dirty="0" smtClean="0">
                  <a:solidFill>
                    <a:srgbClr val="49B1FF"/>
                  </a:solidFill>
                  <a:latin typeface="Times New Roman"/>
                  <a:cs typeface="Times New Roman"/>
                </a:rPr>
                <a:t>Lemma 2 </a:t>
              </a:r>
              <a:r>
                <a:rPr lang="en-US" sz="2200" dirty="0" smtClean="0">
                  <a:latin typeface="Times New Roman"/>
                  <a:cs typeface="Times New Roman"/>
                </a:rPr>
                <a:t>[</a:t>
              </a:r>
              <a:r>
                <a:rPr lang="en-US" sz="2200" dirty="0" smtClean="0">
                  <a:latin typeface="Times New Roman"/>
                  <a:cs typeface="Times New Roman"/>
                </a:rPr>
                <a:t>Arrow-Block-</a:t>
              </a:r>
              <a:r>
                <a:rPr lang="en-US" sz="2200" dirty="0" err="1" smtClean="0">
                  <a:latin typeface="Times New Roman"/>
                  <a:cs typeface="Times New Roman"/>
                </a:rPr>
                <a:t>Hurwicz</a:t>
              </a:r>
              <a:r>
                <a:rPr lang="en-US" sz="2200" dirty="0" smtClean="0">
                  <a:latin typeface="Times New Roman"/>
                  <a:cs typeface="Times New Roman"/>
                </a:rPr>
                <a:t> 1959]: </a:t>
              </a:r>
            </a:p>
          </p:txBody>
        </p:sp>
        <p:grpSp>
          <p:nvGrpSpPr>
            <p:cNvPr id="20" name="Group 12"/>
            <p:cNvGrpSpPr/>
            <p:nvPr/>
          </p:nvGrpSpPr>
          <p:grpSpPr>
            <a:xfrm>
              <a:off x="609600" y="4686419"/>
              <a:ext cx="8064500" cy="1015663"/>
              <a:chOff x="825500" y="3124200"/>
              <a:chExt cx="8064500" cy="1015663"/>
            </a:xfrm>
          </p:grpSpPr>
          <p:pic>
            <p:nvPicPr>
              <p:cNvPr id="21" name="Picture 20"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556000" y="3302000"/>
                <a:ext cx="685800" cy="736600"/>
              </a:xfrm>
              <a:prstGeom prst="rect">
                <a:avLst/>
              </a:prstGeom>
            </p:spPr>
          </p:pic>
          <p:sp>
            <p:nvSpPr>
              <p:cNvPr id="22" name="Rectangle 21"/>
              <p:cNvSpPr/>
              <p:nvPr/>
            </p:nvSpPr>
            <p:spPr>
              <a:xfrm>
                <a:off x="825500" y="3124200"/>
                <a:ext cx="8064500" cy="1015663"/>
              </a:xfrm>
              <a:prstGeom prst="rect">
                <a:avLst/>
              </a:prstGeom>
            </p:spPr>
            <p:txBody>
              <a:bodyPr wrap="square">
                <a:spAutoFit/>
              </a:bodyPr>
              <a:lstStyle/>
              <a:p>
                <a:r>
                  <a:rPr lang="en-US" sz="2000" dirty="0" smtClean="0">
                    <a:latin typeface="Times New Roman"/>
                    <a:cs typeface="Times New Roman"/>
                  </a:rPr>
                  <a:t>Suppose that the excess demand function of an exchange economy satisfies (H), (GS) and (E</a:t>
                </a:r>
                <a:r>
                  <a:rPr lang="en-US" sz="2000" baseline="-25000" dirty="0" smtClean="0">
                    <a:latin typeface="Times New Roman"/>
                    <a:cs typeface="Times New Roman"/>
                  </a:rPr>
                  <a:t>+</a:t>
                </a:r>
                <a:r>
                  <a:rPr lang="en-US" sz="2000" dirty="0" smtClean="0">
                    <a:latin typeface="Times New Roman"/>
                    <a:cs typeface="Times New Roman"/>
                  </a:rPr>
                  <a:t>). Then if        and         are equilibrium price vectors, there exists              such that </a:t>
                </a:r>
                <a:endParaRPr lang="en-US" sz="2000" dirty="0">
                  <a:latin typeface="Times New Roman"/>
                  <a:cs typeface="Times New Roman"/>
                </a:endParaRPr>
              </a:p>
            </p:txBody>
          </p:sp>
        </p:grpSp>
        <p:pic>
          <p:nvPicPr>
            <p:cNvPr id="23" name="Picture 2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4222750" y="4762500"/>
              <a:ext cx="749300" cy="838200"/>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149350" y="5137150"/>
              <a:ext cx="1206500" cy="749300"/>
            </a:xfrm>
            <a:prstGeom prst="rect">
              <a:avLst/>
            </a:prstGeom>
          </p:spPr>
        </p:pic>
        <p:pic>
          <p:nvPicPr>
            <p:cNvPr id="25" name="Picture 24"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2819400" y="5448300"/>
              <a:ext cx="1701800" cy="838200"/>
            </a:xfrm>
            <a:prstGeom prst="rect">
              <a:avLst/>
            </a:prstGeom>
          </p:spPr>
        </p:pic>
      </p:grpSp>
      <p:sp>
        <p:nvSpPr>
          <p:cNvPr id="27" name="TextBox 26"/>
          <p:cNvSpPr txBox="1"/>
          <p:nvPr/>
        </p:nvSpPr>
        <p:spPr>
          <a:xfrm>
            <a:off x="1149350" y="6350000"/>
            <a:ext cx="4537908" cy="369332"/>
          </a:xfrm>
          <a:prstGeom prst="rect">
            <a:avLst/>
          </a:prstGeom>
          <a:noFill/>
        </p:spPr>
        <p:txBody>
          <a:bodyPr wrap="none" rtlCol="0">
            <a:spAutoFit/>
          </a:bodyPr>
          <a:lstStyle/>
          <a:p>
            <a:r>
              <a:rPr lang="en-US" dirty="0" smtClean="0">
                <a:latin typeface="Times New Roman"/>
                <a:cs typeface="Times New Roman"/>
              </a:rPr>
              <a:t>i.e. we have uniqueness of the equilibrium ray</a:t>
            </a:r>
            <a:endParaRPr lang="en-US"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5969205" y="4713932"/>
            <a:ext cx="986823" cy="430887"/>
          </a:xfrm>
          <a:prstGeom prst="rect">
            <a:avLst/>
          </a:prstGeom>
          <a:noFill/>
        </p:spPr>
        <p:txBody>
          <a:bodyPr wrap="none" rtlCol="0">
            <a:spAutoFit/>
          </a:bodyPr>
          <a:lstStyle/>
          <a:p>
            <a:r>
              <a:rPr lang="en-US" sz="2200" i="1" dirty="0" smtClean="0">
                <a:solidFill>
                  <a:srgbClr val="FFFFFF"/>
                </a:solidFill>
                <a:latin typeface="Times New Roman"/>
                <a:cs typeface="Times New Roman"/>
              </a:rPr>
              <a:t>Recap</a:t>
            </a:r>
            <a:endParaRPr lang="en-US" sz="2200" i="1" dirty="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Weak Axiom of Revealed Preferences (WARP)</a:t>
            </a:r>
            <a:endParaRPr lang="en-US" sz="3600" dirty="0">
              <a:solidFill>
                <a:srgbClr val="FFFDCB"/>
              </a:solidFill>
              <a:latin typeface="Times New Roman"/>
              <a:cs typeface="Times New Roman"/>
            </a:endParaRPr>
          </a:p>
        </p:txBody>
      </p:sp>
      <p:sp>
        <p:nvSpPr>
          <p:cNvPr id="17" name="TextBox 16"/>
          <p:cNvSpPr txBox="1"/>
          <p:nvPr/>
        </p:nvSpPr>
        <p:spPr>
          <a:xfrm>
            <a:off x="152400" y="1550313"/>
            <a:ext cx="7810500" cy="430887"/>
          </a:xfrm>
          <a:prstGeom prst="rect">
            <a:avLst/>
          </a:prstGeom>
          <a:noFill/>
        </p:spPr>
        <p:txBody>
          <a:bodyPr wrap="square" rtlCol="0">
            <a:spAutoFit/>
          </a:bodyPr>
          <a:lstStyle/>
          <a:p>
            <a:r>
              <a:rPr lang="en-US" sz="2200" dirty="0" smtClean="0">
                <a:solidFill>
                  <a:srgbClr val="49B1FF"/>
                </a:solidFill>
                <a:latin typeface="Times New Roman"/>
                <a:cs typeface="Times New Roman"/>
              </a:rPr>
              <a:t>Theorem </a:t>
            </a:r>
            <a:r>
              <a:rPr lang="en-US" sz="2200" dirty="0" smtClean="0">
                <a:latin typeface="Times New Roman"/>
                <a:cs typeface="Times New Roman"/>
              </a:rPr>
              <a:t>[Arrow-</a:t>
            </a:r>
            <a:r>
              <a:rPr lang="en-US" sz="2200" dirty="0" err="1" smtClean="0">
                <a:latin typeface="Times New Roman"/>
                <a:cs typeface="Times New Roman"/>
              </a:rPr>
              <a:t>Hurwicz</a:t>
            </a:r>
            <a:r>
              <a:rPr lang="en-US" sz="2200" dirty="0" smtClean="0">
                <a:latin typeface="Times New Roman"/>
                <a:cs typeface="Times New Roman"/>
              </a:rPr>
              <a:t> 1960’s]: </a:t>
            </a:r>
          </a:p>
        </p:txBody>
      </p:sp>
      <p:sp>
        <p:nvSpPr>
          <p:cNvPr id="18" name="TextBox 17"/>
          <p:cNvSpPr txBox="1"/>
          <p:nvPr/>
        </p:nvSpPr>
        <p:spPr>
          <a:xfrm>
            <a:off x="152400" y="3995459"/>
            <a:ext cx="2832101" cy="400110"/>
          </a:xfrm>
          <a:prstGeom prst="rect">
            <a:avLst/>
          </a:prstGeom>
          <a:noFill/>
        </p:spPr>
        <p:txBody>
          <a:bodyPr wrap="square" rtlCol="0">
            <a:spAutoFit/>
          </a:bodyPr>
          <a:lstStyle/>
          <a:p>
            <a:r>
              <a:rPr lang="en-US" sz="2000" b="1" dirty="0" smtClean="0">
                <a:latin typeface="Times New Roman"/>
                <a:cs typeface="Times New Roman"/>
              </a:rPr>
              <a:t>Proof on the board</a:t>
            </a:r>
            <a:endParaRPr lang="en-US" sz="2000" b="1" dirty="0">
              <a:latin typeface="Times New Roman"/>
              <a:cs typeface="Times New Roman"/>
            </a:endParaRPr>
          </a:p>
        </p:txBody>
      </p:sp>
      <p:grpSp>
        <p:nvGrpSpPr>
          <p:cNvPr id="13" name="Group 12"/>
          <p:cNvGrpSpPr/>
          <p:nvPr/>
        </p:nvGrpSpPr>
        <p:grpSpPr>
          <a:xfrm>
            <a:off x="558800" y="2146300"/>
            <a:ext cx="8064500" cy="1612900"/>
            <a:chOff x="838200" y="3136900"/>
            <a:chExt cx="8064500" cy="1612900"/>
          </a:xfrm>
        </p:grpSpPr>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175000" y="3276600"/>
              <a:ext cx="685800" cy="736600"/>
            </a:xfrm>
            <a:prstGeom prst="rect">
              <a:avLst/>
            </a:prstGeom>
          </p:spPr>
        </p:pic>
        <p:pic>
          <p:nvPicPr>
            <p:cNvPr id="10" name="Picture 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467600" y="3314700"/>
              <a:ext cx="685800" cy="711200"/>
            </a:xfrm>
            <a:prstGeom prst="rect">
              <a:avLst/>
            </a:prstGeom>
          </p:spPr>
        </p:pic>
        <p:grpSp>
          <p:nvGrpSpPr>
            <p:cNvPr id="11" name="Group 10"/>
            <p:cNvGrpSpPr/>
            <p:nvPr/>
          </p:nvGrpSpPr>
          <p:grpSpPr>
            <a:xfrm>
              <a:off x="838200" y="3136900"/>
              <a:ext cx="8064500" cy="1612900"/>
              <a:chOff x="838200" y="3136900"/>
              <a:chExt cx="8064500" cy="1612900"/>
            </a:xfrm>
          </p:grpSpPr>
          <p:sp>
            <p:nvSpPr>
              <p:cNvPr id="5" name="Rectangle 4"/>
              <p:cNvSpPr/>
              <p:nvPr/>
            </p:nvSpPr>
            <p:spPr>
              <a:xfrm>
                <a:off x="838200" y="3136900"/>
                <a:ext cx="8064500" cy="1015663"/>
              </a:xfrm>
              <a:prstGeom prst="rect">
                <a:avLst/>
              </a:prstGeom>
            </p:spPr>
            <p:txBody>
              <a:bodyPr wrap="square">
                <a:spAutoFit/>
              </a:bodyPr>
              <a:lstStyle/>
              <a:p>
                <a:r>
                  <a:rPr lang="en-US" sz="2000" dirty="0" smtClean="0">
                    <a:latin typeface="Times New Roman"/>
                    <a:cs typeface="Times New Roman"/>
                  </a:rPr>
                  <a:t>Suppose that the excess demand function of an exchange economy satisfies (H), (WL), and (GS). If     &gt;0  is any equilibrium price vector and     &gt;0    is any non-equilibrium vector we have</a:t>
                </a:r>
                <a:endParaRPr lang="en-US" sz="2000" dirty="0">
                  <a:latin typeface="Times New Roman"/>
                  <a:cs typeface="Times New Roman"/>
                </a:endParaRPr>
              </a:p>
            </p:txBody>
          </p:sp>
          <p:pic>
            <p:nvPicPr>
              <p:cNvPr id="12" name="Picture 11"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784600" y="3911600"/>
                <a:ext cx="2006600" cy="838200"/>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Computation of </a:t>
            </a:r>
            <a:r>
              <a:rPr lang="en-US" sz="3600" dirty="0" err="1" smtClean="0">
                <a:solidFill>
                  <a:srgbClr val="FFFDCB"/>
                </a:solidFill>
                <a:latin typeface="Times New Roman"/>
                <a:cs typeface="Times New Roman"/>
              </a:rPr>
              <a:t>Equilibria</a:t>
            </a:r>
            <a:endParaRPr lang="en-US" sz="3600" dirty="0">
              <a:solidFill>
                <a:srgbClr val="FFFDCB"/>
              </a:solidFill>
              <a:latin typeface="Times New Roman"/>
              <a:cs typeface="Times New Roman"/>
            </a:endParaRPr>
          </a:p>
        </p:txBody>
      </p:sp>
      <p:sp>
        <p:nvSpPr>
          <p:cNvPr id="17" name="TextBox 16"/>
          <p:cNvSpPr txBox="1"/>
          <p:nvPr/>
        </p:nvSpPr>
        <p:spPr>
          <a:xfrm>
            <a:off x="127000" y="1485900"/>
            <a:ext cx="8775700" cy="1015663"/>
          </a:xfrm>
          <a:prstGeom prst="rect">
            <a:avLst/>
          </a:prstGeom>
          <a:noFill/>
        </p:spPr>
        <p:txBody>
          <a:bodyPr wrap="square" rtlCol="0">
            <a:spAutoFit/>
          </a:bodyPr>
          <a:lstStyle/>
          <a:p>
            <a:r>
              <a:rPr lang="en-US" sz="2000" dirty="0" smtClean="0">
                <a:solidFill>
                  <a:srgbClr val="49B1FF"/>
                </a:solidFill>
                <a:latin typeface="Times New Roman"/>
                <a:cs typeface="Times New Roman"/>
              </a:rPr>
              <a:t>Corollary 1 (of WARP)</a:t>
            </a:r>
            <a:r>
              <a:rPr lang="en-US" sz="2000" dirty="0" smtClean="0">
                <a:latin typeface="Times New Roman"/>
                <a:cs typeface="Times New Roman"/>
              </a:rPr>
              <a:t>: If the excess demand function satisfies (H), (WL), and (GS) and it can be computed efficiently, then a positive equilibrium price vector (if it exists) can be computed efficiently.</a:t>
            </a:r>
          </a:p>
        </p:txBody>
      </p:sp>
      <p:grpSp>
        <p:nvGrpSpPr>
          <p:cNvPr id="6" name="Group 5"/>
          <p:cNvGrpSpPr/>
          <p:nvPr/>
        </p:nvGrpSpPr>
        <p:grpSpPr>
          <a:xfrm>
            <a:off x="359002" y="2473186"/>
            <a:ext cx="8251598" cy="2276614"/>
            <a:chOff x="359002" y="2473186"/>
            <a:chExt cx="8251598" cy="2276614"/>
          </a:xfrm>
        </p:grpSpPr>
        <p:sp>
          <p:nvSpPr>
            <p:cNvPr id="7" name="TextBox 6"/>
            <p:cNvSpPr txBox="1"/>
            <p:nvPr/>
          </p:nvSpPr>
          <p:spPr>
            <a:xfrm>
              <a:off x="359002" y="2473186"/>
              <a:ext cx="8251598" cy="1477328"/>
            </a:xfrm>
            <a:prstGeom prst="rect">
              <a:avLst/>
            </a:prstGeom>
            <a:noFill/>
          </p:spPr>
          <p:txBody>
            <a:bodyPr wrap="square" rtlCol="0">
              <a:spAutoFit/>
            </a:bodyPr>
            <a:lstStyle/>
            <a:p>
              <a:r>
                <a:rPr lang="en-US" dirty="0" smtClean="0">
                  <a:solidFill>
                    <a:srgbClr val="49B1FF"/>
                  </a:solidFill>
                  <a:latin typeface="Times New Roman"/>
                  <a:cs typeface="Times New Roman"/>
                </a:rPr>
                <a:t>proof sketch</a:t>
              </a:r>
              <a:r>
                <a:rPr lang="en-US" dirty="0" smtClean="0">
                  <a:latin typeface="Times New Roman"/>
                  <a:cs typeface="Times New Roman"/>
                </a:rPr>
                <a:t>: W. </a:t>
              </a:r>
              <a:r>
                <a:rPr lang="en-US" dirty="0" err="1" smtClean="0">
                  <a:latin typeface="Times New Roman"/>
                  <a:cs typeface="Times New Roman"/>
                </a:rPr>
                <a:t>l</a:t>
              </a:r>
              <a:r>
                <a:rPr lang="en-US" dirty="0" smtClean="0">
                  <a:latin typeface="Times New Roman"/>
                  <a:cs typeface="Times New Roman"/>
                </a:rPr>
                <a:t>. </a:t>
              </a:r>
              <a:r>
                <a:rPr lang="en-US" dirty="0" err="1" smtClean="0">
                  <a:latin typeface="Times New Roman"/>
                  <a:cs typeface="Times New Roman"/>
                </a:rPr>
                <a:t>o</a:t>
              </a:r>
              <a:r>
                <a:rPr lang="en-US" dirty="0" smtClean="0">
                  <a:latin typeface="Times New Roman"/>
                  <a:cs typeface="Times New Roman"/>
                </a:rPr>
                <a:t>. </a:t>
              </a:r>
              <a:r>
                <a:rPr lang="en-US" dirty="0" err="1" smtClean="0">
                  <a:latin typeface="Times New Roman"/>
                  <a:cs typeface="Times New Roman"/>
                </a:rPr>
                <a:t>g</a:t>
              </a:r>
              <a:r>
                <a:rPr lang="en-US" dirty="0" smtClean="0">
                  <a:latin typeface="Times New Roman"/>
                  <a:cs typeface="Times New Roman"/>
                </a:rPr>
                <a:t>. we can restrict our search space to price vectors in [0,1]</a:t>
              </a:r>
              <a:r>
                <a:rPr lang="en-US" baseline="30000" dirty="0" smtClean="0">
                  <a:latin typeface="Times New Roman"/>
                  <a:cs typeface="Times New Roman"/>
                </a:rPr>
                <a:t>k</a:t>
              </a:r>
              <a:r>
                <a:rPr lang="en-US" dirty="0" smtClean="0">
                  <a:latin typeface="Times New Roman"/>
                  <a:cs typeface="Times New Roman"/>
                </a:rPr>
                <a:t>, since any equilibrium can be rescaled  to lie in this set (by homogeneity of the excess demand function). We can then run ellipsoid, using the separation oracle provided by the weak axiom of revealed preferences. In particular, for any non-equilibrium price vector </a:t>
              </a:r>
              <a:r>
                <a:rPr lang="en-US" i="1" dirty="0" err="1" smtClean="0">
                  <a:latin typeface="Times New Roman"/>
                  <a:cs typeface="Times New Roman"/>
                </a:rPr>
                <a:t>p</a:t>
              </a:r>
              <a:r>
                <a:rPr lang="en-US" dirty="0" smtClean="0">
                  <a:latin typeface="Times New Roman"/>
                  <a:cs typeface="Times New Roman"/>
                </a:rPr>
                <a:t>, we know that the price equilibrium lies in the half-space</a:t>
              </a:r>
              <a:endParaRPr lang="en-US" dirty="0">
                <a:latin typeface="Times New Roman"/>
                <a:cs typeface="Times New Roman"/>
              </a:endParaRPr>
            </a:p>
          </p:txBody>
        </p:sp>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832100" y="3886200"/>
              <a:ext cx="3403600" cy="8636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381000" y="25400"/>
            <a:ext cx="8229600" cy="1371600"/>
          </a:xfrm>
        </p:spPr>
        <p:txBody>
          <a:bodyPr>
            <a:normAutofit/>
          </a:bodyPr>
          <a:lstStyle/>
          <a:p>
            <a:pPr algn="ctr"/>
            <a:r>
              <a:rPr lang="en-US" sz="3600" dirty="0" err="1" smtClean="0">
                <a:solidFill>
                  <a:srgbClr val="FFFDCB"/>
                </a:solidFill>
                <a:latin typeface="Times New Roman"/>
                <a:cs typeface="Times New Roman"/>
              </a:rPr>
              <a:t>Tatonnement</a:t>
            </a:r>
            <a:r>
              <a:rPr lang="en-US" sz="3600" dirty="0" smtClean="0">
                <a:solidFill>
                  <a:srgbClr val="FFFDCB"/>
                </a:solidFill>
                <a:latin typeface="Times New Roman"/>
                <a:cs typeface="Times New Roman"/>
              </a:rPr>
              <a:t> </a:t>
            </a:r>
            <a:endParaRPr lang="en-US" sz="3600" dirty="0">
              <a:solidFill>
                <a:srgbClr val="FFFDCB"/>
              </a:solidFill>
              <a:latin typeface="Times New Roman"/>
              <a:cs typeface="Times New Roman"/>
            </a:endParaRPr>
          </a:p>
        </p:txBody>
      </p:sp>
      <p:grpSp>
        <p:nvGrpSpPr>
          <p:cNvPr id="2" name="Group 15"/>
          <p:cNvGrpSpPr/>
          <p:nvPr/>
        </p:nvGrpSpPr>
        <p:grpSpPr>
          <a:xfrm>
            <a:off x="381000" y="1270000"/>
            <a:ext cx="8483600" cy="1910259"/>
            <a:chOff x="381000" y="2776041"/>
            <a:chExt cx="8483600" cy="1910259"/>
          </a:xfrm>
        </p:grpSpPr>
        <p:sp>
          <p:nvSpPr>
            <p:cNvPr id="11" name="TextBox 10"/>
            <p:cNvSpPr txBox="1"/>
            <p:nvPr/>
          </p:nvSpPr>
          <p:spPr>
            <a:xfrm>
              <a:off x="381000" y="2776041"/>
              <a:ext cx="8483600" cy="1015663"/>
            </a:xfrm>
            <a:prstGeom prst="rect">
              <a:avLst/>
            </a:prstGeom>
            <a:noFill/>
          </p:spPr>
          <p:txBody>
            <a:bodyPr wrap="square" rtlCol="0">
              <a:spAutoFit/>
            </a:bodyPr>
            <a:lstStyle/>
            <a:p>
              <a:r>
                <a:rPr lang="en-US" sz="2000" dirty="0" smtClean="0">
                  <a:solidFill>
                    <a:srgbClr val="49B1FF"/>
                  </a:solidFill>
                  <a:latin typeface="Times New Roman"/>
                  <a:cs typeface="Times New Roman"/>
                </a:rPr>
                <a:t>Corollary 2</a:t>
              </a:r>
              <a:r>
                <a:rPr lang="en-US" sz="2000" dirty="0" smtClean="0">
                  <a:latin typeface="Times New Roman"/>
                  <a:cs typeface="Times New Roman"/>
                </a:rPr>
                <a:t>: If the excess demand function satisfies continuity, (H), (WL), (GS</a:t>
              </a:r>
              <a:r>
                <a:rPr lang="en-US" sz="2000" baseline="-25000" dirty="0" smtClean="0">
                  <a:latin typeface="Times New Roman"/>
                  <a:cs typeface="Times New Roman"/>
                </a:rPr>
                <a:t>D</a:t>
              </a:r>
              <a:r>
                <a:rPr lang="en-US" sz="2000" dirty="0" smtClean="0">
                  <a:latin typeface="Times New Roman"/>
                  <a:cs typeface="Times New Roman"/>
                </a:rPr>
                <a:t>),  and (Pos), then the </a:t>
              </a:r>
              <a:r>
                <a:rPr lang="en-US" sz="2000" dirty="0" err="1" smtClean="0">
                  <a:latin typeface="Times New Roman"/>
                  <a:cs typeface="Times New Roman"/>
                </a:rPr>
                <a:t>tatonnement</a:t>
              </a:r>
              <a:r>
                <a:rPr lang="en-US" sz="2000" dirty="0" smtClean="0">
                  <a:latin typeface="Times New Roman"/>
                  <a:cs typeface="Times New Roman"/>
                </a:rPr>
                <a:t> process (price-adjustment mechanism) described by the following differential equation converges to a market equilibrium</a:t>
              </a:r>
            </a:p>
          </p:txBody>
        </p:sp>
        <p:pic>
          <p:nvPicPr>
            <p:cNvPr id="14" name="Picture 1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009900" y="3619500"/>
              <a:ext cx="2311400" cy="1066800"/>
            </a:xfrm>
            <a:prstGeom prst="rect">
              <a:avLst/>
            </a:prstGeom>
          </p:spPr>
        </p:pic>
      </p:grpSp>
      <p:grpSp>
        <p:nvGrpSpPr>
          <p:cNvPr id="18" name="Group 17"/>
          <p:cNvGrpSpPr/>
          <p:nvPr/>
        </p:nvGrpSpPr>
        <p:grpSpPr>
          <a:xfrm>
            <a:off x="346302" y="4568686"/>
            <a:ext cx="8264298" cy="1754327"/>
            <a:chOff x="346302" y="4568686"/>
            <a:chExt cx="8264298" cy="1754327"/>
          </a:xfrm>
        </p:grpSpPr>
        <p:sp>
          <p:nvSpPr>
            <p:cNvPr id="10" name="TextBox 9"/>
            <p:cNvSpPr txBox="1"/>
            <p:nvPr/>
          </p:nvSpPr>
          <p:spPr>
            <a:xfrm>
              <a:off x="346302" y="4568686"/>
              <a:ext cx="8264298" cy="1754327"/>
            </a:xfrm>
            <a:prstGeom prst="rect">
              <a:avLst/>
            </a:prstGeom>
            <a:noFill/>
          </p:spPr>
          <p:txBody>
            <a:bodyPr wrap="square" rtlCol="0">
              <a:spAutoFit/>
            </a:bodyPr>
            <a:lstStyle/>
            <a:p>
              <a:endParaRPr lang="en-US" dirty="0" smtClean="0">
                <a:latin typeface="Times New Roman"/>
                <a:cs typeface="Times New Roman"/>
              </a:endParaRPr>
            </a:p>
            <a:p>
              <a:r>
                <a:rPr lang="en-US" dirty="0" smtClean="0">
                  <a:latin typeface="Times New Roman"/>
                  <a:cs typeface="Times New Roman"/>
                </a:rPr>
                <a:t>To show convergence to a price equilibrium, let us </a:t>
              </a:r>
              <a:r>
                <a:rPr lang="en-US" dirty="0" smtClean="0">
                  <a:latin typeface="Times New Roman"/>
                  <a:cs typeface="Times New Roman"/>
                </a:rPr>
                <a:t>pick</a:t>
              </a:r>
              <a:r>
                <a:rPr lang="en-US" dirty="0" smtClean="0">
                  <a:latin typeface="Times New Roman"/>
                  <a:cs typeface="Times New Roman"/>
                </a:rPr>
                <a:t> </a:t>
              </a:r>
              <a:r>
                <a:rPr lang="en-US" i="1" dirty="0" smtClean="0">
                  <a:latin typeface="Times New Roman"/>
                  <a:cs typeface="Times New Roman"/>
                </a:rPr>
                <a:t>an arbitrary </a:t>
              </a:r>
              <a:r>
                <a:rPr lang="en-US" dirty="0" smtClean="0">
                  <a:latin typeface="Times New Roman"/>
                  <a:cs typeface="Times New Roman"/>
                </a:rPr>
                <a:t>price </a:t>
              </a:r>
              <a:r>
                <a:rPr lang="en-US" dirty="0" smtClean="0">
                  <a:latin typeface="Times New Roman"/>
                  <a:cs typeface="Times New Roman"/>
                </a:rPr>
                <a:t>equilibrium </a:t>
              </a:r>
              <a:r>
                <a:rPr lang="en-US" dirty="0" smtClean="0">
                  <a:latin typeface="Times New Roman"/>
                  <a:cs typeface="Times New Roman"/>
                </a:rPr>
                <a:t>vector        and consider the following potential function</a:t>
              </a:r>
              <a:endParaRPr lang="en-US" dirty="0" smtClean="0">
                <a:latin typeface="Times New Roman"/>
                <a:cs typeface="Times New Roman"/>
              </a:endParaRPr>
            </a:p>
            <a:p>
              <a:r>
                <a:rPr lang="en-US" dirty="0" smtClean="0">
                  <a:latin typeface="Times New Roman"/>
                  <a:cs typeface="Times New Roman"/>
                </a:rPr>
                <a:t> </a:t>
              </a:r>
            </a:p>
            <a:p>
              <a:endParaRPr lang="en-US" dirty="0" smtClean="0">
                <a:latin typeface="Times New Roman"/>
                <a:cs typeface="Times New Roman"/>
              </a:endParaRPr>
            </a:p>
            <a:p>
              <a:endParaRPr lang="en-US" dirty="0" smtClean="0">
                <a:latin typeface="Times New Roman"/>
                <a:cs typeface="Times New Roman"/>
              </a:endParaRPr>
            </a:p>
          </p:txBody>
        </p:sp>
        <p:pic>
          <p:nvPicPr>
            <p:cNvPr id="12" name="Picture 11"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844550" y="4965700"/>
              <a:ext cx="698500" cy="749300"/>
            </a:xfrm>
            <a:prstGeom prst="rect">
              <a:avLst/>
            </a:prstGeom>
          </p:spPr>
        </p:pic>
      </p:grpSp>
      <p:pic>
        <p:nvPicPr>
          <p:cNvPr id="13" name="Picture 12"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730500" y="5159664"/>
            <a:ext cx="3499556" cy="1431636"/>
          </a:xfrm>
          <a:prstGeom prst="rect">
            <a:avLst/>
          </a:prstGeom>
        </p:spPr>
      </p:pic>
      <p:pic>
        <p:nvPicPr>
          <p:cNvPr id="9" name="Picture 8"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3048000" y="2832100"/>
            <a:ext cx="1955800" cy="787400"/>
          </a:xfrm>
          <a:prstGeom prst="rect">
            <a:avLst/>
          </a:prstGeom>
        </p:spPr>
      </p:pic>
      <p:sp>
        <p:nvSpPr>
          <p:cNvPr id="16" name="Right Brace 15"/>
          <p:cNvSpPr/>
          <p:nvPr/>
        </p:nvSpPr>
        <p:spPr>
          <a:xfrm>
            <a:off x="5156200" y="2463800"/>
            <a:ext cx="165100" cy="100965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Rectangle 16"/>
          <p:cNvSpPr/>
          <p:nvPr/>
        </p:nvSpPr>
        <p:spPr>
          <a:xfrm>
            <a:off x="346302" y="3719036"/>
            <a:ext cx="8264298" cy="923330"/>
          </a:xfrm>
          <a:prstGeom prst="rect">
            <a:avLst/>
          </a:prstGeom>
        </p:spPr>
        <p:txBody>
          <a:bodyPr wrap="square">
            <a:spAutoFit/>
          </a:bodyPr>
          <a:lstStyle/>
          <a:p>
            <a:r>
              <a:rPr lang="en-US" dirty="0" smtClean="0">
                <a:solidFill>
                  <a:srgbClr val="49B1FF"/>
                </a:solidFill>
                <a:latin typeface="Times New Roman"/>
                <a:cs typeface="Times New Roman"/>
              </a:rPr>
              <a:t>proof sketch</a:t>
            </a:r>
            <a:r>
              <a:rPr lang="en-US" dirty="0" smtClean="0">
                <a:latin typeface="Times New Roman"/>
                <a:cs typeface="Times New Roman"/>
              </a:rPr>
              <a:t>: Because of continuity, the above system has a solution. Moreover, because of the initial condition, it can be shown (…) that the solution stays positive, for all </a:t>
            </a:r>
            <a:r>
              <a:rPr lang="en-US" i="1" dirty="0" err="1" smtClean="0">
                <a:latin typeface="Times New Roman"/>
                <a:cs typeface="Times New Roman"/>
              </a:rPr>
              <a:t>t</a:t>
            </a:r>
            <a:r>
              <a:rPr lang="en-US" dirty="0" smtClean="0">
                <a:latin typeface="Times New Roman"/>
                <a:cs typeface="Times New Roman"/>
              </a:rPr>
              <a:t>, and remains within the box B=[min p(0) , max p(0)]</a:t>
            </a:r>
            <a:r>
              <a:rPr lang="en-US" baseline="30000" dirty="0" smtClean="0">
                <a:latin typeface="Times New Roman"/>
                <a:cs typeface="Times New Roman"/>
              </a:rPr>
              <a:t>k</a:t>
            </a:r>
            <a:r>
              <a:rPr lang="en-US" dirty="0" smtClean="0">
                <a:latin typeface="Times New Roman"/>
                <a:cs typeface="Times New Roman"/>
              </a:rPr>
              <a:t>.</a:t>
            </a:r>
            <a:endParaRPr lang="en-US" dirty="0" smtClean="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Corollaries</a:t>
            </a:r>
            <a:endParaRPr lang="en-US" sz="3600" dirty="0">
              <a:solidFill>
                <a:srgbClr val="FFFDCB"/>
              </a:solidFill>
              <a:latin typeface="Times New Roman"/>
              <a:cs typeface="Times New Roman"/>
            </a:endParaRPr>
          </a:p>
        </p:txBody>
      </p:sp>
      <p:sp>
        <p:nvSpPr>
          <p:cNvPr id="10" name="TextBox 9"/>
          <p:cNvSpPr txBox="1"/>
          <p:nvPr/>
        </p:nvSpPr>
        <p:spPr>
          <a:xfrm>
            <a:off x="346302" y="1151235"/>
            <a:ext cx="8251598" cy="369332"/>
          </a:xfrm>
          <a:prstGeom prst="rect">
            <a:avLst/>
          </a:prstGeom>
          <a:noFill/>
        </p:spPr>
        <p:txBody>
          <a:bodyPr wrap="square" rtlCol="0">
            <a:spAutoFit/>
          </a:bodyPr>
          <a:lstStyle/>
          <a:p>
            <a:r>
              <a:rPr lang="en-US" dirty="0" smtClean="0">
                <a:solidFill>
                  <a:srgbClr val="49B1FF"/>
                </a:solidFill>
                <a:latin typeface="Times New Roman"/>
                <a:cs typeface="Times New Roman"/>
              </a:rPr>
              <a:t>proof sketch (</a:t>
            </a:r>
            <a:r>
              <a:rPr lang="en-US" dirty="0" smtClean="0">
                <a:solidFill>
                  <a:srgbClr val="49B1FF"/>
                </a:solidFill>
                <a:latin typeface="Times New Roman"/>
                <a:cs typeface="Times New Roman"/>
              </a:rPr>
              <a:t>cont)</a:t>
            </a:r>
            <a:r>
              <a:rPr lang="en-US" dirty="0" smtClean="0">
                <a:latin typeface="Times New Roman"/>
                <a:cs typeface="Times New Roman"/>
              </a:rPr>
              <a:t>: We have </a:t>
            </a:r>
            <a:endParaRPr lang="en-US" dirty="0">
              <a:latin typeface="Times New Roman"/>
              <a:cs typeface="Times New Roman"/>
            </a:endParaRPr>
          </a:p>
        </p:txBody>
      </p:sp>
      <p:sp>
        <p:nvSpPr>
          <p:cNvPr id="20" name="TextBox 19"/>
          <p:cNvSpPr txBox="1"/>
          <p:nvPr/>
        </p:nvSpPr>
        <p:spPr>
          <a:xfrm>
            <a:off x="838200" y="3131066"/>
            <a:ext cx="6378669" cy="369332"/>
          </a:xfrm>
          <a:prstGeom prst="rect">
            <a:avLst/>
          </a:prstGeom>
          <a:noFill/>
        </p:spPr>
        <p:txBody>
          <a:bodyPr wrap="none" rtlCol="0">
            <a:spAutoFit/>
          </a:bodyPr>
          <a:lstStyle/>
          <a:p>
            <a:r>
              <a:rPr lang="en-US" dirty="0" smtClean="0">
                <a:latin typeface="Times New Roman"/>
                <a:cs typeface="Times New Roman"/>
              </a:rPr>
              <a:t>Observe that if, for some </a:t>
            </a:r>
            <a:r>
              <a:rPr lang="en-US" i="1" dirty="0" smtClean="0">
                <a:latin typeface="Times New Roman"/>
                <a:cs typeface="Times New Roman"/>
              </a:rPr>
              <a:t>t</a:t>
            </a:r>
            <a:r>
              <a:rPr lang="en-US" baseline="-25000" dirty="0" smtClean="0">
                <a:latin typeface="Times New Roman"/>
                <a:cs typeface="Times New Roman"/>
              </a:rPr>
              <a:t>0</a:t>
            </a:r>
            <a:r>
              <a:rPr lang="en-US" i="1" dirty="0" smtClean="0">
                <a:latin typeface="Times New Roman"/>
                <a:cs typeface="Times New Roman"/>
              </a:rPr>
              <a:t>, </a:t>
            </a:r>
            <a:r>
              <a:rPr lang="en-US" i="1" dirty="0" smtClean="0">
                <a:latin typeface="Times New Roman"/>
                <a:cs typeface="Times New Roman"/>
              </a:rPr>
              <a:t>p</a:t>
            </a:r>
            <a:r>
              <a:rPr lang="en-US" dirty="0" smtClean="0">
                <a:latin typeface="Times New Roman"/>
                <a:cs typeface="Times New Roman"/>
              </a:rPr>
              <a:t>(</a:t>
            </a:r>
            <a:r>
              <a:rPr lang="en-US" i="1" dirty="0" smtClean="0">
                <a:latin typeface="Times New Roman"/>
                <a:cs typeface="Times New Roman"/>
              </a:rPr>
              <a:t>t</a:t>
            </a:r>
            <a:r>
              <a:rPr lang="en-US" baseline="-25000" dirty="0" smtClean="0">
                <a:latin typeface="Times New Roman"/>
                <a:cs typeface="Times New Roman"/>
              </a:rPr>
              <a:t>0</a:t>
            </a:r>
            <a:r>
              <a:rPr lang="en-US" dirty="0" smtClean="0">
                <a:latin typeface="Times New Roman"/>
                <a:cs typeface="Times New Roman"/>
              </a:rPr>
              <a:t>) is a price equilibrium vector, then </a:t>
            </a:r>
            <a:endParaRPr lang="en-US" dirty="0">
              <a:latin typeface="Times New Roman"/>
              <a:cs typeface="Times New Roman"/>
            </a:endParaRPr>
          </a:p>
        </p:txBody>
      </p:sp>
      <p:grpSp>
        <p:nvGrpSpPr>
          <p:cNvPr id="27" name="Group 26"/>
          <p:cNvGrpSpPr/>
          <p:nvPr/>
        </p:nvGrpSpPr>
        <p:grpSpPr>
          <a:xfrm>
            <a:off x="2997200" y="3505200"/>
            <a:ext cx="3104608" cy="787400"/>
            <a:chOff x="2997200" y="3708400"/>
            <a:chExt cx="3104608" cy="787400"/>
          </a:xfrm>
        </p:grpSpPr>
        <p:sp>
          <p:nvSpPr>
            <p:cNvPr id="9" name="TextBox 8"/>
            <p:cNvSpPr txBox="1"/>
            <p:nvPr/>
          </p:nvSpPr>
          <p:spPr>
            <a:xfrm>
              <a:off x="4673600" y="3879334"/>
              <a:ext cx="1428208" cy="369332"/>
            </a:xfrm>
            <a:prstGeom prst="rect">
              <a:avLst/>
            </a:prstGeom>
            <a:noFill/>
          </p:spPr>
          <p:txBody>
            <a:bodyPr wrap="none" rtlCol="0">
              <a:spAutoFit/>
            </a:bodyPr>
            <a:lstStyle/>
            <a:p>
              <a:r>
                <a:rPr lang="en-US" dirty="0" smtClean="0">
                  <a:latin typeface="Times New Roman"/>
                  <a:cs typeface="Times New Roman"/>
                </a:rPr>
                <a:t>(by lemma 1)</a:t>
              </a:r>
              <a:endParaRPr lang="en-US" dirty="0">
                <a:latin typeface="Times New Roman"/>
                <a:cs typeface="Times New Roman"/>
              </a:endParaRPr>
            </a:p>
          </p:txBody>
        </p:sp>
        <p:pic>
          <p:nvPicPr>
            <p:cNvPr id="12" name="Picture 11"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997200" y="3708400"/>
              <a:ext cx="1854200" cy="787400"/>
            </a:xfrm>
            <a:prstGeom prst="rect">
              <a:avLst/>
            </a:prstGeom>
          </p:spPr>
        </p:pic>
      </p:grpSp>
      <p:pic>
        <p:nvPicPr>
          <p:cNvPr id="13" name="Picture 12"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451100" y="3987800"/>
            <a:ext cx="3225800" cy="787400"/>
          </a:xfrm>
          <a:prstGeom prst="rect">
            <a:avLst/>
          </a:prstGeom>
        </p:spPr>
      </p:pic>
      <p:sp>
        <p:nvSpPr>
          <p:cNvPr id="14" name="TextBox 13"/>
          <p:cNvSpPr txBox="1"/>
          <p:nvPr/>
        </p:nvSpPr>
        <p:spPr>
          <a:xfrm>
            <a:off x="838200" y="4762500"/>
            <a:ext cx="7122463" cy="369332"/>
          </a:xfrm>
          <a:prstGeom prst="rect">
            <a:avLst/>
          </a:prstGeom>
          <a:noFill/>
        </p:spPr>
        <p:txBody>
          <a:bodyPr wrap="none" rtlCol="0">
            <a:spAutoFit/>
          </a:bodyPr>
          <a:lstStyle/>
          <a:p>
            <a:r>
              <a:rPr lang="en-US" dirty="0" smtClean="0">
                <a:latin typeface="Times New Roman"/>
                <a:cs typeface="Times New Roman"/>
              </a:rPr>
              <a:t>On the other hand, as long as </a:t>
            </a:r>
            <a:r>
              <a:rPr lang="en-US" i="1" dirty="0" err="1" smtClean="0">
                <a:latin typeface="Times New Roman"/>
                <a:cs typeface="Times New Roman"/>
              </a:rPr>
              <a:t>p</a:t>
            </a:r>
            <a:r>
              <a:rPr lang="en-US" dirty="0" err="1" smtClean="0">
                <a:latin typeface="Times New Roman"/>
                <a:cs typeface="Times New Roman"/>
              </a:rPr>
              <a:t>(</a:t>
            </a:r>
            <a:r>
              <a:rPr lang="en-US" i="1" dirty="0" err="1" smtClean="0">
                <a:latin typeface="Times New Roman"/>
                <a:cs typeface="Times New Roman"/>
              </a:rPr>
              <a:t>t</a:t>
            </a:r>
            <a:r>
              <a:rPr lang="en-US" dirty="0" smtClean="0">
                <a:latin typeface="Times New Roman"/>
                <a:cs typeface="Times New Roman"/>
              </a:rPr>
              <a:t>) is not an equilibrium, </a:t>
            </a:r>
            <a:r>
              <a:rPr lang="en-US" dirty="0" smtClean="0">
                <a:latin typeface="Times New Roman"/>
                <a:cs typeface="Times New Roman"/>
              </a:rPr>
              <a:t>WARP implies that</a:t>
            </a:r>
            <a:r>
              <a:rPr lang="en-US" dirty="0" smtClean="0">
                <a:latin typeface="Times New Roman"/>
                <a:cs typeface="Times New Roman"/>
              </a:rPr>
              <a:t> </a:t>
            </a:r>
            <a:endParaRPr lang="en-US" dirty="0">
              <a:latin typeface="Times New Roman"/>
              <a:cs typeface="Times New Roman"/>
            </a:endParaRPr>
          </a:p>
        </p:txBody>
      </p:sp>
      <p:pic>
        <p:nvPicPr>
          <p:cNvPr id="16" name="Picture 1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781300" y="4965700"/>
            <a:ext cx="3124200" cy="1066800"/>
          </a:xfrm>
          <a:prstGeom prst="rect">
            <a:avLst/>
          </a:prstGeom>
        </p:spPr>
      </p:pic>
      <p:grpSp>
        <p:nvGrpSpPr>
          <p:cNvPr id="21" name="Group 20"/>
          <p:cNvGrpSpPr/>
          <p:nvPr/>
        </p:nvGrpSpPr>
        <p:grpSpPr>
          <a:xfrm>
            <a:off x="1949450" y="1454150"/>
            <a:ext cx="4756150" cy="1758950"/>
            <a:chOff x="1949450" y="1568450"/>
            <a:chExt cx="4756150" cy="1758950"/>
          </a:xfrm>
        </p:grpSpPr>
        <p:pic>
          <p:nvPicPr>
            <p:cNvPr id="19" name="Picture 18"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955800" y="1625600"/>
              <a:ext cx="4749800" cy="1701800"/>
            </a:xfrm>
            <a:prstGeom prst="rect">
              <a:avLst/>
            </a:prstGeom>
          </p:spPr>
        </p:pic>
        <p:sp>
          <p:nvSpPr>
            <p:cNvPr id="17" name="Rectangle 16"/>
            <p:cNvSpPr/>
            <p:nvPr/>
          </p:nvSpPr>
          <p:spPr>
            <a:xfrm>
              <a:off x="1981200" y="1625600"/>
              <a:ext cx="495300" cy="698500"/>
            </a:xfrm>
            <a:prstGeom prst="rect">
              <a:avLst/>
            </a:prstGeom>
            <a:solidFill>
              <a:srgbClr val="00000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1949450" y="1568450"/>
              <a:ext cx="825500" cy="1003300"/>
            </a:xfrm>
            <a:prstGeom prst="rect">
              <a:avLst/>
            </a:prstGeom>
          </p:spPr>
        </p:pic>
      </p:grpSp>
      <p:grpSp>
        <p:nvGrpSpPr>
          <p:cNvPr id="24" name="Group 23"/>
          <p:cNvGrpSpPr/>
          <p:nvPr/>
        </p:nvGrpSpPr>
        <p:grpSpPr>
          <a:xfrm>
            <a:off x="1219200" y="5721350"/>
            <a:ext cx="7415762" cy="749300"/>
            <a:chOff x="1295400" y="6267450"/>
            <a:chExt cx="7415762" cy="749300"/>
          </a:xfrm>
        </p:grpSpPr>
        <p:sp>
          <p:nvSpPr>
            <p:cNvPr id="22" name="TextBox 21"/>
            <p:cNvSpPr txBox="1"/>
            <p:nvPr/>
          </p:nvSpPr>
          <p:spPr>
            <a:xfrm>
              <a:off x="1295400" y="6413500"/>
              <a:ext cx="7415762" cy="369332"/>
            </a:xfrm>
            <a:prstGeom prst="rect">
              <a:avLst/>
            </a:prstGeom>
            <a:noFill/>
          </p:spPr>
          <p:txBody>
            <a:bodyPr wrap="none" rtlCol="0">
              <a:spAutoFit/>
            </a:bodyPr>
            <a:lstStyle/>
            <a:p>
              <a:r>
                <a:rPr lang="en-US" dirty="0" smtClean="0">
                  <a:latin typeface="Times New Roman"/>
                  <a:cs typeface="Times New Roman"/>
                </a:rPr>
                <a:t>implying that the L2 distance from           is monotonically decreasing for all </a:t>
              </a:r>
              <a:r>
                <a:rPr lang="en-US" i="1" dirty="0" err="1" smtClean="0">
                  <a:latin typeface="Times New Roman"/>
                  <a:cs typeface="Times New Roman"/>
                </a:rPr>
                <a:t>t</a:t>
              </a:r>
              <a:r>
                <a:rPr lang="en-US" dirty="0" smtClean="0">
                  <a:latin typeface="Times New Roman"/>
                  <a:cs typeface="Times New Roman"/>
                </a:rPr>
                <a:t>. </a:t>
              </a:r>
              <a:endParaRPr lang="en-US" dirty="0">
                <a:latin typeface="Times New Roman"/>
                <a:cs typeface="Times New Roman"/>
              </a:endParaRPr>
            </a:p>
          </p:txBody>
        </p:sp>
        <p:pic>
          <p:nvPicPr>
            <p:cNvPr id="23" name="Picture 22"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4514850" y="6267450"/>
              <a:ext cx="698500" cy="7493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Corollaries</a:t>
            </a:r>
            <a:endParaRPr lang="en-US" sz="3600" dirty="0">
              <a:solidFill>
                <a:srgbClr val="FFFDCB"/>
              </a:solidFill>
              <a:latin typeface="Times New Roman"/>
              <a:cs typeface="Times New Roman"/>
            </a:endParaRPr>
          </a:p>
        </p:txBody>
      </p:sp>
      <p:sp>
        <p:nvSpPr>
          <p:cNvPr id="10" name="TextBox 9"/>
          <p:cNvSpPr txBox="1"/>
          <p:nvPr/>
        </p:nvSpPr>
        <p:spPr>
          <a:xfrm>
            <a:off x="346302" y="1151235"/>
            <a:ext cx="8251598" cy="369332"/>
          </a:xfrm>
          <a:prstGeom prst="rect">
            <a:avLst/>
          </a:prstGeom>
          <a:noFill/>
        </p:spPr>
        <p:txBody>
          <a:bodyPr wrap="square" rtlCol="0">
            <a:spAutoFit/>
          </a:bodyPr>
          <a:lstStyle/>
          <a:p>
            <a:r>
              <a:rPr lang="en-US" dirty="0" smtClean="0">
                <a:solidFill>
                  <a:srgbClr val="49B1FF"/>
                </a:solidFill>
                <a:latin typeface="Times New Roman"/>
                <a:cs typeface="Times New Roman"/>
              </a:rPr>
              <a:t>proof sketch (</a:t>
            </a:r>
            <a:r>
              <a:rPr lang="en-US" dirty="0" smtClean="0">
                <a:solidFill>
                  <a:srgbClr val="49B1FF"/>
                </a:solidFill>
                <a:latin typeface="Times New Roman"/>
                <a:cs typeface="Times New Roman"/>
              </a:rPr>
              <a:t>cont)</a:t>
            </a:r>
            <a:r>
              <a:rPr lang="en-US" dirty="0" smtClean="0">
                <a:latin typeface="Times New Roman"/>
                <a:cs typeface="Times New Roman"/>
              </a:rPr>
              <a:t>:</a:t>
            </a:r>
            <a:endParaRPr lang="en-US" dirty="0">
              <a:latin typeface="Times New Roman"/>
              <a:cs typeface="Times New Roman"/>
            </a:endParaRPr>
          </a:p>
        </p:txBody>
      </p:sp>
      <p:sp>
        <p:nvSpPr>
          <p:cNvPr id="14" name="TextBox 13"/>
          <p:cNvSpPr txBox="1"/>
          <p:nvPr/>
        </p:nvSpPr>
        <p:spPr>
          <a:xfrm>
            <a:off x="801138" y="1520567"/>
            <a:ext cx="7122463" cy="369332"/>
          </a:xfrm>
          <a:prstGeom prst="rect">
            <a:avLst/>
          </a:prstGeom>
          <a:noFill/>
        </p:spPr>
        <p:txBody>
          <a:bodyPr wrap="none" rtlCol="0">
            <a:spAutoFit/>
          </a:bodyPr>
          <a:lstStyle/>
          <a:p>
            <a:r>
              <a:rPr lang="en-US" dirty="0" smtClean="0">
                <a:latin typeface="Times New Roman"/>
                <a:cs typeface="Times New Roman"/>
              </a:rPr>
              <a:t>On the other hand, as long as </a:t>
            </a:r>
            <a:r>
              <a:rPr lang="en-US" i="1" dirty="0" err="1" smtClean="0">
                <a:latin typeface="Times New Roman"/>
                <a:cs typeface="Times New Roman"/>
              </a:rPr>
              <a:t>p</a:t>
            </a:r>
            <a:r>
              <a:rPr lang="en-US" dirty="0" err="1" smtClean="0">
                <a:latin typeface="Times New Roman"/>
                <a:cs typeface="Times New Roman"/>
              </a:rPr>
              <a:t>(</a:t>
            </a:r>
            <a:r>
              <a:rPr lang="en-US" i="1" dirty="0" err="1" smtClean="0">
                <a:latin typeface="Times New Roman"/>
                <a:cs typeface="Times New Roman"/>
              </a:rPr>
              <a:t>t</a:t>
            </a:r>
            <a:r>
              <a:rPr lang="en-US" dirty="0" smtClean="0">
                <a:latin typeface="Times New Roman"/>
                <a:cs typeface="Times New Roman"/>
              </a:rPr>
              <a:t>) is not an equilibrium, </a:t>
            </a:r>
            <a:r>
              <a:rPr lang="en-US" dirty="0" smtClean="0">
                <a:latin typeface="Times New Roman"/>
                <a:cs typeface="Times New Roman"/>
              </a:rPr>
              <a:t>WARP implies that</a:t>
            </a:r>
            <a:r>
              <a:rPr lang="en-US" dirty="0" smtClean="0">
                <a:latin typeface="Times New Roman"/>
                <a:cs typeface="Times New Roman"/>
              </a:rPr>
              <a:t> </a:t>
            </a:r>
            <a:endParaRPr lang="en-US" dirty="0">
              <a:latin typeface="Times New Roman"/>
              <a:cs typeface="Times New Roman"/>
            </a:endParaRPr>
          </a:p>
        </p:txBody>
      </p:sp>
      <p:pic>
        <p:nvPicPr>
          <p:cNvPr id="16" name="Picture 15"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744238" y="1723767"/>
            <a:ext cx="3124200" cy="1066800"/>
          </a:xfrm>
          <a:prstGeom prst="rect">
            <a:avLst/>
          </a:prstGeom>
        </p:spPr>
      </p:pic>
      <p:grpSp>
        <p:nvGrpSpPr>
          <p:cNvPr id="4" name="Group 23"/>
          <p:cNvGrpSpPr/>
          <p:nvPr/>
        </p:nvGrpSpPr>
        <p:grpSpPr>
          <a:xfrm>
            <a:off x="1182138" y="2479417"/>
            <a:ext cx="7415762" cy="749300"/>
            <a:chOff x="1295400" y="6267450"/>
            <a:chExt cx="7415762" cy="749300"/>
          </a:xfrm>
        </p:grpSpPr>
        <p:sp>
          <p:nvSpPr>
            <p:cNvPr id="22" name="TextBox 21"/>
            <p:cNvSpPr txBox="1"/>
            <p:nvPr/>
          </p:nvSpPr>
          <p:spPr>
            <a:xfrm>
              <a:off x="1295400" y="6413500"/>
              <a:ext cx="7415762" cy="369332"/>
            </a:xfrm>
            <a:prstGeom prst="rect">
              <a:avLst/>
            </a:prstGeom>
            <a:noFill/>
          </p:spPr>
          <p:txBody>
            <a:bodyPr wrap="none" rtlCol="0">
              <a:spAutoFit/>
            </a:bodyPr>
            <a:lstStyle/>
            <a:p>
              <a:r>
                <a:rPr lang="en-US" dirty="0" smtClean="0">
                  <a:latin typeface="Times New Roman"/>
                  <a:cs typeface="Times New Roman"/>
                </a:rPr>
                <a:t>implying that the L2 distance from           is monotonically decreasing for all </a:t>
              </a:r>
              <a:r>
                <a:rPr lang="en-US" i="1" dirty="0" err="1" smtClean="0">
                  <a:latin typeface="Times New Roman"/>
                  <a:cs typeface="Times New Roman"/>
                </a:rPr>
                <a:t>t</a:t>
              </a:r>
              <a:r>
                <a:rPr lang="en-US" dirty="0" smtClean="0">
                  <a:latin typeface="Times New Roman"/>
                  <a:cs typeface="Times New Roman"/>
                </a:rPr>
                <a:t>. </a:t>
              </a:r>
              <a:endParaRPr lang="en-US" dirty="0">
                <a:latin typeface="Times New Roman"/>
                <a:cs typeface="Times New Roman"/>
              </a:endParaRPr>
            </a:p>
          </p:txBody>
        </p:sp>
        <p:pic>
          <p:nvPicPr>
            <p:cNvPr id="23" name="Picture 22"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14850" y="6267450"/>
              <a:ext cx="698500" cy="749300"/>
            </a:xfrm>
            <a:prstGeom prst="rect">
              <a:avLst/>
            </a:prstGeom>
          </p:spPr>
        </p:pic>
      </p:grpSp>
      <p:grpSp>
        <p:nvGrpSpPr>
          <p:cNvPr id="25" name="Group 24"/>
          <p:cNvGrpSpPr/>
          <p:nvPr/>
        </p:nvGrpSpPr>
        <p:grpSpPr>
          <a:xfrm>
            <a:off x="801139" y="3454400"/>
            <a:ext cx="7377662" cy="838200"/>
            <a:chOff x="801139" y="3454400"/>
            <a:chExt cx="7377662" cy="838200"/>
          </a:xfrm>
        </p:grpSpPr>
        <p:sp>
          <p:nvSpPr>
            <p:cNvPr id="21" name="TextBox 20"/>
            <p:cNvSpPr txBox="1"/>
            <p:nvPr/>
          </p:nvSpPr>
          <p:spPr>
            <a:xfrm>
              <a:off x="801139" y="3454400"/>
              <a:ext cx="7377662" cy="646331"/>
            </a:xfrm>
            <a:prstGeom prst="rect">
              <a:avLst/>
            </a:prstGeom>
            <a:noFill/>
          </p:spPr>
          <p:txBody>
            <a:bodyPr wrap="square" rtlCol="0">
              <a:spAutoFit/>
            </a:bodyPr>
            <a:lstStyle/>
            <a:p>
              <a:r>
                <a:rPr lang="en-US" dirty="0" smtClean="0">
                  <a:latin typeface="Times New Roman"/>
                  <a:cs typeface="Times New Roman"/>
                </a:rPr>
                <a:t>To show convergence to a price equilibrium vector, assume for a contradiction that the </a:t>
              </a:r>
              <a:r>
                <a:rPr lang="en-US" i="1" dirty="0" err="1" smtClean="0">
                  <a:latin typeface="Times New Roman"/>
                  <a:cs typeface="Times New Roman"/>
                </a:rPr>
                <a:t>p</a:t>
              </a:r>
              <a:r>
                <a:rPr lang="en-US" dirty="0" err="1" smtClean="0">
                  <a:latin typeface="Times New Roman"/>
                  <a:cs typeface="Times New Roman"/>
                </a:rPr>
                <a:t>(</a:t>
              </a:r>
              <a:r>
                <a:rPr lang="en-US" i="1" dirty="0" err="1" smtClean="0">
                  <a:latin typeface="Times New Roman"/>
                  <a:cs typeface="Times New Roman"/>
                </a:rPr>
                <a:t>t</a:t>
              </a:r>
              <a:r>
                <a:rPr lang="en-US" dirty="0" smtClean="0">
                  <a:latin typeface="Times New Roman"/>
                  <a:cs typeface="Times New Roman"/>
                </a:rPr>
                <a:t>) stays at distance           from the equilibrium ray for all </a:t>
              </a:r>
              <a:r>
                <a:rPr lang="en-US" i="1" dirty="0" err="1" smtClean="0">
                  <a:latin typeface="Times New Roman"/>
                  <a:cs typeface="Times New Roman"/>
                </a:rPr>
                <a:t>t</a:t>
              </a:r>
              <a:r>
                <a:rPr lang="en-US" dirty="0" smtClean="0">
                  <a:latin typeface="Times New Roman"/>
                  <a:cs typeface="Times New Roman"/>
                </a:rPr>
                <a:t>.</a:t>
              </a:r>
              <a:endParaRPr lang="en-US" dirty="0">
                <a:latin typeface="Times New Roman"/>
                <a:cs typeface="Times New Roman"/>
              </a:endParaRPr>
            </a:p>
          </p:txBody>
        </p:sp>
        <p:pic>
          <p:nvPicPr>
            <p:cNvPr id="24" name="Picture 23"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409950" y="3581400"/>
              <a:ext cx="850900" cy="711200"/>
            </a:xfrm>
            <a:prstGeom prst="rect">
              <a:avLst/>
            </a:prstGeom>
          </p:spPr>
        </p:pic>
      </p:grpSp>
      <p:grpSp>
        <p:nvGrpSpPr>
          <p:cNvPr id="32" name="Group 31"/>
          <p:cNvGrpSpPr/>
          <p:nvPr/>
        </p:nvGrpSpPr>
        <p:grpSpPr>
          <a:xfrm>
            <a:off x="801139" y="4083050"/>
            <a:ext cx="7377662" cy="1132880"/>
            <a:chOff x="801139" y="4083050"/>
            <a:chExt cx="7377662" cy="1132880"/>
          </a:xfrm>
        </p:grpSpPr>
        <p:sp>
          <p:nvSpPr>
            <p:cNvPr id="27" name="TextBox 26"/>
            <p:cNvSpPr txBox="1"/>
            <p:nvPr/>
          </p:nvSpPr>
          <p:spPr>
            <a:xfrm>
              <a:off x="801139" y="4292600"/>
              <a:ext cx="7377662" cy="923330"/>
            </a:xfrm>
            <a:prstGeom prst="rect">
              <a:avLst/>
            </a:prstGeom>
            <a:noFill/>
          </p:spPr>
          <p:txBody>
            <a:bodyPr wrap="square" rtlCol="0">
              <a:spAutoFit/>
            </a:bodyPr>
            <a:lstStyle/>
            <a:p>
              <a:r>
                <a:rPr lang="en-US" dirty="0" smtClean="0">
                  <a:latin typeface="Times New Roman"/>
                  <a:cs typeface="Times New Roman"/>
                </a:rPr>
                <a:t>The continuity of          and compactness of B can be used to show that in this case the absolute value of          remains bounded away from 0. This leads to a contradiction since </a:t>
              </a:r>
              <a:r>
                <a:rPr lang="en-US" i="1" dirty="0" err="1" smtClean="0">
                  <a:latin typeface="Times New Roman"/>
                  <a:cs typeface="Times New Roman"/>
                </a:rPr>
                <a:t>V</a:t>
              </a:r>
              <a:r>
                <a:rPr lang="en-US" dirty="0" err="1" smtClean="0">
                  <a:latin typeface="Times New Roman"/>
                  <a:cs typeface="Times New Roman"/>
                </a:rPr>
                <a:t>(</a:t>
              </a:r>
              <a:r>
                <a:rPr lang="en-US" i="1" dirty="0" err="1" smtClean="0">
                  <a:latin typeface="Times New Roman"/>
                  <a:cs typeface="Times New Roman"/>
                </a:rPr>
                <a:t>t</a:t>
              </a:r>
              <a:r>
                <a:rPr lang="en-US" dirty="0" smtClean="0">
                  <a:latin typeface="Times New Roman"/>
                  <a:cs typeface="Times New Roman"/>
                </a:rPr>
                <a:t>) ≥0.</a:t>
              </a:r>
              <a:endParaRPr lang="en-US" dirty="0">
                <a:latin typeface="Times New Roman"/>
                <a:cs typeface="Times New Roman"/>
              </a:endParaRPr>
            </a:p>
          </p:txBody>
        </p:sp>
        <p:pic>
          <p:nvPicPr>
            <p:cNvPr id="30" name="Picture 29"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444750" y="4083050"/>
              <a:ext cx="749300" cy="825500"/>
            </a:xfrm>
            <a:prstGeom prst="rect">
              <a:avLst/>
            </a:prstGeom>
          </p:spPr>
        </p:pic>
        <p:pic>
          <p:nvPicPr>
            <p:cNvPr id="31" name="Picture 30"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3194050" y="4381500"/>
              <a:ext cx="749300" cy="825500"/>
            </a:xfrm>
            <a:prstGeom prst="rect">
              <a:avLst/>
            </a:prstGeom>
          </p:spPr>
        </p:pic>
      </p:grpSp>
      <p:sp>
        <p:nvSpPr>
          <p:cNvPr id="33" name="Rectangle 32"/>
          <p:cNvSpPr/>
          <p:nvPr/>
        </p:nvSpPr>
        <p:spPr>
          <a:xfrm>
            <a:off x="3632200" y="5038130"/>
            <a:ext cx="139700" cy="1561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127000" y="-50800"/>
            <a:ext cx="8763000" cy="1371600"/>
          </a:xfrm>
        </p:spPr>
        <p:txBody>
          <a:bodyPr>
            <a:normAutofit/>
          </a:bodyPr>
          <a:lstStyle/>
          <a:p>
            <a:pPr algn="ctr"/>
            <a:r>
              <a:rPr lang="en-US" sz="3600" dirty="0" smtClean="0">
                <a:solidFill>
                  <a:srgbClr val="FFFDCB"/>
                </a:solidFill>
                <a:latin typeface="Times New Roman"/>
                <a:cs typeface="Times New Roman"/>
              </a:rPr>
              <a:t>Exchange Market Model</a:t>
            </a:r>
            <a:endParaRPr lang="en-US" sz="3600" dirty="0">
              <a:solidFill>
                <a:srgbClr val="FFFDCB"/>
              </a:solidFill>
              <a:latin typeface="Times New Roman"/>
              <a:cs typeface="Times New Roman"/>
            </a:endParaRPr>
          </a:p>
        </p:txBody>
      </p:sp>
      <p:grpSp>
        <p:nvGrpSpPr>
          <p:cNvPr id="2" name="Group 25"/>
          <p:cNvGrpSpPr/>
          <p:nvPr/>
        </p:nvGrpSpPr>
        <p:grpSpPr>
          <a:xfrm>
            <a:off x="149114" y="1320800"/>
            <a:ext cx="1384192" cy="673100"/>
            <a:chOff x="2571750" y="1301750"/>
            <a:chExt cx="1384192" cy="673100"/>
          </a:xfrm>
        </p:grpSpPr>
        <p:pic>
          <p:nvPicPr>
            <p:cNvPr id="9" name="Picture 8"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571750" y="1301750"/>
              <a:ext cx="698500" cy="673100"/>
            </a:xfrm>
            <a:prstGeom prst="rect">
              <a:avLst/>
            </a:prstGeom>
          </p:spPr>
        </p:pic>
        <p:sp>
          <p:nvSpPr>
            <p:cNvPr id="10" name="TextBox 9"/>
            <p:cNvSpPr txBox="1"/>
            <p:nvPr/>
          </p:nvSpPr>
          <p:spPr>
            <a:xfrm>
              <a:off x="3143250" y="1435100"/>
              <a:ext cx="812692" cy="369332"/>
            </a:xfrm>
            <a:prstGeom prst="rect">
              <a:avLst/>
            </a:prstGeom>
            <a:noFill/>
          </p:spPr>
          <p:txBody>
            <a:bodyPr wrap="none" rtlCol="0">
              <a:spAutoFit/>
            </a:bodyPr>
            <a:lstStyle/>
            <a:p>
              <a:r>
                <a:rPr lang="en-US" dirty="0" smtClean="0">
                  <a:solidFill>
                    <a:srgbClr val="49B1FF"/>
                  </a:solidFill>
                  <a:latin typeface="Times New Roman"/>
                  <a:cs typeface="Times New Roman"/>
                </a:rPr>
                <a:t>traders</a:t>
              </a:r>
              <a:endParaRPr lang="en-US" dirty="0">
                <a:solidFill>
                  <a:srgbClr val="FFFFFF"/>
                </a:solidFill>
                <a:latin typeface="Times New Roman"/>
                <a:cs typeface="Times New Roman"/>
              </a:endParaRPr>
            </a:p>
          </p:txBody>
        </p:sp>
      </p:grpSp>
      <p:grpSp>
        <p:nvGrpSpPr>
          <p:cNvPr id="3" name="Group 26"/>
          <p:cNvGrpSpPr/>
          <p:nvPr/>
        </p:nvGrpSpPr>
        <p:grpSpPr>
          <a:xfrm>
            <a:off x="174514" y="1689100"/>
            <a:ext cx="2194880" cy="749300"/>
            <a:chOff x="2597150" y="1619250"/>
            <a:chExt cx="2194880" cy="749300"/>
          </a:xfrm>
        </p:grpSpPr>
        <p:pic>
          <p:nvPicPr>
            <p:cNvPr id="11" name="Picture 10"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597150" y="1619250"/>
              <a:ext cx="673100" cy="749300"/>
            </a:xfrm>
            <a:prstGeom prst="rect">
              <a:avLst/>
            </a:prstGeom>
          </p:spPr>
        </p:pic>
        <p:sp>
          <p:nvSpPr>
            <p:cNvPr id="12" name="TextBox 11"/>
            <p:cNvSpPr txBox="1"/>
            <p:nvPr/>
          </p:nvSpPr>
          <p:spPr>
            <a:xfrm>
              <a:off x="3143250" y="1827887"/>
              <a:ext cx="1648780" cy="369332"/>
            </a:xfrm>
            <a:prstGeom prst="rect">
              <a:avLst/>
            </a:prstGeom>
            <a:noFill/>
          </p:spPr>
          <p:txBody>
            <a:bodyPr wrap="none" rtlCol="0">
              <a:spAutoFit/>
            </a:bodyPr>
            <a:lstStyle/>
            <a:p>
              <a:r>
                <a:rPr lang="en-US" dirty="0" smtClean="0">
                  <a:solidFill>
                    <a:srgbClr val="49B1FF"/>
                  </a:solidFill>
                  <a:latin typeface="Times New Roman"/>
                  <a:cs typeface="Times New Roman"/>
                </a:rPr>
                <a:t>divisible goods</a:t>
              </a:r>
              <a:endParaRPr lang="en-US" i="1" dirty="0">
                <a:solidFill>
                  <a:srgbClr val="FFFFFF"/>
                </a:solidFill>
                <a:latin typeface="Times New Roman"/>
                <a:cs typeface="Times New Roman"/>
              </a:endParaRPr>
            </a:p>
          </p:txBody>
        </p:sp>
      </p:grpSp>
      <p:sp>
        <p:nvSpPr>
          <p:cNvPr id="13" name="TextBox 12"/>
          <p:cNvSpPr txBox="1"/>
          <p:nvPr/>
        </p:nvSpPr>
        <p:spPr>
          <a:xfrm>
            <a:off x="554783" y="2774890"/>
            <a:ext cx="1408133" cy="400110"/>
          </a:xfrm>
          <a:prstGeom prst="rect">
            <a:avLst/>
          </a:prstGeom>
          <a:noFill/>
        </p:spPr>
        <p:txBody>
          <a:bodyPr wrap="none" rtlCol="0">
            <a:spAutoFit/>
          </a:bodyPr>
          <a:lstStyle/>
          <a:p>
            <a:r>
              <a:rPr lang="en-US" sz="2000" dirty="0" smtClean="0">
                <a:solidFill>
                  <a:srgbClr val="FFFFFF"/>
                </a:solidFill>
                <a:latin typeface="Times New Roman"/>
                <a:cs typeface="Times New Roman"/>
              </a:rPr>
              <a:t>trader </a:t>
            </a:r>
            <a:r>
              <a:rPr lang="en-US" sz="2000" i="1" dirty="0" err="1" smtClean="0">
                <a:solidFill>
                  <a:srgbClr val="FFFFFF"/>
                </a:solidFill>
                <a:latin typeface="Times New Roman"/>
                <a:cs typeface="Times New Roman"/>
              </a:rPr>
              <a:t>i</a:t>
            </a:r>
            <a:r>
              <a:rPr lang="en-US" sz="2000" dirty="0" smtClean="0">
                <a:solidFill>
                  <a:srgbClr val="FFFFFF"/>
                </a:solidFill>
                <a:latin typeface="Times New Roman"/>
                <a:cs typeface="Times New Roman"/>
              </a:rPr>
              <a:t> has:</a:t>
            </a:r>
            <a:endParaRPr lang="en-US" sz="2000" dirty="0">
              <a:solidFill>
                <a:srgbClr val="FFFFFF"/>
              </a:solidFill>
              <a:latin typeface="Times New Roman"/>
              <a:cs typeface="Times New Roman"/>
            </a:endParaRPr>
          </a:p>
        </p:txBody>
      </p:sp>
      <p:sp>
        <p:nvSpPr>
          <p:cNvPr id="15" name="TextBox 14"/>
          <p:cNvSpPr txBox="1"/>
          <p:nvPr/>
        </p:nvSpPr>
        <p:spPr>
          <a:xfrm>
            <a:off x="911486" y="5442347"/>
            <a:ext cx="2235775" cy="369332"/>
          </a:xfrm>
          <a:prstGeom prst="rect">
            <a:avLst/>
          </a:prstGeom>
          <a:noFill/>
        </p:spPr>
        <p:txBody>
          <a:bodyPr wrap="none" rtlCol="0">
            <a:spAutoFit/>
          </a:bodyPr>
          <a:lstStyle/>
          <a:p>
            <a:r>
              <a:rPr lang="en-US" i="1" dirty="0" smtClean="0">
                <a:solidFill>
                  <a:srgbClr val="49B1FF"/>
                </a:solidFill>
                <a:latin typeface="Times New Roman"/>
                <a:cs typeface="Times New Roman"/>
              </a:rPr>
              <a:t>- endowment of goods</a:t>
            </a:r>
            <a:endParaRPr lang="en-US" dirty="0">
              <a:solidFill>
                <a:srgbClr val="FFFFFF"/>
              </a:solidFill>
              <a:latin typeface="Times New Roman"/>
              <a:cs typeface="Times New Roman"/>
            </a:endParaRPr>
          </a:p>
        </p:txBody>
      </p:sp>
      <p:grpSp>
        <p:nvGrpSpPr>
          <p:cNvPr id="4" name="Group 24"/>
          <p:cNvGrpSpPr/>
          <p:nvPr/>
        </p:nvGrpSpPr>
        <p:grpSpPr>
          <a:xfrm>
            <a:off x="5130800" y="3746500"/>
            <a:ext cx="2462009" cy="407432"/>
            <a:chOff x="4762500" y="3746500"/>
            <a:chExt cx="2462009" cy="407432"/>
          </a:xfrm>
        </p:grpSpPr>
        <p:sp>
          <p:nvSpPr>
            <p:cNvPr id="16" name="Freeform 15"/>
            <p:cNvSpPr/>
            <p:nvPr/>
          </p:nvSpPr>
          <p:spPr>
            <a:xfrm>
              <a:off x="4762500" y="3746500"/>
              <a:ext cx="533400" cy="296333"/>
            </a:xfrm>
            <a:custGeom>
              <a:avLst/>
              <a:gdLst>
                <a:gd name="connsiteX0" fmla="*/ 0 w 533400"/>
                <a:gd name="connsiteY0" fmla="*/ 0 h 296333"/>
                <a:gd name="connsiteX1" fmla="*/ 101600 w 533400"/>
                <a:gd name="connsiteY1" fmla="*/ 254000 h 296333"/>
                <a:gd name="connsiteX2" fmla="*/ 533400 w 533400"/>
                <a:gd name="connsiteY2" fmla="*/ 254000 h 296333"/>
              </a:gdLst>
              <a:ahLst/>
              <a:cxnLst>
                <a:cxn ang="0">
                  <a:pos x="connsiteX0" y="connsiteY0"/>
                </a:cxn>
                <a:cxn ang="0">
                  <a:pos x="connsiteX1" y="connsiteY1"/>
                </a:cxn>
                <a:cxn ang="0">
                  <a:pos x="connsiteX2" y="connsiteY2"/>
                </a:cxn>
              </a:cxnLst>
              <a:rect l="l" t="t" r="r" b="b"/>
              <a:pathLst>
                <a:path w="533400" h="296333">
                  <a:moveTo>
                    <a:pt x="0" y="0"/>
                  </a:moveTo>
                  <a:cubicBezTo>
                    <a:pt x="6350" y="105833"/>
                    <a:pt x="12700" y="211667"/>
                    <a:pt x="101600" y="254000"/>
                  </a:cubicBezTo>
                  <a:cubicBezTo>
                    <a:pt x="190500" y="296333"/>
                    <a:pt x="533400" y="254000"/>
                    <a:pt x="533400" y="254000"/>
                  </a:cubicBezTo>
                </a:path>
              </a:pathLst>
            </a:custGeom>
            <a:ln>
              <a:headEnd type="stealth"/>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5308600" y="3784600"/>
              <a:ext cx="1915909" cy="369332"/>
            </a:xfrm>
            <a:prstGeom prst="rect">
              <a:avLst/>
            </a:prstGeom>
            <a:noFill/>
          </p:spPr>
          <p:txBody>
            <a:bodyPr wrap="none" rtlCol="0">
              <a:spAutoFit/>
            </a:bodyPr>
            <a:lstStyle/>
            <a:p>
              <a:r>
                <a:rPr lang="en-US" dirty="0" smtClean="0">
                  <a:solidFill>
                    <a:srgbClr val="FFFFFF"/>
                  </a:solidFill>
                  <a:latin typeface="Times New Roman"/>
                  <a:cs typeface="Times New Roman"/>
                </a:rPr>
                <a:t>non-negative </a:t>
              </a:r>
              <a:r>
                <a:rPr lang="en-US" dirty="0" err="1" smtClean="0">
                  <a:solidFill>
                    <a:srgbClr val="FFFFFF"/>
                  </a:solidFill>
                  <a:latin typeface="Times New Roman"/>
                  <a:cs typeface="Times New Roman"/>
                </a:rPr>
                <a:t>reals</a:t>
              </a:r>
              <a:endParaRPr lang="en-US" dirty="0">
                <a:solidFill>
                  <a:srgbClr val="FFFFFF"/>
                </a:solidFill>
                <a:latin typeface="Times New Roman"/>
                <a:cs typeface="Times New Roman"/>
              </a:endParaRPr>
            </a:p>
          </p:txBody>
        </p:sp>
      </p:grpSp>
      <p:sp>
        <p:nvSpPr>
          <p:cNvPr id="20" name="TextBox 19"/>
          <p:cNvSpPr txBox="1"/>
          <p:nvPr/>
        </p:nvSpPr>
        <p:spPr>
          <a:xfrm>
            <a:off x="2444750" y="5980668"/>
            <a:ext cx="5211683" cy="369332"/>
          </a:xfrm>
          <a:prstGeom prst="rect">
            <a:avLst/>
          </a:prstGeom>
          <a:noFill/>
        </p:spPr>
        <p:txBody>
          <a:bodyPr wrap="none" rtlCol="0">
            <a:spAutoFit/>
          </a:bodyPr>
          <a:lstStyle/>
          <a:p>
            <a:r>
              <a:rPr lang="en-US" dirty="0" smtClean="0">
                <a:solidFill>
                  <a:srgbClr val="FFFFFF"/>
                </a:solidFill>
                <a:latin typeface="Times New Roman"/>
                <a:cs typeface="Times New Roman"/>
              </a:rPr>
              <a:t>amount of goods trader comes to the marketplace with</a:t>
            </a:r>
            <a:endParaRPr lang="en-US" dirty="0">
              <a:solidFill>
                <a:srgbClr val="FFFFFF"/>
              </a:solidFill>
              <a:latin typeface="Times New Roman"/>
              <a:cs typeface="Times New Roman"/>
            </a:endParaRPr>
          </a:p>
        </p:txBody>
      </p:sp>
      <p:pic>
        <p:nvPicPr>
          <p:cNvPr id="28" name="Picture 27"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2444750" y="3175000"/>
            <a:ext cx="3213100" cy="889000"/>
          </a:xfrm>
          <a:prstGeom prst="rect">
            <a:avLst/>
          </a:prstGeom>
        </p:spPr>
      </p:pic>
      <p:grpSp>
        <p:nvGrpSpPr>
          <p:cNvPr id="5" name="Group 28"/>
          <p:cNvGrpSpPr/>
          <p:nvPr/>
        </p:nvGrpSpPr>
        <p:grpSpPr>
          <a:xfrm>
            <a:off x="3530102" y="3822701"/>
            <a:ext cx="3392741" cy="779964"/>
            <a:chOff x="4711700" y="3373968"/>
            <a:chExt cx="3392741" cy="779964"/>
          </a:xfrm>
        </p:grpSpPr>
        <p:sp>
          <p:nvSpPr>
            <p:cNvPr id="30" name="Freeform 29"/>
            <p:cNvSpPr/>
            <p:nvPr/>
          </p:nvSpPr>
          <p:spPr>
            <a:xfrm>
              <a:off x="4711700" y="3373968"/>
              <a:ext cx="533400" cy="706966"/>
            </a:xfrm>
            <a:custGeom>
              <a:avLst/>
              <a:gdLst>
                <a:gd name="connsiteX0" fmla="*/ 0 w 533400"/>
                <a:gd name="connsiteY0" fmla="*/ 0 h 296333"/>
                <a:gd name="connsiteX1" fmla="*/ 101600 w 533400"/>
                <a:gd name="connsiteY1" fmla="*/ 254000 h 296333"/>
                <a:gd name="connsiteX2" fmla="*/ 533400 w 533400"/>
                <a:gd name="connsiteY2" fmla="*/ 254000 h 296333"/>
              </a:gdLst>
              <a:ahLst/>
              <a:cxnLst>
                <a:cxn ang="0">
                  <a:pos x="connsiteX0" y="connsiteY0"/>
                </a:cxn>
                <a:cxn ang="0">
                  <a:pos x="connsiteX1" y="connsiteY1"/>
                </a:cxn>
                <a:cxn ang="0">
                  <a:pos x="connsiteX2" y="connsiteY2"/>
                </a:cxn>
              </a:cxnLst>
              <a:rect l="l" t="t" r="r" b="b"/>
              <a:pathLst>
                <a:path w="533400" h="296333">
                  <a:moveTo>
                    <a:pt x="0" y="0"/>
                  </a:moveTo>
                  <a:cubicBezTo>
                    <a:pt x="6350" y="105833"/>
                    <a:pt x="12700" y="211667"/>
                    <a:pt x="101600" y="254000"/>
                  </a:cubicBezTo>
                  <a:cubicBezTo>
                    <a:pt x="190500" y="296333"/>
                    <a:pt x="533400" y="254000"/>
                    <a:pt x="533400" y="254000"/>
                  </a:cubicBezTo>
                </a:path>
              </a:pathLst>
            </a:custGeom>
            <a:ln>
              <a:headEnd type="stealth"/>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5308600" y="3784600"/>
              <a:ext cx="2795841" cy="369332"/>
            </a:xfrm>
            <a:prstGeom prst="rect">
              <a:avLst/>
            </a:prstGeom>
            <a:noFill/>
          </p:spPr>
          <p:txBody>
            <a:bodyPr wrap="none" rtlCol="0">
              <a:spAutoFit/>
            </a:bodyPr>
            <a:lstStyle/>
            <a:p>
              <a:r>
                <a:rPr lang="en-US" dirty="0" smtClean="0">
                  <a:solidFill>
                    <a:srgbClr val="FFFFFF"/>
                  </a:solidFill>
                  <a:latin typeface="Times New Roman"/>
                  <a:cs typeface="Times New Roman"/>
                </a:rPr>
                <a:t>consumption set for trader </a:t>
              </a:r>
              <a:r>
                <a:rPr lang="en-US" i="1" dirty="0" err="1" smtClean="0">
                  <a:solidFill>
                    <a:srgbClr val="FFFFFF"/>
                  </a:solidFill>
                  <a:latin typeface="Times New Roman"/>
                  <a:cs typeface="Times New Roman"/>
                </a:rPr>
                <a:t>i</a:t>
              </a:r>
              <a:endParaRPr lang="en-US" i="1" dirty="0">
                <a:solidFill>
                  <a:srgbClr val="FFFFFF"/>
                </a:solidFill>
                <a:latin typeface="Times New Roman"/>
                <a:cs typeface="Times New Roman"/>
              </a:endParaRPr>
            </a:p>
          </p:txBody>
        </p:sp>
      </p:grpSp>
      <p:grpSp>
        <p:nvGrpSpPr>
          <p:cNvPr id="6" name="Group 32"/>
          <p:cNvGrpSpPr/>
          <p:nvPr/>
        </p:nvGrpSpPr>
        <p:grpSpPr>
          <a:xfrm>
            <a:off x="2825750" y="3898901"/>
            <a:ext cx="4943003" cy="1212849"/>
            <a:chOff x="2825750" y="3898901"/>
            <a:chExt cx="4943003" cy="1212849"/>
          </a:xfrm>
        </p:grpSpPr>
        <p:sp>
          <p:nvSpPr>
            <p:cNvPr id="18" name="TextBox 17"/>
            <p:cNvSpPr txBox="1"/>
            <p:nvPr/>
          </p:nvSpPr>
          <p:spPr>
            <a:xfrm>
              <a:off x="3333750" y="4738132"/>
              <a:ext cx="4435003" cy="369332"/>
            </a:xfrm>
            <a:prstGeom prst="rect">
              <a:avLst/>
            </a:prstGeom>
            <a:noFill/>
          </p:spPr>
          <p:txBody>
            <a:bodyPr wrap="none" rtlCol="0">
              <a:spAutoFit/>
            </a:bodyPr>
            <a:lstStyle/>
            <a:p>
              <a:r>
                <a:rPr lang="en-US" dirty="0" smtClean="0">
                  <a:solidFill>
                    <a:srgbClr val="FFFFFF"/>
                  </a:solidFill>
                  <a:latin typeface="Times New Roman"/>
                  <a:cs typeface="Times New Roman"/>
                </a:rPr>
                <a:t>specifies trader </a:t>
              </a:r>
              <a:r>
                <a:rPr lang="en-US" i="1" dirty="0" err="1" smtClean="0">
                  <a:solidFill>
                    <a:srgbClr val="FFFFFF"/>
                  </a:solidFill>
                  <a:latin typeface="Times New Roman"/>
                  <a:cs typeface="Times New Roman"/>
                </a:rPr>
                <a:t>i</a:t>
              </a:r>
              <a:r>
                <a:rPr lang="en-US" dirty="0" err="1" smtClean="0">
                  <a:solidFill>
                    <a:srgbClr val="FFFFFF"/>
                  </a:solidFill>
                  <a:latin typeface="Times New Roman"/>
                  <a:cs typeface="Times New Roman"/>
                </a:rPr>
                <a:t>’s</a:t>
              </a:r>
              <a:r>
                <a:rPr lang="en-US" dirty="0" smtClean="0">
                  <a:solidFill>
                    <a:srgbClr val="FFFFFF"/>
                  </a:solidFill>
                  <a:latin typeface="Times New Roman"/>
                  <a:cs typeface="Times New Roman"/>
                </a:rPr>
                <a:t> utility for bundles of goods</a:t>
              </a:r>
              <a:endParaRPr lang="en-US" dirty="0">
                <a:solidFill>
                  <a:srgbClr val="FFFFFF"/>
                </a:solidFill>
                <a:latin typeface="Times New Roman"/>
                <a:cs typeface="Times New Roman"/>
              </a:endParaRPr>
            </a:p>
          </p:txBody>
        </p:sp>
        <p:sp>
          <p:nvSpPr>
            <p:cNvPr id="32" name="Freeform 31"/>
            <p:cNvSpPr/>
            <p:nvPr/>
          </p:nvSpPr>
          <p:spPr>
            <a:xfrm>
              <a:off x="2825750" y="3898901"/>
              <a:ext cx="533400" cy="1212849"/>
            </a:xfrm>
            <a:custGeom>
              <a:avLst/>
              <a:gdLst>
                <a:gd name="connsiteX0" fmla="*/ 0 w 533400"/>
                <a:gd name="connsiteY0" fmla="*/ 0 h 296333"/>
                <a:gd name="connsiteX1" fmla="*/ 101600 w 533400"/>
                <a:gd name="connsiteY1" fmla="*/ 254000 h 296333"/>
                <a:gd name="connsiteX2" fmla="*/ 533400 w 533400"/>
                <a:gd name="connsiteY2" fmla="*/ 254000 h 296333"/>
              </a:gdLst>
              <a:ahLst/>
              <a:cxnLst>
                <a:cxn ang="0">
                  <a:pos x="connsiteX0" y="connsiteY0"/>
                </a:cxn>
                <a:cxn ang="0">
                  <a:pos x="connsiteX1" y="connsiteY1"/>
                </a:cxn>
                <a:cxn ang="0">
                  <a:pos x="connsiteX2" y="connsiteY2"/>
                </a:cxn>
              </a:cxnLst>
              <a:rect l="l" t="t" r="r" b="b"/>
              <a:pathLst>
                <a:path w="533400" h="296333">
                  <a:moveTo>
                    <a:pt x="0" y="0"/>
                  </a:moveTo>
                  <a:cubicBezTo>
                    <a:pt x="6350" y="105833"/>
                    <a:pt x="12700" y="211667"/>
                    <a:pt x="101600" y="254000"/>
                  </a:cubicBezTo>
                  <a:cubicBezTo>
                    <a:pt x="190500" y="296333"/>
                    <a:pt x="533400" y="254000"/>
                    <a:pt x="533400" y="254000"/>
                  </a:cubicBezTo>
                </a:path>
              </a:pathLst>
            </a:custGeom>
            <a:ln>
              <a:headEnd type="stealth"/>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pic>
        <p:nvPicPr>
          <p:cNvPr id="34" name="Picture 33"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918661" y="5264150"/>
            <a:ext cx="1371600" cy="787400"/>
          </a:xfrm>
          <a:prstGeom prst="rect">
            <a:avLst/>
          </a:prstGeom>
        </p:spPr>
      </p:pic>
      <p:sp>
        <p:nvSpPr>
          <p:cNvPr id="24" name="Rectangle 23"/>
          <p:cNvSpPr/>
          <p:nvPr/>
        </p:nvSpPr>
        <p:spPr>
          <a:xfrm>
            <a:off x="911486" y="3397766"/>
            <a:ext cx="1754836" cy="369332"/>
          </a:xfrm>
          <a:prstGeom prst="rect">
            <a:avLst/>
          </a:prstGeom>
        </p:spPr>
        <p:txBody>
          <a:bodyPr wrap="none">
            <a:spAutoFit/>
          </a:bodyPr>
          <a:lstStyle/>
          <a:p>
            <a:r>
              <a:rPr lang="en-US" i="1" dirty="0" smtClean="0">
                <a:solidFill>
                  <a:srgbClr val="49B1FF"/>
                </a:solidFill>
                <a:latin typeface="Times New Roman"/>
                <a:cs typeface="Times New Roman"/>
              </a:rPr>
              <a:t>- utility</a:t>
            </a:r>
            <a:r>
              <a:rPr lang="en-US" dirty="0" smtClean="0">
                <a:solidFill>
                  <a:schemeClr val="bg1"/>
                </a:solidFill>
                <a:latin typeface="Times New Roman"/>
                <a:cs typeface="Times New Roman"/>
              </a:rPr>
              <a:t> </a:t>
            </a:r>
            <a:r>
              <a:rPr lang="en-US" i="1" dirty="0" smtClean="0">
                <a:solidFill>
                  <a:srgbClr val="49B1FF"/>
                </a:solidFill>
                <a:latin typeface="Times New Roman"/>
                <a:cs typeface="Times New Roman"/>
              </a:rPr>
              <a:t>function</a:t>
            </a:r>
            <a:endParaRPr lang="en-US" dirty="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20" grpId="0"/>
      <p:bldP spid="24"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Fisher Market Model</a:t>
            </a:r>
            <a:endParaRPr lang="en-US" sz="3600" dirty="0">
              <a:solidFill>
                <a:srgbClr val="FFFDCB"/>
              </a:solidFill>
              <a:latin typeface="Times New Roman"/>
              <a:cs typeface="Times New Roman"/>
            </a:endParaRPr>
          </a:p>
        </p:txBody>
      </p:sp>
      <p:sp>
        <p:nvSpPr>
          <p:cNvPr id="3" name="TextBox 2"/>
          <p:cNvSpPr txBox="1"/>
          <p:nvPr/>
        </p:nvSpPr>
        <p:spPr>
          <a:xfrm>
            <a:off x="749300" y="2780268"/>
            <a:ext cx="7721600" cy="646331"/>
          </a:xfrm>
          <a:prstGeom prst="rect">
            <a:avLst/>
          </a:prstGeom>
          <a:noFill/>
        </p:spPr>
        <p:txBody>
          <a:bodyPr wrap="square" rtlCol="0">
            <a:spAutoFit/>
          </a:bodyPr>
          <a:lstStyle/>
          <a:p>
            <a:r>
              <a:rPr lang="en-US" dirty="0" smtClean="0">
                <a:latin typeface="Times New Roman"/>
                <a:cs typeface="Times New Roman"/>
              </a:rPr>
              <a:t>can be obtained as a special case of an exchange market, when endowment vectors are parallel:</a:t>
            </a:r>
            <a:endParaRPr lang="en-US" dirty="0">
              <a:latin typeface="Times New Roman"/>
              <a:cs typeface="Times New Roman"/>
            </a:endParaRPr>
          </a:p>
        </p:txBody>
      </p:sp>
      <p:sp>
        <p:nvSpPr>
          <p:cNvPr id="6" name="TextBox 5"/>
          <p:cNvSpPr txBox="1"/>
          <p:nvPr/>
        </p:nvSpPr>
        <p:spPr>
          <a:xfrm>
            <a:off x="1397000" y="4025900"/>
            <a:ext cx="6844091" cy="369332"/>
          </a:xfrm>
          <a:prstGeom prst="rect">
            <a:avLst/>
          </a:prstGeom>
          <a:noFill/>
        </p:spPr>
        <p:txBody>
          <a:bodyPr wrap="none" rtlCol="0">
            <a:spAutoFit/>
          </a:bodyPr>
          <a:lstStyle/>
          <a:p>
            <a:r>
              <a:rPr lang="en-US" dirty="0" smtClean="0">
                <a:latin typeface="Times New Roman"/>
                <a:ea typeface="Wingdings"/>
                <a:cs typeface="Times New Roman"/>
              </a:rPr>
              <a:t>in this case,</a:t>
            </a:r>
            <a:r>
              <a:rPr lang="en-US" dirty="0" smtClean="0">
                <a:latin typeface="Times New Roman"/>
                <a:cs typeface="Times New Roman"/>
              </a:rPr>
              <a:t> relative incomes of the traders are independent of the prices.</a:t>
            </a:r>
            <a:endParaRPr lang="en-US" dirty="0">
              <a:latin typeface="Times New Roman"/>
              <a:cs typeface="Times New Roman"/>
            </a:endParaRPr>
          </a:p>
        </p:txBody>
      </p:sp>
      <p:sp>
        <p:nvSpPr>
          <p:cNvPr id="7" name="Rectangle 6"/>
          <p:cNvSpPr/>
          <p:nvPr/>
        </p:nvSpPr>
        <p:spPr>
          <a:xfrm>
            <a:off x="419100" y="1585469"/>
            <a:ext cx="1574800" cy="346249"/>
          </a:xfrm>
          <a:prstGeom prst="rect">
            <a:avLst/>
          </a:prstGeom>
        </p:spPr>
        <p:txBody>
          <a:bodyPr wrap="square">
            <a:spAutoFit/>
          </a:bodyPr>
          <a:lstStyle/>
          <a:p>
            <a:pPr>
              <a:lnSpc>
                <a:spcPct val="90000"/>
              </a:lnSpc>
              <a:buSzTx/>
            </a:pPr>
            <a:r>
              <a:rPr lang="en-US" i="1" dirty="0" err="1" smtClean="0">
                <a:latin typeface="Times New Roman"/>
                <a:cs typeface="Times New Roman"/>
              </a:rPr>
              <a:t>n</a:t>
            </a:r>
            <a:r>
              <a:rPr lang="en-US" dirty="0" smtClean="0">
                <a:latin typeface="Times New Roman"/>
                <a:cs typeface="Times New Roman"/>
              </a:rPr>
              <a:t>  </a:t>
            </a:r>
            <a:r>
              <a:rPr lang="en-US" dirty="0" smtClean="0">
                <a:solidFill>
                  <a:srgbClr val="49B1FF"/>
                </a:solidFill>
                <a:latin typeface="Times New Roman"/>
                <a:cs typeface="Times New Roman"/>
              </a:rPr>
              <a:t>traders</a:t>
            </a:r>
            <a:r>
              <a:rPr lang="en-US" dirty="0" smtClean="0">
                <a:latin typeface="Times New Roman"/>
                <a:cs typeface="Times New Roman"/>
              </a:rPr>
              <a:t> with:</a:t>
            </a:r>
            <a:endParaRPr lang="en-US" i="1" dirty="0" smtClean="0">
              <a:latin typeface="Times New Roman"/>
              <a:cs typeface="Times New Roman"/>
            </a:endParaRPr>
          </a:p>
        </p:txBody>
      </p:sp>
      <p:pic>
        <p:nvPicPr>
          <p:cNvPr id="11" name="Picture 10"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993900" y="3341562"/>
            <a:ext cx="5461000" cy="735138"/>
          </a:xfrm>
          <a:prstGeom prst="rect">
            <a:avLst/>
          </a:prstGeom>
        </p:spPr>
      </p:pic>
      <p:sp>
        <p:nvSpPr>
          <p:cNvPr id="12" name="Rectangle 11"/>
          <p:cNvSpPr/>
          <p:nvPr/>
        </p:nvSpPr>
        <p:spPr>
          <a:xfrm>
            <a:off x="419100" y="2046018"/>
            <a:ext cx="3594100" cy="346249"/>
          </a:xfrm>
          <a:prstGeom prst="rect">
            <a:avLst/>
          </a:prstGeom>
        </p:spPr>
        <p:txBody>
          <a:bodyPr wrap="square">
            <a:spAutoFit/>
          </a:bodyPr>
          <a:lstStyle/>
          <a:p>
            <a:pPr>
              <a:lnSpc>
                <a:spcPct val="90000"/>
              </a:lnSpc>
              <a:buSzTx/>
            </a:pPr>
            <a:r>
              <a:rPr lang="en-US" i="1" dirty="0" err="1" smtClean="0">
                <a:latin typeface="Times New Roman"/>
                <a:cs typeface="Times New Roman"/>
              </a:rPr>
              <a:t>k</a:t>
            </a:r>
            <a:r>
              <a:rPr lang="en-US" dirty="0" smtClean="0">
                <a:latin typeface="Times New Roman"/>
                <a:cs typeface="Times New Roman"/>
              </a:rPr>
              <a:t>  </a:t>
            </a:r>
            <a:r>
              <a:rPr lang="en-US" dirty="0" smtClean="0">
                <a:solidFill>
                  <a:srgbClr val="49B1FF"/>
                </a:solidFill>
                <a:latin typeface="Times New Roman"/>
                <a:cs typeface="Times New Roman"/>
              </a:rPr>
              <a:t>divisible goods</a:t>
            </a:r>
            <a:r>
              <a:rPr lang="en-US" dirty="0" smtClean="0">
                <a:latin typeface="Times New Roman"/>
                <a:cs typeface="Times New Roman"/>
              </a:rPr>
              <a:t> owned by </a:t>
            </a:r>
            <a:r>
              <a:rPr lang="en-US" dirty="0" smtClean="0">
                <a:solidFill>
                  <a:srgbClr val="49B1FF"/>
                </a:solidFill>
                <a:latin typeface="Times New Roman"/>
                <a:cs typeface="Times New Roman"/>
              </a:rPr>
              <a:t>seller</a:t>
            </a:r>
            <a:r>
              <a:rPr lang="en-US" dirty="0" smtClean="0">
                <a:latin typeface="Times New Roman"/>
                <a:cs typeface="Times New Roman"/>
              </a:rPr>
              <a:t>; </a:t>
            </a:r>
            <a:endParaRPr lang="en-US" dirty="0">
              <a:latin typeface="Times New Roman"/>
              <a:cs typeface="Times New Roman"/>
            </a:endParaRPr>
          </a:p>
        </p:txBody>
      </p:sp>
      <p:sp>
        <p:nvSpPr>
          <p:cNvPr id="8" name="Rectangle 7"/>
          <p:cNvSpPr/>
          <p:nvPr/>
        </p:nvSpPr>
        <p:spPr>
          <a:xfrm>
            <a:off x="1993900" y="1585469"/>
            <a:ext cx="3432322" cy="346249"/>
          </a:xfrm>
          <a:prstGeom prst="rect">
            <a:avLst/>
          </a:prstGeom>
        </p:spPr>
        <p:txBody>
          <a:bodyPr wrap="none">
            <a:spAutoFit/>
          </a:bodyPr>
          <a:lstStyle/>
          <a:p>
            <a:pPr>
              <a:lnSpc>
                <a:spcPct val="90000"/>
              </a:lnSpc>
              <a:buSzTx/>
            </a:pPr>
            <a:r>
              <a:rPr lang="en-US" dirty="0" smtClean="0">
                <a:solidFill>
                  <a:srgbClr val="49B1FF"/>
                </a:solidFill>
                <a:latin typeface="Times New Roman"/>
                <a:cs typeface="Times New Roman"/>
              </a:rPr>
              <a:t>money </a:t>
            </a:r>
            <a:r>
              <a:rPr lang="en-US" i="1" dirty="0" smtClean="0">
                <a:latin typeface="Times New Roman"/>
                <a:cs typeface="Times New Roman"/>
              </a:rPr>
              <a:t>m</a:t>
            </a:r>
            <a:r>
              <a:rPr lang="en-US" i="1" baseline="-25000" dirty="0" smtClean="0">
                <a:latin typeface="Times New Roman"/>
                <a:cs typeface="Times New Roman"/>
              </a:rPr>
              <a:t>i </a:t>
            </a:r>
            <a:r>
              <a:rPr lang="en-US" dirty="0" smtClean="0">
                <a:latin typeface="Times New Roman"/>
                <a:cs typeface="Times New Roman"/>
              </a:rPr>
              <a:t>,</a:t>
            </a:r>
            <a:r>
              <a:rPr lang="en-US" i="1" dirty="0" smtClean="0">
                <a:latin typeface="Times New Roman"/>
                <a:cs typeface="Times New Roman"/>
              </a:rPr>
              <a:t>    </a:t>
            </a:r>
            <a:r>
              <a:rPr lang="en-US" dirty="0" smtClean="0">
                <a:latin typeface="Times New Roman"/>
                <a:cs typeface="Times New Roman"/>
              </a:rPr>
              <a:t>and </a:t>
            </a:r>
            <a:r>
              <a:rPr lang="en-US" dirty="0" smtClean="0">
                <a:solidFill>
                  <a:srgbClr val="49B1FF"/>
                </a:solidFill>
                <a:latin typeface="Times New Roman"/>
                <a:cs typeface="Times New Roman"/>
              </a:rPr>
              <a:t>utility function</a:t>
            </a:r>
            <a:r>
              <a:rPr lang="en-US" i="1" dirty="0" smtClean="0">
                <a:latin typeface="Times New Roman"/>
                <a:cs typeface="Times New Roman"/>
              </a:rPr>
              <a:t> </a:t>
            </a:r>
            <a:r>
              <a:rPr lang="en-US" i="1" dirty="0" err="1" smtClean="0">
                <a:latin typeface="Times New Roman"/>
                <a:cs typeface="Times New Roman"/>
              </a:rPr>
              <a:t>u</a:t>
            </a:r>
            <a:r>
              <a:rPr lang="en-US" i="1" baseline="-25000" dirty="0" err="1" smtClean="0">
                <a:latin typeface="Times New Roman"/>
                <a:cs typeface="Times New Roman"/>
              </a:rPr>
              <a:t>i</a:t>
            </a:r>
            <a:endParaRPr lang="en-US" i="1" dirty="0" smtClean="0">
              <a:latin typeface="Times New Roman"/>
              <a:cs typeface="Times New Roman"/>
            </a:endParaRPr>
          </a:p>
        </p:txBody>
      </p:sp>
      <p:sp>
        <p:nvSpPr>
          <p:cNvPr id="9" name="Rectangle 8"/>
          <p:cNvSpPr/>
          <p:nvPr/>
        </p:nvSpPr>
        <p:spPr>
          <a:xfrm>
            <a:off x="3898900" y="2046018"/>
            <a:ext cx="2839239" cy="346249"/>
          </a:xfrm>
          <a:prstGeom prst="rect">
            <a:avLst/>
          </a:prstGeom>
        </p:spPr>
        <p:txBody>
          <a:bodyPr wrap="none">
            <a:spAutoFit/>
          </a:bodyPr>
          <a:lstStyle/>
          <a:p>
            <a:pPr>
              <a:lnSpc>
                <a:spcPct val="90000"/>
              </a:lnSpc>
              <a:buSzTx/>
            </a:pPr>
            <a:r>
              <a:rPr lang="en-US" dirty="0" smtClean="0">
                <a:latin typeface="Times New Roman"/>
                <a:cs typeface="Times New Roman"/>
              </a:rPr>
              <a:t>seller has  </a:t>
            </a:r>
            <a:r>
              <a:rPr lang="en-US" i="1" dirty="0" err="1" smtClean="0">
                <a:latin typeface="Times New Roman"/>
                <a:cs typeface="Times New Roman"/>
              </a:rPr>
              <a:t>q</a:t>
            </a:r>
            <a:r>
              <a:rPr lang="en-US" i="1" baseline="-25000" dirty="0" err="1" smtClean="0">
                <a:latin typeface="Times New Roman"/>
                <a:cs typeface="Times New Roman"/>
              </a:rPr>
              <a:t>j</a:t>
            </a:r>
            <a:r>
              <a:rPr lang="en-US" dirty="0" smtClean="0">
                <a:latin typeface="Times New Roman"/>
                <a:cs typeface="Times New Roman"/>
              </a:rPr>
              <a:t>  units of good  </a:t>
            </a:r>
            <a:r>
              <a:rPr lang="en-US" i="1" dirty="0" err="1" smtClean="0">
                <a:latin typeface="Times New Roman"/>
                <a:cs typeface="Times New Roman"/>
              </a:rPr>
              <a:t>j</a:t>
            </a:r>
            <a:endParaRPr lang="en-US"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2" grpId="0"/>
      <p:bldP spid="8" grpId="0"/>
      <p:bldP spid="9"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Competitive (or </a:t>
            </a:r>
            <a:r>
              <a:rPr lang="en-US" sz="3600" dirty="0" err="1" smtClean="0">
                <a:solidFill>
                  <a:srgbClr val="FFFDCB"/>
                </a:solidFill>
                <a:latin typeface="Times New Roman"/>
                <a:cs typeface="Times New Roman"/>
              </a:rPr>
              <a:t>Walrasian</a:t>
            </a:r>
            <a:r>
              <a:rPr lang="en-US" sz="3600" dirty="0" smtClean="0">
                <a:solidFill>
                  <a:srgbClr val="FFFDCB"/>
                </a:solidFill>
                <a:latin typeface="Times New Roman"/>
                <a:cs typeface="Times New Roman"/>
              </a:rPr>
              <a:t>) Market Equilibrium</a:t>
            </a:r>
            <a:endParaRPr lang="en-US" sz="3600" dirty="0">
              <a:solidFill>
                <a:srgbClr val="FFFDCB"/>
              </a:solidFill>
              <a:latin typeface="Times New Roman"/>
              <a:cs typeface="Times New Roman"/>
            </a:endParaRPr>
          </a:p>
        </p:txBody>
      </p:sp>
      <p:grpSp>
        <p:nvGrpSpPr>
          <p:cNvPr id="2" name="Group 24"/>
          <p:cNvGrpSpPr/>
          <p:nvPr/>
        </p:nvGrpSpPr>
        <p:grpSpPr>
          <a:xfrm>
            <a:off x="2628900" y="3717289"/>
            <a:ext cx="1714503" cy="1033543"/>
            <a:chOff x="2628900" y="3717289"/>
            <a:chExt cx="1714503" cy="1033543"/>
          </a:xfrm>
        </p:grpSpPr>
        <p:sp>
          <p:nvSpPr>
            <p:cNvPr id="16" name="Left Bracket 15"/>
            <p:cNvSpPr/>
            <p:nvPr/>
          </p:nvSpPr>
          <p:spPr>
            <a:xfrm rot="16200000">
              <a:off x="3679191" y="3301999"/>
              <a:ext cx="248921" cy="107950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Arrow Connector 18"/>
            <p:cNvCxnSpPr>
              <a:stCxn id="16" idx="1"/>
            </p:cNvCxnSpPr>
            <p:nvPr/>
          </p:nvCxnSpPr>
          <p:spPr>
            <a:xfrm rot="5400000">
              <a:off x="3364232" y="3916679"/>
              <a:ext cx="389889" cy="4889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628900" y="4381500"/>
              <a:ext cx="1445340" cy="369332"/>
            </a:xfrm>
            <a:prstGeom prst="rect">
              <a:avLst/>
            </a:prstGeom>
            <a:noFill/>
          </p:spPr>
          <p:txBody>
            <a:bodyPr wrap="square" rtlCol="0">
              <a:spAutoFit/>
            </a:bodyPr>
            <a:lstStyle/>
            <a:p>
              <a:r>
                <a:rPr lang="en-US" dirty="0" smtClean="0">
                  <a:solidFill>
                    <a:srgbClr val="FFFFFF"/>
                  </a:solidFill>
                  <a:latin typeface="Times New Roman"/>
                  <a:cs typeface="Times New Roman"/>
                </a:rPr>
                <a:t>total demand</a:t>
              </a:r>
              <a:endParaRPr lang="en-US" dirty="0">
                <a:solidFill>
                  <a:srgbClr val="FFFFFF"/>
                </a:solidFill>
                <a:latin typeface="Times New Roman"/>
                <a:cs typeface="Times New Roman"/>
              </a:endParaRPr>
            </a:p>
          </p:txBody>
        </p:sp>
      </p:grpSp>
      <p:grpSp>
        <p:nvGrpSpPr>
          <p:cNvPr id="3" name="Group 25"/>
          <p:cNvGrpSpPr/>
          <p:nvPr/>
        </p:nvGrpSpPr>
        <p:grpSpPr>
          <a:xfrm>
            <a:off x="4711699" y="3745228"/>
            <a:ext cx="1439933" cy="980204"/>
            <a:chOff x="4711699" y="3745228"/>
            <a:chExt cx="1439933" cy="980204"/>
          </a:xfrm>
        </p:grpSpPr>
        <p:sp>
          <p:nvSpPr>
            <p:cNvPr id="17" name="Left Bracket 16"/>
            <p:cNvSpPr/>
            <p:nvPr/>
          </p:nvSpPr>
          <p:spPr>
            <a:xfrm rot="16200000">
              <a:off x="5126989" y="3329938"/>
              <a:ext cx="248921" cy="1079502"/>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Arrow Connector 20"/>
            <p:cNvCxnSpPr>
              <a:stCxn id="17" idx="1"/>
            </p:cNvCxnSpPr>
            <p:nvPr/>
          </p:nvCxnSpPr>
          <p:spPr>
            <a:xfrm rot="16200000" flipH="1">
              <a:off x="5207000" y="4038600"/>
              <a:ext cx="361950" cy="2730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864100" y="4356100"/>
              <a:ext cx="1287532" cy="369332"/>
            </a:xfrm>
            <a:prstGeom prst="rect">
              <a:avLst/>
            </a:prstGeom>
            <a:noFill/>
          </p:spPr>
          <p:txBody>
            <a:bodyPr wrap="none" rtlCol="0">
              <a:spAutoFit/>
            </a:bodyPr>
            <a:lstStyle/>
            <a:p>
              <a:r>
                <a:rPr lang="en-US" dirty="0" smtClean="0">
                  <a:solidFill>
                    <a:srgbClr val="FFFFFF"/>
                  </a:solidFill>
                  <a:latin typeface="Times New Roman"/>
                  <a:cs typeface="Times New Roman"/>
                </a:rPr>
                <a:t>total supply</a:t>
              </a:r>
              <a:endParaRPr lang="en-US" dirty="0">
                <a:solidFill>
                  <a:srgbClr val="FFFFFF"/>
                </a:solidFill>
                <a:latin typeface="Times New Roman"/>
                <a:cs typeface="Times New Roman"/>
              </a:endParaRPr>
            </a:p>
          </p:txBody>
        </p:sp>
      </p:grpSp>
      <p:grpSp>
        <p:nvGrpSpPr>
          <p:cNvPr id="4" name="Group 26"/>
          <p:cNvGrpSpPr/>
          <p:nvPr/>
        </p:nvGrpSpPr>
        <p:grpSpPr>
          <a:xfrm>
            <a:off x="381000" y="1460500"/>
            <a:ext cx="8229600" cy="1311196"/>
            <a:chOff x="381000" y="1460500"/>
            <a:chExt cx="8229600" cy="1311196"/>
          </a:xfrm>
        </p:grpSpPr>
        <p:grpSp>
          <p:nvGrpSpPr>
            <p:cNvPr id="5" name="Group 24"/>
            <p:cNvGrpSpPr/>
            <p:nvPr/>
          </p:nvGrpSpPr>
          <p:grpSpPr>
            <a:xfrm>
              <a:off x="381000" y="1460500"/>
              <a:ext cx="8229600" cy="1311196"/>
              <a:chOff x="381000" y="1193800"/>
              <a:chExt cx="8229600" cy="1311196"/>
            </a:xfrm>
          </p:grpSpPr>
          <p:sp>
            <p:nvSpPr>
              <p:cNvPr id="13" name="TextBox 12"/>
              <p:cNvSpPr txBox="1"/>
              <p:nvPr/>
            </p:nvSpPr>
            <p:spPr>
              <a:xfrm>
                <a:off x="381000" y="1397000"/>
                <a:ext cx="8229600" cy="1107996"/>
              </a:xfrm>
              <a:prstGeom prst="rect">
                <a:avLst/>
              </a:prstGeom>
              <a:noFill/>
            </p:spPr>
            <p:txBody>
              <a:bodyPr wrap="square" rtlCol="0">
                <a:spAutoFit/>
              </a:bodyPr>
              <a:lstStyle/>
              <a:p>
                <a:r>
                  <a:rPr lang="en-US" sz="2200" b="1" dirty="0" smtClean="0">
                    <a:solidFill>
                      <a:srgbClr val="49B1FF"/>
                    </a:solidFill>
                    <a:latin typeface="Times New Roman"/>
                    <a:cs typeface="Times New Roman"/>
                  </a:rPr>
                  <a:t>Def:</a:t>
                </a:r>
                <a:r>
                  <a:rPr lang="en-US" sz="2200" dirty="0" smtClean="0">
                    <a:latin typeface="Times New Roman"/>
                    <a:cs typeface="Times New Roman"/>
                  </a:rPr>
                  <a:t> A price vector                is called a </a:t>
                </a:r>
                <a:r>
                  <a:rPr lang="en-US" sz="2200" i="1" dirty="0" smtClean="0">
                    <a:latin typeface="Times New Roman"/>
                    <a:cs typeface="Times New Roman"/>
                  </a:rPr>
                  <a:t>competitive market equilibrium</a:t>
                </a:r>
                <a:r>
                  <a:rPr lang="en-US" sz="2200" dirty="0" smtClean="0">
                    <a:latin typeface="Times New Roman"/>
                    <a:cs typeface="Times New Roman"/>
                  </a:rPr>
                  <a:t> </a:t>
                </a:r>
                <a:r>
                  <a:rPr lang="en-US" sz="2200" dirty="0" err="1" smtClean="0">
                    <a:latin typeface="Times New Roman"/>
                    <a:cs typeface="Times New Roman"/>
                  </a:rPr>
                  <a:t>iff</a:t>
                </a:r>
                <a:r>
                  <a:rPr lang="en-US" sz="2200" dirty="0" smtClean="0">
                    <a:latin typeface="Times New Roman"/>
                    <a:cs typeface="Times New Roman"/>
                  </a:rPr>
                  <a:t> there exists a collection of optimal bundles            of goods, for all traders </a:t>
                </a:r>
                <a:r>
                  <a:rPr lang="en-US" sz="2200" i="1" dirty="0" err="1" smtClean="0">
                    <a:latin typeface="Times New Roman"/>
                    <a:cs typeface="Times New Roman"/>
                  </a:rPr>
                  <a:t>i</a:t>
                </a:r>
                <a:r>
                  <a:rPr lang="en-US" sz="2200" i="1" dirty="0" smtClean="0">
                    <a:latin typeface="Times New Roman"/>
                    <a:cs typeface="Times New Roman"/>
                  </a:rPr>
                  <a:t> </a:t>
                </a:r>
                <a:r>
                  <a:rPr lang="en-US" sz="2200" dirty="0" smtClean="0">
                    <a:latin typeface="Times New Roman"/>
                    <a:cs typeface="Times New Roman"/>
                  </a:rPr>
                  <a:t>= 1,…, </a:t>
                </a:r>
                <a:r>
                  <a:rPr lang="en-US" sz="2200" i="1" dirty="0" err="1" smtClean="0">
                    <a:latin typeface="Times New Roman"/>
                    <a:cs typeface="Times New Roman"/>
                  </a:rPr>
                  <a:t>n</a:t>
                </a:r>
                <a:r>
                  <a:rPr lang="en-US" sz="2200" dirty="0" smtClean="0">
                    <a:latin typeface="Times New Roman"/>
                    <a:cs typeface="Times New Roman"/>
                  </a:rPr>
                  <a:t>, such that the total supply meets the total demand, i.e.</a:t>
                </a:r>
                <a:endParaRPr lang="en-US" sz="2200" dirty="0">
                  <a:latin typeface="Times New Roman"/>
                  <a:cs typeface="Times New Roman"/>
                </a:endParaRPr>
              </a:p>
            </p:txBody>
          </p:sp>
          <p:pic>
            <p:nvPicPr>
              <p:cNvPr id="24" name="Picture 2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476500" y="1193800"/>
                <a:ext cx="1397000" cy="889000"/>
              </a:xfrm>
              <a:prstGeom prst="rect">
                <a:avLst/>
              </a:prstGeom>
            </p:spPr>
          </p:pic>
        </p:grpSp>
        <p:pic>
          <p:nvPicPr>
            <p:cNvPr id="18" name="Picture 17"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461000" y="1816100"/>
              <a:ext cx="1117600" cy="838200"/>
            </a:xfrm>
            <a:prstGeom prst="rect">
              <a:avLst/>
            </a:prstGeom>
          </p:spPr>
        </p:pic>
      </p:grpSp>
      <p:pic>
        <p:nvPicPr>
          <p:cNvPr id="20" name="Picture 19"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3092450" y="2698750"/>
            <a:ext cx="2603500" cy="1308100"/>
          </a:xfrm>
          <a:prstGeom prst="rect">
            <a:avLst/>
          </a:prstGeom>
        </p:spPr>
      </p:pic>
      <p:grpSp>
        <p:nvGrpSpPr>
          <p:cNvPr id="27" name="Group 26"/>
          <p:cNvGrpSpPr/>
          <p:nvPr/>
        </p:nvGrpSpPr>
        <p:grpSpPr>
          <a:xfrm>
            <a:off x="514154" y="5099110"/>
            <a:ext cx="4508892" cy="1244600"/>
            <a:chOff x="381000" y="4914900"/>
            <a:chExt cx="4508892" cy="1244600"/>
          </a:xfrm>
        </p:grpSpPr>
        <p:sp>
          <p:nvSpPr>
            <p:cNvPr id="25" name="TextBox 24"/>
            <p:cNvSpPr txBox="1"/>
            <p:nvPr/>
          </p:nvSpPr>
          <p:spPr>
            <a:xfrm>
              <a:off x="381000" y="5321300"/>
              <a:ext cx="4508892" cy="400110"/>
            </a:xfrm>
            <a:prstGeom prst="rect">
              <a:avLst/>
            </a:prstGeom>
            <a:noFill/>
          </p:spPr>
          <p:txBody>
            <a:bodyPr wrap="none" rtlCol="0">
              <a:spAutoFit/>
            </a:bodyPr>
            <a:lstStyle/>
            <a:p>
              <a:r>
                <a:rPr lang="en-US" sz="2000" dirty="0" smtClean="0">
                  <a:latin typeface="Times New Roman"/>
                  <a:cs typeface="Times New Roman"/>
                </a:rPr>
                <a:t>[ For Fisher Markets:                                ]</a:t>
              </a:r>
              <a:endParaRPr lang="en-US" sz="2000" dirty="0">
                <a:latin typeface="Times New Roman"/>
                <a:cs typeface="Times New Roman"/>
              </a:endParaRPr>
            </a:p>
          </p:txBody>
        </p:sp>
        <p:pic>
          <p:nvPicPr>
            <p:cNvPr id="26" name="Picture 25"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2768600" y="4914900"/>
              <a:ext cx="1930400" cy="12446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Arrow-Debreu Theorem 1954</a:t>
            </a:r>
            <a:endParaRPr lang="en-US" sz="3600" dirty="0">
              <a:solidFill>
                <a:srgbClr val="FFFDCB"/>
              </a:solidFill>
              <a:latin typeface="Times New Roman"/>
              <a:cs typeface="Times New Roman"/>
            </a:endParaRPr>
          </a:p>
        </p:txBody>
      </p:sp>
      <p:sp>
        <p:nvSpPr>
          <p:cNvPr id="13" name="TextBox 12"/>
          <p:cNvSpPr txBox="1"/>
          <p:nvPr/>
        </p:nvSpPr>
        <p:spPr>
          <a:xfrm>
            <a:off x="139700" y="1371600"/>
            <a:ext cx="8064500" cy="430887"/>
          </a:xfrm>
          <a:prstGeom prst="rect">
            <a:avLst/>
          </a:prstGeom>
          <a:noFill/>
        </p:spPr>
        <p:txBody>
          <a:bodyPr wrap="square" rtlCol="0">
            <a:spAutoFit/>
          </a:bodyPr>
          <a:lstStyle/>
          <a:p>
            <a:r>
              <a:rPr lang="en-US" sz="2200" b="1" dirty="0" smtClean="0">
                <a:solidFill>
                  <a:srgbClr val="49B1FF"/>
                </a:solidFill>
                <a:latin typeface="Times New Roman"/>
                <a:cs typeface="Times New Roman"/>
              </a:rPr>
              <a:t>Theorem [Arrow-Debreu 1954]:</a:t>
            </a:r>
            <a:r>
              <a:rPr lang="en-US" sz="2200" dirty="0" smtClean="0">
                <a:solidFill>
                  <a:srgbClr val="FFFFFF"/>
                </a:solidFill>
                <a:latin typeface="Times New Roman"/>
                <a:cs typeface="Times New Roman"/>
              </a:rPr>
              <a:t> Suppose</a:t>
            </a:r>
            <a:endParaRPr lang="en-US" sz="2200" dirty="0">
              <a:solidFill>
                <a:srgbClr val="49B1FF"/>
              </a:solidFill>
              <a:latin typeface="Times New Roman"/>
              <a:cs typeface="Times New Roman"/>
            </a:endParaRPr>
          </a:p>
        </p:txBody>
      </p:sp>
      <p:sp>
        <p:nvSpPr>
          <p:cNvPr id="29" name="TextBox 28"/>
          <p:cNvSpPr txBox="1"/>
          <p:nvPr/>
        </p:nvSpPr>
        <p:spPr>
          <a:xfrm>
            <a:off x="139700" y="5219700"/>
            <a:ext cx="5386961" cy="430887"/>
          </a:xfrm>
          <a:prstGeom prst="rect">
            <a:avLst/>
          </a:prstGeom>
          <a:noFill/>
        </p:spPr>
        <p:txBody>
          <a:bodyPr wrap="none" rtlCol="0">
            <a:spAutoFit/>
          </a:bodyPr>
          <a:lstStyle/>
          <a:p>
            <a:r>
              <a:rPr lang="en-US" sz="2200" dirty="0" smtClean="0">
                <a:solidFill>
                  <a:srgbClr val="FFFFFF"/>
                </a:solidFill>
                <a:latin typeface="Times New Roman"/>
                <a:cs typeface="Times New Roman"/>
              </a:rPr>
              <a:t>Then a competitive market equilibrium exists.</a:t>
            </a:r>
            <a:endParaRPr lang="en-US" sz="2200" dirty="0">
              <a:solidFill>
                <a:srgbClr val="FFFFFF"/>
              </a:solidFill>
              <a:latin typeface="Times New Roman"/>
              <a:cs typeface="Times New Roman"/>
            </a:endParaRPr>
          </a:p>
        </p:txBody>
      </p:sp>
      <p:grpSp>
        <p:nvGrpSpPr>
          <p:cNvPr id="2" name="Group 14"/>
          <p:cNvGrpSpPr/>
          <p:nvPr/>
        </p:nvGrpSpPr>
        <p:grpSpPr>
          <a:xfrm>
            <a:off x="812800" y="1828800"/>
            <a:ext cx="3877985" cy="787400"/>
            <a:chOff x="508000" y="2082800"/>
            <a:chExt cx="3877985" cy="787400"/>
          </a:xfrm>
        </p:grpSpPr>
        <p:sp>
          <p:nvSpPr>
            <p:cNvPr id="18" name="TextBox 17"/>
            <p:cNvSpPr txBox="1"/>
            <p:nvPr/>
          </p:nvSpPr>
          <p:spPr>
            <a:xfrm>
              <a:off x="508000" y="2247900"/>
              <a:ext cx="3877985" cy="400110"/>
            </a:xfrm>
            <a:prstGeom prst="rect">
              <a:avLst/>
            </a:prstGeom>
            <a:noFill/>
          </p:spPr>
          <p:txBody>
            <a:bodyPr wrap="none" rtlCol="0">
              <a:spAutoFit/>
            </a:bodyPr>
            <a:lstStyle/>
            <a:p>
              <a:r>
                <a:rPr lang="en-US" sz="2000" dirty="0" smtClean="0">
                  <a:solidFill>
                    <a:srgbClr val="FFFFFF"/>
                  </a:solidFill>
                  <a:latin typeface="Times New Roman"/>
                  <a:cs typeface="Times New Roman"/>
                </a:rPr>
                <a:t>(</a:t>
              </a:r>
              <a:r>
                <a:rPr lang="en-US" sz="2000" dirty="0" err="1" smtClean="0">
                  <a:solidFill>
                    <a:srgbClr val="FFFFFF"/>
                  </a:solidFill>
                  <a:latin typeface="Times New Roman"/>
                  <a:cs typeface="Times New Roman"/>
                </a:rPr>
                <a:t>i</a:t>
              </a:r>
              <a:r>
                <a:rPr lang="en-US" sz="2000" dirty="0" smtClean="0">
                  <a:solidFill>
                    <a:srgbClr val="FFFFFF"/>
                  </a:solidFill>
                  <a:latin typeface="Times New Roman"/>
                  <a:cs typeface="Times New Roman"/>
                </a:rPr>
                <a:t>)             is closed and convex   	</a:t>
              </a:r>
              <a:endParaRPr lang="en-US" sz="2000" dirty="0">
                <a:solidFill>
                  <a:srgbClr val="FFFFFF"/>
                </a:solidFill>
                <a:latin typeface="Times New Roman"/>
                <a:cs typeface="Times New Roman"/>
              </a:endParaRPr>
            </a:p>
          </p:txBody>
        </p:sp>
        <p:pic>
          <p:nvPicPr>
            <p:cNvPr id="14" name="Picture 13"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787400" y="2082800"/>
              <a:ext cx="812800" cy="787400"/>
            </a:xfrm>
            <a:prstGeom prst="rect">
              <a:avLst/>
            </a:prstGeom>
          </p:spPr>
        </p:pic>
      </p:grpSp>
      <p:grpSp>
        <p:nvGrpSpPr>
          <p:cNvPr id="3" name="Group 36"/>
          <p:cNvGrpSpPr/>
          <p:nvPr/>
        </p:nvGrpSpPr>
        <p:grpSpPr>
          <a:xfrm>
            <a:off x="571500" y="2755900"/>
            <a:ext cx="3035300" cy="787400"/>
            <a:chOff x="508000" y="3149600"/>
            <a:chExt cx="3035300" cy="787400"/>
          </a:xfrm>
        </p:grpSpPr>
        <p:sp>
          <p:nvSpPr>
            <p:cNvPr id="22" name="TextBox 21"/>
            <p:cNvSpPr txBox="1"/>
            <p:nvPr/>
          </p:nvSpPr>
          <p:spPr>
            <a:xfrm>
              <a:off x="508000" y="3365500"/>
              <a:ext cx="1107996" cy="369332"/>
            </a:xfrm>
            <a:prstGeom prst="rect">
              <a:avLst/>
            </a:prstGeom>
            <a:noFill/>
          </p:spPr>
          <p:txBody>
            <a:bodyPr wrap="none" rtlCol="0">
              <a:spAutoFit/>
            </a:bodyPr>
            <a:lstStyle/>
            <a:p>
              <a:r>
                <a:rPr lang="en-US" dirty="0" smtClean="0">
                  <a:solidFill>
                    <a:srgbClr val="FFFFFF"/>
                  </a:solidFill>
                  <a:latin typeface="Times New Roman"/>
                  <a:cs typeface="Times New Roman"/>
                </a:rPr>
                <a:t>(iii a)       	</a:t>
              </a:r>
              <a:endParaRPr lang="en-US" dirty="0">
                <a:solidFill>
                  <a:srgbClr val="FFFFFF"/>
                </a:solidFill>
                <a:latin typeface="Times New Roman"/>
                <a:cs typeface="Times New Roman"/>
              </a:endParaRPr>
            </a:p>
          </p:txBody>
        </p:sp>
        <p:pic>
          <p:nvPicPr>
            <p:cNvPr id="36" name="Picture 3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1079500" y="3149600"/>
              <a:ext cx="2463800" cy="787400"/>
            </a:xfrm>
            <a:prstGeom prst="rect">
              <a:avLst/>
            </a:prstGeom>
          </p:spPr>
        </p:pic>
      </p:grpSp>
      <p:grpSp>
        <p:nvGrpSpPr>
          <p:cNvPr id="4" name="Group 41"/>
          <p:cNvGrpSpPr/>
          <p:nvPr/>
        </p:nvGrpSpPr>
        <p:grpSpPr>
          <a:xfrm>
            <a:off x="570131" y="3238500"/>
            <a:ext cx="3366869" cy="787400"/>
            <a:chOff x="532031" y="3797300"/>
            <a:chExt cx="3366869" cy="787400"/>
          </a:xfrm>
        </p:grpSpPr>
        <p:sp>
          <p:nvSpPr>
            <p:cNvPr id="34" name="TextBox 33"/>
            <p:cNvSpPr txBox="1"/>
            <p:nvPr/>
          </p:nvSpPr>
          <p:spPr>
            <a:xfrm>
              <a:off x="532031" y="4000500"/>
              <a:ext cx="1107996" cy="369332"/>
            </a:xfrm>
            <a:prstGeom prst="rect">
              <a:avLst/>
            </a:prstGeom>
            <a:noFill/>
          </p:spPr>
          <p:txBody>
            <a:bodyPr wrap="none" rtlCol="0">
              <a:spAutoFit/>
            </a:bodyPr>
            <a:lstStyle/>
            <a:p>
              <a:r>
                <a:rPr lang="en-US" dirty="0" smtClean="0">
                  <a:solidFill>
                    <a:srgbClr val="FFFFFF"/>
                  </a:solidFill>
                  <a:latin typeface="Times New Roman"/>
                  <a:cs typeface="Times New Roman"/>
                </a:rPr>
                <a:t>(iii </a:t>
              </a:r>
              <a:r>
                <a:rPr lang="en-US" dirty="0" err="1" smtClean="0">
                  <a:solidFill>
                    <a:srgbClr val="FFFFFF"/>
                  </a:solidFill>
                  <a:latin typeface="Times New Roman"/>
                  <a:cs typeface="Times New Roman"/>
                </a:rPr>
                <a:t>b</a:t>
              </a:r>
              <a:r>
                <a:rPr lang="en-US" dirty="0" smtClean="0">
                  <a:solidFill>
                    <a:srgbClr val="FFFFFF"/>
                  </a:solidFill>
                  <a:latin typeface="Times New Roman"/>
                  <a:cs typeface="Times New Roman"/>
                </a:rPr>
                <a:t>)       	</a:t>
              </a:r>
              <a:endParaRPr lang="en-US" dirty="0">
                <a:solidFill>
                  <a:srgbClr val="FFFFFF"/>
                </a:solidFill>
                <a:latin typeface="Times New Roman"/>
                <a:cs typeface="Times New Roman"/>
              </a:endParaRPr>
            </a:p>
          </p:txBody>
        </p:sp>
        <p:pic>
          <p:nvPicPr>
            <p:cNvPr id="38" name="Picture 37"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079500" y="3797300"/>
              <a:ext cx="2819400" cy="787400"/>
            </a:xfrm>
            <a:prstGeom prst="rect">
              <a:avLst/>
            </a:prstGeom>
          </p:spPr>
        </p:pic>
      </p:grpSp>
      <p:grpSp>
        <p:nvGrpSpPr>
          <p:cNvPr id="5" name="Group 40"/>
          <p:cNvGrpSpPr/>
          <p:nvPr/>
        </p:nvGrpSpPr>
        <p:grpSpPr>
          <a:xfrm>
            <a:off x="582831" y="4064000"/>
            <a:ext cx="3125569" cy="787400"/>
            <a:chOff x="582831" y="4279900"/>
            <a:chExt cx="3125569" cy="787400"/>
          </a:xfrm>
        </p:grpSpPr>
        <p:pic>
          <p:nvPicPr>
            <p:cNvPr id="39" name="Picture 38"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1143000" y="4279900"/>
              <a:ext cx="2565400" cy="787400"/>
            </a:xfrm>
            <a:prstGeom prst="rect">
              <a:avLst/>
            </a:prstGeom>
          </p:spPr>
        </p:pic>
        <p:sp>
          <p:nvSpPr>
            <p:cNvPr id="40" name="TextBox 39"/>
            <p:cNvSpPr txBox="1"/>
            <p:nvPr/>
          </p:nvSpPr>
          <p:spPr>
            <a:xfrm>
              <a:off x="582831" y="4495800"/>
              <a:ext cx="1107996" cy="369332"/>
            </a:xfrm>
            <a:prstGeom prst="rect">
              <a:avLst/>
            </a:prstGeom>
            <a:noFill/>
          </p:spPr>
          <p:txBody>
            <a:bodyPr wrap="none" rtlCol="0">
              <a:spAutoFit/>
            </a:bodyPr>
            <a:lstStyle/>
            <a:p>
              <a:r>
                <a:rPr lang="en-US" dirty="0" smtClean="0">
                  <a:solidFill>
                    <a:srgbClr val="FFFFFF"/>
                  </a:solidFill>
                  <a:latin typeface="Times New Roman"/>
                  <a:cs typeface="Times New Roman"/>
                </a:rPr>
                <a:t>(iii </a:t>
              </a:r>
              <a:r>
                <a:rPr lang="en-US" dirty="0" err="1" smtClean="0">
                  <a:solidFill>
                    <a:srgbClr val="FFFFFF"/>
                  </a:solidFill>
                  <a:latin typeface="Times New Roman"/>
                  <a:cs typeface="Times New Roman"/>
                </a:rPr>
                <a:t>c</a:t>
              </a:r>
              <a:r>
                <a:rPr lang="en-US" dirty="0" smtClean="0">
                  <a:solidFill>
                    <a:srgbClr val="FFFFFF"/>
                  </a:solidFill>
                  <a:latin typeface="Times New Roman"/>
                  <a:cs typeface="Times New Roman"/>
                </a:rPr>
                <a:t>)       	</a:t>
              </a:r>
              <a:endParaRPr lang="en-US" dirty="0">
                <a:solidFill>
                  <a:srgbClr val="FFFFFF"/>
                </a:solidFill>
                <a:latin typeface="Times New Roman"/>
                <a:cs typeface="Times New Roman"/>
              </a:endParaRPr>
            </a:p>
          </p:txBody>
        </p:sp>
      </p:grpSp>
      <p:pic>
        <p:nvPicPr>
          <p:cNvPr id="45" name="Picture 44"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2451100" y="4438650"/>
            <a:ext cx="4089400" cy="774700"/>
          </a:xfrm>
          <a:prstGeom prst="rect">
            <a:avLst/>
          </a:prstGeom>
        </p:spPr>
      </p:pic>
      <p:pic>
        <p:nvPicPr>
          <p:cNvPr id="46" name="Picture 45"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2419350" y="3562350"/>
            <a:ext cx="6235700" cy="774700"/>
          </a:xfrm>
          <a:prstGeom prst="rect">
            <a:avLst/>
          </a:prstGeom>
        </p:spPr>
      </p:pic>
      <p:grpSp>
        <p:nvGrpSpPr>
          <p:cNvPr id="6" name="Group 47"/>
          <p:cNvGrpSpPr/>
          <p:nvPr/>
        </p:nvGrpSpPr>
        <p:grpSpPr>
          <a:xfrm>
            <a:off x="787400" y="2273300"/>
            <a:ext cx="5646873" cy="812800"/>
            <a:chOff x="787400" y="2273300"/>
            <a:chExt cx="5646873" cy="812800"/>
          </a:xfrm>
        </p:grpSpPr>
        <p:sp>
          <p:nvSpPr>
            <p:cNvPr id="27" name="TextBox 26"/>
            <p:cNvSpPr txBox="1"/>
            <p:nvPr/>
          </p:nvSpPr>
          <p:spPr>
            <a:xfrm>
              <a:off x="787400" y="2490569"/>
              <a:ext cx="5646873" cy="369332"/>
            </a:xfrm>
            <a:prstGeom prst="rect">
              <a:avLst/>
            </a:prstGeom>
            <a:noFill/>
          </p:spPr>
          <p:txBody>
            <a:bodyPr wrap="none" rtlCol="0">
              <a:spAutoFit/>
            </a:bodyPr>
            <a:lstStyle/>
            <a:p>
              <a:r>
                <a:rPr lang="en-US" dirty="0" smtClean="0">
                  <a:solidFill>
                    <a:srgbClr val="FFFFFF"/>
                  </a:solidFill>
                  <a:latin typeface="Times New Roman"/>
                  <a:cs typeface="Times New Roman"/>
                </a:rPr>
                <a:t>(ii)                                          (all coordinates positive)        	</a:t>
              </a:r>
              <a:endParaRPr lang="en-US" dirty="0">
                <a:solidFill>
                  <a:srgbClr val="FFFFFF"/>
                </a:solidFill>
                <a:latin typeface="Times New Roman"/>
                <a:cs typeface="Times New Roman"/>
              </a:endParaRPr>
            </a:p>
          </p:txBody>
        </p:sp>
        <p:pic>
          <p:nvPicPr>
            <p:cNvPr id="47" name="Picture 46"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1060450" y="2273300"/>
              <a:ext cx="2603500" cy="8128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9"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0402" name="Rectangle 2"/>
          <p:cNvSpPr>
            <a:spLocks noGrp="1" noChangeArrowheads="1"/>
          </p:cNvSpPr>
          <p:nvPr>
            <p:ph type="title"/>
          </p:nvPr>
        </p:nvSpPr>
        <p:spPr>
          <a:xfrm>
            <a:off x="381000" y="25400"/>
            <a:ext cx="8229600" cy="1371600"/>
          </a:xfrm>
        </p:spPr>
        <p:txBody>
          <a:bodyPr>
            <a:normAutofit/>
          </a:bodyPr>
          <a:lstStyle/>
          <a:p>
            <a:pPr algn="ctr"/>
            <a:r>
              <a:rPr lang="en-US" sz="3600" dirty="0" smtClean="0">
                <a:solidFill>
                  <a:srgbClr val="FFFDCB"/>
                </a:solidFill>
                <a:latin typeface="Times New Roman"/>
                <a:cs typeface="Times New Roman"/>
              </a:rPr>
              <a:t>Utility Functions</a:t>
            </a:r>
            <a:endParaRPr lang="en-US" sz="3600" dirty="0">
              <a:solidFill>
                <a:srgbClr val="FFFDCB"/>
              </a:solidFill>
              <a:latin typeface="Times New Roman"/>
              <a:cs typeface="Times New Roman"/>
            </a:endParaRPr>
          </a:p>
        </p:txBody>
      </p:sp>
      <p:grpSp>
        <p:nvGrpSpPr>
          <p:cNvPr id="21" name="Group 20"/>
          <p:cNvGrpSpPr/>
          <p:nvPr/>
        </p:nvGrpSpPr>
        <p:grpSpPr>
          <a:xfrm>
            <a:off x="381000" y="1549400"/>
            <a:ext cx="6736164" cy="1797050"/>
            <a:chOff x="381000" y="1549400"/>
            <a:chExt cx="6736164" cy="1797050"/>
          </a:xfrm>
        </p:grpSpPr>
        <p:pic>
          <p:nvPicPr>
            <p:cNvPr id="17" name="Picture 16"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250950" y="1758950"/>
              <a:ext cx="5473700" cy="1587500"/>
            </a:xfrm>
            <a:prstGeom prst="rect">
              <a:avLst/>
            </a:prstGeom>
          </p:spPr>
        </p:pic>
        <p:sp>
          <p:nvSpPr>
            <p:cNvPr id="19" name="TextBox 18"/>
            <p:cNvSpPr txBox="1"/>
            <p:nvPr/>
          </p:nvSpPr>
          <p:spPr>
            <a:xfrm>
              <a:off x="381000" y="1549400"/>
              <a:ext cx="6736164" cy="430887"/>
            </a:xfrm>
            <a:prstGeom prst="rect">
              <a:avLst/>
            </a:prstGeom>
            <a:noFill/>
          </p:spPr>
          <p:txBody>
            <a:bodyPr wrap="none" rtlCol="0">
              <a:spAutoFit/>
            </a:bodyPr>
            <a:lstStyle/>
            <a:p>
              <a:r>
                <a:rPr lang="en-US" sz="2200" dirty="0" smtClean="0">
                  <a:latin typeface="Times New Roman"/>
                  <a:cs typeface="Times New Roman"/>
                </a:rPr>
                <a:t>CES (Constant Elasticity of Substitution) utility functions:</a:t>
              </a:r>
              <a:endParaRPr lang="en-US" sz="2200" dirty="0">
                <a:latin typeface="Times New Roman"/>
                <a:cs typeface="Times New Roman"/>
              </a:endParaRPr>
            </a:p>
          </p:txBody>
        </p:sp>
      </p:grpSp>
      <p:pic>
        <p:nvPicPr>
          <p:cNvPr id="20" name="Picture 19"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84200" y="3568700"/>
            <a:ext cx="1168400" cy="787400"/>
          </a:xfrm>
          <a:prstGeom prst="rect">
            <a:avLst/>
          </a:prstGeom>
        </p:spPr>
      </p:pic>
      <p:grpSp>
        <p:nvGrpSpPr>
          <p:cNvPr id="2" name="Group 46"/>
          <p:cNvGrpSpPr/>
          <p:nvPr/>
        </p:nvGrpSpPr>
        <p:grpSpPr>
          <a:xfrm>
            <a:off x="1625600" y="3733800"/>
            <a:ext cx="3032641" cy="369332"/>
            <a:chOff x="1625600" y="4330700"/>
            <a:chExt cx="3032641" cy="369332"/>
          </a:xfrm>
        </p:grpSpPr>
        <p:sp>
          <p:nvSpPr>
            <p:cNvPr id="22" name="Freeform 21"/>
            <p:cNvSpPr/>
            <p:nvPr/>
          </p:nvSpPr>
          <p:spPr>
            <a:xfrm>
              <a:off x="1625600" y="4394201"/>
              <a:ext cx="1079500" cy="215900"/>
            </a:xfrm>
            <a:custGeom>
              <a:avLst/>
              <a:gdLst>
                <a:gd name="connsiteX0" fmla="*/ 0 w 1358900"/>
                <a:gd name="connsiteY0" fmla="*/ 304800 h 503767"/>
                <a:gd name="connsiteX1" fmla="*/ 533400 w 1358900"/>
                <a:gd name="connsiteY1" fmla="*/ 25400 h 503767"/>
                <a:gd name="connsiteX2" fmla="*/ 850900 w 1358900"/>
                <a:gd name="connsiteY2" fmla="*/ 457200 h 503767"/>
                <a:gd name="connsiteX3" fmla="*/ 1358900 w 1358900"/>
                <a:gd name="connsiteY3" fmla="*/ 304800 h 503767"/>
              </a:gdLst>
              <a:ahLst/>
              <a:cxnLst>
                <a:cxn ang="0">
                  <a:pos x="connsiteX0" y="connsiteY0"/>
                </a:cxn>
                <a:cxn ang="0">
                  <a:pos x="connsiteX1" y="connsiteY1"/>
                </a:cxn>
                <a:cxn ang="0">
                  <a:pos x="connsiteX2" y="connsiteY2"/>
                </a:cxn>
                <a:cxn ang="0">
                  <a:pos x="connsiteX3" y="connsiteY3"/>
                </a:cxn>
              </a:cxnLst>
              <a:rect l="l" t="t" r="r" b="b"/>
              <a:pathLst>
                <a:path w="1358900" h="503767">
                  <a:moveTo>
                    <a:pt x="0" y="304800"/>
                  </a:moveTo>
                  <a:cubicBezTo>
                    <a:pt x="195791" y="152400"/>
                    <a:pt x="391583" y="0"/>
                    <a:pt x="533400" y="25400"/>
                  </a:cubicBezTo>
                  <a:cubicBezTo>
                    <a:pt x="675217" y="50800"/>
                    <a:pt x="713317" y="410633"/>
                    <a:pt x="850900" y="457200"/>
                  </a:cubicBezTo>
                  <a:cubicBezTo>
                    <a:pt x="988483" y="503767"/>
                    <a:pt x="1358900" y="304800"/>
                    <a:pt x="1358900" y="304800"/>
                  </a:cubicBezTo>
                </a:path>
              </a:pathLst>
            </a:custGeom>
            <a:noFill/>
            <a:ln>
              <a:solidFill>
                <a:schemeClr val="tx1"/>
              </a:solidFil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2832100" y="4330700"/>
              <a:ext cx="1826141" cy="369332"/>
            </a:xfrm>
            <a:prstGeom prst="rect">
              <a:avLst/>
            </a:prstGeom>
            <a:noFill/>
          </p:spPr>
          <p:txBody>
            <a:bodyPr wrap="none" rtlCol="0">
              <a:spAutoFit/>
            </a:bodyPr>
            <a:lstStyle/>
            <a:p>
              <a:r>
                <a:rPr lang="en-US" dirty="0" smtClean="0">
                  <a:latin typeface="Times New Roman"/>
                  <a:cs typeface="Times New Roman"/>
                </a:rPr>
                <a:t>linear utility form</a:t>
              </a:r>
              <a:endParaRPr lang="en-US" dirty="0">
                <a:latin typeface="Times New Roman"/>
                <a:cs typeface="Times New Roman"/>
              </a:endParaRPr>
            </a:p>
          </p:txBody>
        </p:sp>
      </p:grpSp>
      <p:grpSp>
        <p:nvGrpSpPr>
          <p:cNvPr id="3" name="Group 47"/>
          <p:cNvGrpSpPr/>
          <p:nvPr/>
        </p:nvGrpSpPr>
        <p:grpSpPr>
          <a:xfrm>
            <a:off x="1642276" y="4343400"/>
            <a:ext cx="3234345" cy="369332"/>
            <a:chOff x="1642276" y="4940300"/>
            <a:chExt cx="3234345" cy="369332"/>
          </a:xfrm>
        </p:grpSpPr>
        <p:sp>
          <p:nvSpPr>
            <p:cNvPr id="29" name="Freeform 28"/>
            <p:cNvSpPr/>
            <p:nvPr/>
          </p:nvSpPr>
          <p:spPr>
            <a:xfrm>
              <a:off x="1642276" y="4978400"/>
              <a:ext cx="1079500" cy="215900"/>
            </a:xfrm>
            <a:custGeom>
              <a:avLst/>
              <a:gdLst>
                <a:gd name="connsiteX0" fmla="*/ 0 w 1358900"/>
                <a:gd name="connsiteY0" fmla="*/ 304800 h 503767"/>
                <a:gd name="connsiteX1" fmla="*/ 533400 w 1358900"/>
                <a:gd name="connsiteY1" fmla="*/ 25400 h 503767"/>
                <a:gd name="connsiteX2" fmla="*/ 850900 w 1358900"/>
                <a:gd name="connsiteY2" fmla="*/ 457200 h 503767"/>
                <a:gd name="connsiteX3" fmla="*/ 1358900 w 1358900"/>
                <a:gd name="connsiteY3" fmla="*/ 304800 h 503767"/>
              </a:gdLst>
              <a:ahLst/>
              <a:cxnLst>
                <a:cxn ang="0">
                  <a:pos x="connsiteX0" y="connsiteY0"/>
                </a:cxn>
                <a:cxn ang="0">
                  <a:pos x="connsiteX1" y="connsiteY1"/>
                </a:cxn>
                <a:cxn ang="0">
                  <a:pos x="connsiteX2" y="connsiteY2"/>
                </a:cxn>
                <a:cxn ang="0">
                  <a:pos x="connsiteX3" y="connsiteY3"/>
                </a:cxn>
              </a:cxnLst>
              <a:rect l="l" t="t" r="r" b="b"/>
              <a:pathLst>
                <a:path w="1358900" h="503767">
                  <a:moveTo>
                    <a:pt x="0" y="304800"/>
                  </a:moveTo>
                  <a:cubicBezTo>
                    <a:pt x="195791" y="152400"/>
                    <a:pt x="391583" y="0"/>
                    <a:pt x="533400" y="25400"/>
                  </a:cubicBezTo>
                  <a:cubicBezTo>
                    <a:pt x="675217" y="50800"/>
                    <a:pt x="713317" y="410633"/>
                    <a:pt x="850900" y="457200"/>
                  </a:cubicBezTo>
                  <a:cubicBezTo>
                    <a:pt x="988483" y="503767"/>
                    <a:pt x="1358900" y="304800"/>
                    <a:pt x="1358900" y="304800"/>
                  </a:cubicBezTo>
                </a:path>
              </a:pathLst>
            </a:custGeom>
            <a:noFill/>
            <a:ln>
              <a:solidFill>
                <a:schemeClr val="tx1"/>
              </a:solidFil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TextBox 29"/>
            <p:cNvSpPr txBox="1"/>
            <p:nvPr/>
          </p:nvSpPr>
          <p:spPr>
            <a:xfrm>
              <a:off x="2794000" y="4940300"/>
              <a:ext cx="2082621" cy="369332"/>
            </a:xfrm>
            <a:prstGeom prst="rect">
              <a:avLst/>
            </a:prstGeom>
            <a:noFill/>
          </p:spPr>
          <p:txBody>
            <a:bodyPr wrap="none" rtlCol="0">
              <a:spAutoFit/>
            </a:bodyPr>
            <a:lstStyle/>
            <a:p>
              <a:r>
                <a:rPr lang="en-US" dirty="0" smtClean="0">
                  <a:latin typeface="Times New Roman"/>
                  <a:cs typeface="Times New Roman"/>
                </a:rPr>
                <a:t>Leontief utility form</a:t>
              </a:r>
              <a:endParaRPr lang="en-US" dirty="0">
                <a:latin typeface="Times New Roman"/>
                <a:cs typeface="Times New Roman"/>
              </a:endParaRPr>
            </a:p>
          </p:txBody>
        </p:sp>
      </p:grpSp>
      <p:pic>
        <p:nvPicPr>
          <p:cNvPr id="31" name="Picture 30"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71450" y="4133850"/>
            <a:ext cx="1587500" cy="723900"/>
          </a:xfrm>
          <a:prstGeom prst="rect">
            <a:avLst/>
          </a:prstGeom>
        </p:spPr>
      </p:pic>
      <p:pic>
        <p:nvPicPr>
          <p:cNvPr id="32" name="Picture 31" descr="latex-image-1.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400050" y="4635500"/>
            <a:ext cx="1257300" cy="787400"/>
          </a:xfrm>
          <a:prstGeom prst="rect">
            <a:avLst/>
          </a:prstGeom>
        </p:spPr>
      </p:pic>
      <p:grpSp>
        <p:nvGrpSpPr>
          <p:cNvPr id="4" name="Group 48"/>
          <p:cNvGrpSpPr/>
          <p:nvPr/>
        </p:nvGrpSpPr>
        <p:grpSpPr>
          <a:xfrm>
            <a:off x="1654976" y="4838700"/>
            <a:ext cx="3201948" cy="369332"/>
            <a:chOff x="1654976" y="5435600"/>
            <a:chExt cx="3201948" cy="369332"/>
          </a:xfrm>
        </p:grpSpPr>
        <p:sp>
          <p:nvSpPr>
            <p:cNvPr id="33" name="Freeform 32"/>
            <p:cNvSpPr/>
            <p:nvPr/>
          </p:nvSpPr>
          <p:spPr>
            <a:xfrm>
              <a:off x="1654976" y="5473700"/>
              <a:ext cx="1079500" cy="215900"/>
            </a:xfrm>
            <a:custGeom>
              <a:avLst/>
              <a:gdLst>
                <a:gd name="connsiteX0" fmla="*/ 0 w 1358900"/>
                <a:gd name="connsiteY0" fmla="*/ 304800 h 503767"/>
                <a:gd name="connsiteX1" fmla="*/ 533400 w 1358900"/>
                <a:gd name="connsiteY1" fmla="*/ 25400 h 503767"/>
                <a:gd name="connsiteX2" fmla="*/ 850900 w 1358900"/>
                <a:gd name="connsiteY2" fmla="*/ 457200 h 503767"/>
                <a:gd name="connsiteX3" fmla="*/ 1358900 w 1358900"/>
                <a:gd name="connsiteY3" fmla="*/ 304800 h 503767"/>
              </a:gdLst>
              <a:ahLst/>
              <a:cxnLst>
                <a:cxn ang="0">
                  <a:pos x="connsiteX0" y="connsiteY0"/>
                </a:cxn>
                <a:cxn ang="0">
                  <a:pos x="connsiteX1" y="connsiteY1"/>
                </a:cxn>
                <a:cxn ang="0">
                  <a:pos x="connsiteX2" y="connsiteY2"/>
                </a:cxn>
                <a:cxn ang="0">
                  <a:pos x="connsiteX3" y="connsiteY3"/>
                </a:cxn>
              </a:cxnLst>
              <a:rect l="l" t="t" r="r" b="b"/>
              <a:pathLst>
                <a:path w="1358900" h="503767">
                  <a:moveTo>
                    <a:pt x="0" y="304800"/>
                  </a:moveTo>
                  <a:cubicBezTo>
                    <a:pt x="195791" y="152400"/>
                    <a:pt x="391583" y="0"/>
                    <a:pt x="533400" y="25400"/>
                  </a:cubicBezTo>
                  <a:cubicBezTo>
                    <a:pt x="675217" y="50800"/>
                    <a:pt x="713317" y="410633"/>
                    <a:pt x="850900" y="457200"/>
                  </a:cubicBezTo>
                  <a:cubicBezTo>
                    <a:pt x="988483" y="503767"/>
                    <a:pt x="1358900" y="304800"/>
                    <a:pt x="1358900" y="304800"/>
                  </a:cubicBezTo>
                </a:path>
              </a:pathLst>
            </a:custGeom>
            <a:noFill/>
            <a:ln>
              <a:solidFill>
                <a:schemeClr val="tx1"/>
              </a:solidFill>
              <a:tailEnd type="stealt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p:cNvSpPr txBox="1"/>
            <p:nvPr/>
          </p:nvSpPr>
          <p:spPr>
            <a:xfrm>
              <a:off x="2819400" y="5435600"/>
              <a:ext cx="2037524" cy="369332"/>
            </a:xfrm>
            <a:prstGeom prst="rect">
              <a:avLst/>
            </a:prstGeom>
            <a:noFill/>
          </p:spPr>
          <p:txBody>
            <a:bodyPr wrap="none" rtlCol="0">
              <a:spAutoFit/>
            </a:bodyPr>
            <a:lstStyle/>
            <a:p>
              <a:r>
                <a:rPr lang="en-US" dirty="0" smtClean="0">
                  <a:latin typeface="Times New Roman"/>
                  <a:cs typeface="Times New Roman"/>
                </a:rPr>
                <a:t>Cobb-Douglas form</a:t>
              </a:r>
              <a:endParaRPr lang="en-US" dirty="0">
                <a:latin typeface="Times New Roman"/>
                <a:cs typeface="Times New Roman"/>
              </a:endParaRPr>
            </a:p>
          </p:txBody>
        </p:sp>
      </p:grpSp>
      <p:pic>
        <p:nvPicPr>
          <p:cNvPr id="23" name="Picture 22" descr="latex-image-1.pdf"/>
          <p:cNvPicPr>
            <a:picLocks noChangeAspect="1"/>
          </p:cNvPicPr>
          <p:nvPr/>
        </p:nvPicPr>
        <mc:AlternateContent>
          <mc:Choice xmlns:ma="http://schemas.microsoft.com/office/mac/drawingml/2008/main" Requires="ma">
            <p:blipFill>
              <a:blip r:embed="rId10"/>
              <a:stretch>
                <a:fillRect/>
              </a:stretch>
            </p:blipFill>
          </mc:Choice>
          <mc:Fallback>
            <p:blipFill>
              <a:blip r:embed="rId11"/>
              <a:stretch>
                <a:fillRect/>
              </a:stretch>
            </p:blipFill>
          </mc:Fallback>
        </mc:AlternateContent>
        <p:spPr>
          <a:xfrm>
            <a:off x="4505841" y="3575051"/>
            <a:ext cx="2085459" cy="931801"/>
          </a:xfrm>
          <a:prstGeom prst="rect">
            <a:avLst/>
          </a:prstGeom>
        </p:spPr>
      </p:pic>
      <p:pic>
        <p:nvPicPr>
          <p:cNvPr id="24" name="Picture 23" descr="latex-image-1.pdf"/>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4797941" y="4191000"/>
            <a:ext cx="2275959" cy="802005"/>
          </a:xfrm>
          <a:prstGeom prst="rect">
            <a:avLst/>
          </a:prstGeom>
        </p:spPr>
      </p:pic>
      <p:pic>
        <p:nvPicPr>
          <p:cNvPr id="25" name="Picture 24" descr="latex-image-1.pdf"/>
          <p:cNvPicPr>
            <a:picLocks noChangeAspect="1"/>
          </p:cNvPicPr>
          <p:nvPr/>
        </p:nvPicPr>
        <mc:AlternateContent>
          <mc:Choice xmlns:ma="http://schemas.microsoft.com/office/mac/drawingml/2008/main" Requires="ma">
            <p:blipFill>
              <a:blip r:embed="rId14"/>
              <a:stretch>
                <a:fillRect/>
              </a:stretch>
            </p:blipFill>
          </mc:Choice>
          <mc:Fallback>
            <p:blipFill>
              <a:blip r:embed="rId15"/>
              <a:stretch>
                <a:fillRect/>
              </a:stretch>
            </p:blipFill>
          </mc:Fallback>
        </mc:AlternateContent>
        <p:spPr>
          <a:xfrm>
            <a:off x="4856924" y="4738132"/>
            <a:ext cx="3611337" cy="8773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9250" name="Rectangle 2"/>
          <p:cNvSpPr>
            <a:spLocks noGrp="1" noChangeArrowheads="1"/>
          </p:cNvSpPr>
          <p:nvPr>
            <p:ph type="body" sz="half" idx="1"/>
          </p:nvPr>
        </p:nvSpPr>
        <p:spPr>
          <a:xfrm>
            <a:off x="992188" y="1997075"/>
            <a:ext cx="7999412" cy="3794125"/>
          </a:xfrm>
        </p:spPr>
        <p:txBody>
          <a:bodyPr/>
          <a:lstStyle/>
          <a:p>
            <a:pPr>
              <a:lnSpc>
                <a:spcPct val="90000"/>
              </a:lnSpc>
              <a:buSzTx/>
              <a:buFont typeface="Wingdings" pitchFamily="-108" charset="2"/>
              <a:buChar char="§"/>
            </a:pPr>
            <a:endParaRPr lang="en-US" sz="2400"/>
          </a:p>
          <a:p>
            <a:pPr>
              <a:lnSpc>
                <a:spcPct val="90000"/>
              </a:lnSpc>
              <a:buSzTx/>
              <a:buFont typeface="Wingdings" pitchFamily="-108" charset="2"/>
              <a:buChar char="§"/>
            </a:pPr>
            <a:endParaRPr lang="en-US" sz="2400"/>
          </a:p>
          <a:p>
            <a:pPr>
              <a:lnSpc>
                <a:spcPct val="90000"/>
              </a:lnSpc>
              <a:buSzTx/>
              <a:buFont typeface="Wingdings" pitchFamily="-108" charset="2"/>
              <a:buChar char="§"/>
            </a:pPr>
            <a:endParaRPr lang="en-US" sz="2400"/>
          </a:p>
          <a:p>
            <a:pPr>
              <a:lnSpc>
                <a:spcPct val="90000"/>
              </a:lnSpc>
              <a:buSzTx/>
              <a:buFont typeface="Wingdings" pitchFamily="-108" charset="2"/>
              <a:buChar char="§"/>
            </a:pPr>
            <a:endParaRPr lang="en-US" sz="2400"/>
          </a:p>
          <a:p>
            <a:pPr>
              <a:lnSpc>
                <a:spcPct val="90000"/>
              </a:lnSpc>
              <a:buSzTx/>
              <a:buFont typeface="Wingdings" pitchFamily="-108" charset="2"/>
              <a:buChar char="§"/>
            </a:pPr>
            <a:endParaRPr lang="en-US" sz="2400"/>
          </a:p>
          <a:p>
            <a:pPr>
              <a:lnSpc>
                <a:spcPct val="90000"/>
              </a:lnSpc>
              <a:buSzTx/>
              <a:buFont typeface="Wingdings" pitchFamily="-108" charset="2"/>
              <a:buChar char="§"/>
            </a:pPr>
            <a:endParaRPr lang="en-US" sz="2400"/>
          </a:p>
          <a:p>
            <a:pPr>
              <a:lnSpc>
                <a:spcPct val="90000"/>
              </a:lnSpc>
              <a:buSzTx/>
              <a:buFont typeface="Wingdings" pitchFamily="-108" charset="2"/>
              <a:buChar char="§"/>
            </a:pPr>
            <a:endParaRPr lang="en-US" sz="2400"/>
          </a:p>
          <a:p>
            <a:pPr>
              <a:lnSpc>
                <a:spcPct val="90000"/>
              </a:lnSpc>
              <a:buSzTx/>
              <a:buFont typeface="Wingdings" pitchFamily="-108" charset="2"/>
              <a:buChar char="§"/>
            </a:pPr>
            <a:endParaRPr lang="en-US" sz="2400"/>
          </a:p>
          <a:p>
            <a:pPr>
              <a:lnSpc>
                <a:spcPct val="90000"/>
              </a:lnSpc>
              <a:buSzTx/>
              <a:buFont typeface="Wingdings" pitchFamily="-108" charset="2"/>
              <a:buChar char="§"/>
            </a:pPr>
            <a:endParaRPr lang="en-US" sz="2400"/>
          </a:p>
        </p:txBody>
      </p:sp>
      <p:sp>
        <p:nvSpPr>
          <p:cNvPr id="6" name="Rectangle 2"/>
          <p:cNvSpPr txBox="1">
            <a:spLocks noChangeArrowheads="1"/>
          </p:cNvSpPr>
          <p:nvPr/>
        </p:nvSpPr>
        <p:spPr>
          <a:xfrm>
            <a:off x="381000" y="25400"/>
            <a:ext cx="8229600" cy="13716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FFFDCB"/>
                </a:solidFill>
                <a:effectLst/>
                <a:uLnTx/>
                <a:uFillTx/>
                <a:latin typeface="Times New Roman"/>
                <a:ea typeface="+mj-ea"/>
                <a:cs typeface="Times New Roman"/>
              </a:rPr>
              <a:t>Eisenberg-Gale’s Convex Program for Fisher Model</a:t>
            </a:r>
            <a:endParaRPr kumimoji="0" lang="en-US" sz="3600" b="0" i="0" u="none" strike="noStrike" kern="1200" cap="none" spc="0" normalizeH="0" baseline="0" noProof="0" dirty="0">
              <a:ln>
                <a:noFill/>
              </a:ln>
              <a:solidFill>
                <a:srgbClr val="FFFDCB"/>
              </a:solidFill>
              <a:effectLst/>
              <a:uLnTx/>
              <a:uFillTx/>
              <a:latin typeface="Times New Roman"/>
              <a:ea typeface="+mj-ea"/>
              <a:cs typeface="Times New Roman"/>
            </a:endParaRPr>
          </a:p>
        </p:txBody>
      </p:sp>
      <p:pic>
        <p:nvPicPr>
          <p:cNvPr id="7" name="Picture 6" descr="latex-image-1.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330450" y="1682750"/>
            <a:ext cx="3746500" cy="3187700"/>
          </a:xfrm>
          <a:prstGeom prst="rect">
            <a:avLst/>
          </a:prstGeom>
        </p:spPr>
      </p:pic>
      <p:sp>
        <p:nvSpPr>
          <p:cNvPr id="8" name="TextBox 7"/>
          <p:cNvSpPr txBox="1"/>
          <p:nvPr/>
        </p:nvSpPr>
        <p:spPr>
          <a:xfrm>
            <a:off x="50800" y="4800600"/>
            <a:ext cx="1167632" cy="400110"/>
          </a:xfrm>
          <a:prstGeom prst="rect">
            <a:avLst/>
          </a:prstGeom>
          <a:noFill/>
        </p:spPr>
        <p:txBody>
          <a:bodyPr wrap="none" rtlCol="0">
            <a:spAutoFit/>
          </a:bodyPr>
          <a:lstStyle/>
          <a:p>
            <a:r>
              <a:rPr lang="en-US" sz="2000" dirty="0" smtClean="0">
                <a:latin typeface="Times New Roman"/>
                <a:cs typeface="Times New Roman"/>
              </a:rPr>
              <a:t>Remarks:</a:t>
            </a:r>
            <a:endParaRPr lang="en-US" sz="2000" dirty="0">
              <a:latin typeface="Times New Roman"/>
              <a:cs typeface="Times New Roman"/>
            </a:endParaRPr>
          </a:p>
        </p:txBody>
      </p:sp>
      <p:sp>
        <p:nvSpPr>
          <p:cNvPr id="9" name="TextBox 8"/>
          <p:cNvSpPr txBox="1"/>
          <p:nvPr/>
        </p:nvSpPr>
        <p:spPr>
          <a:xfrm>
            <a:off x="1494529" y="4800600"/>
            <a:ext cx="2670573" cy="400110"/>
          </a:xfrm>
          <a:prstGeom prst="rect">
            <a:avLst/>
          </a:prstGeom>
          <a:noFill/>
        </p:spPr>
        <p:txBody>
          <a:bodyPr wrap="none" rtlCol="0">
            <a:spAutoFit/>
          </a:bodyPr>
          <a:lstStyle/>
          <a:p>
            <a:r>
              <a:rPr lang="en-US" sz="2000" dirty="0" smtClean="0">
                <a:latin typeface="Times New Roman"/>
                <a:cs typeface="Times New Roman"/>
              </a:rPr>
              <a:t>- No budgets constraint!</a:t>
            </a:r>
            <a:endParaRPr lang="en-US" sz="2000" dirty="0">
              <a:latin typeface="Times New Roman"/>
              <a:cs typeface="Times New Roman"/>
            </a:endParaRPr>
          </a:p>
        </p:txBody>
      </p:sp>
      <p:sp>
        <p:nvSpPr>
          <p:cNvPr id="10" name="TextBox 9"/>
          <p:cNvSpPr txBox="1"/>
          <p:nvPr/>
        </p:nvSpPr>
        <p:spPr>
          <a:xfrm>
            <a:off x="1494529" y="5747266"/>
            <a:ext cx="7192271" cy="707886"/>
          </a:xfrm>
          <a:prstGeom prst="rect">
            <a:avLst/>
          </a:prstGeom>
          <a:noFill/>
        </p:spPr>
        <p:txBody>
          <a:bodyPr wrap="square" rtlCol="0">
            <a:spAutoFit/>
          </a:bodyPr>
          <a:lstStyle/>
          <a:p>
            <a:r>
              <a:rPr lang="en-US" sz="2000" dirty="0" smtClean="0">
                <a:latin typeface="Times New Roman"/>
                <a:cs typeface="Times New Roman"/>
              </a:rPr>
              <a:t>- It is not necessary that the utility functions are CES; the program also works if they are concave, and homogeneous</a:t>
            </a:r>
            <a:endParaRPr lang="en-US" sz="2000" dirty="0">
              <a:latin typeface="Times New Roman"/>
              <a:cs typeface="Times New Roman"/>
            </a:endParaRPr>
          </a:p>
        </p:txBody>
      </p:sp>
      <p:sp>
        <p:nvSpPr>
          <p:cNvPr id="11" name="TextBox 10"/>
          <p:cNvSpPr txBox="1"/>
          <p:nvPr/>
        </p:nvSpPr>
        <p:spPr>
          <a:xfrm>
            <a:off x="1494529" y="5316379"/>
            <a:ext cx="7791416" cy="400110"/>
          </a:xfrm>
          <a:prstGeom prst="rect">
            <a:avLst/>
          </a:prstGeom>
          <a:noFill/>
        </p:spPr>
        <p:txBody>
          <a:bodyPr wrap="none" rtlCol="0">
            <a:spAutoFit/>
          </a:bodyPr>
          <a:lstStyle/>
          <a:p>
            <a:r>
              <a:rPr lang="en-US" sz="2000" dirty="0" smtClean="0">
                <a:latin typeface="Times New Roman"/>
                <a:cs typeface="Times New Roman"/>
              </a:rPr>
              <a:t>- Optimal Solution is a market equilibrium (alternative proof of existence)</a:t>
            </a:r>
            <a:endParaRPr lang="en-US" sz="20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924505" y="5160207"/>
            <a:ext cx="4330495" cy="430887"/>
          </a:xfrm>
          <a:prstGeom prst="rect">
            <a:avLst/>
          </a:prstGeom>
          <a:noFill/>
        </p:spPr>
        <p:txBody>
          <a:bodyPr wrap="square" rtlCol="0">
            <a:spAutoFit/>
          </a:bodyPr>
          <a:lstStyle/>
          <a:p>
            <a:r>
              <a:rPr lang="en-US" sz="2200" i="1" dirty="0" smtClean="0">
                <a:solidFill>
                  <a:srgbClr val="FFFFFF"/>
                </a:solidFill>
                <a:latin typeface="Times New Roman"/>
                <a:cs typeface="Times New Roman"/>
              </a:rPr>
              <a:t>Complexity of the Exchange Model</a:t>
            </a:r>
            <a:endParaRPr lang="en-US" sz="2200" i="1" dirty="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12498</TotalTime>
  <Words>1471</Words>
  <Application>Microsoft Macintosh PowerPoint</Application>
  <PresentationFormat>On-screen Show (4:3)</PresentationFormat>
  <Paragraphs>130</Paragraphs>
  <Slides>24</Slides>
  <Notes>0</Notes>
  <HiddenSlides>0</HiddenSlides>
  <MMClips>0</MMClips>
  <ScaleCrop>false</ScaleCrop>
  <HeadingPairs>
    <vt:vector size="4" baseType="variant">
      <vt:variant>
        <vt:lpstr>Design Template</vt:lpstr>
      </vt:variant>
      <vt:variant>
        <vt:i4>1</vt:i4>
      </vt:variant>
      <vt:variant>
        <vt:lpstr>Slide Titles</vt:lpstr>
      </vt:variant>
      <vt:variant>
        <vt:i4>24</vt:i4>
      </vt:variant>
    </vt:vector>
  </HeadingPairs>
  <TitlesOfParts>
    <vt:vector size="25" baseType="lpstr">
      <vt:lpstr>Office Theme</vt:lpstr>
      <vt:lpstr>Slide 1</vt:lpstr>
      <vt:lpstr>Slide 2</vt:lpstr>
      <vt:lpstr>Exchange Market Model</vt:lpstr>
      <vt:lpstr>Fisher Market Model</vt:lpstr>
      <vt:lpstr>Competitive (or Walrasian) Market Equilibrium</vt:lpstr>
      <vt:lpstr>Arrow-Debreu Theorem 1954</vt:lpstr>
      <vt:lpstr>Utility Functions</vt:lpstr>
      <vt:lpstr>Slide 8</vt:lpstr>
      <vt:lpstr>Slide 9</vt:lpstr>
      <vt:lpstr>Back to the Exchange Model</vt:lpstr>
      <vt:lpstr>Hardness of Leontief Exchange Markets</vt:lpstr>
      <vt:lpstr>Slide 12</vt:lpstr>
      <vt:lpstr>Excess Demand at prices p</vt:lpstr>
      <vt:lpstr>Justification of (WL) under Arrow-Debreu Thm conditions</vt:lpstr>
      <vt:lpstr>Excess Demand at prices p</vt:lpstr>
      <vt:lpstr>Gross-Substitutability (GS)</vt:lpstr>
      <vt:lpstr>Differential Form of Gross-Substitutability (GSD)</vt:lpstr>
      <vt:lpstr>Not all goods are free (Pos)</vt:lpstr>
      <vt:lpstr>Properties of Equilibrium</vt:lpstr>
      <vt:lpstr>Weak Axiom of Revealed Preferences (WARP)</vt:lpstr>
      <vt:lpstr>Computation of Equilibria</vt:lpstr>
      <vt:lpstr>Tatonnement </vt:lpstr>
      <vt:lpstr>Corollaries</vt:lpstr>
      <vt:lpstr>Corollaries</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Constantinos Daskalakis</dc:creator>
  <cp:lastModifiedBy>Constantinos Daskalakis</cp:lastModifiedBy>
  <cp:revision>319</cp:revision>
  <cp:lastPrinted>2010-03-10T05:52:23Z</cp:lastPrinted>
  <dcterms:created xsi:type="dcterms:W3CDTF">2010-04-13T16:05:07Z</dcterms:created>
  <dcterms:modified xsi:type="dcterms:W3CDTF">2010-04-13T17:32:03Z</dcterms:modified>
</cp:coreProperties>
</file>