
<file path=[Content_Types].xml><?xml version="1.0" encoding="utf-8"?>
<Types xmlns="http://schemas.openxmlformats.org/package/2006/content-types"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8" r:id="rId1"/>
  </p:sldMasterIdLst>
  <p:notesMasterIdLst>
    <p:notesMasterId r:id="rId19"/>
  </p:notesMasterIdLst>
  <p:sldIdLst>
    <p:sldId id="668" r:id="rId2"/>
    <p:sldId id="717" r:id="rId3"/>
    <p:sldId id="674" r:id="rId4"/>
    <p:sldId id="675" r:id="rId5"/>
    <p:sldId id="676" r:id="rId6"/>
    <p:sldId id="720" r:id="rId7"/>
    <p:sldId id="719" r:id="rId8"/>
    <p:sldId id="721" r:id="rId9"/>
    <p:sldId id="722" r:id="rId10"/>
    <p:sldId id="718" r:id="rId11"/>
    <p:sldId id="705" r:id="rId12"/>
    <p:sldId id="706" r:id="rId13"/>
    <p:sldId id="714" r:id="rId14"/>
    <p:sldId id="707" r:id="rId15"/>
    <p:sldId id="708" r:id="rId16"/>
    <p:sldId id="710" r:id="rId17"/>
    <p:sldId id="723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ED530"/>
    <a:srgbClr val="FCFCFC"/>
    <a:srgbClr val="00FFFF"/>
    <a:srgbClr val="538026"/>
    <a:srgbClr val="09090B"/>
    <a:srgbClr val="FFFFCC"/>
    <a:srgbClr val="FF3300"/>
    <a:srgbClr val="CC0000"/>
    <a:srgbClr val="F4C1B7"/>
    <a:srgbClr val="F9DDD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8139" autoAdjust="0"/>
  </p:normalViewPr>
  <p:slideViewPr>
    <p:cSldViewPr>
      <p:cViewPr>
        <p:scale>
          <a:sx n="100" d="100"/>
          <a:sy n="100" d="100"/>
        </p:scale>
        <p:origin x="-2696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DCB4D12F-0F6E-994C-AA65-375EE5F49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7820-CCA9-564B-991A-3751F27FAF5A}" type="slidenum">
              <a:rPr lang="en-US">
                <a:latin typeface="Tahoma" pitchFamily="-112" charset="0"/>
              </a:rPr>
              <a:pPr/>
              <a:t>2</a:t>
            </a:fld>
            <a:endParaRPr lang="en-US">
              <a:latin typeface="Tahoma" pitchFamily="-112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CD643-139E-C344-A97F-6BD513E76E9A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A78C3-F908-E843-9B6C-3447C9C0B91D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what about using smaller smaller sequences?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355F2-C6BB-FF40-89FC-D7D8EA82A623}" type="slidenum">
              <a:rPr lang="en-US"/>
              <a:pPr/>
              <a:t>13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92E05-ED08-2044-990E-1B174982E7C2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B83CE-24C4-B749-8326-478DD0B12066}" type="slidenum">
              <a:rPr lang="en-US"/>
              <a:pPr/>
              <a:t>15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7F515-1A08-5040-A242-DC7C344A013F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7820-CCA9-564B-991A-3751F27FAF5A}" type="slidenum">
              <a:rPr lang="en-US">
                <a:latin typeface="Tahoma" pitchFamily="-112" charset="0"/>
              </a:rPr>
              <a:pPr/>
              <a:t>17</a:t>
            </a:fld>
            <a:endParaRPr lang="en-US">
              <a:latin typeface="Tahoma" pitchFamily="-112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7820-CCA9-564B-991A-3751F27FAF5A}" type="slidenum">
              <a:rPr lang="en-US">
                <a:latin typeface="Tahoma" pitchFamily="-112" charset="0"/>
              </a:rPr>
              <a:pPr/>
              <a:t>3</a:t>
            </a:fld>
            <a:endParaRPr lang="en-US">
              <a:latin typeface="Tahoma" pitchFamily="-112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27175-4DD6-4C44-B59F-C57A0337CA0B}" type="slidenum">
              <a:rPr lang="en-US">
                <a:latin typeface="Tahoma" pitchFamily="-112" charset="0"/>
              </a:rPr>
              <a:pPr/>
              <a:t>4</a:t>
            </a:fld>
            <a:endParaRPr lang="en-US">
              <a:latin typeface="Tahoma" pitchFamily="-112" charset="0"/>
            </a:endParaRPr>
          </a:p>
        </p:txBody>
      </p:sp>
      <p:sp>
        <p:nvSpPr>
          <p:cNvPr id="59395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CCAB3-91D8-0C4F-8DB4-54B795368A83}" type="slidenum">
              <a:rPr lang="en-US">
                <a:latin typeface="Tahoma" pitchFamily="-112" charset="0"/>
              </a:rPr>
              <a:pPr/>
              <a:t>5</a:t>
            </a:fld>
            <a:endParaRPr lang="en-US">
              <a:latin typeface="Tahoma" pitchFamily="-112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7820-CCA9-564B-991A-3751F27FAF5A}" type="slidenum">
              <a:rPr lang="en-US">
                <a:latin typeface="Tahoma" pitchFamily="-112" charset="0"/>
              </a:rPr>
              <a:pPr/>
              <a:t>6</a:t>
            </a:fld>
            <a:endParaRPr lang="en-US">
              <a:latin typeface="Tahoma" pitchFamily="-112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7820-CCA9-564B-991A-3751F27FAF5A}" type="slidenum">
              <a:rPr lang="en-US">
                <a:latin typeface="Tahoma" pitchFamily="-112" charset="0"/>
              </a:rPr>
              <a:pPr/>
              <a:t>7</a:t>
            </a:fld>
            <a:endParaRPr lang="en-US">
              <a:latin typeface="Tahoma" pitchFamily="-112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7820-CCA9-564B-991A-3751F27FAF5A}" type="slidenum">
              <a:rPr lang="en-US">
                <a:latin typeface="Tahoma" pitchFamily="-112" charset="0"/>
              </a:rPr>
              <a:pPr/>
              <a:t>8</a:t>
            </a:fld>
            <a:endParaRPr lang="en-US">
              <a:latin typeface="Tahoma" pitchFamily="-112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93865-164E-D149-9CBA-B8F5D4E7369F}" type="slidenum">
              <a:rPr lang="en-US"/>
              <a:pPr/>
              <a:t>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97820-CCA9-564B-991A-3751F27FAF5A}" type="slidenum">
              <a:rPr lang="en-US">
                <a:latin typeface="Tahoma" pitchFamily="-112" charset="0"/>
              </a:rPr>
              <a:pPr/>
              <a:t>10</a:t>
            </a:fld>
            <a:endParaRPr lang="en-US">
              <a:latin typeface="Tahoma" pitchFamily="-112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695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95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112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9FE4B5E8-80F1-7740-8088-E655883C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1C5F-5577-8445-8A20-0E344A4C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7514-1875-A04E-A03D-BD17EF044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2C87-EB53-894D-87B9-407980D33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6F1379E5-D3E6-C849-9377-39609EF0A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42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9BE8-0A2C-DD46-A5F9-64EBF3E1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8666-F38D-FF4F-9E87-32EED212F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A63A-BD22-1446-A0B9-09D31E3A7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F2FB-E857-8147-8083-42F8A732B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6FC9-D7ED-4A47-A677-534993479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E360-93EB-0A47-A8E5-868D93CF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7995-A554-DB4D-91E5-236AE37DB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931E-5F0D-774A-B915-9132ABC6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909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578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579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9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0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1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2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3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4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5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6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7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8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89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0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1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92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93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93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93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B5E08CAE-6B4E-2D43-83B8-F000274C0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  <p:sldLayoutId id="2147484313" r:id="rId12"/>
    <p:sldLayoutId id="214748431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-112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ostis@mit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057400"/>
            <a:ext cx="7307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CC"/>
                </a:solidFill>
                <a:latin typeface="Times New Roman"/>
                <a:cs typeface="Times New Roman"/>
              </a:rPr>
              <a:t>6.896: Probability and Computation</a:t>
            </a:r>
            <a:endParaRPr lang="en-US" sz="3600" b="1" dirty="0">
              <a:solidFill>
                <a:srgbClr val="FFFFCC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5702" y="2768236"/>
            <a:ext cx="174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Spring 2011</a:t>
            </a:r>
            <a:endParaRPr lang="en-US" sz="2400" b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4133672"/>
            <a:ext cx="45115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Constantinos (</a:t>
            </a:r>
            <a:r>
              <a:rPr lang="en-US" sz="2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Costis</a:t>
            </a:r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Daskalakis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costis@mit.edu</a:t>
            </a:r>
            <a:endParaRPr lang="en-US" b="1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/>
            <a:endParaRPr lang="en-US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9777" y="3200400"/>
            <a:ext cx="14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lecture </a:t>
            </a:r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19</a:t>
            </a:r>
            <a:endParaRPr lang="en-US" sz="2400" b="1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3962400" y="4191000"/>
            <a:ext cx="432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"/>
                <a:cs typeface="Times"/>
              </a:rPr>
              <a:t>a simple Markov model on a tree</a:t>
            </a:r>
            <a:endParaRPr lang="en-US" i="1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  <a:latin typeface="Times New Roman" charset="0"/>
              </a:rPr>
              <a:t>Evolution of Aligned Sequences</a:t>
            </a:r>
            <a:endParaRPr lang="en-US" sz="4000" dirty="0">
              <a:effectLst/>
              <a:latin typeface="Times New Roman" charset="0"/>
            </a:endParaRPr>
          </a:p>
        </p:txBody>
      </p:sp>
      <p:sp>
        <p:nvSpPr>
          <p:cNvPr id="46174" name="Oval 94"/>
          <p:cNvSpPr>
            <a:spLocks noChangeAspect="1" noChangeArrowheads="1"/>
          </p:cNvSpPr>
          <p:nvPr/>
        </p:nvSpPr>
        <p:spPr bwMode="auto">
          <a:xfrm>
            <a:off x="6138863" y="1636713"/>
            <a:ext cx="19843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75" name="Oval 95"/>
          <p:cNvSpPr>
            <a:spLocks noChangeAspect="1" noChangeArrowheads="1"/>
          </p:cNvSpPr>
          <p:nvPr/>
        </p:nvSpPr>
        <p:spPr bwMode="auto">
          <a:xfrm>
            <a:off x="5508625" y="2778125"/>
            <a:ext cx="196850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76" name="Oval 96"/>
          <p:cNvSpPr>
            <a:spLocks noChangeAspect="1" noChangeArrowheads="1"/>
          </p:cNvSpPr>
          <p:nvPr/>
        </p:nvSpPr>
        <p:spPr bwMode="auto">
          <a:xfrm>
            <a:off x="7397750" y="3922713"/>
            <a:ext cx="196850" cy="17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77" name="Oval 97"/>
          <p:cNvSpPr>
            <a:spLocks noChangeAspect="1" noChangeArrowheads="1"/>
          </p:cNvSpPr>
          <p:nvPr/>
        </p:nvSpPr>
        <p:spPr bwMode="auto">
          <a:xfrm>
            <a:off x="4881563" y="3922713"/>
            <a:ext cx="196850" cy="17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78" name="Oval 98"/>
          <p:cNvSpPr>
            <a:spLocks noChangeAspect="1" noChangeArrowheads="1"/>
          </p:cNvSpPr>
          <p:nvPr/>
        </p:nvSpPr>
        <p:spPr bwMode="auto">
          <a:xfrm>
            <a:off x="6138863" y="5064125"/>
            <a:ext cx="198437" cy="17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79" name="Oval 99"/>
          <p:cNvSpPr>
            <a:spLocks noChangeAspect="1" noChangeArrowheads="1"/>
          </p:cNvSpPr>
          <p:nvPr/>
        </p:nvSpPr>
        <p:spPr bwMode="auto">
          <a:xfrm>
            <a:off x="7712075" y="5064125"/>
            <a:ext cx="200025" cy="180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80" name="Oval 100"/>
          <p:cNvSpPr>
            <a:spLocks noChangeAspect="1" noChangeArrowheads="1"/>
          </p:cNvSpPr>
          <p:nvPr/>
        </p:nvSpPr>
        <p:spPr bwMode="auto">
          <a:xfrm>
            <a:off x="4565650" y="5064125"/>
            <a:ext cx="198438" cy="17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81" name="Oval 101"/>
          <p:cNvSpPr>
            <a:spLocks noChangeAspect="1" noChangeArrowheads="1"/>
          </p:cNvSpPr>
          <p:nvPr/>
        </p:nvSpPr>
        <p:spPr bwMode="auto">
          <a:xfrm>
            <a:off x="5195888" y="5064125"/>
            <a:ext cx="195262" cy="17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82" name="Oval 102"/>
          <p:cNvSpPr>
            <a:spLocks noChangeAspect="1" noChangeArrowheads="1"/>
          </p:cNvSpPr>
          <p:nvPr/>
        </p:nvSpPr>
        <p:spPr bwMode="auto">
          <a:xfrm>
            <a:off x="7083425" y="5064125"/>
            <a:ext cx="196850" cy="17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6183" name="AutoShape 103"/>
          <p:cNvCxnSpPr>
            <a:cxnSpLocks noChangeAspect="1" noChangeShapeType="1"/>
            <a:stCxn id="46174" idx="2"/>
            <a:endCxn id="46175" idx="0"/>
          </p:cNvCxnSpPr>
          <p:nvPr/>
        </p:nvCxnSpPr>
        <p:spPr bwMode="auto">
          <a:xfrm flipH="1">
            <a:off x="5608638" y="1816100"/>
            <a:ext cx="62865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84" name="AutoShape 104"/>
          <p:cNvCxnSpPr>
            <a:cxnSpLocks noChangeAspect="1" noChangeShapeType="1"/>
            <a:stCxn id="46175" idx="2"/>
            <a:endCxn id="46177" idx="0"/>
          </p:cNvCxnSpPr>
          <p:nvPr/>
        </p:nvCxnSpPr>
        <p:spPr bwMode="auto">
          <a:xfrm flipH="1">
            <a:off x="4979988" y="2957513"/>
            <a:ext cx="627062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85" name="AutoShape 105"/>
          <p:cNvCxnSpPr>
            <a:cxnSpLocks noChangeAspect="1" noChangeShapeType="1"/>
            <a:stCxn id="46177" idx="2"/>
            <a:endCxn id="46180" idx="0"/>
          </p:cNvCxnSpPr>
          <p:nvPr/>
        </p:nvCxnSpPr>
        <p:spPr bwMode="auto">
          <a:xfrm flipH="1">
            <a:off x="4665663" y="4100513"/>
            <a:ext cx="314325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86" name="AutoShape 106"/>
          <p:cNvCxnSpPr>
            <a:cxnSpLocks noChangeAspect="1" noChangeShapeType="1"/>
            <a:stCxn id="46177" idx="2"/>
            <a:endCxn id="46181" idx="0"/>
          </p:cNvCxnSpPr>
          <p:nvPr/>
        </p:nvCxnSpPr>
        <p:spPr bwMode="auto">
          <a:xfrm>
            <a:off x="4979988" y="4100513"/>
            <a:ext cx="314325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87" name="AutoShape 107"/>
          <p:cNvCxnSpPr>
            <a:cxnSpLocks noChangeAspect="1" noChangeShapeType="1"/>
            <a:stCxn id="46174" idx="2"/>
            <a:endCxn id="46176" idx="0"/>
          </p:cNvCxnSpPr>
          <p:nvPr/>
        </p:nvCxnSpPr>
        <p:spPr bwMode="auto">
          <a:xfrm>
            <a:off x="6238875" y="1816100"/>
            <a:ext cx="1257300" cy="2106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88" name="AutoShape 108"/>
          <p:cNvCxnSpPr>
            <a:cxnSpLocks noChangeAspect="1" noChangeShapeType="1"/>
            <a:stCxn id="46175" idx="2"/>
            <a:endCxn id="46178" idx="0"/>
          </p:cNvCxnSpPr>
          <p:nvPr/>
        </p:nvCxnSpPr>
        <p:spPr bwMode="auto">
          <a:xfrm>
            <a:off x="5608638" y="2957513"/>
            <a:ext cx="630237" cy="2106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89" name="AutoShape 109"/>
          <p:cNvCxnSpPr>
            <a:cxnSpLocks noChangeAspect="1" noChangeShapeType="1"/>
            <a:stCxn id="46176" idx="2"/>
            <a:endCxn id="46182" idx="0"/>
          </p:cNvCxnSpPr>
          <p:nvPr/>
        </p:nvCxnSpPr>
        <p:spPr bwMode="auto">
          <a:xfrm flipH="1">
            <a:off x="7181850" y="4100513"/>
            <a:ext cx="314325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190" name="AutoShape 110"/>
          <p:cNvCxnSpPr>
            <a:cxnSpLocks noChangeAspect="1" noChangeShapeType="1"/>
            <a:stCxn id="46176" idx="2"/>
            <a:endCxn id="46179" idx="0"/>
          </p:cNvCxnSpPr>
          <p:nvPr/>
        </p:nvCxnSpPr>
        <p:spPr bwMode="auto">
          <a:xfrm>
            <a:off x="7496175" y="4100513"/>
            <a:ext cx="317500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191" name="Text Box 111"/>
          <p:cNvSpPr txBox="1">
            <a:spLocks noChangeAspect="1" noChangeArrowheads="1"/>
          </p:cNvSpPr>
          <p:nvPr/>
        </p:nvSpPr>
        <p:spPr bwMode="auto">
          <a:xfrm>
            <a:off x="5297488" y="2728913"/>
            <a:ext cx="104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a</a:t>
            </a:r>
          </a:p>
        </p:txBody>
      </p:sp>
      <p:sp>
        <p:nvSpPr>
          <p:cNvPr id="46192" name="Text Box 112"/>
          <p:cNvSpPr txBox="1">
            <a:spLocks noChangeAspect="1" noChangeArrowheads="1"/>
          </p:cNvSpPr>
          <p:nvPr/>
        </p:nvSpPr>
        <p:spPr bwMode="auto">
          <a:xfrm>
            <a:off x="7685088" y="3859213"/>
            <a:ext cx="104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c</a:t>
            </a:r>
          </a:p>
        </p:txBody>
      </p:sp>
      <p:sp>
        <p:nvSpPr>
          <p:cNvPr id="46193" name="Text Box 113"/>
          <p:cNvSpPr txBox="1">
            <a:spLocks noChangeAspect="1" noChangeArrowheads="1"/>
          </p:cNvSpPr>
          <p:nvPr/>
        </p:nvSpPr>
        <p:spPr bwMode="auto">
          <a:xfrm>
            <a:off x="4678363" y="3859213"/>
            <a:ext cx="120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b</a:t>
            </a:r>
          </a:p>
        </p:txBody>
      </p:sp>
      <p:sp>
        <p:nvSpPr>
          <p:cNvPr id="46194" name="Text Box 114"/>
          <p:cNvSpPr txBox="1">
            <a:spLocks noChangeAspect="1" noChangeArrowheads="1"/>
          </p:cNvSpPr>
          <p:nvPr/>
        </p:nvSpPr>
        <p:spPr bwMode="auto">
          <a:xfrm>
            <a:off x="4446588" y="5262563"/>
            <a:ext cx="92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1</a:t>
            </a:r>
          </a:p>
        </p:txBody>
      </p:sp>
      <p:sp>
        <p:nvSpPr>
          <p:cNvPr id="46195" name="Text Box 115"/>
          <p:cNvSpPr txBox="1">
            <a:spLocks noChangeAspect="1" noChangeArrowheads="1"/>
          </p:cNvSpPr>
          <p:nvPr/>
        </p:nvSpPr>
        <p:spPr bwMode="auto">
          <a:xfrm>
            <a:off x="5929313" y="1587500"/>
            <a:ext cx="98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r</a:t>
            </a:r>
          </a:p>
        </p:txBody>
      </p:sp>
      <p:sp>
        <p:nvSpPr>
          <p:cNvPr id="46196" name="Text Box 116"/>
          <p:cNvSpPr txBox="1">
            <a:spLocks noChangeAspect="1" noChangeArrowheads="1"/>
          </p:cNvSpPr>
          <p:nvPr/>
        </p:nvSpPr>
        <p:spPr bwMode="auto">
          <a:xfrm>
            <a:off x="7015163" y="5262563"/>
            <a:ext cx="123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4</a:t>
            </a:r>
          </a:p>
        </p:txBody>
      </p:sp>
      <p:sp>
        <p:nvSpPr>
          <p:cNvPr id="46197" name="Text Box 117"/>
          <p:cNvSpPr txBox="1">
            <a:spLocks noChangeAspect="1" noChangeArrowheads="1"/>
          </p:cNvSpPr>
          <p:nvPr/>
        </p:nvSpPr>
        <p:spPr bwMode="auto">
          <a:xfrm>
            <a:off x="7632700" y="5262563"/>
            <a:ext cx="123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5</a:t>
            </a:r>
          </a:p>
        </p:txBody>
      </p:sp>
      <p:sp>
        <p:nvSpPr>
          <p:cNvPr id="46198" name="Text Box 118"/>
          <p:cNvSpPr txBox="1">
            <a:spLocks noChangeAspect="1" noChangeArrowheads="1"/>
          </p:cNvSpPr>
          <p:nvPr/>
        </p:nvSpPr>
        <p:spPr bwMode="auto">
          <a:xfrm>
            <a:off x="6073775" y="5262563"/>
            <a:ext cx="123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3</a:t>
            </a:r>
          </a:p>
        </p:txBody>
      </p:sp>
      <p:sp>
        <p:nvSpPr>
          <p:cNvPr id="46199" name="Text Box 119"/>
          <p:cNvSpPr txBox="1">
            <a:spLocks noChangeAspect="1" noChangeArrowheads="1"/>
          </p:cNvSpPr>
          <p:nvPr/>
        </p:nvSpPr>
        <p:spPr bwMode="auto">
          <a:xfrm>
            <a:off x="5130800" y="5262563"/>
            <a:ext cx="123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2</a:t>
            </a:r>
          </a:p>
        </p:txBody>
      </p:sp>
      <p:sp>
        <p:nvSpPr>
          <p:cNvPr id="46200" name="Text Box 120"/>
          <p:cNvSpPr txBox="1">
            <a:spLocks noChangeAspect="1" noChangeArrowheads="1"/>
          </p:cNvSpPr>
          <p:nvPr/>
        </p:nvSpPr>
        <p:spPr bwMode="auto">
          <a:xfrm>
            <a:off x="6981825" y="2617788"/>
            <a:ext cx="247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rc</a:t>
            </a:r>
          </a:p>
        </p:txBody>
      </p:sp>
      <p:sp>
        <p:nvSpPr>
          <p:cNvPr id="46201" name="Text Box 121"/>
          <p:cNvSpPr txBox="1">
            <a:spLocks noChangeAspect="1" noChangeArrowheads="1"/>
          </p:cNvSpPr>
          <p:nvPr/>
        </p:nvSpPr>
        <p:spPr bwMode="auto">
          <a:xfrm>
            <a:off x="5624513" y="2071688"/>
            <a:ext cx="247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ra</a:t>
            </a:r>
          </a:p>
        </p:txBody>
      </p:sp>
      <p:sp>
        <p:nvSpPr>
          <p:cNvPr id="46202" name="Text Box 122"/>
          <p:cNvSpPr txBox="1">
            <a:spLocks noChangeAspect="1" noChangeArrowheads="1"/>
          </p:cNvSpPr>
          <p:nvPr/>
        </p:nvSpPr>
        <p:spPr bwMode="auto">
          <a:xfrm>
            <a:off x="5084763" y="3165475"/>
            <a:ext cx="263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ab</a:t>
            </a:r>
          </a:p>
        </p:txBody>
      </p:sp>
      <p:sp>
        <p:nvSpPr>
          <p:cNvPr id="46203" name="Text Box 123"/>
          <p:cNvSpPr txBox="1">
            <a:spLocks noChangeAspect="1" noChangeArrowheads="1"/>
          </p:cNvSpPr>
          <p:nvPr/>
        </p:nvSpPr>
        <p:spPr bwMode="auto">
          <a:xfrm>
            <a:off x="6002338" y="3781425"/>
            <a:ext cx="2651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a3</a:t>
            </a:r>
          </a:p>
        </p:txBody>
      </p:sp>
      <p:sp>
        <p:nvSpPr>
          <p:cNvPr id="46204" name="Text Box 124"/>
          <p:cNvSpPr txBox="1">
            <a:spLocks noChangeAspect="1" noChangeArrowheads="1"/>
          </p:cNvSpPr>
          <p:nvPr/>
        </p:nvSpPr>
        <p:spPr bwMode="auto">
          <a:xfrm>
            <a:off x="4492625" y="4397375"/>
            <a:ext cx="254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b1</a:t>
            </a:r>
          </a:p>
        </p:txBody>
      </p:sp>
      <p:sp>
        <p:nvSpPr>
          <p:cNvPr id="46205" name="Text Box 125"/>
          <p:cNvSpPr txBox="1">
            <a:spLocks noChangeAspect="1" noChangeArrowheads="1"/>
          </p:cNvSpPr>
          <p:nvPr/>
        </p:nvSpPr>
        <p:spPr bwMode="auto">
          <a:xfrm>
            <a:off x="5248275" y="4397375"/>
            <a:ext cx="2762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b2</a:t>
            </a:r>
          </a:p>
        </p:txBody>
      </p:sp>
      <p:sp>
        <p:nvSpPr>
          <p:cNvPr id="46206" name="Text Box 126"/>
          <p:cNvSpPr txBox="1">
            <a:spLocks noChangeAspect="1" noChangeArrowheads="1"/>
          </p:cNvSpPr>
          <p:nvPr/>
        </p:nvSpPr>
        <p:spPr bwMode="auto">
          <a:xfrm>
            <a:off x="6981825" y="4330700"/>
            <a:ext cx="2651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c4</a:t>
            </a:r>
          </a:p>
        </p:txBody>
      </p:sp>
      <p:sp>
        <p:nvSpPr>
          <p:cNvPr id="46207" name="Text Box 127"/>
          <p:cNvSpPr txBox="1">
            <a:spLocks noChangeAspect="1" noChangeArrowheads="1"/>
          </p:cNvSpPr>
          <p:nvPr/>
        </p:nvSpPr>
        <p:spPr bwMode="auto">
          <a:xfrm>
            <a:off x="7735888" y="4330700"/>
            <a:ext cx="2651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latin typeface="Comic Sans MS" charset="0"/>
              </a:rPr>
              <a:t>p</a:t>
            </a:r>
            <a:r>
              <a:rPr lang="en-GB" sz="1600" baseline="-25000">
                <a:latin typeface="Comic Sans MS" charset="0"/>
              </a:rPr>
              <a:t>c5</a:t>
            </a:r>
          </a:p>
        </p:txBody>
      </p:sp>
      <p:sp>
        <p:nvSpPr>
          <p:cNvPr id="46208" name="Text Box 128"/>
          <p:cNvSpPr txBox="1">
            <a:spLocks noChangeAspect="1" noChangeArrowheads="1"/>
          </p:cNvSpPr>
          <p:nvPr/>
        </p:nvSpPr>
        <p:spPr bwMode="auto">
          <a:xfrm>
            <a:off x="6718300" y="1536700"/>
            <a:ext cx="21971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latin typeface="Comic Sans MS" charset="0"/>
              </a:rPr>
              <a:t>…</a:t>
            </a:r>
            <a:endParaRPr lang="en-US" sz="2200" dirty="0">
              <a:latin typeface="Comic Sans MS" charset="0"/>
            </a:endParaRPr>
          </a:p>
        </p:txBody>
      </p:sp>
      <p:sp>
        <p:nvSpPr>
          <p:cNvPr id="46209" name="Text Box 129"/>
          <p:cNvSpPr txBox="1">
            <a:spLocks noChangeAspect="1" noChangeArrowheads="1"/>
          </p:cNvSpPr>
          <p:nvPr/>
        </p:nvSpPr>
        <p:spPr bwMode="auto">
          <a:xfrm>
            <a:off x="6413500" y="1524000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11" name="Text Box 131"/>
          <p:cNvSpPr txBox="1">
            <a:spLocks noChangeAspect="1" noChangeArrowheads="1"/>
          </p:cNvSpPr>
          <p:nvPr/>
        </p:nvSpPr>
        <p:spPr bwMode="auto">
          <a:xfrm>
            <a:off x="5849938" y="2671763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12" name="Text Box 132"/>
          <p:cNvSpPr txBox="1">
            <a:spLocks noChangeAspect="1" noChangeArrowheads="1"/>
          </p:cNvSpPr>
          <p:nvPr/>
        </p:nvSpPr>
        <p:spPr bwMode="auto">
          <a:xfrm>
            <a:off x="7145338" y="3836988"/>
            <a:ext cx="1095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rgbClr val="FF3399"/>
                </a:solidFill>
                <a:latin typeface="Comic Sans MS" charset="0"/>
              </a:rPr>
              <a:t>+</a:t>
            </a:r>
          </a:p>
        </p:txBody>
      </p:sp>
      <p:sp>
        <p:nvSpPr>
          <p:cNvPr id="46213" name="Text Box 133"/>
          <p:cNvSpPr txBox="1">
            <a:spLocks noChangeAspect="1" noChangeArrowheads="1"/>
          </p:cNvSpPr>
          <p:nvPr/>
        </p:nvSpPr>
        <p:spPr bwMode="auto">
          <a:xfrm>
            <a:off x="5927725" y="4930775"/>
            <a:ext cx="1095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rgbClr val="FF3399"/>
                </a:solidFill>
                <a:latin typeface="Comic Sans MS" charset="0"/>
              </a:rPr>
              <a:t>+</a:t>
            </a:r>
          </a:p>
        </p:txBody>
      </p:sp>
      <p:sp>
        <p:nvSpPr>
          <p:cNvPr id="46214" name="Text Box 134"/>
          <p:cNvSpPr txBox="1">
            <a:spLocks noChangeAspect="1" noChangeArrowheads="1"/>
          </p:cNvSpPr>
          <p:nvPr/>
        </p:nvSpPr>
        <p:spPr bwMode="auto">
          <a:xfrm>
            <a:off x="8035925" y="4945063"/>
            <a:ext cx="1095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rgbClr val="FF3399"/>
                </a:solidFill>
                <a:latin typeface="Comic Sans MS" charset="0"/>
              </a:rPr>
              <a:t>+</a:t>
            </a:r>
          </a:p>
        </p:txBody>
      </p:sp>
      <p:sp>
        <p:nvSpPr>
          <p:cNvPr id="46215" name="Text Box 135"/>
          <p:cNvSpPr txBox="1">
            <a:spLocks noChangeAspect="1" noChangeArrowheads="1"/>
          </p:cNvSpPr>
          <p:nvPr/>
        </p:nvSpPr>
        <p:spPr bwMode="auto">
          <a:xfrm>
            <a:off x="5172075" y="3836988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16" name="Text Box 136"/>
          <p:cNvSpPr txBox="1">
            <a:spLocks noChangeAspect="1" noChangeArrowheads="1"/>
          </p:cNvSpPr>
          <p:nvPr/>
        </p:nvSpPr>
        <p:spPr bwMode="auto">
          <a:xfrm>
            <a:off x="5486400" y="4930775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17" name="Text Box 137"/>
          <p:cNvSpPr txBox="1">
            <a:spLocks noChangeAspect="1" noChangeArrowheads="1"/>
          </p:cNvSpPr>
          <p:nvPr/>
        </p:nvSpPr>
        <p:spPr bwMode="auto">
          <a:xfrm>
            <a:off x="6843713" y="4930775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18" name="Text Box 138"/>
          <p:cNvSpPr txBox="1">
            <a:spLocks noChangeAspect="1" noChangeArrowheads="1"/>
          </p:cNvSpPr>
          <p:nvPr/>
        </p:nvSpPr>
        <p:spPr bwMode="auto">
          <a:xfrm>
            <a:off x="4356100" y="4930775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21" name="Text Box 141"/>
          <p:cNvSpPr txBox="1">
            <a:spLocks noChangeAspect="1" noChangeArrowheads="1"/>
          </p:cNvSpPr>
          <p:nvPr/>
        </p:nvSpPr>
        <p:spPr bwMode="auto">
          <a:xfrm>
            <a:off x="152400" y="2860675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charset="0"/>
                <a:sym typeface="Symbol" charset="2"/>
              </a:rPr>
              <a:t>1. State Space: </a:t>
            </a:r>
            <a:r>
              <a:rPr lang="en-US" sz="2400" dirty="0" err="1">
                <a:latin typeface="Times New Roman" charset="0"/>
                <a:sym typeface="Symbol" charset="2"/>
              </a:rPr>
              <a:t></a:t>
            </a:r>
            <a:r>
              <a:rPr lang="en-US" sz="2400" dirty="0">
                <a:latin typeface="Times New Roman" charset="0"/>
                <a:sym typeface="Symbol" charset="2"/>
              </a:rPr>
              <a:t>= {</a:t>
            </a:r>
            <a:r>
              <a:rPr lang="en-US" b="1" dirty="0">
                <a:solidFill>
                  <a:schemeClr val="accent1"/>
                </a:solidFill>
                <a:latin typeface="Times New Roman"/>
                <a:cs typeface="Times New Roman"/>
              </a:rPr>
              <a:t>-1</a:t>
            </a:r>
            <a:r>
              <a:rPr lang="en-US" dirty="0">
                <a:solidFill>
                  <a:schemeClr val="accent1"/>
                </a:solidFill>
                <a:latin typeface="Times New Roman"/>
                <a:cs typeface="Times New Roman"/>
              </a:rPr>
              <a:t>, </a:t>
            </a:r>
            <a:r>
              <a:rPr lang="en-US" b="1" dirty="0">
                <a:solidFill>
                  <a:srgbClr val="FF3399"/>
                </a:solidFill>
                <a:latin typeface="Times New Roman"/>
                <a:cs typeface="Times New Roman"/>
              </a:rPr>
              <a:t>+1</a:t>
            </a:r>
            <a:r>
              <a:rPr lang="en-US" dirty="0"/>
              <a:t>}</a:t>
            </a:r>
            <a:endParaRPr 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46222" name="Rectangle 142"/>
          <p:cNvSpPr>
            <a:spLocks noChangeArrowheads="1"/>
          </p:cNvSpPr>
          <p:nvPr/>
        </p:nvSpPr>
        <p:spPr bwMode="auto">
          <a:xfrm>
            <a:off x="228600" y="4038600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charset="0"/>
              </a:rPr>
              <a:t>2. Mutation Probabilities on </a:t>
            </a:r>
            <a:r>
              <a:rPr lang="en-US" sz="2400" dirty="0" smtClean="0">
                <a:latin typeface="Times New Roman" charset="0"/>
              </a:rPr>
              <a:t>edges (also unknown)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6230" name="Text Box 150"/>
          <p:cNvSpPr txBox="1">
            <a:spLocks noChangeAspect="1" noChangeArrowheads="1"/>
          </p:cNvSpPr>
          <p:nvPr/>
        </p:nvSpPr>
        <p:spPr bwMode="auto">
          <a:xfrm>
            <a:off x="228600" y="48768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charset="0"/>
              </a:rPr>
              <a:t>3.</a:t>
            </a:r>
            <a:r>
              <a:rPr lang="en-US" sz="2400" dirty="0" smtClean="0">
                <a:latin typeface="Times New Roman" charset="0"/>
              </a:rPr>
              <a:t> Choose uniform spin at </a:t>
            </a:r>
            <a:r>
              <a:rPr lang="en-US" sz="2400" dirty="0">
                <a:latin typeface="Times New Roman" charset="0"/>
              </a:rPr>
              <a:t>the </a:t>
            </a:r>
            <a:r>
              <a:rPr lang="en-US" sz="2400" dirty="0" smtClean="0">
                <a:latin typeface="Times New Roman" charset="0"/>
              </a:rPr>
              <a:t>root; </a:t>
            </a:r>
            <a:endParaRPr lang="en-US" dirty="0">
              <a:latin typeface="Comic Sans MS" charset="0"/>
            </a:endParaRPr>
          </a:p>
        </p:txBody>
      </p:sp>
      <p:sp>
        <p:nvSpPr>
          <p:cNvPr id="46232" name="Text Box 152"/>
          <p:cNvSpPr txBox="1">
            <a:spLocks noChangeArrowheads="1"/>
          </p:cNvSpPr>
          <p:nvPr/>
        </p:nvSpPr>
        <p:spPr bwMode="auto">
          <a:xfrm>
            <a:off x="1362075" y="3289300"/>
            <a:ext cx="3069921" cy="830997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Times New Roman"/>
                <a:cs typeface="Times New Roman"/>
              </a:rPr>
              <a:t> -1</a:t>
            </a:r>
            <a:r>
              <a:rPr lang="en-US" b="1" dirty="0">
                <a:latin typeface="Times New Roman"/>
                <a:cs typeface="Times New Roman"/>
              </a:rPr>
              <a:t>: </a:t>
            </a:r>
            <a:r>
              <a:rPr lang="en-US" b="1" dirty="0" err="1">
                <a:solidFill>
                  <a:schemeClr val="tx2"/>
                </a:solidFill>
                <a:latin typeface="Times New Roman"/>
                <a:cs typeface="Times New Roman"/>
              </a:rPr>
              <a:t>Purines</a:t>
            </a:r>
            <a:r>
              <a:rPr lang="en-US" b="1" dirty="0">
                <a:solidFill>
                  <a:schemeClr val="tx2"/>
                </a:solidFill>
                <a:latin typeface="Times New Roman"/>
                <a:cs typeface="Times New Roman"/>
              </a:rPr>
              <a:t> (A,G)</a:t>
            </a:r>
          </a:p>
          <a:p>
            <a:r>
              <a:rPr lang="en-US" b="1" dirty="0">
                <a:solidFill>
                  <a:srgbClr val="FF3399"/>
                </a:solidFill>
                <a:latin typeface="Times New Roman"/>
                <a:cs typeface="Times New Roman"/>
              </a:rPr>
              <a:t>+1</a:t>
            </a:r>
            <a:r>
              <a:rPr lang="en-US" b="1" dirty="0">
                <a:latin typeface="Times New Roman"/>
                <a:cs typeface="Times New Roman"/>
              </a:rPr>
              <a:t>: </a:t>
            </a:r>
            <a:r>
              <a:rPr lang="en-US" b="1" dirty="0" err="1">
                <a:solidFill>
                  <a:schemeClr val="tx2"/>
                </a:solidFill>
                <a:latin typeface="Times New Roman"/>
                <a:cs typeface="Times New Roman"/>
              </a:rPr>
              <a:t>Pyrimidines</a:t>
            </a:r>
            <a:r>
              <a:rPr lang="en-US" b="1" dirty="0">
                <a:solidFill>
                  <a:schemeClr val="tx2"/>
                </a:solidFill>
                <a:latin typeface="Times New Roman"/>
                <a:cs typeface="Times New Roman"/>
              </a:rPr>
              <a:t> (C,T)</a:t>
            </a:r>
          </a:p>
        </p:txBody>
      </p:sp>
      <p:sp>
        <p:nvSpPr>
          <p:cNvPr id="46233" name="Text Box 153"/>
          <p:cNvSpPr txBox="1">
            <a:spLocks noChangeAspect="1" noChangeArrowheads="1"/>
          </p:cNvSpPr>
          <p:nvPr/>
        </p:nvSpPr>
        <p:spPr bwMode="auto">
          <a:xfrm>
            <a:off x="158750" y="2438400"/>
            <a:ext cx="5784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charset="0"/>
                <a:sym typeface="Symbol" charset="2"/>
              </a:rPr>
              <a:t>0. Tree T = (V, E) on </a:t>
            </a:r>
            <a:r>
              <a:rPr lang="en-US" sz="2400" i="1" dirty="0" err="1">
                <a:latin typeface="Times New Roman" charset="0"/>
                <a:sym typeface="Symbol" charset="2"/>
              </a:rPr>
              <a:t>n</a:t>
            </a:r>
            <a:r>
              <a:rPr lang="en-US" sz="2400" dirty="0">
                <a:latin typeface="Times New Roman" charset="0"/>
                <a:sym typeface="Symbol" charset="2"/>
              </a:rPr>
              <a:t> </a:t>
            </a:r>
            <a:r>
              <a:rPr lang="en-US" sz="2400" dirty="0" smtClean="0">
                <a:latin typeface="Times New Roman" charset="0"/>
                <a:sym typeface="Symbol" charset="2"/>
              </a:rPr>
              <a:t>leaves (unknown)</a:t>
            </a:r>
            <a:endParaRPr 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46234" name="Text Box 154"/>
          <p:cNvSpPr txBox="1">
            <a:spLocks noChangeAspect="1" noChangeArrowheads="1"/>
          </p:cNvSpPr>
          <p:nvPr/>
        </p:nvSpPr>
        <p:spPr bwMode="auto">
          <a:xfrm>
            <a:off x="6594475" y="1527175"/>
            <a:ext cx="1095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dirty="0">
                <a:solidFill>
                  <a:srgbClr val="FF3399"/>
                </a:solidFill>
                <a:latin typeface="Comic Sans MS" charset="0"/>
              </a:rPr>
              <a:t>+</a:t>
            </a:r>
            <a:endParaRPr lang="en-GB" dirty="0">
              <a:solidFill>
                <a:srgbClr val="FF3399"/>
              </a:solidFill>
              <a:latin typeface="Comic Sans MS" charset="0"/>
            </a:endParaRPr>
          </a:p>
        </p:txBody>
      </p:sp>
      <p:sp>
        <p:nvSpPr>
          <p:cNvPr id="46237" name="Text Box 157"/>
          <p:cNvSpPr txBox="1">
            <a:spLocks noChangeAspect="1" noChangeArrowheads="1"/>
          </p:cNvSpPr>
          <p:nvPr/>
        </p:nvSpPr>
        <p:spPr bwMode="auto">
          <a:xfrm>
            <a:off x="6032500" y="2668588"/>
            <a:ext cx="1095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>
                <a:solidFill>
                  <a:srgbClr val="FF3399"/>
                </a:solidFill>
                <a:latin typeface="Comic Sans MS" charset="0"/>
              </a:rPr>
              <a:t>+</a:t>
            </a:r>
            <a:endParaRPr lang="en-GB">
              <a:solidFill>
                <a:srgbClr val="FF3399"/>
              </a:solidFill>
              <a:latin typeface="Comic Sans MS" charset="0"/>
            </a:endParaRPr>
          </a:p>
        </p:txBody>
      </p:sp>
      <p:sp>
        <p:nvSpPr>
          <p:cNvPr id="46238" name="Text Box 158"/>
          <p:cNvSpPr txBox="1">
            <a:spLocks noChangeAspect="1" noChangeArrowheads="1"/>
          </p:cNvSpPr>
          <p:nvPr/>
        </p:nvSpPr>
        <p:spPr bwMode="auto">
          <a:xfrm>
            <a:off x="7294563" y="3843338"/>
            <a:ext cx="1095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>
                <a:solidFill>
                  <a:srgbClr val="FF3399"/>
                </a:solidFill>
                <a:latin typeface="Comic Sans MS" charset="0"/>
              </a:rPr>
              <a:t>+</a:t>
            </a:r>
            <a:endParaRPr lang="en-GB">
              <a:solidFill>
                <a:srgbClr val="FF3399"/>
              </a:solidFill>
              <a:latin typeface="Comic Sans MS" charset="0"/>
            </a:endParaRPr>
          </a:p>
        </p:txBody>
      </p:sp>
      <p:sp>
        <p:nvSpPr>
          <p:cNvPr id="46240" name="Text Box 160"/>
          <p:cNvSpPr txBox="1">
            <a:spLocks noChangeAspect="1" noChangeArrowheads="1"/>
          </p:cNvSpPr>
          <p:nvPr/>
        </p:nvSpPr>
        <p:spPr bwMode="auto">
          <a:xfrm>
            <a:off x="6996113" y="4924425"/>
            <a:ext cx="1095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>
                <a:solidFill>
                  <a:srgbClr val="FF3399"/>
                </a:solidFill>
                <a:latin typeface="Comic Sans MS" charset="0"/>
              </a:rPr>
              <a:t>+</a:t>
            </a:r>
            <a:endParaRPr lang="en-GB">
              <a:solidFill>
                <a:srgbClr val="FF3399"/>
              </a:solidFill>
              <a:latin typeface="Comic Sans MS" charset="0"/>
            </a:endParaRPr>
          </a:p>
        </p:txBody>
      </p:sp>
      <p:sp>
        <p:nvSpPr>
          <p:cNvPr id="46241" name="Text Box 161"/>
          <p:cNvSpPr txBox="1">
            <a:spLocks noChangeAspect="1" noChangeArrowheads="1"/>
          </p:cNvSpPr>
          <p:nvPr/>
        </p:nvSpPr>
        <p:spPr bwMode="auto">
          <a:xfrm>
            <a:off x="8166100" y="4940300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42" name="Text Box 162"/>
          <p:cNvSpPr txBox="1">
            <a:spLocks noChangeAspect="1" noChangeArrowheads="1"/>
          </p:cNvSpPr>
          <p:nvPr/>
        </p:nvSpPr>
        <p:spPr bwMode="auto">
          <a:xfrm>
            <a:off x="5316538" y="3840163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dirty="0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43" name="Text Box 163"/>
          <p:cNvSpPr txBox="1">
            <a:spLocks noChangeAspect="1" noChangeArrowheads="1"/>
          </p:cNvSpPr>
          <p:nvPr/>
        </p:nvSpPr>
        <p:spPr bwMode="auto">
          <a:xfrm>
            <a:off x="4513263" y="4935538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44" name="Text Box 164"/>
          <p:cNvSpPr txBox="1">
            <a:spLocks noChangeAspect="1" noChangeArrowheads="1"/>
          </p:cNvSpPr>
          <p:nvPr/>
        </p:nvSpPr>
        <p:spPr bwMode="auto">
          <a:xfrm>
            <a:off x="6040438" y="4938713"/>
            <a:ext cx="9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chemeClr val="accent1"/>
                </a:solidFill>
                <a:latin typeface="Comic Sans MS" charset="0"/>
              </a:rPr>
              <a:t>-</a:t>
            </a:r>
          </a:p>
        </p:txBody>
      </p:sp>
      <p:sp>
        <p:nvSpPr>
          <p:cNvPr id="46246" name="Text Box 166"/>
          <p:cNvSpPr txBox="1">
            <a:spLocks noChangeAspect="1" noChangeArrowheads="1"/>
          </p:cNvSpPr>
          <p:nvPr/>
        </p:nvSpPr>
        <p:spPr bwMode="auto">
          <a:xfrm>
            <a:off x="5624513" y="4924425"/>
            <a:ext cx="1095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>
                <a:solidFill>
                  <a:srgbClr val="FF3399"/>
                </a:solidFill>
                <a:latin typeface="Comic Sans MS" charset="0"/>
              </a:rPr>
              <a:t>+</a:t>
            </a:r>
            <a:endParaRPr lang="en-GB">
              <a:solidFill>
                <a:srgbClr val="FF3399"/>
              </a:solidFill>
              <a:latin typeface="Comic Sans M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" y="5859959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/>
                <a:cs typeface="Times New Roman"/>
              </a:rPr>
              <a:t>Lemma</a:t>
            </a:r>
            <a:r>
              <a:rPr lang="en-US" sz="2200" dirty="0" smtClean="0">
                <a:latin typeface="Times New Roman"/>
                <a:cs typeface="Times New Roman"/>
              </a:rPr>
              <a:t>: Equivalent to taking independent samples from the </a:t>
            </a:r>
            <a:r>
              <a:rPr lang="en-US" sz="2200" dirty="0" err="1" smtClean="0">
                <a:latin typeface="Times New Roman"/>
                <a:cs typeface="Times New Roman"/>
              </a:rPr>
              <a:t>Ising</a:t>
            </a:r>
            <a:r>
              <a:rPr lang="en-US" sz="2200" dirty="0" smtClean="0">
                <a:latin typeface="Times New Roman"/>
                <a:cs typeface="Times New Roman"/>
              </a:rPr>
              <a:t> model (with appropriate temperatures related to mutation probabilities).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14400" y="5245100"/>
            <a:ext cx="1842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charset="0"/>
              </a:rPr>
              <a:t>trickle-down;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628900" y="5257800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charset="0"/>
              </a:rPr>
              <a:t>repeat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00" grpId="0"/>
      <p:bldP spid="46201" grpId="0"/>
      <p:bldP spid="46202" grpId="0"/>
      <p:bldP spid="46203" grpId="0"/>
      <p:bldP spid="46204" grpId="0"/>
      <p:bldP spid="46205" grpId="0"/>
      <p:bldP spid="46206" grpId="0"/>
      <p:bldP spid="46207" grpId="0"/>
      <p:bldP spid="46208" grpId="1"/>
      <p:bldP spid="46209" grpId="0"/>
      <p:bldP spid="46211" grpId="0"/>
      <p:bldP spid="46212" grpId="0"/>
      <p:bldP spid="46213" grpId="0"/>
      <p:bldP spid="46214" grpId="0"/>
      <p:bldP spid="46215" grpId="0"/>
      <p:bldP spid="46216" grpId="0"/>
      <p:bldP spid="46217" grpId="0"/>
      <p:bldP spid="46218" grpId="0"/>
      <p:bldP spid="46221" grpId="0"/>
      <p:bldP spid="46222" grpId="0"/>
      <p:bldP spid="46230" grpId="0"/>
      <p:bldP spid="46232" grpId="0" animBg="1"/>
      <p:bldP spid="46233" grpId="0"/>
      <p:bldP spid="46234" grpId="0"/>
      <p:bldP spid="46237" grpId="0"/>
      <p:bldP spid="46238" grpId="0"/>
      <p:bldP spid="46240" grpId="0"/>
      <p:bldP spid="46241" grpId="0"/>
      <p:bldP spid="46242" grpId="0"/>
      <p:bldP spid="46243" grpId="0"/>
      <p:bldP spid="46244" grpId="0"/>
      <p:bldP spid="46246" grpId="0"/>
      <p:bldP spid="66" grpId="0"/>
      <p:bldP spid="65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/>
          <a:lstStyle/>
          <a:p>
            <a:r>
              <a:rPr lang="en-US" sz="4000" dirty="0">
                <a:latin typeface="Times New Roman" charset="0"/>
              </a:rPr>
              <a:t>The </a:t>
            </a:r>
            <a:r>
              <a:rPr lang="en-US" sz="4000" dirty="0" err="1">
                <a:effectLst/>
                <a:latin typeface="Times New Roman" charset="0"/>
              </a:rPr>
              <a:t>Phylogenetic</a:t>
            </a:r>
            <a:r>
              <a:rPr lang="en-US" sz="4000" dirty="0">
                <a:effectLst/>
                <a:latin typeface="Times New Roman" charset="0"/>
              </a:rPr>
              <a:t> Reconstruction Problem</a:t>
            </a:r>
          </a:p>
        </p:txBody>
      </p:sp>
      <p:sp>
        <p:nvSpPr>
          <p:cNvPr id="50213" name="Text Box 37"/>
          <p:cNvSpPr txBox="1">
            <a:spLocks noChangeAspect="1" noChangeArrowheads="1"/>
          </p:cNvSpPr>
          <p:nvPr/>
        </p:nvSpPr>
        <p:spPr bwMode="auto">
          <a:xfrm>
            <a:off x="-381000" y="1447800"/>
            <a:ext cx="7391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r>
              <a:rPr lang="en-GB" sz="2400" dirty="0">
                <a:latin typeface="Times New Roman" charset="0"/>
              </a:rPr>
              <a:t>Input: </a:t>
            </a:r>
            <a:r>
              <a:rPr lang="en-GB" sz="2400" i="1" dirty="0" err="1">
                <a:latin typeface="Times New Roman" charset="0"/>
              </a:rPr>
              <a:t>k</a:t>
            </a:r>
            <a:r>
              <a:rPr lang="en-GB" sz="2400" dirty="0">
                <a:latin typeface="Times New Roman" charset="0"/>
              </a:rPr>
              <a:t> independent samples of the process at the leaves of an </a:t>
            </a:r>
            <a:r>
              <a:rPr lang="en-GB" sz="2400" i="1" dirty="0" err="1">
                <a:latin typeface="Times New Roman" charset="0"/>
              </a:rPr>
              <a:t>n</a:t>
            </a:r>
            <a:r>
              <a:rPr lang="en-GB" sz="2400" dirty="0">
                <a:latin typeface="Times New Roman" charset="0"/>
              </a:rPr>
              <a:t> leaf tree – but </a:t>
            </a:r>
            <a:r>
              <a:rPr lang="en-GB" sz="2400" b="1" dirty="0">
                <a:solidFill>
                  <a:schemeClr val="hlink"/>
                </a:solidFill>
                <a:latin typeface="Times New Roman" charset="0"/>
              </a:rPr>
              <a:t>tree not known!</a:t>
            </a:r>
            <a:endParaRPr lang="en-GB" sz="2400" b="1" dirty="0" smtClean="0">
              <a:solidFill>
                <a:schemeClr val="hlink"/>
              </a:solidFill>
              <a:latin typeface="Times New Roman" charset="0"/>
            </a:endParaRPr>
          </a:p>
          <a:p>
            <a:pPr lvl="1"/>
            <a:endParaRPr lang="en-GB" dirty="0">
              <a:latin typeface="Times New Roman" charset="0"/>
            </a:endParaRPr>
          </a:p>
          <a:p>
            <a:pPr lvl="1"/>
            <a:r>
              <a:rPr lang="en-GB" sz="2400" b="1" dirty="0" smtClean="0">
                <a:latin typeface="Times New Roman" charset="0"/>
              </a:rPr>
              <a:t>Task</a:t>
            </a:r>
            <a:r>
              <a:rPr lang="en-GB" sz="2400" b="1" dirty="0">
                <a:latin typeface="Times New Roman" charset="0"/>
              </a:rPr>
              <a:t>:</a:t>
            </a:r>
            <a:r>
              <a:rPr lang="en-GB" sz="2400" dirty="0">
                <a:latin typeface="Times New Roman" charset="0"/>
              </a:rPr>
              <a:t> fully reconstruct the model, </a:t>
            </a:r>
          </a:p>
          <a:p>
            <a:pPr lvl="1"/>
            <a:r>
              <a:rPr lang="en-GB" sz="2400" dirty="0">
                <a:latin typeface="Times New Roman" charset="0"/>
              </a:rPr>
              <a:t>	  i.e.  find </a:t>
            </a:r>
            <a:r>
              <a:rPr lang="en-GB" sz="2400" b="1" dirty="0">
                <a:solidFill>
                  <a:schemeClr val="hlink"/>
                </a:solidFill>
                <a:latin typeface="Times New Roman" charset="0"/>
              </a:rPr>
              <a:t>tree</a:t>
            </a:r>
            <a:r>
              <a:rPr lang="en-GB" sz="2400" dirty="0">
                <a:latin typeface="Times New Roman" charset="0"/>
              </a:rPr>
              <a:t> </a:t>
            </a:r>
            <a:r>
              <a:rPr lang="en-GB" sz="2400" i="1" dirty="0">
                <a:latin typeface="Times New Roman" charset="0"/>
              </a:rPr>
              <a:t>and</a:t>
            </a:r>
            <a:r>
              <a:rPr lang="en-GB" sz="2400" dirty="0">
                <a:latin typeface="Times New Roman" charset="0"/>
              </a:rPr>
              <a:t> </a:t>
            </a:r>
            <a:r>
              <a:rPr lang="en-GB" sz="2400" b="1" dirty="0">
                <a:solidFill>
                  <a:schemeClr val="hlink"/>
                </a:solidFill>
                <a:latin typeface="Times New Roman" charset="0"/>
              </a:rPr>
              <a:t>mutation probabilities</a:t>
            </a:r>
          </a:p>
          <a:p>
            <a:pPr lvl="1"/>
            <a:endParaRPr lang="en-US" sz="2400" b="1" dirty="0" smtClean="0">
              <a:latin typeface="Times New Roman" charset="0"/>
            </a:endParaRPr>
          </a:p>
          <a:p>
            <a:r>
              <a:rPr lang="en-US" sz="2400" b="1" dirty="0" smtClean="0">
                <a:latin typeface="Times New Roman" charset="0"/>
              </a:rPr>
              <a:t>       Goal</a:t>
            </a:r>
            <a:r>
              <a:rPr lang="en-US" sz="2400" b="1" dirty="0">
                <a:latin typeface="Times New Roman" charset="0"/>
              </a:rPr>
              <a:t>:</a:t>
            </a:r>
            <a:r>
              <a:rPr lang="en-US" sz="2400" b="1" dirty="0" smtClean="0">
                <a:latin typeface="Times New Roman" charset="0"/>
              </a:rPr>
              <a:t>  </a:t>
            </a:r>
            <a:r>
              <a:rPr lang="en-US" sz="2400" dirty="0" smtClean="0">
                <a:latin typeface="Times New Roman" charset="0"/>
              </a:rPr>
              <a:t>complete </a:t>
            </a:r>
            <a:r>
              <a:rPr lang="en-US" sz="2400" dirty="0">
                <a:latin typeface="Times New Roman" charset="0"/>
              </a:rPr>
              <a:t>the task </a:t>
            </a:r>
            <a:r>
              <a:rPr lang="en-US" sz="2400" b="1" dirty="0">
                <a:solidFill>
                  <a:schemeClr val="hlink"/>
                </a:solidFill>
                <a:latin typeface="Times New Roman" charset="0"/>
              </a:rPr>
              <a:t>efficiently</a:t>
            </a:r>
          </a:p>
          <a:p>
            <a:r>
              <a:rPr lang="en-US" sz="2400" b="1" dirty="0" smtClean="0">
                <a:latin typeface="Times New Roman" charset="0"/>
              </a:rPr>
              <a:t>	      </a:t>
            </a:r>
            <a:r>
              <a:rPr lang="en-US" sz="2400" dirty="0" smtClean="0">
                <a:latin typeface="Times New Roman" charset="0"/>
              </a:rPr>
              <a:t>use </a:t>
            </a:r>
            <a:r>
              <a:rPr lang="en-US" sz="2400" b="1" dirty="0">
                <a:solidFill>
                  <a:schemeClr val="hlink"/>
                </a:solidFill>
                <a:latin typeface="Times New Roman" charset="0"/>
              </a:rPr>
              <a:t>small </a:t>
            </a:r>
            <a:r>
              <a:rPr lang="en-US" sz="2400" b="1" dirty="0" smtClean="0">
                <a:solidFill>
                  <a:schemeClr val="hlink"/>
                </a:solidFill>
                <a:latin typeface="Times New Roman" charset="0"/>
              </a:rPr>
              <a:t>sequences (i.e. small </a:t>
            </a:r>
            <a:r>
              <a:rPr lang="en-US" sz="2400" b="1" i="1" dirty="0" err="1" smtClean="0">
                <a:solidFill>
                  <a:schemeClr val="hlink"/>
                </a:solidFill>
                <a:latin typeface="Times New Roman" charset="0"/>
              </a:rPr>
              <a:t>k</a:t>
            </a:r>
            <a:r>
              <a:rPr lang="en-US" sz="2400" b="1" dirty="0" smtClean="0">
                <a:solidFill>
                  <a:schemeClr val="hlink"/>
                </a:solidFill>
                <a:latin typeface="Times New Roman" charset="0"/>
              </a:rPr>
              <a:t>)</a:t>
            </a:r>
          </a:p>
          <a:p>
            <a:endParaRPr lang="en-US" sz="2400" dirty="0">
              <a:latin typeface="Times New Roman" charset="0"/>
            </a:endParaRP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6096000" y="1912938"/>
            <a:ext cx="2944812" cy="2139950"/>
            <a:chOff x="3857" y="1061"/>
            <a:chExt cx="1855" cy="1348"/>
          </a:xfrm>
        </p:grpSpPr>
        <p:sp>
          <p:nvSpPr>
            <p:cNvPr id="50225" name="Oval 49"/>
            <p:cNvSpPr>
              <a:spLocks noChangeAspect="1" noChangeArrowheads="1"/>
            </p:cNvSpPr>
            <p:nvPr/>
          </p:nvSpPr>
          <p:spPr bwMode="auto">
            <a:xfrm>
              <a:off x="4718" y="1326"/>
              <a:ext cx="100" cy="100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Oval 50"/>
            <p:cNvSpPr>
              <a:spLocks noChangeAspect="1" noChangeArrowheads="1"/>
            </p:cNvSpPr>
            <p:nvPr/>
          </p:nvSpPr>
          <p:spPr bwMode="auto">
            <a:xfrm>
              <a:off x="5518" y="1326"/>
              <a:ext cx="102" cy="103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Oval 51"/>
            <p:cNvSpPr>
              <a:spLocks noChangeAspect="1" noChangeArrowheads="1"/>
            </p:cNvSpPr>
            <p:nvPr/>
          </p:nvSpPr>
          <p:spPr bwMode="auto">
            <a:xfrm>
              <a:off x="3918" y="1326"/>
              <a:ext cx="100" cy="100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Oval 52"/>
            <p:cNvSpPr>
              <a:spLocks noChangeAspect="1" noChangeArrowheads="1"/>
            </p:cNvSpPr>
            <p:nvPr/>
          </p:nvSpPr>
          <p:spPr bwMode="auto">
            <a:xfrm>
              <a:off x="4238" y="1326"/>
              <a:ext cx="100" cy="100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9" name="Oval 53"/>
            <p:cNvSpPr>
              <a:spLocks noChangeAspect="1" noChangeArrowheads="1"/>
            </p:cNvSpPr>
            <p:nvPr/>
          </p:nvSpPr>
          <p:spPr bwMode="auto">
            <a:xfrm>
              <a:off x="5198" y="1326"/>
              <a:ext cx="100" cy="100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0230" name="AutoShape 54"/>
            <p:cNvCxnSpPr>
              <a:cxnSpLocks noChangeAspect="1" noChangeShapeType="1"/>
              <a:endCxn id="50227" idx="0"/>
            </p:cNvCxnSpPr>
            <p:nvPr/>
          </p:nvCxnSpPr>
          <p:spPr bwMode="auto">
            <a:xfrm flipH="1">
              <a:off x="3968" y="1071"/>
              <a:ext cx="72" cy="255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</p:spPr>
        </p:cxnSp>
        <p:cxnSp>
          <p:nvCxnSpPr>
            <p:cNvPr id="50231" name="AutoShape 55"/>
            <p:cNvCxnSpPr>
              <a:cxnSpLocks noChangeAspect="1" noChangeShapeType="1"/>
              <a:endCxn id="50228" idx="0"/>
            </p:cNvCxnSpPr>
            <p:nvPr/>
          </p:nvCxnSpPr>
          <p:spPr bwMode="auto">
            <a:xfrm>
              <a:off x="4208" y="1066"/>
              <a:ext cx="80" cy="26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</p:spPr>
        </p:cxnSp>
        <p:cxnSp>
          <p:nvCxnSpPr>
            <p:cNvPr id="50232" name="AutoShape 56"/>
            <p:cNvCxnSpPr>
              <a:cxnSpLocks noChangeAspect="1" noChangeShapeType="1"/>
              <a:endCxn id="50225" idx="0"/>
            </p:cNvCxnSpPr>
            <p:nvPr/>
          </p:nvCxnSpPr>
          <p:spPr bwMode="auto">
            <a:xfrm>
              <a:off x="4696" y="1066"/>
              <a:ext cx="72" cy="26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</p:spPr>
        </p:cxnSp>
        <p:cxnSp>
          <p:nvCxnSpPr>
            <p:cNvPr id="50233" name="AutoShape 57"/>
            <p:cNvCxnSpPr>
              <a:cxnSpLocks noChangeAspect="1" noChangeShapeType="1"/>
              <a:endCxn id="50229" idx="0"/>
            </p:cNvCxnSpPr>
            <p:nvPr/>
          </p:nvCxnSpPr>
          <p:spPr bwMode="auto">
            <a:xfrm flipH="1">
              <a:off x="5248" y="1066"/>
              <a:ext cx="80" cy="26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</p:spPr>
        </p:cxnSp>
        <p:cxnSp>
          <p:nvCxnSpPr>
            <p:cNvPr id="50234" name="AutoShape 58"/>
            <p:cNvCxnSpPr>
              <a:cxnSpLocks noChangeAspect="1" noChangeShapeType="1"/>
              <a:endCxn id="50226" idx="0"/>
            </p:cNvCxnSpPr>
            <p:nvPr/>
          </p:nvCxnSpPr>
          <p:spPr bwMode="auto">
            <a:xfrm>
              <a:off x="5487" y="1061"/>
              <a:ext cx="82" cy="265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</p:spPr>
        </p:cxnSp>
        <p:sp>
          <p:nvSpPr>
            <p:cNvPr id="50235" name="Text Box 59"/>
            <p:cNvSpPr txBox="1">
              <a:spLocks noChangeAspect="1" noChangeArrowheads="1"/>
            </p:cNvSpPr>
            <p:nvPr/>
          </p:nvSpPr>
          <p:spPr bwMode="auto">
            <a:xfrm>
              <a:off x="3857" y="1438"/>
              <a:ext cx="21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808080"/>
                  </a:solidFill>
                  <a:latin typeface="Comic Sans MS" charset="0"/>
                </a:rPr>
                <a:t>s(1)</a:t>
              </a:r>
            </a:p>
          </p:txBody>
        </p:sp>
        <p:sp>
          <p:nvSpPr>
            <p:cNvPr id="50236" name="Text Box 60"/>
            <p:cNvSpPr txBox="1">
              <a:spLocks noChangeAspect="1" noChangeArrowheads="1"/>
            </p:cNvSpPr>
            <p:nvPr/>
          </p:nvSpPr>
          <p:spPr bwMode="auto">
            <a:xfrm>
              <a:off x="5164" y="1438"/>
              <a:ext cx="23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808080"/>
                  </a:solidFill>
                  <a:latin typeface="Comic Sans MS" charset="0"/>
                </a:rPr>
                <a:t>s(4)</a:t>
              </a:r>
            </a:p>
          </p:txBody>
        </p:sp>
        <p:sp>
          <p:nvSpPr>
            <p:cNvPr id="50237" name="Text Box 61"/>
            <p:cNvSpPr txBox="1">
              <a:spLocks noChangeAspect="1" noChangeArrowheads="1"/>
            </p:cNvSpPr>
            <p:nvPr/>
          </p:nvSpPr>
          <p:spPr bwMode="auto">
            <a:xfrm>
              <a:off x="5478" y="1438"/>
              <a:ext cx="23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808080"/>
                  </a:solidFill>
                  <a:latin typeface="Comic Sans MS" charset="0"/>
                </a:rPr>
                <a:t>s(5)</a:t>
              </a:r>
            </a:p>
          </p:txBody>
        </p:sp>
        <p:sp>
          <p:nvSpPr>
            <p:cNvPr id="50238" name="Text Box 62"/>
            <p:cNvSpPr txBox="1">
              <a:spLocks noChangeAspect="1" noChangeArrowheads="1"/>
            </p:cNvSpPr>
            <p:nvPr/>
          </p:nvSpPr>
          <p:spPr bwMode="auto">
            <a:xfrm>
              <a:off x="4685" y="1438"/>
              <a:ext cx="23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808080"/>
                  </a:solidFill>
                  <a:latin typeface="Comic Sans MS" charset="0"/>
                </a:rPr>
                <a:t>s(3)</a:t>
              </a:r>
            </a:p>
          </p:txBody>
        </p:sp>
        <p:sp>
          <p:nvSpPr>
            <p:cNvPr id="50239" name="Text Box 63"/>
            <p:cNvSpPr txBox="1">
              <a:spLocks noChangeAspect="1" noChangeArrowheads="1"/>
            </p:cNvSpPr>
            <p:nvPr/>
          </p:nvSpPr>
          <p:spPr bwMode="auto">
            <a:xfrm>
              <a:off x="4205" y="1438"/>
              <a:ext cx="23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808080"/>
                  </a:solidFill>
                  <a:latin typeface="Comic Sans MS" charset="0"/>
                </a:rPr>
                <a:t>s(2)</a:t>
              </a:r>
            </a:p>
          </p:txBody>
        </p:sp>
        <p:sp>
          <p:nvSpPr>
            <p:cNvPr id="50240" name="Text Box 64"/>
            <p:cNvSpPr txBox="1">
              <a:spLocks noChangeAspect="1" noChangeArrowheads="1"/>
            </p:cNvSpPr>
            <p:nvPr/>
          </p:nvSpPr>
          <p:spPr bwMode="auto">
            <a:xfrm>
              <a:off x="3903" y="1641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41" name="Text Box 65"/>
            <p:cNvSpPr txBox="1">
              <a:spLocks noChangeAspect="1" noChangeArrowheads="1"/>
            </p:cNvSpPr>
            <p:nvPr/>
          </p:nvSpPr>
          <p:spPr bwMode="auto">
            <a:xfrm>
              <a:off x="5217" y="1616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42" name="Text Box 66"/>
            <p:cNvSpPr txBox="1">
              <a:spLocks noChangeAspect="1" noChangeArrowheads="1"/>
            </p:cNvSpPr>
            <p:nvPr/>
          </p:nvSpPr>
          <p:spPr bwMode="auto">
            <a:xfrm>
              <a:off x="5531" y="1616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43" name="Text Box 67"/>
            <p:cNvSpPr txBox="1">
              <a:spLocks noChangeAspect="1" noChangeArrowheads="1"/>
            </p:cNvSpPr>
            <p:nvPr/>
          </p:nvSpPr>
          <p:spPr bwMode="auto">
            <a:xfrm>
              <a:off x="4737" y="1616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44" name="Text Box 68"/>
            <p:cNvSpPr txBox="1">
              <a:spLocks noChangeAspect="1" noChangeArrowheads="1"/>
            </p:cNvSpPr>
            <p:nvPr/>
          </p:nvSpPr>
          <p:spPr bwMode="auto">
            <a:xfrm>
              <a:off x="4252" y="1641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45" name="Text Box 69"/>
            <p:cNvSpPr txBox="1">
              <a:spLocks noChangeAspect="1" noChangeArrowheads="1"/>
            </p:cNvSpPr>
            <p:nvPr/>
          </p:nvSpPr>
          <p:spPr bwMode="auto">
            <a:xfrm>
              <a:off x="3910" y="1779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46" name="Text Box 70"/>
            <p:cNvSpPr txBox="1">
              <a:spLocks noChangeAspect="1" noChangeArrowheads="1"/>
            </p:cNvSpPr>
            <p:nvPr/>
          </p:nvSpPr>
          <p:spPr bwMode="auto">
            <a:xfrm>
              <a:off x="5217" y="1779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47" name="Text Box 71"/>
            <p:cNvSpPr txBox="1">
              <a:spLocks noChangeAspect="1" noChangeArrowheads="1"/>
            </p:cNvSpPr>
            <p:nvPr/>
          </p:nvSpPr>
          <p:spPr bwMode="auto">
            <a:xfrm>
              <a:off x="5531" y="1779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48" name="Text Box 72"/>
            <p:cNvSpPr txBox="1">
              <a:spLocks noChangeAspect="1" noChangeArrowheads="1"/>
            </p:cNvSpPr>
            <p:nvPr/>
          </p:nvSpPr>
          <p:spPr bwMode="auto">
            <a:xfrm>
              <a:off x="4737" y="1779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49" name="Text Box 73"/>
            <p:cNvSpPr txBox="1">
              <a:spLocks noChangeAspect="1" noChangeArrowheads="1"/>
            </p:cNvSpPr>
            <p:nvPr/>
          </p:nvSpPr>
          <p:spPr bwMode="auto">
            <a:xfrm>
              <a:off x="4257" y="1779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50" name="Text Box 74"/>
            <p:cNvSpPr txBox="1">
              <a:spLocks noChangeAspect="1" noChangeArrowheads="1"/>
            </p:cNvSpPr>
            <p:nvPr/>
          </p:nvSpPr>
          <p:spPr bwMode="auto">
            <a:xfrm>
              <a:off x="3910" y="1922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51" name="Text Box 75"/>
            <p:cNvSpPr txBox="1">
              <a:spLocks noChangeAspect="1" noChangeArrowheads="1"/>
            </p:cNvSpPr>
            <p:nvPr/>
          </p:nvSpPr>
          <p:spPr bwMode="auto">
            <a:xfrm>
              <a:off x="5217" y="1922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52" name="Text Box 76"/>
            <p:cNvSpPr txBox="1">
              <a:spLocks noChangeAspect="1" noChangeArrowheads="1"/>
            </p:cNvSpPr>
            <p:nvPr/>
          </p:nvSpPr>
          <p:spPr bwMode="auto">
            <a:xfrm>
              <a:off x="5531" y="1932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53" name="Text Box 77"/>
            <p:cNvSpPr txBox="1">
              <a:spLocks noChangeAspect="1" noChangeArrowheads="1"/>
            </p:cNvSpPr>
            <p:nvPr/>
          </p:nvSpPr>
          <p:spPr bwMode="auto">
            <a:xfrm>
              <a:off x="4737" y="1922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54" name="Text Box 78"/>
            <p:cNvSpPr txBox="1">
              <a:spLocks noChangeAspect="1" noChangeArrowheads="1"/>
            </p:cNvSpPr>
            <p:nvPr/>
          </p:nvSpPr>
          <p:spPr bwMode="auto">
            <a:xfrm>
              <a:off x="4257" y="1922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55" name="Text Box 79"/>
            <p:cNvSpPr txBox="1">
              <a:spLocks noChangeAspect="1" noChangeArrowheads="1"/>
            </p:cNvSpPr>
            <p:nvPr/>
          </p:nvSpPr>
          <p:spPr bwMode="auto">
            <a:xfrm>
              <a:off x="3905" y="2076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56" name="Text Box 80"/>
            <p:cNvSpPr txBox="1">
              <a:spLocks noChangeAspect="1" noChangeArrowheads="1"/>
            </p:cNvSpPr>
            <p:nvPr/>
          </p:nvSpPr>
          <p:spPr bwMode="auto">
            <a:xfrm>
              <a:off x="5212" y="2076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57" name="Text Box 81"/>
            <p:cNvSpPr txBox="1">
              <a:spLocks noChangeAspect="1" noChangeArrowheads="1"/>
            </p:cNvSpPr>
            <p:nvPr/>
          </p:nvSpPr>
          <p:spPr bwMode="auto">
            <a:xfrm>
              <a:off x="5526" y="2076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58" name="Text Box 82"/>
            <p:cNvSpPr txBox="1">
              <a:spLocks noChangeAspect="1" noChangeArrowheads="1"/>
            </p:cNvSpPr>
            <p:nvPr/>
          </p:nvSpPr>
          <p:spPr bwMode="auto">
            <a:xfrm>
              <a:off x="4732" y="2076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59" name="Text Box 83"/>
            <p:cNvSpPr txBox="1">
              <a:spLocks noChangeAspect="1" noChangeArrowheads="1"/>
            </p:cNvSpPr>
            <p:nvPr/>
          </p:nvSpPr>
          <p:spPr bwMode="auto">
            <a:xfrm>
              <a:off x="4252" y="2076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60" name="Text Box 84"/>
            <p:cNvSpPr txBox="1">
              <a:spLocks noChangeAspect="1" noChangeArrowheads="1"/>
            </p:cNvSpPr>
            <p:nvPr/>
          </p:nvSpPr>
          <p:spPr bwMode="auto">
            <a:xfrm>
              <a:off x="3905" y="2229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61" name="Text Box 85"/>
            <p:cNvSpPr txBox="1">
              <a:spLocks noChangeAspect="1" noChangeArrowheads="1"/>
            </p:cNvSpPr>
            <p:nvPr/>
          </p:nvSpPr>
          <p:spPr bwMode="auto">
            <a:xfrm>
              <a:off x="5212" y="2229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62" name="Text Box 86"/>
            <p:cNvSpPr txBox="1">
              <a:spLocks noChangeAspect="1" noChangeArrowheads="1"/>
            </p:cNvSpPr>
            <p:nvPr/>
          </p:nvSpPr>
          <p:spPr bwMode="auto">
            <a:xfrm>
              <a:off x="5526" y="2229"/>
              <a:ext cx="6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rgbClr val="FF3399"/>
                  </a:solidFill>
                  <a:latin typeface="Comic Sans MS" charset="0"/>
                </a:rPr>
                <a:t>+</a:t>
              </a:r>
            </a:p>
          </p:txBody>
        </p:sp>
        <p:sp>
          <p:nvSpPr>
            <p:cNvPr id="50263" name="Text Box 87"/>
            <p:cNvSpPr txBox="1">
              <a:spLocks noChangeAspect="1" noChangeArrowheads="1"/>
            </p:cNvSpPr>
            <p:nvPr/>
          </p:nvSpPr>
          <p:spPr bwMode="auto">
            <a:xfrm>
              <a:off x="4732" y="2229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  <p:sp>
          <p:nvSpPr>
            <p:cNvPr id="50264" name="Text Box 88"/>
            <p:cNvSpPr txBox="1">
              <a:spLocks noChangeAspect="1" noChangeArrowheads="1"/>
            </p:cNvSpPr>
            <p:nvPr/>
          </p:nvSpPr>
          <p:spPr bwMode="auto">
            <a:xfrm>
              <a:off x="4252" y="2229"/>
              <a:ext cx="5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1600">
                  <a:solidFill>
                    <a:schemeClr val="accent1"/>
                  </a:solidFill>
                  <a:latin typeface="Comic Sans MS" charset="0"/>
                </a:rPr>
                <a:t>-</a:t>
              </a: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6324600" y="4198938"/>
            <a:ext cx="2359025" cy="1668462"/>
            <a:chOff x="4001" y="2501"/>
            <a:chExt cx="1486" cy="1051"/>
          </a:xfrm>
        </p:grpSpPr>
        <p:grpSp>
          <p:nvGrpSpPr>
            <p:cNvPr id="4" name="Group 89"/>
            <p:cNvGrpSpPr>
              <a:grpSpLocks/>
            </p:cNvGrpSpPr>
            <p:nvPr/>
          </p:nvGrpSpPr>
          <p:grpSpPr bwMode="auto">
            <a:xfrm>
              <a:off x="4001" y="2981"/>
              <a:ext cx="1486" cy="571"/>
              <a:chOff x="3552" y="3168"/>
              <a:chExt cx="1486" cy="571"/>
            </a:xfrm>
          </p:grpSpPr>
          <p:sp>
            <p:nvSpPr>
              <p:cNvPr id="50266" name="AutoShape 90"/>
              <p:cNvSpPr>
                <a:spLocks noChangeAspect="1" noChangeArrowheads="1"/>
              </p:cNvSpPr>
              <p:nvPr/>
            </p:nvSpPr>
            <p:spPr bwMode="auto">
              <a:xfrm>
                <a:off x="3552" y="3168"/>
                <a:ext cx="1486" cy="571"/>
              </a:xfrm>
              <a:prstGeom prst="roundRect">
                <a:avLst>
                  <a:gd name="adj" fmla="val 15824"/>
                </a:avLst>
              </a:prstGeom>
              <a:solidFill>
                <a:srgbClr val="FFFF66">
                  <a:alpha val="50000"/>
                </a:srgbClr>
              </a:solidFill>
              <a:ln w="1841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67" name="Text Box 91"/>
              <p:cNvSpPr txBox="1">
                <a:spLocks noChangeAspect="1" noChangeArrowheads="1"/>
              </p:cNvSpPr>
              <p:nvPr/>
            </p:nvSpPr>
            <p:spPr bwMode="auto">
              <a:xfrm rot="18900000">
                <a:off x="4560" y="3359"/>
                <a:ext cx="156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>
                  <a:lnSpc>
                    <a:spcPct val="117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Comic Sans MS" charset="0"/>
                  </a:rPr>
                  <a:t>p</a:t>
                </a:r>
                <a:r>
                  <a:rPr lang="en-GB" sz="1600" baseline="-25000">
                    <a:solidFill>
                      <a:srgbClr val="000000"/>
                    </a:solidFill>
                    <a:latin typeface="Comic Sans MS" charset="0"/>
                  </a:rPr>
                  <a:t>ra</a:t>
                </a:r>
              </a:p>
            </p:txBody>
          </p:sp>
          <p:sp>
            <p:nvSpPr>
              <p:cNvPr id="50268" name="Text Box 92"/>
              <p:cNvSpPr txBox="1">
                <a:spLocks noChangeAspect="1" noChangeArrowheads="1"/>
              </p:cNvSpPr>
              <p:nvPr/>
            </p:nvSpPr>
            <p:spPr bwMode="auto">
              <a:xfrm>
                <a:off x="4416" y="3216"/>
                <a:ext cx="156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>
                  <a:lnSpc>
                    <a:spcPct val="117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Comic Sans MS" charset="0"/>
                  </a:rPr>
                  <a:t>p</a:t>
                </a:r>
                <a:r>
                  <a:rPr lang="en-GB" sz="1600" baseline="-25000">
                    <a:solidFill>
                      <a:srgbClr val="000000"/>
                    </a:solidFill>
                    <a:latin typeface="Comic Sans MS" charset="0"/>
                  </a:rPr>
                  <a:t>rc</a:t>
                </a:r>
              </a:p>
            </p:txBody>
          </p:sp>
          <p:sp>
            <p:nvSpPr>
              <p:cNvPr id="50269" name="Text Box 93"/>
              <p:cNvSpPr txBox="1">
                <a:spLocks noChangeAspect="1" noChangeArrowheads="1"/>
              </p:cNvSpPr>
              <p:nvPr/>
            </p:nvSpPr>
            <p:spPr bwMode="auto">
              <a:xfrm rot="18900000">
                <a:off x="4656" y="3168"/>
                <a:ext cx="174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>
                  <a:lnSpc>
                    <a:spcPct val="117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Comic Sans MS" charset="0"/>
                  </a:rPr>
                  <a:t>p</a:t>
                </a:r>
                <a:r>
                  <a:rPr lang="en-GB" sz="1600" baseline="-25000">
                    <a:solidFill>
                      <a:srgbClr val="000000"/>
                    </a:solidFill>
                    <a:latin typeface="Comic Sans MS" charset="0"/>
                  </a:rPr>
                  <a:t>b2</a:t>
                </a:r>
              </a:p>
            </p:txBody>
          </p:sp>
          <p:sp>
            <p:nvSpPr>
              <p:cNvPr id="50270" name="Text Box 94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4368" y="3552"/>
                <a:ext cx="167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>
                  <a:lnSpc>
                    <a:spcPct val="117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Comic Sans MS" charset="0"/>
                  </a:rPr>
                  <a:t>p</a:t>
                </a:r>
                <a:r>
                  <a:rPr lang="en-GB" sz="1600" baseline="-25000">
                    <a:solidFill>
                      <a:srgbClr val="000000"/>
                    </a:solidFill>
                    <a:latin typeface="Comic Sans MS" charset="0"/>
                  </a:rPr>
                  <a:t>c5</a:t>
                </a:r>
              </a:p>
            </p:txBody>
          </p:sp>
          <p:sp>
            <p:nvSpPr>
              <p:cNvPr id="50271" name="Text Box 95"/>
              <p:cNvSpPr txBox="1">
                <a:spLocks noChangeAspect="1" noChangeArrowheads="1"/>
              </p:cNvSpPr>
              <p:nvPr/>
            </p:nvSpPr>
            <p:spPr bwMode="auto">
              <a:xfrm rot="2700000">
                <a:off x="4758" y="3498"/>
                <a:ext cx="167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>
                  <a:lnSpc>
                    <a:spcPct val="117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Comic Sans MS" charset="0"/>
                  </a:rPr>
                  <a:t>p</a:t>
                </a:r>
                <a:r>
                  <a:rPr lang="en-GB" sz="1600" baseline="-25000">
                    <a:solidFill>
                      <a:srgbClr val="000000"/>
                    </a:solidFill>
                    <a:latin typeface="Comic Sans MS" charset="0"/>
                  </a:rPr>
                  <a:t>a3</a:t>
                </a:r>
              </a:p>
            </p:txBody>
          </p:sp>
          <p:grpSp>
            <p:nvGrpSpPr>
              <p:cNvPr id="5" name="Group 96"/>
              <p:cNvGrpSpPr>
                <a:grpSpLocks noChangeAspect="1"/>
              </p:cNvGrpSpPr>
              <p:nvPr/>
            </p:nvGrpSpPr>
            <p:grpSpPr bwMode="auto">
              <a:xfrm>
                <a:off x="3695" y="3203"/>
                <a:ext cx="381" cy="456"/>
                <a:chOff x="4226" y="3574"/>
                <a:chExt cx="477" cy="570"/>
              </a:xfrm>
            </p:grpSpPr>
            <p:sp>
              <p:nvSpPr>
                <p:cNvPr id="50273" name="Oval 97"/>
                <p:cNvSpPr>
                  <a:spLocks noChangeAspect="1" noChangeArrowheads="1"/>
                </p:cNvSpPr>
                <p:nvPr/>
              </p:nvSpPr>
              <p:spPr bwMode="auto">
                <a:xfrm>
                  <a:off x="4450" y="3574"/>
                  <a:ext cx="28" cy="28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74" name="Oval 98"/>
                <p:cNvSpPr>
                  <a:spLocks noChangeAspect="1" noChangeArrowheads="1"/>
                </p:cNvSpPr>
                <p:nvPr/>
              </p:nvSpPr>
              <p:spPr bwMode="auto">
                <a:xfrm>
                  <a:off x="4360" y="3755"/>
                  <a:ext cx="28" cy="28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75" name="Oval 99"/>
                <p:cNvSpPr>
                  <a:spLocks noChangeAspect="1" noChangeArrowheads="1"/>
                </p:cNvSpPr>
                <p:nvPr/>
              </p:nvSpPr>
              <p:spPr bwMode="auto">
                <a:xfrm>
                  <a:off x="4630" y="3935"/>
                  <a:ext cx="28" cy="28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76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4271" y="3935"/>
                  <a:ext cx="28" cy="28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77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4450" y="4115"/>
                  <a:ext cx="28" cy="29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78" name="Oval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4675" y="4115"/>
                  <a:ext cx="29" cy="29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79" name="Oval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4226" y="4115"/>
                  <a:ext cx="28" cy="29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80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4316" y="4115"/>
                  <a:ext cx="28" cy="29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81" name="Oval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4585" y="4115"/>
                  <a:ext cx="28" cy="29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50282" name="AutoShape 106"/>
                <p:cNvCxnSpPr>
                  <a:cxnSpLocks noChangeAspect="1" noChangeShapeType="1"/>
                  <a:stCxn id="50273" idx="2"/>
                  <a:endCxn id="50274" idx="0"/>
                </p:cNvCxnSpPr>
                <p:nvPr/>
              </p:nvCxnSpPr>
              <p:spPr bwMode="auto">
                <a:xfrm flipH="1">
                  <a:off x="4374" y="3602"/>
                  <a:ext cx="90" cy="15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0283" name="AutoShape 107"/>
                <p:cNvCxnSpPr>
                  <a:cxnSpLocks noChangeAspect="1" noChangeShapeType="1"/>
                  <a:stCxn id="50274" idx="2"/>
                  <a:endCxn id="50276" idx="0"/>
                </p:cNvCxnSpPr>
                <p:nvPr/>
              </p:nvCxnSpPr>
              <p:spPr bwMode="auto">
                <a:xfrm flipH="1">
                  <a:off x="4285" y="3783"/>
                  <a:ext cx="90" cy="15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0284" name="AutoShape 108"/>
                <p:cNvCxnSpPr>
                  <a:cxnSpLocks noChangeAspect="1" noChangeShapeType="1"/>
                  <a:stCxn id="50276" idx="2"/>
                  <a:endCxn id="50279" idx="0"/>
                </p:cNvCxnSpPr>
                <p:nvPr/>
              </p:nvCxnSpPr>
              <p:spPr bwMode="auto">
                <a:xfrm flipH="1">
                  <a:off x="4240" y="3963"/>
                  <a:ext cx="45" cy="15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0285" name="AutoShape 109"/>
                <p:cNvCxnSpPr>
                  <a:cxnSpLocks noChangeAspect="1" noChangeShapeType="1"/>
                  <a:stCxn id="50276" idx="2"/>
                  <a:endCxn id="50280" idx="0"/>
                </p:cNvCxnSpPr>
                <p:nvPr/>
              </p:nvCxnSpPr>
              <p:spPr bwMode="auto">
                <a:xfrm>
                  <a:off x="4285" y="3963"/>
                  <a:ext cx="45" cy="15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0286" name="AutoShape 110"/>
                <p:cNvCxnSpPr>
                  <a:cxnSpLocks noChangeAspect="1" noChangeShapeType="1"/>
                  <a:stCxn id="50273" idx="2"/>
                  <a:endCxn id="50275" idx="0"/>
                </p:cNvCxnSpPr>
                <p:nvPr/>
              </p:nvCxnSpPr>
              <p:spPr bwMode="auto">
                <a:xfrm>
                  <a:off x="4464" y="3602"/>
                  <a:ext cx="180" cy="33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0287" name="AutoShape 111"/>
                <p:cNvCxnSpPr>
                  <a:cxnSpLocks noChangeAspect="1" noChangeShapeType="1"/>
                  <a:stCxn id="50274" idx="2"/>
                  <a:endCxn id="50277" idx="0"/>
                </p:cNvCxnSpPr>
                <p:nvPr/>
              </p:nvCxnSpPr>
              <p:spPr bwMode="auto">
                <a:xfrm>
                  <a:off x="4374" y="3783"/>
                  <a:ext cx="90" cy="33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0288" name="AutoShape 112"/>
                <p:cNvCxnSpPr>
                  <a:cxnSpLocks noChangeAspect="1" noChangeShapeType="1"/>
                  <a:stCxn id="50275" idx="2"/>
                  <a:endCxn id="50281" idx="0"/>
                </p:cNvCxnSpPr>
                <p:nvPr/>
              </p:nvCxnSpPr>
              <p:spPr bwMode="auto">
                <a:xfrm flipH="1">
                  <a:off x="4599" y="3963"/>
                  <a:ext cx="45" cy="15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0289" name="AutoShape 113"/>
                <p:cNvCxnSpPr>
                  <a:cxnSpLocks noChangeAspect="1" noChangeShapeType="1"/>
                  <a:stCxn id="50275" idx="2"/>
                  <a:endCxn id="50278" idx="0"/>
                </p:cNvCxnSpPr>
                <p:nvPr/>
              </p:nvCxnSpPr>
              <p:spPr bwMode="auto">
                <a:xfrm>
                  <a:off x="4644" y="3963"/>
                  <a:ext cx="46" cy="15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sp>
            <p:nvSpPr>
              <p:cNvPr id="50290" name="Text Box 114"/>
              <p:cNvSpPr txBox="1">
                <a:spLocks noChangeAspect="1" noChangeArrowheads="1"/>
              </p:cNvSpPr>
              <p:nvPr/>
            </p:nvSpPr>
            <p:spPr bwMode="auto">
              <a:xfrm>
                <a:off x="4200" y="3266"/>
                <a:ext cx="138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>
                  <a:lnSpc>
                    <a:spcPct val="117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</a:pPr>
                <a:r>
                  <a:rPr lang="en-GB" sz="3600">
                    <a:solidFill>
                      <a:srgbClr val="000000"/>
                    </a:solidFill>
                    <a:latin typeface="Comic Sans MS" charset="0"/>
                  </a:rPr>
                  <a:t>+</a:t>
                </a:r>
              </a:p>
            </p:txBody>
          </p:sp>
        </p:grpSp>
        <p:sp>
          <p:nvSpPr>
            <p:cNvPr id="50291" name="AutoShape 115"/>
            <p:cNvSpPr>
              <a:spLocks noChangeArrowheads="1"/>
            </p:cNvSpPr>
            <p:nvPr/>
          </p:nvSpPr>
          <p:spPr bwMode="auto">
            <a:xfrm>
              <a:off x="4529" y="2501"/>
              <a:ext cx="432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6200" y="4590872"/>
            <a:ext cx="624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Times"/>
                <a:cs typeface="Times"/>
              </a:rPr>
              <a:t>In other words:</a:t>
            </a:r>
            <a:r>
              <a:rPr lang="en-US" dirty="0" smtClean="0">
                <a:latin typeface="Times"/>
                <a:cs typeface="Times"/>
              </a:rPr>
              <a:t> Given </a:t>
            </a:r>
            <a:r>
              <a:rPr lang="en-US" dirty="0" err="1" smtClean="0">
                <a:latin typeface="Times"/>
                <a:cs typeface="Times"/>
              </a:rPr>
              <a:t>k</a:t>
            </a:r>
            <a:r>
              <a:rPr lang="en-US" dirty="0" smtClean="0">
                <a:latin typeface="Times"/>
                <a:cs typeface="Times"/>
              </a:rPr>
              <a:t> samples from the </a:t>
            </a:r>
            <a:r>
              <a:rPr lang="en-US" dirty="0" err="1" smtClean="0">
                <a:latin typeface="Times"/>
                <a:cs typeface="Times"/>
              </a:rPr>
              <a:t>Ising</a:t>
            </a:r>
            <a:r>
              <a:rPr lang="en-US" dirty="0" smtClean="0">
                <a:latin typeface="Times"/>
                <a:cs typeface="Times"/>
              </a:rPr>
              <a:t> model</a:t>
            </a:r>
            <a:r>
              <a:rPr lang="en-US" dirty="0" smtClean="0">
                <a:latin typeface="Times"/>
                <a:cs typeface="Times"/>
              </a:rPr>
              <a:t> on</a:t>
            </a:r>
            <a:r>
              <a:rPr lang="en-US" dirty="0" smtClean="0">
                <a:latin typeface="Times"/>
                <a:cs typeface="Times"/>
              </a:rPr>
              <a:t> an unknown</a:t>
            </a:r>
            <a:r>
              <a:rPr lang="en-US" dirty="0" smtClean="0">
                <a:latin typeface="Times"/>
                <a:cs typeface="Times"/>
              </a:rPr>
              <a:t> tree, observed only at the leaves o</a:t>
            </a:r>
            <a:r>
              <a:rPr lang="en-US" dirty="0" smtClean="0">
                <a:latin typeface="Times"/>
                <a:cs typeface="Times"/>
              </a:rPr>
              <a:t>f the tree</a:t>
            </a:r>
            <a:r>
              <a:rPr lang="en-US" dirty="0" smtClean="0">
                <a:latin typeface="Times"/>
                <a:cs typeface="Times"/>
              </a:rPr>
              <a:t>, </a:t>
            </a:r>
            <a:r>
              <a:rPr lang="en-US" dirty="0" smtClean="0">
                <a:latin typeface="Times"/>
                <a:cs typeface="Times"/>
              </a:rPr>
              <a:t>can we reconstruct the tree?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0600" y="6299200"/>
            <a:ext cx="5843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A: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dirty="0" err="1" smtClean="0">
                <a:latin typeface="Times New Roman"/>
                <a:cs typeface="Times New Roman"/>
              </a:rPr>
              <a:t>poly(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 always sufficient (</a:t>
            </a:r>
            <a:r>
              <a:rPr lang="en-US" dirty="0" smtClean="0">
                <a:latin typeface="Times New Roman"/>
                <a:cs typeface="Times New Roman"/>
              </a:rPr>
              <a:t>next lecture)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16000" y="5880100"/>
            <a:ext cx="742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A:</a:t>
            </a:r>
            <a:r>
              <a:rPr lang="en-US" dirty="0" smtClean="0">
                <a:latin typeface="Times New Roman"/>
                <a:cs typeface="Times New Roman"/>
              </a:rPr>
              <a:t> need at least </a:t>
            </a:r>
            <a:r>
              <a:rPr lang="en-US" i="1" dirty="0" err="1" smtClean="0">
                <a:latin typeface="Times New Roman"/>
                <a:cs typeface="Times New Roman"/>
              </a:rPr>
              <a:t>k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dirty="0" err="1" smtClean="0">
                <a:latin typeface="Times New Roman"/>
                <a:cs typeface="Times New Roman"/>
              </a:rPr>
              <a:t>Ω(log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  (see supplementary material)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0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0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2362200"/>
            <a:ext cx="5641975" cy="11430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Can we perform reconstruction using </a:t>
            </a:r>
            <a:r>
              <a:rPr lang="en-US" sz="2800" i="1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shorter than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poly(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)</a:t>
            </a:r>
            <a:r>
              <a:rPr lang="en-US" sz="2800" i="1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sequences?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3886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A: Yes, if “temperature” (equivalently the mutation probability) is sufficiently low”.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76200"/>
            <a:ext cx="7158037" cy="1412875"/>
          </a:xfrm>
        </p:spPr>
        <p:txBody>
          <a:bodyPr/>
          <a:lstStyle/>
          <a:p>
            <a:r>
              <a:rPr lang="en-US" sz="4000" dirty="0" err="1" smtClean="0">
                <a:effectLst/>
                <a:latin typeface="Times New Roman" charset="0"/>
              </a:rPr>
              <a:t>Phylogenetics</a:t>
            </a:r>
            <a:r>
              <a:rPr lang="en-US" sz="4000" dirty="0" smtClean="0">
                <a:effectLst/>
                <a:latin typeface="Times New Roman" charset="0"/>
              </a:rPr>
              <a:t>         </a:t>
            </a:r>
            <a:r>
              <a:rPr lang="en-US" sz="4000" dirty="0" smtClean="0">
                <a:latin typeface="Times New Roman" charset="0"/>
              </a:rPr>
              <a:t>Physics</a:t>
            </a:r>
            <a:endParaRPr lang="en-US" sz="4000" dirty="0">
              <a:effectLst/>
              <a:latin typeface="Times New Roman" charset="0"/>
            </a:endParaRP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762000" y="1946275"/>
            <a:ext cx="3638550" cy="3311525"/>
            <a:chOff x="384" y="1104"/>
            <a:chExt cx="2695" cy="2453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384" y="1104"/>
              <a:ext cx="2695" cy="633"/>
              <a:chOff x="384" y="1104"/>
              <a:chExt cx="2695" cy="633"/>
            </a:xfrm>
          </p:grpSpPr>
          <p:pic>
            <p:nvPicPr>
              <p:cNvPr id="63493" name="Picture 5" descr="pic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84" y="1162"/>
                <a:ext cx="429" cy="321"/>
              </a:xfrm>
              <a:prstGeom prst="rect">
                <a:avLst/>
              </a:prstGeom>
              <a:noFill/>
            </p:spPr>
          </p:pic>
          <p:sp>
            <p:nvSpPr>
              <p:cNvPr id="63494" name="Oval 6"/>
              <p:cNvSpPr>
                <a:spLocks noChangeAspect="1" noChangeArrowheads="1"/>
              </p:cNvSpPr>
              <p:nvPr/>
            </p:nvSpPr>
            <p:spPr bwMode="auto">
              <a:xfrm>
                <a:off x="660" y="1540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95" name="Oval 7"/>
              <p:cNvSpPr>
                <a:spLocks noChangeAspect="1" noChangeArrowheads="1"/>
              </p:cNvSpPr>
              <p:nvPr/>
            </p:nvSpPr>
            <p:spPr bwMode="auto">
              <a:xfrm>
                <a:off x="558" y="1540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96" name="Oval 8"/>
              <p:cNvSpPr>
                <a:spLocks noChangeAspect="1" noChangeArrowheads="1"/>
              </p:cNvSpPr>
              <p:nvPr/>
            </p:nvSpPr>
            <p:spPr bwMode="auto">
              <a:xfrm>
                <a:off x="471" y="1540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97" name="Oval 9"/>
              <p:cNvSpPr>
                <a:spLocks noChangeAspect="1" noChangeArrowheads="1"/>
              </p:cNvSpPr>
              <p:nvPr/>
            </p:nvSpPr>
            <p:spPr bwMode="auto">
              <a:xfrm>
                <a:off x="384" y="1540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3498" name="Picture 10" descr="pic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009" y="1104"/>
                <a:ext cx="201" cy="543"/>
              </a:xfrm>
              <a:prstGeom prst="rect">
                <a:avLst/>
              </a:prstGeom>
              <a:noFill/>
            </p:spPr>
          </p:pic>
          <p:pic>
            <p:nvPicPr>
              <p:cNvPr id="63499" name="Picture 11" descr="pic4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446" y="1147"/>
                <a:ext cx="374" cy="450"/>
              </a:xfrm>
              <a:prstGeom prst="rect">
                <a:avLst/>
              </a:prstGeom>
              <a:noFill/>
            </p:spPr>
          </p:pic>
          <p:sp>
            <p:nvSpPr>
              <p:cNvPr id="63500" name="Oval 12"/>
              <p:cNvSpPr>
                <a:spLocks noChangeAspect="1" noChangeArrowheads="1"/>
              </p:cNvSpPr>
              <p:nvPr/>
            </p:nvSpPr>
            <p:spPr bwMode="auto">
              <a:xfrm>
                <a:off x="1198" y="1685"/>
                <a:ext cx="52" cy="52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1" name="Oval 13"/>
              <p:cNvSpPr>
                <a:spLocks noChangeAspect="1" noChangeArrowheads="1"/>
              </p:cNvSpPr>
              <p:nvPr/>
            </p:nvSpPr>
            <p:spPr bwMode="auto">
              <a:xfrm>
                <a:off x="1097" y="1685"/>
                <a:ext cx="51" cy="52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2" name="Oval 14"/>
              <p:cNvSpPr>
                <a:spLocks noChangeAspect="1" noChangeArrowheads="1"/>
              </p:cNvSpPr>
              <p:nvPr/>
            </p:nvSpPr>
            <p:spPr bwMode="auto">
              <a:xfrm>
                <a:off x="1009" y="1685"/>
                <a:ext cx="52" cy="52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3" name="Oval 15"/>
              <p:cNvSpPr>
                <a:spLocks noChangeAspect="1" noChangeArrowheads="1"/>
              </p:cNvSpPr>
              <p:nvPr/>
            </p:nvSpPr>
            <p:spPr bwMode="auto">
              <a:xfrm>
                <a:off x="922" y="1685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4" name="Oval 16"/>
              <p:cNvSpPr>
                <a:spLocks noChangeAspect="1" noChangeArrowheads="1"/>
              </p:cNvSpPr>
              <p:nvPr/>
            </p:nvSpPr>
            <p:spPr bwMode="auto">
              <a:xfrm>
                <a:off x="1722" y="1642"/>
                <a:ext cx="52" cy="52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5" name="Oval 17"/>
              <p:cNvSpPr>
                <a:spLocks noChangeAspect="1" noChangeArrowheads="1"/>
              </p:cNvSpPr>
              <p:nvPr/>
            </p:nvSpPr>
            <p:spPr bwMode="auto">
              <a:xfrm>
                <a:off x="1621" y="1642"/>
                <a:ext cx="51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6" name="Oval 18"/>
              <p:cNvSpPr>
                <a:spLocks noChangeAspect="1" noChangeArrowheads="1"/>
              </p:cNvSpPr>
              <p:nvPr/>
            </p:nvSpPr>
            <p:spPr bwMode="auto">
              <a:xfrm>
                <a:off x="1533" y="1642"/>
                <a:ext cx="52" cy="52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7" name="Oval 19"/>
              <p:cNvSpPr>
                <a:spLocks noChangeAspect="1" noChangeArrowheads="1"/>
              </p:cNvSpPr>
              <p:nvPr/>
            </p:nvSpPr>
            <p:spPr bwMode="auto">
              <a:xfrm>
                <a:off x="1446" y="1642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3508" name="Picture 20" descr="pic3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043" y="1206"/>
                <a:ext cx="474" cy="348"/>
              </a:xfrm>
              <a:prstGeom prst="rect">
                <a:avLst/>
              </a:prstGeom>
              <a:noFill/>
            </p:spPr>
          </p:pic>
          <p:sp>
            <p:nvSpPr>
              <p:cNvPr id="63509" name="Oval 21"/>
              <p:cNvSpPr>
                <a:spLocks noChangeAspect="1" noChangeArrowheads="1"/>
              </p:cNvSpPr>
              <p:nvPr/>
            </p:nvSpPr>
            <p:spPr bwMode="auto">
              <a:xfrm>
                <a:off x="2363" y="1613"/>
                <a:ext cx="51" cy="51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0" name="Oval 22"/>
              <p:cNvSpPr>
                <a:spLocks noChangeAspect="1" noChangeArrowheads="1"/>
              </p:cNvSpPr>
              <p:nvPr/>
            </p:nvSpPr>
            <p:spPr bwMode="auto">
              <a:xfrm>
                <a:off x="2261" y="1613"/>
                <a:ext cx="52" cy="51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1" name="Oval 23"/>
              <p:cNvSpPr>
                <a:spLocks noChangeAspect="1" noChangeArrowheads="1"/>
              </p:cNvSpPr>
              <p:nvPr/>
            </p:nvSpPr>
            <p:spPr bwMode="auto">
              <a:xfrm>
                <a:off x="2174" y="1613"/>
                <a:ext cx="52" cy="51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2" name="Oval 24"/>
              <p:cNvSpPr>
                <a:spLocks noChangeAspect="1" noChangeArrowheads="1"/>
              </p:cNvSpPr>
              <p:nvPr/>
            </p:nvSpPr>
            <p:spPr bwMode="auto">
              <a:xfrm>
                <a:off x="2087" y="1613"/>
                <a:ext cx="51" cy="51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3513" name="Picture 25" descr="pic5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785" y="1147"/>
                <a:ext cx="294" cy="452"/>
              </a:xfrm>
              <a:prstGeom prst="rect">
                <a:avLst/>
              </a:prstGeom>
              <a:noFill/>
            </p:spPr>
          </p:pic>
          <p:sp>
            <p:nvSpPr>
              <p:cNvPr id="63514" name="Oval 26"/>
              <p:cNvSpPr>
                <a:spLocks noChangeAspect="1" noChangeArrowheads="1"/>
              </p:cNvSpPr>
              <p:nvPr/>
            </p:nvSpPr>
            <p:spPr bwMode="auto">
              <a:xfrm>
                <a:off x="3017" y="1642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5" name="Oval 27"/>
              <p:cNvSpPr>
                <a:spLocks noChangeAspect="1" noChangeArrowheads="1"/>
              </p:cNvSpPr>
              <p:nvPr/>
            </p:nvSpPr>
            <p:spPr bwMode="auto">
              <a:xfrm>
                <a:off x="2915" y="1642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6" name="Oval 28"/>
              <p:cNvSpPr>
                <a:spLocks noChangeAspect="1" noChangeArrowheads="1"/>
              </p:cNvSpPr>
              <p:nvPr/>
            </p:nvSpPr>
            <p:spPr bwMode="auto">
              <a:xfrm>
                <a:off x="2828" y="1642"/>
                <a:ext cx="52" cy="52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7" name="Oval 29"/>
              <p:cNvSpPr>
                <a:spLocks noChangeAspect="1" noChangeArrowheads="1"/>
              </p:cNvSpPr>
              <p:nvPr/>
            </p:nvSpPr>
            <p:spPr bwMode="auto">
              <a:xfrm>
                <a:off x="2741" y="1642"/>
                <a:ext cx="52" cy="52"/>
              </a:xfrm>
              <a:prstGeom prst="ellipse">
                <a:avLst/>
              </a:prstGeom>
              <a:solidFill>
                <a:srgbClr val="FF3399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3518" name="AutoShape 30"/>
            <p:cNvSpPr>
              <a:spLocks noChangeAspect="1" noChangeArrowheads="1"/>
            </p:cNvSpPr>
            <p:nvPr/>
          </p:nvSpPr>
          <p:spPr bwMode="auto">
            <a:xfrm>
              <a:off x="1344" y="1872"/>
              <a:ext cx="576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66">
                <a:alpha val="5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 noChangeAspect="1"/>
            </p:cNvGrpSpPr>
            <p:nvPr/>
          </p:nvGrpSpPr>
          <p:grpSpPr bwMode="auto">
            <a:xfrm>
              <a:off x="727" y="2256"/>
              <a:ext cx="1871" cy="1301"/>
              <a:chOff x="727" y="2256"/>
              <a:chExt cx="1871" cy="1301"/>
            </a:xfrm>
          </p:grpSpPr>
          <p:cxnSp>
            <p:nvCxnSpPr>
              <p:cNvPr id="63520" name="AutoShape 32"/>
              <p:cNvCxnSpPr>
                <a:cxnSpLocks noChangeAspect="1" noChangeShapeType="1"/>
              </p:cNvCxnSpPr>
              <p:nvPr/>
            </p:nvCxnSpPr>
            <p:spPr bwMode="auto">
              <a:xfrm>
                <a:off x="727" y="2256"/>
                <a:ext cx="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pic>
            <p:nvPicPr>
              <p:cNvPr id="63521" name="Picture 33" descr="pic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237" y="3218"/>
                <a:ext cx="361" cy="270"/>
              </a:xfrm>
              <a:prstGeom prst="rect">
                <a:avLst/>
              </a:prstGeom>
              <a:noFill/>
            </p:spPr>
          </p:pic>
          <p:pic>
            <p:nvPicPr>
              <p:cNvPr id="63522" name="Picture 34" descr="pic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39" y="2638"/>
                <a:ext cx="167" cy="451"/>
              </a:xfrm>
              <a:prstGeom prst="rect">
                <a:avLst/>
              </a:prstGeom>
              <a:noFill/>
            </p:spPr>
          </p:pic>
          <p:pic>
            <p:nvPicPr>
              <p:cNvPr id="63523" name="Picture 35" descr="pic4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319" y="3170"/>
                <a:ext cx="310" cy="373"/>
              </a:xfrm>
              <a:prstGeom prst="rect">
                <a:avLst/>
              </a:prstGeom>
              <a:noFill/>
            </p:spPr>
          </p:pic>
          <p:pic>
            <p:nvPicPr>
              <p:cNvPr id="63524" name="Picture 36" descr="pic3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718" y="3194"/>
                <a:ext cx="394" cy="290"/>
              </a:xfrm>
              <a:prstGeom prst="rect">
                <a:avLst/>
              </a:prstGeom>
              <a:noFill/>
            </p:spPr>
          </p:pic>
          <p:pic>
            <p:nvPicPr>
              <p:cNvPr id="63525" name="Picture 37" descr="pic5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969" y="3182"/>
                <a:ext cx="244" cy="375"/>
              </a:xfrm>
              <a:prstGeom prst="rect">
                <a:avLst/>
              </a:prstGeom>
              <a:noFill/>
            </p:spPr>
          </p:pic>
          <p:sp>
            <p:nvSpPr>
              <p:cNvPr id="63526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270" y="2687"/>
                <a:ext cx="288" cy="287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7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295" y="2276"/>
                <a:ext cx="287" cy="288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8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730" y="2626"/>
                <a:ext cx="287" cy="288"/>
              </a:xfrm>
              <a:prstGeom prst="rect">
                <a:avLst/>
              </a:prstGeom>
              <a:solidFill>
                <a:srgbClr val="C0C0C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>
                  <a:latin typeface="Comic Sans MS" charset="0"/>
                </a:endParaRPr>
              </a:p>
            </p:txBody>
          </p:sp>
          <p:sp>
            <p:nvSpPr>
              <p:cNvPr id="63529" name="Line 41"/>
              <p:cNvSpPr>
                <a:spLocks noChangeAspect="1" noChangeShapeType="1"/>
              </p:cNvSpPr>
              <p:nvPr/>
            </p:nvSpPr>
            <p:spPr bwMode="auto">
              <a:xfrm>
                <a:off x="1584" y="2457"/>
                <a:ext cx="23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0" name="Line 42"/>
              <p:cNvSpPr>
                <a:spLocks noChangeAspect="1" noChangeShapeType="1"/>
              </p:cNvSpPr>
              <p:nvPr/>
            </p:nvSpPr>
            <p:spPr bwMode="auto">
              <a:xfrm>
                <a:off x="1367" y="2566"/>
                <a:ext cx="0" cy="12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1" name="Line 43"/>
              <p:cNvSpPr>
                <a:spLocks noChangeAspect="1" noChangeShapeType="1"/>
              </p:cNvSpPr>
              <p:nvPr/>
            </p:nvSpPr>
            <p:spPr bwMode="auto">
              <a:xfrm flipH="1">
                <a:off x="836" y="2445"/>
                <a:ext cx="447" cy="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2" name="Line 44"/>
              <p:cNvSpPr>
                <a:spLocks noChangeAspect="1" noChangeShapeType="1"/>
              </p:cNvSpPr>
              <p:nvPr/>
            </p:nvSpPr>
            <p:spPr bwMode="auto">
              <a:xfrm flipH="1">
                <a:off x="1077" y="2976"/>
                <a:ext cx="193" cy="19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3" name="Line 45"/>
              <p:cNvSpPr>
                <a:spLocks noChangeAspect="1" noChangeShapeType="1"/>
              </p:cNvSpPr>
              <p:nvPr/>
            </p:nvSpPr>
            <p:spPr bwMode="auto">
              <a:xfrm>
                <a:off x="1488" y="297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4" name="Line 46"/>
              <p:cNvSpPr>
                <a:spLocks noChangeAspect="1" noChangeShapeType="1"/>
              </p:cNvSpPr>
              <p:nvPr/>
            </p:nvSpPr>
            <p:spPr bwMode="auto">
              <a:xfrm>
                <a:off x="1923" y="2904"/>
                <a:ext cx="0" cy="2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5" name="Line 47"/>
              <p:cNvSpPr>
                <a:spLocks noChangeAspect="1" noChangeShapeType="1"/>
              </p:cNvSpPr>
              <p:nvPr/>
            </p:nvSpPr>
            <p:spPr bwMode="auto">
              <a:xfrm>
                <a:off x="2019" y="2916"/>
                <a:ext cx="314" cy="2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6" name="WordArt 4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1421" y="2448"/>
                <a:ext cx="409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66">
                        <a:alpha val="50000"/>
                      </a:srgbClr>
                    </a:solidFill>
                    <a:latin typeface="Arial Black"/>
                    <a:ea typeface="Arial Black"/>
                    <a:cs typeface="Arial Black"/>
                  </a:rPr>
                  <a:t>?</a:t>
                </a:r>
              </a:p>
            </p:txBody>
          </p:sp>
        </p:grpSp>
      </p:grpSp>
      <p:sp>
        <p:nvSpPr>
          <p:cNvPr id="63539" name="Line 51"/>
          <p:cNvSpPr>
            <a:spLocks noChangeAspect="1" noChangeShapeType="1"/>
          </p:cNvSpPr>
          <p:nvPr/>
        </p:nvSpPr>
        <p:spPr bwMode="auto">
          <a:xfrm flipV="1">
            <a:off x="6450013" y="4648200"/>
            <a:ext cx="369887" cy="37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43" name="Line 55"/>
          <p:cNvSpPr>
            <a:spLocks noChangeAspect="1" noChangeShapeType="1"/>
          </p:cNvSpPr>
          <p:nvPr/>
        </p:nvSpPr>
        <p:spPr bwMode="auto">
          <a:xfrm flipH="1" flipV="1">
            <a:off x="6819900" y="4648200"/>
            <a:ext cx="373063" cy="37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45" name="Oval 57"/>
          <p:cNvSpPr>
            <a:spLocks noChangeAspect="1" noChangeArrowheads="1"/>
          </p:cNvSpPr>
          <p:nvPr/>
        </p:nvSpPr>
        <p:spPr bwMode="auto">
          <a:xfrm>
            <a:off x="6353175" y="4860925"/>
            <a:ext cx="165100" cy="165100"/>
          </a:xfrm>
          <a:prstGeom prst="ellipse">
            <a:avLst/>
          </a:prstGeom>
          <a:solidFill>
            <a:srgbClr val="FF33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46" name="Oval 58"/>
          <p:cNvSpPr>
            <a:spLocks noChangeAspect="1" noChangeArrowheads="1"/>
          </p:cNvSpPr>
          <p:nvPr/>
        </p:nvSpPr>
        <p:spPr bwMode="auto">
          <a:xfrm>
            <a:off x="7146925" y="4978400"/>
            <a:ext cx="168275" cy="166688"/>
          </a:xfrm>
          <a:prstGeom prst="ellipse">
            <a:avLst/>
          </a:prstGeom>
          <a:solidFill>
            <a:srgbClr val="FF33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7705725" y="2409825"/>
            <a:ext cx="1114425" cy="741363"/>
            <a:chOff x="4818" y="2701"/>
            <a:chExt cx="702" cy="467"/>
          </a:xfrm>
        </p:grpSpPr>
        <p:sp>
          <p:nvSpPr>
            <p:cNvPr id="63550" name="AutoShape 62"/>
            <p:cNvSpPr>
              <a:spLocks noChangeAspect="1" noChangeArrowheads="1"/>
            </p:cNvSpPr>
            <p:nvPr/>
          </p:nvSpPr>
          <p:spPr bwMode="auto">
            <a:xfrm>
              <a:off x="4818" y="2701"/>
              <a:ext cx="702" cy="467"/>
            </a:xfrm>
            <a:prstGeom prst="wedgeEllipseCallout">
              <a:avLst>
                <a:gd name="adj1" fmla="val -114931"/>
                <a:gd name="adj2" fmla="val 625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solidFill>
                  <a:srgbClr val="00FF00"/>
                </a:solidFill>
                <a:latin typeface="Comic Sans MS" charset="0"/>
              </a:endParaRPr>
            </a:p>
          </p:txBody>
        </p:sp>
        <p:sp>
          <p:nvSpPr>
            <p:cNvPr id="63551" name="Oval 63"/>
            <p:cNvSpPr>
              <a:spLocks noChangeAspect="1" noChangeArrowheads="1"/>
            </p:cNvSpPr>
            <p:nvPr/>
          </p:nvSpPr>
          <p:spPr bwMode="auto">
            <a:xfrm>
              <a:off x="4992" y="2810"/>
              <a:ext cx="105" cy="10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2" name="Oval 64"/>
            <p:cNvSpPr>
              <a:spLocks noChangeAspect="1" noChangeArrowheads="1"/>
            </p:cNvSpPr>
            <p:nvPr/>
          </p:nvSpPr>
          <p:spPr bwMode="auto">
            <a:xfrm>
              <a:off x="4992" y="2987"/>
              <a:ext cx="105" cy="105"/>
            </a:xfrm>
            <a:prstGeom prst="ellipse">
              <a:avLst/>
            </a:prstGeom>
            <a:solidFill>
              <a:srgbClr val="FF3399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3" name="WordArt 65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5206" y="2784"/>
              <a:ext cx="208" cy="3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66">
                      <a:alpha val="50000"/>
                    </a:srgbClr>
                  </a:solidFill>
                  <a:latin typeface="Arial Black"/>
                  <a:ea typeface="Arial Black"/>
                  <a:cs typeface="Arial Black"/>
                </a:rPr>
                <a:t>?</a:t>
              </a:r>
            </a:p>
          </p:txBody>
        </p:sp>
      </p:grpSp>
      <p:sp>
        <p:nvSpPr>
          <p:cNvPr id="63555" name="AutoShape 67"/>
          <p:cNvSpPr>
            <a:spLocks noChangeArrowheads="1"/>
          </p:cNvSpPr>
          <p:nvPr/>
        </p:nvSpPr>
        <p:spPr bwMode="auto">
          <a:xfrm>
            <a:off x="4786313" y="5853113"/>
            <a:ext cx="547687" cy="274637"/>
          </a:xfrm>
          <a:prstGeom prst="leftRightArrow">
            <a:avLst>
              <a:gd name="adj1" fmla="val 50000"/>
              <a:gd name="adj2" fmla="val 39884"/>
            </a:avLst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latin typeface="Comic Sans MS" charset="0"/>
            </a:endParaRP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150813" y="5611813"/>
            <a:ext cx="4592637" cy="701675"/>
          </a:xfrm>
          <a:prstGeom prst="rect">
            <a:avLst/>
          </a:prstGeom>
          <a:solidFill>
            <a:srgbClr val="FFFF66">
              <a:alpha val="50000"/>
            </a:srgbClr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1" dirty="0">
                <a:solidFill>
                  <a:schemeClr val="tx2"/>
                </a:solidFill>
                <a:latin typeface="Times New Roman" charset="0"/>
              </a:rPr>
              <a:t>The </a:t>
            </a:r>
            <a:r>
              <a:rPr lang="en-US" sz="2000" b="1" dirty="0" err="1">
                <a:solidFill>
                  <a:schemeClr val="tx2"/>
                </a:solidFill>
                <a:latin typeface="Times New Roman" charset="0"/>
              </a:rPr>
              <a:t>phylogenetic</a:t>
            </a:r>
            <a:r>
              <a:rPr lang="en-US" sz="2000" b="1" dirty="0">
                <a:solidFill>
                  <a:schemeClr val="tx2"/>
                </a:solidFill>
                <a:latin typeface="Times New Roman" charset="0"/>
              </a:rPr>
              <a:t> reconstruction</a:t>
            </a:r>
            <a:r>
              <a:rPr lang="en-US" sz="2000" dirty="0">
                <a:latin typeface="Times New Roman" charset="0"/>
              </a:rPr>
              <a:t> problem</a:t>
            </a:r>
          </a:p>
          <a:p>
            <a:pPr algn="ctr" eaLnBrk="1" hangingPunct="1"/>
            <a:r>
              <a:rPr lang="en-US" sz="2000" dirty="0">
                <a:latin typeface="Times New Roman" charset="0"/>
              </a:rPr>
              <a:t>can be solved from </a:t>
            </a:r>
            <a:r>
              <a:rPr lang="en-US" sz="2000" b="1" dirty="0">
                <a:solidFill>
                  <a:schemeClr val="tx2"/>
                </a:solidFill>
                <a:latin typeface="Times New Roman" charset="0"/>
              </a:rPr>
              <a:t>very short sequences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5478600" y="5642114"/>
            <a:ext cx="3500300" cy="707886"/>
          </a:xfrm>
          <a:prstGeom prst="rect">
            <a:avLst/>
          </a:prstGeom>
          <a:solidFill>
            <a:srgbClr val="FFFF66">
              <a:alpha val="50000"/>
            </a:srgbClr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 smtClean="0">
                <a:latin typeface="Times New Roman" charset="0"/>
              </a:rPr>
              <a:t>The </a:t>
            </a:r>
            <a:r>
              <a:rPr lang="en-US" sz="2000" dirty="0" err="1" smtClean="0">
                <a:latin typeface="Times New Roman" charset="0"/>
              </a:rPr>
              <a:t>Ising</a:t>
            </a:r>
            <a:r>
              <a:rPr lang="en-US" sz="2000" dirty="0" smtClean="0">
                <a:latin typeface="Times New Roman" charset="0"/>
              </a:rPr>
              <a:t> model on the tree exhibits long-range order</a:t>
            </a:r>
            <a:endParaRPr lang="en-US" sz="2000" b="1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63562" name="Text Box 74"/>
          <p:cNvSpPr txBox="1">
            <a:spLocks noChangeArrowheads="1"/>
          </p:cNvSpPr>
          <p:nvPr/>
        </p:nvSpPr>
        <p:spPr bwMode="auto">
          <a:xfrm>
            <a:off x="1524000" y="6324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1">
                <a:latin typeface="Times New Roman" charset="0"/>
              </a:rPr>
              <a:t>phylogeny</a:t>
            </a:r>
          </a:p>
        </p:txBody>
      </p:sp>
      <p:sp>
        <p:nvSpPr>
          <p:cNvPr id="63563" name="Text Box 75"/>
          <p:cNvSpPr txBox="1">
            <a:spLocks noChangeArrowheads="1"/>
          </p:cNvSpPr>
          <p:nvPr/>
        </p:nvSpPr>
        <p:spPr bwMode="auto">
          <a:xfrm>
            <a:off x="6019800" y="63849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1" dirty="0">
                <a:latin typeface="Times New Roman" charset="0"/>
              </a:rPr>
              <a:t>statistical physics</a:t>
            </a:r>
          </a:p>
        </p:txBody>
      </p:sp>
      <p:sp>
        <p:nvSpPr>
          <p:cNvPr id="63565" name="Line 77"/>
          <p:cNvSpPr>
            <a:spLocks noChangeShapeType="1"/>
          </p:cNvSpPr>
          <p:nvPr/>
        </p:nvSpPr>
        <p:spPr bwMode="auto">
          <a:xfrm>
            <a:off x="6858000" y="3306763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66" name="Line 78"/>
          <p:cNvSpPr>
            <a:spLocks noChangeShapeType="1"/>
          </p:cNvSpPr>
          <p:nvPr/>
        </p:nvSpPr>
        <p:spPr bwMode="auto">
          <a:xfrm flipH="1">
            <a:off x="6400800" y="3306763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47" name="Oval 59"/>
          <p:cNvSpPr>
            <a:spLocks noChangeAspect="1" noChangeArrowheads="1"/>
          </p:cNvSpPr>
          <p:nvPr/>
        </p:nvSpPr>
        <p:spPr bwMode="auto">
          <a:xfrm>
            <a:off x="7223125" y="3916363"/>
            <a:ext cx="168275" cy="165100"/>
          </a:xfrm>
          <a:prstGeom prst="ellipse">
            <a:avLst/>
          </a:prstGeom>
          <a:solidFill>
            <a:srgbClr val="FF3399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67" name="Line 79"/>
          <p:cNvSpPr>
            <a:spLocks noChangeShapeType="1"/>
          </p:cNvSpPr>
          <p:nvPr/>
        </p:nvSpPr>
        <p:spPr bwMode="auto">
          <a:xfrm flipH="1">
            <a:off x="5943600" y="3992563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48" name="Oval 60"/>
          <p:cNvSpPr>
            <a:spLocks noChangeAspect="1" noChangeArrowheads="1"/>
          </p:cNvSpPr>
          <p:nvPr/>
        </p:nvSpPr>
        <p:spPr bwMode="auto">
          <a:xfrm>
            <a:off x="5867400" y="4343400"/>
            <a:ext cx="166688" cy="16668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68" name="Line 80"/>
          <p:cNvSpPr>
            <a:spLocks noChangeShapeType="1"/>
          </p:cNvSpPr>
          <p:nvPr/>
        </p:nvSpPr>
        <p:spPr bwMode="auto">
          <a:xfrm>
            <a:off x="6400800" y="3992563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AutoShape 67"/>
          <p:cNvSpPr>
            <a:spLocks noChangeArrowheads="1"/>
          </p:cNvSpPr>
          <p:nvPr/>
        </p:nvSpPr>
        <p:spPr bwMode="auto">
          <a:xfrm>
            <a:off x="4648200" y="711200"/>
            <a:ext cx="547687" cy="274637"/>
          </a:xfrm>
          <a:prstGeom prst="leftRightArrow">
            <a:avLst>
              <a:gd name="adj1" fmla="val 50000"/>
              <a:gd name="adj2" fmla="val 39884"/>
            </a:avLst>
          </a:prstGeom>
          <a:solidFill>
            <a:schemeClr val="tx2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dirty="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0" y="5181600"/>
            <a:ext cx="2947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/>
                <a:cs typeface="Times New Roman"/>
              </a:rPr>
              <a:t>[Daskalakis-</a:t>
            </a:r>
            <a:r>
              <a:rPr lang="en-US" sz="1800" dirty="0" err="1" smtClean="0">
                <a:latin typeface="Times New Roman"/>
                <a:cs typeface="Times New Roman"/>
              </a:rPr>
              <a:t>Mossel-Roch</a:t>
            </a:r>
            <a:r>
              <a:rPr lang="en-US" sz="1800" dirty="0" smtClean="0">
                <a:latin typeface="Times New Roman"/>
                <a:cs typeface="Times New Roman"/>
              </a:rPr>
              <a:t> 06]</a:t>
            </a:r>
            <a:endParaRPr lang="en-US" sz="1800" dirty="0">
              <a:latin typeface="Times New Roman"/>
              <a:cs typeface="Times New Roman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048000" y="3352800"/>
            <a:ext cx="3276599" cy="646331"/>
            <a:chOff x="3048000" y="3352800"/>
            <a:chExt cx="3276599" cy="646331"/>
          </a:xfrm>
        </p:grpSpPr>
        <p:sp>
          <p:nvSpPr>
            <p:cNvPr id="71" name="TextBox 70"/>
            <p:cNvSpPr txBox="1"/>
            <p:nvPr/>
          </p:nvSpPr>
          <p:spPr>
            <a:xfrm>
              <a:off x="3048000" y="3352800"/>
              <a:ext cx="1295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Times New Roman"/>
                  <a:cs typeface="Times New Roman"/>
                </a:rPr>
                <a:t>mutation probability</a:t>
              </a:r>
              <a:endParaRPr lang="en-US" sz="1800" dirty="0">
                <a:latin typeface="Times New Roman"/>
                <a:cs typeface="Times New Roman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29200" y="3505200"/>
              <a:ext cx="1295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latin typeface="Times New Roman"/>
                  <a:cs typeface="Times New Roman"/>
                </a:rPr>
                <a:t>temperature</a:t>
              </a:r>
              <a:endParaRPr lang="en-US" sz="1800" dirty="0">
                <a:latin typeface="Times New Roman"/>
                <a:cs typeface="Times New Roman"/>
              </a:endParaRPr>
            </a:p>
          </p:txBody>
        </p:sp>
        <p:sp>
          <p:nvSpPr>
            <p:cNvPr id="73" name="AutoShape 67"/>
            <p:cNvSpPr>
              <a:spLocks noChangeAspect="1" noChangeArrowheads="1"/>
            </p:cNvSpPr>
            <p:nvPr/>
          </p:nvSpPr>
          <p:spPr bwMode="auto">
            <a:xfrm>
              <a:off x="4419600" y="3581405"/>
              <a:ext cx="383381" cy="192246"/>
            </a:xfrm>
            <a:prstGeom prst="leftRightArrow">
              <a:avLst>
                <a:gd name="adj1" fmla="val 50000"/>
                <a:gd name="adj2" fmla="val 39884"/>
              </a:avLst>
            </a:prstGeom>
            <a:solidFill>
              <a:schemeClr val="tx2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dirty="0">
                <a:solidFill>
                  <a:schemeClr val="tx2"/>
                </a:solidFill>
                <a:latin typeface="Comic Sans M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5" grpId="0" animBg="1"/>
      <p:bldP spid="63556" grpId="0" animBg="1"/>
      <p:bldP spid="63557" grpId="0" animBg="1"/>
      <p:bldP spid="63562" grpId="0"/>
      <p:bldP spid="63563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81000" y="5473700"/>
            <a:ext cx="8382000" cy="1155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chemeClr val="tx2"/>
                </a:solidFill>
                <a:latin typeface="Bitstream Vera Serif" pitchFamily="18" charset="0"/>
              </a:rPr>
              <a:t>The transition at p* was proved by:</a:t>
            </a:r>
          </a:p>
          <a:p>
            <a:pPr eaLnBrk="1" hangingPunct="1"/>
            <a:r>
              <a:rPr lang="en-US" sz="1400">
                <a:solidFill>
                  <a:schemeClr val="tx2"/>
                </a:solidFill>
                <a:latin typeface="Bitstream Vera Serif" pitchFamily="18" charset="0"/>
              </a:rPr>
              <a:t>[Bleher-Ruiz-Zagrebnov’95], [Ioffe’96],[Evans-Kenyon-Peres-Schulman’00], </a:t>
            </a:r>
          </a:p>
          <a:p>
            <a:pPr eaLnBrk="1" hangingPunct="1"/>
            <a:r>
              <a:rPr lang="en-US" sz="1400">
                <a:solidFill>
                  <a:schemeClr val="tx2"/>
                </a:solidFill>
                <a:latin typeface="Bitstream Vera Serif" pitchFamily="18" charset="0"/>
              </a:rPr>
              <a:t>[Kenyon-Mossel-Peres’01],[Martinelli-Sinclair-Weitz’04], [Borgs-Chayes-Mossel-R’06]. </a:t>
            </a:r>
          </a:p>
          <a:p>
            <a:pPr eaLnBrk="1" hangingPunct="1"/>
            <a:r>
              <a:rPr lang="en-US" sz="1400">
                <a:solidFill>
                  <a:schemeClr val="tx2"/>
                </a:solidFill>
                <a:latin typeface="Bitstream Vera Serif" pitchFamily="18" charset="0"/>
              </a:rPr>
              <a:t>Also, “spin-glass” case studied by [Chayes-Chayes-Sethna-Thouless’86]. Solvability for </a:t>
            </a:r>
          </a:p>
          <a:p>
            <a:pPr eaLnBrk="1" hangingPunct="1"/>
            <a:r>
              <a:rPr lang="en-US" sz="1400">
                <a:solidFill>
                  <a:schemeClr val="tx2"/>
                </a:solidFill>
                <a:latin typeface="Bitstream Vera Serif" pitchFamily="18" charset="0"/>
              </a:rPr>
              <a:t>p* was first proved by [Higuchi’77] (and [Kesten-Stigum’66]). 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81000" y="187325"/>
            <a:ext cx="8534400" cy="1108075"/>
          </a:xfrm>
        </p:spPr>
        <p:txBody>
          <a:bodyPr/>
          <a:lstStyle/>
          <a:p>
            <a:pPr algn="l"/>
            <a:r>
              <a:rPr lang="en-US" sz="4000" dirty="0">
                <a:latin typeface="Times New Roman" charset="0"/>
              </a:rPr>
              <a:t>The</a:t>
            </a:r>
            <a:r>
              <a:rPr lang="en-US" sz="4000" dirty="0" smtClean="0">
                <a:latin typeface="Times New Roman" charset="0"/>
              </a:rPr>
              <a:t> Underlying Phase Transition: Root </a:t>
            </a:r>
            <a:r>
              <a:rPr lang="en-US" sz="4000" dirty="0">
                <a:latin typeface="Times New Roman" charset="0"/>
              </a:rPr>
              <a:t>Reconstruction</a:t>
            </a:r>
            <a:r>
              <a:rPr lang="en-US" sz="4000" dirty="0" smtClean="0">
                <a:latin typeface="Times New Roman" charset="0"/>
              </a:rPr>
              <a:t> in the </a:t>
            </a:r>
            <a:r>
              <a:rPr lang="en-US" sz="4000" dirty="0" err="1" smtClean="0">
                <a:latin typeface="Times New Roman" charset="0"/>
              </a:rPr>
              <a:t>Ising</a:t>
            </a:r>
            <a:r>
              <a:rPr lang="en-US" sz="4000" dirty="0" smtClean="0">
                <a:latin typeface="Times New Roman" charset="0"/>
              </a:rPr>
              <a:t> Model</a:t>
            </a:r>
            <a:endParaRPr lang="en-US" sz="4000" dirty="0">
              <a:latin typeface="Times New Roman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V="1">
            <a:off x="609600" y="4708525"/>
            <a:ext cx="800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4648200" y="205740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494088" y="2209800"/>
            <a:ext cx="77311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Comic Sans MS" charset="0"/>
                <a:ea typeface="Times New Roman" charset="0"/>
                <a:cs typeface="Times New Roman" charset="0"/>
              </a:rPr>
              <a:t>bias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33463" y="4784725"/>
            <a:ext cx="869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chemeClr val="folHlink"/>
                </a:solidFill>
                <a:latin typeface="Times New Roman" charset="0"/>
                <a:ea typeface="Times New Roman" charset="0"/>
                <a:cs typeface="Times New Roman" charset="0"/>
              </a:rPr>
              <a:t>“typical” </a:t>
            </a:r>
          </a:p>
          <a:p>
            <a:pPr eaLnBrk="1" hangingPunct="1"/>
            <a:r>
              <a:rPr lang="en-US" sz="1400">
                <a:solidFill>
                  <a:schemeClr val="folHlink"/>
                </a:solidFill>
                <a:latin typeface="Times New Roman" charset="0"/>
                <a:ea typeface="Times New Roman" charset="0"/>
                <a:cs typeface="Times New Roman" charset="0"/>
              </a:rPr>
              <a:t>boundary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1524000" y="4462463"/>
            <a:ext cx="2286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7453313" y="2214563"/>
            <a:ext cx="123348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no bias</a:t>
            </a:r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5486400" y="2562225"/>
            <a:ext cx="2101850" cy="1781175"/>
            <a:chOff x="2384" y="2053"/>
            <a:chExt cx="736" cy="624"/>
          </a:xfrm>
        </p:grpSpPr>
        <p:sp>
          <p:nvSpPr>
            <p:cNvPr id="59403" name="Line 11"/>
            <p:cNvSpPr>
              <a:spLocks noChangeAspect="1" noChangeShapeType="1"/>
            </p:cNvSpPr>
            <p:nvPr/>
          </p:nvSpPr>
          <p:spPr bwMode="auto">
            <a:xfrm>
              <a:off x="2413" y="2590"/>
              <a:ext cx="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4" name="Line 12"/>
            <p:cNvSpPr>
              <a:spLocks noChangeAspect="1" noChangeShapeType="1"/>
            </p:cNvSpPr>
            <p:nvPr/>
          </p:nvSpPr>
          <p:spPr bwMode="auto">
            <a:xfrm flipV="1">
              <a:off x="2528" y="2590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5" name="Line 13"/>
            <p:cNvSpPr>
              <a:spLocks noChangeAspect="1" noChangeShapeType="1"/>
            </p:cNvSpPr>
            <p:nvPr/>
          </p:nvSpPr>
          <p:spPr bwMode="auto">
            <a:xfrm flipV="1">
              <a:off x="2586" y="2590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6" name="Line 14"/>
            <p:cNvSpPr>
              <a:spLocks noChangeAspect="1" noChangeShapeType="1"/>
            </p:cNvSpPr>
            <p:nvPr/>
          </p:nvSpPr>
          <p:spPr bwMode="auto">
            <a:xfrm flipV="1">
              <a:off x="2644" y="2590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7" name="Line 15"/>
            <p:cNvSpPr>
              <a:spLocks noChangeAspect="1" noChangeShapeType="1"/>
            </p:cNvSpPr>
            <p:nvPr/>
          </p:nvSpPr>
          <p:spPr bwMode="auto">
            <a:xfrm flipV="1">
              <a:off x="2698" y="2590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8" name="Line 16"/>
            <p:cNvSpPr>
              <a:spLocks noChangeAspect="1" noChangeShapeType="1"/>
            </p:cNvSpPr>
            <p:nvPr/>
          </p:nvSpPr>
          <p:spPr bwMode="auto">
            <a:xfrm flipV="1">
              <a:off x="2750" y="2590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9" name="Line 17"/>
            <p:cNvSpPr>
              <a:spLocks noChangeAspect="1" noChangeShapeType="1"/>
            </p:cNvSpPr>
            <p:nvPr/>
          </p:nvSpPr>
          <p:spPr bwMode="auto">
            <a:xfrm flipV="1">
              <a:off x="2807" y="2590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0" name="Line 18"/>
            <p:cNvSpPr>
              <a:spLocks noChangeAspect="1" noChangeShapeType="1"/>
            </p:cNvSpPr>
            <p:nvPr/>
          </p:nvSpPr>
          <p:spPr bwMode="auto">
            <a:xfrm flipH="1" flipV="1">
              <a:off x="2846" y="2590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1" name="Line 19"/>
            <p:cNvSpPr>
              <a:spLocks noChangeAspect="1" noChangeShapeType="1"/>
            </p:cNvSpPr>
            <p:nvPr/>
          </p:nvSpPr>
          <p:spPr bwMode="auto">
            <a:xfrm flipH="1" flipV="1">
              <a:off x="2904" y="2590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2" name="Line 20"/>
            <p:cNvSpPr>
              <a:spLocks noChangeAspect="1" noChangeShapeType="1"/>
            </p:cNvSpPr>
            <p:nvPr/>
          </p:nvSpPr>
          <p:spPr bwMode="auto">
            <a:xfrm flipH="1" flipV="1">
              <a:off x="2947" y="2590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3" name="Line 21"/>
            <p:cNvSpPr>
              <a:spLocks noChangeAspect="1" noChangeShapeType="1"/>
            </p:cNvSpPr>
            <p:nvPr/>
          </p:nvSpPr>
          <p:spPr bwMode="auto">
            <a:xfrm flipV="1">
              <a:off x="2471" y="2590"/>
              <a:ext cx="28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4" name="Line 22"/>
            <p:cNvSpPr>
              <a:spLocks noChangeAspect="1" noChangeShapeType="1"/>
            </p:cNvSpPr>
            <p:nvPr/>
          </p:nvSpPr>
          <p:spPr bwMode="auto">
            <a:xfrm flipH="1" flipV="1">
              <a:off x="3005" y="2590"/>
              <a:ext cx="28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5" name="Line 23"/>
            <p:cNvSpPr>
              <a:spLocks noChangeAspect="1" noChangeShapeType="1"/>
            </p:cNvSpPr>
            <p:nvPr/>
          </p:nvSpPr>
          <p:spPr bwMode="auto">
            <a:xfrm flipV="1">
              <a:off x="2413" y="2590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6" name="Line 24"/>
            <p:cNvSpPr>
              <a:spLocks noChangeAspect="1" noChangeShapeType="1"/>
            </p:cNvSpPr>
            <p:nvPr/>
          </p:nvSpPr>
          <p:spPr bwMode="auto">
            <a:xfrm flipH="1" flipV="1">
              <a:off x="3062" y="2590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17" name="Oval 25"/>
            <p:cNvSpPr>
              <a:spLocks noChangeAspect="1" noChangeArrowheads="1"/>
            </p:cNvSpPr>
            <p:nvPr/>
          </p:nvSpPr>
          <p:spPr bwMode="auto">
            <a:xfrm>
              <a:off x="2732" y="2090"/>
              <a:ext cx="43" cy="4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8" name="Line 26"/>
            <p:cNvSpPr>
              <a:spLocks noChangeAspect="1" noChangeShapeType="1"/>
            </p:cNvSpPr>
            <p:nvPr/>
          </p:nvSpPr>
          <p:spPr bwMode="auto">
            <a:xfrm flipV="1">
              <a:off x="2413" y="2129"/>
              <a:ext cx="317" cy="4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9" name="Line 27"/>
            <p:cNvSpPr>
              <a:spLocks noChangeAspect="1" noChangeShapeType="1"/>
            </p:cNvSpPr>
            <p:nvPr/>
          </p:nvSpPr>
          <p:spPr bwMode="auto">
            <a:xfrm flipH="1" flipV="1">
              <a:off x="2774" y="2129"/>
              <a:ext cx="317" cy="4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0" name="Oval 28"/>
            <p:cNvSpPr>
              <a:spLocks noChangeAspect="1" noChangeArrowheads="1"/>
            </p:cNvSpPr>
            <p:nvPr/>
          </p:nvSpPr>
          <p:spPr bwMode="auto">
            <a:xfrm>
              <a:off x="2442" y="2634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1" name="Oval 29"/>
            <p:cNvSpPr>
              <a:spLocks noChangeAspect="1" noChangeArrowheads="1"/>
            </p:cNvSpPr>
            <p:nvPr/>
          </p:nvSpPr>
          <p:spPr bwMode="auto">
            <a:xfrm>
              <a:off x="2499" y="2634"/>
              <a:ext cx="44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2" name="Oval 30"/>
            <p:cNvSpPr>
              <a:spLocks noChangeAspect="1" noChangeArrowheads="1"/>
            </p:cNvSpPr>
            <p:nvPr/>
          </p:nvSpPr>
          <p:spPr bwMode="auto">
            <a:xfrm>
              <a:off x="2557" y="2634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3" name="Oval 31"/>
            <p:cNvSpPr>
              <a:spLocks noChangeAspect="1" noChangeArrowheads="1"/>
            </p:cNvSpPr>
            <p:nvPr/>
          </p:nvSpPr>
          <p:spPr bwMode="auto">
            <a:xfrm>
              <a:off x="2615" y="2634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4" name="Oval 32"/>
            <p:cNvSpPr>
              <a:spLocks noChangeAspect="1" noChangeArrowheads="1"/>
            </p:cNvSpPr>
            <p:nvPr/>
          </p:nvSpPr>
          <p:spPr bwMode="auto">
            <a:xfrm>
              <a:off x="2673" y="2634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5" name="Oval 33"/>
            <p:cNvSpPr>
              <a:spLocks noChangeAspect="1" noChangeArrowheads="1"/>
            </p:cNvSpPr>
            <p:nvPr/>
          </p:nvSpPr>
          <p:spPr bwMode="auto">
            <a:xfrm>
              <a:off x="2730" y="2634"/>
              <a:ext cx="44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6" name="Oval 34"/>
            <p:cNvSpPr>
              <a:spLocks noChangeAspect="1" noChangeArrowheads="1"/>
            </p:cNvSpPr>
            <p:nvPr/>
          </p:nvSpPr>
          <p:spPr bwMode="auto">
            <a:xfrm>
              <a:off x="2788" y="2634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7" name="Oval 35"/>
            <p:cNvSpPr>
              <a:spLocks noChangeAspect="1" noChangeArrowheads="1"/>
            </p:cNvSpPr>
            <p:nvPr/>
          </p:nvSpPr>
          <p:spPr bwMode="auto">
            <a:xfrm>
              <a:off x="2846" y="2634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8" name="Oval 36"/>
            <p:cNvSpPr>
              <a:spLocks noChangeAspect="1" noChangeArrowheads="1"/>
            </p:cNvSpPr>
            <p:nvPr/>
          </p:nvSpPr>
          <p:spPr bwMode="auto">
            <a:xfrm>
              <a:off x="2904" y="2634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9" name="Oval 37"/>
            <p:cNvSpPr>
              <a:spLocks noChangeAspect="1" noChangeArrowheads="1"/>
            </p:cNvSpPr>
            <p:nvPr/>
          </p:nvSpPr>
          <p:spPr bwMode="auto">
            <a:xfrm>
              <a:off x="2961" y="2634"/>
              <a:ext cx="44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0" name="Oval 38"/>
            <p:cNvSpPr>
              <a:spLocks noChangeAspect="1" noChangeArrowheads="1"/>
            </p:cNvSpPr>
            <p:nvPr/>
          </p:nvSpPr>
          <p:spPr bwMode="auto">
            <a:xfrm>
              <a:off x="3019" y="2634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1" name="Oval 39"/>
            <p:cNvSpPr>
              <a:spLocks noChangeAspect="1" noChangeArrowheads="1"/>
            </p:cNvSpPr>
            <p:nvPr/>
          </p:nvSpPr>
          <p:spPr bwMode="auto">
            <a:xfrm>
              <a:off x="3077" y="2634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2" name="Oval 40"/>
            <p:cNvSpPr>
              <a:spLocks noChangeAspect="1" noChangeArrowheads="1"/>
            </p:cNvSpPr>
            <p:nvPr/>
          </p:nvSpPr>
          <p:spPr bwMode="auto">
            <a:xfrm>
              <a:off x="2384" y="2634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3" name="Line 41"/>
            <p:cNvSpPr>
              <a:spLocks noChangeAspect="1" noChangeShapeType="1"/>
            </p:cNvSpPr>
            <p:nvPr/>
          </p:nvSpPr>
          <p:spPr bwMode="auto">
            <a:xfrm>
              <a:off x="2582" y="2642"/>
              <a:ext cx="0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4" name="Line 42"/>
            <p:cNvSpPr>
              <a:spLocks noChangeAspect="1" noChangeShapeType="1"/>
            </p:cNvSpPr>
            <p:nvPr/>
          </p:nvSpPr>
          <p:spPr bwMode="auto">
            <a:xfrm>
              <a:off x="2568" y="2656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5" name="Line 43"/>
            <p:cNvSpPr>
              <a:spLocks noChangeAspect="1" noChangeShapeType="1"/>
            </p:cNvSpPr>
            <p:nvPr/>
          </p:nvSpPr>
          <p:spPr bwMode="auto">
            <a:xfrm>
              <a:off x="2522" y="2642"/>
              <a:ext cx="0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6" name="Line 44"/>
            <p:cNvSpPr>
              <a:spLocks noChangeAspect="1" noChangeShapeType="1"/>
            </p:cNvSpPr>
            <p:nvPr/>
          </p:nvSpPr>
          <p:spPr bwMode="auto">
            <a:xfrm>
              <a:off x="2508" y="2656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7" name="Line 45"/>
            <p:cNvSpPr>
              <a:spLocks noChangeAspect="1" noChangeShapeType="1"/>
            </p:cNvSpPr>
            <p:nvPr/>
          </p:nvSpPr>
          <p:spPr bwMode="auto">
            <a:xfrm>
              <a:off x="2698" y="2642"/>
              <a:ext cx="0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8" name="Line 46"/>
            <p:cNvSpPr>
              <a:spLocks noChangeAspect="1" noChangeShapeType="1"/>
            </p:cNvSpPr>
            <p:nvPr/>
          </p:nvSpPr>
          <p:spPr bwMode="auto">
            <a:xfrm>
              <a:off x="2684" y="2656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9" name="Line 47"/>
            <p:cNvSpPr>
              <a:spLocks noChangeAspect="1" noChangeShapeType="1"/>
            </p:cNvSpPr>
            <p:nvPr/>
          </p:nvSpPr>
          <p:spPr bwMode="auto">
            <a:xfrm>
              <a:off x="2917" y="2655"/>
              <a:ext cx="2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0" name="Line 48"/>
            <p:cNvSpPr>
              <a:spLocks noChangeAspect="1" noChangeShapeType="1"/>
            </p:cNvSpPr>
            <p:nvPr/>
          </p:nvSpPr>
          <p:spPr bwMode="auto">
            <a:xfrm>
              <a:off x="2975" y="2655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1" name="Line 49"/>
            <p:cNvSpPr>
              <a:spLocks noChangeAspect="1" noChangeShapeType="1"/>
            </p:cNvSpPr>
            <p:nvPr/>
          </p:nvSpPr>
          <p:spPr bwMode="auto">
            <a:xfrm>
              <a:off x="2453" y="2655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2" name="Line 50"/>
            <p:cNvSpPr>
              <a:spLocks noChangeAspect="1" noChangeShapeType="1"/>
            </p:cNvSpPr>
            <p:nvPr/>
          </p:nvSpPr>
          <p:spPr bwMode="auto">
            <a:xfrm>
              <a:off x="2393" y="2655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3" name="Line 51"/>
            <p:cNvSpPr>
              <a:spLocks noChangeAspect="1" noChangeShapeType="1"/>
            </p:cNvSpPr>
            <p:nvPr/>
          </p:nvSpPr>
          <p:spPr bwMode="auto">
            <a:xfrm>
              <a:off x="2626" y="2656"/>
              <a:ext cx="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4" name="Line 52"/>
            <p:cNvSpPr>
              <a:spLocks noChangeAspect="1" noChangeShapeType="1"/>
            </p:cNvSpPr>
            <p:nvPr/>
          </p:nvSpPr>
          <p:spPr bwMode="auto">
            <a:xfrm>
              <a:off x="2741" y="2656"/>
              <a:ext cx="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3"/>
            <p:cNvGrpSpPr>
              <a:grpSpLocks noChangeAspect="1"/>
            </p:cNvGrpSpPr>
            <p:nvPr/>
          </p:nvGrpSpPr>
          <p:grpSpPr bwMode="auto">
            <a:xfrm>
              <a:off x="2796" y="2643"/>
              <a:ext cx="29" cy="28"/>
              <a:chOff x="960" y="2256"/>
              <a:chExt cx="98" cy="96"/>
            </a:xfrm>
          </p:grpSpPr>
          <p:sp>
            <p:nvSpPr>
              <p:cNvPr id="59446" name="Line 54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47" name="Line 55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6"/>
            <p:cNvGrpSpPr>
              <a:grpSpLocks noChangeAspect="1"/>
            </p:cNvGrpSpPr>
            <p:nvPr/>
          </p:nvGrpSpPr>
          <p:grpSpPr bwMode="auto">
            <a:xfrm>
              <a:off x="3029" y="2642"/>
              <a:ext cx="29" cy="29"/>
              <a:chOff x="960" y="2256"/>
              <a:chExt cx="98" cy="96"/>
            </a:xfrm>
          </p:grpSpPr>
          <p:sp>
            <p:nvSpPr>
              <p:cNvPr id="59449" name="Line 57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50" name="Line 58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59"/>
            <p:cNvGrpSpPr>
              <a:grpSpLocks noChangeAspect="1"/>
            </p:cNvGrpSpPr>
            <p:nvPr/>
          </p:nvGrpSpPr>
          <p:grpSpPr bwMode="auto">
            <a:xfrm>
              <a:off x="3088" y="2643"/>
              <a:ext cx="29" cy="28"/>
              <a:chOff x="960" y="2256"/>
              <a:chExt cx="98" cy="96"/>
            </a:xfrm>
          </p:grpSpPr>
          <p:sp>
            <p:nvSpPr>
              <p:cNvPr id="59452" name="Line 60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53" name="Line 61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62"/>
            <p:cNvGrpSpPr>
              <a:grpSpLocks noChangeAspect="1"/>
            </p:cNvGrpSpPr>
            <p:nvPr/>
          </p:nvGrpSpPr>
          <p:grpSpPr bwMode="auto">
            <a:xfrm>
              <a:off x="2856" y="2642"/>
              <a:ext cx="29" cy="28"/>
              <a:chOff x="960" y="2256"/>
              <a:chExt cx="98" cy="96"/>
            </a:xfrm>
          </p:grpSpPr>
          <p:sp>
            <p:nvSpPr>
              <p:cNvPr id="59455" name="Line 63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56" name="Line 64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457" name="Line 65"/>
            <p:cNvSpPr>
              <a:spLocks noChangeAspect="1" noChangeShapeType="1"/>
            </p:cNvSpPr>
            <p:nvPr/>
          </p:nvSpPr>
          <p:spPr bwMode="auto">
            <a:xfrm flipH="1">
              <a:off x="2819" y="2053"/>
              <a:ext cx="24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458" name="Text Box 66"/>
          <p:cNvSpPr txBox="1">
            <a:spLocks noChangeArrowheads="1"/>
          </p:cNvSpPr>
          <p:nvPr/>
        </p:nvSpPr>
        <p:spPr bwMode="auto">
          <a:xfrm>
            <a:off x="5091113" y="4810125"/>
            <a:ext cx="77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>
                <a:solidFill>
                  <a:schemeClr val="folHlink"/>
                </a:solidFill>
                <a:latin typeface="Times New Roman" charset="0"/>
                <a:ea typeface="Times New Roman" charset="0"/>
                <a:cs typeface="Times New Roman" charset="0"/>
              </a:rPr>
              <a:t>“typical” </a:t>
            </a:r>
          </a:p>
          <a:p>
            <a:pPr eaLnBrk="1" hangingPunct="1"/>
            <a:r>
              <a:rPr lang="en-US" sz="1200">
                <a:solidFill>
                  <a:schemeClr val="folHlink"/>
                </a:solidFill>
                <a:latin typeface="Times New Roman" charset="0"/>
                <a:ea typeface="Times New Roman" charset="0"/>
                <a:cs typeface="Times New Roman" charset="0"/>
              </a:rPr>
              <a:t>boundary</a:t>
            </a:r>
          </a:p>
        </p:txBody>
      </p:sp>
      <p:sp>
        <p:nvSpPr>
          <p:cNvPr id="59459" name="Line 67"/>
          <p:cNvSpPr>
            <a:spLocks noChangeShapeType="1"/>
          </p:cNvSpPr>
          <p:nvPr/>
        </p:nvSpPr>
        <p:spPr bwMode="auto">
          <a:xfrm flipV="1">
            <a:off x="5562600" y="4495800"/>
            <a:ext cx="2286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60" name="Text Box 68"/>
          <p:cNvSpPr txBox="1">
            <a:spLocks noChangeArrowheads="1"/>
          </p:cNvSpPr>
          <p:nvPr/>
        </p:nvSpPr>
        <p:spPr bwMode="auto">
          <a:xfrm>
            <a:off x="762000" y="2035175"/>
            <a:ext cx="1239838" cy="336550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60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LOW TEMP</a:t>
            </a:r>
          </a:p>
        </p:txBody>
      </p:sp>
      <p:sp>
        <p:nvSpPr>
          <p:cNvPr id="59462" name="Text Box 70"/>
          <p:cNvSpPr txBox="1">
            <a:spLocks noChangeArrowheads="1"/>
          </p:cNvSpPr>
          <p:nvPr/>
        </p:nvSpPr>
        <p:spPr bwMode="auto">
          <a:xfrm>
            <a:off x="2057400" y="4827588"/>
            <a:ext cx="73183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&lt; </a:t>
            </a:r>
            <a:r>
              <a:rPr lang="en-US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baseline="30000" dirty="0">
                <a:solidFill>
                  <a:schemeClr val="tx2"/>
                </a:solidFill>
                <a:latin typeface="Times New Roman" charset="0"/>
              </a:rPr>
              <a:t>*</a:t>
            </a:r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  <p:grpSp>
        <p:nvGrpSpPr>
          <p:cNvPr id="7" name="Group 72"/>
          <p:cNvGrpSpPr>
            <a:grpSpLocks noChangeAspect="1"/>
          </p:cNvGrpSpPr>
          <p:nvPr/>
        </p:nvGrpSpPr>
        <p:grpSpPr bwMode="auto">
          <a:xfrm>
            <a:off x="1524000" y="2562225"/>
            <a:ext cx="2101850" cy="1781175"/>
            <a:chOff x="846" y="2150"/>
            <a:chExt cx="736" cy="624"/>
          </a:xfrm>
        </p:grpSpPr>
        <p:sp>
          <p:nvSpPr>
            <p:cNvPr id="59465" name="Line 73"/>
            <p:cNvSpPr>
              <a:spLocks noChangeAspect="1" noChangeShapeType="1"/>
            </p:cNvSpPr>
            <p:nvPr/>
          </p:nvSpPr>
          <p:spPr bwMode="auto">
            <a:xfrm>
              <a:off x="875" y="2687"/>
              <a:ext cx="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66" name="Line 74"/>
            <p:cNvSpPr>
              <a:spLocks noChangeAspect="1" noChangeShapeType="1"/>
            </p:cNvSpPr>
            <p:nvPr/>
          </p:nvSpPr>
          <p:spPr bwMode="auto">
            <a:xfrm flipV="1">
              <a:off x="990" y="2687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67" name="Line 75"/>
            <p:cNvSpPr>
              <a:spLocks noChangeAspect="1" noChangeShapeType="1"/>
            </p:cNvSpPr>
            <p:nvPr/>
          </p:nvSpPr>
          <p:spPr bwMode="auto">
            <a:xfrm flipV="1">
              <a:off x="1048" y="2687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68" name="Line 76"/>
            <p:cNvSpPr>
              <a:spLocks noChangeAspect="1" noChangeShapeType="1"/>
            </p:cNvSpPr>
            <p:nvPr/>
          </p:nvSpPr>
          <p:spPr bwMode="auto">
            <a:xfrm flipV="1">
              <a:off x="1106" y="2687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69" name="Line 77"/>
            <p:cNvSpPr>
              <a:spLocks noChangeAspect="1" noChangeShapeType="1"/>
            </p:cNvSpPr>
            <p:nvPr/>
          </p:nvSpPr>
          <p:spPr bwMode="auto">
            <a:xfrm flipV="1">
              <a:off x="1160" y="2687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0" name="Line 78"/>
            <p:cNvSpPr>
              <a:spLocks noChangeAspect="1" noChangeShapeType="1"/>
            </p:cNvSpPr>
            <p:nvPr/>
          </p:nvSpPr>
          <p:spPr bwMode="auto">
            <a:xfrm flipV="1">
              <a:off x="1212" y="2687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1" name="Line 79"/>
            <p:cNvSpPr>
              <a:spLocks noChangeAspect="1" noChangeShapeType="1"/>
            </p:cNvSpPr>
            <p:nvPr/>
          </p:nvSpPr>
          <p:spPr bwMode="auto">
            <a:xfrm flipV="1">
              <a:off x="1269" y="2687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2" name="Line 80"/>
            <p:cNvSpPr>
              <a:spLocks noChangeAspect="1" noChangeShapeType="1"/>
            </p:cNvSpPr>
            <p:nvPr/>
          </p:nvSpPr>
          <p:spPr bwMode="auto">
            <a:xfrm flipH="1" flipV="1">
              <a:off x="1308" y="2687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3" name="Line 81"/>
            <p:cNvSpPr>
              <a:spLocks noChangeAspect="1" noChangeShapeType="1"/>
            </p:cNvSpPr>
            <p:nvPr/>
          </p:nvSpPr>
          <p:spPr bwMode="auto">
            <a:xfrm flipH="1" flipV="1">
              <a:off x="1366" y="2687"/>
              <a:ext cx="14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4" name="Line 82"/>
            <p:cNvSpPr>
              <a:spLocks noChangeAspect="1" noChangeShapeType="1"/>
            </p:cNvSpPr>
            <p:nvPr/>
          </p:nvSpPr>
          <p:spPr bwMode="auto">
            <a:xfrm flipH="1" flipV="1">
              <a:off x="1409" y="2687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5" name="Line 83"/>
            <p:cNvSpPr>
              <a:spLocks noChangeAspect="1" noChangeShapeType="1"/>
            </p:cNvSpPr>
            <p:nvPr/>
          </p:nvSpPr>
          <p:spPr bwMode="auto">
            <a:xfrm flipV="1">
              <a:off x="933" y="2687"/>
              <a:ext cx="28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6" name="Line 84"/>
            <p:cNvSpPr>
              <a:spLocks noChangeAspect="1" noChangeShapeType="1"/>
            </p:cNvSpPr>
            <p:nvPr/>
          </p:nvSpPr>
          <p:spPr bwMode="auto">
            <a:xfrm flipH="1" flipV="1">
              <a:off x="1467" y="2687"/>
              <a:ext cx="28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7" name="Line 85"/>
            <p:cNvSpPr>
              <a:spLocks noChangeAspect="1" noChangeShapeType="1"/>
            </p:cNvSpPr>
            <p:nvPr/>
          </p:nvSpPr>
          <p:spPr bwMode="auto">
            <a:xfrm flipV="1">
              <a:off x="875" y="2687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8" name="Line 86"/>
            <p:cNvSpPr>
              <a:spLocks noChangeAspect="1" noChangeShapeType="1"/>
            </p:cNvSpPr>
            <p:nvPr/>
          </p:nvSpPr>
          <p:spPr bwMode="auto">
            <a:xfrm flipH="1" flipV="1">
              <a:off x="1524" y="2687"/>
              <a:ext cx="29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79" name="Oval 87"/>
            <p:cNvSpPr>
              <a:spLocks noChangeAspect="1" noChangeArrowheads="1"/>
            </p:cNvSpPr>
            <p:nvPr/>
          </p:nvSpPr>
          <p:spPr bwMode="auto">
            <a:xfrm>
              <a:off x="1194" y="2187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0" name="Line 88"/>
            <p:cNvSpPr>
              <a:spLocks noChangeAspect="1" noChangeShapeType="1"/>
            </p:cNvSpPr>
            <p:nvPr/>
          </p:nvSpPr>
          <p:spPr bwMode="auto">
            <a:xfrm flipV="1">
              <a:off x="875" y="2224"/>
              <a:ext cx="318" cy="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1" name="Line 89"/>
            <p:cNvSpPr>
              <a:spLocks noChangeAspect="1" noChangeShapeType="1"/>
            </p:cNvSpPr>
            <p:nvPr/>
          </p:nvSpPr>
          <p:spPr bwMode="auto">
            <a:xfrm flipH="1" flipV="1">
              <a:off x="1236" y="2226"/>
              <a:ext cx="317" cy="4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2" name="Oval 90"/>
            <p:cNvSpPr>
              <a:spLocks noChangeAspect="1" noChangeArrowheads="1"/>
            </p:cNvSpPr>
            <p:nvPr/>
          </p:nvSpPr>
          <p:spPr bwMode="auto">
            <a:xfrm>
              <a:off x="904" y="2731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3" name="Oval 91"/>
            <p:cNvSpPr>
              <a:spLocks noChangeAspect="1" noChangeArrowheads="1"/>
            </p:cNvSpPr>
            <p:nvPr/>
          </p:nvSpPr>
          <p:spPr bwMode="auto">
            <a:xfrm>
              <a:off x="961" y="2731"/>
              <a:ext cx="44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4" name="Oval 92"/>
            <p:cNvSpPr>
              <a:spLocks noChangeAspect="1" noChangeArrowheads="1"/>
            </p:cNvSpPr>
            <p:nvPr/>
          </p:nvSpPr>
          <p:spPr bwMode="auto">
            <a:xfrm>
              <a:off x="1019" y="2731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5" name="Oval 93"/>
            <p:cNvSpPr>
              <a:spLocks noChangeAspect="1" noChangeArrowheads="1"/>
            </p:cNvSpPr>
            <p:nvPr/>
          </p:nvSpPr>
          <p:spPr bwMode="auto">
            <a:xfrm>
              <a:off x="1077" y="2731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6" name="Oval 94"/>
            <p:cNvSpPr>
              <a:spLocks noChangeAspect="1" noChangeArrowheads="1"/>
            </p:cNvSpPr>
            <p:nvPr/>
          </p:nvSpPr>
          <p:spPr bwMode="auto">
            <a:xfrm>
              <a:off x="1135" y="2731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7" name="Oval 95"/>
            <p:cNvSpPr>
              <a:spLocks noChangeAspect="1" noChangeArrowheads="1"/>
            </p:cNvSpPr>
            <p:nvPr/>
          </p:nvSpPr>
          <p:spPr bwMode="auto">
            <a:xfrm>
              <a:off x="1192" y="2731"/>
              <a:ext cx="44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8" name="Oval 96"/>
            <p:cNvSpPr>
              <a:spLocks noChangeAspect="1" noChangeArrowheads="1"/>
            </p:cNvSpPr>
            <p:nvPr/>
          </p:nvSpPr>
          <p:spPr bwMode="auto">
            <a:xfrm>
              <a:off x="1250" y="2731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89" name="Oval 97"/>
            <p:cNvSpPr>
              <a:spLocks noChangeAspect="1" noChangeArrowheads="1"/>
            </p:cNvSpPr>
            <p:nvPr/>
          </p:nvSpPr>
          <p:spPr bwMode="auto">
            <a:xfrm>
              <a:off x="1308" y="2731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0" name="Oval 98"/>
            <p:cNvSpPr>
              <a:spLocks noChangeAspect="1" noChangeArrowheads="1"/>
            </p:cNvSpPr>
            <p:nvPr/>
          </p:nvSpPr>
          <p:spPr bwMode="auto">
            <a:xfrm>
              <a:off x="1366" y="2731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1" name="Oval 99"/>
            <p:cNvSpPr>
              <a:spLocks noChangeAspect="1" noChangeArrowheads="1"/>
            </p:cNvSpPr>
            <p:nvPr/>
          </p:nvSpPr>
          <p:spPr bwMode="auto">
            <a:xfrm>
              <a:off x="1423" y="2731"/>
              <a:ext cx="44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2" name="Oval 100"/>
            <p:cNvSpPr>
              <a:spLocks noChangeAspect="1" noChangeArrowheads="1"/>
            </p:cNvSpPr>
            <p:nvPr/>
          </p:nvSpPr>
          <p:spPr bwMode="auto">
            <a:xfrm>
              <a:off x="1481" y="2731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3" name="Oval 101"/>
            <p:cNvSpPr>
              <a:spLocks noChangeAspect="1" noChangeArrowheads="1"/>
            </p:cNvSpPr>
            <p:nvPr/>
          </p:nvSpPr>
          <p:spPr bwMode="auto">
            <a:xfrm>
              <a:off x="1539" y="2731"/>
              <a:ext cx="43" cy="43"/>
            </a:xfrm>
            <a:prstGeom prst="ellipse">
              <a:avLst/>
            </a:prstGeom>
            <a:solidFill>
              <a:srgbClr val="FF33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4" name="Oval 102"/>
            <p:cNvSpPr>
              <a:spLocks noChangeAspect="1" noChangeArrowheads="1"/>
            </p:cNvSpPr>
            <p:nvPr/>
          </p:nvSpPr>
          <p:spPr bwMode="auto">
            <a:xfrm>
              <a:off x="846" y="2731"/>
              <a:ext cx="43" cy="4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5" name="Line 103"/>
            <p:cNvSpPr>
              <a:spLocks noChangeAspect="1" noChangeShapeType="1"/>
            </p:cNvSpPr>
            <p:nvPr/>
          </p:nvSpPr>
          <p:spPr bwMode="auto">
            <a:xfrm>
              <a:off x="1044" y="2739"/>
              <a:ext cx="0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6" name="Line 104"/>
            <p:cNvSpPr>
              <a:spLocks noChangeAspect="1" noChangeShapeType="1"/>
            </p:cNvSpPr>
            <p:nvPr/>
          </p:nvSpPr>
          <p:spPr bwMode="auto">
            <a:xfrm>
              <a:off x="1030" y="2753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7" name="Line 105"/>
            <p:cNvSpPr>
              <a:spLocks noChangeAspect="1" noChangeShapeType="1"/>
            </p:cNvSpPr>
            <p:nvPr/>
          </p:nvSpPr>
          <p:spPr bwMode="auto">
            <a:xfrm>
              <a:off x="984" y="2739"/>
              <a:ext cx="0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8" name="Line 106"/>
            <p:cNvSpPr>
              <a:spLocks noChangeAspect="1" noChangeShapeType="1"/>
            </p:cNvSpPr>
            <p:nvPr/>
          </p:nvSpPr>
          <p:spPr bwMode="auto">
            <a:xfrm>
              <a:off x="970" y="2753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99" name="Line 107"/>
            <p:cNvSpPr>
              <a:spLocks noChangeAspect="1" noChangeShapeType="1"/>
            </p:cNvSpPr>
            <p:nvPr/>
          </p:nvSpPr>
          <p:spPr bwMode="auto">
            <a:xfrm>
              <a:off x="1160" y="2739"/>
              <a:ext cx="0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00" name="Line 108"/>
            <p:cNvSpPr>
              <a:spLocks noChangeAspect="1" noChangeShapeType="1"/>
            </p:cNvSpPr>
            <p:nvPr/>
          </p:nvSpPr>
          <p:spPr bwMode="auto">
            <a:xfrm>
              <a:off x="1146" y="2753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01" name="Line 109"/>
            <p:cNvSpPr>
              <a:spLocks noChangeAspect="1" noChangeShapeType="1"/>
            </p:cNvSpPr>
            <p:nvPr/>
          </p:nvSpPr>
          <p:spPr bwMode="auto">
            <a:xfrm>
              <a:off x="1379" y="2752"/>
              <a:ext cx="2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02" name="Line 110"/>
            <p:cNvSpPr>
              <a:spLocks noChangeAspect="1" noChangeShapeType="1"/>
            </p:cNvSpPr>
            <p:nvPr/>
          </p:nvSpPr>
          <p:spPr bwMode="auto">
            <a:xfrm>
              <a:off x="1437" y="2752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03" name="Line 111"/>
            <p:cNvSpPr>
              <a:spLocks noChangeAspect="1" noChangeShapeType="1"/>
            </p:cNvSpPr>
            <p:nvPr/>
          </p:nvSpPr>
          <p:spPr bwMode="auto">
            <a:xfrm>
              <a:off x="915" y="2752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04" name="Line 112"/>
            <p:cNvSpPr>
              <a:spLocks noChangeAspect="1" noChangeShapeType="1"/>
            </p:cNvSpPr>
            <p:nvPr/>
          </p:nvSpPr>
          <p:spPr bwMode="auto">
            <a:xfrm>
              <a:off x="855" y="2752"/>
              <a:ext cx="2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05" name="Line 113"/>
            <p:cNvSpPr>
              <a:spLocks noChangeAspect="1" noChangeShapeType="1"/>
            </p:cNvSpPr>
            <p:nvPr/>
          </p:nvSpPr>
          <p:spPr bwMode="auto">
            <a:xfrm>
              <a:off x="1088" y="2753"/>
              <a:ext cx="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06" name="Line 114"/>
            <p:cNvSpPr>
              <a:spLocks noChangeAspect="1" noChangeShapeType="1"/>
            </p:cNvSpPr>
            <p:nvPr/>
          </p:nvSpPr>
          <p:spPr bwMode="auto">
            <a:xfrm>
              <a:off x="1203" y="2753"/>
              <a:ext cx="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115"/>
            <p:cNvGrpSpPr>
              <a:grpSpLocks noChangeAspect="1"/>
            </p:cNvGrpSpPr>
            <p:nvPr/>
          </p:nvGrpSpPr>
          <p:grpSpPr bwMode="auto">
            <a:xfrm>
              <a:off x="1258" y="2740"/>
              <a:ext cx="29" cy="28"/>
              <a:chOff x="960" y="2256"/>
              <a:chExt cx="98" cy="96"/>
            </a:xfrm>
          </p:grpSpPr>
          <p:sp>
            <p:nvSpPr>
              <p:cNvPr id="59508" name="Line 116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09" name="Line 117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118"/>
            <p:cNvGrpSpPr>
              <a:grpSpLocks noChangeAspect="1"/>
            </p:cNvGrpSpPr>
            <p:nvPr/>
          </p:nvGrpSpPr>
          <p:grpSpPr bwMode="auto">
            <a:xfrm>
              <a:off x="1491" y="2739"/>
              <a:ext cx="29" cy="29"/>
              <a:chOff x="960" y="2256"/>
              <a:chExt cx="98" cy="96"/>
            </a:xfrm>
          </p:grpSpPr>
          <p:sp>
            <p:nvSpPr>
              <p:cNvPr id="59511" name="Line 119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12" name="Line 120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21"/>
            <p:cNvGrpSpPr>
              <a:grpSpLocks noChangeAspect="1"/>
            </p:cNvGrpSpPr>
            <p:nvPr/>
          </p:nvGrpSpPr>
          <p:grpSpPr bwMode="auto">
            <a:xfrm>
              <a:off x="1550" y="2740"/>
              <a:ext cx="29" cy="28"/>
              <a:chOff x="960" y="2256"/>
              <a:chExt cx="98" cy="96"/>
            </a:xfrm>
          </p:grpSpPr>
          <p:sp>
            <p:nvSpPr>
              <p:cNvPr id="59514" name="Line 122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15" name="Line 123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24"/>
            <p:cNvGrpSpPr>
              <a:grpSpLocks noChangeAspect="1"/>
            </p:cNvGrpSpPr>
            <p:nvPr/>
          </p:nvGrpSpPr>
          <p:grpSpPr bwMode="auto">
            <a:xfrm>
              <a:off x="1318" y="2739"/>
              <a:ext cx="29" cy="28"/>
              <a:chOff x="960" y="2256"/>
              <a:chExt cx="98" cy="96"/>
            </a:xfrm>
          </p:grpSpPr>
          <p:sp>
            <p:nvSpPr>
              <p:cNvPr id="59517" name="Line 125"/>
              <p:cNvSpPr>
                <a:spLocks noChangeAspect="1" noChangeShapeType="1"/>
              </p:cNvSpPr>
              <p:nvPr/>
            </p:nvSpPr>
            <p:spPr bwMode="auto">
              <a:xfrm>
                <a:off x="1008" y="225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18" name="Line 126"/>
              <p:cNvSpPr>
                <a:spLocks noChangeAspect="1" noChangeShapeType="1"/>
              </p:cNvSpPr>
              <p:nvPr/>
            </p:nvSpPr>
            <p:spPr bwMode="auto">
              <a:xfrm>
                <a:off x="960" y="23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519" name="Line 127"/>
            <p:cNvSpPr>
              <a:spLocks noChangeAspect="1" noChangeShapeType="1"/>
            </p:cNvSpPr>
            <p:nvPr/>
          </p:nvSpPr>
          <p:spPr bwMode="auto">
            <a:xfrm flipH="1">
              <a:off x="1281" y="2150"/>
              <a:ext cx="24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520" name="Text Box 128"/>
          <p:cNvSpPr txBox="1">
            <a:spLocks noChangeArrowheads="1"/>
          </p:cNvSpPr>
          <p:nvPr/>
        </p:nvSpPr>
        <p:spPr bwMode="auto">
          <a:xfrm>
            <a:off x="7315200" y="5445125"/>
            <a:ext cx="1600200" cy="1031875"/>
          </a:xfrm>
          <a:prstGeom prst="rect">
            <a:avLst/>
          </a:prstGeom>
          <a:solidFill>
            <a:srgbClr val="FFFF66">
              <a:alpha val="50000"/>
            </a:srgbClr>
          </a:solidFill>
          <a:ln w="25400">
            <a:solidFill>
              <a:schemeClr val="tx2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chemeClr val="tx2"/>
                </a:solidFill>
                <a:latin typeface="Comic Sans MS" charset="0"/>
              </a:rPr>
              <a:t>                </a:t>
            </a:r>
          </a:p>
          <a:p>
            <a:pPr eaLnBrk="1" hangingPunct="1"/>
            <a:endParaRPr lang="en-US" sz="2000">
              <a:solidFill>
                <a:schemeClr val="tx2"/>
              </a:solidFill>
              <a:latin typeface="Comic Sans MS" charset="0"/>
            </a:endParaRPr>
          </a:p>
          <a:p>
            <a:pPr eaLnBrk="1" hangingPunct="1"/>
            <a:endParaRPr lang="en-US" sz="200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59521" name="Text Box 129"/>
          <p:cNvSpPr txBox="1">
            <a:spLocks noChangeArrowheads="1"/>
          </p:cNvSpPr>
          <p:nvPr/>
        </p:nvSpPr>
        <p:spPr bwMode="auto">
          <a:xfrm>
            <a:off x="4857750" y="2057400"/>
            <a:ext cx="1284288" cy="336550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60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HIGH TEMP</a:t>
            </a:r>
          </a:p>
        </p:txBody>
      </p:sp>
      <p:graphicFrame>
        <p:nvGraphicFramePr>
          <p:cNvPr id="59522" name="Object 130"/>
          <p:cNvGraphicFramePr>
            <a:graphicFrameLocks noChangeAspect="1"/>
          </p:cNvGraphicFramePr>
          <p:nvPr/>
        </p:nvGraphicFramePr>
        <p:xfrm>
          <a:off x="7324725" y="5445125"/>
          <a:ext cx="1590675" cy="969963"/>
        </p:xfrm>
        <a:graphic>
          <a:graphicData uri="http://schemas.openxmlformats.org/presentationml/2006/ole">
            <p:oleObj spid="_x0000_s96258" name="Equation" r:id="rId4" imgW="749697" imgH="457597" progId="">
              <p:embed/>
            </p:oleObj>
          </a:graphicData>
        </a:graphic>
      </p:graphicFrame>
      <p:sp>
        <p:nvSpPr>
          <p:cNvPr id="59523" name="Text Box 131"/>
          <p:cNvSpPr txBox="1">
            <a:spLocks noChangeArrowheads="1"/>
          </p:cNvSpPr>
          <p:nvPr/>
        </p:nvSpPr>
        <p:spPr bwMode="auto">
          <a:xfrm>
            <a:off x="6126163" y="4876800"/>
            <a:ext cx="7318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i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&gt; p</a:t>
            </a:r>
            <a:r>
              <a:rPr lang="en-US" baseline="30000">
                <a:solidFill>
                  <a:schemeClr val="tx2"/>
                </a:solidFill>
                <a:latin typeface="Times New Roman" charset="0"/>
              </a:rPr>
              <a:t>*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0" y="26670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imes New Roman"/>
                <a:cs typeface="Times New Roman"/>
              </a:rPr>
              <a:t>Correlation of the leaves’ states with root state persists </a:t>
            </a:r>
            <a:r>
              <a:rPr lang="en-US" sz="1800" dirty="0" smtClean="0">
                <a:latin typeface="Times New Roman"/>
                <a:cs typeface="Times New Roman"/>
              </a:rPr>
              <a:t>independently </a:t>
            </a:r>
            <a:r>
              <a:rPr lang="en-US" sz="1800" dirty="0" smtClean="0">
                <a:latin typeface="Times New Roman"/>
                <a:cs typeface="Times New Roman"/>
              </a:rPr>
              <a:t>of height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391400" y="281047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imes New Roman"/>
                <a:cs typeface="Times New Roman"/>
              </a:rPr>
              <a:t>Correlation goes to 0 as height of tree grows</a:t>
            </a:r>
            <a:endParaRPr lang="en-US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736725" y="2313285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28713" y="2200572"/>
            <a:ext cx="2843212" cy="457200"/>
          </a:xfrm>
          <a:prstGeom prst="rect">
            <a:avLst/>
          </a:prstGeom>
          <a:solidFill>
            <a:srgbClr val="FFFF66">
              <a:alpha val="50000"/>
            </a:srgbClr>
          </a:solidFill>
          <a:ln w="12700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1"/>
                </a:solidFill>
                <a:latin typeface="Bitstream Vera Serif" pitchFamily="18" charset="0"/>
              </a:rPr>
              <a:t>Statistical physics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172200" y="2200572"/>
            <a:ext cx="1981200" cy="457200"/>
          </a:xfrm>
          <a:prstGeom prst="rect">
            <a:avLst/>
          </a:prstGeom>
          <a:solidFill>
            <a:srgbClr val="FFFF66">
              <a:alpha val="50000"/>
            </a:srgbClr>
          </a:solidFill>
          <a:ln w="12700">
            <a:noFill/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1"/>
                </a:solidFill>
                <a:latin typeface="Bitstream Vera Serif" pitchFamily="18" charset="0"/>
              </a:rPr>
              <a:t>Phylogeny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901825" y="2870497"/>
            <a:ext cx="1370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Bitstream Vera Serif" pitchFamily="18" charset="0"/>
              </a:rPr>
              <a:t>Low Temp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269038" y="2810172"/>
            <a:ext cx="1812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1">
                <a:solidFill>
                  <a:schemeClr val="tx2"/>
                </a:solidFill>
                <a:latin typeface="Comic Sans MS" charset="0"/>
              </a:rPr>
              <a:t>k = </a:t>
            </a:r>
            <a:r>
              <a:rPr lang="en-US" sz="2400" b="1">
                <a:solidFill>
                  <a:schemeClr val="tx2"/>
                </a:solidFill>
                <a:latin typeface="Comic Sans MS" charset="0"/>
                <a:sym typeface="Symbol" charset="2"/>
              </a:rPr>
              <a:t></a:t>
            </a:r>
            <a:r>
              <a:rPr lang="en-US" sz="2400" b="1">
                <a:solidFill>
                  <a:schemeClr val="tx2"/>
                </a:solidFill>
                <a:latin typeface="Comic Sans MS" charset="0"/>
              </a:rPr>
              <a:t>(logn)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811338" y="3598863"/>
            <a:ext cx="14271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Bitstream Vera Serif" pitchFamily="18" charset="0"/>
              </a:rPr>
              <a:t>High Temp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6273800" y="3581400"/>
            <a:ext cx="23415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1">
                <a:solidFill>
                  <a:schemeClr val="tx2"/>
                </a:solidFill>
                <a:latin typeface="Comic Sans MS" charset="0"/>
              </a:rPr>
              <a:t>k = </a:t>
            </a:r>
            <a:r>
              <a:rPr lang="en-US" sz="2400" b="1">
                <a:solidFill>
                  <a:schemeClr val="tx2"/>
                </a:solidFill>
                <a:latin typeface="Comic Sans MS" charset="0"/>
                <a:sym typeface="Symbol" charset="2"/>
              </a:rPr>
              <a:t>(</a:t>
            </a:r>
            <a:r>
              <a:rPr lang="en-US" sz="2400" b="1">
                <a:solidFill>
                  <a:schemeClr val="tx2"/>
                </a:solidFill>
                <a:latin typeface="Comic Sans MS" charset="0"/>
              </a:rPr>
              <a:t>poly(n))</a:t>
            </a: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4495800" y="2781597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>
              <a:alpha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latin typeface="Comic Sans MS" charset="0"/>
            </a:endParaRP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4495800" y="3552825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3399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>
              <a:latin typeface="Comic Sans MS" charset="0"/>
            </a:endParaRP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152400" y="3625850"/>
            <a:ext cx="1600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600" dirty="0">
                <a:solidFill>
                  <a:schemeClr val="tx2"/>
                </a:solidFill>
                <a:latin typeface="Bitstream Vera Serif" pitchFamily="18" charset="0"/>
              </a:rPr>
              <a:t>[Mossel’03]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304800" y="2886372"/>
            <a:ext cx="1219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600">
                <a:solidFill>
                  <a:schemeClr val="tx2"/>
                </a:solidFill>
                <a:latin typeface="Bitstream Vera Serif" pitchFamily="18" charset="0"/>
              </a:rPr>
              <a:t>[DMR’05]</a:t>
            </a: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2534717" y="4338935"/>
            <a:ext cx="438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charset="0"/>
              </a:rPr>
              <a:t>Resolution of </a:t>
            </a:r>
            <a:r>
              <a:rPr lang="en-US" sz="2400" b="1" dirty="0" smtClean="0">
                <a:solidFill>
                  <a:schemeClr val="tx2"/>
                </a:solidFill>
                <a:latin typeface="Times New Roman" charset="0"/>
              </a:rPr>
              <a:t>Steel’s 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</a:rPr>
              <a:t>Conjecture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4629150" y="3137197"/>
            <a:ext cx="7762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 err="1">
                <a:solidFill>
                  <a:schemeClr val="accent1"/>
                </a:solidFill>
                <a:latin typeface="Comic Sans MS" charset="0"/>
                <a:sym typeface="Symbol" charset="2"/>
              </a:rPr>
              <a:t>p</a:t>
            </a:r>
            <a:r>
              <a:rPr lang="en-US" dirty="0">
                <a:solidFill>
                  <a:schemeClr val="accent1"/>
                </a:solidFill>
                <a:latin typeface="Comic Sans MS" charset="0"/>
              </a:rPr>
              <a:t> = </a:t>
            </a:r>
            <a:r>
              <a:rPr lang="en-US" dirty="0" err="1">
                <a:solidFill>
                  <a:schemeClr val="accent1"/>
                </a:solidFill>
                <a:latin typeface="Comic Sans MS" charset="0"/>
              </a:rPr>
              <a:t>p</a:t>
            </a:r>
            <a:r>
              <a:rPr lang="en-US" baseline="30000" dirty="0">
                <a:solidFill>
                  <a:schemeClr val="accent1"/>
                </a:solidFill>
                <a:latin typeface="Comic Sans MS" charset="0"/>
              </a:rPr>
              <a:t>*</a:t>
            </a:r>
            <a:endParaRPr lang="en-US" dirty="0">
              <a:solidFill>
                <a:schemeClr val="accent1"/>
              </a:solidFill>
              <a:latin typeface="Comic Sans MS" charset="0"/>
            </a:endParaRPr>
          </a:p>
        </p:txBody>
      </p:sp>
      <p:sp>
        <p:nvSpPr>
          <p:cNvPr id="1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76200"/>
            <a:ext cx="7158037" cy="1412875"/>
          </a:xfrm>
        </p:spPr>
        <p:txBody>
          <a:bodyPr/>
          <a:lstStyle/>
          <a:p>
            <a:r>
              <a:rPr lang="en-US" sz="4000" dirty="0" smtClean="0">
                <a:effectLst/>
                <a:latin typeface="Times New Roman" charset="0"/>
              </a:rPr>
              <a:t>Physics           </a:t>
            </a:r>
            <a:r>
              <a:rPr lang="en-US" sz="4000" dirty="0" err="1" smtClean="0">
                <a:latin typeface="Times New Roman" charset="0"/>
              </a:rPr>
              <a:t>Phylogenetics</a:t>
            </a:r>
            <a:endParaRPr lang="en-US" sz="4000" dirty="0">
              <a:effectLst/>
              <a:latin typeface="Times New Roman" charset="0"/>
            </a:endParaRPr>
          </a:p>
        </p:txBody>
      </p:sp>
      <p:sp>
        <p:nvSpPr>
          <p:cNvPr id="18" name="AutoShape 67"/>
          <p:cNvSpPr>
            <a:spLocks noChangeArrowheads="1"/>
          </p:cNvSpPr>
          <p:nvPr/>
        </p:nvSpPr>
        <p:spPr bwMode="auto">
          <a:xfrm>
            <a:off x="4148137" y="711200"/>
            <a:ext cx="547687" cy="274637"/>
          </a:xfrm>
          <a:prstGeom prst="leftRightArrow">
            <a:avLst>
              <a:gd name="adj1" fmla="val 50000"/>
              <a:gd name="adj2" fmla="val 39884"/>
            </a:avLst>
          </a:prstGeom>
          <a:solidFill>
            <a:schemeClr val="tx2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dirty="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5105400"/>
            <a:ext cx="784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 point of this result is that </a:t>
            </a:r>
            <a:r>
              <a:rPr lang="en-US" dirty="0" err="1" smtClean="0">
                <a:latin typeface="Times New Roman"/>
                <a:cs typeface="Times New Roman"/>
              </a:rPr>
              <a:t>phylogenetic</a:t>
            </a:r>
            <a:r>
              <a:rPr lang="en-US" dirty="0" smtClean="0">
                <a:latin typeface="Times New Roman"/>
                <a:cs typeface="Times New Roman"/>
              </a:rPr>
              <a:t> reconstruction can be done with </a:t>
            </a:r>
            <a:r>
              <a:rPr lang="en-US" dirty="0" err="1" smtClean="0">
                <a:latin typeface="Times New Roman"/>
                <a:cs typeface="Times New Roman"/>
              </a:rPr>
              <a:t>O(log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sequences IFF the underlying </a:t>
            </a:r>
            <a:r>
              <a:rPr lang="en-US" dirty="0" err="1" smtClean="0">
                <a:latin typeface="Times New Roman"/>
                <a:cs typeface="Times New Roman"/>
              </a:rPr>
              <a:t>Ising</a:t>
            </a:r>
            <a:r>
              <a:rPr lang="en-US" dirty="0" smtClean="0">
                <a:latin typeface="Times New Roman"/>
                <a:cs typeface="Times New Roman"/>
              </a:rPr>
              <a:t> model exhibits long-range order. 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0" grpId="0"/>
      <p:bldP spid="61471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1143000" y="1981200"/>
            <a:ext cx="593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"/>
                <a:cs typeface="Times"/>
              </a:rPr>
              <a:t>next time: proof that </a:t>
            </a:r>
            <a:r>
              <a:rPr lang="en-US" dirty="0" err="1" smtClean="0">
                <a:latin typeface="Times"/>
                <a:cs typeface="Times"/>
              </a:rPr>
              <a:t>poly(</a:t>
            </a:r>
            <a:r>
              <a:rPr lang="en-US" i="1" dirty="0" err="1" smtClean="0">
                <a:latin typeface="Times"/>
                <a:cs typeface="Times"/>
              </a:rPr>
              <a:t>n</a:t>
            </a:r>
            <a:r>
              <a:rPr lang="en-US" dirty="0" smtClean="0">
                <a:latin typeface="Times"/>
                <a:cs typeface="Times"/>
              </a:rPr>
              <a:t>)</a:t>
            </a:r>
            <a:r>
              <a:rPr lang="en-US" i="1" dirty="0" smtClean="0">
                <a:latin typeface="Times"/>
                <a:cs typeface="Times"/>
              </a:rPr>
              <a:t> sequences suffice</a:t>
            </a:r>
            <a:endParaRPr lang="en-US" i="1" dirty="0">
              <a:latin typeface="Times"/>
              <a:cs typeface="Time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733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"/>
                <a:cs typeface="Times"/>
              </a:rPr>
              <a:t>lecture after next: root reconstruction problem on the tree</a:t>
            </a:r>
            <a:endParaRPr lang="en-US" i="1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4114800" y="4191000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"/>
                <a:cs typeface="Times"/>
              </a:rPr>
              <a:t>the evolutionary process</a:t>
            </a:r>
            <a:endParaRPr lang="en-US" i="1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ffectLst/>
                <a:latin typeface="Times New Roman" pitchFamily="-112" charset="0"/>
              </a:rPr>
              <a:t>the “tree of life”</a:t>
            </a:r>
            <a:endParaRPr lang="en-US" sz="4000" dirty="0">
              <a:effectLst/>
              <a:latin typeface="Times New Roman" pitchFamily="-112" charset="0"/>
            </a:endParaRPr>
          </a:p>
        </p:txBody>
      </p:sp>
      <p:sp>
        <p:nvSpPr>
          <p:cNvPr id="422915" name="Oval 1027"/>
          <p:cNvSpPr>
            <a:spLocks noChangeArrowheads="1"/>
          </p:cNvSpPr>
          <p:nvPr/>
        </p:nvSpPr>
        <p:spPr bwMode="auto">
          <a:xfrm>
            <a:off x="2590800" y="25908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916" name="Oval 1028"/>
          <p:cNvSpPr>
            <a:spLocks noChangeArrowheads="1"/>
          </p:cNvSpPr>
          <p:nvPr/>
        </p:nvSpPr>
        <p:spPr bwMode="auto">
          <a:xfrm>
            <a:off x="3276600" y="1752600"/>
            <a:ext cx="228600" cy="228600"/>
          </a:xfrm>
          <a:prstGeom prst="ellipse">
            <a:avLst/>
          </a:prstGeom>
          <a:solidFill>
            <a:srgbClr val="FFFF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22917" name="AutoShape 1029"/>
          <p:cNvCxnSpPr>
            <a:cxnSpLocks noChangeShapeType="1"/>
            <a:stCxn id="422916" idx="3"/>
            <a:endCxn id="422915" idx="0"/>
          </p:cNvCxnSpPr>
          <p:nvPr/>
        </p:nvCxnSpPr>
        <p:spPr bwMode="auto">
          <a:xfrm flipH="1">
            <a:off x="2705100" y="19478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2918" name="AutoShape 1030"/>
          <p:cNvCxnSpPr>
            <a:cxnSpLocks noChangeShapeType="1"/>
            <a:stCxn id="422916" idx="5"/>
            <a:endCxn id="422920" idx="0"/>
          </p:cNvCxnSpPr>
          <p:nvPr/>
        </p:nvCxnSpPr>
        <p:spPr bwMode="auto">
          <a:xfrm>
            <a:off x="3471863" y="19478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2919" name="Text Box 1031"/>
          <p:cNvSpPr txBox="1">
            <a:spLocks noChangeArrowheads="1"/>
          </p:cNvSpPr>
          <p:nvPr/>
        </p:nvSpPr>
        <p:spPr bwMode="auto">
          <a:xfrm>
            <a:off x="2895600" y="1600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 dirty="0">
                <a:latin typeface="Times New Roman" pitchFamily="-112" charset="0"/>
              </a:rPr>
              <a:t>ACCGT…</a:t>
            </a:r>
          </a:p>
        </p:txBody>
      </p:sp>
      <p:sp>
        <p:nvSpPr>
          <p:cNvPr id="422920" name="Oval 1032"/>
          <p:cNvSpPr>
            <a:spLocks noChangeArrowheads="1"/>
          </p:cNvSpPr>
          <p:nvPr/>
        </p:nvSpPr>
        <p:spPr bwMode="auto">
          <a:xfrm>
            <a:off x="3962400" y="2605088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921" name="Oval 1033"/>
          <p:cNvSpPr>
            <a:spLocks noChangeArrowheads="1"/>
          </p:cNvSpPr>
          <p:nvPr/>
        </p:nvSpPr>
        <p:spPr bwMode="auto">
          <a:xfrm>
            <a:off x="914400" y="35052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22922" name="AutoShape 1034"/>
          <p:cNvCxnSpPr>
            <a:cxnSpLocks noChangeShapeType="1"/>
            <a:endCxn id="422921" idx="7"/>
          </p:cNvCxnSpPr>
          <p:nvPr/>
        </p:nvCxnSpPr>
        <p:spPr bwMode="auto">
          <a:xfrm flipH="1">
            <a:off x="1109663" y="2786063"/>
            <a:ext cx="1514475" cy="75247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2923" name="AutoShape 1035"/>
          <p:cNvCxnSpPr>
            <a:cxnSpLocks noChangeShapeType="1"/>
            <a:endCxn id="422924" idx="0"/>
          </p:cNvCxnSpPr>
          <p:nvPr/>
        </p:nvCxnSpPr>
        <p:spPr bwMode="auto">
          <a:xfrm>
            <a:off x="2786063" y="27860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2924" name="Oval 1036"/>
          <p:cNvSpPr>
            <a:spLocks noChangeArrowheads="1"/>
          </p:cNvSpPr>
          <p:nvPr/>
        </p:nvSpPr>
        <p:spPr bwMode="auto">
          <a:xfrm>
            <a:off x="3276600" y="3443288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925" name="Oval 1037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22926" name="AutoShape 1038"/>
          <p:cNvCxnSpPr>
            <a:cxnSpLocks noChangeShapeType="1"/>
            <a:endCxn id="422925" idx="0"/>
          </p:cNvCxnSpPr>
          <p:nvPr/>
        </p:nvCxnSpPr>
        <p:spPr bwMode="auto">
          <a:xfrm flipH="1">
            <a:off x="2705100" y="36242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2927" name="AutoShape 1039"/>
          <p:cNvCxnSpPr>
            <a:cxnSpLocks noChangeShapeType="1"/>
            <a:endCxn id="422928" idx="0"/>
          </p:cNvCxnSpPr>
          <p:nvPr/>
        </p:nvCxnSpPr>
        <p:spPr bwMode="auto">
          <a:xfrm>
            <a:off x="3471863" y="36242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2928" name="Oval 1040"/>
          <p:cNvSpPr>
            <a:spLocks noChangeArrowheads="1"/>
          </p:cNvSpPr>
          <p:nvPr/>
        </p:nvSpPr>
        <p:spPr bwMode="auto">
          <a:xfrm>
            <a:off x="3962400" y="4281488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929" name="Oval 1041"/>
          <p:cNvSpPr>
            <a:spLocks noChangeArrowheads="1"/>
          </p:cNvSpPr>
          <p:nvPr/>
        </p:nvSpPr>
        <p:spPr bwMode="auto">
          <a:xfrm>
            <a:off x="1905000" y="51054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22930" name="AutoShape 1042"/>
          <p:cNvCxnSpPr>
            <a:cxnSpLocks noChangeShapeType="1"/>
            <a:endCxn id="422929" idx="0"/>
          </p:cNvCxnSpPr>
          <p:nvPr/>
        </p:nvCxnSpPr>
        <p:spPr bwMode="auto">
          <a:xfrm flipH="1">
            <a:off x="2019300" y="44624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2931" name="AutoShape 1043"/>
          <p:cNvCxnSpPr>
            <a:cxnSpLocks noChangeShapeType="1"/>
            <a:endCxn id="422932" idx="0"/>
          </p:cNvCxnSpPr>
          <p:nvPr/>
        </p:nvCxnSpPr>
        <p:spPr bwMode="auto">
          <a:xfrm>
            <a:off x="2786063" y="44624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2932" name="Oval 1044"/>
          <p:cNvSpPr>
            <a:spLocks noChangeArrowheads="1"/>
          </p:cNvSpPr>
          <p:nvPr/>
        </p:nvSpPr>
        <p:spPr bwMode="auto">
          <a:xfrm>
            <a:off x="3276600" y="5119688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933" name="Oval 1045"/>
          <p:cNvSpPr>
            <a:spLocks noChangeArrowheads="1"/>
          </p:cNvSpPr>
          <p:nvPr/>
        </p:nvSpPr>
        <p:spPr bwMode="auto">
          <a:xfrm>
            <a:off x="228600" y="43434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22934" name="AutoShape 1046"/>
          <p:cNvCxnSpPr>
            <a:cxnSpLocks noChangeShapeType="1"/>
            <a:endCxn id="422933" idx="0"/>
          </p:cNvCxnSpPr>
          <p:nvPr/>
        </p:nvCxnSpPr>
        <p:spPr bwMode="auto">
          <a:xfrm flipH="1">
            <a:off x="342900" y="37004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2935" name="AutoShape 1047"/>
          <p:cNvCxnSpPr>
            <a:cxnSpLocks noChangeShapeType="1"/>
            <a:endCxn id="422936" idx="0"/>
          </p:cNvCxnSpPr>
          <p:nvPr/>
        </p:nvCxnSpPr>
        <p:spPr bwMode="auto">
          <a:xfrm>
            <a:off x="1109663" y="37004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2936" name="Oval 1048"/>
          <p:cNvSpPr>
            <a:spLocks noChangeArrowheads="1"/>
          </p:cNvSpPr>
          <p:nvPr/>
        </p:nvSpPr>
        <p:spPr bwMode="auto">
          <a:xfrm>
            <a:off x="1600200" y="4357688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937" name="Oval 1049"/>
          <p:cNvSpPr>
            <a:spLocks noChangeArrowheads="1"/>
          </p:cNvSpPr>
          <p:nvPr/>
        </p:nvSpPr>
        <p:spPr bwMode="auto">
          <a:xfrm>
            <a:off x="2590800" y="59436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22938" name="AutoShape 1050"/>
          <p:cNvCxnSpPr>
            <a:cxnSpLocks noChangeShapeType="1"/>
            <a:endCxn id="422937" idx="0"/>
          </p:cNvCxnSpPr>
          <p:nvPr/>
        </p:nvCxnSpPr>
        <p:spPr bwMode="auto">
          <a:xfrm flipH="1">
            <a:off x="2705100" y="53006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2939" name="AutoShape 1051"/>
          <p:cNvCxnSpPr>
            <a:cxnSpLocks noChangeShapeType="1"/>
            <a:endCxn id="422940" idx="0"/>
          </p:cNvCxnSpPr>
          <p:nvPr/>
        </p:nvCxnSpPr>
        <p:spPr bwMode="auto">
          <a:xfrm>
            <a:off x="3471863" y="53006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2940" name="Oval 1052"/>
          <p:cNvSpPr>
            <a:spLocks noChangeArrowheads="1"/>
          </p:cNvSpPr>
          <p:nvPr/>
        </p:nvSpPr>
        <p:spPr bwMode="auto">
          <a:xfrm>
            <a:off x="3962400" y="5957888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941" name="Text Box 1053"/>
          <p:cNvSpPr txBox="1">
            <a:spLocks noChangeArrowheads="1"/>
          </p:cNvSpPr>
          <p:nvPr/>
        </p:nvSpPr>
        <p:spPr bwMode="auto">
          <a:xfrm>
            <a:off x="3657600" y="24987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AACGT…</a:t>
            </a:r>
          </a:p>
        </p:txBody>
      </p:sp>
      <p:sp>
        <p:nvSpPr>
          <p:cNvPr id="422942" name="Text Box 1054"/>
          <p:cNvSpPr txBox="1">
            <a:spLocks noChangeArrowheads="1"/>
          </p:cNvSpPr>
          <p:nvPr/>
        </p:nvSpPr>
        <p:spPr bwMode="auto">
          <a:xfrm>
            <a:off x="838200" y="243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ACGGT…</a:t>
            </a:r>
          </a:p>
        </p:txBody>
      </p:sp>
      <p:sp>
        <p:nvSpPr>
          <p:cNvPr id="422943" name="Text Box 1055"/>
          <p:cNvSpPr txBox="1">
            <a:spLocks noChangeArrowheads="1"/>
          </p:cNvSpPr>
          <p:nvPr/>
        </p:nvSpPr>
        <p:spPr bwMode="auto">
          <a:xfrm>
            <a:off x="685800" y="3429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ACTGT…</a:t>
            </a:r>
          </a:p>
        </p:txBody>
      </p:sp>
      <p:sp>
        <p:nvSpPr>
          <p:cNvPr id="422944" name="Text Box 1056"/>
          <p:cNvSpPr txBox="1">
            <a:spLocks noChangeArrowheads="1"/>
          </p:cNvSpPr>
          <p:nvPr/>
        </p:nvSpPr>
        <p:spPr bwMode="auto">
          <a:xfrm>
            <a:off x="2971800" y="3413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TCGGT…</a:t>
            </a:r>
          </a:p>
        </p:txBody>
      </p:sp>
      <p:sp>
        <p:nvSpPr>
          <p:cNvPr id="422945" name="Text Box 1057"/>
          <p:cNvSpPr txBox="1">
            <a:spLocks noChangeArrowheads="1"/>
          </p:cNvSpPr>
          <p:nvPr/>
        </p:nvSpPr>
        <p:spPr bwMode="auto">
          <a:xfrm>
            <a:off x="-609600" y="4572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ACTGT…</a:t>
            </a:r>
          </a:p>
        </p:txBody>
      </p:sp>
      <p:sp>
        <p:nvSpPr>
          <p:cNvPr id="422946" name="Text Box 1058"/>
          <p:cNvSpPr txBox="1">
            <a:spLocks noChangeArrowheads="1"/>
          </p:cNvSpPr>
          <p:nvPr/>
        </p:nvSpPr>
        <p:spPr bwMode="auto">
          <a:xfrm>
            <a:off x="533400" y="4495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ACCGT…</a:t>
            </a:r>
          </a:p>
        </p:txBody>
      </p:sp>
      <p:sp>
        <p:nvSpPr>
          <p:cNvPr id="422947" name="Text Box 1059"/>
          <p:cNvSpPr txBox="1">
            <a:spLocks noChangeArrowheads="1"/>
          </p:cNvSpPr>
          <p:nvPr/>
        </p:nvSpPr>
        <p:spPr bwMode="auto">
          <a:xfrm>
            <a:off x="3581400" y="4267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TCGGA…</a:t>
            </a:r>
          </a:p>
        </p:txBody>
      </p:sp>
      <p:sp>
        <p:nvSpPr>
          <p:cNvPr id="422948" name="Text Box 1060"/>
          <p:cNvSpPr txBox="1">
            <a:spLocks noChangeArrowheads="1"/>
          </p:cNvSpPr>
          <p:nvPr/>
        </p:nvSpPr>
        <p:spPr bwMode="auto">
          <a:xfrm>
            <a:off x="21336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TCCGT…</a:t>
            </a:r>
          </a:p>
        </p:txBody>
      </p:sp>
      <p:sp>
        <p:nvSpPr>
          <p:cNvPr id="422949" name="Text Box 1061"/>
          <p:cNvSpPr txBox="1">
            <a:spLocks noChangeArrowheads="1"/>
          </p:cNvSpPr>
          <p:nvPr/>
        </p:nvSpPr>
        <p:spPr bwMode="auto">
          <a:xfrm>
            <a:off x="3048000" y="4953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TCCGA…</a:t>
            </a:r>
          </a:p>
        </p:txBody>
      </p:sp>
      <p:sp>
        <p:nvSpPr>
          <p:cNvPr id="422950" name="Text Box 1062"/>
          <p:cNvSpPr txBox="1">
            <a:spLocks noChangeArrowheads="1"/>
          </p:cNvSpPr>
          <p:nvPr/>
        </p:nvSpPr>
        <p:spPr bwMode="auto">
          <a:xfrm>
            <a:off x="762000" y="5318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ACCTT…</a:t>
            </a:r>
          </a:p>
        </p:txBody>
      </p:sp>
      <p:sp>
        <p:nvSpPr>
          <p:cNvPr id="422951" name="Text Box 1063"/>
          <p:cNvSpPr txBox="1">
            <a:spLocks noChangeArrowheads="1"/>
          </p:cNvSpPr>
          <p:nvPr/>
        </p:nvSpPr>
        <p:spPr bwMode="auto">
          <a:xfrm>
            <a:off x="1676400" y="61563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TCAGA…</a:t>
            </a:r>
          </a:p>
        </p:txBody>
      </p:sp>
      <p:sp>
        <p:nvSpPr>
          <p:cNvPr id="422952" name="Text Box 1064"/>
          <p:cNvSpPr txBox="1">
            <a:spLocks noChangeArrowheads="1"/>
          </p:cNvSpPr>
          <p:nvPr/>
        </p:nvSpPr>
        <p:spPr bwMode="auto">
          <a:xfrm>
            <a:off x="3200400" y="6172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GCCGA…</a:t>
            </a:r>
          </a:p>
        </p:txBody>
      </p:sp>
      <p:sp>
        <p:nvSpPr>
          <p:cNvPr id="56361" name="Line 1065"/>
          <p:cNvSpPr>
            <a:spLocks noChangeShapeType="1"/>
          </p:cNvSpPr>
          <p:nvPr/>
        </p:nvSpPr>
        <p:spPr bwMode="auto">
          <a:xfrm>
            <a:off x="80772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62" name="Text Box 1066"/>
          <p:cNvSpPr txBox="1">
            <a:spLocks noChangeArrowheads="1"/>
          </p:cNvSpPr>
          <p:nvPr/>
        </p:nvSpPr>
        <p:spPr bwMode="auto">
          <a:xfrm>
            <a:off x="8077200" y="4267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dirty="0" smtClean="0">
                <a:latin typeface="Times New Roman" pitchFamily="-112" charset="0"/>
              </a:rPr>
              <a:t>time</a:t>
            </a:r>
            <a:endParaRPr lang="en-US" sz="2000" b="0" dirty="0">
              <a:latin typeface="Times New Roman" pitchFamily="-112" charset="0"/>
            </a:endParaRPr>
          </a:p>
        </p:txBody>
      </p:sp>
      <p:sp>
        <p:nvSpPr>
          <p:cNvPr id="422955" name="Text Box 1067"/>
          <p:cNvSpPr txBox="1">
            <a:spLocks noChangeArrowheads="1"/>
          </p:cNvSpPr>
          <p:nvPr/>
        </p:nvSpPr>
        <p:spPr bwMode="auto">
          <a:xfrm>
            <a:off x="6019800" y="1431925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-112" charset="0"/>
              </a:rPr>
              <a:t>- 3</a:t>
            </a:r>
            <a:r>
              <a:rPr lang="en-US" sz="2000" dirty="0" smtClean="0">
                <a:latin typeface="Times New Roman" pitchFamily="-112" charset="0"/>
              </a:rPr>
              <a:t> million years</a:t>
            </a:r>
            <a:endParaRPr lang="en-US" sz="2000" dirty="0">
              <a:latin typeface="Times New Roman" pitchFamily="-112" charset="0"/>
            </a:endParaRPr>
          </a:p>
        </p:txBody>
      </p:sp>
      <p:sp>
        <p:nvSpPr>
          <p:cNvPr id="422956" name="Text Box 1068"/>
          <p:cNvSpPr txBox="1">
            <a:spLocks noChangeArrowheads="1"/>
          </p:cNvSpPr>
          <p:nvPr/>
        </p:nvSpPr>
        <p:spPr bwMode="auto">
          <a:xfrm>
            <a:off x="6934200" y="5943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 smtClean="0">
                <a:latin typeface="Times New Roman" pitchFamily="-112" charset="0"/>
              </a:rPr>
              <a:t>today</a:t>
            </a:r>
            <a:endParaRPr lang="en-US" sz="2000" dirty="0">
              <a:latin typeface="Times New Roman" pitchFamily="-112" charset="0"/>
            </a:endParaRPr>
          </a:p>
        </p:txBody>
      </p:sp>
      <p:pic>
        <p:nvPicPr>
          <p:cNvPr id="422957" name="Picture 1069" descr="bush_ea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638800"/>
            <a:ext cx="739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58" name="Picture 1070" descr="chim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6172200"/>
            <a:ext cx="6635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59" name="Picture 1071" descr="gorilla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5410200"/>
            <a:ext cx="763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60" name="Picture 1072" descr="orang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3886200"/>
            <a:ext cx="788988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2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2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2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2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2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2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2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2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2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2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2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2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2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2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animBg="1"/>
      <p:bldP spid="422916" grpId="0" animBg="1"/>
      <p:bldP spid="422919" grpId="0"/>
      <p:bldP spid="422920" grpId="0" animBg="1"/>
      <p:bldP spid="422921" grpId="0" animBg="1"/>
      <p:bldP spid="422924" grpId="0" animBg="1"/>
      <p:bldP spid="422925" grpId="0" animBg="1"/>
      <p:bldP spid="422928" grpId="0" animBg="1"/>
      <p:bldP spid="422929" grpId="0" animBg="1"/>
      <p:bldP spid="422932" grpId="0" animBg="1"/>
      <p:bldP spid="422933" grpId="0" animBg="1"/>
      <p:bldP spid="422936" grpId="0" animBg="1"/>
      <p:bldP spid="422937" grpId="0" animBg="1"/>
      <p:bldP spid="422940" grpId="0" animBg="1"/>
      <p:bldP spid="422941" grpId="0"/>
      <p:bldP spid="422942" grpId="0"/>
      <p:bldP spid="422943" grpId="0"/>
      <p:bldP spid="422944" grpId="0"/>
      <p:bldP spid="422945" grpId="0"/>
      <p:bldP spid="422946" grpId="0"/>
      <p:bldP spid="422947" grpId="0"/>
      <p:bldP spid="422948" grpId="0"/>
      <p:bldP spid="422949" grpId="0"/>
      <p:bldP spid="422950" grpId="0"/>
      <p:bldP spid="422951" grpId="0"/>
      <p:bldP spid="422952" grpId="0"/>
      <p:bldP spid="422955" grpId="0"/>
      <p:bldP spid="4229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-112" charset="0"/>
              </a:rPr>
              <a:t>the “tree of life”</a:t>
            </a:r>
            <a:endParaRPr lang="en-US" sz="4000" dirty="0">
              <a:effectLst/>
              <a:latin typeface="Times New Roman" pitchFamily="-112" charset="0"/>
            </a:endParaRPr>
          </a:p>
        </p:txBody>
      </p:sp>
      <p:sp>
        <p:nvSpPr>
          <p:cNvPr id="58371" name="Oval 1027"/>
          <p:cNvSpPr>
            <a:spLocks noChangeArrowheads="1"/>
          </p:cNvSpPr>
          <p:nvPr/>
        </p:nvSpPr>
        <p:spPr bwMode="auto">
          <a:xfrm>
            <a:off x="2590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Oval 1028"/>
          <p:cNvSpPr>
            <a:spLocks noChangeArrowheads="1"/>
          </p:cNvSpPr>
          <p:nvPr/>
        </p:nvSpPr>
        <p:spPr bwMode="auto">
          <a:xfrm>
            <a:off x="3276600" y="1752600"/>
            <a:ext cx="228600" cy="228600"/>
          </a:xfrm>
          <a:prstGeom prst="ellipse">
            <a:avLst/>
          </a:prstGeom>
          <a:solidFill>
            <a:srgbClr val="FFFF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73" name="AutoShape 1029"/>
          <p:cNvCxnSpPr>
            <a:cxnSpLocks noChangeShapeType="1"/>
            <a:stCxn id="58372" idx="3"/>
            <a:endCxn id="58371" idx="0"/>
          </p:cNvCxnSpPr>
          <p:nvPr/>
        </p:nvCxnSpPr>
        <p:spPr bwMode="auto">
          <a:xfrm flipH="1">
            <a:off x="2705100" y="19478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8374" name="AutoShape 1030"/>
          <p:cNvCxnSpPr>
            <a:cxnSpLocks noChangeShapeType="1"/>
            <a:stCxn id="58372" idx="5"/>
            <a:endCxn id="58376" idx="0"/>
          </p:cNvCxnSpPr>
          <p:nvPr/>
        </p:nvCxnSpPr>
        <p:spPr bwMode="auto">
          <a:xfrm>
            <a:off x="3471863" y="19478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375" name="Text Box 1031"/>
          <p:cNvSpPr txBox="1">
            <a:spLocks noChangeArrowheads="1"/>
          </p:cNvSpPr>
          <p:nvPr/>
        </p:nvSpPr>
        <p:spPr bwMode="auto">
          <a:xfrm>
            <a:off x="2895600" y="1600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ACCGT…</a:t>
            </a:r>
          </a:p>
        </p:txBody>
      </p:sp>
      <p:sp>
        <p:nvSpPr>
          <p:cNvPr id="58376" name="Oval 1032"/>
          <p:cNvSpPr>
            <a:spLocks noChangeArrowheads="1"/>
          </p:cNvSpPr>
          <p:nvPr/>
        </p:nvSpPr>
        <p:spPr bwMode="auto">
          <a:xfrm>
            <a:off x="3962400" y="26050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7" name="Oval 1033"/>
          <p:cNvSpPr>
            <a:spLocks noChangeArrowheads="1"/>
          </p:cNvSpPr>
          <p:nvPr/>
        </p:nvSpPr>
        <p:spPr bwMode="auto">
          <a:xfrm>
            <a:off x="9144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8" name="Oval 1034"/>
          <p:cNvSpPr>
            <a:spLocks noChangeArrowheads="1"/>
          </p:cNvSpPr>
          <p:nvPr/>
        </p:nvSpPr>
        <p:spPr bwMode="auto">
          <a:xfrm>
            <a:off x="2590800" y="25908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79" name="AutoShape 1035"/>
          <p:cNvCxnSpPr>
            <a:cxnSpLocks noChangeShapeType="1"/>
            <a:stCxn id="58378" idx="3"/>
            <a:endCxn id="58377" idx="7"/>
          </p:cNvCxnSpPr>
          <p:nvPr/>
        </p:nvCxnSpPr>
        <p:spPr bwMode="auto">
          <a:xfrm flipH="1">
            <a:off x="1109663" y="2786063"/>
            <a:ext cx="1514475" cy="75247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8380" name="AutoShape 1036"/>
          <p:cNvCxnSpPr>
            <a:cxnSpLocks noChangeShapeType="1"/>
            <a:stCxn id="58378" idx="5"/>
            <a:endCxn id="58381" idx="0"/>
          </p:cNvCxnSpPr>
          <p:nvPr/>
        </p:nvCxnSpPr>
        <p:spPr bwMode="auto">
          <a:xfrm>
            <a:off x="2786063" y="27860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381" name="Oval 1037"/>
          <p:cNvSpPr>
            <a:spLocks noChangeArrowheads="1"/>
          </p:cNvSpPr>
          <p:nvPr/>
        </p:nvSpPr>
        <p:spPr bwMode="auto">
          <a:xfrm>
            <a:off x="3276600" y="3443288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2" name="Oval 1038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83" name="AutoShape 1039"/>
          <p:cNvCxnSpPr>
            <a:cxnSpLocks noChangeShapeType="1"/>
            <a:endCxn id="58382" idx="0"/>
          </p:cNvCxnSpPr>
          <p:nvPr/>
        </p:nvCxnSpPr>
        <p:spPr bwMode="auto">
          <a:xfrm flipH="1">
            <a:off x="2705100" y="36242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8384" name="AutoShape 1040"/>
          <p:cNvCxnSpPr>
            <a:cxnSpLocks noChangeShapeType="1"/>
            <a:endCxn id="58385" idx="0"/>
          </p:cNvCxnSpPr>
          <p:nvPr/>
        </p:nvCxnSpPr>
        <p:spPr bwMode="auto">
          <a:xfrm>
            <a:off x="3471863" y="36242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385" name="Oval 1041"/>
          <p:cNvSpPr>
            <a:spLocks noChangeArrowheads="1"/>
          </p:cNvSpPr>
          <p:nvPr/>
        </p:nvSpPr>
        <p:spPr bwMode="auto">
          <a:xfrm>
            <a:off x="3962400" y="42814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Oval 1042"/>
          <p:cNvSpPr>
            <a:spLocks noChangeArrowheads="1"/>
          </p:cNvSpPr>
          <p:nvPr/>
        </p:nvSpPr>
        <p:spPr bwMode="auto">
          <a:xfrm>
            <a:off x="1905000" y="51054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Oval 1043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88" name="AutoShape 1044"/>
          <p:cNvCxnSpPr>
            <a:cxnSpLocks noChangeShapeType="1"/>
            <a:stCxn id="58387" idx="3"/>
            <a:endCxn id="58386" idx="0"/>
          </p:cNvCxnSpPr>
          <p:nvPr/>
        </p:nvCxnSpPr>
        <p:spPr bwMode="auto">
          <a:xfrm flipH="1">
            <a:off x="2019300" y="44624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8389" name="AutoShape 1045"/>
          <p:cNvCxnSpPr>
            <a:cxnSpLocks noChangeShapeType="1"/>
            <a:stCxn id="58387" idx="5"/>
            <a:endCxn id="58390" idx="0"/>
          </p:cNvCxnSpPr>
          <p:nvPr/>
        </p:nvCxnSpPr>
        <p:spPr bwMode="auto">
          <a:xfrm>
            <a:off x="2786063" y="44624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390" name="Oval 1046"/>
          <p:cNvSpPr>
            <a:spLocks noChangeArrowheads="1"/>
          </p:cNvSpPr>
          <p:nvPr/>
        </p:nvSpPr>
        <p:spPr bwMode="auto">
          <a:xfrm>
            <a:off x="3276600" y="51196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Oval 1047"/>
          <p:cNvSpPr>
            <a:spLocks noChangeArrowheads="1"/>
          </p:cNvSpPr>
          <p:nvPr/>
        </p:nvSpPr>
        <p:spPr bwMode="auto">
          <a:xfrm>
            <a:off x="228600" y="43434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Oval 1048"/>
          <p:cNvSpPr>
            <a:spLocks noChangeArrowheads="1"/>
          </p:cNvSpPr>
          <p:nvPr/>
        </p:nvSpPr>
        <p:spPr bwMode="auto">
          <a:xfrm>
            <a:off x="914400" y="35052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3" name="AutoShape 1049"/>
          <p:cNvCxnSpPr>
            <a:cxnSpLocks noChangeShapeType="1"/>
            <a:stCxn id="58392" idx="3"/>
            <a:endCxn id="58391" idx="0"/>
          </p:cNvCxnSpPr>
          <p:nvPr/>
        </p:nvCxnSpPr>
        <p:spPr bwMode="auto">
          <a:xfrm flipH="1">
            <a:off x="342900" y="37004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8394" name="AutoShape 1050"/>
          <p:cNvCxnSpPr>
            <a:cxnSpLocks noChangeShapeType="1"/>
            <a:stCxn id="58392" idx="5"/>
            <a:endCxn id="58395" idx="0"/>
          </p:cNvCxnSpPr>
          <p:nvPr/>
        </p:nvCxnSpPr>
        <p:spPr bwMode="auto">
          <a:xfrm>
            <a:off x="1109663" y="37004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395" name="Oval 1051"/>
          <p:cNvSpPr>
            <a:spLocks noChangeArrowheads="1"/>
          </p:cNvSpPr>
          <p:nvPr/>
        </p:nvSpPr>
        <p:spPr bwMode="auto">
          <a:xfrm>
            <a:off x="1600200" y="43576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6" name="Oval 1052"/>
          <p:cNvSpPr>
            <a:spLocks noChangeArrowheads="1"/>
          </p:cNvSpPr>
          <p:nvPr/>
        </p:nvSpPr>
        <p:spPr bwMode="auto">
          <a:xfrm>
            <a:off x="2590800" y="59436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7" name="Oval 1053"/>
          <p:cNvSpPr>
            <a:spLocks noChangeArrowheads="1"/>
          </p:cNvSpPr>
          <p:nvPr/>
        </p:nvSpPr>
        <p:spPr bwMode="auto">
          <a:xfrm>
            <a:off x="3276600" y="5105400"/>
            <a:ext cx="228600" cy="228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8" name="AutoShape 1054"/>
          <p:cNvCxnSpPr>
            <a:cxnSpLocks noChangeShapeType="1"/>
            <a:stCxn id="58397" idx="3"/>
            <a:endCxn id="58396" idx="0"/>
          </p:cNvCxnSpPr>
          <p:nvPr/>
        </p:nvCxnSpPr>
        <p:spPr bwMode="auto">
          <a:xfrm flipH="1">
            <a:off x="2705100" y="5300663"/>
            <a:ext cx="604838" cy="642937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8399" name="AutoShape 1055"/>
          <p:cNvCxnSpPr>
            <a:cxnSpLocks noChangeShapeType="1"/>
            <a:stCxn id="58397" idx="5"/>
            <a:endCxn id="58400" idx="0"/>
          </p:cNvCxnSpPr>
          <p:nvPr/>
        </p:nvCxnSpPr>
        <p:spPr bwMode="auto">
          <a:xfrm>
            <a:off x="3471863" y="5300663"/>
            <a:ext cx="604837" cy="6572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400" name="Oval 1056"/>
          <p:cNvSpPr>
            <a:spLocks noChangeArrowheads="1"/>
          </p:cNvSpPr>
          <p:nvPr/>
        </p:nvSpPr>
        <p:spPr bwMode="auto">
          <a:xfrm>
            <a:off x="3962400" y="59578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1" name="Text Box 1057"/>
          <p:cNvSpPr txBox="1">
            <a:spLocks noChangeArrowheads="1"/>
          </p:cNvSpPr>
          <p:nvPr/>
        </p:nvSpPr>
        <p:spPr bwMode="auto">
          <a:xfrm>
            <a:off x="3657600" y="24987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AACGT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58402" name="Text Box 1058"/>
          <p:cNvSpPr txBox="1">
            <a:spLocks noChangeArrowheads="1"/>
          </p:cNvSpPr>
          <p:nvPr/>
        </p:nvSpPr>
        <p:spPr bwMode="auto">
          <a:xfrm>
            <a:off x="838200" y="243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ACGGT…</a:t>
            </a:r>
          </a:p>
        </p:txBody>
      </p:sp>
      <p:sp>
        <p:nvSpPr>
          <p:cNvPr id="58403" name="Text Box 1059"/>
          <p:cNvSpPr txBox="1">
            <a:spLocks noChangeArrowheads="1"/>
          </p:cNvSpPr>
          <p:nvPr/>
        </p:nvSpPr>
        <p:spPr bwMode="auto">
          <a:xfrm>
            <a:off x="685800" y="3429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ACTGT…</a:t>
            </a:r>
          </a:p>
        </p:txBody>
      </p:sp>
      <p:sp>
        <p:nvSpPr>
          <p:cNvPr id="58404" name="Text Box 1060"/>
          <p:cNvSpPr txBox="1">
            <a:spLocks noChangeArrowheads="1"/>
          </p:cNvSpPr>
          <p:nvPr/>
        </p:nvSpPr>
        <p:spPr bwMode="auto">
          <a:xfrm>
            <a:off x="2971800" y="3413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TCGGT…</a:t>
            </a:r>
          </a:p>
        </p:txBody>
      </p:sp>
      <p:sp>
        <p:nvSpPr>
          <p:cNvPr id="58405" name="Text Box 1061"/>
          <p:cNvSpPr txBox="1">
            <a:spLocks noChangeArrowheads="1"/>
          </p:cNvSpPr>
          <p:nvPr/>
        </p:nvSpPr>
        <p:spPr bwMode="auto">
          <a:xfrm>
            <a:off x="-609600" y="4572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ACTGT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58406" name="Text Box 1062"/>
          <p:cNvSpPr txBox="1">
            <a:spLocks noChangeArrowheads="1"/>
          </p:cNvSpPr>
          <p:nvPr/>
        </p:nvSpPr>
        <p:spPr bwMode="auto">
          <a:xfrm>
            <a:off x="533400" y="4495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ACCGT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58407" name="Text Box 1063"/>
          <p:cNvSpPr txBox="1">
            <a:spLocks noChangeArrowheads="1"/>
          </p:cNvSpPr>
          <p:nvPr/>
        </p:nvSpPr>
        <p:spPr bwMode="auto">
          <a:xfrm>
            <a:off x="3581400" y="4267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TCGGA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58408" name="Text Box 1064"/>
          <p:cNvSpPr txBox="1">
            <a:spLocks noChangeArrowheads="1"/>
          </p:cNvSpPr>
          <p:nvPr/>
        </p:nvSpPr>
        <p:spPr bwMode="auto">
          <a:xfrm>
            <a:off x="21336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TCCGT…</a:t>
            </a:r>
          </a:p>
        </p:txBody>
      </p:sp>
      <p:sp>
        <p:nvSpPr>
          <p:cNvPr id="58409" name="Text Box 1065"/>
          <p:cNvSpPr txBox="1">
            <a:spLocks noChangeArrowheads="1"/>
          </p:cNvSpPr>
          <p:nvPr/>
        </p:nvSpPr>
        <p:spPr bwMode="auto">
          <a:xfrm>
            <a:off x="3048000" y="4953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i="1">
                <a:latin typeface="Times New Roman" pitchFamily="-112" charset="0"/>
              </a:rPr>
              <a:t>TCCGA…</a:t>
            </a:r>
          </a:p>
        </p:txBody>
      </p:sp>
      <p:sp>
        <p:nvSpPr>
          <p:cNvPr id="58410" name="Text Box 1066"/>
          <p:cNvSpPr txBox="1">
            <a:spLocks noChangeArrowheads="1"/>
          </p:cNvSpPr>
          <p:nvPr/>
        </p:nvSpPr>
        <p:spPr bwMode="auto">
          <a:xfrm>
            <a:off x="762000" y="5318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ACCTT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58411" name="Text Box 1067"/>
          <p:cNvSpPr txBox="1">
            <a:spLocks noChangeArrowheads="1"/>
          </p:cNvSpPr>
          <p:nvPr/>
        </p:nvSpPr>
        <p:spPr bwMode="auto">
          <a:xfrm>
            <a:off x="1676400" y="61563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TCAGA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58412" name="Text Box 1068"/>
          <p:cNvSpPr txBox="1">
            <a:spLocks noChangeArrowheads="1"/>
          </p:cNvSpPr>
          <p:nvPr/>
        </p:nvSpPr>
        <p:spPr bwMode="auto">
          <a:xfrm>
            <a:off x="3200400" y="6172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GCCGA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58413" name="Line 1069"/>
          <p:cNvSpPr>
            <a:spLocks noChangeShapeType="1"/>
          </p:cNvSpPr>
          <p:nvPr/>
        </p:nvSpPr>
        <p:spPr bwMode="auto">
          <a:xfrm>
            <a:off x="80772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4" name="Text Box 1070"/>
          <p:cNvSpPr txBox="1">
            <a:spLocks noChangeArrowheads="1"/>
          </p:cNvSpPr>
          <p:nvPr/>
        </p:nvSpPr>
        <p:spPr bwMode="auto">
          <a:xfrm>
            <a:off x="6096000" y="1431925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-112" charset="0"/>
              </a:rPr>
              <a:t>- 3</a:t>
            </a:r>
            <a:r>
              <a:rPr lang="en-US" sz="2000" dirty="0" smtClean="0">
                <a:latin typeface="Times New Roman" pitchFamily="-112" charset="0"/>
              </a:rPr>
              <a:t> million years</a:t>
            </a:r>
            <a:endParaRPr lang="en-US" sz="2000" dirty="0">
              <a:latin typeface="Times New Roman" pitchFamily="-112" charset="0"/>
            </a:endParaRPr>
          </a:p>
        </p:txBody>
      </p:sp>
      <p:sp>
        <p:nvSpPr>
          <p:cNvPr id="58415" name="Text Box 1071"/>
          <p:cNvSpPr txBox="1">
            <a:spLocks noChangeArrowheads="1"/>
          </p:cNvSpPr>
          <p:nvPr/>
        </p:nvSpPr>
        <p:spPr bwMode="auto">
          <a:xfrm>
            <a:off x="6934200" y="5943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 smtClean="0">
                <a:latin typeface="Times New Roman" pitchFamily="-112" charset="0"/>
              </a:rPr>
              <a:t>today</a:t>
            </a:r>
            <a:endParaRPr lang="en-US" sz="2000" dirty="0">
              <a:latin typeface="Times New Roman" pitchFamily="-112" charset="0"/>
            </a:endParaRPr>
          </a:p>
        </p:txBody>
      </p:sp>
      <p:pic>
        <p:nvPicPr>
          <p:cNvPr id="58416" name="Picture 1072" descr="bush_ea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638800"/>
            <a:ext cx="739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7" name="Picture 1073" descr="chim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6172200"/>
            <a:ext cx="6635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8" name="Picture 1074" descr="gorilla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5410200"/>
            <a:ext cx="763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9" name="Picture 1075" descr="orang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3886200"/>
            <a:ext cx="788988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20" name="Text Box 1076"/>
          <p:cNvSpPr txBox="1">
            <a:spLocks noChangeArrowheads="1"/>
          </p:cNvSpPr>
          <p:nvPr/>
        </p:nvSpPr>
        <p:spPr bwMode="auto">
          <a:xfrm>
            <a:off x="8077200" y="4267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dirty="0" smtClean="0">
                <a:latin typeface="Times New Roman" pitchFamily="-112" charset="0"/>
              </a:rPr>
              <a:t>time</a:t>
            </a:r>
            <a:endParaRPr lang="en-US" sz="2000" b="0" dirty="0">
              <a:latin typeface="Times New Roman" pitchFamily="-112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28600" y="1524000"/>
            <a:ext cx="2050691" cy="338554"/>
            <a:chOff x="228600" y="1524000"/>
            <a:chExt cx="2050691" cy="338554"/>
          </a:xfrm>
        </p:grpSpPr>
        <p:sp>
          <p:nvSpPr>
            <p:cNvPr id="53" name="TextBox 52"/>
            <p:cNvSpPr txBox="1"/>
            <p:nvPr/>
          </p:nvSpPr>
          <p:spPr>
            <a:xfrm>
              <a:off x="533400" y="1524000"/>
              <a:ext cx="17458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/>
                  <a:cs typeface="Times New Roman"/>
                </a:rPr>
                <a:t>: common ancestor</a:t>
              </a:r>
              <a:endParaRPr 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54" name="Oval 1028"/>
            <p:cNvSpPr>
              <a:spLocks noChangeArrowheads="1"/>
            </p:cNvSpPr>
            <p:nvPr/>
          </p:nvSpPr>
          <p:spPr bwMode="auto">
            <a:xfrm>
              <a:off x="228600" y="1600200"/>
              <a:ext cx="228600" cy="228600"/>
            </a:xfrm>
            <a:prstGeom prst="ellipse">
              <a:avLst/>
            </a:prstGeom>
            <a:solidFill>
              <a:srgbClr val="FFFF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28600" y="1905000"/>
            <a:ext cx="2428899" cy="338554"/>
            <a:chOff x="228600" y="1905000"/>
            <a:chExt cx="2428899" cy="338554"/>
          </a:xfrm>
        </p:grpSpPr>
        <p:sp>
          <p:nvSpPr>
            <p:cNvPr id="55" name="TextBox 54"/>
            <p:cNvSpPr txBox="1"/>
            <p:nvPr/>
          </p:nvSpPr>
          <p:spPr>
            <a:xfrm>
              <a:off x="533400" y="1905000"/>
              <a:ext cx="21240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/>
                  <a:cs typeface="Times New Roman"/>
                </a:rPr>
                <a:t>: present day organisms</a:t>
              </a:r>
              <a:endParaRPr 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56" name="Oval 1028"/>
            <p:cNvSpPr>
              <a:spLocks noChangeArrowheads="1"/>
            </p:cNvSpPr>
            <p:nvPr/>
          </p:nvSpPr>
          <p:spPr bwMode="auto">
            <a:xfrm>
              <a:off x="228600" y="1981200"/>
              <a:ext cx="228600" cy="2286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Rectangle 56"/>
          <p:cNvSpPr/>
          <p:nvPr/>
        </p:nvSpPr>
        <p:spPr bwMode="auto">
          <a:xfrm>
            <a:off x="0" y="1524000"/>
            <a:ext cx="26670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val 2"/>
          <p:cNvSpPr>
            <a:spLocks noChangeArrowheads="1"/>
          </p:cNvSpPr>
          <p:nvPr/>
        </p:nvSpPr>
        <p:spPr bwMode="auto">
          <a:xfrm>
            <a:off x="2590800" y="2590800"/>
            <a:ext cx="228600" cy="228600"/>
          </a:xfrm>
          <a:prstGeom prst="ellipse">
            <a:avLst/>
          </a:prstGeom>
          <a:solidFill>
            <a:srgbClr val="808080">
              <a:alpha val="30196"/>
            </a:srgbClr>
          </a:solidFill>
          <a:ln w="9525">
            <a:solidFill>
              <a:schemeClr val="tx1">
                <a:alpha val="30196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7011" name="Oval 3"/>
          <p:cNvSpPr>
            <a:spLocks noChangeArrowheads="1"/>
          </p:cNvSpPr>
          <p:nvPr/>
        </p:nvSpPr>
        <p:spPr bwMode="auto">
          <a:xfrm>
            <a:off x="3276600" y="1752600"/>
            <a:ext cx="228600" cy="228600"/>
          </a:xfrm>
          <a:prstGeom prst="ellipse">
            <a:avLst/>
          </a:prstGeom>
          <a:solidFill>
            <a:srgbClr val="FFFF59">
              <a:alpha val="30196"/>
            </a:srgbClr>
          </a:solidFill>
          <a:ln w="9525">
            <a:solidFill>
              <a:schemeClr val="tx1">
                <a:alpha val="30196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420" name="AutoShape 4"/>
          <p:cNvCxnSpPr>
            <a:cxnSpLocks noChangeShapeType="1"/>
            <a:stCxn id="427011" idx="3"/>
            <a:endCxn id="60418" idx="0"/>
          </p:cNvCxnSpPr>
          <p:nvPr/>
        </p:nvCxnSpPr>
        <p:spPr bwMode="auto">
          <a:xfrm flipH="1">
            <a:off x="2705100" y="1947863"/>
            <a:ext cx="604838" cy="642937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cxnSp>
        <p:nvCxnSpPr>
          <p:cNvPr id="60421" name="AutoShape 5"/>
          <p:cNvCxnSpPr>
            <a:cxnSpLocks noChangeShapeType="1"/>
            <a:stCxn id="427011" idx="5"/>
            <a:endCxn id="60422" idx="0"/>
          </p:cNvCxnSpPr>
          <p:nvPr/>
        </p:nvCxnSpPr>
        <p:spPr bwMode="auto">
          <a:xfrm>
            <a:off x="3471863" y="1947863"/>
            <a:ext cx="604837" cy="657225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3962400" y="26050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423" name="AutoShape 7"/>
          <p:cNvCxnSpPr>
            <a:cxnSpLocks noChangeShapeType="1"/>
          </p:cNvCxnSpPr>
          <p:nvPr/>
        </p:nvCxnSpPr>
        <p:spPr bwMode="auto">
          <a:xfrm flipH="1">
            <a:off x="1109663" y="2786063"/>
            <a:ext cx="1514475" cy="752475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cxnSp>
        <p:nvCxnSpPr>
          <p:cNvPr id="60424" name="AutoShape 8"/>
          <p:cNvCxnSpPr>
            <a:cxnSpLocks noChangeShapeType="1"/>
            <a:endCxn id="60425" idx="0"/>
          </p:cNvCxnSpPr>
          <p:nvPr/>
        </p:nvCxnSpPr>
        <p:spPr bwMode="auto">
          <a:xfrm>
            <a:off x="2786063" y="2786063"/>
            <a:ext cx="604837" cy="657225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3276600" y="3443288"/>
            <a:ext cx="228600" cy="228600"/>
          </a:xfrm>
          <a:prstGeom prst="ellipse">
            <a:avLst/>
          </a:prstGeom>
          <a:solidFill>
            <a:srgbClr val="808080">
              <a:alpha val="30196"/>
            </a:srgbClr>
          </a:solidFill>
          <a:ln w="9525">
            <a:solidFill>
              <a:schemeClr val="tx1">
                <a:alpha val="30196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ellipse">
            <a:avLst/>
          </a:prstGeom>
          <a:solidFill>
            <a:srgbClr val="808080">
              <a:alpha val="30196"/>
            </a:srgbClr>
          </a:solidFill>
          <a:ln w="9525">
            <a:solidFill>
              <a:schemeClr val="tx1">
                <a:alpha val="30196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427" name="AutoShape 11"/>
          <p:cNvCxnSpPr>
            <a:cxnSpLocks noChangeShapeType="1"/>
            <a:endCxn id="60426" idx="0"/>
          </p:cNvCxnSpPr>
          <p:nvPr/>
        </p:nvCxnSpPr>
        <p:spPr bwMode="auto">
          <a:xfrm flipH="1">
            <a:off x="2705100" y="3624263"/>
            <a:ext cx="604838" cy="642937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cxnSp>
        <p:nvCxnSpPr>
          <p:cNvPr id="60428" name="AutoShape 12"/>
          <p:cNvCxnSpPr>
            <a:cxnSpLocks noChangeShapeType="1"/>
            <a:endCxn id="60429" idx="0"/>
          </p:cNvCxnSpPr>
          <p:nvPr/>
        </p:nvCxnSpPr>
        <p:spPr bwMode="auto">
          <a:xfrm>
            <a:off x="3471863" y="3624263"/>
            <a:ext cx="604837" cy="657225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60429" name="Oval 13"/>
          <p:cNvSpPr>
            <a:spLocks noChangeArrowheads="1"/>
          </p:cNvSpPr>
          <p:nvPr/>
        </p:nvSpPr>
        <p:spPr bwMode="auto">
          <a:xfrm>
            <a:off x="3962400" y="42814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1905000" y="51054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431" name="AutoShape 15"/>
          <p:cNvCxnSpPr>
            <a:cxnSpLocks noChangeShapeType="1"/>
            <a:endCxn id="60430" idx="0"/>
          </p:cNvCxnSpPr>
          <p:nvPr/>
        </p:nvCxnSpPr>
        <p:spPr bwMode="auto">
          <a:xfrm flipH="1">
            <a:off x="2019300" y="4462463"/>
            <a:ext cx="604838" cy="642937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cxnSp>
        <p:nvCxnSpPr>
          <p:cNvPr id="60432" name="AutoShape 16"/>
          <p:cNvCxnSpPr>
            <a:cxnSpLocks noChangeShapeType="1"/>
            <a:endCxn id="60433" idx="0"/>
          </p:cNvCxnSpPr>
          <p:nvPr/>
        </p:nvCxnSpPr>
        <p:spPr bwMode="auto">
          <a:xfrm>
            <a:off x="2786063" y="4462463"/>
            <a:ext cx="604837" cy="657225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60433" name="Oval 17"/>
          <p:cNvSpPr>
            <a:spLocks noChangeArrowheads="1"/>
          </p:cNvSpPr>
          <p:nvPr/>
        </p:nvSpPr>
        <p:spPr bwMode="auto">
          <a:xfrm>
            <a:off x="3276600" y="5119688"/>
            <a:ext cx="228600" cy="228600"/>
          </a:xfrm>
          <a:prstGeom prst="ellipse">
            <a:avLst/>
          </a:prstGeom>
          <a:solidFill>
            <a:srgbClr val="808080">
              <a:alpha val="30196"/>
            </a:srgbClr>
          </a:solidFill>
          <a:ln w="9525">
            <a:solidFill>
              <a:schemeClr val="tx1">
                <a:alpha val="30196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Oval 18"/>
          <p:cNvSpPr>
            <a:spLocks noChangeArrowheads="1"/>
          </p:cNvSpPr>
          <p:nvPr/>
        </p:nvSpPr>
        <p:spPr bwMode="auto">
          <a:xfrm>
            <a:off x="228600" y="43434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5" name="Oval 19"/>
          <p:cNvSpPr>
            <a:spLocks noChangeArrowheads="1"/>
          </p:cNvSpPr>
          <p:nvPr/>
        </p:nvSpPr>
        <p:spPr bwMode="auto">
          <a:xfrm>
            <a:off x="914400" y="3505200"/>
            <a:ext cx="228600" cy="228600"/>
          </a:xfrm>
          <a:prstGeom prst="ellipse">
            <a:avLst/>
          </a:prstGeom>
          <a:solidFill>
            <a:srgbClr val="808080">
              <a:alpha val="30196"/>
            </a:srgbClr>
          </a:solidFill>
          <a:ln w="9525">
            <a:solidFill>
              <a:schemeClr val="tx1">
                <a:alpha val="30196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436" name="AutoShape 20"/>
          <p:cNvCxnSpPr>
            <a:cxnSpLocks noChangeShapeType="1"/>
            <a:stCxn id="60435" idx="3"/>
            <a:endCxn id="60434" idx="0"/>
          </p:cNvCxnSpPr>
          <p:nvPr/>
        </p:nvCxnSpPr>
        <p:spPr bwMode="auto">
          <a:xfrm flipH="1">
            <a:off x="342900" y="3700463"/>
            <a:ext cx="604838" cy="642937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cxnSp>
        <p:nvCxnSpPr>
          <p:cNvPr id="60437" name="AutoShape 21"/>
          <p:cNvCxnSpPr>
            <a:cxnSpLocks noChangeShapeType="1"/>
            <a:stCxn id="60435" idx="5"/>
            <a:endCxn id="60438" idx="0"/>
          </p:cNvCxnSpPr>
          <p:nvPr/>
        </p:nvCxnSpPr>
        <p:spPr bwMode="auto">
          <a:xfrm>
            <a:off x="1109663" y="3700463"/>
            <a:ext cx="604837" cy="657225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1600200" y="43576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Oval 23"/>
          <p:cNvSpPr>
            <a:spLocks noChangeArrowheads="1"/>
          </p:cNvSpPr>
          <p:nvPr/>
        </p:nvSpPr>
        <p:spPr bwMode="auto">
          <a:xfrm>
            <a:off x="2590800" y="59436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440" name="AutoShape 24"/>
          <p:cNvCxnSpPr>
            <a:cxnSpLocks noChangeShapeType="1"/>
            <a:endCxn id="60439" idx="0"/>
          </p:cNvCxnSpPr>
          <p:nvPr/>
        </p:nvCxnSpPr>
        <p:spPr bwMode="auto">
          <a:xfrm flipH="1">
            <a:off x="2705100" y="5300663"/>
            <a:ext cx="604838" cy="642937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cxnSp>
        <p:nvCxnSpPr>
          <p:cNvPr id="60441" name="AutoShape 25"/>
          <p:cNvCxnSpPr>
            <a:cxnSpLocks noChangeShapeType="1"/>
            <a:endCxn id="60442" idx="0"/>
          </p:cNvCxnSpPr>
          <p:nvPr/>
        </p:nvCxnSpPr>
        <p:spPr bwMode="auto">
          <a:xfrm>
            <a:off x="3471863" y="5300663"/>
            <a:ext cx="604837" cy="657225"/>
          </a:xfrm>
          <a:prstGeom prst="straightConnector1">
            <a:avLst/>
          </a:prstGeom>
          <a:noFill/>
          <a:ln w="38100">
            <a:solidFill>
              <a:schemeClr val="tx1">
                <a:alpha val="30196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60442" name="Oval 26"/>
          <p:cNvSpPr>
            <a:spLocks noChangeArrowheads="1"/>
          </p:cNvSpPr>
          <p:nvPr/>
        </p:nvSpPr>
        <p:spPr bwMode="auto">
          <a:xfrm>
            <a:off x="3962400" y="595788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-609600" y="4572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ACTGT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533400" y="4495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ACCGT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3581400" y="4267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TCGGA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762000" y="5318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ACCTT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1676400" y="61563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TCAGA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3200400" y="6172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i="1">
                <a:latin typeface="Times New Roman" pitchFamily="-112" charset="0"/>
              </a:rPr>
              <a:t>GCCGA</a:t>
            </a:r>
            <a:r>
              <a:rPr lang="en-US" sz="2000" b="0" i="1">
                <a:latin typeface="Times New Roman" pitchFamily="-112" charset="0"/>
              </a:rPr>
              <a:t>…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2362200" y="309245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6600">
                <a:latin typeface="Times New Roman" pitchFamily="-112" charset="0"/>
              </a:rPr>
              <a:t>?</a:t>
            </a:r>
          </a:p>
        </p:txBody>
      </p:sp>
      <p:pic>
        <p:nvPicPr>
          <p:cNvPr id="60450" name="Picture 34" descr="bush_ea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638800"/>
            <a:ext cx="739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51" name="Picture 35" descr="chim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6172200"/>
            <a:ext cx="6635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52" name="Picture 36" descr="gorilla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5410200"/>
            <a:ext cx="763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53" name="Picture 37" descr="orang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3886200"/>
            <a:ext cx="788988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54" name="Line 38"/>
          <p:cNvSpPr>
            <a:spLocks noChangeShapeType="1"/>
          </p:cNvSpPr>
          <p:nvPr/>
        </p:nvSpPr>
        <p:spPr bwMode="auto">
          <a:xfrm>
            <a:off x="80772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6096000" y="1431925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-112" charset="0"/>
              </a:rPr>
              <a:t>- 3</a:t>
            </a:r>
            <a:r>
              <a:rPr lang="en-US" sz="2000" dirty="0" smtClean="0">
                <a:latin typeface="Times New Roman" pitchFamily="-112" charset="0"/>
              </a:rPr>
              <a:t> million years</a:t>
            </a:r>
            <a:endParaRPr lang="en-US" sz="2000" dirty="0">
              <a:latin typeface="Times New Roman" pitchFamily="-112" charset="0"/>
            </a:endParaRP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6934200" y="5943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 smtClean="0">
                <a:latin typeface="Times New Roman" pitchFamily="-112" charset="0"/>
              </a:rPr>
              <a:t>today</a:t>
            </a:r>
            <a:endParaRPr lang="en-US" sz="2000" dirty="0">
              <a:latin typeface="Times New Roman" pitchFamily="-112" charset="0"/>
            </a:endParaRP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8077200" y="4267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0" dirty="0" smtClean="0">
                <a:latin typeface="Times New Roman" pitchFamily="-112" charset="0"/>
              </a:rPr>
              <a:t>time</a:t>
            </a:r>
            <a:endParaRPr lang="en-US" sz="2000" b="0" dirty="0">
              <a:latin typeface="Times New Roman" pitchFamily="-112" charset="0"/>
            </a:endParaRPr>
          </a:p>
        </p:txBody>
      </p:sp>
      <p:sp>
        <p:nvSpPr>
          <p:cNvPr id="60458" name="Rectangle 4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-112" charset="0"/>
              </a:rPr>
              <a:t>the computational problem</a:t>
            </a:r>
            <a:endParaRPr lang="en-US" sz="4000" dirty="0">
              <a:effectLst/>
              <a:latin typeface="Times New Roman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485899"/>
            <a:ext cx="3429000" cy="4484077"/>
          </a:xfrm>
          <a:prstGeom prst="rect">
            <a:avLst/>
          </a:prstGeom>
        </p:spPr>
      </p:pic>
      <p:sp>
        <p:nvSpPr>
          <p:cNvPr id="5" name="Rectangle 4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noFill/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-112" charset="0"/>
              </a:rPr>
              <a:t>Darwin’s Finches</a:t>
            </a:r>
            <a:endParaRPr lang="en-US" sz="4000" dirty="0">
              <a:effectLst/>
              <a:latin typeface="Times New Roman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3429000" y="4191000"/>
            <a:ext cx="511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Times"/>
                <a:cs typeface="Times"/>
              </a:rPr>
              <a:t>phylogenetic</a:t>
            </a:r>
            <a:r>
              <a:rPr lang="en-US" i="1" dirty="0" smtClean="0">
                <a:latin typeface="Times"/>
                <a:cs typeface="Times"/>
              </a:rPr>
              <a:t> reconstruction algorithms</a:t>
            </a:r>
            <a:endParaRPr lang="en-US" i="1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ffectLst/>
                <a:latin typeface="Times New Roman" pitchFamily="-112" charset="0"/>
              </a:rPr>
              <a:t>reconstruction algorithms</a:t>
            </a:r>
            <a:endParaRPr lang="en-US" sz="4000" dirty="0">
              <a:effectLst/>
              <a:latin typeface="Times New Roman" pitchFamily="-11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" y="1384300"/>
            <a:ext cx="3201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combinatorial methods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5772" y="5334000"/>
            <a:ext cx="261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/>
                <a:cs typeface="Times New Roman"/>
              </a:rPr>
              <a:t>statistical methods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800" y="18415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BED530"/>
                </a:solidFill>
                <a:latin typeface="Times New Roman"/>
                <a:cs typeface="Times New Roman"/>
              </a:rPr>
              <a:t>non sequence-based</a:t>
            </a:r>
            <a:r>
              <a:rPr lang="en-US" sz="2000" dirty="0" smtClean="0">
                <a:solidFill>
                  <a:srgbClr val="BED530"/>
                </a:solidFill>
                <a:latin typeface="Times New Roman"/>
                <a:cs typeface="Times New Roman"/>
              </a:rPr>
              <a:t>: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" y="3060700"/>
            <a:ext cx="2057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BED530"/>
                </a:solidFill>
                <a:latin typeface="Times New Roman"/>
                <a:cs typeface="Times New Roman"/>
              </a:rPr>
              <a:t>sequence-based: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800" y="4486414"/>
            <a:ext cx="1909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BED530"/>
                </a:solidFill>
                <a:latin typeface="Times New Roman"/>
                <a:cs typeface="Times New Roman"/>
              </a:rPr>
              <a:t>distance-based:</a:t>
            </a:r>
            <a:endParaRPr lang="en-US" sz="2000" b="1" dirty="0">
              <a:solidFill>
                <a:srgbClr val="BED530"/>
              </a:solidFill>
              <a:latin typeface="Times New Roman"/>
              <a:cs typeface="Times New Roman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590800" y="4478635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use </a:t>
            </a:r>
            <a:r>
              <a:rPr lang="en-US" sz="2000" dirty="0" smtClean="0">
                <a:latin typeface="Times New Roman"/>
                <a:cs typeface="Times New Roman"/>
              </a:rPr>
              <a:t>knowledge </a:t>
            </a:r>
            <a:r>
              <a:rPr lang="en-US" sz="2000" dirty="0" smtClean="0">
                <a:latin typeface="Times New Roman"/>
                <a:cs typeface="Times New Roman"/>
              </a:rPr>
              <a:t>of some notion of </a:t>
            </a:r>
            <a:r>
              <a:rPr lang="en-US" sz="2000" i="1" dirty="0" smtClean="0">
                <a:latin typeface="Times New Roman"/>
                <a:cs typeface="Times New Roman"/>
              </a:rPr>
              <a:t>evolutionary distance</a:t>
            </a:r>
            <a:r>
              <a:rPr lang="en-US" sz="2000" dirty="0" smtClean="0">
                <a:latin typeface="Times New Roman"/>
                <a:cs typeface="Times New Roman"/>
              </a:rPr>
              <a:t> between pairs of present-day species, e.g. “neighbor-joining”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90800" y="3060700"/>
            <a:ext cx="64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e.g.</a:t>
            </a:r>
            <a:r>
              <a:rPr lang="en-US" sz="2000" dirty="0" smtClean="0">
                <a:latin typeface="Times New Roman"/>
                <a:cs typeface="Times New Roman"/>
              </a:rPr>
              <a:t> “maximum parsimony” searches for a binary tree, whose leaves are the present-day species, and a labeling of its internal nodes with sequences, so that the sum of hamming distances over all edges is minimized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71800" y="18542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use knowledge </a:t>
            </a:r>
            <a:r>
              <a:rPr lang="en-US" sz="2000" dirty="0" smtClean="0">
                <a:latin typeface="Times New Roman"/>
                <a:cs typeface="Times New Roman"/>
              </a:rPr>
              <a:t>of the </a:t>
            </a:r>
            <a:r>
              <a:rPr lang="en-US" sz="2000" dirty="0" err="1" smtClean="0">
                <a:latin typeface="Times New Roman"/>
                <a:cs typeface="Times New Roman"/>
              </a:rPr>
              <a:t>subtree</a:t>
            </a:r>
            <a:r>
              <a:rPr lang="en-US" sz="2000" dirty="0" smtClean="0">
                <a:latin typeface="Times New Roman"/>
                <a:cs typeface="Times New Roman"/>
              </a:rPr>
              <a:t> on subsets </a:t>
            </a:r>
            <a:r>
              <a:rPr lang="en-US" sz="2000" dirty="0" smtClean="0">
                <a:latin typeface="Times New Roman"/>
                <a:cs typeface="Times New Roman"/>
              </a:rPr>
              <a:t>of a small number of leaves, e.g.</a:t>
            </a:r>
            <a:r>
              <a:rPr lang="en-US" sz="2000" dirty="0" smtClean="0">
                <a:latin typeface="Times New Roman"/>
                <a:cs typeface="Times New Roman"/>
              </a:rPr>
              <a:t> “quartet methods” exploit knowledge of the topology on subsets of 4 leaves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90600" y="57150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- assume a </a:t>
            </a:r>
            <a:r>
              <a:rPr lang="en-US" sz="2000" dirty="0" err="1" smtClean="0">
                <a:latin typeface="Times New Roman"/>
                <a:cs typeface="Times New Roman"/>
              </a:rPr>
              <a:t>Markovian</a:t>
            </a:r>
            <a:r>
              <a:rPr lang="en-US" sz="2000" dirty="0" smtClean="0">
                <a:latin typeface="Times New Roman"/>
                <a:cs typeface="Times New Roman"/>
              </a:rPr>
              <a:t> evolutionary model, and do statistical inference of the model from the samples, e.g. via maximum-likelihood, a distance method, a quartet method, etc.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28600"/>
            <a:ext cx="6248400" cy="1143000"/>
          </a:xfrm>
        </p:spPr>
        <p:txBody>
          <a:bodyPr/>
          <a:lstStyle/>
          <a:p>
            <a:r>
              <a:rPr lang="en-US" sz="4000" dirty="0">
                <a:effectLst/>
                <a:latin typeface="Times New Roman" charset="0"/>
              </a:rPr>
              <a:t>Quartet </a:t>
            </a:r>
            <a:r>
              <a:rPr lang="en-US" sz="4000" dirty="0" smtClean="0">
                <a:effectLst/>
                <a:latin typeface="Times New Roman" charset="0"/>
              </a:rPr>
              <a:t>Methods</a:t>
            </a:r>
            <a:endParaRPr lang="en-US" sz="4000" dirty="0">
              <a:effectLst/>
              <a:latin typeface="Times New Roman" charset="0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28600" y="53340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b="1" baseline="0" dirty="0" smtClean="0">
                <a:latin typeface="Times New Roman" charset="0"/>
                <a:sym typeface="Symbol" charset="0"/>
              </a:rPr>
              <a:t>Theorem</a:t>
            </a:r>
            <a:r>
              <a:rPr lang="en-US" baseline="0" dirty="0" smtClean="0">
                <a:latin typeface="Times New Roman" charset="0"/>
                <a:sym typeface="Symbol" charset="0"/>
              </a:rPr>
              <a:t>:</a:t>
            </a:r>
            <a:endParaRPr lang="en-US" baseline="0" dirty="0">
              <a:latin typeface="Times New Roman" charset="0"/>
              <a:sym typeface="Symbol" charset="0"/>
            </a:endParaRP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304800" y="152400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baseline="0" dirty="0" smtClean="0">
                <a:latin typeface="Times New Roman" charset="0"/>
                <a:sym typeface="Symbol" charset="0"/>
              </a:rPr>
              <a:t>Observation:</a:t>
            </a:r>
            <a:r>
              <a:rPr lang="en-US" sz="2400" b="0" baseline="0" dirty="0" smtClean="0">
                <a:latin typeface="Times New Roman" charset="0"/>
                <a:sym typeface="Symbol" charset="0"/>
              </a:rPr>
              <a:t> there are 3 possible trees</a:t>
            </a:r>
            <a:r>
              <a:rPr lang="en-US" dirty="0" smtClean="0">
                <a:latin typeface="Times New Roman" charset="0"/>
                <a:sym typeface="Symbol" charset="0"/>
              </a:rPr>
              <a:t> </a:t>
            </a:r>
            <a:r>
              <a:rPr lang="en-US" sz="2400" b="0" baseline="0" dirty="0" smtClean="0">
                <a:latin typeface="Times New Roman" charset="0"/>
                <a:sym typeface="Symbol" charset="0"/>
              </a:rPr>
              <a:t>on a set of </a:t>
            </a:r>
            <a:r>
              <a:rPr lang="en-US" sz="2400" b="0" baseline="0" dirty="0">
                <a:latin typeface="Times New Roman" charset="0"/>
                <a:sym typeface="Symbol" charset="0"/>
              </a:rPr>
              <a:t>4</a:t>
            </a:r>
            <a:r>
              <a:rPr lang="en-US" sz="2400" b="0" baseline="0" dirty="0" smtClean="0">
                <a:latin typeface="Times New Roman" charset="0"/>
                <a:sym typeface="Symbol" charset="0"/>
              </a:rPr>
              <a:t> species</a:t>
            </a:r>
            <a:endParaRPr lang="en-US" sz="2800" baseline="0" dirty="0">
              <a:latin typeface="Times New Roman" charset="0"/>
              <a:sym typeface="Symbol" charset="0"/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139950" y="2720975"/>
            <a:ext cx="1981200" cy="685800"/>
            <a:chOff x="311" y="2087"/>
            <a:chExt cx="1129" cy="432"/>
          </a:xfrm>
        </p:grpSpPr>
        <p:sp>
          <p:nvSpPr>
            <p:cNvPr id="47170" name="Line 66"/>
            <p:cNvSpPr>
              <a:spLocks noChangeShapeType="1"/>
            </p:cNvSpPr>
            <p:nvPr/>
          </p:nvSpPr>
          <p:spPr bwMode="auto">
            <a:xfrm rot="-5400000">
              <a:off x="852" y="2074"/>
              <a:ext cx="0" cy="5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1" name="Line 67"/>
            <p:cNvSpPr>
              <a:spLocks noChangeShapeType="1"/>
            </p:cNvSpPr>
            <p:nvPr/>
          </p:nvSpPr>
          <p:spPr bwMode="auto">
            <a:xfrm rot="16200000" flipH="1">
              <a:off x="1176" y="2255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2" name="Line 68"/>
            <p:cNvSpPr>
              <a:spLocks noChangeShapeType="1"/>
            </p:cNvSpPr>
            <p:nvPr/>
          </p:nvSpPr>
          <p:spPr bwMode="auto">
            <a:xfrm rot="-5400000">
              <a:off x="1152" y="2039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3" name="Line 69"/>
            <p:cNvSpPr>
              <a:spLocks noChangeShapeType="1"/>
            </p:cNvSpPr>
            <p:nvPr/>
          </p:nvSpPr>
          <p:spPr bwMode="auto">
            <a:xfrm rot="-5400000" flipH="1" flipV="1">
              <a:off x="359" y="2279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4" name="Line 70"/>
            <p:cNvSpPr>
              <a:spLocks noChangeShapeType="1"/>
            </p:cNvSpPr>
            <p:nvPr/>
          </p:nvSpPr>
          <p:spPr bwMode="auto">
            <a:xfrm rot="16200000" flipV="1">
              <a:off x="335" y="2063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75" name="Text Box 71"/>
          <p:cNvSpPr txBox="1">
            <a:spLocks noChangeArrowheads="1"/>
          </p:cNvSpPr>
          <p:nvPr/>
        </p:nvSpPr>
        <p:spPr bwMode="auto">
          <a:xfrm>
            <a:off x="1828800" y="2498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A</a:t>
            </a:r>
          </a:p>
        </p:txBody>
      </p:sp>
      <p:sp>
        <p:nvSpPr>
          <p:cNvPr id="47181" name="Oval 77"/>
          <p:cNvSpPr>
            <a:spLocks noChangeArrowheads="1"/>
          </p:cNvSpPr>
          <p:nvPr/>
        </p:nvSpPr>
        <p:spPr bwMode="auto">
          <a:xfrm>
            <a:off x="2568575" y="3062288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82" name="Oval 78"/>
          <p:cNvSpPr>
            <a:spLocks noChangeArrowheads="1"/>
          </p:cNvSpPr>
          <p:nvPr/>
        </p:nvSpPr>
        <p:spPr bwMode="auto">
          <a:xfrm>
            <a:off x="3506788" y="3062288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87" name="Oval 83"/>
          <p:cNvSpPr>
            <a:spLocks noChangeArrowheads="1"/>
          </p:cNvSpPr>
          <p:nvPr/>
        </p:nvSpPr>
        <p:spPr bwMode="auto">
          <a:xfrm>
            <a:off x="2139950" y="2714625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88" name="Oval 84"/>
          <p:cNvSpPr>
            <a:spLocks noChangeArrowheads="1"/>
          </p:cNvSpPr>
          <p:nvPr/>
        </p:nvSpPr>
        <p:spPr bwMode="auto">
          <a:xfrm>
            <a:off x="2111375" y="3352800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89" name="Oval 85"/>
          <p:cNvSpPr>
            <a:spLocks noChangeArrowheads="1"/>
          </p:cNvSpPr>
          <p:nvPr/>
        </p:nvSpPr>
        <p:spPr bwMode="auto">
          <a:xfrm>
            <a:off x="4017963" y="2714625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90" name="Oval 86"/>
          <p:cNvSpPr>
            <a:spLocks noChangeArrowheads="1"/>
          </p:cNvSpPr>
          <p:nvPr/>
        </p:nvSpPr>
        <p:spPr bwMode="auto">
          <a:xfrm>
            <a:off x="4044950" y="3352800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91" name="Text Box 87"/>
          <p:cNvSpPr txBox="1">
            <a:spLocks noChangeArrowheads="1"/>
          </p:cNvSpPr>
          <p:nvPr/>
        </p:nvSpPr>
        <p:spPr bwMode="auto">
          <a:xfrm>
            <a:off x="1835150" y="31845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47192" name="Text Box 88"/>
          <p:cNvSpPr txBox="1">
            <a:spLocks noChangeArrowheads="1"/>
          </p:cNvSpPr>
          <p:nvPr/>
        </p:nvSpPr>
        <p:spPr bwMode="auto">
          <a:xfrm>
            <a:off x="4197350" y="2514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47193" name="Text Box 89"/>
          <p:cNvSpPr txBox="1">
            <a:spLocks noChangeArrowheads="1"/>
          </p:cNvSpPr>
          <p:nvPr/>
        </p:nvSpPr>
        <p:spPr bwMode="auto">
          <a:xfrm>
            <a:off x="4197350" y="3184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D</a:t>
            </a:r>
          </a:p>
        </p:txBody>
      </p: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5181600" y="2720975"/>
            <a:ext cx="1981200" cy="685800"/>
            <a:chOff x="311" y="2087"/>
            <a:chExt cx="1129" cy="432"/>
          </a:xfrm>
        </p:grpSpPr>
        <p:sp>
          <p:nvSpPr>
            <p:cNvPr id="47195" name="Line 91"/>
            <p:cNvSpPr>
              <a:spLocks noChangeShapeType="1"/>
            </p:cNvSpPr>
            <p:nvPr/>
          </p:nvSpPr>
          <p:spPr bwMode="auto">
            <a:xfrm rot="-5400000">
              <a:off x="852" y="2074"/>
              <a:ext cx="0" cy="5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6" name="Line 92"/>
            <p:cNvSpPr>
              <a:spLocks noChangeShapeType="1"/>
            </p:cNvSpPr>
            <p:nvPr/>
          </p:nvSpPr>
          <p:spPr bwMode="auto">
            <a:xfrm rot="16200000" flipH="1">
              <a:off x="1176" y="2255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7" name="Line 93"/>
            <p:cNvSpPr>
              <a:spLocks noChangeShapeType="1"/>
            </p:cNvSpPr>
            <p:nvPr/>
          </p:nvSpPr>
          <p:spPr bwMode="auto">
            <a:xfrm rot="-5400000">
              <a:off x="1152" y="2039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8" name="Line 94"/>
            <p:cNvSpPr>
              <a:spLocks noChangeShapeType="1"/>
            </p:cNvSpPr>
            <p:nvPr/>
          </p:nvSpPr>
          <p:spPr bwMode="auto">
            <a:xfrm rot="-5400000" flipH="1" flipV="1">
              <a:off x="359" y="2279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9" name="Line 95"/>
            <p:cNvSpPr>
              <a:spLocks noChangeShapeType="1"/>
            </p:cNvSpPr>
            <p:nvPr/>
          </p:nvSpPr>
          <p:spPr bwMode="auto">
            <a:xfrm rot="16200000" flipV="1">
              <a:off x="335" y="2063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200" name="Text Box 96"/>
          <p:cNvSpPr txBox="1">
            <a:spLocks noChangeArrowheads="1"/>
          </p:cNvSpPr>
          <p:nvPr/>
        </p:nvSpPr>
        <p:spPr bwMode="auto">
          <a:xfrm>
            <a:off x="4870450" y="2498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A</a:t>
            </a:r>
          </a:p>
        </p:txBody>
      </p:sp>
      <p:sp>
        <p:nvSpPr>
          <p:cNvPr id="47201" name="Oval 97"/>
          <p:cNvSpPr>
            <a:spLocks noChangeArrowheads="1"/>
          </p:cNvSpPr>
          <p:nvPr/>
        </p:nvSpPr>
        <p:spPr bwMode="auto">
          <a:xfrm>
            <a:off x="5610225" y="3062288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2" name="Oval 98"/>
          <p:cNvSpPr>
            <a:spLocks noChangeArrowheads="1"/>
          </p:cNvSpPr>
          <p:nvPr/>
        </p:nvSpPr>
        <p:spPr bwMode="auto">
          <a:xfrm>
            <a:off x="6548438" y="3062288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3" name="Oval 99"/>
          <p:cNvSpPr>
            <a:spLocks noChangeArrowheads="1"/>
          </p:cNvSpPr>
          <p:nvPr/>
        </p:nvSpPr>
        <p:spPr bwMode="auto">
          <a:xfrm>
            <a:off x="5181600" y="2714625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4" name="Oval 100"/>
          <p:cNvSpPr>
            <a:spLocks noChangeArrowheads="1"/>
          </p:cNvSpPr>
          <p:nvPr/>
        </p:nvSpPr>
        <p:spPr bwMode="auto">
          <a:xfrm>
            <a:off x="5153025" y="3352800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5" name="Oval 101"/>
          <p:cNvSpPr>
            <a:spLocks noChangeArrowheads="1"/>
          </p:cNvSpPr>
          <p:nvPr/>
        </p:nvSpPr>
        <p:spPr bwMode="auto">
          <a:xfrm>
            <a:off x="7059613" y="2714625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6" name="Oval 102"/>
          <p:cNvSpPr>
            <a:spLocks noChangeArrowheads="1"/>
          </p:cNvSpPr>
          <p:nvPr/>
        </p:nvSpPr>
        <p:spPr bwMode="auto">
          <a:xfrm>
            <a:off x="7086600" y="3352800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7" name="Text Box 103"/>
          <p:cNvSpPr txBox="1">
            <a:spLocks noChangeArrowheads="1"/>
          </p:cNvSpPr>
          <p:nvPr/>
        </p:nvSpPr>
        <p:spPr bwMode="auto">
          <a:xfrm>
            <a:off x="4876800" y="3184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47208" name="Text Box 104"/>
          <p:cNvSpPr txBox="1">
            <a:spLocks noChangeArrowheads="1"/>
          </p:cNvSpPr>
          <p:nvPr/>
        </p:nvSpPr>
        <p:spPr bwMode="auto">
          <a:xfrm>
            <a:off x="7239000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47209" name="Text Box 105"/>
          <p:cNvSpPr txBox="1">
            <a:spLocks noChangeArrowheads="1"/>
          </p:cNvSpPr>
          <p:nvPr/>
        </p:nvSpPr>
        <p:spPr bwMode="auto">
          <a:xfrm>
            <a:off x="7239000" y="3184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D</a:t>
            </a:r>
          </a:p>
        </p:txBody>
      </p: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3657600" y="3787775"/>
            <a:ext cx="1981200" cy="685800"/>
            <a:chOff x="311" y="2087"/>
            <a:chExt cx="1129" cy="432"/>
          </a:xfrm>
        </p:grpSpPr>
        <p:sp>
          <p:nvSpPr>
            <p:cNvPr id="47211" name="Line 107"/>
            <p:cNvSpPr>
              <a:spLocks noChangeShapeType="1"/>
            </p:cNvSpPr>
            <p:nvPr/>
          </p:nvSpPr>
          <p:spPr bwMode="auto">
            <a:xfrm rot="-5400000">
              <a:off x="852" y="2074"/>
              <a:ext cx="0" cy="5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2" name="Line 108"/>
            <p:cNvSpPr>
              <a:spLocks noChangeShapeType="1"/>
            </p:cNvSpPr>
            <p:nvPr/>
          </p:nvSpPr>
          <p:spPr bwMode="auto">
            <a:xfrm rot="16200000" flipH="1">
              <a:off x="1176" y="2255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3" name="Line 109"/>
            <p:cNvSpPr>
              <a:spLocks noChangeShapeType="1"/>
            </p:cNvSpPr>
            <p:nvPr/>
          </p:nvSpPr>
          <p:spPr bwMode="auto">
            <a:xfrm rot="-5400000">
              <a:off x="1152" y="2039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4" name="Line 110"/>
            <p:cNvSpPr>
              <a:spLocks noChangeShapeType="1"/>
            </p:cNvSpPr>
            <p:nvPr/>
          </p:nvSpPr>
          <p:spPr bwMode="auto">
            <a:xfrm rot="-5400000" flipH="1" flipV="1">
              <a:off x="359" y="2279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5" name="Line 111"/>
            <p:cNvSpPr>
              <a:spLocks noChangeShapeType="1"/>
            </p:cNvSpPr>
            <p:nvPr/>
          </p:nvSpPr>
          <p:spPr bwMode="auto">
            <a:xfrm rot="16200000" flipV="1">
              <a:off x="335" y="2063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216" name="Text Box 112"/>
          <p:cNvSpPr txBox="1">
            <a:spLocks noChangeArrowheads="1"/>
          </p:cNvSpPr>
          <p:nvPr/>
        </p:nvSpPr>
        <p:spPr bwMode="auto">
          <a:xfrm>
            <a:off x="3346450" y="3565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A</a:t>
            </a:r>
          </a:p>
        </p:txBody>
      </p:sp>
      <p:sp>
        <p:nvSpPr>
          <p:cNvPr id="47217" name="Oval 113"/>
          <p:cNvSpPr>
            <a:spLocks noChangeArrowheads="1"/>
          </p:cNvSpPr>
          <p:nvPr/>
        </p:nvSpPr>
        <p:spPr bwMode="auto">
          <a:xfrm>
            <a:off x="4086225" y="4129088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8" name="Oval 114"/>
          <p:cNvSpPr>
            <a:spLocks noChangeArrowheads="1"/>
          </p:cNvSpPr>
          <p:nvPr/>
        </p:nvSpPr>
        <p:spPr bwMode="auto">
          <a:xfrm>
            <a:off x="5024438" y="4129088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9" name="Oval 115"/>
          <p:cNvSpPr>
            <a:spLocks noChangeArrowheads="1"/>
          </p:cNvSpPr>
          <p:nvPr/>
        </p:nvSpPr>
        <p:spPr bwMode="auto">
          <a:xfrm>
            <a:off x="3657600" y="3781425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20" name="Oval 116"/>
          <p:cNvSpPr>
            <a:spLocks noChangeArrowheads="1"/>
          </p:cNvSpPr>
          <p:nvPr/>
        </p:nvSpPr>
        <p:spPr bwMode="auto">
          <a:xfrm>
            <a:off x="3629025" y="4419600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21" name="Oval 117"/>
          <p:cNvSpPr>
            <a:spLocks noChangeArrowheads="1"/>
          </p:cNvSpPr>
          <p:nvPr/>
        </p:nvSpPr>
        <p:spPr bwMode="auto">
          <a:xfrm>
            <a:off x="5535613" y="3781425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22" name="Oval 118"/>
          <p:cNvSpPr>
            <a:spLocks noChangeArrowheads="1"/>
          </p:cNvSpPr>
          <p:nvPr/>
        </p:nvSpPr>
        <p:spPr bwMode="auto">
          <a:xfrm>
            <a:off x="5562600" y="4419600"/>
            <a:ext cx="1174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23" name="Text Box 119"/>
          <p:cNvSpPr txBox="1">
            <a:spLocks noChangeArrowheads="1"/>
          </p:cNvSpPr>
          <p:nvPr/>
        </p:nvSpPr>
        <p:spPr bwMode="auto">
          <a:xfrm>
            <a:off x="3352800" y="42513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47224" name="Text Box 120"/>
          <p:cNvSpPr txBox="1">
            <a:spLocks noChangeArrowheads="1"/>
          </p:cNvSpPr>
          <p:nvPr/>
        </p:nvSpPr>
        <p:spPr bwMode="auto">
          <a:xfrm>
            <a:off x="5715000" y="3581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47225" name="Text Box 121"/>
          <p:cNvSpPr txBox="1">
            <a:spLocks noChangeArrowheads="1"/>
          </p:cNvSpPr>
          <p:nvPr/>
        </p:nvSpPr>
        <p:spPr bwMode="auto">
          <a:xfrm>
            <a:off x="5715000" y="42513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aseline="0">
                <a:latin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676400" y="53340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charset="0"/>
                <a:sym typeface="Symbol" charset="0"/>
              </a:rPr>
              <a:t>If we know the quartet induced by a tree on </a:t>
            </a:r>
            <a:r>
              <a:rPr lang="en-US" dirty="0" smtClean="0">
                <a:latin typeface="Times New Roman" charset="0"/>
                <a:sym typeface="Symbol" charset="0"/>
              </a:rPr>
              <a:t>every subset of 4 </a:t>
            </a:r>
            <a:r>
              <a:rPr lang="en-US" dirty="0" smtClean="0">
                <a:latin typeface="Times New Roman" charset="0"/>
                <a:sym typeface="Symbol" charset="0"/>
              </a:rPr>
              <a:t>leaves, then we can deduce the whole tree.</a:t>
            </a:r>
            <a:endParaRPr lang="en-US" dirty="0"/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609600" y="6292790"/>
            <a:ext cx="5257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i="1" baseline="0" dirty="0" smtClean="0">
                <a:latin typeface="Times New Roman" charset="0"/>
                <a:sym typeface="Symbol" charset="0"/>
              </a:rPr>
              <a:t>[see proof in supplementary material]</a:t>
            </a:r>
            <a:endParaRPr lang="en-US" sz="2000" i="1" baseline="0" dirty="0">
              <a:latin typeface="Times New Roman" charset="0"/>
              <a:sym typeface="Symbo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4800" y="37338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these are the three possible </a:t>
            </a:r>
            <a:r>
              <a:rPr lang="en-US" sz="2000" b="1" i="1" dirty="0" smtClean="0">
                <a:solidFill>
                  <a:srgbClr val="BED530"/>
                </a:solidFill>
                <a:latin typeface="Times"/>
                <a:cs typeface="Times"/>
              </a:rPr>
              <a:t>quartets </a:t>
            </a:r>
            <a:r>
              <a:rPr lang="en-US" sz="2000" dirty="0" smtClean="0">
                <a:latin typeface="Times"/>
                <a:cs typeface="Times"/>
              </a:rPr>
              <a:t>over A, B, C, D</a:t>
            </a:r>
            <a:endParaRPr lang="en-US" sz="2000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75" grpId="0"/>
      <p:bldP spid="47181" grpId="0" animBg="1"/>
      <p:bldP spid="47182" grpId="0" animBg="1"/>
      <p:bldP spid="47187" grpId="0" animBg="1"/>
      <p:bldP spid="47188" grpId="0" animBg="1"/>
      <p:bldP spid="47189" grpId="0" animBg="1"/>
      <p:bldP spid="47190" grpId="0" animBg="1"/>
      <p:bldP spid="47191" grpId="0"/>
      <p:bldP spid="47192" grpId="0"/>
      <p:bldP spid="47193" grpId="0"/>
      <p:bldP spid="47200" grpId="0"/>
      <p:bldP spid="47201" grpId="0" animBg="1"/>
      <p:bldP spid="47202" grpId="0" animBg="1"/>
      <p:bldP spid="47203" grpId="0" animBg="1"/>
      <p:bldP spid="47204" grpId="0" animBg="1"/>
      <p:bldP spid="47205" grpId="0" animBg="1"/>
      <p:bldP spid="47206" grpId="0" animBg="1"/>
      <p:bldP spid="47207" grpId="0"/>
      <p:bldP spid="47208" grpId="0"/>
      <p:bldP spid="47209" grpId="0"/>
      <p:bldP spid="47216" grpId="0"/>
      <p:bldP spid="47217" grpId="0" animBg="1"/>
      <p:bldP spid="47218" grpId="0" animBg="1"/>
      <p:bldP spid="47219" grpId="0" animBg="1"/>
      <p:bldP spid="47220" grpId="0" animBg="1"/>
      <p:bldP spid="47221" grpId="0" animBg="1"/>
      <p:bldP spid="47222" grpId="0" animBg="1"/>
      <p:bldP spid="47223" grpId="0"/>
      <p:bldP spid="47224" grpId="0"/>
      <p:bldP spid="47225" grpId="0"/>
      <p:bldP spid="56" grpId="0"/>
      <p:bldP spid="57" grpId="0"/>
      <p:bldP spid="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EFAULTDISPLAYSOURCE" val="\documentclass{article}&#10;\pagestyle{empty}&#10;\begin{document}&#10;&#10;\end{document}"/>
  <p:tag name="EMBEDFONTS" val="1"/>
  <p:tag name="FIRSTCOSTIS@4H6397TXU9ET3PP7" val="2684"/>
</p:tagLst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2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2004:Templates:Presentations:Designs:Borealis</Template>
  <TotalTime>25741</TotalTime>
  <Words>1031</Words>
  <Application>Microsoft Macintosh PowerPoint</Application>
  <PresentationFormat>On-screen Show (4:3)</PresentationFormat>
  <Paragraphs>240</Paragraphs>
  <Slides>17</Slides>
  <Notes>16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Compass</vt:lpstr>
      <vt:lpstr>Equation</vt:lpstr>
      <vt:lpstr>Slide 1</vt:lpstr>
      <vt:lpstr>Slide 2</vt:lpstr>
      <vt:lpstr>the “tree of life”</vt:lpstr>
      <vt:lpstr>the “tree of life”</vt:lpstr>
      <vt:lpstr>the computational problem</vt:lpstr>
      <vt:lpstr>Darwin’s Finches</vt:lpstr>
      <vt:lpstr>Slide 7</vt:lpstr>
      <vt:lpstr>reconstruction algorithms</vt:lpstr>
      <vt:lpstr>Quartet Methods</vt:lpstr>
      <vt:lpstr>Slide 10</vt:lpstr>
      <vt:lpstr>Evolution of Aligned Sequences</vt:lpstr>
      <vt:lpstr>The Phylogenetic Reconstruction Problem</vt:lpstr>
      <vt:lpstr>Can we perform reconstruction using shorter than poly(n) sequences?</vt:lpstr>
      <vt:lpstr>Phylogenetics         Physics</vt:lpstr>
      <vt:lpstr>The Underlying Phase Transition: Root Reconstruction in the Ising Model</vt:lpstr>
      <vt:lpstr>Physics           Phylogenetics</vt:lpstr>
      <vt:lpstr>Slide 17</vt:lpstr>
    </vt:vector>
  </TitlesOfParts>
  <Company>EECS - University of California,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on Highly Regular Graphs </dc:title>
  <dc:creator>EECS</dc:creator>
  <cp:lastModifiedBy>Constantinos Daskalakis</cp:lastModifiedBy>
  <cp:revision>588</cp:revision>
  <dcterms:created xsi:type="dcterms:W3CDTF">2011-04-15T17:51:38Z</dcterms:created>
  <dcterms:modified xsi:type="dcterms:W3CDTF">2011-04-16T01:04:36Z</dcterms:modified>
</cp:coreProperties>
</file>