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jpeg" ContentType="image/jpeg"/>
  <Override PartName="/ppt/slideMasters/slideMaster2.xml" ContentType="application/vnd.openxmlformats-officedocument.presentationml.slide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660" r:id="rId2"/>
    <p:sldMasterId id="2147483663" r:id="rId3"/>
  </p:sldMasterIdLst>
  <p:notesMasterIdLst>
    <p:notesMasterId r:id="rId23"/>
  </p:notesMasterIdLst>
  <p:sldIdLst>
    <p:sldId id="271" r:id="rId4"/>
    <p:sldId id="273" r:id="rId5"/>
    <p:sldId id="274" r:id="rId6"/>
    <p:sldId id="272" r:id="rId7"/>
    <p:sldId id="275" r:id="rId8"/>
    <p:sldId id="276" r:id="rId9"/>
    <p:sldId id="259" r:id="rId10"/>
    <p:sldId id="270" r:id="rId11"/>
    <p:sldId id="261" r:id="rId12"/>
    <p:sldId id="256" r:id="rId13"/>
    <p:sldId id="277" r:id="rId14"/>
    <p:sldId id="278" r:id="rId15"/>
    <p:sldId id="258" r:id="rId16"/>
    <p:sldId id="262" r:id="rId17"/>
    <p:sldId id="265" r:id="rId18"/>
    <p:sldId id="264" r:id="rId19"/>
    <p:sldId id="263" r:id="rId20"/>
    <p:sldId id="266" r:id="rId21"/>
    <p:sldId id="26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EF00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25" autoAdjust="0"/>
    <p:restoredTop sz="97608" autoAdjust="0"/>
  </p:normalViewPr>
  <p:slideViewPr>
    <p:cSldViewPr>
      <p:cViewPr>
        <p:scale>
          <a:sx n="100" d="100"/>
          <a:sy n="100" d="100"/>
        </p:scale>
        <p:origin x="-2704" y="-1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48EB7-4AA8-944C-AF53-BF588C854565}" type="datetimeFigureOut">
              <a:rPr lang="en-US" smtClean="0"/>
              <a:pPr/>
              <a:t>5/4/11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0F8D7-2695-EA4F-9A8C-AC54D128D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392E05-ED08-2044-990E-1B174982E7C2}" type="slidenum">
              <a:rPr lang="en-US"/>
              <a:pPr/>
              <a:t>2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D_* = \</a:t>
            </a:r>
            <a:r>
              <a:rPr lang="en-US" dirty="0" err="1" smtClean="0"/>
              <a:t>max_e</a:t>
            </a:r>
            <a:r>
              <a:rPr lang="en-US" dirty="0" smtClean="0"/>
              <a:t> {</a:t>
            </a:r>
            <a:r>
              <a:rPr lang="en-US" baseline="0" dirty="0" smtClean="0"/>
              <a:t> </a:t>
            </a:r>
            <a:r>
              <a:rPr lang="en-US" dirty="0" smtClean="0"/>
              <a:t>length of shortest leaf-to-leaf path through that edge }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7820-CCA9-564B-991A-3751F27FAF5A}" type="slidenum">
              <a:rPr lang="en-US">
                <a:latin typeface="Tahoma" pitchFamily="-112" charset="0"/>
              </a:rPr>
              <a:pPr/>
              <a:t>3</a:t>
            </a:fld>
            <a:endParaRPr lang="en-US">
              <a:latin typeface="Tahoma" pitchFamily="-112" charset="0"/>
            </a:endParaRPr>
          </a:p>
        </p:txBody>
      </p:sp>
      <p:sp>
        <p:nvSpPr>
          <p:cNvPr id="57347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392E05-ED08-2044-990E-1B174982E7C2}" type="slidenum">
              <a:rPr lang="en-US"/>
              <a:pPr/>
              <a:t>4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392E05-ED08-2044-990E-1B174982E7C2}" type="slidenum">
              <a:rPr lang="en-US"/>
              <a:pPr/>
              <a:t>5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7820-CCA9-564B-991A-3751F27FAF5A}" type="slidenum">
              <a:rPr lang="en-US">
                <a:latin typeface="Tahoma" pitchFamily="-112" charset="0"/>
              </a:rPr>
              <a:pPr/>
              <a:t>6</a:t>
            </a:fld>
            <a:endParaRPr lang="en-US">
              <a:latin typeface="Tahoma" pitchFamily="-112" charset="0"/>
            </a:endParaRPr>
          </a:p>
        </p:txBody>
      </p:sp>
      <p:sp>
        <p:nvSpPr>
          <p:cNvPr id="57347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7820-CCA9-564B-991A-3751F27FAF5A}" type="slidenum">
              <a:rPr lang="en-US">
                <a:solidFill>
                  <a:prstClr val="black"/>
                </a:solidFill>
                <a:latin typeface="Tahoma" pitchFamily="-112" charset="0"/>
              </a:rPr>
              <a:pPr/>
              <a:t>11</a:t>
            </a:fld>
            <a:endParaRPr lang="en-US">
              <a:solidFill>
                <a:prstClr val="black"/>
              </a:solidFill>
              <a:latin typeface="Tahoma" pitchFamily="-112" charset="0"/>
            </a:endParaRPr>
          </a:p>
        </p:txBody>
      </p:sp>
      <p:sp>
        <p:nvSpPr>
          <p:cNvPr id="57347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7820-CCA9-564B-991A-3751F27FAF5A}" type="slidenum">
              <a:rPr lang="en-US">
                <a:solidFill>
                  <a:prstClr val="black"/>
                </a:solidFill>
                <a:latin typeface="Tahoma" pitchFamily="-112" charset="0"/>
              </a:rPr>
              <a:pPr/>
              <a:t>12</a:t>
            </a:fld>
            <a:endParaRPr lang="en-US">
              <a:solidFill>
                <a:prstClr val="black"/>
              </a:solidFill>
              <a:latin typeface="Tahoma" pitchFamily="-112" charset="0"/>
            </a:endParaRPr>
          </a:p>
        </p:txBody>
      </p:sp>
      <p:sp>
        <p:nvSpPr>
          <p:cNvPr id="57347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695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95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-112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fld id="{9FE4B5E8-80F1-7740-8088-E655883C7E6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39BE8-0A2C-DD46-A5F9-64EBF3E1B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39BE8-0A2C-DD46-A5F9-64EBF3E1BB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909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7578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579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02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93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E08CAE-6B4E-2D43-83B8-F000274C0F9F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909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7578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579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02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93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E08CAE-6B4E-2D43-83B8-F000274C0F9F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mailto:costis@mit.edu" TargetMode="Externa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png"/><Relationship Id="rId18" Type="http://schemas.openxmlformats.org/officeDocument/2006/relationships/image" Target="../media/image32.png"/><Relationship Id="rId19" Type="http://schemas.openxmlformats.org/officeDocument/2006/relationships/image" Target="../media/image33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wmf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df"/><Relationship Id="rId4" Type="http://schemas.openxmlformats.org/officeDocument/2006/relationships/image" Target="../media/image35.png"/><Relationship Id="rId5" Type="http://schemas.openxmlformats.org/officeDocument/2006/relationships/image" Target="../media/image36.pdf"/><Relationship Id="rId6" Type="http://schemas.openxmlformats.org/officeDocument/2006/relationships/image" Target="../media/image37.png"/><Relationship Id="rId7" Type="http://schemas.openxmlformats.org/officeDocument/2006/relationships/image" Target="../media/image38.pdf"/><Relationship Id="rId8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png"/><Relationship Id="rId12" Type="http://schemas.openxmlformats.org/officeDocument/2006/relationships/image" Target="../media/image50.png"/><Relationship Id="rId13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png"/><Relationship Id="rId12" Type="http://schemas.openxmlformats.org/officeDocument/2006/relationships/image" Target="../media/image50.png"/><Relationship Id="rId13" Type="http://schemas.openxmlformats.org/officeDocument/2006/relationships/image" Target="../media/image51.png"/><Relationship Id="rId14" Type="http://schemas.openxmlformats.org/officeDocument/2006/relationships/image" Target="../media/image52.png"/><Relationship Id="rId15" Type="http://schemas.openxmlformats.org/officeDocument/2006/relationships/image" Target="../media/image53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png"/><Relationship Id="rId20" Type="http://schemas.openxmlformats.org/officeDocument/2006/relationships/image" Target="../media/image57.png"/><Relationship Id="rId21" Type="http://schemas.openxmlformats.org/officeDocument/2006/relationships/image" Target="../media/image58.png"/><Relationship Id="rId22" Type="http://schemas.openxmlformats.org/officeDocument/2006/relationships/image" Target="../media/image59.png"/><Relationship Id="rId23" Type="http://schemas.openxmlformats.org/officeDocument/2006/relationships/image" Target="../media/image60.png"/><Relationship Id="rId10" Type="http://schemas.openxmlformats.org/officeDocument/2006/relationships/image" Target="../media/image48.png"/><Relationship Id="rId11" Type="http://schemas.openxmlformats.org/officeDocument/2006/relationships/image" Target="../media/image49.png"/><Relationship Id="rId12" Type="http://schemas.openxmlformats.org/officeDocument/2006/relationships/image" Target="../media/image50.png"/><Relationship Id="rId13" Type="http://schemas.openxmlformats.org/officeDocument/2006/relationships/image" Target="../media/image51.png"/><Relationship Id="rId14" Type="http://schemas.openxmlformats.org/officeDocument/2006/relationships/image" Target="../media/image52.png"/><Relationship Id="rId15" Type="http://schemas.openxmlformats.org/officeDocument/2006/relationships/image" Target="../media/image53.png"/><Relationship Id="rId16" Type="http://schemas.openxmlformats.org/officeDocument/2006/relationships/image" Target="../media/image54.png"/><Relationship Id="rId17" Type="http://schemas.openxmlformats.org/officeDocument/2006/relationships/image" Target="../media/image33.wmf"/><Relationship Id="rId18" Type="http://schemas.openxmlformats.org/officeDocument/2006/relationships/image" Target="../media/image55.png"/><Relationship Id="rId19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4" Type="http://schemas.openxmlformats.org/officeDocument/2006/relationships/image" Target="../media/image2.png"/><Relationship Id="rId5" Type="http://schemas.openxmlformats.org/officeDocument/2006/relationships/image" Target="../media/image3.pdf"/><Relationship Id="rId6" Type="http://schemas.openxmlformats.org/officeDocument/2006/relationships/image" Target="../media/image4.png"/><Relationship Id="rId7" Type="http://schemas.openxmlformats.org/officeDocument/2006/relationships/image" Target="../media/image5.pdf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5.emf"/><Relationship Id="rId1" Type="http://schemas.openxmlformats.org/officeDocument/2006/relationships/video" Target="file://localhost/Users/costis/Dropbox/MCMC-Spring%202011/techfest1.avi" TargetMode="Externa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2057400"/>
            <a:ext cx="7307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FFCC"/>
                </a:solidFill>
                <a:latin typeface="Times New Roman"/>
                <a:cs typeface="Times New Roman"/>
              </a:rPr>
              <a:t>6.896: Probability and Computation</a:t>
            </a:r>
            <a:endParaRPr lang="en-US" sz="3600" b="1" dirty="0">
              <a:solidFill>
                <a:srgbClr val="FFFFCC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5702" y="2768236"/>
            <a:ext cx="1749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Spring 2011</a:t>
            </a:r>
            <a:endParaRPr lang="en-US" sz="2400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4133672"/>
            <a:ext cx="451157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Constantinos (</a:t>
            </a:r>
            <a:r>
              <a:rPr lang="en-US" sz="24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Costis</a:t>
            </a:r>
            <a:r>
              <a:rPr lang="en-US" sz="24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) Daskalakis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Times New Roman"/>
                <a:cs typeface="Times New Roman"/>
                <a:hlinkClick r:id="rId2"/>
              </a:rPr>
              <a:t>costis@mit.edu</a:t>
            </a:r>
            <a:endParaRPr lang="en-US" sz="2400" b="1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9777" y="3200400"/>
            <a:ext cx="146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lecture 23</a:t>
            </a:r>
            <a:endParaRPr lang="en-US" sz="2400" b="1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ounded Rectangle 123"/>
          <p:cNvSpPr/>
          <p:nvPr/>
        </p:nvSpPr>
        <p:spPr>
          <a:xfrm>
            <a:off x="838200" y="4114800"/>
            <a:ext cx="75438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 descr="C:\Users\seroch\AppData\Local\Microsoft\Windows\Temporary Internet Files\Content.IE5\E2X2VBLB\MCj0407734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9100" y="5638800"/>
            <a:ext cx="685800" cy="685800"/>
          </a:xfrm>
          <a:prstGeom prst="rect">
            <a:avLst/>
          </a:prstGeom>
          <a:noFill/>
        </p:spPr>
      </p:pic>
      <p:grpSp>
        <p:nvGrpSpPr>
          <p:cNvPr id="32" name="Group 31"/>
          <p:cNvGrpSpPr/>
          <p:nvPr/>
        </p:nvGrpSpPr>
        <p:grpSpPr>
          <a:xfrm>
            <a:off x="1766888" y="2271713"/>
            <a:ext cx="5570538" cy="4576763"/>
            <a:chOff x="1766888" y="1128713"/>
            <a:chExt cx="5570538" cy="4576763"/>
          </a:xfrm>
        </p:grpSpPr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4119563" y="2495551"/>
              <a:ext cx="1627188" cy="2495550"/>
            </a:xfrm>
            <a:custGeom>
              <a:avLst/>
              <a:gdLst/>
              <a:ahLst/>
              <a:cxnLst>
                <a:cxn ang="0">
                  <a:pos x="0" y="1572"/>
                </a:cxn>
                <a:cxn ang="0">
                  <a:pos x="361" y="1275"/>
                </a:cxn>
                <a:cxn ang="0">
                  <a:pos x="607" y="1042"/>
                </a:cxn>
                <a:cxn ang="0">
                  <a:pos x="696" y="916"/>
                </a:cxn>
                <a:cxn ang="0">
                  <a:pos x="763" y="772"/>
                </a:cxn>
                <a:cxn ang="0">
                  <a:pos x="795" y="613"/>
                </a:cxn>
                <a:cxn ang="0">
                  <a:pos x="824" y="386"/>
                </a:cxn>
                <a:cxn ang="0">
                  <a:pos x="827" y="152"/>
                </a:cxn>
                <a:cxn ang="0">
                  <a:pos x="817" y="0"/>
                </a:cxn>
                <a:cxn ang="0">
                  <a:pos x="872" y="200"/>
                </a:cxn>
                <a:cxn ang="0">
                  <a:pos x="955" y="509"/>
                </a:cxn>
                <a:cxn ang="0">
                  <a:pos x="1001" y="694"/>
                </a:cxn>
                <a:cxn ang="0">
                  <a:pos x="1020" y="811"/>
                </a:cxn>
                <a:cxn ang="0">
                  <a:pos x="1025" y="919"/>
                </a:cxn>
                <a:cxn ang="0">
                  <a:pos x="1012" y="1005"/>
                </a:cxn>
                <a:cxn ang="0">
                  <a:pos x="983" y="1107"/>
                </a:cxn>
                <a:cxn ang="0">
                  <a:pos x="935" y="1182"/>
                </a:cxn>
                <a:cxn ang="0">
                  <a:pos x="880" y="1259"/>
                </a:cxn>
                <a:cxn ang="0">
                  <a:pos x="817" y="1324"/>
                </a:cxn>
                <a:cxn ang="0">
                  <a:pos x="734" y="1380"/>
                </a:cxn>
                <a:cxn ang="0">
                  <a:pos x="624" y="1430"/>
                </a:cxn>
                <a:cxn ang="0">
                  <a:pos x="455" y="1493"/>
                </a:cxn>
                <a:cxn ang="0">
                  <a:pos x="319" y="1527"/>
                </a:cxn>
                <a:cxn ang="0">
                  <a:pos x="163" y="1560"/>
                </a:cxn>
                <a:cxn ang="0">
                  <a:pos x="0" y="1572"/>
                </a:cxn>
                <a:cxn ang="0">
                  <a:pos x="0" y="1572"/>
                </a:cxn>
              </a:cxnLst>
              <a:rect l="0" t="0" r="r" b="b"/>
              <a:pathLst>
                <a:path w="1025" h="1572">
                  <a:moveTo>
                    <a:pt x="0" y="1572"/>
                  </a:moveTo>
                  <a:lnTo>
                    <a:pt x="361" y="1275"/>
                  </a:lnTo>
                  <a:lnTo>
                    <a:pt x="607" y="1042"/>
                  </a:lnTo>
                  <a:lnTo>
                    <a:pt x="696" y="916"/>
                  </a:lnTo>
                  <a:lnTo>
                    <a:pt x="763" y="772"/>
                  </a:lnTo>
                  <a:lnTo>
                    <a:pt x="795" y="613"/>
                  </a:lnTo>
                  <a:lnTo>
                    <a:pt x="824" y="386"/>
                  </a:lnTo>
                  <a:lnTo>
                    <a:pt x="827" y="152"/>
                  </a:lnTo>
                  <a:lnTo>
                    <a:pt x="817" y="0"/>
                  </a:lnTo>
                  <a:lnTo>
                    <a:pt x="872" y="200"/>
                  </a:lnTo>
                  <a:lnTo>
                    <a:pt x="955" y="509"/>
                  </a:lnTo>
                  <a:lnTo>
                    <a:pt x="1001" y="694"/>
                  </a:lnTo>
                  <a:lnTo>
                    <a:pt x="1020" y="811"/>
                  </a:lnTo>
                  <a:lnTo>
                    <a:pt x="1025" y="919"/>
                  </a:lnTo>
                  <a:lnTo>
                    <a:pt x="1012" y="1005"/>
                  </a:lnTo>
                  <a:lnTo>
                    <a:pt x="983" y="1107"/>
                  </a:lnTo>
                  <a:lnTo>
                    <a:pt x="935" y="1182"/>
                  </a:lnTo>
                  <a:lnTo>
                    <a:pt x="880" y="1259"/>
                  </a:lnTo>
                  <a:lnTo>
                    <a:pt x="817" y="1324"/>
                  </a:lnTo>
                  <a:lnTo>
                    <a:pt x="734" y="1380"/>
                  </a:lnTo>
                  <a:lnTo>
                    <a:pt x="624" y="1430"/>
                  </a:lnTo>
                  <a:lnTo>
                    <a:pt x="455" y="1493"/>
                  </a:lnTo>
                  <a:lnTo>
                    <a:pt x="319" y="1527"/>
                  </a:lnTo>
                  <a:lnTo>
                    <a:pt x="163" y="1560"/>
                  </a:lnTo>
                  <a:lnTo>
                    <a:pt x="0" y="1572"/>
                  </a:lnTo>
                  <a:lnTo>
                    <a:pt x="0" y="1572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"/>
            <p:cNvSpPr>
              <a:spLocks/>
            </p:cNvSpPr>
            <p:nvPr/>
          </p:nvSpPr>
          <p:spPr bwMode="auto">
            <a:xfrm>
              <a:off x="1766888" y="1516063"/>
              <a:ext cx="1455738" cy="118745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24" y="748"/>
                </a:cxn>
                <a:cxn ang="0">
                  <a:pos x="338" y="542"/>
                </a:cxn>
                <a:cxn ang="0">
                  <a:pos x="502" y="340"/>
                </a:cxn>
                <a:cxn ang="0">
                  <a:pos x="663" y="190"/>
                </a:cxn>
                <a:cxn ang="0">
                  <a:pos x="809" y="77"/>
                </a:cxn>
                <a:cxn ang="0">
                  <a:pos x="917" y="0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917" h="748">
                  <a:moveTo>
                    <a:pt x="0" y="9"/>
                  </a:moveTo>
                  <a:lnTo>
                    <a:pt x="224" y="748"/>
                  </a:lnTo>
                  <a:lnTo>
                    <a:pt x="338" y="542"/>
                  </a:lnTo>
                  <a:lnTo>
                    <a:pt x="502" y="340"/>
                  </a:lnTo>
                  <a:lnTo>
                    <a:pt x="663" y="190"/>
                  </a:lnTo>
                  <a:lnTo>
                    <a:pt x="809" y="77"/>
                  </a:lnTo>
                  <a:lnTo>
                    <a:pt x="917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"/>
            <p:cNvSpPr>
              <a:spLocks/>
            </p:cNvSpPr>
            <p:nvPr/>
          </p:nvSpPr>
          <p:spPr bwMode="auto">
            <a:xfrm>
              <a:off x="3235326" y="1128713"/>
              <a:ext cx="2376488" cy="390525"/>
            </a:xfrm>
            <a:custGeom>
              <a:avLst/>
              <a:gdLst/>
              <a:ahLst/>
              <a:cxnLst>
                <a:cxn ang="0">
                  <a:pos x="0" y="244"/>
                </a:cxn>
                <a:cxn ang="0">
                  <a:pos x="1497" y="246"/>
                </a:cxn>
                <a:cxn ang="0">
                  <a:pos x="1299" y="118"/>
                </a:cxn>
                <a:cxn ang="0">
                  <a:pos x="1149" y="48"/>
                </a:cxn>
                <a:cxn ang="0">
                  <a:pos x="993" y="8"/>
                </a:cxn>
                <a:cxn ang="0">
                  <a:pos x="847" y="0"/>
                </a:cxn>
                <a:cxn ang="0">
                  <a:pos x="654" y="0"/>
                </a:cxn>
                <a:cxn ang="0">
                  <a:pos x="452" y="32"/>
                </a:cxn>
                <a:cxn ang="0">
                  <a:pos x="257" y="97"/>
                </a:cxn>
                <a:cxn ang="0">
                  <a:pos x="93" y="183"/>
                </a:cxn>
                <a:cxn ang="0">
                  <a:pos x="0" y="244"/>
                </a:cxn>
                <a:cxn ang="0">
                  <a:pos x="0" y="244"/>
                </a:cxn>
              </a:cxnLst>
              <a:rect l="0" t="0" r="r" b="b"/>
              <a:pathLst>
                <a:path w="1497" h="246">
                  <a:moveTo>
                    <a:pt x="0" y="244"/>
                  </a:moveTo>
                  <a:lnTo>
                    <a:pt x="1497" y="246"/>
                  </a:lnTo>
                  <a:lnTo>
                    <a:pt x="1299" y="118"/>
                  </a:lnTo>
                  <a:lnTo>
                    <a:pt x="1149" y="48"/>
                  </a:lnTo>
                  <a:lnTo>
                    <a:pt x="993" y="8"/>
                  </a:lnTo>
                  <a:lnTo>
                    <a:pt x="847" y="0"/>
                  </a:lnTo>
                  <a:lnTo>
                    <a:pt x="654" y="0"/>
                  </a:lnTo>
                  <a:lnTo>
                    <a:pt x="452" y="32"/>
                  </a:lnTo>
                  <a:lnTo>
                    <a:pt x="257" y="97"/>
                  </a:lnTo>
                  <a:lnTo>
                    <a:pt x="93" y="183"/>
                  </a:lnTo>
                  <a:lnTo>
                    <a:pt x="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"/>
            <p:cNvSpPr>
              <a:spLocks/>
            </p:cNvSpPr>
            <p:nvPr/>
          </p:nvSpPr>
          <p:spPr bwMode="auto">
            <a:xfrm>
              <a:off x="1916113" y="2733676"/>
              <a:ext cx="547688" cy="1152525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345" y="726"/>
                </a:cxn>
                <a:cxn ang="0">
                  <a:pos x="263" y="704"/>
                </a:cxn>
                <a:cxn ang="0">
                  <a:pos x="178" y="667"/>
                </a:cxn>
                <a:cxn ang="0">
                  <a:pos x="108" y="616"/>
                </a:cxn>
                <a:cxn ang="0">
                  <a:pos x="52" y="554"/>
                </a:cxn>
                <a:cxn ang="0">
                  <a:pos x="11" y="490"/>
                </a:cxn>
                <a:cxn ang="0">
                  <a:pos x="0" y="391"/>
                </a:cxn>
                <a:cxn ang="0">
                  <a:pos x="19" y="284"/>
                </a:cxn>
                <a:cxn ang="0">
                  <a:pos x="52" y="171"/>
                </a:cxn>
                <a:cxn ang="0">
                  <a:pos x="94" y="77"/>
                </a:cxn>
                <a:cxn ang="0">
                  <a:pos x="127" y="0"/>
                </a:cxn>
                <a:cxn ang="0">
                  <a:pos x="127" y="0"/>
                </a:cxn>
              </a:cxnLst>
              <a:rect l="0" t="0" r="r" b="b"/>
              <a:pathLst>
                <a:path w="345" h="726">
                  <a:moveTo>
                    <a:pt x="127" y="0"/>
                  </a:moveTo>
                  <a:lnTo>
                    <a:pt x="345" y="726"/>
                  </a:lnTo>
                  <a:lnTo>
                    <a:pt x="263" y="704"/>
                  </a:lnTo>
                  <a:lnTo>
                    <a:pt x="178" y="667"/>
                  </a:lnTo>
                  <a:lnTo>
                    <a:pt x="108" y="616"/>
                  </a:lnTo>
                  <a:lnTo>
                    <a:pt x="52" y="554"/>
                  </a:lnTo>
                  <a:lnTo>
                    <a:pt x="11" y="490"/>
                  </a:lnTo>
                  <a:lnTo>
                    <a:pt x="0" y="391"/>
                  </a:lnTo>
                  <a:lnTo>
                    <a:pt x="19" y="284"/>
                  </a:lnTo>
                  <a:lnTo>
                    <a:pt x="52" y="171"/>
                  </a:lnTo>
                  <a:lnTo>
                    <a:pt x="94" y="77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"/>
            <p:cNvSpPr>
              <a:spLocks/>
            </p:cNvSpPr>
            <p:nvPr/>
          </p:nvSpPr>
          <p:spPr bwMode="auto">
            <a:xfrm>
              <a:off x="2325688" y="2813051"/>
              <a:ext cx="428625" cy="409575"/>
            </a:xfrm>
            <a:custGeom>
              <a:avLst/>
              <a:gdLst/>
              <a:ahLst/>
              <a:cxnLst>
                <a:cxn ang="0">
                  <a:pos x="70" y="14"/>
                </a:cxn>
                <a:cxn ang="0">
                  <a:pos x="142" y="116"/>
                </a:cxn>
                <a:cxn ang="0">
                  <a:pos x="70" y="116"/>
                </a:cxn>
                <a:cxn ang="0">
                  <a:pos x="24" y="132"/>
                </a:cxn>
                <a:cxn ang="0">
                  <a:pos x="0" y="156"/>
                </a:cxn>
                <a:cxn ang="0">
                  <a:pos x="5" y="201"/>
                </a:cxn>
                <a:cxn ang="0">
                  <a:pos x="45" y="244"/>
                </a:cxn>
                <a:cxn ang="0">
                  <a:pos x="106" y="258"/>
                </a:cxn>
                <a:cxn ang="0">
                  <a:pos x="181" y="242"/>
                </a:cxn>
                <a:cxn ang="0">
                  <a:pos x="239" y="201"/>
                </a:cxn>
                <a:cxn ang="0">
                  <a:pos x="265" y="150"/>
                </a:cxn>
                <a:cxn ang="0">
                  <a:pos x="270" y="97"/>
                </a:cxn>
                <a:cxn ang="0">
                  <a:pos x="251" y="46"/>
                </a:cxn>
                <a:cxn ang="0">
                  <a:pos x="219" y="14"/>
                </a:cxn>
                <a:cxn ang="0">
                  <a:pos x="157" y="0"/>
                </a:cxn>
                <a:cxn ang="0">
                  <a:pos x="101" y="0"/>
                </a:cxn>
                <a:cxn ang="0">
                  <a:pos x="70" y="14"/>
                </a:cxn>
                <a:cxn ang="0">
                  <a:pos x="70" y="14"/>
                </a:cxn>
              </a:cxnLst>
              <a:rect l="0" t="0" r="r" b="b"/>
              <a:pathLst>
                <a:path w="270" h="258">
                  <a:moveTo>
                    <a:pt x="70" y="14"/>
                  </a:moveTo>
                  <a:lnTo>
                    <a:pt x="142" y="116"/>
                  </a:lnTo>
                  <a:lnTo>
                    <a:pt x="70" y="116"/>
                  </a:lnTo>
                  <a:lnTo>
                    <a:pt x="24" y="132"/>
                  </a:lnTo>
                  <a:lnTo>
                    <a:pt x="0" y="156"/>
                  </a:lnTo>
                  <a:lnTo>
                    <a:pt x="5" y="201"/>
                  </a:lnTo>
                  <a:lnTo>
                    <a:pt x="45" y="244"/>
                  </a:lnTo>
                  <a:lnTo>
                    <a:pt x="106" y="258"/>
                  </a:lnTo>
                  <a:lnTo>
                    <a:pt x="181" y="242"/>
                  </a:lnTo>
                  <a:lnTo>
                    <a:pt x="239" y="201"/>
                  </a:lnTo>
                  <a:lnTo>
                    <a:pt x="265" y="150"/>
                  </a:lnTo>
                  <a:lnTo>
                    <a:pt x="270" y="97"/>
                  </a:lnTo>
                  <a:lnTo>
                    <a:pt x="251" y="46"/>
                  </a:lnTo>
                  <a:lnTo>
                    <a:pt x="219" y="14"/>
                  </a:lnTo>
                  <a:lnTo>
                    <a:pt x="157" y="0"/>
                  </a:lnTo>
                  <a:lnTo>
                    <a:pt x="101" y="0"/>
                  </a:lnTo>
                  <a:lnTo>
                    <a:pt x="70" y="14"/>
                  </a:lnTo>
                  <a:lnTo>
                    <a:pt x="70" y="14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2"/>
            <p:cNvSpPr>
              <a:spLocks/>
            </p:cNvSpPr>
            <p:nvPr/>
          </p:nvSpPr>
          <p:spPr bwMode="auto">
            <a:xfrm>
              <a:off x="3068638" y="2400301"/>
              <a:ext cx="1665288" cy="1076325"/>
            </a:xfrm>
            <a:custGeom>
              <a:avLst/>
              <a:gdLst/>
              <a:ahLst/>
              <a:cxnLst>
                <a:cxn ang="0">
                  <a:pos x="0" y="678"/>
                </a:cxn>
                <a:cxn ang="0">
                  <a:pos x="206" y="561"/>
                </a:cxn>
                <a:cxn ang="0">
                  <a:pos x="431" y="465"/>
                </a:cxn>
                <a:cxn ang="0">
                  <a:pos x="680" y="390"/>
                </a:cxn>
                <a:cxn ang="0">
                  <a:pos x="804" y="314"/>
                </a:cxn>
                <a:cxn ang="0">
                  <a:pos x="889" y="239"/>
                </a:cxn>
                <a:cxn ang="0">
                  <a:pos x="954" y="164"/>
                </a:cxn>
                <a:cxn ang="0">
                  <a:pos x="1007" y="86"/>
                </a:cxn>
                <a:cxn ang="0">
                  <a:pos x="1049" y="0"/>
                </a:cxn>
                <a:cxn ang="0">
                  <a:pos x="930" y="72"/>
                </a:cxn>
                <a:cxn ang="0">
                  <a:pos x="828" y="137"/>
                </a:cxn>
                <a:cxn ang="0">
                  <a:pos x="734" y="175"/>
                </a:cxn>
                <a:cxn ang="0">
                  <a:pos x="633" y="212"/>
                </a:cxn>
                <a:cxn ang="0">
                  <a:pos x="541" y="226"/>
                </a:cxn>
                <a:cxn ang="0">
                  <a:pos x="469" y="234"/>
                </a:cxn>
                <a:cxn ang="0">
                  <a:pos x="383" y="226"/>
                </a:cxn>
                <a:cxn ang="0">
                  <a:pos x="319" y="239"/>
                </a:cxn>
                <a:cxn ang="0">
                  <a:pos x="257" y="268"/>
                </a:cxn>
                <a:cxn ang="0">
                  <a:pos x="201" y="320"/>
                </a:cxn>
                <a:cxn ang="0">
                  <a:pos x="143" y="390"/>
                </a:cxn>
                <a:cxn ang="0">
                  <a:pos x="78" y="494"/>
                </a:cxn>
                <a:cxn ang="0">
                  <a:pos x="30" y="590"/>
                </a:cxn>
                <a:cxn ang="0">
                  <a:pos x="0" y="678"/>
                </a:cxn>
                <a:cxn ang="0">
                  <a:pos x="0" y="678"/>
                </a:cxn>
              </a:cxnLst>
              <a:rect l="0" t="0" r="r" b="b"/>
              <a:pathLst>
                <a:path w="1049" h="678">
                  <a:moveTo>
                    <a:pt x="0" y="678"/>
                  </a:moveTo>
                  <a:lnTo>
                    <a:pt x="206" y="561"/>
                  </a:lnTo>
                  <a:lnTo>
                    <a:pt x="431" y="465"/>
                  </a:lnTo>
                  <a:lnTo>
                    <a:pt x="680" y="390"/>
                  </a:lnTo>
                  <a:lnTo>
                    <a:pt x="804" y="314"/>
                  </a:lnTo>
                  <a:lnTo>
                    <a:pt x="889" y="239"/>
                  </a:lnTo>
                  <a:lnTo>
                    <a:pt x="954" y="164"/>
                  </a:lnTo>
                  <a:lnTo>
                    <a:pt x="1007" y="86"/>
                  </a:lnTo>
                  <a:lnTo>
                    <a:pt x="1049" y="0"/>
                  </a:lnTo>
                  <a:lnTo>
                    <a:pt x="930" y="72"/>
                  </a:lnTo>
                  <a:lnTo>
                    <a:pt x="828" y="137"/>
                  </a:lnTo>
                  <a:lnTo>
                    <a:pt x="734" y="175"/>
                  </a:lnTo>
                  <a:lnTo>
                    <a:pt x="633" y="212"/>
                  </a:lnTo>
                  <a:lnTo>
                    <a:pt x="541" y="226"/>
                  </a:lnTo>
                  <a:lnTo>
                    <a:pt x="469" y="234"/>
                  </a:lnTo>
                  <a:lnTo>
                    <a:pt x="383" y="226"/>
                  </a:lnTo>
                  <a:lnTo>
                    <a:pt x="319" y="239"/>
                  </a:lnTo>
                  <a:lnTo>
                    <a:pt x="257" y="268"/>
                  </a:lnTo>
                  <a:lnTo>
                    <a:pt x="201" y="320"/>
                  </a:lnTo>
                  <a:lnTo>
                    <a:pt x="143" y="390"/>
                  </a:lnTo>
                  <a:lnTo>
                    <a:pt x="78" y="494"/>
                  </a:lnTo>
                  <a:lnTo>
                    <a:pt x="30" y="590"/>
                  </a:lnTo>
                  <a:lnTo>
                    <a:pt x="0" y="678"/>
                  </a:lnTo>
                  <a:lnTo>
                    <a:pt x="0" y="678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3"/>
            <p:cNvSpPr>
              <a:spLocks/>
            </p:cNvSpPr>
            <p:nvPr/>
          </p:nvSpPr>
          <p:spPr bwMode="auto">
            <a:xfrm>
              <a:off x="3509963" y="1728788"/>
              <a:ext cx="1127125" cy="582613"/>
            </a:xfrm>
            <a:custGeom>
              <a:avLst/>
              <a:gdLst/>
              <a:ahLst/>
              <a:cxnLst>
                <a:cxn ang="0">
                  <a:pos x="0" y="297"/>
                </a:cxn>
                <a:cxn ang="0">
                  <a:pos x="12" y="254"/>
                </a:cxn>
                <a:cxn ang="0">
                  <a:pos x="27" y="204"/>
                </a:cxn>
                <a:cxn ang="0">
                  <a:pos x="51" y="153"/>
                </a:cxn>
                <a:cxn ang="0">
                  <a:pos x="82" y="107"/>
                </a:cxn>
                <a:cxn ang="0">
                  <a:pos x="119" y="68"/>
                </a:cxn>
                <a:cxn ang="0">
                  <a:pos x="167" y="35"/>
                </a:cxn>
                <a:cxn ang="0">
                  <a:pos x="210" y="16"/>
                </a:cxn>
                <a:cxn ang="0">
                  <a:pos x="261" y="0"/>
                </a:cxn>
                <a:cxn ang="0">
                  <a:pos x="317" y="0"/>
                </a:cxn>
                <a:cxn ang="0">
                  <a:pos x="384" y="3"/>
                </a:cxn>
                <a:cxn ang="0">
                  <a:pos x="440" y="11"/>
                </a:cxn>
                <a:cxn ang="0">
                  <a:pos x="507" y="35"/>
                </a:cxn>
                <a:cxn ang="0">
                  <a:pos x="561" y="54"/>
                </a:cxn>
                <a:cxn ang="0">
                  <a:pos x="609" y="78"/>
                </a:cxn>
                <a:cxn ang="0">
                  <a:pos x="657" y="118"/>
                </a:cxn>
                <a:cxn ang="0">
                  <a:pos x="691" y="160"/>
                </a:cxn>
                <a:cxn ang="0">
                  <a:pos x="710" y="193"/>
                </a:cxn>
                <a:cxn ang="0">
                  <a:pos x="657" y="239"/>
                </a:cxn>
                <a:cxn ang="0">
                  <a:pos x="604" y="276"/>
                </a:cxn>
                <a:cxn ang="0">
                  <a:pos x="544" y="311"/>
                </a:cxn>
                <a:cxn ang="0">
                  <a:pos x="488" y="338"/>
                </a:cxn>
                <a:cxn ang="0">
                  <a:pos x="442" y="353"/>
                </a:cxn>
                <a:cxn ang="0">
                  <a:pos x="392" y="365"/>
                </a:cxn>
                <a:cxn ang="0">
                  <a:pos x="333" y="367"/>
                </a:cxn>
                <a:cxn ang="0">
                  <a:pos x="287" y="367"/>
                </a:cxn>
                <a:cxn ang="0">
                  <a:pos x="282" y="303"/>
                </a:cxn>
                <a:cxn ang="0">
                  <a:pos x="303" y="303"/>
                </a:cxn>
                <a:cxn ang="0">
                  <a:pos x="338" y="290"/>
                </a:cxn>
                <a:cxn ang="0">
                  <a:pos x="367" y="266"/>
                </a:cxn>
                <a:cxn ang="0">
                  <a:pos x="387" y="242"/>
                </a:cxn>
                <a:cxn ang="0">
                  <a:pos x="394" y="204"/>
                </a:cxn>
                <a:cxn ang="0">
                  <a:pos x="394" y="172"/>
                </a:cxn>
                <a:cxn ang="0">
                  <a:pos x="384" y="129"/>
                </a:cxn>
                <a:cxn ang="0">
                  <a:pos x="367" y="107"/>
                </a:cxn>
                <a:cxn ang="0">
                  <a:pos x="343" y="92"/>
                </a:cxn>
                <a:cxn ang="0">
                  <a:pos x="319" y="78"/>
                </a:cxn>
                <a:cxn ang="0">
                  <a:pos x="293" y="73"/>
                </a:cxn>
                <a:cxn ang="0">
                  <a:pos x="268" y="73"/>
                </a:cxn>
                <a:cxn ang="0">
                  <a:pos x="237" y="78"/>
                </a:cxn>
                <a:cxn ang="0">
                  <a:pos x="210" y="97"/>
                </a:cxn>
                <a:cxn ang="0">
                  <a:pos x="191" y="112"/>
                </a:cxn>
                <a:cxn ang="0">
                  <a:pos x="174" y="140"/>
                </a:cxn>
                <a:cxn ang="0">
                  <a:pos x="167" y="164"/>
                </a:cxn>
                <a:cxn ang="0">
                  <a:pos x="164" y="196"/>
                </a:cxn>
                <a:cxn ang="0">
                  <a:pos x="169" y="228"/>
                </a:cxn>
                <a:cxn ang="0">
                  <a:pos x="188" y="257"/>
                </a:cxn>
                <a:cxn ang="0">
                  <a:pos x="207" y="278"/>
                </a:cxn>
                <a:cxn ang="0">
                  <a:pos x="237" y="295"/>
                </a:cxn>
                <a:cxn ang="0">
                  <a:pos x="261" y="300"/>
                </a:cxn>
                <a:cxn ang="0">
                  <a:pos x="261" y="367"/>
                </a:cxn>
                <a:cxn ang="0">
                  <a:pos x="199" y="357"/>
                </a:cxn>
                <a:cxn ang="0">
                  <a:pos x="135" y="343"/>
                </a:cxn>
                <a:cxn ang="0">
                  <a:pos x="70" y="324"/>
                </a:cxn>
                <a:cxn ang="0">
                  <a:pos x="0" y="297"/>
                </a:cxn>
                <a:cxn ang="0">
                  <a:pos x="0" y="297"/>
                </a:cxn>
              </a:cxnLst>
              <a:rect l="0" t="0" r="r" b="b"/>
              <a:pathLst>
                <a:path w="710" h="367">
                  <a:moveTo>
                    <a:pt x="0" y="297"/>
                  </a:moveTo>
                  <a:lnTo>
                    <a:pt x="12" y="254"/>
                  </a:lnTo>
                  <a:lnTo>
                    <a:pt x="27" y="204"/>
                  </a:lnTo>
                  <a:lnTo>
                    <a:pt x="51" y="153"/>
                  </a:lnTo>
                  <a:lnTo>
                    <a:pt x="82" y="107"/>
                  </a:lnTo>
                  <a:lnTo>
                    <a:pt x="119" y="68"/>
                  </a:lnTo>
                  <a:lnTo>
                    <a:pt x="167" y="35"/>
                  </a:lnTo>
                  <a:lnTo>
                    <a:pt x="210" y="16"/>
                  </a:lnTo>
                  <a:lnTo>
                    <a:pt x="261" y="0"/>
                  </a:lnTo>
                  <a:lnTo>
                    <a:pt x="317" y="0"/>
                  </a:lnTo>
                  <a:lnTo>
                    <a:pt x="384" y="3"/>
                  </a:lnTo>
                  <a:lnTo>
                    <a:pt x="440" y="11"/>
                  </a:lnTo>
                  <a:lnTo>
                    <a:pt x="507" y="35"/>
                  </a:lnTo>
                  <a:lnTo>
                    <a:pt x="561" y="54"/>
                  </a:lnTo>
                  <a:lnTo>
                    <a:pt x="609" y="78"/>
                  </a:lnTo>
                  <a:lnTo>
                    <a:pt x="657" y="118"/>
                  </a:lnTo>
                  <a:lnTo>
                    <a:pt x="691" y="160"/>
                  </a:lnTo>
                  <a:lnTo>
                    <a:pt x="710" y="193"/>
                  </a:lnTo>
                  <a:lnTo>
                    <a:pt x="657" y="239"/>
                  </a:lnTo>
                  <a:lnTo>
                    <a:pt x="604" y="276"/>
                  </a:lnTo>
                  <a:lnTo>
                    <a:pt x="544" y="311"/>
                  </a:lnTo>
                  <a:lnTo>
                    <a:pt x="488" y="338"/>
                  </a:lnTo>
                  <a:lnTo>
                    <a:pt x="442" y="353"/>
                  </a:lnTo>
                  <a:lnTo>
                    <a:pt x="392" y="365"/>
                  </a:lnTo>
                  <a:lnTo>
                    <a:pt x="333" y="367"/>
                  </a:lnTo>
                  <a:lnTo>
                    <a:pt x="287" y="367"/>
                  </a:lnTo>
                  <a:lnTo>
                    <a:pt x="282" y="303"/>
                  </a:lnTo>
                  <a:lnTo>
                    <a:pt x="303" y="303"/>
                  </a:lnTo>
                  <a:lnTo>
                    <a:pt x="338" y="290"/>
                  </a:lnTo>
                  <a:lnTo>
                    <a:pt x="367" y="266"/>
                  </a:lnTo>
                  <a:lnTo>
                    <a:pt x="387" y="242"/>
                  </a:lnTo>
                  <a:lnTo>
                    <a:pt x="394" y="204"/>
                  </a:lnTo>
                  <a:lnTo>
                    <a:pt x="394" y="172"/>
                  </a:lnTo>
                  <a:lnTo>
                    <a:pt x="384" y="129"/>
                  </a:lnTo>
                  <a:lnTo>
                    <a:pt x="367" y="107"/>
                  </a:lnTo>
                  <a:lnTo>
                    <a:pt x="343" y="92"/>
                  </a:lnTo>
                  <a:lnTo>
                    <a:pt x="319" y="78"/>
                  </a:lnTo>
                  <a:lnTo>
                    <a:pt x="293" y="73"/>
                  </a:lnTo>
                  <a:lnTo>
                    <a:pt x="268" y="73"/>
                  </a:lnTo>
                  <a:lnTo>
                    <a:pt x="237" y="78"/>
                  </a:lnTo>
                  <a:lnTo>
                    <a:pt x="210" y="97"/>
                  </a:lnTo>
                  <a:lnTo>
                    <a:pt x="191" y="112"/>
                  </a:lnTo>
                  <a:lnTo>
                    <a:pt x="174" y="140"/>
                  </a:lnTo>
                  <a:lnTo>
                    <a:pt x="167" y="164"/>
                  </a:lnTo>
                  <a:lnTo>
                    <a:pt x="164" y="196"/>
                  </a:lnTo>
                  <a:lnTo>
                    <a:pt x="169" y="228"/>
                  </a:lnTo>
                  <a:lnTo>
                    <a:pt x="188" y="257"/>
                  </a:lnTo>
                  <a:lnTo>
                    <a:pt x="207" y="278"/>
                  </a:lnTo>
                  <a:lnTo>
                    <a:pt x="237" y="295"/>
                  </a:lnTo>
                  <a:lnTo>
                    <a:pt x="261" y="300"/>
                  </a:lnTo>
                  <a:lnTo>
                    <a:pt x="261" y="367"/>
                  </a:lnTo>
                  <a:lnTo>
                    <a:pt x="199" y="357"/>
                  </a:lnTo>
                  <a:lnTo>
                    <a:pt x="135" y="343"/>
                  </a:lnTo>
                  <a:lnTo>
                    <a:pt x="70" y="324"/>
                  </a:lnTo>
                  <a:lnTo>
                    <a:pt x="0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3910013" y="2205038"/>
              <a:ext cx="60325" cy="103188"/>
            </a:xfrm>
            <a:custGeom>
              <a:avLst/>
              <a:gdLst/>
              <a:ahLst/>
              <a:cxnLst>
                <a:cxn ang="0">
                  <a:pos x="6" y="65"/>
                </a:cxn>
                <a:cxn ang="0">
                  <a:pos x="38" y="65"/>
                </a:cxn>
                <a:cxn ang="0">
                  <a:pos x="35" y="5"/>
                </a:cxn>
                <a:cxn ang="0">
                  <a:pos x="0" y="0"/>
                </a:cxn>
                <a:cxn ang="0">
                  <a:pos x="6" y="65"/>
                </a:cxn>
                <a:cxn ang="0">
                  <a:pos x="6" y="65"/>
                </a:cxn>
              </a:cxnLst>
              <a:rect l="0" t="0" r="r" b="b"/>
              <a:pathLst>
                <a:path w="38" h="65">
                  <a:moveTo>
                    <a:pt x="6" y="65"/>
                  </a:moveTo>
                  <a:lnTo>
                    <a:pt x="38" y="65"/>
                  </a:lnTo>
                  <a:lnTo>
                    <a:pt x="35" y="5"/>
                  </a:lnTo>
                  <a:lnTo>
                    <a:pt x="0" y="0"/>
                  </a:lnTo>
                  <a:lnTo>
                    <a:pt x="6" y="65"/>
                  </a:lnTo>
                  <a:lnTo>
                    <a:pt x="6" y="65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5"/>
            <p:cNvSpPr>
              <a:spLocks/>
            </p:cNvSpPr>
            <p:nvPr/>
          </p:nvSpPr>
          <p:spPr bwMode="auto">
            <a:xfrm>
              <a:off x="2470151" y="3111501"/>
              <a:ext cx="4049713" cy="2593975"/>
            </a:xfrm>
            <a:custGeom>
              <a:avLst/>
              <a:gdLst/>
              <a:ahLst/>
              <a:cxnLst>
                <a:cxn ang="0">
                  <a:pos x="0" y="483"/>
                </a:cxn>
                <a:cxn ang="0">
                  <a:pos x="356" y="1634"/>
                </a:cxn>
                <a:cxn ang="0">
                  <a:pos x="2551" y="1385"/>
                </a:cxn>
                <a:cxn ang="0">
                  <a:pos x="2112" y="1021"/>
                </a:cxn>
                <a:cxn ang="0">
                  <a:pos x="1896" y="1187"/>
                </a:cxn>
                <a:cxn ang="0">
                  <a:pos x="1725" y="1292"/>
                </a:cxn>
                <a:cxn ang="0">
                  <a:pos x="1539" y="1385"/>
                </a:cxn>
                <a:cxn ang="0">
                  <a:pos x="1387" y="1426"/>
                </a:cxn>
                <a:cxn ang="0">
                  <a:pos x="1256" y="1457"/>
                </a:cxn>
                <a:cxn ang="0">
                  <a:pos x="1124" y="1464"/>
                </a:cxn>
                <a:cxn ang="0">
                  <a:pos x="982" y="1457"/>
                </a:cxn>
                <a:cxn ang="0">
                  <a:pos x="868" y="1426"/>
                </a:cxn>
                <a:cxn ang="0">
                  <a:pos x="752" y="1356"/>
                </a:cxn>
                <a:cxn ang="0">
                  <a:pos x="685" y="1295"/>
                </a:cxn>
                <a:cxn ang="0">
                  <a:pos x="605" y="1177"/>
                </a:cxn>
                <a:cxn ang="0">
                  <a:pos x="544" y="986"/>
                </a:cxn>
                <a:cxn ang="0">
                  <a:pos x="793" y="1110"/>
                </a:cxn>
                <a:cxn ang="0">
                  <a:pos x="728" y="852"/>
                </a:cxn>
                <a:cxn ang="0">
                  <a:pos x="1010" y="967"/>
                </a:cxn>
                <a:cxn ang="0">
                  <a:pos x="916" y="745"/>
                </a:cxn>
                <a:cxn ang="0">
                  <a:pos x="1191" y="837"/>
                </a:cxn>
                <a:cxn ang="0">
                  <a:pos x="1119" y="589"/>
                </a:cxn>
                <a:cxn ang="0">
                  <a:pos x="1363" y="688"/>
                </a:cxn>
                <a:cxn ang="0">
                  <a:pos x="1309" y="475"/>
                </a:cxn>
                <a:cxn ang="0">
                  <a:pos x="1510" y="538"/>
                </a:cxn>
                <a:cxn ang="0">
                  <a:pos x="1459" y="282"/>
                </a:cxn>
                <a:cxn ang="0">
                  <a:pos x="1216" y="0"/>
                </a:cxn>
                <a:cxn ang="0">
                  <a:pos x="1247" y="381"/>
                </a:cxn>
                <a:cxn ang="0">
                  <a:pos x="916" y="159"/>
                </a:cxn>
                <a:cxn ang="0">
                  <a:pos x="937" y="488"/>
                </a:cxn>
                <a:cxn ang="0">
                  <a:pos x="658" y="249"/>
                </a:cxn>
                <a:cxn ang="0">
                  <a:pos x="629" y="601"/>
                </a:cxn>
                <a:cxn ang="0">
                  <a:pos x="324" y="391"/>
                </a:cxn>
                <a:cxn ang="0">
                  <a:pos x="409" y="743"/>
                </a:cxn>
                <a:cxn ang="0">
                  <a:pos x="0" y="483"/>
                </a:cxn>
                <a:cxn ang="0">
                  <a:pos x="0" y="483"/>
                </a:cxn>
              </a:cxnLst>
              <a:rect l="0" t="0" r="r" b="b"/>
              <a:pathLst>
                <a:path w="2551" h="1634">
                  <a:moveTo>
                    <a:pt x="0" y="483"/>
                  </a:moveTo>
                  <a:lnTo>
                    <a:pt x="356" y="1634"/>
                  </a:lnTo>
                  <a:lnTo>
                    <a:pt x="2551" y="1385"/>
                  </a:lnTo>
                  <a:lnTo>
                    <a:pt x="2112" y="1021"/>
                  </a:lnTo>
                  <a:lnTo>
                    <a:pt x="1896" y="1187"/>
                  </a:lnTo>
                  <a:lnTo>
                    <a:pt x="1725" y="1292"/>
                  </a:lnTo>
                  <a:lnTo>
                    <a:pt x="1539" y="1385"/>
                  </a:lnTo>
                  <a:lnTo>
                    <a:pt x="1387" y="1426"/>
                  </a:lnTo>
                  <a:lnTo>
                    <a:pt x="1256" y="1457"/>
                  </a:lnTo>
                  <a:lnTo>
                    <a:pt x="1124" y="1464"/>
                  </a:lnTo>
                  <a:lnTo>
                    <a:pt x="982" y="1457"/>
                  </a:lnTo>
                  <a:lnTo>
                    <a:pt x="868" y="1426"/>
                  </a:lnTo>
                  <a:lnTo>
                    <a:pt x="752" y="1356"/>
                  </a:lnTo>
                  <a:lnTo>
                    <a:pt x="685" y="1295"/>
                  </a:lnTo>
                  <a:lnTo>
                    <a:pt x="605" y="1177"/>
                  </a:lnTo>
                  <a:lnTo>
                    <a:pt x="544" y="986"/>
                  </a:lnTo>
                  <a:lnTo>
                    <a:pt x="793" y="1110"/>
                  </a:lnTo>
                  <a:lnTo>
                    <a:pt x="728" y="852"/>
                  </a:lnTo>
                  <a:lnTo>
                    <a:pt x="1010" y="967"/>
                  </a:lnTo>
                  <a:lnTo>
                    <a:pt x="916" y="745"/>
                  </a:lnTo>
                  <a:lnTo>
                    <a:pt x="1191" y="837"/>
                  </a:lnTo>
                  <a:lnTo>
                    <a:pt x="1119" y="589"/>
                  </a:lnTo>
                  <a:lnTo>
                    <a:pt x="1363" y="688"/>
                  </a:lnTo>
                  <a:lnTo>
                    <a:pt x="1309" y="475"/>
                  </a:lnTo>
                  <a:lnTo>
                    <a:pt x="1510" y="538"/>
                  </a:lnTo>
                  <a:lnTo>
                    <a:pt x="1459" y="282"/>
                  </a:lnTo>
                  <a:lnTo>
                    <a:pt x="1216" y="0"/>
                  </a:lnTo>
                  <a:lnTo>
                    <a:pt x="1247" y="381"/>
                  </a:lnTo>
                  <a:lnTo>
                    <a:pt x="916" y="159"/>
                  </a:lnTo>
                  <a:lnTo>
                    <a:pt x="937" y="488"/>
                  </a:lnTo>
                  <a:lnTo>
                    <a:pt x="658" y="249"/>
                  </a:lnTo>
                  <a:lnTo>
                    <a:pt x="629" y="601"/>
                  </a:lnTo>
                  <a:lnTo>
                    <a:pt x="324" y="391"/>
                  </a:lnTo>
                  <a:lnTo>
                    <a:pt x="409" y="743"/>
                  </a:lnTo>
                  <a:lnTo>
                    <a:pt x="0" y="483"/>
                  </a:lnTo>
                  <a:lnTo>
                    <a:pt x="0" y="483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6"/>
            <p:cNvSpPr>
              <a:spLocks/>
            </p:cNvSpPr>
            <p:nvPr/>
          </p:nvSpPr>
          <p:spPr bwMode="auto">
            <a:xfrm>
              <a:off x="5619751" y="1519238"/>
              <a:ext cx="1717675" cy="3709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1" y="0"/>
                </a:cxn>
                <a:cxn ang="0">
                  <a:pos x="1082" y="2330"/>
                </a:cxn>
                <a:cxn ang="0">
                  <a:pos x="1058" y="2337"/>
                </a:cxn>
                <a:cxn ang="0">
                  <a:pos x="954" y="1802"/>
                </a:cxn>
                <a:cxn ang="0">
                  <a:pos x="891" y="1493"/>
                </a:cxn>
                <a:cxn ang="0">
                  <a:pos x="814" y="1182"/>
                </a:cxn>
                <a:cxn ang="0">
                  <a:pos x="720" y="880"/>
                </a:cxn>
                <a:cxn ang="0">
                  <a:pos x="623" y="663"/>
                </a:cxn>
                <a:cxn ang="0">
                  <a:pos x="536" y="531"/>
                </a:cxn>
                <a:cxn ang="0">
                  <a:pos x="420" y="408"/>
                </a:cxn>
                <a:cxn ang="0">
                  <a:pos x="335" y="330"/>
                </a:cxn>
                <a:cxn ang="0">
                  <a:pos x="278" y="299"/>
                </a:cxn>
                <a:cxn ang="0">
                  <a:pos x="161" y="154"/>
                </a:cxn>
                <a:cxn ang="0">
                  <a:pos x="46" y="3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82" h="2337">
                  <a:moveTo>
                    <a:pt x="0" y="0"/>
                  </a:moveTo>
                  <a:lnTo>
                    <a:pt x="881" y="0"/>
                  </a:lnTo>
                  <a:lnTo>
                    <a:pt x="1082" y="2330"/>
                  </a:lnTo>
                  <a:lnTo>
                    <a:pt x="1058" y="2337"/>
                  </a:lnTo>
                  <a:lnTo>
                    <a:pt x="954" y="1802"/>
                  </a:lnTo>
                  <a:lnTo>
                    <a:pt x="891" y="1493"/>
                  </a:lnTo>
                  <a:lnTo>
                    <a:pt x="814" y="1182"/>
                  </a:lnTo>
                  <a:lnTo>
                    <a:pt x="720" y="880"/>
                  </a:lnTo>
                  <a:lnTo>
                    <a:pt x="623" y="663"/>
                  </a:lnTo>
                  <a:lnTo>
                    <a:pt x="536" y="531"/>
                  </a:lnTo>
                  <a:lnTo>
                    <a:pt x="420" y="408"/>
                  </a:lnTo>
                  <a:lnTo>
                    <a:pt x="335" y="330"/>
                  </a:lnTo>
                  <a:lnTo>
                    <a:pt x="278" y="299"/>
                  </a:lnTo>
                  <a:lnTo>
                    <a:pt x="161" y="154"/>
                  </a:lnTo>
                  <a:lnTo>
                    <a:pt x="46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3" name="Picture 62" descr="x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1447800"/>
            <a:ext cx="685800" cy="6858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64" name="Picture 63" descr="x2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2438400"/>
            <a:ext cx="685800" cy="6858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65" name="Picture 64" descr="x3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2438400"/>
            <a:ext cx="685800" cy="6858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66" name="Picture 65" descr="x4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3352800"/>
            <a:ext cx="685800" cy="6858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67" name="Picture 66" descr="x5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3352800"/>
            <a:ext cx="685800" cy="6858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68" name="Picture 67" descr="x6.bm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7800" y="3352800"/>
            <a:ext cx="685800" cy="6858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69" name="Picture 68" descr="x7.bmp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6600" y="3352800"/>
            <a:ext cx="685800" cy="6858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70" name="Picture 69" descr="x8.bmp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0600" y="4229100"/>
            <a:ext cx="685800" cy="6858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71" name="Picture 70" descr="x9.bmp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5000" y="4229100"/>
            <a:ext cx="685800" cy="6858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72" name="Picture 71" descr="x10.bmp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43200" y="4229100"/>
            <a:ext cx="685800" cy="6858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73" name="Picture 72" descr="x11.bmp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57600" y="4229100"/>
            <a:ext cx="685800" cy="6858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74" name="Picture 73" descr="x12.bmp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00600" y="4229100"/>
            <a:ext cx="685800" cy="6858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75" name="Picture 74" descr="x13.bmp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15000" y="4229100"/>
            <a:ext cx="685800" cy="6858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76" name="Picture 75" descr="x14.bmp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29400" y="4229100"/>
            <a:ext cx="685800" cy="6858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77" name="Picture 76" descr="x15.bmp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43800" y="4229100"/>
            <a:ext cx="685800" cy="6858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78" name="Picture 77" descr="z.bmp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29100" y="5638800"/>
            <a:ext cx="685800" cy="6858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cxnSp>
        <p:nvCxnSpPr>
          <p:cNvPr id="80" name="Shape 79"/>
          <p:cNvCxnSpPr>
            <a:stCxn id="63" idx="1"/>
            <a:endCxn id="64" idx="0"/>
          </p:cNvCxnSpPr>
          <p:nvPr/>
        </p:nvCxnSpPr>
        <p:spPr>
          <a:xfrm rot="10800000" flipV="1">
            <a:off x="2628900" y="1790700"/>
            <a:ext cx="1600200" cy="64770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hape 80"/>
          <p:cNvCxnSpPr>
            <a:stCxn id="63" idx="3"/>
            <a:endCxn id="65" idx="0"/>
          </p:cNvCxnSpPr>
          <p:nvPr/>
        </p:nvCxnSpPr>
        <p:spPr>
          <a:xfrm>
            <a:off x="4914900" y="1790700"/>
            <a:ext cx="1600200" cy="64770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hape 83"/>
          <p:cNvCxnSpPr>
            <a:stCxn id="64" idx="1"/>
            <a:endCxn id="66" idx="0"/>
          </p:cNvCxnSpPr>
          <p:nvPr/>
        </p:nvCxnSpPr>
        <p:spPr>
          <a:xfrm rot="10800000" flipV="1">
            <a:off x="1790700" y="2781300"/>
            <a:ext cx="495300" cy="57150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hape 86"/>
          <p:cNvCxnSpPr>
            <a:stCxn id="64" idx="3"/>
            <a:endCxn id="67" idx="0"/>
          </p:cNvCxnSpPr>
          <p:nvPr/>
        </p:nvCxnSpPr>
        <p:spPr>
          <a:xfrm>
            <a:off x="2971800" y="2781300"/>
            <a:ext cx="571500" cy="57150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hape 89"/>
          <p:cNvCxnSpPr>
            <a:stCxn id="66" idx="1"/>
            <a:endCxn id="70" idx="0"/>
          </p:cNvCxnSpPr>
          <p:nvPr/>
        </p:nvCxnSpPr>
        <p:spPr>
          <a:xfrm rot="10800000" flipV="1">
            <a:off x="1333500" y="3695700"/>
            <a:ext cx="114300" cy="53340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hape 92"/>
          <p:cNvCxnSpPr>
            <a:stCxn id="66" idx="3"/>
            <a:endCxn id="71" idx="0"/>
          </p:cNvCxnSpPr>
          <p:nvPr/>
        </p:nvCxnSpPr>
        <p:spPr>
          <a:xfrm>
            <a:off x="2133600" y="3695700"/>
            <a:ext cx="114300" cy="53340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hape 95"/>
          <p:cNvCxnSpPr>
            <a:stCxn id="67" idx="1"/>
            <a:endCxn id="72" idx="0"/>
          </p:cNvCxnSpPr>
          <p:nvPr/>
        </p:nvCxnSpPr>
        <p:spPr>
          <a:xfrm rot="10800000" flipV="1">
            <a:off x="3086100" y="3695700"/>
            <a:ext cx="114300" cy="53340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hape 99"/>
          <p:cNvCxnSpPr>
            <a:stCxn id="67" idx="3"/>
            <a:endCxn id="73" idx="0"/>
          </p:cNvCxnSpPr>
          <p:nvPr/>
        </p:nvCxnSpPr>
        <p:spPr>
          <a:xfrm>
            <a:off x="3886200" y="3695700"/>
            <a:ext cx="114300" cy="53340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hape 102"/>
          <p:cNvCxnSpPr>
            <a:stCxn id="65" idx="1"/>
            <a:endCxn id="68" idx="0"/>
          </p:cNvCxnSpPr>
          <p:nvPr/>
        </p:nvCxnSpPr>
        <p:spPr>
          <a:xfrm rot="10800000" flipV="1">
            <a:off x="5600700" y="2781300"/>
            <a:ext cx="571500" cy="57150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hape 105"/>
          <p:cNvCxnSpPr>
            <a:stCxn id="65" idx="3"/>
            <a:endCxn id="69" idx="0"/>
          </p:cNvCxnSpPr>
          <p:nvPr/>
        </p:nvCxnSpPr>
        <p:spPr>
          <a:xfrm>
            <a:off x="6858000" y="2781300"/>
            <a:ext cx="571500" cy="57150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hape 108"/>
          <p:cNvCxnSpPr>
            <a:stCxn id="68" idx="1"/>
            <a:endCxn id="74" idx="0"/>
          </p:cNvCxnSpPr>
          <p:nvPr/>
        </p:nvCxnSpPr>
        <p:spPr>
          <a:xfrm rot="10800000" flipV="1">
            <a:off x="5143500" y="3695700"/>
            <a:ext cx="114300" cy="53340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hape 111"/>
          <p:cNvCxnSpPr>
            <a:stCxn id="68" idx="3"/>
            <a:endCxn id="75" idx="0"/>
          </p:cNvCxnSpPr>
          <p:nvPr/>
        </p:nvCxnSpPr>
        <p:spPr>
          <a:xfrm>
            <a:off x="5943600" y="3695700"/>
            <a:ext cx="114300" cy="53340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hape 115"/>
          <p:cNvCxnSpPr>
            <a:stCxn id="69" idx="1"/>
            <a:endCxn id="76" idx="0"/>
          </p:cNvCxnSpPr>
          <p:nvPr/>
        </p:nvCxnSpPr>
        <p:spPr>
          <a:xfrm rot="10800000" flipV="1">
            <a:off x="6972300" y="3695700"/>
            <a:ext cx="114300" cy="53340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hape 118"/>
          <p:cNvCxnSpPr>
            <a:stCxn id="69" idx="3"/>
            <a:endCxn id="77" idx="0"/>
          </p:cNvCxnSpPr>
          <p:nvPr/>
        </p:nvCxnSpPr>
        <p:spPr>
          <a:xfrm>
            <a:off x="7772400" y="3695700"/>
            <a:ext cx="114300" cy="53340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Striped Right Arrow 122"/>
          <p:cNvSpPr/>
          <p:nvPr/>
        </p:nvSpPr>
        <p:spPr>
          <a:xfrm rot="5400000">
            <a:off x="4343400" y="5143500"/>
            <a:ext cx="457200" cy="38100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seroch\AppData\Local\Microsoft\Windows\Temporary Internet Files\Content.IE5\E2X2VBLB\MCj02809250000[1].wmf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029200" y="5105400"/>
            <a:ext cx="971739" cy="1007199"/>
          </a:xfrm>
          <a:prstGeom prst="rect">
            <a:avLst/>
          </a:prstGeom>
          <a:noFill/>
        </p:spPr>
      </p:pic>
      <p:sp>
        <p:nvSpPr>
          <p:cNvPr id="127" name="Striped Right Arrow 126"/>
          <p:cNvSpPr/>
          <p:nvPr/>
        </p:nvSpPr>
        <p:spPr>
          <a:xfrm rot="5400000">
            <a:off x="-1866900" y="3162300"/>
            <a:ext cx="4114800" cy="228600"/>
          </a:xfrm>
          <a:prstGeom prst="striped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76200" y="1828800"/>
            <a:ext cx="228600" cy="76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76200" y="2743200"/>
            <a:ext cx="228600" cy="76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76200" y="3657600"/>
            <a:ext cx="228600" cy="76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76200" y="4572000"/>
            <a:ext cx="228600" cy="76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extBox 131"/>
          <p:cNvSpPr txBox="1"/>
          <p:nvPr/>
        </p:nvSpPr>
        <p:spPr>
          <a:xfrm>
            <a:off x="290511" y="1719590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Trebuchet MS" pitchFamily="34" charset="0"/>
              </a:rPr>
              <a:t>30mya</a:t>
            </a:r>
            <a:endParaRPr lang="en-US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90511" y="2633990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Trebuchet MS" pitchFamily="34" charset="0"/>
              </a:rPr>
              <a:t>20mya</a:t>
            </a:r>
            <a:endParaRPr lang="en-US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90511" y="3548390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Trebuchet MS" pitchFamily="34" charset="0"/>
              </a:rPr>
              <a:t>10mya</a:t>
            </a:r>
            <a:endParaRPr lang="en-US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90511" y="4462790"/>
            <a:ext cx="5822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Trebuchet MS" pitchFamily="34" charset="0"/>
              </a:rPr>
              <a:t>today</a:t>
            </a:r>
            <a:endParaRPr lang="en-US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477000" y="53340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FFFFFF"/>
                </a:solidFill>
              </a:rPr>
              <a:t>click anywhere to see the result of the pixel-wise majority vote</a:t>
            </a:r>
          </a:p>
        </p:txBody>
      </p:sp>
      <p:sp>
        <p:nvSpPr>
          <p:cNvPr id="82" name="Rectangle 2"/>
          <p:cNvSpPr txBox="1">
            <a:spLocks noRot="1" noChangeArrowheads="1"/>
          </p:cNvSpPr>
          <p:nvPr/>
        </p:nvSpPr>
        <p:spPr bwMode="auto">
          <a:xfrm>
            <a:off x="381000" y="0"/>
            <a:ext cx="81534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Low Temperature </a:t>
            </a:r>
            <a:r>
              <a:rPr kumimoji="0" lang="en-US" sz="3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(</a:t>
            </a:r>
            <a:r>
              <a:rPr kumimoji="0" lang="en-US" sz="3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p</a:t>
            </a:r>
            <a:r>
              <a:rPr kumimoji="0" lang="en-US" sz="3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&lt;</a:t>
            </a:r>
            <a:r>
              <a:rPr kumimoji="0" lang="en-US" sz="3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p</a:t>
            </a:r>
            <a:r>
              <a:rPr lang="en-US" sz="3500" kern="0" noProof="0" dirty="0" smtClean="0">
                <a:solidFill>
                  <a:srgbClr val="FFFFCC"/>
                </a:solidFill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*)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 Evolution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3" grpId="0" animBg="1"/>
      <p:bldP spid="79" grpId="0"/>
      <p:bldP spid="7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2819400" y="4579203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tx2"/>
                </a:solidFill>
                <a:latin typeface="Times"/>
                <a:cs typeface="Times"/>
              </a:rPr>
              <a:t>Ancestral Reconstruction </a:t>
            </a:r>
            <a:r>
              <a:rPr lang="en-US" sz="2400" i="1" dirty="0" smtClean="0">
                <a:solidFill>
                  <a:srgbClr val="FFFFFF"/>
                </a:solidFill>
                <a:latin typeface="Times"/>
                <a:cs typeface="Times"/>
              </a:rPr>
              <a:t>for </a:t>
            </a:r>
            <a:br>
              <a:rPr lang="en-US" sz="2400" i="1" dirty="0" smtClean="0">
                <a:solidFill>
                  <a:srgbClr val="FFFFFF"/>
                </a:solidFill>
                <a:latin typeface="Times"/>
                <a:cs typeface="Times"/>
              </a:rPr>
            </a:br>
            <a:r>
              <a:rPr lang="en-US" sz="2400" b="1" i="1" dirty="0" smtClean="0">
                <a:solidFill>
                  <a:srgbClr val="FFFFCC"/>
                </a:solidFill>
                <a:latin typeface="Times"/>
                <a:cs typeface="Times"/>
              </a:rPr>
              <a:t>Tree Reconstruction</a:t>
            </a:r>
            <a:r>
              <a:rPr lang="en-US" sz="2400" i="1" dirty="0" smtClean="0">
                <a:solidFill>
                  <a:srgbClr val="FFFFCC"/>
                </a:solidFill>
                <a:latin typeface="Times"/>
                <a:cs typeface="Times"/>
              </a:rPr>
              <a:t> </a:t>
            </a:r>
            <a:r>
              <a:rPr lang="en-US" sz="2400" i="1" dirty="0" smtClean="0">
                <a:solidFill>
                  <a:srgbClr val="FFFFFF"/>
                </a:solidFill>
                <a:latin typeface="Times"/>
                <a:cs typeface="Times"/>
              </a:rPr>
              <a:t>from short sequences</a:t>
            </a:r>
            <a:endParaRPr lang="en-US" sz="2400" i="1" dirty="0">
              <a:solidFill>
                <a:srgbClr val="FFFFFF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Rot="1" noChangeArrowheads="1"/>
          </p:cNvSpPr>
          <p:nvPr/>
        </p:nvSpPr>
        <p:spPr bwMode="auto">
          <a:xfrm>
            <a:off x="381000" y="0"/>
            <a:ext cx="81534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Short Sequences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Wingdings"/>
                <a:ea typeface="Wingdings"/>
                <a:cs typeface="Wingdings"/>
              </a:rPr>
              <a:t></a:t>
            </a:r>
            <a:r>
              <a:rPr lang="en-US" sz="4000" kern="0" dirty="0" smtClean="0">
                <a:solidFill>
                  <a:srgbClr val="FFFFCC"/>
                </a:solidFill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 Local Information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52401" y="1447800"/>
            <a:ext cx="8775699" cy="2819400"/>
            <a:chOff x="152401" y="1447800"/>
            <a:chExt cx="8775699" cy="2819400"/>
          </a:xfrm>
        </p:grpSpPr>
        <p:grpSp>
          <p:nvGrpSpPr>
            <p:cNvPr id="4" name="Group 3"/>
            <p:cNvGrpSpPr/>
            <p:nvPr/>
          </p:nvGrpSpPr>
          <p:grpSpPr>
            <a:xfrm>
              <a:off x="152401" y="1447800"/>
              <a:ext cx="8686799" cy="1836241"/>
              <a:chOff x="152400" y="1611868"/>
              <a:chExt cx="8772771" cy="1836241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52400" y="1611868"/>
                <a:ext cx="33210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smtClean="0">
                    <a:latin typeface="Times New Roman"/>
                    <a:cs typeface="Times New Roman"/>
                  </a:rPr>
                  <a:t>Theorem [e.g. DMR ’06]:</a:t>
                </a:r>
                <a:endParaRPr lang="en-US" sz="2200" b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57200" y="2221468"/>
                <a:ext cx="80860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latin typeface="Times New Roman"/>
                    <a:cs typeface="Times New Roman"/>
                  </a:rPr>
                  <a:t>For all </a:t>
                </a:r>
                <a:r>
                  <a:rPr lang="en-US" sz="2200" i="1" dirty="0" smtClean="0">
                    <a:latin typeface="Times New Roman"/>
                    <a:cs typeface="Times New Roman"/>
                  </a:rPr>
                  <a:t>M</a:t>
                </a:r>
                <a:r>
                  <a:rPr lang="en-US" sz="2200" dirty="0" smtClean="0">
                    <a:latin typeface="Times New Roman"/>
                    <a:cs typeface="Times New Roman"/>
                  </a:rPr>
                  <a:t>,                                     samples from the CFN model suffice</a:t>
                </a:r>
                <a:endParaRPr lang="en-US" sz="22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91578" y="2678668"/>
                <a:ext cx="843359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latin typeface="Times New Roman"/>
                    <a:cs typeface="Times New Roman"/>
                  </a:rPr>
                  <a:t>to obtain  distance estimators    , such that the following is satisfied for all pairs of leaves with high probability:</a:t>
                </a:r>
                <a:endParaRPr lang="en-US" sz="2200" dirty="0">
                  <a:latin typeface="Times New Roman"/>
                  <a:cs typeface="Times New Roman"/>
                </a:endParaRPr>
              </a:p>
            </p:txBody>
          </p:sp>
        </p:grpSp>
        <p:pic>
          <p:nvPicPr>
            <p:cNvPr id="9" name="Picture 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1504950" y="1739900"/>
              <a:ext cx="2908300" cy="1092200"/>
            </a:xfrm>
            <a:prstGeom prst="rect">
              <a:avLst/>
            </a:prstGeom>
          </p:spPr>
        </p:pic>
        <p:pic>
          <p:nvPicPr>
            <p:cNvPr id="10" name="Picture 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3689350" y="2171700"/>
              <a:ext cx="673100" cy="1066800"/>
            </a:xfrm>
            <a:prstGeom prst="rect">
              <a:avLst/>
            </a:prstGeom>
          </p:spPr>
        </p:pic>
        <p:pic>
          <p:nvPicPr>
            <p:cNvPr id="11" name="Picture 1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990600" y="2895600"/>
              <a:ext cx="7937500" cy="13716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52400" y="42672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/>
                <a:cs typeface="Times New Roman"/>
              </a:rPr>
              <a:t>Corollary: </a:t>
            </a:r>
            <a:r>
              <a:rPr lang="en-US" sz="2200" dirty="0" smtClean="0">
                <a:latin typeface="Times New Roman"/>
                <a:cs typeface="Times New Roman"/>
              </a:rPr>
              <a:t>Can reconstruct the topology of the tree close to the leaves.</a:t>
            </a:r>
          </a:p>
          <a:p>
            <a:endParaRPr lang="en-US" sz="2200" b="1" dirty="0"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48768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/>
                <a:cs typeface="Times New Roman"/>
              </a:rPr>
              <a:t>Bottleneck:</a:t>
            </a:r>
            <a:r>
              <a:rPr lang="en-US" sz="2200" dirty="0" smtClean="0">
                <a:latin typeface="Times New Roman"/>
                <a:cs typeface="Times New Roman"/>
              </a:rPr>
              <a:t> Deep</a:t>
            </a:r>
            <a:r>
              <a:rPr lang="en-US" sz="2200" dirty="0" smtClean="0">
                <a:latin typeface="Times New Roman"/>
                <a:cs typeface="Times New Roman"/>
              </a:rPr>
              <a:t> quartets. </a:t>
            </a:r>
            <a:r>
              <a:rPr lang="en-US" sz="2200" dirty="0" smtClean="0">
                <a:latin typeface="Times New Roman"/>
                <a:cs typeface="Times New Roman"/>
              </a:rPr>
              <a:t>All paths through </a:t>
            </a:r>
            <a:r>
              <a:rPr lang="en-US" sz="2200" dirty="0" smtClean="0">
                <a:latin typeface="Times New Roman"/>
                <a:cs typeface="Times New Roman"/>
              </a:rPr>
              <a:t>their middle edge </a:t>
            </a:r>
            <a:r>
              <a:rPr lang="en-US" sz="2200" dirty="0" smtClean="0">
                <a:latin typeface="Times New Roman"/>
                <a:cs typeface="Times New Roman"/>
              </a:rPr>
              <a:t>are long and hence required distances are </a:t>
            </a:r>
            <a:r>
              <a:rPr lang="en-US" sz="2200" dirty="0" smtClean="0">
                <a:latin typeface="Times New Roman"/>
                <a:cs typeface="Times New Roman"/>
              </a:rPr>
              <a:t>noisy, if 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i="1" dirty="0" err="1" smtClean="0">
                <a:latin typeface="Times New Roman"/>
                <a:cs typeface="Times New Roman"/>
              </a:rPr>
              <a:t>k</a:t>
            </a:r>
            <a:r>
              <a:rPr lang="en-US" sz="2200" dirty="0" smtClean="0">
                <a:latin typeface="Times New Roman"/>
                <a:cs typeface="Times New Roman"/>
              </a:rPr>
              <a:t>  is </a:t>
            </a:r>
            <a:r>
              <a:rPr lang="en-US" sz="2200" dirty="0" err="1" smtClean="0">
                <a:latin typeface="Times New Roman"/>
                <a:cs typeface="Times New Roman"/>
              </a:rPr>
              <a:t>O(log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i="1" dirty="0" err="1" smtClean="0">
                <a:latin typeface="Times New Roman"/>
                <a:cs typeface="Times New Roman"/>
              </a:rPr>
              <a:t>n</a:t>
            </a:r>
            <a:r>
              <a:rPr lang="en-US" sz="2200" dirty="0" smtClean="0">
                <a:latin typeface="Times New Roman"/>
                <a:cs typeface="Times New Roman"/>
              </a:rPr>
              <a:t>)</a:t>
            </a:r>
            <a:r>
              <a:rPr lang="en-US" sz="2200" dirty="0" smtClean="0">
                <a:latin typeface="Times New Roman"/>
                <a:cs typeface="Times New Roman"/>
              </a:rPr>
              <a:t>.</a:t>
            </a:r>
            <a:endParaRPr lang="en-US" sz="220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/>
          <p:cNvGrpSpPr>
            <a:grpSpLocks noChangeAspect="1"/>
          </p:cNvGrpSpPr>
          <p:nvPr/>
        </p:nvGrpSpPr>
        <p:grpSpPr>
          <a:xfrm>
            <a:off x="1766888" y="1128713"/>
            <a:ext cx="5570538" cy="4576763"/>
            <a:chOff x="1766888" y="1128713"/>
            <a:chExt cx="5570538" cy="4576763"/>
          </a:xfrm>
        </p:grpSpPr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4119563" y="2495551"/>
              <a:ext cx="1627188" cy="2495550"/>
            </a:xfrm>
            <a:custGeom>
              <a:avLst/>
              <a:gdLst/>
              <a:ahLst/>
              <a:cxnLst>
                <a:cxn ang="0">
                  <a:pos x="0" y="1572"/>
                </a:cxn>
                <a:cxn ang="0">
                  <a:pos x="361" y="1275"/>
                </a:cxn>
                <a:cxn ang="0">
                  <a:pos x="607" y="1042"/>
                </a:cxn>
                <a:cxn ang="0">
                  <a:pos x="696" y="916"/>
                </a:cxn>
                <a:cxn ang="0">
                  <a:pos x="763" y="772"/>
                </a:cxn>
                <a:cxn ang="0">
                  <a:pos x="795" y="613"/>
                </a:cxn>
                <a:cxn ang="0">
                  <a:pos x="824" y="386"/>
                </a:cxn>
                <a:cxn ang="0">
                  <a:pos x="827" y="152"/>
                </a:cxn>
                <a:cxn ang="0">
                  <a:pos x="817" y="0"/>
                </a:cxn>
                <a:cxn ang="0">
                  <a:pos x="872" y="200"/>
                </a:cxn>
                <a:cxn ang="0">
                  <a:pos x="955" y="509"/>
                </a:cxn>
                <a:cxn ang="0">
                  <a:pos x="1001" y="694"/>
                </a:cxn>
                <a:cxn ang="0">
                  <a:pos x="1020" y="811"/>
                </a:cxn>
                <a:cxn ang="0">
                  <a:pos x="1025" y="919"/>
                </a:cxn>
                <a:cxn ang="0">
                  <a:pos x="1012" y="1005"/>
                </a:cxn>
                <a:cxn ang="0">
                  <a:pos x="983" y="1107"/>
                </a:cxn>
                <a:cxn ang="0">
                  <a:pos x="935" y="1182"/>
                </a:cxn>
                <a:cxn ang="0">
                  <a:pos x="880" y="1259"/>
                </a:cxn>
                <a:cxn ang="0">
                  <a:pos x="817" y="1324"/>
                </a:cxn>
                <a:cxn ang="0">
                  <a:pos x="734" y="1380"/>
                </a:cxn>
                <a:cxn ang="0">
                  <a:pos x="624" y="1430"/>
                </a:cxn>
                <a:cxn ang="0">
                  <a:pos x="455" y="1493"/>
                </a:cxn>
                <a:cxn ang="0">
                  <a:pos x="319" y="1527"/>
                </a:cxn>
                <a:cxn ang="0">
                  <a:pos x="163" y="1560"/>
                </a:cxn>
                <a:cxn ang="0">
                  <a:pos x="0" y="1572"/>
                </a:cxn>
                <a:cxn ang="0">
                  <a:pos x="0" y="1572"/>
                </a:cxn>
              </a:cxnLst>
              <a:rect l="0" t="0" r="r" b="b"/>
              <a:pathLst>
                <a:path w="1025" h="1572">
                  <a:moveTo>
                    <a:pt x="0" y="1572"/>
                  </a:moveTo>
                  <a:lnTo>
                    <a:pt x="361" y="1275"/>
                  </a:lnTo>
                  <a:lnTo>
                    <a:pt x="607" y="1042"/>
                  </a:lnTo>
                  <a:lnTo>
                    <a:pt x="696" y="916"/>
                  </a:lnTo>
                  <a:lnTo>
                    <a:pt x="763" y="772"/>
                  </a:lnTo>
                  <a:lnTo>
                    <a:pt x="795" y="613"/>
                  </a:lnTo>
                  <a:lnTo>
                    <a:pt x="824" y="386"/>
                  </a:lnTo>
                  <a:lnTo>
                    <a:pt x="827" y="152"/>
                  </a:lnTo>
                  <a:lnTo>
                    <a:pt x="817" y="0"/>
                  </a:lnTo>
                  <a:lnTo>
                    <a:pt x="872" y="200"/>
                  </a:lnTo>
                  <a:lnTo>
                    <a:pt x="955" y="509"/>
                  </a:lnTo>
                  <a:lnTo>
                    <a:pt x="1001" y="694"/>
                  </a:lnTo>
                  <a:lnTo>
                    <a:pt x="1020" y="811"/>
                  </a:lnTo>
                  <a:lnTo>
                    <a:pt x="1025" y="919"/>
                  </a:lnTo>
                  <a:lnTo>
                    <a:pt x="1012" y="1005"/>
                  </a:lnTo>
                  <a:lnTo>
                    <a:pt x="983" y="1107"/>
                  </a:lnTo>
                  <a:lnTo>
                    <a:pt x="935" y="1182"/>
                  </a:lnTo>
                  <a:lnTo>
                    <a:pt x="880" y="1259"/>
                  </a:lnTo>
                  <a:lnTo>
                    <a:pt x="817" y="1324"/>
                  </a:lnTo>
                  <a:lnTo>
                    <a:pt x="734" y="1380"/>
                  </a:lnTo>
                  <a:lnTo>
                    <a:pt x="624" y="1430"/>
                  </a:lnTo>
                  <a:lnTo>
                    <a:pt x="455" y="1493"/>
                  </a:lnTo>
                  <a:lnTo>
                    <a:pt x="319" y="1527"/>
                  </a:lnTo>
                  <a:lnTo>
                    <a:pt x="163" y="1560"/>
                  </a:lnTo>
                  <a:lnTo>
                    <a:pt x="0" y="1572"/>
                  </a:lnTo>
                  <a:lnTo>
                    <a:pt x="0" y="1572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1766888" y="1516063"/>
              <a:ext cx="1455738" cy="118745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24" y="748"/>
                </a:cxn>
                <a:cxn ang="0">
                  <a:pos x="338" y="542"/>
                </a:cxn>
                <a:cxn ang="0">
                  <a:pos x="502" y="340"/>
                </a:cxn>
                <a:cxn ang="0">
                  <a:pos x="663" y="190"/>
                </a:cxn>
                <a:cxn ang="0">
                  <a:pos x="809" y="77"/>
                </a:cxn>
                <a:cxn ang="0">
                  <a:pos x="917" y="0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917" h="748">
                  <a:moveTo>
                    <a:pt x="0" y="9"/>
                  </a:moveTo>
                  <a:lnTo>
                    <a:pt x="224" y="748"/>
                  </a:lnTo>
                  <a:lnTo>
                    <a:pt x="338" y="542"/>
                  </a:lnTo>
                  <a:lnTo>
                    <a:pt x="502" y="340"/>
                  </a:lnTo>
                  <a:lnTo>
                    <a:pt x="663" y="190"/>
                  </a:lnTo>
                  <a:lnTo>
                    <a:pt x="809" y="77"/>
                  </a:lnTo>
                  <a:lnTo>
                    <a:pt x="917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3235326" y="1128713"/>
              <a:ext cx="2376488" cy="390525"/>
            </a:xfrm>
            <a:custGeom>
              <a:avLst/>
              <a:gdLst/>
              <a:ahLst/>
              <a:cxnLst>
                <a:cxn ang="0">
                  <a:pos x="0" y="244"/>
                </a:cxn>
                <a:cxn ang="0">
                  <a:pos x="1497" y="246"/>
                </a:cxn>
                <a:cxn ang="0">
                  <a:pos x="1299" y="118"/>
                </a:cxn>
                <a:cxn ang="0">
                  <a:pos x="1149" y="48"/>
                </a:cxn>
                <a:cxn ang="0">
                  <a:pos x="993" y="8"/>
                </a:cxn>
                <a:cxn ang="0">
                  <a:pos x="847" y="0"/>
                </a:cxn>
                <a:cxn ang="0">
                  <a:pos x="654" y="0"/>
                </a:cxn>
                <a:cxn ang="0">
                  <a:pos x="452" y="32"/>
                </a:cxn>
                <a:cxn ang="0">
                  <a:pos x="257" y="97"/>
                </a:cxn>
                <a:cxn ang="0">
                  <a:pos x="93" y="183"/>
                </a:cxn>
                <a:cxn ang="0">
                  <a:pos x="0" y="244"/>
                </a:cxn>
                <a:cxn ang="0">
                  <a:pos x="0" y="244"/>
                </a:cxn>
              </a:cxnLst>
              <a:rect l="0" t="0" r="r" b="b"/>
              <a:pathLst>
                <a:path w="1497" h="246">
                  <a:moveTo>
                    <a:pt x="0" y="244"/>
                  </a:moveTo>
                  <a:lnTo>
                    <a:pt x="1497" y="246"/>
                  </a:lnTo>
                  <a:lnTo>
                    <a:pt x="1299" y="118"/>
                  </a:lnTo>
                  <a:lnTo>
                    <a:pt x="1149" y="48"/>
                  </a:lnTo>
                  <a:lnTo>
                    <a:pt x="993" y="8"/>
                  </a:lnTo>
                  <a:lnTo>
                    <a:pt x="847" y="0"/>
                  </a:lnTo>
                  <a:lnTo>
                    <a:pt x="654" y="0"/>
                  </a:lnTo>
                  <a:lnTo>
                    <a:pt x="452" y="32"/>
                  </a:lnTo>
                  <a:lnTo>
                    <a:pt x="257" y="97"/>
                  </a:lnTo>
                  <a:lnTo>
                    <a:pt x="93" y="183"/>
                  </a:lnTo>
                  <a:lnTo>
                    <a:pt x="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1916113" y="2733676"/>
              <a:ext cx="547688" cy="1152525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345" y="726"/>
                </a:cxn>
                <a:cxn ang="0">
                  <a:pos x="263" y="704"/>
                </a:cxn>
                <a:cxn ang="0">
                  <a:pos x="178" y="667"/>
                </a:cxn>
                <a:cxn ang="0">
                  <a:pos x="108" y="616"/>
                </a:cxn>
                <a:cxn ang="0">
                  <a:pos x="52" y="554"/>
                </a:cxn>
                <a:cxn ang="0">
                  <a:pos x="11" y="490"/>
                </a:cxn>
                <a:cxn ang="0">
                  <a:pos x="0" y="391"/>
                </a:cxn>
                <a:cxn ang="0">
                  <a:pos x="19" y="284"/>
                </a:cxn>
                <a:cxn ang="0">
                  <a:pos x="52" y="171"/>
                </a:cxn>
                <a:cxn ang="0">
                  <a:pos x="94" y="77"/>
                </a:cxn>
                <a:cxn ang="0">
                  <a:pos x="127" y="0"/>
                </a:cxn>
                <a:cxn ang="0">
                  <a:pos x="127" y="0"/>
                </a:cxn>
              </a:cxnLst>
              <a:rect l="0" t="0" r="r" b="b"/>
              <a:pathLst>
                <a:path w="345" h="726">
                  <a:moveTo>
                    <a:pt x="127" y="0"/>
                  </a:moveTo>
                  <a:lnTo>
                    <a:pt x="345" y="726"/>
                  </a:lnTo>
                  <a:lnTo>
                    <a:pt x="263" y="704"/>
                  </a:lnTo>
                  <a:lnTo>
                    <a:pt x="178" y="667"/>
                  </a:lnTo>
                  <a:lnTo>
                    <a:pt x="108" y="616"/>
                  </a:lnTo>
                  <a:lnTo>
                    <a:pt x="52" y="554"/>
                  </a:lnTo>
                  <a:lnTo>
                    <a:pt x="11" y="490"/>
                  </a:lnTo>
                  <a:lnTo>
                    <a:pt x="0" y="391"/>
                  </a:lnTo>
                  <a:lnTo>
                    <a:pt x="19" y="284"/>
                  </a:lnTo>
                  <a:lnTo>
                    <a:pt x="52" y="171"/>
                  </a:lnTo>
                  <a:lnTo>
                    <a:pt x="94" y="77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2325688" y="2813051"/>
              <a:ext cx="428625" cy="409575"/>
            </a:xfrm>
            <a:custGeom>
              <a:avLst/>
              <a:gdLst/>
              <a:ahLst/>
              <a:cxnLst>
                <a:cxn ang="0">
                  <a:pos x="70" y="14"/>
                </a:cxn>
                <a:cxn ang="0">
                  <a:pos x="142" y="116"/>
                </a:cxn>
                <a:cxn ang="0">
                  <a:pos x="70" y="116"/>
                </a:cxn>
                <a:cxn ang="0">
                  <a:pos x="24" y="132"/>
                </a:cxn>
                <a:cxn ang="0">
                  <a:pos x="0" y="156"/>
                </a:cxn>
                <a:cxn ang="0">
                  <a:pos x="5" y="201"/>
                </a:cxn>
                <a:cxn ang="0">
                  <a:pos x="45" y="244"/>
                </a:cxn>
                <a:cxn ang="0">
                  <a:pos x="106" y="258"/>
                </a:cxn>
                <a:cxn ang="0">
                  <a:pos x="181" y="242"/>
                </a:cxn>
                <a:cxn ang="0">
                  <a:pos x="239" y="201"/>
                </a:cxn>
                <a:cxn ang="0">
                  <a:pos x="265" y="150"/>
                </a:cxn>
                <a:cxn ang="0">
                  <a:pos x="270" y="97"/>
                </a:cxn>
                <a:cxn ang="0">
                  <a:pos x="251" y="46"/>
                </a:cxn>
                <a:cxn ang="0">
                  <a:pos x="219" y="14"/>
                </a:cxn>
                <a:cxn ang="0">
                  <a:pos x="157" y="0"/>
                </a:cxn>
                <a:cxn ang="0">
                  <a:pos x="101" y="0"/>
                </a:cxn>
                <a:cxn ang="0">
                  <a:pos x="70" y="14"/>
                </a:cxn>
                <a:cxn ang="0">
                  <a:pos x="70" y="14"/>
                </a:cxn>
              </a:cxnLst>
              <a:rect l="0" t="0" r="r" b="b"/>
              <a:pathLst>
                <a:path w="270" h="258">
                  <a:moveTo>
                    <a:pt x="70" y="14"/>
                  </a:moveTo>
                  <a:lnTo>
                    <a:pt x="142" y="116"/>
                  </a:lnTo>
                  <a:lnTo>
                    <a:pt x="70" y="116"/>
                  </a:lnTo>
                  <a:lnTo>
                    <a:pt x="24" y="132"/>
                  </a:lnTo>
                  <a:lnTo>
                    <a:pt x="0" y="156"/>
                  </a:lnTo>
                  <a:lnTo>
                    <a:pt x="5" y="201"/>
                  </a:lnTo>
                  <a:lnTo>
                    <a:pt x="45" y="244"/>
                  </a:lnTo>
                  <a:lnTo>
                    <a:pt x="106" y="258"/>
                  </a:lnTo>
                  <a:lnTo>
                    <a:pt x="181" y="242"/>
                  </a:lnTo>
                  <a:lnTo>
                    <a:pt x="239" y="201"/>
                  </a:lnTo>
                  <a:lnTo>
                    <a:pt x="265" y="150"/>
                  </a:lnTo>
                  <a:lnTo>
                    <a:pt x="270" y="97"/>
                  </a:lnTo>
                  <a:lnTo>
                    <a:pt x="251" y="46"/>
                  </a:lnTo>
                  <a:lnTo>
                    <a:pt x="219" y="14"/>
                  </a:lnTo>
                  <a:lnTo>
                    <a:pt x="157" y="0"/>
                  </a:lnTo>
                  <a:lnTo>
                    <a:pt x="101" y="0"/>
                  </a:lnTo>
                  <a:lnTo>
                    <a:pt x="70" y="14"/>
                  </a:lnTo>
                  <a:lnTo>
                    <a:pt x="70" y="14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3068638" y="2400301"/>
              <a:ext cx="1665288" cy="1076325"/>
            </a:xfrm>
            <a:custGeom>
              <a:avLst/>
              <a:gdLst/>
              <a:ahLst/>
              <a:cxnLst>
                <a:cxn ang="0">
                  <a:pos x="0" y="678"/>
                </a:cxn>
                <a:cxn ang="0">
                  <a:pos x="206" y="561"/>
                </a:cxn>
                <a:cxn ang="0">
                  <a:pos x="431" y="465"/>
                </a:cxn>
                <a:cxn ang="0">
                  <a:pos x="680" y="390"/>
                </a:cxn>
                <a:cxn ang="0">
                  <a:pos x="804" y="314"/>
                </a:cxn>
                <a:cxn ang="0">
                  <a:pos x="889" y="239"/>
                </a:cxn>
                <a:cxn ang="0">
                  <a:pos x="954" y="164"/>
                </a:cxn>
                <a:cxn ang="0">
                  <a:pos x="1007" y="86"/>
                </a:cxn>
                <a:cxn ang="0">
                  <a:pos x="1049" y="0"/>
                </a:cxn>
                <a:cxn ang="0">
                  <a:pos x="930" y="72"/>
                </a:cxn>
                <a:cxn ang="0">
                  <a:pos x="828" y="137"/>
                </a:cxn>
                <a:cxn ang="0">
                  <a:pos x="734" y="175"/>
                </a:cxn>
                <a:cxn ang="0">
                  <a:pos x="633" y="212"/>
                </a:cxn>
                <a:cxn ang="0">
                  <a:pos x="541" y="226"/>
                </a:cxn>
                <a:cxn ang="0">
                  <a:pos x="469" y="234"/>
                </a:cxn>
                <a:cxn ang="0">
                  <a:pos x="383" y="226"/>
                </a:cxn>
                <a:cxn ang="0">
                  <a:pos x="319" y="239"/>
                </a:cxn>
                <a:cxn ang="0">
                  <a:pos x="257" y="268"/>
                </a:cxn>
                <a:cxn ang="0">
                  <a:pos x="201" y="320"/>
                </a:cxn>
                <a:cxn ang="0">
                  <a:pos x="143" y="390"/>
                </a:cxn>
                <a:cxn ang="0">
                  <a:pos x="78" y="494"/>
                </a:cxn>
                <a:cxn ang="0">
                  <a:pos x="30" y="590"/>
                </a:cxn>
                <a:cxn ang="0">
                  <a:pos x="0" y="678"/>
                </a:cxn>
                <a:cxn ang="0">
                  <a:pos x="0" y="678"/>
                </a:cxn>
              </a:cxnLst>
              <a:rect l="0" t="0" r="r" b="b"/>
              <a:pathLst>
                <a:path w="1049" h="678">
                  <a:moveTo>
                    <a:pt x="0" y="678"/>
                  </a:moveTo>
                  <a:lnTo>
                    <a:pt x="206" y="561"/>
                  </a:lnTo>
                  <a:lnTo>
                    <a:pt x="431" y="465"/>
                  </a:lnTo>
                  <a:lnTo>
                    <a:pt x="680" y="390"/>
                  </a:lnTo>
                  <a:lnTo>
                    <a:pt x="804" y="314"/>
                  </a:lnTo>
                  <a:lnTo>
                    <a:pt x="889" y="239"/>
                  </a:lnTo>
                  <a:lnTo>
                    <a:pt x="954" y="164"/>
                  </a:lnTo>
                  <a:lnTo>
                    <a:pt x="1007" y="86"/>
                  </a:lnTo>
                  <a:lnTo>
                    <a:pt x="1049" y="0"/>
                  </a:lnTo>
                  <a:lnTo>
                    <a:pt x="930" y="72"/>
                  </a:lnTo>
                  <a:lnTo>
                    <a:pt x="828" y="137"/>
                  </a:lnTo>
                  <a:lnTo>
                    <a:pt x="734" y="175"/>
                  </a:lnTo>
                  <a:lnTo>
                    <a:pt x="633" y="212"/>
                  </a:lnTo>
                  <a:lnTo>
                    <a:pt x="541" y="226"/>
                  </a:lnTo>
                  <a:lnTo>
                    <a:pt x="469" y="234"/>
                  </a:lnTo>
                  <a:lnTo>
                    <a:pt x="383" y="226"/>
                  </a:lnTo>
                  <a:lnTo>
                    <a:pt x="319" y="239"/>
                  </a:lnTo>
                  <a:lnTo>
                    <a:pt x="257" y="268"/>
                  </a:lnTo>
                  <a:lnTo>
                    <a:pt x="201" y="320"/>
                  </a:lnTo>
                  <a:lnTo>
                    <a:pt x="143" y="390"/>
                  </a:lnTo>
                  <a:lnTo>
                    <a:pt x="78" y="494"/>
                  </a:lnTo>
                  <a:lnTo>
                    <a:pt x="30" y="590"/>
                  </a:lnTo>
                  <a:lnTo>
                    <a:pt x="0" y="678"/>
                  </a:lnTo>
                  <a:lnTo>
                    <a:pt x="0" y="678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3509963" y="1728788"/>
              <a:ext cx="1127125" cy="582613"/>
            </a:xfrm>
            <a:custGeom>
              <a:avLst/>
              <a:gdLst/>
              <a:ahLst/>
              <a:cxnLst>
                <a:cxn ang="0">
                  <a:pos x="0" y="297"/>
                </a:cxn>
                <a:cxn ang="0">
                  <a:pos x="12" y="254"/>
                </a:cxn>
                <a:cxn ang="0">
                  <a:pos x="27" y="204"/>
                </a:cxn>
                <a:cxn ang="0">
                  <a:pos x="51" y="153"/>
                </a:cxn>
                <a:cxn ang="0">
                  <a:pos x="82" y="107"/>
                </a:cxn>
                <a:cxn ang="0">
                  <a:pos x="119" y="68"/>
                </a:cxn>
                <a:cxn ang="0">
                  <a:pos x="167" y="35"/>
                </a:cxn>
                <a:cxn ang="0">
                  <a:pos x="210" y="16"/>
                </a:cxn>
                <a:cxn ang="0">
                  <a:pos x="261" y="0"/>
                </a:cxn>
                <a:cxn ang="0">
                  <a:pos x="317" y="0"/>
                </a:cxn>
                <a:cxn ang="0">
                  <a:pos x="384" y="3"/>
                </a:cxn>
                <a:cxn ang="0">
                  <a:pos x="440" y="11"/>
                </a:cxn>
                <a:cxn ang="0">
                  <a:pos x="507" y="35"/>
                </a:cxn>
                <a:cxn ang="0">
                  <a:pos x="561" y="54"/>
                </a:cxn>
                <a:cxn ang="0">
                  <a:pos x="609" y="78"/>
                </a:cxn>
                <a:cxn ang="0">
                  <a:pos x="657" y="118"/>
                </a:cxn>
                <a:cxn ang="0">
                  <a:pos x="691" y="160"/>
                </a:cxn>
                <a:cxn ang="0">
                  <a:pos x="710" y="193"/>
                </a:cxn>
                <a:cxn ang="0">
                  <a:pos x="657" y="239"/>
                </a:cxn>
                <a:cxn ang="0">
                  <a:pos x="604" y="276"/>
                </a:cxn>
                <a:cxn ang="0">
                  <a:pos x="544" y="311"/>
                </a:cxn>
                <a:cxn ang="0">
                  <a:pos x="488" y="338"/>
                </a:cxn>
                <a:cxn ang="0">
                  <a:pos x="442" y="353"/>
                </a:cxn>
                <a:cxn ang="0">
                  <a:pos x="392" y="365"/>
                </a:cxn>
                <a:cxn ang="0">
                  <a:pos x="333" y="367"/>
                </a:cxn>
                <a:cxn ang="0">
                  <a:pos x="287" y="367"/>
                </a:cxn>
                <a:cxn ang="0">
                  <a:pos x="282" y="303"/>
                </a:cxn>
                <a:cxn ang="0">
                  <a:pos x="303" y="303"/>
                </a:cxn>
                <a:cxn ang="0">
                  <a:pos x="338" y="290"/>
                </a:cxn>
                <a:cxn ang="0">
                  <a:pos x="367" y="266"/>
                </a:cxn>
                <a:cxn ang="0">
                  <a:pos x="387" y="242"/>
                </a:cxn>
                <a:cxn ang="0">
                  <a:pos x="394" y="204"/>
                </a:cxn>
                <a:cxn ang="0">
                  <a:pos x="394" y="172"/>
                </a:cxn>
                <a:cxn ang="0">
                  <a:pos x="384" y="129"/>
                </a:cxn>
                <a:cxn ang="0">
                  <a:pos x="367" y="107"/>
                </a:cxn>
                <a:cxn ang="0">
                  <a:pos x="343" y="92"/>
                </a:cxn>
                <a:cxn ang="0">
                  <a:pos x="319" y="78"/>
                </a:cxn>
                <a:cxn ang="0">
                  <a:pos x="293" y="73"/>
                </a:cxn>
                <a:cxn ang="0">
                  <a:pos x="268" y="73"/>
                </a:cxn>
                <a:cxn ang="0">
                  <a:pos x="237" y="78"/>
                </a:cxn>
                <a:cxn ang="0">
                  <a:pos x="210" y="97"/>
                </a:cxn>
                <a:cxn ang="0">
                  <a:pos x="191" y="112"/>
                </a:cxn>
                <a:cxn ang="0">
                  <a:pos x="174" y="140"/>
                </a:cxn>
                <a:cxn ang="0">
                  <a:pos x="167" y="164"/>
                </a:cxn>
                <a:cxn ang="0">
                  <a:pos x="164" y="196"/>
                </a:cxn>
                <a:cxn ang="0">
                  <a:pos x="169" y="228"/>
                </a:cxn>
                <a:cxn ang="0">
                  <a:pos x="188" y="257"/>
                </a:cxn>
                <a:cxn ang="0">
                  <a:pos x="207" y="278"/>
                </a:cxn>
                <a:cxn ang="0">
                  <a:pos x="237" y="295"/>
                </a:cxn>
                <a:cxn ang="0">
                  <a:pos x="261" y="300"/>
                </a:cxn>
                <a:cxn ang="0">
                  <a:pos x="261" y="367"/>
                </a:cxn>
                <a:cxn ang="0">
                  <a:pos x="199" y="357"/>
                </a:cxn>
                <a:cxn ang="0">
                  <a:pos x="135" y="343"/>
                </a:cxn>
                <a:cxn ang="0">
                  <a:pos x="70" y="324"/>
                </a:cxn>
                <a:cxn ang="0">
                  <a:pos x="0" y="297"/>
                </a:cxn>
                <a:cxn ang="0">
                  <a:pos x="0" y="297"/>
                </a:cxn>
              </a:cxnLst>
              <a:rect l="0" t="0" r="r" b="b"/>
              <a:pathLst>
                <a:path w="710" h="367">
                  <a:moveTo>
                    <a:pt x="0" y="297"/>
                  </a:moveTo>
                  <a:lnTo>
                    <a:pt x="12" y="254"/>
                  </a:lnTo>
                  <a:lnTo>
                    <a:pt x="27" y="204"/>
                  </a:lnTo>
                  <a:lnTo>
                    <a:pt x="51" y="153"/>
                  </a:lnTo>
                  <a:lnTo>
                    <a:pt x="82" y="107"/>
                  </a:lnTo>
                  <a:lnTo>
                    <a:pt x="119" y="68"/>
                  </a:lnTo>
                  <a:lnTo>
                    <a:pt x="167" y="35"/>
                  </a:lnTo>
                  <a:lnTo>
                    <a:pt x="210" y="16"/>
                  </a:lnTo>
                  <a:lnTo>
                    <a:pt x="261" y="0"/>
                  </a:lnTo>
                  <a:lnTo>
                    <a:pt x="317" y="0"/>
                  </a:lnTo>
                  <a:lnTo>
                    <a:pt x="384" y="3"/>
                  </a:lnTo>
                  <a:lnTo>
                    <a:pt x="440" y="11"/>
                  </a:lnTo>
                  <a:lnTo>
                    <a:pt x="507" y="35"/>
                  </a:lnTo>
                  <a:lnTo>
                    <a:pt x="561" y="54"/>
                  </a:lnTo>
                  <a:lnTo>
                    <a:pt x="609" y="78"/>
                  </a:lnTo>
                  <a:lnTo>
                    <a:pt x="657" y="118"/>
                  </a:lnTo>
                  <a:lnTo>
                    <a:pt x="691" y="160"/>
                  </a:lnTo>
                  <a:lnTo>
                    <a:pt x="710" y="193"/>
                  </a:lnTo>
                  <a:lnTo>
                    <a:pt x="657" y="239"/>
                  </a:lnTo>
                  <a:lnTo>
                    <a:pt x="604" y="276"/>
                  </a:lnTo>
                  <a:lnTo>
                    <a:pt x="544" y="311"/>
                  </a:lnTo>
                  <a:lnTo>
                    <a:pt x="488" y="338"/>
                  </a:lnTo>
                  <a:lnTo>
                    <a:pt x="442" y="353"/>
                  </a:lnTo>
                  <a:lnTo>
                    <a:pt x="392" y="365"/>
                  </a:lnTo>
                  <a:lnTo>
                    <a:pt x="333" y="367"/>
                  </a:lnTo>
                  <a:lnTo>
                    <a:pt x="287" y="367"/>
                  </a:lnTo>
                  <a:lnTo>
                    <a:pt x="282" y="303"/>
                  </a:lnTo>
                  <a:lnTo>
                    <a:pt x="303" y="303"/>
                  </a:lnTo>
                  <a:lnTo>
                    <a:pt x="338" y="290"/>
                  </a:lnTo>
                  <a:lnTo>
                    <a:pt x="367" y="266"/>
                  </a:lnTo>
                  <a:lnTo>
                    <a:pt x="387" y="242"/>
                  </a:lnTo>
                  <a:lnTo>
                    <a:pt x="394" y="204"/>
                  </a:lnTo>
                  <a:lnTo>
                    <a:pt x="394" y="172"/>
                  </a:lnTo>
                  <a:lnTo>
                    <a:pt x="384" y="129"/>
                  </a:lnTo>
                  <a:lnTo>
                    <a:pt x="367" y="107"/>
                  </a:lnTo>
                  <a:lnTo>
                    <a:pt x="343" y="92"/>
                  </a:lnTo>
                  <a:lnTo>
                    <a:pt x="319" y="78"/>
                  </a:lnTo>
                  <a:lnTo>
                    <a:pt x="293" y="73"/>
                  </a:lnTo>
                  <a:lnTo>
                    <a:pt x="268" y="73"/>
                  </a:lnTo>
                  <a:lnTo>
                    <a:pt x="237" y="78"/>
                  </a:lnTo>
                  <a:lnTo>
                    <a:pt x="210" y="97"/>
                  </a:lnTo>
                  <a:lnTo>
                    <a:pt x="191" y="112"/>
                  </a:lnTo>
                  <a:lnTo>
                    <a:pt x="174" y="140"/>
                  </a:lnTo>
                  <a:lnTo>
                    <a:pt x="167" y="164"/>
                  </a:lnTo>
                  <a:lnTo>
                    <a:pt x="164" y="196"/>
                  </a:lnTo>
                  <a:lnTo>
                    <a:pt x="169" y="228"/>
                  </a:lnTo>
                  <a:lnTo>
                    <a:pt x="188" y="257"/>
                  </a:lnTo>
                  <a:lnTo>
                    <a:pt x="207" y="278"/>
                  </a:lnTo>
                  <a:lnTo>
                    <a:pt x="237" y="295"/>
                  </a:lnTo>
                  <a:lnTo>
                    <a:pt x="261" y="300"/>
                  </a:lnTo>
                  <a:lnTo>
                    <a:pt x="261" y="367"/>
                  </a:lnTo>
                  <a:lnTo>
                    <a:pt x="199" y="357"/>
                  </a:lnTo>
                  <a:lnTo>
                    <a:pt x="135" y="343"/>
                  </a:lnTo>
                  <a:lnTo>
                    <a:pt x="70" y="324"/>
                  </a:lnTo>
                  <a:lnTo>
                    <a:pt x="0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3910013" y="2205038"/>
              <a:ext cx="60325" cy="103188"/>
            </a:xfrm>
            <a:custGeom>
              <a:avLst/>
              <a:gdLst/>
              <a:ahLst/>
              <a:cxnLst>
                <a:cxn ang="0">
                  <a:pos x="6" y="65"/>
                </a:cxn>
                <a:cxn ang="0">
                  <a:pos x="38" y="65"/>
                </a:cxn>
                <a:cxn ang="0">
                  <a:pos x="35" y="5"/>
                </a:cxn>
                <a:cxn ang="0">
                  <a:pos x="0" y="0"/>
                </a:cxn>
                <a:cxn ang="0">
                  <a:pos x="6" y="65"/>
                </a:cxn>
                <a:cxn ang="0">
                  <a:pos x="6" y="65"/>
                </a:cxn>
              </a:cxnLst>
              <a:rect l="0" t="0" r="r" b="b"/>
              <a:pathLst>
                <a:path w="38" h="65">
                  <a:moveTo>
                    <a:pt x="6" y="65"/>
                  </a:moveTo>
                  <a:lnTo>
                    <a:pt x="38" y="65"/>
                  </a:lnTo>
                  <a:lnTo>
                    <a:pt x="35" y="5"/>
                  </a:lnTo>
                  <a:lnTo>
                    <a:pt x="0" y="0"/>
                  </a:lnTo>
                  <a:lnTo>
                    <a:pt x="6" y="65"/>
                  </a:lnTo>
                  <a:lnTo>
                    <a:pt x="6" y="65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2470151" y="3111501"/>
              <a:ext cx="4049713" cy="2593975"/>
            </a:xfrm>
            <a:custGeom>
              <a:avLst/>
              <a:gdLst/>
              <a:ahLst/>
              <a:cxnLst>
                <a:cxn ang="0">
                  <a:pos x="0" y="483"/>
                </a:cxn>
                <a:cxn ang="0">
                  <a:pos x="356" y="1634"/>
                </a:cxn>
                <a:cxn ang="0">
                  <a:pos x="2551" y="1385"/>
                </a:cxn>
                <a:cxn ang="0">
                  <a:pos x="2112" y="1021"/>
                </a:cxn>
                <a:cxn ang="0">
                  <a:pos x="1896" y="1187"/>
                </a:cxn>
                <a:cxn ang="0">
                  <a:pos x="1725" y="1292"/>
                </a:cxn>
                <a:cxn ang="0">
                  <a:pos x="1539" y="1385"/>
                </a:cxn>
                <a:cxn ang="0">
                  <a:pos x="1387" y="1426"/>
                </a:cxn>
                <a:cxn ang="0">
                  <a:pos x="1256" y="1457"/>
                </a:cxn>
                <a:cxn ang="0">
                  <a:pos x="1124" y="1464"/>
                </a:cxn>
                <a:cxn ang="0">
                  <a:pos x="982" y="1457"/>
                </a:cxn>
                <a:cxn ang="0">
                  <a:pos x="868" y="1426"/>
                </a:cxn>
                <a:cxn ang="0">
                  <a:pos x="752" y="1356"/>
                </a:cxn>
                <a:cxn ang="0">
                  <a:pos x="685" y="1295"/>
                </a:cxn>
                <a:cxn ang="0">
                  <a:pos x="605" y="1177"/>
                </a:cxn>
                <a:cxn ang="0">
                  <a:pos x="544" y="986"/>
                </a:cxn>
                <a:cxn ang="0">
                  <a:pos x="793" y="1110"/>
                </a:cxn>
                <a:cxn ang="0">
                  <a:pos x="728" y="852"/>
                </a:cxn>
                <a:cxn ang="0">
                  <a:pos x="1010" y="967"/>
                </a:cxn>
                <a:cxn ang="0">
                  <a:pos x="916" y="745"/>
                </a:cxn>
                <a:cxn ang="0">
                  <a:pos x="1191" y="837"/>
                </a:cxn>
                <a:cxn ang="0">
                  <a:pos x="1119" y="589"/>
                </a:cxn>
                <a:cxn ang="0">
                  <a:pos x="1363" y="688"/>
                </a:cxn>
                <a:cxn ang="0">
                  <a:pos x="1309" y="475"/>
                </a:cxn>
                <a:cxn ang="0">
                  <a:pos x="1510" y="538"/>
                </a:cxn>
                <a:cxn ang="0">
                  <a:pos x="1459" y="282"/>
                </a:cxn>
                <a:cxn ang="0">
                  <a:pos x="1216" y="0"/>
                </a:cxn>
                <a:cxn ang="0">
                  <a:pos x="1247" y="381"/>
                </a:cxn>
                <a:cxn ang="0">
                  <a:pos x="916" y="159"/>
                </a:cxn>
                <a:cxn ang="0">
                  <a:pos x="937" y="488"/>
                </a:cxn>
                <a:cxn ang="0">
                  <a:pos x="658" y="249"/>
                </a:cxn>
                <a:cxn ang="0">
                  <a:pos x="629" y="601"/>
                </a:cxn>
                <a:cxn ang="0">
                  <a:pos x="324" y="391"/>
                </a:cxn>
                <a:cxn ang="0">
                  <a:pos x="409" y="743"/>
                </a:cxn>
                <a:cxn ang="0">
                  <a:pos x="0" y="483"/>
                </a:cxn>
                <a:cxn ang="0">
                  <a:pos x="0" y="483"/>
                </a:cxn>
              </a:cxnLst>
              <a:rect l="0" t="0" r="r" b="b"/>
              <a:pathLst>
                <a:path w="2551" h="1634">
                  <a:moveTo>
                    <a:pt x="0" y="483"/>
                  </a:moveTo>
                  <a:lnTo>
                    <a:pt x="356" y="1634"/>
                  </a:lnTo>
                  <a:lnTo>
                    <a:pt x="2551" y="1385"/>
                  </a:lnTo>
                  <a:lnTo>
                    <a:pt x="2112" y="1021"/>
                  </a:lnTo>
                  <a:lnTo>
                    <a:pt x="1896" y="1187"/>
                  </a:lnTo>
                  <a:lnTo>
                    <a:pt x="1725" y="1292"/>
                  </a:lnTo>
                  <a:lnTo>
                    <a:pt x="1539" y="1385"/>
                  </a:lnTo>
                  <a:lnTo>
                    <a:pt x="1387" y="1426"/>
                  </a:lnTo>
                  <a:lnTo>
                    <a:pt x="1256" y="1457"/>
                  </a:lnTo>
                  <a:lnTo>
                    <a:pt x="1124" y="1464"/>
                  </a:lnTo>
                  <a:lnTo>
                    <a:pt x="982" y="1457"/>
                  </a:lnTo>
                  <a:lnTo>
                    <a:pt x="868" y="1426"/>
                  </a:lnTo>
                  <a:lnTo>
                    <a:pt x="752" y="1356"/>
                  </a:lnTo>
                  <a:lnTo>
                    <a:pt x="685" y="1295"/>
                  </a:lnTo>
                  <a:lnTo>
                    <a:pt x="605" y="1177"/>
                  </a:lnTo>
                  <a:lnTo>
                    <a:pt x="544" y="986"/>
                  </a:lnTo>
                  <a:lnTo>
                    <a:pt x="793" y="1110"/>
                  </a:lnTo>
                  <a:lnTo>
                    <a:pt x="728" y="852"/>
                  </a:lnTo>
                  <a:lnTo>
                    <a:pt x="1010" y="967"/>
                  </a:lnTo>
                  <a:lnTo>
                    <a:pt x="916" y="745"/>
                  </a:lnTo>
                  <a:lnTo>
                    <a:pt x="1191" y="837"/>
                  </a:lnTo>
                  <a:lnTo>
                    <a:pt x="1119" y="589"/>
                  </a:lnTo>
                  <a:lnTo>
                    <a:pt x="1363" y="688"/>
                  </a:lnTo>
                  <a:lnTo>
                    <a:pt x="1309" y="475"/>
                  </a:lnTo>
                  <a:lnTo>
                    <a:pt x="1510" y="538"/>
                  </a:lnTo>
                  <a:lnTo>
                    <a:pt x="1459" y="282"/>
                  </a:lnTo>
                  <a:lnTo>
                    <a:pt x="1216" y="0"/>
                  </a:lnTo>
                  <a:lnTo>
                    <a:pt x="1247" y="381"/>
                  </a:lnTo>
                  <a:lnTo>
                    <a:pt x="916" y="159"/>
                  </a:lnTo>
                  <a:lnTo>
                    <a:pt x="937" y="488"/>
                  </a:lnTo>
                  <a:lnTo>
                    <a:pt x="658" y="249"/>
                  </a:lnTo>
                  <a:lnTo>
                    <a:pt x="629" y="601"/>
                  </a:lnTo>
                  <a:lnTo>
                    <a:pt x="324" y="391"/>
                  </a:lnTo>
                  <a:lnTo>
                    <a:pt x="409" y="743"/>
                  </a:lnTo>
                  <a:lnTo>
                    <a:pt x="0" y="483"/>
                  </a:lnTo>
                  <a:lnTo>
                    <a:pt x="0" y="483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5619751" y="1519238"/>
              <a:ext cx="1717675" cy="3709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1" y="0"/>
                </a:cxn>
                <a:cxn ang="0">
                  <a:pos x="1082" y="2330"/>
                </a:cxn>
                <a:cxn ang="0">
                  <a:pos x="1058" y="2337"/>
                </a:cxn>
                <a:cxn ang="0">
                  <a:pos x="954" y="1802"/>
                </a:cxn>
                <a:cxn ang="0">
                  <a:pos x="891" y="1493"/>
                </a:cxn>
                <a:cxn ang="0">
                  <a:pos x="814" y="1182"/>
                </a:cxn>
                <a:cxn ang="0">
                  <a:pos x="720" y="880"/>
                </a:cxn>
                <a:cxn ang="0">
                  <a:pos x="623" y="663"/>
                </a:cxn>
                <a:cxn ang="0">
                  <a:pos x="536" y="531"/>
                </a:cxn>
                <a:cxn ang="0">
                  <a:pos x="420" y="408"/>
                </a:cxn>
                <a:cxn ang="0">
                  <a:pos x="335" y="330"/>
                </a:cxn>
                <a:cxn ang="0">
                  <a:pos x="278" y="299"/>
                </a:cxn>
                <a:cxn ang="0">
                  <a:pos x="161" y="154"/>
                </a:cxn>
                <a:cxn ang="0">
                  <a:pos x="46" y="3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82" h="2337">
                  <a:moveTo>
                    <a:pt x="0" y="0"/>
                  </a:moveTo>
                  <a:lnTo>
                    <a:pt x="881" y="0"/>
                  </a:lnTo>
                  <a:lnTo>
                    <a:pt x="1082" y="2330"/>
                  </a:lnTo>
                  <a:lnTo>
                    <a:pt x="1058" y="2337"/>
                  </a:lnTo>
                  <a:lnTo>
                    <a:pt x="954" y="1802"/>
                  </a:lnTo>
                  <a:lnTo>
                    <a:pt x="891" y="1493"/>
                  </a:lnTo>
                  <a:lnTo>
                    <a:pt x="814" y="1182"/>
                  </a:lnTo>
                  <a:lnTo>
                    <a:pt x="720" y="880"/>
                  </a:lnTo>
                  <a:lnTo>
                    <a:pt x="623" y="663"/>
                  </a:lnTo>
                  <a:lnTo>
                    <a:pt x="536" y="531"/>
                  </a:lnTo>
                  <a:lnTo>
                    <a:pt x="420" y="408"/>
                  </a:lnTo>
                  <a:lnTo>
                    <a:pt x="335" y="330"/>
                  </a:lnTo>
                  <a:lnTo>
                    <a:pt x="278" y="299"/>
                  </a:lnTo>
                  <a:lnTo>
                    <a:pt x="161" y="154"/>
                  </a:lnTo>
                  <a:lnTo>
                    <a:pt x="46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advClick="0" advTm="0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1766888" y="2119313"/>
            <a:ext cx="5570538" cy="4576763"/>
            <a:chOff x="1766888" y="1128713"/>
            <a:chExt cx="5570538" cy="4576763"/>
          </a:xfrm>
        </p:grpSpPr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4119563" y="2495551"/>
              <a:ext cx="1627188" cy="2495550"/>
            </a:xfrm>
            <a:custGeom>
              <a:avLst/>
              <a:gdLst/>
              <a:ahLst/>
              <a:cxnLst>
                <a:cxn ang="0">
                  <a:pos x="0" y="1572"/>
                </a:cxn>
                <a:cxn ang="0">
                  <a:pos x="361" y="1275"/>
                </a:cxn>
                <a:cxn ang="0">
                  <a:pos x="607" y="1042"/>
                </a:cxn>
                <a:cxn ang="0">
                  <a:pos x="696" y="916"/>
                </a:cxn>
                <a:cxn ang="0">
                  <a:pos x="763" y="772"/>
                </a:cxn>
                <a:cxn ang="0">
                  <a:pos x="795" y="613"/>
                </a:cxn>
                <a:cxn ang="0">
                  <a:pos x="824" y="386"/>
                </a:cxn>
                <a:cxn ang="0">
                  <a:pos x="827" y="152"/>
                </a:cxn>
                <a:cxn ang="0">
                  <a:pos x="817" y="0"/>
                </a:cxn>
                <a:cxn ang="0">
                  <a:pos x="872" y="200"/>
                </a:cxn>
                <a:cxn ang="0">
                  <a:pos x="955" y="509"/>
                </a:cxn>
                <a:cxn ang="0">
                  <a:pos x="1001" y="694"/>
                </a:cxn>
                <a:cxn ang="0">
                  <a:pos x="1020" y="811"/>
                </a:cxn>
                <a:cxn ang="0">
                  <a:pos x="1025" y="919"/>
                </a:cxn>
                <a:cxn ang="0">
                  <a:pos x="1012" y="1005"/>
                </a:cxn>
                <a:cxn ang="0">
                  <a:pos x="983" y="1107"/>
                </a:cxn>
                <a:cxn ang="0">
                  <a:pos x="935" y="1182"/>
                </a:cxn>
                <a:cxn ang="0">
                  <a:pos x="880" y="1259"/>
                </a:cxn>
                <a:cxn ang="0">
                  <a:pos x="817" y="1324"/>
                </a:cxn>
                <a:cxn ang="0">
                  <a:pos x="734" y="1380"/>
                </a:cxn>
                <a:cxn ang="0">
                  <a:pos x="624" y="1430"/>
                </a:cxn>
                <a:cxn ang="0">
                  <a:pos x="455" y="1493"/>
                </a:cxn>
                <a:cxn ang="0">
                  <a:pos x="319" y="1527"/>
                </a:cxn>
                <a:cxn ang="0">
                  <a:pos x="163" y="1560"/>
                </a:cxn>
                <a:cxn ang="0">
                  <a:pos x="0" y="1572"/>
                </a:cxn>
                <a:cxn ang="0">
                  <a:pos x="0" y="1572"/>
                </a:cxn>
              </a:cxnLst>
              <a:rect l="0" t="0" r="r" b="b"/>
              <a:pathLst>
                <a:path w="1025" h="1572">
                  <a:moveTo>
                    <a:pt x="0" y="1572"/>
                  </a:moveTo>
                  <a:lnTo>
                    <a:pt x="361" y="1275"/>
                  </a:lnTo>
                  <a:lnTo>
                    <a:pt x="607" y="1042"/>
                  </a:lnTo>
                  <a:lnTo>
                    <a:pt x="696" y="916"/>
                  </a:lnTo>
                  <a:lnTo>
                    <a:pt x="763" y="772"/>
                  </a:lnTo>
                  <a:lnTo>
                    <a:pt x="795" y="613"/>
                  </a:lnTo>
                  <a:lnTo>
                    <a:pt x="824" y="386"/>
                  </a:lnTo>
                  <a:lnTo>
                    <a:pt x="827" y="152"/>
                  </a:lnTo>
                  <a:lnTo>
                    <a:pt x="817" y="0"/>
                  </a:lnTo>
                  <a:lnTo>
                    <a:pt x="872" y="200"/>
                  </a:lnTo>
                  <a:lnTo>
                    <a:pt x="955" y="509"/>
                  </a:lnTo>
                  <a:lnTo>
                    <a:pt x="1001" y="694"/>
                  </a:lnTo>
                  <a:lnTo>
                    <a:pt x="1020" y="811"/>
                  </a:lnTo>
                  <a:lnTo>
                    <a:pt x="1025" y="919"/>
                  </a:lnTo>
                  <a:lnTo>
                    <a:pt x="1012" y="1005"/>
                  </a:lnTo>
                  <a:lnTo>
                    <a:pt x="983" y="1107"/>
                  </a:lnTo>
                  <a:lnTo>
                    <a:pt x="935" y="1182"/>
                  </a:lnTo>
                  <a:lnTo>
                    <a:pt x="880" y="1259"/>
                  </a:lnTo>
                  <a:lnTo>
                    <a:pt x="817" y="1324"/>
                  </a:lnTo>
                  <a:lnTo>
                    <a:pt x="734" y="1380"/>
                  </a:lnTo>
                  <a:lnTo>
                    <a:pt x="624" y="1430"/>
                  </a:lnTo>
                  <a:lnTo>
                    <a:pt x="455" y="1493"/>
                  </a:lnTo>
                  <a:lnTo>
                    <a:pt x="319" y="1527"/>
                  </a:lnTo>
                  <a:lnTo>
                    <a:pt x="163" y="1560"/>
                  </a:lnTo>
                  <a:lnTo>
                    <a:pt x="0" y="1572"/>
                  </a:lnTo>
                  <a:lnTo>
                    <a:pt x="0" y="1572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"/>
            <p:cNvSpPr>
              <a:spLocks/>
            </p:cNvSpPr>
            <p:nvPr/>
          </p:nvSpPr>
          <p:spPr bwMode="auto">
            <a:xfrm>
              <a:off x="1766888" y="1516063"/>
              <a:ext cx="1455738" cy="118745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24" y="748"/>
                </a:cxn>
                <a:cxn ang="0">
                  <a:pos x="338" y="542"/>
                </a:cxn>
                <a:cxn ang="0">
                  <a:pos x="502" y="340"/>
                </a:cxn>
                <a:cxn ang="0">
                  <a:pos x="663" y="190"/>
                </a:cxn>
                <a:cxn ang="0">
                  <a:pos x="809" y="77"/>
                </a:cxn>
                <a:cxn ang="0">
                  <a:pos x="917" y="0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917" h="748">
                  <a:moveTo>
                    <a:pt x="0" y="9"/>
                  </a:moveTo>
                  <a:lnTo>
                    <a:pt x="224" y="748"/>
                  </a:lnTo>
                  <a:lnTo>
                    <a:pt x="338" y="542"/>
                  </a:lnTo>
                  <a:lnTo>
                    <a:pt x="502" y="340"/>
                  </a:lnTo>
                  <a:lnTo>
                    <a:pt x="663" y="190"/>
                  </a:lnTo>
                  <a:lnTo>
                    <a:pt x="809" y="77"/>
                  </a:lnTo>
                  <a:lnTo>
                    <a:pt x="917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"/>
            <p:cNvSpPr>
              <a:spLocks/>
            </p:cNvSpPr>
            <p:nvPr/>
          </p:nvSpPr>
          <p:spPr bwMode="auto">
            <a:xfrm>
              <a:off x="3235326" y="1128713"/>
              <a:ext cx="2376488" cy="390525"/>
            </a:xfrm>
            <a:custGeom>
              <a:avLst/>
              <a:gdLst/>
              <a:ahLst/>
              <a:cxnLst>
                <a:cxn ang="0">
                  <a:pos x="0" y="244"/>
                </a:cxn>
                <a:cxn ang="0">
                  <a:pos x="1497" y="246"/>
                </a:cxn>
                <a:cxn ang="0">
                  <a:pos x="1299" y="118"/>
                </a:cxn>
                <a:cxn ang="0">
                  <a:pos x="1149" y="48"/>
                </a:cxn>
                <a:cxn ang="0">
                  <a:pos x="993" y="8"/>
                </a:cxn>
                <a:cxn ang="0">
                  <a:pos x="847" y="0"/>
                </a:cxn>
                <a:cxn ang="0">
                  <a:pos x="654" y="0"/>
                </a:cxn>
                <a:cxn ang="0">
                  <a:pos x="452" y="32"/>
                </a:cxn>
                <a:cxn ang="0">
                  <a:pos x="257" y="97"/>
                </a:cxn>
                <a:cxn ang="0">
                  <a:pos x="93" y="183"/>
                </a:cxn>
                <a:cxn ang="0">
                  <a:pos x="0" y="244"/>
                </a:cxn>
                <a:cxn ang="0">
                  <a:pos x="0" y="244"/>
                </a:cxn>
              </a:cxnLst>
              <a:rect l="0" t="0" r="r" b="b"/>
              <a:pathLst>
                <a:path w="1497" h="246">
                  <a:moveTo>
                    <a:pt x="0" y="244"/>
                  </a:moveTo>
                  <a:lnTo>
                    <a:pt x="1497" y="246"/>
                  </a:lnTo>
                  <a:lnTo>
                    <a:pt x="1299" y="118"/>
                  </a:lnTo>
                  <a:lnTo>
                    <a:pt x="1149" y="48"/>
                  </a:lnTo>
                  <a:lnTo>
                    <a:pt x="993" y="8"/>
                  </a:lnTo>
                  <a:lnTo>
                    <a:pt x="847" y="0"/>
                  </a:lnTo>
                  <a:lnTo>
                    <a:pt x="654" y="0"/>
                  </a:lnTo>
                  <a:lnTo>
                    <a:pt x="452" y="32"/>
                  </a:lnTo>
                  <a:lnTo>
                    <a:pt x="257" y="97"/>
                  </a:lnTo>
                  <a:lnTo>
                    <a:pt x="93" y="183"/>
                  </a:lnTo>
                  <a:lnTo>
                    <a:pt x="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"/>
            <p:cNvSpPr>
              <a:spLocks/>
            </p:cNvSpPr>
            <p:nvPr/>
          </p:nvSpPr>
          <p:spPr bwMode="auto">
            <a:xfrm>
              <a:off x="1916113" y="2733676"/>
              <a:ext cx="547688" cy="1152525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345" y="726"/>
                </a:cxn>
                <a:cxn ang="0">
                  <a:pos x="263" y="704"/>
                </a:cxn>
                <a:cxn ang="0">
                  <a:pos x="178" y="667"/>
                </a:cxn>
                <a:cxn ang="0">
                  <a:pos x="108" y="616"/>
                </a:cxn>
                <a:cxn ang="0">
                  <a:pos x="52" y="554"/>
                </a:cxn>
                <a:cxn ang="0">
                  <a:pos x="11" y="490"/>
                </a:cxn>
                <a:cxn ang="0">
                  <a:pos x="0" y="391"/>
                </a:cxn>
                <a:cxn ang="0">
                  <a:pos x="19" y="284"/>
                </a:cxn>
                <a:cxn ang="0">
                  <a:pos x="52" y="171"/>
                </a:cxn>
                <a:cxn ang="0">
                  <a:pos x="94" y="77"/>
                </a:cxn>
                <a:cxn ang="0">
                  <a:pos x="127" y="0"/>
                </a:cxn>
                <a:cxn ang="0">
                  <a:pos x="127" y="0"/>
                </a:cxn>
              </a:cxnLst>
              <a:rect l="0" t="0" r="r" b="b"/>
              <a:pathLst>
                <a:path w="345" h="726">
                  <a:moveTo>
                    <a:pt x="127" y="0"/>
                  </a:moveTo>
                  <a:lnTo>
                    <a:pt x="345" y="726"/>
                  </a:lnTo>
                  <a:lnTo>
                    <a:pt x="263" y="704"/>
                  </a:lnTo>
                  <a:lnTo>
                    <a:pt x="178" y="667"/>
                  </a:lnTo>
                  <a:lnTo>
                    <a:pt x="108" y="616"/>
                  </a:lnTo>
                  <a:lnTo>
                    <a:pt x="52" y="554"/>
                  </a:lnTo>
                  <a:lnTo>
                    <a:pt x="11" y="490"/>
                  </a:lnTo>
                  <a:lnTo>
                    <a:pt x="0" y="391"/>
                  </a:lnTo>
                  <a:lnTo>
                    <a:pt x="19" y="284"/>
                  </a:lnTo>
                  <a:lnTo>
                    <a:pt x="52" y="171"/>
                  </a:lnTo>
                  <a:lnTo>
                    <a:pt x="94" y="77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"/>
            <p:cNvSpPr>
              <a:spLocks/>
            </p:cNvSpPr>
            <p:nvPr/>
          </p:nvSpPr>
          <p:spPr bwMode="auto">
            <a:xfrm>
              <a:off x="2325688" y="2813051"/>
              <a:ext cx="428625" cy="409575"/>
            </a:xfrm>
            <a:custGeom>
              <a:avLst/>
              <a:gdLst/>
              <a:ahLst/>
              <a:cxnLst>
                <a:cxn ang="0">
                  <a:pos x="70" y="14"/>
                </a:cxn>
                <a:cxn ang="0">
                  <a:pos x="142" y="116"/>
                </a:cxn>
                <a:cxn ang="0">
                  <a:pos x="70" y="116"/>
                </a:cxn>
                <a:cxn ang="0">
                  <a:pos x="24" y="132"/>
                </a:cxn>
                <a:cxn ang="0">
                  <a:pos x="0" y="156"/>
                </a:cxn>
                <a:cxn ang="0">
                  <a:pos x="5" y="201"/>
                </a:cxn>
                <a:cxn ang="0">
                  <a:pos x="45" y="244"/>
                </a:cxn>
                <a:cxn ang="0">
                  <a:pos x="106" y="258"/>
                </a:cxn>
                <a:cxn ang="0">
                  <a:pos x="181" y="242"/>
                </a:cxn>
                <a:cxn ang="0">
                  <a:pos x="239" y="201"/>
                </a:cxn>
                <a:cxn ang="0">
                  <a:pos x="265" y="150"/>
                </a:cxn>
                <a:cxn ang="0">
                  <a:pos x="270" y="97"/>
                </a:cxn>
                <a:cxn ang="0">
                  <a:pos x="251" y="46"/>
                </a:cxn>
                <a:cxn ang="0">
                  <a:pos x="219" y="14"/>
                </a:cxn>
                <a:cxn ang="0">
                  <a:pos x="157" y="0"/>
                </a:cxn>
                <a:cxn ang="0">
                  <a:pos x="101" y="0"/>
                </a:cxn>
                <a:cxn ang="0">
                  <a:pos x="70" y="14"/>
                </a:cxn>
                <a:cxn ang="0">
                  <a:pos x="70" y="14"/>
                </a:cxn>
              </a:cxnLst>
              <a:rect l="0" t="0" r="r" b="b"/>
              <a:pathLst>
                <a:path w="270" h="258">
                  <a:moveTo>
                    <a:pt x="70" y="14"/>
                  </a:moveTo>
                  <a:lnTo>
                    <a:pt x="142" y="116"/>
                  </a:lnTo>
                  <a:lnTo>
                    <a:pt x="70" y="116"/>
                  </a:lnTo>
                  <a:lnTo>
                    <a:pt x="24" y="132"/>
                  </a:lnTo>
                  <a:lnTo>
                    <a:pt x="0" y="156"/>
                  </a:lnTo>
                  <a:lnTo>
                    <a:pt x="5" y="201"/>
                  </a:lnTo>
                  <a:lnTo>
                    <a:pt x="45" y="244"/>
                  </a:lnTo>
                  <a:lnTo>
                    <a:pt x="106" y="258"/>
                  </a:lnTo>
                  <a:lnTo>
                    <a:pt x="181" y="242"/>
                  </a:lnTo>
                  <a:lnTo>
                    <a:pt x="239" y="201"/>
                  </a:lnTo>
                  <a:lnTo>
                    <a:pt x="265" y="150"/>
                  </a:lnTo>
                  <a:lnTo>
                    <a:pt x="270" y="97"/>
                  </a:lnTo>
                  <a:lnTo>
                    <a:pt x="251" y="46"/>
                  </a:lnTo>
                  <a:lnTo>
                    <a:pt x="219" y="14"/>
                  </a:lnTo>
                  <a:lnTo>
                    <a:pt x="157" y="0"/>
                  </a:lnTo>
                  <a:lnTo>
                    <a:pt x="101" y="0"/>
                  </a:lnTo>
                  <a:lnTo>
                    <a:pt x="70" y="14"/>
                  </a:lnTo>
                  <a:lnTo>
                    <a:pt x="70" y="14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2"/>
            <p:cNvSpPr>
              <a:spLocks/>
            </p:cNvSpPr>
            <p:nvPr/>
          </p:nvSpPr>
          <p:spPr bwMode="auto">
            <a:xfrm>
              <a:off x="3068638" y="2400301"/>
              <a:ext cx="1665288" cy="1076325"/>
            </a:xfrm>
            <a:custGeom>
              <a:avLst/>
              <a:gdLst/>
              <a:ahLst/>
              <a:cxnLst>
                <a:cxn ang="0">
                  <a:pos x="0" y="678"/>
                </a:cxn>
                <a:cxn ang="0">
                  <a:pos x="206" y="561"/>
                </a:cxn>
                <a:cxn ang="0">
                  <a:pos x="431" y="465"/>
                </a:cxn>
                <a:cxn ang="0">
                  <a:pos x="680" y="390"/>
                </a:cxn>
                <a:cxn ang="0">
                  <a:pos x="804" y="314"/>
                </a:cxn>
                <a:cxn ang="0">
                  <a:pos x="889" y="239"/>
                </a:cxn>
                <a:cxn ang="0">
                  <a:pos x="954" y="164"/>
                </a:cxn>
                <a:cxn ang="0">
                  <a:pos x="1007" y="86"/>
                </a:cxn>
                <a:cxn ang="0">
                  <a:pos x="1049" y="0"/>
                </a:cxn>
                <a:cxn ang="0">
                  <a:pos x="930" y="72"/>
                </a:cxn>
                <a:cxn ang="0">
                  <a:pos x="828" y="137"/>
                </a:cxn>
                <a:cxn ang="0">
                  <a:pos x="734" y="175"/>
                </a:cxn>
                <a:cxn ang="0">
                  <a:pos x="633" y="212"/>
                </a:cxn>
                <a:cxn ang="0">
                  <a:pos x="541" y="226"/>
                </a:cxn>
                <a:cxn ang="0">
                  <a:pos x="469" y="234"/>
                </a:cxn>
                <a:cxn ang="0">
                  <a:pos x="383" y="226"/>
                </a:cxn>
                <a:cxn ang="0">
                  <a:pos x="319" y="239"/>
                </a:cxn>
                <a:cxn ang="0">
                  <a:pos x="257" y="268"/>
                </a:cxn>
                <a:cxn ang="0">
                  <a:pos x="201" y="320"/>
                </a:cxn>
                <a:cxn ang="0">
                  <a:pos x="143" y="390"/>
                </a:cxn>
                <a:cxn ang="0">
                  <a:pos x="78" y="494"/>
                </a:cxn>
                <a:cxn ang="0">
                  <a:pos x="30" y="590"/>
                </a:cxn>
                <a:cxn ang="0">
                  <a:pos x="0" y="678"/>
                </a:cxn>
                <a:cxn ang="0">
                  <a:pos x="0" y="678"/>
                </a:cxn>
              </a:cxnLst>
              <a:rect l="0" t="0" r="r" b="b"/>
              <a:pathLst>
                <a:path w="1049" h="678">
                  <a:moveTo>
                    <a:pt x="0" y="678"/>
                  </a:moveTo>
                  <a:lnTo>
                    <a:pt x="206" y="561"/>
                  </a:lnTo>
                  <a:lnTo>
                    <a:pt x="431" y="465"/>
                  </a:lnTo>
                  <a:lnTo>
                    <a:pt x="680" y="390"/>
                  </a:lnTo>
                  <a:lnTo>
                    <a:pt x="804" y="314"/>
                  </a:lnTo>
                  <a:lnTo>
                    <a:pt x="889" y="239"/>
                  </a:lnTo>
                  <a:lnTo>
                    <a:pt x="954" y="164"/>
                  </a:lnTo>
                  <a:lnTo>
                    <a:pt x="1007" y="86"/>
                  </a:lnTo>
                  <a:lnTo>
                    <a:pt x="1049" y="0"/>
                  </a:lnTo>
                  <a:lnTo>
                    <a:pt x="930" y="72"/>
                  </a:lnTo>
                  <a:lnTo>
                    <a:pt x="828" y="137"/>
                  </a:lnTo>
                  <a:lnTo>
                    <a:pt x="734" y="175"/>
                  </a:lnTo>
                  <a:lnTo>
                    <a:pt x="633" y="212"/>
                  </a:lnTo>
                  <a:lnTo>
                    <a:pt x="541" y="226"/>
                  </a:lnTo>
                  <a:lnTo>
                    <a:pt x="469" y="234"/>
                  </a:lnTo>
                  <a:lnTo>
                    <a:pt x="383" y="226"/>
                  </a:lnTo>
                  <a:lnTo>
                    <a:pt x="319" y="239"/>
                  </a:lnTo>
                  <a:lnTo>
                    <a:pt x="257" y="268"/>
                  </a:lnTo>
                  <a:lnTo>
                    <a:pt x="201" y="320"/>
                  </a:lnTo>
                  <a:lnTo>
                    <a:pt x="143" y="390"/>
                  </a:lnTo>
                  <a:lnTo>
                    <a:pt x="78" y="494"/>
                  </a:lnTo>
                  <a:lnTo>
                    <a:pt x="30" y="590"/>
                  </a:lnTo>
                  <a:lnTo>
                    <a:pt x="0" y="678"/>
                  </a:lnTo>
                  <a:lnTo>
                    <a:pt x="0" y="678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3"/>
            <p:cNvSpPr>
              <a:spLocks/>
            </p:cNvSpPr>
            <p:nvPr/>
          </p:nvSpPr>
          <p:spPr bwMode="auto">
            <a:xfrm>
              <a:off x="3509963" y="1728788"/>
              <a:ext cx="1127125" cy="582613"/>
            </a:xfrm>
            <a:custGeom>
              <a:avLst/>
              <a:gdLst/>
              <a:ahLst/>
              <a:cxnLst>
                <a:cxn ang="0">
                  <a:pos x="0" y="297"/>
                </a:cxn>
                <a:cxn ang="0">
                  <a:pos x="12" y="254"/>
                </a:cxn>
                <a:cxn ang="0">
                  <a:pos x="27" y="204"/>
                </a:cxn>
                <a:cxn ang="0">
                  <a:pos x="51" y="153"/>
                </a:cxn>
                <a:cxn ang="0">
                  <a:pos x="82" y="107"/>
                </a:cxn>
                <a:cxn ang="0">
                  <a:pos x="119" y="68"/>
                </a:cxn>
                <a:cxn ang="0">
                  <a:pos x="167" y="35"/>
                </a:cxn>
                <a:cxn ang="0">
                  <a:pos x="210" y="16"/>
                </a:cxn>
                <a:cxn ang="0">
                  <a:pos x="261" y="0"/>
                </a:cxn>
                <a:cxn ang="0">
                  <a:pos x="317" y="0"/>
                </a:cxn>
                <a:cxn ang="0">
                  <a:pos x="384" y="3"/>
                </a:cxn>
                <a:cxn ang="0">
                  <a:pos x="440" y="11"/>
                </a:cxn>
                <a:cxn ang="0">
                  <a:pos x="507" y="35"/>
                </a:cxn>
                <a:cxn ang="0">
                  <a:pos x="561" y="54"/>
                </a:cxn>
                <a:cxn ang="0">
                  <a:pos x="609" y="78"/>
                </a:cxn>
                <a:cxn ang="0">
                  <a:pos x="657" y="118"/>
                </a:cxn>
                <a:cxn ang="0">
                  <a:pos x="691" y="160"/>
                </a:cxn>
                <a:cxn ang="0">
                  <a:pos x="710" y="193"/>
                </a:cxn>
                <a:cxn ang="0">
                  <a:pos x="657" y="239"/>
                </a:cxn>
                <a:cxn ang="0">
                  <a:pos x="604" y="276"/>
                </a:cxn>
                <a:cxn ang="0">
                  <a:pos x="544" y="311"/>
                </a:cxn>
                <a:cxn ang="0">
                  <a:pos x="488" y="338"/>
                </a:cxn>
                <a:cxn ang="0">
                  <a:pos x="442" y="353"/>
                </a:cxn>
                <a:cxn ang="0">
                  <a:pos x="392" y="365"/>
                </a:cxn>
                <a:cxn ang="0">
                  <a:pos x="333" y="367"/>
                </a:cxn>
                <a:cxn ang="0">
                  <a:pos x="287" y="367"/>
                </a:cxn>
                <a:cxn ang="0">
                  <a:pos x="282" y="303"/>
                </a:cxn>
                <a:cxn ang="0">
                  <a:pos x="303" y="303"/>
                </a:cxn>
                <a:cxn ang="0">
                  <a:pos x="338" y="290"/>
                </a:cxn>
                <a:cxn ang="0">
                  <a:pos x="367" y="266"/>
                </a:cxn>
                <a:cxn ang="0">
                  <a:pos x="387" y="242"/>
                </a:cxn>
                <a:cxn ang="0">
                  <a:pos x="394" y="204"/>
                </a:cxn>
                <a:cxn ang="0">
                  <a:pos x="394" y="172"/>
                </a:cxn>
                <a:cxn ang="0">
                  <a:pos x="384" y="129"/>
                </a:cxn>
                <a:cxn ang="0">
                  <a:pos x="367" y="107"/>
                </a:cxn>
                <a:cxn ang="0">
                  <a:pos x="343" y="92"/>
                </a:cxn>
                <a:cxn ang="0">
                  <a:pos x="319" y="78"/>
                </a:cxn>
                <a:cxn ang="0">
                  <a:pos x="293" y="73"/>
                </a:cxn>
                <a:cxn ang="0">
                  <a:pos x="268" y="73"/>
                </a:cxn>
                <a:cxn ang="0">
                  <a:pos x="237" y="78"/>
                </a:cxn>
                <a:cxn ang="0">
                  <a:pos x="210" y="97"/>
                </a:cxn>
                <a:cxn ang="0">
                  <a:pos x="191" y="112"/>
                </a:cxn>
                <a:cxn ang="0">
                  <a:pos x="174" y="140"/>
                </a:cxn>
                <a:cxn ang="0">
                  <a:pos x="167" y="164"/>
                </a:cxn>
                <a:cxn ang="0">
                  <a:pos x="164" y="196"/>
                </a:cxn>
                <a:cxn ang="0">
                  <a:pos x="169" y="228"/>
                </a:cxn>
                <a:cxn ang="0">
                  <a:pos x="188" y="257"/>
                </a:cxn>
                <a:cxn ang="0">
                  <a:pos x="207" y="278"/>
                </a:cxn>
                <a:cxn ang="0">
                  <a:pos x="237" y="295"/>
                </a:cxn>
                <a:cxn ang="0">
                  <a:pos x="261" y="300"/>
                </a:cxn>
                <a:cxn ang="0">
                  <a:pos x="261" y="367"/>
                </a:cxn>
                <a:cxn ang="0">
                  <a:pos x="199" y="357"/>
                </a:cxn>
                <a:cxn ang="0">
                  <a:pos x="135" y="343"/>
                </a:cxn>
                <a:cxn ang="0">
                  <a:pos x="70" y="324"/>
                </a:cxn>
                <a:cxn ang="0">
                  <a:pos x="0" y="297"/>
                </a:cxn>
                <a:cxn ang="0">
                  <a:pos x="0" y="297"/>
                </a:cxn>
              </a:cxnLst>
              <a:rect l="0" t="0" r="r" b="b"/>
              <a:pathLst>
                <a:path w="710" h="367">
                  <a:moveTo>
                    <a:pt x="0" y="297"/>
                  </a:moveTo>
                  <a:lnTo>
                    <a:pt x="12" y="254"/>
                  </a:lnTo>
                  <a:lnTo>
                    <a:pt x="27" y="204"/>
                  </a:lnTo>
                  <a:lnTo>
                    <a:pt x="51" y="153"/>
                  </a:lnTo>
                  <a:lnTo>
                    <a:pt x="82" y="107"/>
                  </a:lnTo>
                  <a:lnTo>
                    <a:pt x="119" y="68"/>
                  </a:lnTo>
                  <a:lnTo>
                    <a:pt x="167" y="35"/>
                  </a:lnTo>
                  <a:lnTo>
                    <a:pt x="210" y="16"/>
                  </a:lnTo>
                  <a:lnTo>
                    <a:pt x="261" y="0"/>
                  </a:lnTo>
                  <a:lnTo>
                    <a:pt x="317" y="0"/>
                  </a:lnTo>
                  <a:lnTo>
                    <a:pt x="384" y="3"/>
                  </a:lnTo>
                  <a:lnTo>
                    <a:pt x="440" y="11"/>
                  </a:lnTo>
                  <a:lnTo>
                    <a:pt x="507" y="35"/>
                  </a:lnTo>
                  <a:lnTo>
                    <a:pt x="561" y="54"/>
                  </a:lnTo>
                  <a:lnTo>
                    <a:pt x="609" y="78"/>
                  </a:lnTo>
                  <a:lnTo>
                    <a:pt x="657" y="118"/>
                  </a:lnTo>
                  <a:lnTo>
                    <a:pt x="691" y="160"/>
                  </a:lnTo>
                  <a:lnTo>
                    <a:pt x="710" y="193"/>
                  </a:lnTo>
                  <a:lnTo>
                    <a:pt x="657" y="239"/>
                  </a:lnTo>
                  <a:lnTo>
                    <a:pt x="604" y="276"/>
                  </a:lnTo>
                  <a:lnTo>
                    <a:pt x="544" y="311"/>
                  </a:lnTo>
                  <a:lnTo>
                    <a:pt x="488" y="338"/>
                  </a:lnTo>
                  <a:lnTo>
                    <a:pt x="442" y="353"/>
                  </a:lnTo>
                  <a:lnTo>
                    <a:pt x="392" y="365"/>
                  </a:lnTo>
                  <a:lnTo>
                    <a:pt x="333" y="367"/>
                  </a:lnTo>
                  <a:lnTo>
                    <a:pt x="287" y="367"/>
                  </a:lnTo>
                  <a:lnTo>
                    <a:pt x="282" y="303"/>
                  </a:lnTo>
                  <a:lnTo>
                    <a:pt x="303" y="303"/>
                  </a:lnTo>
                  <a:lnTo>
                    <a:pt x="338" y="290"/>
                  </a:lnTo>
                  <a:lnTo>
                    <a:pt x="367" y="266"/>
                  </a:lnTo>
                  <a:lnTo>
                    <a:pt x="387" y="242"/>
                  </a:lnTo>
                  <a:lnTo>
                    <a:pt x="394" y="204"/>
                  </a:lnTo>
                  <a:lnTo>
                    <a:pt x="394" y="172"/>
                  </a:lnTo>
                  <a:lnTo>
                    <a:pt x="384" y="129"/>
                  </a:lnTo>
                  <a:lnTo>
                    <a:pt x="367" y="107"/>
                  </a:lnTo>
                  <a:lnTo>
                    <a:pt x="343" y="92"/>
                  </a:lnTo>
                  <a:lnTo>
                    <a:pt x="319" y="78"/>
                  </a:lnTo>
                  <a:lnTo>
                    <a:pt x="293" y="73"/>
                  </a:lnTo>
                  <a:lnTo>
                    <a:pt x="268" y="73"/>
                  </a:lnTo>
                  <a:lnTo>
                    <a:pt x="237" y="78"/>
                  </a:lnTo>
                  <a:lnTo>
                    <a:pt x="210" y="97"/>
                  </a:lnTo>
                  <a:lnTo>
                    <a:pt x="191" y="112"/>
                  </a:lnTo>
                  <a:lnTo>
                    <a:pt x="174" y="140"/>
                  </a:lnTo>
                  <a:lnTo>
                    <a:pt x="167" y="164"/>
                  </a:lnTo>
                  <a:lnTo>
                    <a:pt x="164" y="196"/>
                  </a:lnTo>
                  <a:lnTo>
                    <a:pt x="169" y="228"/>
                  </a:lnTo>
                  <a:lnTo>
                    <a:pt x="188" y="257"/>
                  </a:lnTo>
                  <a:lnTo>
                    <a:pt x="207" y="278"/>
                  </a:lnTo>
                  <a:lnTo>
                    <a:pt x="237" y="295"/>
                  </a:lnTo>
                  <a:lnTo>
                    <a:pt x="261" y="300"/>
                  </a:lnTo>
                  <a:lnTo>
                    <a:pt x="261" y="367"/>
                  </a:lnTo>
                  <a:lnTo>
                    <a:pt x="199" y="357"/>
                  </a:lnTo>
                  <a:lnTo>
                    <a:pt x="135" y="343"/>
                  </a:lnTo>
                  <a:lnTo>
                    <a:pt x="70" y="324"/>
                  </a:lnTo>
                  <a:lnTo>
                    <a:pt x="0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3910013" y="2205038"/>
              <a:ext cx="60325" cy="103188"/>
            </a:xfrm>
            <a:custGeom>
              <a:avLst/>
              <a:gdLst/>
              <a:ahLst/>
              <a:cxnLst>
                <a:cxn ang="0">
                  <a:pos x="6" y="65"/>
                </a:cxn>
                <a:cxn ang="0">
                  <a:pos x="38" y="65"/>
                </a:cxn>
                <a:cxn ang="0">
                  <a:pos x="35" y="5"/>
                </a:cxn>
                <a:cxn ang="0">
                  <a:pos x="0" y="0"/>
                </a:cxn>
                <a:cxn ang="0">
                  <a:pos x="6" y="65"/>
                </a:cxn>
                <a:cxn ang="0">
                  <a:pos x="6" y="65"/>
                </a:cxn>
              </a:cxnLst>
              <a:rect l="0" t="0" r="r" b="b"/>
              <a:pathLst>
                <a:path w="38" h="65">
                  <a:moveTo>
                    <a:pt x="6" y="65"/>
                  </a:moveTo>
                  <a:lnTo>
                    <a:pt x="38" y="65"/>
                  </a:lnTo>
                  <a:lnTo>
                    <a:pt x="35" y="5"/>
                  </a:lnTo>
                  <a:lnTo>
                    <a:pt x="0" y="0"/>
                  </a:lnTo>
                  <a:lnTo>
                    <a:pt x="6" y="65"/>
                  </a:lnTo>
                  <a:lnTo>
                    <a:pt x="6" y="65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5"/>
            <p:cNvSpPr>
              <a:spLocks/>
            </p:cNvSpPr>
            <p:nvPr/>
          </p:nvSpPr>
          <p:spPr bwMode="auto">
            <a:xfrm>
              <a:off x="2470151" y="3111501"/>
              <a:ext cx="4049713" cy="2593975"/>
            </a:xfrm>
            <a:custGeom>
              <a:avLst/>
              <a:gdLst/>
              <a:ahLst/>
              <a:cxnLst>
                <a:cxn ang="0">
                  <a:pos x="0" y="483"/>
                </a:cxn>
                <a:cxn ang="0">
                  <a:pos x="356" y="1634"/>
                </a:cxn>
                <a:cxn ang="0">
                  <a:pos x="2551" y="1385"/>
                </a:cxn>
                <a:cxn ang="0">
                  <a:pos x="2112" y="1021"/>
                </a:cxn>
                <a:cxn ang="0">
                  <a:pos x="1896" y="1187"/>
                </a:cxn>
                <a:cxn ang="0">
                  <a:pos x="1725" y="1292"/>
                </a:cxn>
                <a:cxn ang="0">
                  <a:pos x="1539" y="1385"/>
                </a:cxn>
                <a:cxn ang="0">
                  <a:pos x="1387" y="1426"/>
                </a:cxn>
                <a:cxn ang="0">
                  <a:pos x="1256" y="1457"/>
                </a:cxn>
                <a:cxn ang="0">
                  <a:pos x="1124" y="1464"/>
                </a:cxn>
                <a:cxn ang="0">
                  <a:pos x="982" y="1457"/>
                </a:cxn>
                <a:cxn ang="0">
                  <a:pos x="868" y="1426"/>
                </a:cxn>
                <a:cxn ang="0">
                  <a:pos x="752" y="1356"/>
                </a:cxn>
                <a:cxn ang="0">
                  <a:pos x="685" y="1295"/>
                </a:cxn>
                <a:cxn ang="0">
                  <a:pos x="605" y="1177"/>
                </a:cxn>
                <a:cxn ang="0">
                  <a:pos x="544" y="986"/>
                </a:cxn>
                <a:cxn ang="0">
                  <a:pos x="793" y="1110"/>
                </a:cxn>
                <a:cxn ang="0">
                  <a:pos x="728" y="852"/>
                </a:cxn>
                <a:cxn ang="0">
                  <a:pos x="1010" y="967"/>
                </a:cxn>
                <a:cxn ang="0">
                  <a:pos x="916" y="745"/>
                </a:cxn>
                <a:cxn ang="0">
                  <a:pos x="1191" y="837"/>
                </a:cxn>
                <a:cxn ang="0">
                  <a:pos x="1119" y="589"/>
                </a:cxn>
                <a:cxn ang="0">
                  <a:pos x="1363" y="688"/>
                </a:cxn>
                <a:cxn ang="0">
                  <a:pos x="1309" y="475"/>
                </a:cxn>
                <a:cxn ang="0">
                  <a:pos x="1510" y="538"/>
                </a:cxn>
                <a:cxn ang="0">
                  <a:pos x="1459" y="282"/>
                </a:cxn>
                <a:cxn ang="0">
                  <a:pos x="1216" y="0"/>
                </a:cxn>
                <a:cxn ang="0">
                  <a:pos x="1247" y="381"/>
                </a:cxn>
                <a:cxn ang="0">
                  <a:pos x="916" y="159"/>
                </a:cxn>
                <a:cxn ang="0">
                  <a:pos x="937" y="488"/>
                </a:cxn>
                <a:cxn ang="0">
                  <a:pos x="658" y="249"/>
                </a:cxn>
                <a:cxn ang="0">
                  <a:pos x="629" y="601"/>
                </a:cxn>
                <a:cxn ang="0">
                  <a:pos x="324" y="391"/>
                </a:cxn>
                <a:cxn ang="0">
                  <a:pos x="409" y="743"/>
                </a:cxn>
                <a:cxn ang="0">
                  <a:pos x="0" y="483"/>
                </a:cxn>
                <a:cxn ang="0">
                  <a:pos x="0" y="483"/>
                </a:cxn>
              </a:cxnLst>
              <a:rect l="0" t="0" r="r" b="b"/>
              <a:pathLst>
                <a:path w="2551" h="1634">
                  <a:moveTo>
                    <a:pt x="0" y="483"/>
                  </a:moveTo>
                  <a:lnTo>
                    <a:pt x="356" y="1634"/>
                  </a:lnTo>
                  <a:lnTo>
                    <a:pt x="2551" y="1385"/>
                  </a:lnTo>
                  <a:lnTo>
                    <a:pt x="2112" y="1021"/>
                  </a:lnTo>
                  <a:lnTo>
                    <a:pt x="1896" y="1187"/>
                  </a:lnTo>
                  <a:lnTo>
                    <a:pt x="1725" y="1292"/>
                  </a:lnTo>
                  <a:lnTo>
                    <a:pt x="1539" y="1385"/>
                  </a:lnTo>
                  <a:lnTo>
                    <a:pt x="1387" y="1426"/>
                  </a:lnTo>
                  <a:lnTo>
                    <a:pt x="1256" y="1457"/>
                  </a:lnTo>
                  <a:lnTo>
                    <a:pt x="1124" y="1464"/>
                  </a:lnTo>
                  <a:lnTo>
                    <a:pt x="982" y="1457"/>
                  </a:lnTo>
                  <a:lnTo>
                    <a:pt x="868" y="1426"/>
                  </a:lnTo>
                  <a:lnTo>
                    <a:pt x="752" y="1356"/>
                  </a:lnTo>
                  <a:lnTo>
                    <a:pt x="685" y="1295"/>
                  </a:lnTo>
                  <a:lnTo>
                    <a:pt x="605" y="1177"/>
                  </a:lnTo>
                  <a:lnTo>
                    <a:pt x="544" y="986"/>
                  </a:lnTo>
                  <a:lnTo>
                    <a:pt x="793" y="1110"/>
                  </a:lnTo>
                  <a:lnTo>
                    <a:pt x="728" y="852"/>
                  </a:lnTo>
                  <a:lnTo>
                    <a:pt x="1010" y="967"/>
                  </a:lnTo>
                  <a:lnTo>
                    <a:pt x="916" y="745"/>
                  </a:lnTo>
                  <a:lnTo>
                    <a:pt x="1191" y="837"/>
                  </a:lnTo>
                  <a:lnTo>
                    <a:pt x="1119" y="589"/>
                  </a:lnTo>
                  <a:lnTo>
                    <a:pt x="1363" y="688"/>
                  </a:lnTo>
                  <a:lnTo>
                    <a:pt x="1309" y="475"/>
                  </a:lnTo>
                  <a:lnTo>
                    <a:pt x="1510" y="538"/>
                  </a:lnTo>
                  <a:lnTo>
                    <a:pt x="1459" y="282"/>
                  </a:lnTo>
                  <a:lnTo>
                    <a:pt x="1216" y="0"/>
                  </a:lnTo>
                  <a:lnTo>
                    <a:pt x="1247" y="381"/>
                  </a:lnTo>
                  <a:lnTo>
                    <a:pt x="916" y="159"/>
                  </a:lnTo>
                  <a:lnTo>
                    <a:pt x="937" y="488"/>
                  </a:lnTo>
                  <a:lnTo>
                    <a:pt x="658" y="249"/>
                  </a:lnTo>
                  <a:lnTo>
                    <a:pt x="629" y="601"/>
                  </a:lnTo>
                  <a:lnTo>
                    <a:pt x="324" y="391"/>
                  </a:lnTo>
                  <a:lnTo>
                    <a:pt x="409" y="743"/>
                  </a:lnTo>
                  <a:lnTo>
                    <a:pt x="0" y="483"/>
                  </a:lnTo>
                  <a:lnTo>
                    <a:pt x="0" y="483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6"/>
            <p:cNvSpPr>
              <a:spLocks/>
            </p:cNvSpPr>
            <p:nvPr/>
          </p:nvSpPr>
          <p:spPr bwMode="auto">
            <a:xfrm>
              <a:off x="5619751" y="1519238"/>
              <a:ext cx="1717675" cy="3709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1" y="0"/>
                </a:cxn>
                <a:cxn ang="0">
                  <a:pos x="1082" y="2330"/>
                </a:cxn>
                <a:cxn ang="0">
                  <a:pos x="1058" y="2337"/>
                </a:cxn>
                <a:cxn ang="0">
                  <a:pos x="954" y="1802"/>
                </a:cxn>
                <a:cxn ang="0">
                  <a:pos x="891" y="1493"/>
                </a:cxn>
                <a:cxn ang="0">
                  <a:pos x="814" y="1182"/>
                </a:cxn>
                <a:cxn ang="0">
                  <a:pos x="720" y="880"/>
                </a:cxn>
                <a:cxn ang="0">
                  <a:pos x="623" y="663"/>
                </a:cxn>
                <a:cxn ang="0">
                  <a:pos x="536" y="531"/>
                </a:cxn>
                <a:cxn ang="0">
                  <a:pos x="420" y="408"/>
                </a:cxn>
                <a:cxn ang="0">
                  <a:pos x="335" y="330"/>
                </a:cxn>
                <a:cxn ang="0">
                  <a:pos x="278" y="299"/>
                </a:cxn>
                <a:cxn ang="0">
                  <a:pos x="161" y="154"/>
                </a:cxn>
                <a:cxn ang="0">
                  <a:pos x="46" y="3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82" h="2337">
                  <a:moveTo>
                    <a:pt x="0" y="0"/>
                  </a:moveTo>
                  <a:lnTo>
                    <a:pt x="881" y="0"/>
                  </a:lnTo>
                  <a:lnTo>
                    <a:pt x="1082" y="2330"/>
                  </a:lnTo>
                  <a:lnTo>
                    <a:pt x="1058" y="2337"/>
                  </a:lnTo>
                  <a:lnTo>
                    <a:pt x="954" y="1802"/>
                  </a:lnTo>
                  <a:lnTo>
                    <a:pt x="891" y="1493"/>
                  </a:lnTo>
                  <a:lnTo>
                    <a:pt x="814" y="1182"/>
                  </a:lnTo>
                  <a:lnTo>
                    <a:pt x="720" y="880"/>
                  </a:lnTo>
                  <a:lnTo>
                    <a:pt x="623" y="663"/>
                  </a:lnTo>
                  <a:lnTo>
                    <a:pt x="536" y="531"/>
                  </a:lnTo>
                  <a:lnTo>
                    <a:pt x="420" y="408"/>
                  </a:lnTo>
                  <a:lnTo>
                    <a:pt x="335" y="330"/>
                  </a:lnTo>
                  <a:lnTo>
                    <a:pt x="278" y="299"/>
                  </a:lnTo>
                  <a:lnTo>
                    <a:pt x="161" y="154"/>
                  </a:lnTo>
                  <a:lnTo>
                    <a:pt x="46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0" name="Isosceles Triangle 59"/>
          <p:cNvSpPr/>
          <p:nvPr/>
        </p:nvSpPr>
        <p:spPr>
          <a:xfrm>
            <a:off x="1752600" y="3048000"/>
            <a:ext cx="1676400" cy="2286000"/>
          </a:xfrm>
          <a:prstGeom prst="triangl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60"/>
          <p:cNvSpPr/>
          <p:nvPr/>
        </p:nvSpPr>
        <p:spPr>
          <a:xfrm>
            <a:off x="3733800" y="3048000"/>
            <a:ext cx="1676400" cy="2286000"/>
          </a:xfrm>
          <a:prstGeom prst="triangl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/>
          <p:cNvSpPr/>
          <p:nvPr/>
        </p:nvSpPr>
        <p:spPr>
          <a:xfrm>
            <a:off x="5715000" y="3048000"/>
            <a:ext cx="1676400" cy="2286000"/>
          </a:xfrm>
          <a:prstGeom prst="triangl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" name="Group 196"/>
          <p:cNvGrpSpPr/>
          <p:nvPr/>
        </p:nvGrpSpPr>
        <p:grpSpPr>
          <a:xfrm>
            <a:off x="2133600" y="1295400"/>
            <a:ext cx="4876800" cy="2667000"/>
            <a:chOff x="2133600" y="304800"/>
            <a:chExt cx="4876800" cy="2667000"/>
          </a:xfrm>
        </p:grpSpPr>
        <p:sp>
          <p:nvSpPr>
            <p:cNvPr id="79" name="Cloud 78"/>
            <p:cNvSpPr/>
            <p:nvPr/>
          </p:nvSpPr>
          <p:spPr>
            <a:xfrm>
              <a:off x="2133600" y="304800"/>
              <a:ext cx="4876800" cy="2667000"/>
            </a:xfrm>
            <a:prstGeom prst="cloud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6057947" y="609600"/>
              <a:ext cx="72385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2700">
                    <a:solidFill>
                      <a:schemeClr val="tx1">
                        <a:alpha val="50000"/>
                      </a:schemeClr>
                    </a:solidFill>
                    <a:prstDash val="solid"/>
                  </a:ln>
                  <a:solidFill>
                    <a:srgbClr val="FFFF00">
                      <a:alpha val="50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?</a:t>
              </a:r>
              <a:endParaRPr lang="en-US" sz="5400" b="1" cap="none" spc="0" dirty="0">
                <a:ln w="12700">
                  <a:solidFill>
                    <a:schemeClr val="tx1">
                      <a:alpha val="50000"/>
                    </a:schemeClr>
                  </a:solidFill>
                  <a:prstDash val="solid"/>
                </a:ln>
                <a:solidFill>
                  <a:srgbClr val="FFFF00">
                    <a:alpha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2705147" y="533400"/>
              <a:ext cx="72385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2700">
                    <a:solidFill>
                      <a:schemeClr val="tx1">
                        <a:alpha val="50000"/>
                      </a:schemeClr>
                    </a:solidFill>
                    <a:prstDash val="solid"/>
                  </a:ln>
                  <a:solidFill>
                    <a:srgbClr val="FFFF00">
                      <a:alpha val="50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?</a:t>
              </a:r>
              <a:endParaRPr lang="en-US" sz="5400" b="1" cap="none" spc="0" dirty="0">
                <a:ln w="12700">
                  <a:solidFill>
                    <a:schemeClr val="tx1">
                      <a:alpha val="50000"/>
                    </a:schemeClr>
                  </a:solidFill>
                  <a:prstDash val="solid"/>
                </a:ln>
                <a:solidFill>
                  <a:srgbClr val="FFFF00">
                    <a:alpha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4610147" y="2048470"/>
              <a:ext cx="72385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2700">
                    <a:solidFill>
                      <a:schemeClr val="tx1">
                        <a:alpha val="50000"/>
                      </a:schemeClr>
                    </a:solidFill>
                    <a:prstDash val="solid"/>
                  </a:ln>
                  <a:solidFill>
                    <a:srgbClr val="FFFF00">
                      <a:alpha val="50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?</a:t>
              </a:r>
              <a:endParaRPr lang="en-US" sz="5400" b="1" cap="none" spc="0" dirty="0">
                <a:ln w="12700">
                  <a:solidFill>
                    <a:schemeClr val="tx1">
                      <a:alpha val="50000"/>
                    </a:schemeClr>
                  </a:solidFill>
                  <a:prstDash val="solid"/>
                </a:ln>
                <a:solidFill>
                  <a:srgbClr val="FFFF00">
                    <a:alpha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3124200" y="990600"/>
              <a:ext cx="762000" cy="914400"/>
              <a:chOff x="3276600" y="5334000"/>
              <a:chExt cx="762000" cy="914400"/>
            </a:xfrm>
          </p:grpSpPr>
          <p:sp>
            <p:nvSpPr>
              <p:cNvPr id="144" name="Rectangle 143"/>
              <p:cNvSpPr>
                <a:spLocks noChangeAspect="1"/>
              </p:cNvSpPr>
              <p:nvPr/>
            </p:nvSpPr>
            <p:spPr>
              <a:xfrm>
                <a:off x="3657600" y="5334000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>
                <a:spLocks noChangeAspect="1"/>
              </p:cNvSpPr>
              <p:nvPr/>
            </p:nvSpPr>
            <p:spPr>
              <a:xfrm>
                <a:off x="3429000" y="5715000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7" name="Elbow Connector 146"/>
              <p:cNvCxnSpPr>
                <a:stCxn id="144" idx="1"/>
                <a:endCxn id="145" idx="0"/>
              </p:cNvCxnSpPr>
              <p:nvPr/>
            </p:nvCxnSpPr>
            <p:spPr>
              <a:xfrm rot="10800000" flipV="1">
                <a:off x="3505200" y="5410200"/>
                <a:ext cx="152400" cy="304800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Elbow Connector 146"/>
              <p:cNvCxnSpPr>
                <a:stCxn id="144" idx="3"/>
                <a:endCxn id="85" idx="0"/>
              </p:cNvCxnSpPr>
              <p:nvPr/>
            </p:nvCxnSpPr>
            <p:spPr>
              <a:xfrm>
                <a:off x="3810000" y="5410200"/>
                <a:ext cx="152400" cy="685800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Elbow Connector 146"/>
              <p:cNvCxnSpPr>
                <a:stCxn id="145" idx="1"/>
                <a:endCxn id="82" idx="0"/>
              </p:cNvCxnSpPr>
              <p:nvPr/>
            </p:nvCxnSpPr>
            <p:spPr>
              <a:xfrm rot="10800000" flipV="1">
                <a:off x="3352800" y="5791200"/>
                <a:ext cx="76200" cy="304800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Elbow Connector 146"/>
              <p:cNvCxnSpPr>
                <a:stCxn id="145" idx="3"/>
                <a:endCxn id="83" idx="0"/>
              </p:cNvCxnSpPr>
              <p:nvPr/>
            </p:nvCxnSpPr>
            <p:spPr>
              <a:xfrm>
                <a:off x="3581400" y="5791200"/>
                <a:ext cx="76200" cy="304800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 81"/>
              <p:cNvSpPr>
                <a:spLocks noChangeAspect="1"/>
              </p:cNvSpPr>
              <p:nvPr/>
            </p:nvSpPr>
            <p:spPr>
              <a:xfrm>
                <a:off x="3276600" y="6096000"/>
                <a:ext cx="152400" cy="152400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>
                <a:spLocks noChangeAspect="1"/>
              </p:cNvSpPr>
              <p:nvPr/>
            </p:nvSpPr>
            <p:spPr>
              <a:xfrm>
                <a:off x="3581400" y="6096000"/>
                <a:ext cx="152400" cy="152400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>
                <a:spLocks noChangeAspect="1"/>
              </p:cNvSpPr>
              <p:nvPr/>
            </p:nvSpPr>
            <p:spPr>
              <a:xfrm>
                <a:off x="3886200" y="6096000"/>
                <a:ext cx="152400" cy="152400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>
              <a:off x="4191000" y="990600"/>
              <a:ext cx="762000" cy="914400"/>
              <a:chOff x="3276600" y="5334000"/>
              <a:chExt cx="762000" cy="914400"/>
            </a:xfrm>
          </p:grpSpPr>
          <p:sp>
            <p:nvSpPr>
              <p:cNvPr id="160" name="Rectangle 159"/>
              <p:cNvSpPr>
                <a:spLocks noChangeAspect="1"/>
              </p:cNvSpPr>
              <p:nvPr/>
            </p:nvSpPr>
            <p:spPr>
              <a:xfrm>
                <a:off x="3657600" y="5334000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>
                <a:spLocks noChangeAspect="1"/>
              </p:cNvSpPr>
              <p:nvPr/>
            </p:nvSpPr>
            <p:spPr>
              <a:xfrm>
                <a:off x="3429000" y="5715000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2" name="Elbow Connector 146"/>
              <p:cNvCxnSpPr>
                <a:stCxn id="160" idx="1"/>
                <a:endCxn id="161" idx="0"/>
              </p:cNvCxnSpPr>
              <p:nvPr/>
            </p:nvCxnSpPr>
            <p:spPr>
              <a:xfrm rot="10800000" flipV="1">
                <a:off x="3505200" y="5410200"/>
                <a:ext cx="152400" cy="304800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Elbow Connector 146"/>
              <p:cNvCxnSpPr>
                <a:stCxn id="160" idx="3"/>
                <a:endCxn id="168" idx="0"/>
              </p:cNvCxnSpPr>
              <p:nvPr/>
            </p:nvCxnSpPr>
            <p:spPr>
              <a:xfrm>
                <a:off x="3810000" y="5410200"/>
                <a:ext cx="152400" cy="685800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Elbow Connector 146"/>
              <p:cNvCxnSpPr>
                <a:stCxn id="161" idx="1"/>
                <a:endCxn id="166" idx="0"/>
              </p:cNvCxnSpPr>
              <p:nvPr/>
            </p:nvCxnSpPr>
            <p:spPr>
              <a:xfrm rot="10800000" flipV="1">
                <a:off x="3352800" y="5791200"/>
                <a:ext cx="76200" cy="304800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Elbow Connector 146"/>
              <p:cNvCxnSpPr>
                <a:stCxn id="161" idx="3"/>
                <a:endCxn id="167" idx="0"/>
              </p:cNvCxnSpPr>
              <p:nvPr/>
            </p:nvCxnSpPr>
            <p:spPr>
              <a:xfrm>
                <a:off x="3581400" y="5791200"/>
                <a:ext cx="76200" cy="304800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" name="Oval 165"/>
              <p:cNvSpPr>
                <a:spLocks noChangeAspect="1"/>
              </p:cNvSpPr>
              <p:nvPr/>
            </p:nvSpPr>
            <p:spPr>
              <a:xfrm>
                <a:off x="3276600" y="6096000"/>
                <a:ext cx="152400" cy="152400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>
                <a:spLocks noChangeAspect="1"/>
              </p:cNvSpPr>
              <p:nvPr/>
            </p:nvSpPr>
            <p:spPr>
              <a:xfrm>
                <a:off x="3581400" y="6096000"/>
                <a:ext cx="152400" cy="152400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>
                <a:spLocks noChangeAspect="1"/>
              </p:cNvSpPr>
              <p:nvPr/>
            </p:nvSpPr>
            <p:spPr>
              <a:xfrm>
                <a:off x="3886200" y="6096000"/>
                <a:ext cx="152400" cy="152400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>
              <a:off x="5257800" y="990600"/>
              <a:ext cx="762000" cy="914400"/>
              <a:chOff x="3276600" y="5334000"/>
              <a:chExt cx="762000" cy="914400"/>
            </a:xfrm>
          </p:grpSpPr>
          <p:sp>
            <p:nvSpPr>
              <p:cNvPr id="170" name="Rectangle 169"/>
              <p:cNvSpPr>
                <a:spLocks noChangeAspect="1"/>
              </p:cNvSpPr>
              <p:nvPr/>
            </p:nvSpPr>
            <p:spPr>
              <a:xfrm>
                <a:off x="3657600" y="5334000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/>
              <p:cNvSpPr>
                <a:spLocks noChangeAspect="1"/>
              </p:cNvSpPr>
              <p:nvPr/>
            </p:nvSpPr>
            <p:spPr>
              <a:xfrm>
                <a:off x="3429000" y="5715000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2" name="Elbow Connector 146"/>
              <p:cNvCxnSpPr>
                <a:stCxn id="170" idx="1"/>
                <a:endCxn id="171" idx="0"/>
              </p:cNvCxnSpPr>
              <p:nvPr/>
            </p:nvCxnSpPr>
            <p:spPr>
              <a:xfrm rot="10800000" flipV="1">
                <a:off x="3505200" y="5410200"/>
                <a:ext cx="152400" cy="304800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Elbow Connector 146"/>
              <p:cNvCxnSpPr>
                <a:stCxn id="170" idx="3"/>
                <a:endCxn id="178" idx="0"/>
              </p:cNvCxnSpPr>
              <p:nvPr/>
            </p:nvCxnSpPr>
            <p:spPr>
              <a:xfrm>
                <a:off x="3810000" y="5410200"/>
                <a:ext cx="152400" cy="685800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Elbow Connector 146"/>
              <p:cNvCxnSpPr>
                <a:stCxn id="171" idx="1"/>
                <a:endCxn id="176" idx="0"/>
              </p:cNvCxnSpPr>
              <p:nvPr/>
            </p:nvCxnSpPr>
            <p:spPr>
              <a:xfrm rot="10800000" flipV="1">
                <a:off x="3352800" y="5791200"/>
                <a:ext cx="76200" cy="304800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Elbow Connector 146"/>
              <p:cNvCxnSpPr>
                <a:stCxn id="171" idx="3"/>
                <a:endCxn id="177" idx="0"/>
              </p:cNvCxnSpPr>
              <p:nvPr/>
            </p:nvCxnSpPr>
            <p:spPr>
              <a:xfrm>
                <a:off x="3581400" y="5791200"/>
                <a:ext cx="76200" cy="304800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Oval 175"/>
              <p:cNvSpPr>
                <a:spLocks noChangeAspect="1"/>
              </p:cNvSpPr>
              <p:nvPr/>
            </p:nvSpPr>
            <p:spPr>
              <a:xfrm>
                <a:off x="3276600" y="6096000"/>
                <a:ext cx="152400" cy="152400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/>
              <p:cNvSpPr>
                <a:spLocks noChangeAspect="1"/>
              </p:cNvSpPr>
              <p:nvPr/>
            </p:nvSpPr>
            <p:spPr>
              <a:xfrm>
                <a:off x="3581400" y="6096000"/>
                <a:ext cx="152400" cy="152400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/>
              <p:cNvSpPr>
                <a:spLocks noChangeAspect="1"/>
              </p:cNvSpPr>
              <p:nvPr/>
            </p:nvSpPr>
            <p:spPr>
              <a:xfrm>
                <a:off x="3886200" y="6096000"/>
                <a:ext cx="152400" cy="152400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7" name="Group 86"/>
          <p:cNvGrpSpPr/>
          <p:nvPr/>
        </p:nvGrpSpPr>
        <p:grpSpPr>
          <a:xfrm>
            <a:off x="76200" y="1066800"/>
            <a:ext cx="838200" cy="4724400"/>
            <a:chOff x="76200" y="76200"/>
            <a:chExt cx="838200" cy="4724400"/>
          </a:xfrm>
        </p:grpSpPr>
        <p:sp>
          <p:nvSpPr>
            <p:cNvPr id="127" name="Striped Right Arrow 126"/>
            <p:cNvSpPr/>
            <p:nvPr/>
          </p:nvSpPr>
          <p:spPr>
            <a:xfrm rot="5400000">
              <a:off x="-2171700" y="2324100"/>
              <a:ext cx="4724400" cy="228600"/>
            </a:xfrm>
            <a:prstGeom prst="stripedRigh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76200" y="1524000"/>
              <a:ext cx="228600" cy="762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76200" y="2438400"/>
              <a:ext cx="228600" cy="762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76200" y="3352800"/>
              <a:ext cx="228600" cy="762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76200" y="4267200"/>
              <a:ext cx="228600" cy="762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90511" y="1414790"/>
              <a:ext cx="6238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FFFF"/>
                  </a:solidFill>
                  <a:latin typeface="Trebuchet MS" pitchFamily="34" charset="0"/>
                </a:rPr>
                <a:t>30mya</a:t>
              </a:r>
              <a:endParaRPr lang="en-US" sz="1100" b="1" dirty="0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90511" y="2329190"/>
              <a:ext cx="6238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FFFF"/>
                  </a:solidFill>
                  <a:latin typeface="Trebuchet MS" pitchFamily="34" charset="0"/>
                </a:rPr>
                <a:t>20mya</a:t>
              </a:r>
              <a:endParaRPr lang="en-US" sz="1100" b="1" dirty="0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90511" y="3243590"/>
              <a:ext cx="6238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FFFF"/>
                  </a:solidFill>
                  <a:latin typeface="Trebuchet MS" pitchFamily="34" charset="0"/>
                </a:rPr>
                <a:t>10mya</a:t>
              </a:r>
              <a:endParaRPr lang="en-US" sz="1100" b="1" dirty="0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90511" y="4157990"/>
              <a:ext cx="5822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FFFF"/>
                  </a:solidFill>
                  <a:latin typeface="Trebuchet MS" pitchFamily="34" charset="0"/>
                </a:rPr>
                <a:t>today</a:t>
              </a:r>
              <a:endParaRPr lang="en-US" sz="1100" b="1" dirty="0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76200" y="609600"/>
              <a:ext cx="228600" cy="762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290511" y="500390"/>
              <a:ext cx="6238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FFFF"/>
                  </a:solidFill>
                  <a:latin typeface="Trebuchet MS" pitchFamily="34" charset="0"/>
                </a:rPr>
                <a:t>40mya</a:t>
              </a:r>
              <a:endParaRPr lang="en-US" sz="1100" b="1" dirty="0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pic>
        <p:nvPicPr>
          <p:cNvPr id="181" name="Picture 180" descr="subtree1leveln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5181600"/>
            <a:ext cx="274320" cy="274320"/>
          </a:xfrm>
          <a:prstGeom prst="rect">
            <a:avLst/>
          </a:prstGeom>
        </p:spPr>
      </p:pic>
      <p:pic>
        <p:nvPicPr>
          <p:cNvPr id="182" name="Picture 181" descr="subtree1leveln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5181600"/>
            <a:ext cx="274320" cy="274320"/>
          </a:xfrm>
          <a:prstGeom prst="rect">
            <a:avLst/>
          </a:prstGeom>
        </p:spPr>
      </p:pic>
      <p:pic>
        <p:nvPicPr>
          <p:cNvPr id="183" name="Picture 182" descr="subtree1leveln3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5181600"/>
            <a:ext cx="274320" cy="274320"/>
          </a:xfrm>
          <a:prstGeom prst="rect">
            <a:avLst/>
          </a:prstGeom>
        </p:spPr>
      </p:pic>
      <p:pic>
        <p:nvPicPr>
          <p:cNvPr id="184" name="Picture 183" descr="subtree1leveln4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5181600"/>
            <a:ext cx="274320" cy="274320"/>
          </a:xfrm>
          <a:prstGeom prst="rect">
            <a:avLst/>
          </a:prstGeom>
        </p:spPr>
      </p:pic>
      <p:sp>
        <p:nvSpPr>
          <p:cNvPr id="185" name="Rectangle 184"/>
          <p:cNvSpPr/>
          <p:nvPr/>
        </p:nvSpPr>
        <p:spPr>
          <a:xfrm>
            <a:off x="2562306" y="4687955"/>
            <a:ext cx="683200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dirty="0" smtClean="0">
                <a:ln w="1841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endParaRPr lang="en-US" sz="5400" b="1" i="1" dirty="0">
              <a:ln w="18415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86" name="Picture 185" descr="subtree2leveln1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8080" y="5181600"/>
            <a:ext cx="274320" cy="274320"/>
          </a:xfrm>
          <a:prstGeom prst="rect">
            <a:avLst/>
          </a:prstGeom>
        </p:spPr>
      </p:pic>
      <p:pic>
        <p:nvPicPr>
          <p:cNvPr id="187" name="Picture 186" descr="subtree2leveln2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2880" y="5181600"/>
            <a:ext cx="274320" cy="274320"/>
          </a:xfrm>
          <a:prstGeom prst="rect">
            <a:avLst/>
          </a:prstGeom>
        </p:spPr>
      </p:pic>
      <p:pic>
        <p:nvPicPr>
          <p:cNvPr id="188" name="Picture 187" descr="subtree2leveln3.bm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7680" y="5181600"/>
            <a:ext cx="274320" cy="274320"/>
          </a:xfrm>
          <a:prstGeom prst="rect">
            <a:avLst/>
          </a:prstGeom>
        </p:spPr>
      </p:pic>
      <p:pic>
        <p:nvPicPr>
          <p:cNvPr id="189" name="Picture 188" descr="subtree2leveln4.bmp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1600" y="5181600"/>
            <a:ext cx="274320" cy="274320"/>
          </a:xfrm>
          <a:prstGeom prst="rect">
            <a:avLst/>
          </a:prstGeom>
        </p:spPr>
      </p:pic>
      <p:sp>
        <p:nvSpPr>
          <p:cNvPr id="190" name="Rectangle 189"/>
          <p:cNvSpPr/>
          <p:nvPr/>
        </p:nvSpPr>
        <p:spPr>
          <a:xfrm>
            <a:off x="4546106" y="4687955"/>
            <a:ext cx="683200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dirty="0" smtClean="0">
                <a:ln w="1841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endParaRPr lang="en-US" sz="5400" b="1" i="1" dirty="0">
              <a:ln w="18415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1" name="Picture 190" descr="subtree3leveln1.bmp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9280" y="5181600"/>
            <a:ext cx="274320" cy="274320"/>
          </a:xfrm>
          <a:prstGeom prst="rect">
            <a:avLst/>
          </a:prstGeom>
        </p:spPr>
      </p:pic>
      <p:pic>
        <p:nvPicPr>
          <p:cNvPr id="192" name="Picture 191" descr="subtree3leveln2.bmp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4080" y="5181600"/>
            <a:ext cx="274320" cy="274320"/>
          </a:xfrm>
          <a:prstGeom prst="rect">
            <a:avLst/>
          </a:prstGeom>
        </p:spPr>
      </p:pic>
      <p:pic>
        <p:nvPicPr>
          <p:cNvPr id="193" name="Picture 192" descr="subtree3leveln3.bmp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78880" y="5181600"/>
            <a:ext cx="274320" cy="274320"/>
          </a:xfrm>
          <a:prstGeom prst="rect">
            <a:avLst/>
          </a:prstGeom>
        </p:spPr>
      </p:pic>
      <p:pic>
        <p:nvPicPr>
          <p:cNvPr id="194" name="Picture 193" descr="subtree3leveln4.bmp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62800" y="5181600"/>
            <a:ext cx="274320" cy="274320"/>
          </a:xfrm>
          <a:prstGeom prst="rect">
            <a:avLst/>
          </a:prstGeom>
        </p:spPr>
      </p:pic>
      <p:sp>
        <p:nvSpPr>
          <p:cNvPr id="195" name="Rectangle 194"/>
          <p:cNvSpPr/>
          <p:nvPr/>
        </p:nvSpPr>
        <p:spPr>
          <a:xfrm>
            <a:off x="6511404" y="4691617"/>
            <a:ext cx="683200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dirty="0" smtClean="0">
                <a:ln w="1841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endParaRPr lang="en-US" sz="5400" b="1" i="1" dirty="0">
              <a:ln w="18415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6" name="Content Placeholder 2"/>
          <p:cNvSpPr txBox="1">
            <a:spLocks/>
          </p:cNvSpPr>
          <p:nvPr/>
        </p:nvSpPr>
        <p:spPr>
          <a:xfrm>
            <a:off x="228600" y="6057900"/>
            <a:ext cx="8229600" cy="647700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hich 2 of 3 families of species are the closest?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8" name="Rectangle 2"/>
          <p:cNvSpPr txBox="1">
            <a:spLocks noRot="1" noChangeArrowheads="1"/>
          </p:cNvSpPr>
          <p:nvPr/>
        </p:nvSpPr>
        <p:spPr bwMode="auto">
          <a:xfrm>
            <a:off x="381000" y="0"/>
            <a:ext cx="81534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Deep Reconstruction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2"/>
          <p:cNvGrpSpPr>
            <a:grpSpLocks noChangeAspect="1"/>
          </p:cNvGrpSpPr>
          <p:nvPr/>
        </p:nvGrpSpPr>
        <p:grpSpPr>
          <a:xfrm>
            <a:off x="1766888" y="1128713"/>
            <a:ext cx="5570538" cy="4576763"/>
            <a:chOff x="1766888" y="1128713"/>
            <a:chExt cx="5570538" cy="4576763"/>
          </a:xfrm>
        </p:grpSpPr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4119563" y="2495551"/>
              <a:ext cx="1627188" cy="2495550"/>
            </a:xfrm>
            <a:custGeom>
              <a:avLst/>
              <a:gdLst/>
              <a:ahLst/>
              <a:cxnLst>
                <a:cxn ang="0">
                  <a:pos x="0" y="1572"/>
                </a:cxn>
                <a:cxn ang="0">
                  <a:pos x="361" y="1275"/>
                </a:cxn>
                <a:cxn ang="0">
                  <a:pos x="607" y="1042"/>
                </a:cxn>
                <a:cxn ang="0">
                  <a:pos x="696" y="916"/>
                </a:cxn>
                <a:cxn ang="0">
                  <a:pos x="763" y="772"/>
                </a:cxn>
                <a:cxn ang="0">
                  <a:pos x="795" y="613"/>
                </a:cxn>
                <a:cxn ang="0">
                  <a:pos x="824" y="386"/>
                </a:cxn>
                <a:cxn ang="0">
                  <a:pos x="827" y="152"/>
                </a:cxn>
                <a:cxn ang="0">
                  <a:pos x="817" y="0"/>
                </a:cxn>
                <a:cxn ang="0">
                  <a:pos x="872" y="200"/>
                </a:cxn>
                <a:cxn ang="0">
                  <a:pos x="955" y="509"/>
                </a:cxn>
                <a:cxn ang="0">
                  <a:pos x="1001" y="694"/>
                </a:cxn>
                <a:cxn ang="0">
                  <a:pos x="1020" y="811"/>
                </a:cxn>
                <a:cxn ang="0">
                  <a:pos x="1025" y="919"/>
                </a:cxn>
                <a:cxn ang="0">
                  <a:pos x="1012" y="1005"/>
                </a:cxn>
                <a:cxn ang="0">
                  <a:pos x="983" y="1107"/>
                </a:cxn>
                <a:cxn ang="0">
                  <a:pos x="935" y="1182"/>
                </a:cxn>
                <a:cxn ang="0">
                  <a:pos x="880" y="1259"/>
                </a:cxn>
                <a:cxn ang="0">
                  <a:pos x="817" y="1324"/>
                </a:cxn>
                <a:cxn ang="0">
                  <a:pos x="734" y="1380"/>
                </a:cxn>
                <a:cxn ang="0">
                  <a:pos x="624" y="1430"/>
                </a:cxn>
                <a:cxn ang="0">
                  <a:pos x="455" y="1493"/>
                </a:cxn>
                <a:cxn ang="0">
                  <a:pos x="319" y="1527"/>
                </a:cxn>
                <a:cxn ang="0">
                  <a:pos x="163" y="1560"/>
                </a:cxn>
                <a:cxn ang="0">
                  <a:pos x="0" y="1572"/>
                </a:cxn>
                <a:cxn ang="0">
                  <a:pos x="0" y="1572"/>
                </a:cxn>
              </a:cxnLst>
              <a:rect l="0" t="0" r="r" b="b"/>
              <a:pathLst>
                <a:path w="1025" h="1572">
                  <a:moveTo>
                    <a:pt x="0" y="1572"/>
                  </a:moveTo>
                  <a:lnTo>
                    <a:pt x="361" y="1275"/>
                  </a:lnTo>
                  <a:lnTo>
                    <a:pt x="607" y="1042"/>
                  </a:lnTo>
                  <a:lnTo>
                    <a:pt x="696" y="916"/>
                  </a:lnTo>
                  <a:lnTo>
                    <a:pt x="763" y="772"/>
                  </a:lnTo>
                  <a:lnTo>
                    <a:pt x="795" y="613"/>
                  </a:lnTo>
                  <a:lnTo>
                    <a:pt x="824" y="386"/>
                  </a:lnTo>
                  <a:lnTo>
                    <a:pt x="827" y="152"/>
                  </a:lnTo>
                  <a:lnTo>
                    <a:pt x="817" y="0"/>
                  </a:lnTo>
                  <a:lnTo>
                    <a:pt x="872" y="200"/>
                  </a:lnTo>
                  <a:lnTo>
                    <a:pt x="955" y="509"/>
                  </a:lnTo>
                  <a:lnTo>
                    <a:pt x="1001" y="694"/>
                  </a:lnTo>
                  <a:lnTo>
                    <a:pt x="1020" y="811"/>
                  </a:lnTo>
                  <a:lnTo>
                    <a:pt x="1025" y="919"/>
                  </a:lnTo>
                  <a:lnTo>
                    <a:pt x="1012" y="1005"/>
                  </a:lnTo>
                  <a:lnTo>
                    <a:pt x="983" y="1107"/>
                  </a:lnTo>
                  <a:lnTo>
                    <a:pt x="935" y="1182"/>
                  </a:lnTo>
                  <a:lnTo>
                    <a:pt x="880" y="1259"/>
                  </a:lnTo>
                  <a:lnTo>
                    <a:pt x="817" y="1324"/>
                  </a:lnTo>
                  <a:lnTo>
                    <a:pt x="734" y="1380"/>
                  </a:lnTo>
                  <a:lnTo>
                    <a:pt x="624" y="1430"/>
                  </a:lnTo>
                  <a:lnTo>
                    <a:pt x="455" y="1493"/>
                  </a:lnTo>
                  <a:lnTo>
                    <a:pt x="319" y="1527"/>
                  </a:lnTo>
                  <a:lnTo>
                    <a:pt x="163" y="1560"/>
                  </a:lnTo>
                  <a:lnTo>
                    <a:pt x="0" y="1572"/>
                  </a:lnTo>
                  <a:lnTo>
                    <a:pt x="0" y="1572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1766888" y="1516063"/>
              <a:ext cx="1455738" cy="118745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24" y="748"/>
                </a:cxn>
                <a:cxn ang="0">
                  <a:pos x="338" y="542"/>
                </a:cxn>
                <a:cxn ang="0">
                  <a:pos x="502" y="340"/>
                </a:cxn>
                <a:cxn ang="0">
                  <a:pos x="663" y="190"/>
                </a:cxn>
                <a:cxn ang="0">
                  <a:pos x="809" y="77"/>
                </a:cxn>
                <a:cxn ang="0">
                  <a:pos x="917" y="0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917" h="748">
                  <a:moveTo>
                    <a:pt x="0" y="9"/>
                  </a:moveTo>
                  <a:lnTo>
                    <a:pt x="224" y="748"/>
                  </a:lnTo>
                  <a:lnTo>
                    <a:pt x="338" y="542"/>
                  </a:lnTo>
                  <a:lnTo>
                    <a:pt x="502" y="340"/>
                  </a:lnTo>
                  <a:lnTo>
                    <a:pt x="663" y="190"/>
                  </a:lnTo>
                  <a:lnTo>
                    <a:pt x="809" y="77"/>
                  </a:lnTo>
                  <a:lnTo>
                    <a:pt x="917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3235326" y="1128713"/>
              <a:ext cx="2376488" cy="390525"/>
            </a:xfrm>
            <a:custGeom>
              <a:avLst/>
              <a:gdLst/>
              <a:ahLst/>
              <a:cxnLst>
                <a:cxn ang="0">
                  <a:pos x="0" y="244"/>
                </a:cxn>
                <a:cxn ang="0">
                  <a:pos x="1497" y="246"/>
                </a:cxn>
                <a:cxn ang="0">
                  <a:pos x="1299" y="118"/>
                </a:cxn>
                <a:cxn ang="0">
                  <a:pos x="1149" y="48"/>
                </a:cxn>
                <a:cxn ang="0">
                  <a:pos x="993" y="8"/>
                </a:cxn>
                <a:cxn ang="0">
                  <a:pos x="847" y="0"/>
                </a:cxn>
                <a:cxn ang="0">
                  <a:pos x="654" y="0"/>
                </a:cxn>
                <a:cxn ang="0">
                  <a:pos x="452" y="32"/>
                </a:cxn>
                <a:cxn ang="0">
                  <a:pos x="257" y="97"/>
                </a:cxn>
                <a:cxn ang="0">
                  <a:pos x="93" y="183"/>
                </a:cxn>
                <a:cxn ang="0">
                  <a:pos x="0" y="244"/>
                </a:cxn>
                <a:cxn ang="0">
                  <a:pos x="0" y="244"/>
                </a:cxn>
              </a:cxnLst>
              <a:rect l="0" t="0" r="r" b="b"/>
              <a:pathLst>
                <a:path w="1497" h="246">
                  <a:moveTo>
                    <a:pt x="0" y="244"/>
                  </a:moveTo>
                  <a:lnTo>
                    <a:pt x="1497" y="246"/>
                  </a:lnTo>
                  <a:lnTo>
                    <a:pt x="1299" y="118"/>
                  </a:lnTo>
                  <a:lnTo>
                    <a:pt x="1149" y="48"/>
                  </a:lnTo>
                  <a:lnTo>
                    <a:pt x="993" y="8"/>
                  </a:lnTo>
                  <a:lnTo>
                    <a:pt x="847" y="0"/>
                  </a:lnTo>
                  <a:lnTo>
                    <a:pt x="654" y="0"/>
                  </a:lnTo>
                  <a:lnTo>
                    <a:pt x="452" y="32"/>
                  </a:lnTo>
                  <a:lnTo>
                    <a:pt x="257" y="97"/>
                  </a:lnTo>
                  <a:lnTo>
                    <a:pt x="93" y="183"/>
                  </a:lnTo>
                  <a:lnTo>
                    <a:pt x="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1916113" y="2733676"/>
              <a:ext cx="547688" cy="1152525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345" y="726"/>
                </a:cxn>
                <a:cxn ang="0">
                  <a:pos x="263" y="704"/>
                </a:cxn>
                <a:cxn ang="0">
                  <a:pos x="178" y="667"/>
                </a:cxn>
                <a:cxn ang="0">
                  <a:pos x="108" y="616"/>
                </a:cxn>
                <a:cxn ang="0">
                  <a:pos x="52" y="554"/>
                </a:cxn>
                <a:cxn ang="0">
                  <a:pos x="11" y="490"/>
                </a:cxn>
                <a:cxn ang="0">
                  <a:pos x="0" y="391"/>
                </a:cxn>
                <a:cxn ang="0">
                  <a:pos x="19" y="284"/>
                </a:cxn>
                <a:cxn ang="0">
                  <a:pos x="52" y="171"/>
                </a:cxn>
                <a:cxn ang="0">
                  <a:pos x="94" y="77"/>
                </a:cxn>
                <a:cxn ang="0">
                  <a:pos x="127" y="0"/>
                </a:cxn>
                <a:cxn ang="0">
                  <a:pos x="127" y="0"/>
                </a:cxn>
              </a:cxnLst>
              <a:rect l="0" t="0" r="r" b="b"/>
              <a:pathLst>
                <a:path w="345" h="726">
                  <a:moveTo>
                    <a:pt x="127" y="0"/>
                  </a:moveTo>
                  <a:lnTo>
                    <a:pt x="345" y="726"/>
                  </a:lnTo>
                  <a:lnTo>
                    <a:pt x="263" y="704"/>
                  </a:lnTo>
                  <a:lnTo>
                    <a:pt x="178" y="667"/>
                  </a:lnTo>
                  <a:lnTo>
                    <a:pt x="108" y="616"/>
                  </a:lnTo>
                  <a:lnTo>
                    <a:pt x="52" y="554"/>
                  </a:lnTo>
                  <a:lnTo>
                    <a:pt x="11" y="490"/>
                  </a:lnTo>
                  <a:lnTo>
                    <a:pt x="0" y="391"/>
                  </a:lnTo>
                  <a:lnTo>
                    <a:pt x="19" y="284"/>
                  </a:lnTo>
                  <a:lnTo>
                    <a:pt x="52" y="171"/>
                  </a:lnTo>
                  <a:lnTo>
                    <a:pt x="94" y="77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2325688" y="2813051"/>
              <a:ext cx="428625" cy="409575"/>
            </a:xfrm>
            <a:custGeom>
              <a:avLst/>
              <a:gdLst/>
              <a:ahLst/>
              <a:cxnLst>
                <a:cxn ang="0">
                  <a:pos x="70" y="14"/>
                </a:cxn>
                <a:cxn ang="0">
                  <a:pos x="142" y="116"/>
                </a:cxn>
                <a:cxn ang="0">
                  <a:pos x="70" y="116"/>
                </a:cxn>
                <a:cxn ang="0">
                  <a:pos x="24" y="132"/>
                </a:cxn>
                <a:cxn ang="0">
                  <a:pos x="0" y="156"/>
                </a:cxn>
                <a:cxn ang="0">
                  <a:pos x="5" y="201"/>
                </a:cxn>
                <a:cxn ang="0">
                  <a:pos x="45" y="244"/>
                </a:cxn>
                <a:cxn ang="0">
                  <a:pos x="106" y="258"/>
                </a:cxn>
                <a:cxn ang="0">
                  <a:pos x="181" y="242"/>
                </a:cxn>
                <a:cxn ang="0">
                  <a:pos x="239" y="201"/>
                </a:cxn>
                <a:cxn ang="0">
                  <a:pos x="265" y="150"/>
                </a:cxn>
                <a:cxn ang="0">
                  <a:pos x="270" y="97"/>
                </a:cxn>
                <a:cxn ang="0">
                  <a:pos x="251" y="46"/>
                </a:cxn>
                <a:cxn ang="0">
                  <a:pos x="219" y="14"/>
                </a:cxn>
                <a:cxn ang="0">
                  <a:pos x="157" y="0"/>
                </a:cxn>
                <a:cxn ang="0">
                  <a:pos x="101" y="0"/>
                </a:cxn>
                <a:cxn ang="0">
                  <a:pos x="70" y="14"/>
                </a:cxn>
                <a:cxn ang="0">
                  <a:pos x="70" y="14"/>
                </a:cxn>
              </a:cxnLst>
              <a:rect l="0" t="0" r="r" b="b"/>
              <a:pathLst>
                <a:path w="270" h="258">
                  <a:moveTo>
                    <a:pt x="70" y="14"/>
                  </a:moveTo>
                  <a:lnTo>
                    <a:pt x="142" y="116"/>
                  </a:lnTo>
                  <a:lnTo>
                    <a:pt x="70" y="116"/>
                  </a:lnTo>
                  <a:lnTo>
                    <a:pt x="24" y="132"/>
                  </a:lnTo>
                  <a:lnTo>
                    <a:pt x="0" y="156"/>
                  </a:lnTo>
                  <a:lnTo>
                    <a:pt x="5" y="201"/>
                  </a:lnTo>
                  <a:lnTo>
                    <a:pt x="45" y="244"/>
                  </a:lnTo>
                  <a:lnTo>
                    <a:pt x="106" y="258"/>
                  </a:lnTo>
                  <a:lnTo>
                    <a:pt x="181" y="242"/>
                  </a:lnTo>
                  <a:lnTo>
                    <a:pt x="239" y="201"/>
                  </a:lnTo>
                  <a:lnTo>
                    <a:pt x="265" y="150"/>
                  </a:lnTo>
                  <a:lnTo>
                    <a:pt x="270" y="97"/>
                  </a:lnTo>
                  <a:lnTo>
                    <a:pt x="251" y="46"/>
                  </a:lnTo>
                  <a:lnTo>
                    <a:pt x="219" y="14"/>
                  </a:lnTo>
                  <a:lnTo>
                    <a:pt x="157" y="0"/>
                  </a:lnTo>
                  <a:lnTo>
                    <a:pt x="101" y="0"/>
                  </a:lnTo>
                  <a:lnTo>
                    <a:pt x="70" y="14"/>
                  </a:lnTo>
                  <a:lnTo>
                    <a:pt x="70" y="14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3068638" y="2400301"/>
              <a:ext cx="1665288" cy="1076325"/>
            </a:xfrm>
            <a:custGeom>
              <a:avLst/>
              <a:gdLst/>
              <a:ahLst/>
              <a:cxnLst>
                <a:cxn ang="0">
                  <a:pos x="0" y="678"/>
                </a:cxn>
                <a:cxn ang="0">
                  <a:pos x="206" y="561"/>
                </a:cxn>
                <a:cxn ang="0">
                  <a:pos x="431" y="465"/>
                </a:cxn>
                <a:cxn ang="0">
                  <a:pos x="680" y="390"/>
                </a:cxn>
                <a:cxn ang="0">
                  <a:pos x="804" y="314"/>
                </a:cxn>
                <a:cxn ang="0">
                  <a:pos x="889" y="239"/>
                </a:cxn>
                <a:cxn ang="0">
                  <a:pos x="954" y="164"/>
                </a:cxn>
                <a:cxn ang="0">
                  <a:pos x="1007" y="86"/>
                </a:cxn>
                <a:cxn ang="0">
                  <a:pos x="1049" y="0"/>
                </a:cxn>
                <a:cxn ang="0">
                  <a:pos x="930" y="72"/>
                </a:cxn>
                <a:cxn ang="0">
                  <a:pos x="828" y="137"/>
                </a:cxn>
                <a:cxn ang="0">
                  <a:pos x="734" y="175"/>
                </a:cxn>
                <a:cxn ang="0">
                  <a:pos x="633" y="212"/>
                </a:cxn>
                <a:cxn ang="0">
                  <a:pos x="541" y="226"/>
                </a:cxn>
                <a:cxn ang="0">
                  <a:pos x="469" y="234"/>
                </a:cxn>
                <a:cxn ang="0">
                  <a:pos x="383" y="226"/>
                </a:cxn>
                <a:cxn ang="0">
                  <a:pos x="319" y="239"/>
                </a:cxn>
                <a:cxn ang="0">
                  <a:pos x="257" y="268"/>
                </a:cxn>
                <a:cxn ang="0">
                  <a:pos x="201" y="320"/>
                </a:cxn>
                <a:cxn ang="0">
                  <a:pos x="143" y="390"/>
                </a:cxn>
                <a:cxn ang="0">
                  <a:pos x="78" y="494"/>
                </a:cxn>
                <a:cxn ang="0">
                  <a:pos x="30" y="590"/>
                </a:cxn>
                <a:cxn ang="0">
                  <a:pos x="0" y="678"/>
                </a:cxn>
                <a:cxn ang="0">
                  <a:pos x="0" y="678"/>
                </a:cxn>
              </a:cxnLst>
              <a:rect l="0" t="0" r="r" b="b"/>
              <a:pathLst>
                <a:path w="1049" h="678">
                  <a:moveTo>
                    <a:pt x="0" y="678"/>
                  </a:moveTo>
                  <a:lnTo>
                    <a:pt x="206" y="561"/>
                  </a:lnTo>
                  <a:lnTo>
                    <a:pt x="431" y="465"/>
                  </a:lnTo>
                  <a:lnTo>
                    <a:pt x="680" y="390"/>
                  </a:lnTo>
                  <a:lnTo>
                    <a:pt x="804" y="314"/>
                  </a:lnTo>
                  <a:lnTo>
                    <a:pt x="889" y="239"/>
                  </a:lnTo>
                  <a:lnTo>
                    <a:pt x="954" y="164"/>
                  </a:lnTo>
                  <a:lnTo>
                    <a:pt x="1007" y="86"/>
                  </a:lnTo>
                  <a:lnTo>
                    <a:pt x="1049" y="0"/>
                  </a:lnTo>
                  <a:lnTo>
                    <a:pt x="930" y="72"/>
                  </a:lnTo>
                  <a:lnTo>
                    <a:pt x="828" y="137"/>
                  </a:lnTo>
                  <a:lnTo>
                    <a:pt x="734" y="175"/>
                  </a:lnTo>
                  <a:lnTo>
                    <a:pt x="633" y="212"/>
                  </a:lnTo>
                  <a:lnTo>
                    <a:pt x="541" y="226"/>
                  </a:lnTo>
                  <a:lnTo>
                    <a:pt x="469" y="234"/>
                  </a:lnTo>
                  <a:lnTo>
                    <a:pt x="383" y="226"/>
                  </a:lnTo>
                  <a:lnTo>
                    <a:pt x="319" y="239"/>
                  </a:lnTo>
                  <a:lnTo>
                    <a:pt x="257" y="268"/>
                  </a:lnTo>
                  <a:lnTo>
                    <a:pt x="201" y="320"/>
                  </a:lnTo>
                  <a:lnTo>
                    <a:pt x="143" y="390"/>
                  </a:lnTo>
                  <a:lnTo>
                    <a:pt x="78" y="494"/>
                  </a:lnTo>
                  <a:lnTo>
                    <a:pt x="30" y="590"/>
                  </a:lnTo>
                  <a:lnTo>
                    <a:pt x="0" y="678"/>
                  </a:lnTo>
                  <a:lnTo>
                    <a:pt x="0" y="678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3509963" y="1728788"/>
              <a:ext cx="1127125" cy="582613"/>
            </a:xfrm>
            <a:custGeom>
              <a:avLst/>
              <a:gdLst/>
              <a:ahLst/>
              <a:cxnLst>
                <a:cxn ang="0">
                  <a:pos x="0" y="297"/>
                </a:cxn>
                <a:cxn ang="0">
                  <a:pos x="12" y="254"/>
                </a:cxn>
                <a:cxn ang="0">
                  <a:pos x="27" y="204"/>
                </a:cxn>
                <a:cxn ang="0">
                  <a:pos x="51" y="153"/>
                </a:cxn>
                <a:cxn ang="0">
                  <a:pos x="82" y="107"/>
                </a:cxn>
                <a:cxn ang="0">
                  <a:pos x="119" y="68"/>
                </a:cxn>
                <a:cxn ang="0">
                  <a:pos x="167" y="35"/>
                </a:cxn>
                <a:cxn ang="0">
                  <a:pos x="210" y="16"/>
                </a:cxn>
                <a:cxn ang="0">
                  <a:pos x="261" y="0"/>
                </a:cxn>
                <a:cxn ang="0">
                  <a:pos x="317" y="0"/>
                </a:cxn>
                <a:cxn ang="0">
                  <a:pos x="384" y="3"/>
                </a:cxn>
                <a:cxn ang="0">
                  <a:pos x="440" y="11"/>
                </a:cxn>
                <a:cxn ang="0">
                  <a:pos x="507" y="35"/>
                </a:cxn>
                <a:cxn ang="0">
                  <a:pos x="561" y="54"/>
                </a:cxn>
                <a:cxn ang="0">
                  <a:pos x="609" y="78"/>
                </a:cxn>
                <a:cxn ang="0">
                  <a:pos x="657" y="118"/>
                </a:cxn>
                <a:cxn ang="0">
                  <a:pos x="691" y="160"/>
                </a:cxn>
                <a:cxn ang="0">
                  <a:pos x="710" y="193"/>
                </a:cxn>
                <a:cxn ang="0">
                  <a:pos x="657" y="239"/>
                </a:cxn>
                <a:cxn ang="0">
                  <a:pos x="604" y="276"/>
                </a:cxn>
                <a:cxn ang="0">
                  <a:pos x="544" y="311"/>
                </a:cxn>
                <a:cxn ang="0">
                  <a:pos x="488" y="338"/>
                </a:cxn>
                <a:cxn ang="0">
                  <a:pos x="442" y="353"/>
                </a:cxn>
                <a:cxn ang="0">
                  <a:pos x="392" y="365"/>
                </a:cxn>
                <a:cxn ang="0">
                  <a:pos x="333" y="367"/>
                </a:cxn>
                <a:cxn ang="0">
                  <a:pos x="287" y="367"/>
                </a:cxn>
                <a:cxn ang="0">
                  <a:pos x="282" y="303"/>
                </a:cxn>
                <a:cxn ang="0">
                  <a:pos x="303" y="303"/>
                </a:cxn>
                <a:cxn ang="0">
                  <a:pos x="338" y="290"/>
                </a:cxn>
                <a:cxn ang="0">
                  <a:pos x="367" y="266"/>
                </a:cxn>
                <a:cxn ang="0">
                  <a:pos x="387" y="242"/>
                </a:cxn>
                <a:cxn ang="0">
                  <a:pos x="394" y="204"/>
                </a:cxn>
                <a:cxn ang="0">
                  <a:pos x="394" y="172"/>
                </a:cxn>
                <a:cxn ang="0">
                  <a:pos x="384" y="129"/>
                </a:cxn>
                <a:cxn ang="0">
                  <a:pos x="367" y="107"/>
                </a:cxn>
                <a:cxn ang="0">
                  <a:pos x="343" y="92"/>
                </a:cxn>
                <a:cxn ang="0">
                  <a:pos x="319" y="78"/>
                </a:cxn>
                <a:cxn ang="0">
                  <a:pos x="293" y="73"/>
                </a:cxn>
                <a:cxn ang="0">
                  <a:pos x="268" y="73"/>
                </a:cxn>
                <a:cxn ang="0">
                  <a:pos x="237" y="78"/>
                </a:cxn>
                <a:cxn ang="0">
                  <a:pos x="210" y="97"/>
                </a:cxn>
                <a:cxn ang="0">
                  <a:pos x="191" y="112"/>
                </a:cxn>
                <a:cxn ang="0">
                  <a:pos x="174" y="140"/>
                </a:cxn>
                <a:cxn ang="0">
                  <a:pos x="167" y="164"/>
                </a:cxn>
                <a:cxn ang="0">
                  <a:pos x="164" y="196"/>
                </a:cxn>
                <a:cxn ang="0">
                  <a:pos x="169" y="228"/>
                </a:cxn>
                <a:cxn ang="0">
                  <a:pos x="188" y="257"/>
                </a:cxn>
                <a:cxn ang="0">
                  <a:pos x="207" y="278"/>
                </a:cxn>
                <a:cxn ang="0">
                  <a:pos x="237" y="295"/>
                </a:cxn>
                <a:cxn ang="0">
                  <a:pos x="261" y="300"/>
                </a:cxn>
                <a:cxn ang="0">
                  <a:pos x="261" y="367"/>
                </a:cxn>
                <a:cxn ang="0">
                  <a:pos x="199" y="357"/>
                </a:cxn>
                <a:cxn ang="0">
                  <a:pos x="135" y="343"/>
                </a:cxn>
                <a:cxn ang="0">
                  <a:pos x="70" y="324"/>
                </a:cxn>
                <a:cxn ang="0">
                  <a:pos x="0" y="297"/>
                </a:cxn>
                <a:cxn ang="0">
                  <a:pos x="0" y="297"/>
                </a:cxn>
              </a:cxnLst>
              <a:rect l="0" t="0" r="r" b="b"/>
              <a:pathLst>
                <a:path w="710" h="367">
                  <a:moveTo>
                    <a:pt x="0" y="297"/>
                  </a:moveTo>
                  <a:lnTo>
                    <a:pt x="12" y="254"/>
                  </a:lnTo>
                  <a:lnTo>
                    <a:pt x="27" y="204"/>
                  </a:lnTo>
                  <a:lnTo>
                    <a:pt x="51" y="153"/>
                  </a:lnTo>
                  <a:lnTo>
                    <a:pt x="82" y="107"/>
                  </a:lnTo>
                  <a:lnTo>
                    <a:pt x="119" y="68"/>
                  </a:lnTo>
                  <a:lnTo>
                    <a:pt x="167" y="35"/>
                  </a:lnTo>
                  <a:lnTo>
                    <a:pt x="210" y="16"/>
                  </a:lnTo>
                  <a:lnTo>
                    <a:pt x="261" y="0"/>
                  </a:lnTo>
                  <a:lnTo>
                    <a:pt x="317" y="0"/>
                  </a:lnTo>
                  <a:lnTo>
                    <a:pt x="384" y="3"/>
                  </a:lnTo>
                  <a:lnTo>
                    <a:pt x="440" y="11"/>
                  </a:lnTo>
                  <a:lnTo>
                    <a:pt x="507" y="35"/>
                  </a:lnTo>
                  <a:lnTo>
                    <a:pt x="561" y="54"/>
                  </a:lnTo>
                  <a:lnTo>
                    <a:pt x="609" y="78"/>
                  </a:lnTo>
                  <a:lnTo>
                    <a:pt x="657" y="118"/>
                  </a:lnTo>
                  <a:lnTo>
                    <a:pt x="691" y="160"/>
                  </a:lnTo>
                  <a:lnTo>
                    <a:pt x="710" y="193"/>
                  </a:lnTo>
                  <a:lnTo>
                    <a:pt x="657" y="239"/>
                  </a:lnTo>
                  <a:lnTo>
                    <a:pt x="604" y="276"/>
                  </a:lnTo>
                  <a:lnTo>
                    <a:pt x="544" y="311"/>
                  </a:lnTo>
                  <a:lnTo>
                    <a:pt x="488" y="338"/>
                  </a:lnTo>
                  <a:lnTo>
                    <a:pt x="442" y="353"/>
                  </a:lnTo>
                  <a:lnTo>
                    <a:pt x="392" y="365"/>
                  </a:lnTo>
                  <a:lnTo>
                    <a:pt x="333" y="367"/>
                  </a:lnTo>
                  <a:lnTo>
                    <a:pt x="287" y="367"/>
                  </a:lnTo>
                  <a:lnTo>
                    <a:pt x="282" y="303"/>
                  </a:lnTo>
                  <a:lnTo>
                    <a:pt x="303" y="303"/>
                  </a:lnTo>
                  <a:lnTo>
                    <a:pt x="338" y="290"/>
                  </a:lnTo>
                  <a:lnTo>
                    <a:pt x="367" y="266"/>
                  </a:lnTo>
                  <a:lnTo>
                    <a:pt x="387" y="242"/>
                  </a:lnTo>
                  <a:lnTo>
                    <a:pt x="394" y="204"/>
                  </a:lnTo>
                  <a:lnTo>
                    <a:pt x="394" y="172"/>
                  </a:lnTo>
                  <a:lnTo>
                    <a:pt x="384" y="129"/>
                  </a:lnTo>
                  <a:lnTo>
                    <a:pt x="367" y="107"/>
                  </a:lnTo>
                  <a:lnTo>
                    <a:pt x="343" y="92"/>
                  </a:lnTo>
                  <a:lnTo>
                    <a:pt x="319" y="78"/>
                  </a:lnTo>
                  <a:lnTo>
                    <a:pt x="293" y="73"/>
                  </a:lnTo>
                  <a:lnTo>
                    <a:pt x="268" y="73"/>
                  </a:lnTo>
                  <a:lnTo>
                    <a:pt x="237" y="78"/>
                  </a:lnTo>
                  <a:lnTo>
                    <a:pt x="210" y="97"/>
                  </a:lnTo>
                  <a:lnTo>
                    <a:pt x="191" y="112"/>
                  </a:lnTo>
                  <a:lnTo>
                    <a:pt x="174" y="140"/>
                  </a:lnTo>
                  <a:lnTo>
                    <a:pt x="167" y="164"/>
                  </a:lnTo>
                  <a:lnTo>
                    <a:pt x="164" y="196"/>
                  </a:lnTo>
                  <a:lnTo>
                    <a:pt x="169" y="228"/>
                  </a:lnTo>
                  <a:lnTo>
                    <a:pt x="188" y="257"/>
                  </a:lnTo>
                  <a:lnTo>
                    <a:pt x="207" y="278"/>
                  </a:lnTo>
                  <a:lnTo>
                    <a:pt x="237" y="295"/>
                  </a:lnTo>
                  <a:lnTo>
                    <a:pt x="261" y="300"/>
                  </a:lnTo>
                  <a:lnTo>
                    <a:pt x="261" y="367"/>
                  </a:lnTo>
                  <a:lnTo>
                    <a:pt x="199" y="357"/>
                  </a:lnTo>
                  <a:lnTo>
                    <a:pt x="135" y="343"/>
                  </a:lnTo>
                  <a:lnTo>
                    <a:pt x="70" y="324"/>
                  </a:lnTo>
                  <a:lnTo>
                    <a:pt x="0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3910013" y="2205038"/>
              <a:ext cx="60325" cy="103188"/>
            </a:xfrm>
            <a:custGeom>
              <a:avLst/>
              <a:gdLst/>
              <a:ahLst/>
              <a:cxnLst>
                <a:cxn ang="0">
                  <a:pos x="6" y="65"/>
                </a:cxn>
                <a:cxn ang="0">
                  <a:pos x="38" y="65"/>
                </a:cxn>
                <a:cxn ang="0">
                  <a:pos x="35" y="5"/>
                </a:cxn>
                <a:cxn ang="0">
                  <a:pos x="0" y="0"/>
                </a:cxn>
                <a:cxn ang="0">
                  <a:pos x="6" y="65"/>
                </a:cxn>
                <a:cxn ang="0">
                  <a:pos x="6" y="65"/>
                </a:cxn>
              </a:cxnLst>
              <a:rect l="0" t="0" r="r" b="b"/>
              <a:pathLst>
                <a:path w="38" h="65">
                  <a:moveTo>
                    <a:pt x="6" y="65"/>
                  </a:moveTo>
                  <a:lnTo>
                    <a:pt x="38" y="65"/>
                  </a:lnTo>
                  <a:lnTo>
                    <a:pt x="35" y="5"/>
                  </a:lnTo>
                  <a:lnTo>
                    <a:pt x="0" y="0"/>
                  </a:lnTo>
                  <a:lnTo>
                    <a:pt x="6" y="65"/>
                  </a:lnTo>
                  <a:lnTo>
                    <a:pt x="6" y="65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2470151" y="3111501"/>
              <a:ext cx="4049713" cy="2593975"/>
            </a:xfrm>
            <a:custGeom>
              <a:avLst/>
              <a:gdLst/>
              <a:ahLst/>
              <a:cxnLst>
                <a:cxn ang="0">
                  <a:pos x="0" y="483"/>
                </a:cxn>
                <a:cxn ang="0">
                  <a:pos x="356" y="1634"/>
                </a:cxn>
                <a:cxn ang="0">
                  <a:pos x="2551" y="1385"/>
                </a:cxn>
                <a:cxn ang="0">
                  <a:pos x="2112" y="1021"/>
                </a:cxn>
                <a:cxn ang="0">
                  <a:pos x="1896" y="1187"/>
                </a:cxn>
                <a:cxn ang="0">
                  <a:pos x="1725" y="1292"/>
                </a:cxn>
                <a:cxn ang="0">
                  <a:pos x="1539" y="1385"/>
                </a:cxn>
                <a:cxn ang="0">
                  <a:pos x="1387" y="1426"/>
                </a:cxn>
                <a:cxn ang="0">
                  <a:pos x="1256" y="1457"/>
                </a:cxn>
                <a:cxn ang="0">
                  <a:pos x="1124" y="1464"/>
                </a:cxn>
                <a:cxn ang="0">
                  <a:pos x="982" y="1457"/>
                </a:cxn>
                <a:cxn ang="0">
                  <a:pos x="868" y="1426"/>
                </a:cxn>
                <a:cxn ang="0">
                  <a:pos x="752" y="1356"/>
                </a:cxn>
                <a:cxn ang="0">
                  <a:pos x="685" y="1295"/>
                </a:cxn>
                <a:cxn ang="0">
                  <a:pos x="605" y="1177"/>
                </a:cxn>
                <a:cxn ang="0">
                  <a:pos x="544" y="986"/>
                </a:cxn>
                <a:cxn ang="0">
                  <a:pos x="793" y="1110"/>
                </a:cxn>
                <a:cxn ang="0">
                  <a:pos x="728" y="852"/>
                </a:cxn>
                <a:cxn ang="0">
                  <a:pos x="1010" y="967"/>
                </a:cxn>
                <a:cxn ang="0">
                  <a:pos x="916" y="745"/>
                </a:cxn>
                <a:cxn ang="0">
                  <a:pos x="1191" y="837"/>
                </a:cxn>
                <a:cxn ang="0">
                  <a:pos x="1119" y="589"/>
                </a:cxn>
                <a:cxn ang="0">
                  <a:pos x="1363" y="688"/>
                </a:cxn>
                <a:cxn ang="0">
                  <a:pos x="1309" y="475"/>
                </a:cxn>
                <a:cxn ang="0">
                  <a:pos x="1510" y="538"/>
                </a:cxn>
                <a:cxn ang="0">
                  <a:pos x="1459" y="282"/>
                </a:cxn>
                <a:cxn ang="0">
                  <a:pos x="1216" y="0"/>
                </a:cxn>
                <a:cxn ang="0">
                  <a:pos x="1247" y="381"/>
                </a:cxn>
                <a:cxn ang="0">
                  <a:pos x="916" y="159"/>
                </a:cxn>
                <a:cxn ang="0">
                  <a:pos x="937" y="488"/>
                </a:cxn>
                <a:cxn ang="0">
                  <a:pos x="658" y="249"/>
                </a:cxn>
                <a:cxn ang="0">
                  <a:pos x="629" y="601"/>
                </a:cxn>
                <a:cxn ang="0">
                  <a:pos x="324" y="391"/>
                </a:cxn>
                <a:cxn ang="0">
                  <a:pos x="409" y="743"/>
                </a:cxn>
                <a:cxn ang="0">
                  <a:pos x="0" y="483"/>
                </a:cxn>
                <a:cxn ang="0">
                  <a:pos x="0" y="483"/>
                </a:cxn>
              </a:cxnLst>
              <a:rect l="0" t="0" r="r" b="b"/>
              <a:pathLst>
                <a:path w="2551" h="1634">
                  <a:moveTo>
                    <a:pt x="0" y="483"/>
                  </a:moveTo>
                  <a:lnTo>
                    <a:pt x="356" y="1634"/>
                  </a:lnTo>
                  <a:lnTo>
                    <a:pt x="2551" y="1385"/>
                  </a:lnTo>
                  <a:lnTo>
                    <a:pt x="2112" y="1021"/>
                  </a:lnTo>
                  <a:lnTo>
                    <a:pt x="1896" y="1187"/>
                  </a:lnTo>
                  <a:lnTo>
                    <a:pt x="1725" y="1292"/>
                  </a:lnTo>
                  <a:lnTo>
                    <a:pt x="1539" y="1385"/>
                  </a:lnTo>
                  <a:lnTo>
                    <a:pt x="1387" y="1426"/>
                  </a:lnTo>
                  <a:lnTo>
                    <a:pt x="1256" y="1457"/>
                  </a:lnTo>
                  <a:lnTo>
                    <a:pt x="1124" y="1464"/>
                  </a:lnTo>
                  <a:lnTo>
                    <a:pt x="982" y="1457"/>
                  </a:lnTo>
                  <a:lnTo>
                    <a:pt x="868" y="1426"/>
                  </a:lnTo>
                  <a:lnTo>
                    <a:pt x="752" y="1356"/>
                  </a:lnTo>
                  <a:lnTo>
                    <a:pt x="685" y="1295"/>
                  </a:lnTo>
                  <a:lnTo>
                    <a:pt x="605" y="1177"/>
                  </a:lnTo>
                  <a:lnTo>
                    <a:pt x="544" y="986"/>
                  </a:lnTo>
                  <a:lnTo>
                    <a:pt x="793" y="1110"/>
                  </a:lnTo>
                  <a:lnTo>
                    <a:pt x="728" y="852"/>
                  </a:lnTo>
                  <a:lnTo>
                    <a:pt x="1010" y="967"/>
                  </a:lnTo>
                  <a:lnTo>
                    <a:pt x="916" y="745"/>
                  </a:lnTo>
                  <a:lnTo>
                    <a:pt x="1191" y="837"/>
                  </a:lnTo>
                  <a:lnTo>
                    <a:pt x="1119" y="589"/>
                  </a:lnTo>
                  <a:lnTo>
                    <a:pt x="1363" y="688"/>
                  </a:lnTo>
                  <a:lnTo>
                    <a:pt x="1309" y="475"/>
                  </a:lnTo>
                  <a:lnTo>
                    <a:pt x="1510" y="538"/>
                  </a:lnTo>
                  <a:lnTo>
                    <a:pt x="1459" y="282"/>
                  </a:lnTo>
                  <a:lnTo>
                    <a:pt x="1216" y="0"/>
                  </a:lnTo>
                  <a:lnTo>
                    <a:pt x="1247" y="381"/>
                  </a:lnTo>
                  <a:lnTo>
                    <a:pt x="916" y="159"/>
                  </a:lnTo>
                  <a:lnTo>
                    <a:pt x="937" y="488"/>
                  </a:lnTo>
                  <a:lnTo>
                    <a:pt x="658" y="249"/>
                  </a:lnTo>
                  <a:lnTo>
                    <a:pt x="629" y="601"/>
                  </a:lnTo>
                  <a:lnTo>
                    <a:pt x="324" y="391"/>
                  </a:lnTo>
                  <a:lnTo>
                    <a:pt x="409" y="743"/>
                  </a:lnTo>
                  <a:lnTo>
                    <a:pt x="0" y="483"/>
                  </a:lnTo>
                  <a:lnTo>
                    <a:pt x="0" y="483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5619751" y="1519238"/>
              <a:ext cx="1717675" cy="3709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1" y="0"/>
                </a:cxn>
                <a:cxn ang="0">
                  <a:pos x="1082" y="2330"/>
                </a:cxn>
                <a:cxn ang="0">
                  <a:pos x="1058" y="2337"/>
                </a:cxn>
                <a:cxn ang="0">
                  <a:pos x="954" y="1802"/>
                </a:cxn>
                <a:cxn ang="0">
                  <a:pos x="891" y="1493"/>
                </a:cxn>
                <a:cxn ang="0">
                  <a:pos x="814" y="1182"/>
                </a:cxn>
                <a:cxn ang="0">
                  <a:pos x="720" y="880"/>
                </a:cxn>
                <a:cxn ang="0">
                  <a:pos x="623" y="663"/>
                </a:cxn>
                <a:cxn ang="0">
                  <a:pos x="536" y="531"/>
                </a:cxn>
                <a:cxn ang="0">
                  <a:pos x="420" y="408"/>
                </a:cxn>
                <a:cxn ang="0">
                  <a:pos x="335" y="330"/>
                </a:cxn>
                <a:cxn ang="0">
                  <a:pos x="278" y="299"/>
                </a:cxn>
                <a:cxn ang="0">
                  <a:pos x="161" y="154"/>
                </a:cxn>
                <a:cxn ang="0">
                  <a:pos x="46" y="3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82" h="2337">
                  <a:moveTo>
                    <a:pt x="0" y="0"/>
                  </a:moveTo>
                  <a:lnTo>
                    <a:pt x="881" y="0"/>
                  </a:lnTo>
                  <a:lnTo>
                    <a:pt x="1082" y="2330"/>
                  </a:lnTo>
                  <a:lnTo>
                    <a:pt x="1058" y="2337"/>
                  </a:lnTo>
                  <a:lnTo>
                    <a:pt x="954" y="1802"/>
                  </a:lnTo>
                  <a:lnTo>
                    <a:pt x="891" y="1493"/>
                  </a:lnTo>
                  <a:lnTo>
                    <a:pt x="814" y="1182"/>
                  </a:lnTo>
                  <a:lnTo>
                    <a:pt x="720" y="880"/>
                  </a:lnTo>
                  <a:lnTo>
                    <a:pt x="623" y="663"/>
                  </a:lnTo>
                  <a:lnTo>
                    <a:pt x="536" y="531"/>
                  </a:lnTo>
                  <a:lnTo>
                    <a:pt x="420" y="408"/>
                  </a:lnTo>
                  <a:lnTo>
                    <a:pt x="335" y="330"/>
                  </a:lnTo>
                  <a:lnTo>
                    <a:pt x="278" y="299"/>
                  </a:lnTo>
                  <a:lnTo>
                    <a:pt x="161" y="154"/>
                  </a:lnTo>
                  <a:lnTo>
                    <a:pt x="46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advClick="0" advTm="0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1766888" y="1128713"/>
            <a:ext cx="5570538" cy="4576763"/>
            <a:chOff x="1766888" y="1128713"/>
            <a:chExt cx="5570538" cy="4576763"/>
          </a:xfrm>
        </p:grpSpPr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4119563" y="2495551"/>
              <a:ext cx="1627188" cy="2495550"/>
            </a:xfrm>
            <a:custGeom>
              <a:avLst/>
              <a:gdLst/>
              <a:ahLst/>
              <a:cxnLst>
                <a:cxn ang="0">
                  <a:pos x="0" y="1572"/>
                </a:cxn>
                <a:cxn ang="0">
                  <a:pos x="361" y="1275"/>
                </a:cxn>
                <a:cxn ang="0">
                  <a:pos x="607" y="1042"/>
                </a:cxn>
                <a:cxn ang="0">
                  <a:pos x="696" y="916"/>
                </a:cxn>
                <a:cxn ang="0">
                  <a:pos x="763" y="772"/>
                </a:cxn>
                <a:cxn ang="0">
                  <a:pos x="795" y="613"/>
                </a:cxn>
                <a:cxn ang="0">
                  <a:pos x="824" y="386"/>
                </a:cxn>
                <a:cxn ang="0">
                  <a:pos x="827" y="152"/>
                </a:cxn>
                <a:cxn ang="0">
                  <a:pos x="817" y="0"/>
                </a:cxn>
                <a:cxn ang="0">
                  <a:pos x="872" y="200"/>
                </a:cxn>
                <a:cxn ang="0">
                  <a:pos x="955" y="509"/>
                </a:cxn>
                <a:cxn ang="0">
                  <a:pos x="1001" y="694"/>
                </a:cxn>
                <a:cxn ang="0">
                  <a:pos x="1020" y="811"/>
                </a:cxn>
                <a:cxn ang="0">
                  <a:pos x="1025" y="919"/>
                </a:cxn>
                <a:cxn ang="0">
                  <a:pos x="1012" y="1005"/>
                </a:cxn>
                <a:cxn ang="0">
                  <a:pos x="983" y="1107"/>
                </a:cxn>
                <a:cxn ang="0">
                  <a:pos x="935" y="1182"/>
                </a:cxn>
                <a:cxn ang="0">
                  <a:pos x="880" y="1259"/>
                </a:cxn>
                <a:cxn ang="0">
                  <a:pos x="817" y="1324"/>
                </a:cxn>
                <a:cxn ang="0">
                  <a:pos x="734" y="1380"/>
                </a:cxn>
                <a:cxn ang="0">
                  <a:pos x="624" y="1430"/>
                </a:cxn>
                <a:cxn ang="0">
                  <a:pos x="455" y="1493"/>
                </a:cxn>
                <a:cxn ang="0">
                  <a:pos x="319" y="1527"/>
                </a:cxn>
                <a:cxn ang="0">
                  <a:pos x="163" y="1560"/>
                </a:cxn>
                <a:cxn ang="0">
                  <a:pos x="0" y="1572"/>
                </a:cxn>
                <a:cxn ang="0">
                  <a:pos x="0" y="1572"/>
                </a:cxn>
              </a:cxnLst>
              <a:rect l="0" t="0" r="r" b="b"/>
              <a:pathLst>
                <a:path w="1025" h="1572">
                  <a:moveTo>
                    <a:pt x="0" y="1572"/>
                  </a:moveTo>
                  <a:lnTo>
                    <a:pt x="361" y="1275"/>
                  </a:lnTo>
                  <a:lnTo>
                    <a:pt x="607" y="1042"/>
                  </a:lnTo>
                  <a:lnTo>
                    <a:pt x="696" y="916"/>
                  </a:lnTo>
                  <a:lnTo>
                    <a:pt x="763" y="772"/>
                  </a:lnTo>
                  <a:lnTo>
                    <a:pt x="795" y="613"/>
                  </a:lnTo>
                  <a:lnTo>
                    <a:pt x="824" y="386"/>
                  </a:lnTo>
                  <a:lnTo>
                    <a:pt x="827" y="152"/>
                  </a:lnTo>
                  <a:lnTo>
                    <a:pt x="817" y="0"/>
                  </a:lnTo>
                  <a:lnTo>
                    <a:pt x="872" y="200"/>
                  </a:lnTo>
                  <a:lnTo>
                    <a:pt x="955" y="509"/>
                  </a:lnTo>
                  <a:lnTo>
                    <a:pt x="1001" y="694"/>
                  </a:lnTo>
                  <a:lnTo>
                    <a:pt x="1020" y="811"/>
                  </a:lnTo>
                  <a:lnTo>
                    <a:pt x="1025" y="919"/>
                  </a:lnTo>
                  <a:lnTo>
                    <a:pt x="1012" y="1005"/>
                  </a:lnTo>
                  <a:lnTo>
                    <a:pt x="983" y="1107"/>
                  </a:lnTo>
                  <a:lnTo>
                    <a:pt x="935" y="1182"/>
                  </a:lnTo>
                  <a:lnTo>
                    <a:pt x="880" y="1259"/>
                  </a:lnTo>
                  <a:lnTo>
                    <a:pt x="817" y="1324"/>
                  </a:lnTo>
                  <a:lnTo>
                    <a:pt x="734" y="1380"/>
                  </a:lnTo>
                  <a:lnTo>
                    <a:pt x="624" y="1430"/>
                  </a:lnTo>
                  <a:lnTo>
                    <a:pt x="455" y="1493"/>
                  </a:lnTo>
                  <a:lnTo>
                    <a:pt x="319" y="1527"/>
                  </a:lnTo>
                  <a:lnTo>
                    <a:pt x="163" y="1560"/>
                  </a:lnTo>
                  <a:lnTo>
                    <a:pt x="0" y="1572"/>
                  </a:lnTo>
                  <a:lnTo>
                    <a:pt x="0" y="1572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"/>
            <p:cNvSpPr>
              <a:spLocks/>
            </p:cNvSpPr>
            <p:nvPr/>
          </p:nvSpPr>
          <p:spPr bwMode="auto">
            <a:xfrm>
              <a:off x="1766888" y="1516063"/>
              <a:ext cx="1455738" cy="118745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24" y="748"/>
                </a:cxn>
                <a:cxn ang="0">
                  <a:pos x="338" y="542"/>
                </a:cxn>
                <a:cxn ang="0">
                  <a:pos x="502" y="340"/>
                </a:cxn>
                <a:cxn ang="0">
                  <a:pos x="663" y="190"/>
                </a:cxn>
                <a:cxn ang="0">
                  <a:pos x="809" y="77"/>
                </a:cxn>
                <a:cxn ang="0">
                  <a:pos x="917" y="0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917" h="748">
                  <a:moveTo>
                    <a:pt x="0" y="9"/>
                  </a:moveTo>
                  <a:lnTo>
                    <a:pt x="224" y="748"/>
                  </a:lnTo>
                  <a:lnTo>
                    <a:pt x="338" y="542"/>
                  </a:lnTo>
                  <a:lnTo>
                    <a:pt x="502" y="340"/>
                  </a:lnTo>
                  <a:lnTo>
                    <a:pt x="663" y="190"/>
                  </a:lnTo>
                  <a:lnTo>
                    <a:pt x="809" y="77"/>
                  </a:lnTo>
                  <a:lnTo>
                    <a:pt x="917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"/>
            <p:cNvSpPr>
              <a:spLocks/>
            </p:cNvSpPr>
            <p:nvPr/>
          </p:nvSpPr>
          <p:spPr bwMode="auto">
            <a:xfrm>
              <a:off x="3235326" y="1128713"/>
              <a:ext cx="2376488" cy="390525"/>
            </a:xfrm>
            <a:custGeom>
              <a:avLst/>
              <a:gdLst/>
              <a:ahLst/>
              <a:cxnLst>
                <a:cxn ang="0">
                  <a:pos x="0" y="244"/>
                </a:cxn>
                <a:cxn ang="0">
                  <a:pos x="1497" y="246"/>
                </a:cxn>
                <a:cxn ang="0">
                  <a:pos x="1299" y="118"/>
                </a:cxn>
                <a:cxn ang="0">
                  <a:pos x="1149" y="48"/>
                </a:cxn>
                <a:cxn ang="0">
                  <a:pos x="993" y="8"/>
                </a:cxn>
                <a:cxn ang="0">
                  <a:pos x="847" y="0"/>
                </a:cxn>
                <a:cxn ang="0">
                  <a:pos x="654" y="0"/>
                </a:cxn>
                <a:cxn ang="0">
                  <a:pos x="452" y="32"/>
                </a:cxn>
                <a:cxn ang="0">
                  <a:pos x="257" y="97"/>
                </a:cxn>
                <a:cxn ang="0">
                  <a:pos x="93" y="183"/>
                </a:cxn>
                <a:cxn ang="0">
                  <a:pos x="0" y="244"/>
                </a:cxn>
                <a:cxn ang="0">
                  <a:pos x="0" y="244"/>
                </a:cxn>
              </a:cxnLst>
              <a:rect l="0" t="0" r="r" b="b"/>
              <a:pathLst>
                <a:path w="1497" h="246">
                  <a:moveTo>
                    <a:pt x="0" y="244"/>
                  </a:moveTo>
                  <a:lnTo>
                    <a:pt x="1497" y="246"/>
                  </a:lnTo>
                  <a:lnTo>
                    <a:pt x="1299" y="118"/>
                  </a:lnTo>
                  <a:lnTo>
                    <a:pt x="1149" y="48"/>
                  </a:lnTo>
                  <a:lnTo>
                    <a:pt x="993" y="8"/>
                  </a:lnTo>
                  <a:lnTo>
                    <a:pt x="847" y="0"/>
                  </a:lnTo>
                  <a:lnTo>
                    <a:pt x="654" y="0"/>
                  </a:lnTo>
                  <a:lnTo>
                    <a:pt x="452" y="32"/>
                  </a:lnTo>
                  <a:lnTo>
                    <a:pt x="257" y="97"/>
                  </a:lnTo>
                  <a:lnTo>
                    <a:pt x="93" y="183"/>
                  </a:lnTo>
                  <a:lnTo>
                    <a:pt x="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"/>
            <p:cNvSpPr>
              <a:spLocks/>
            </p:cNvSpPr>
            <p:nvPr/>
          </p:nvSpPr>
          <p:spPr bwMode="auto">
            <a:xfrm>
              <a:off x="1916113" y="2733676"/>
              <a:ext cx="547688" cy="1152525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345" y="726"/>
                </a:cxn>
                <a:cxn ang="0">
                  <a:pos x="263" y="704"/>
                </a:cxn>
                <a:cxn ang="0">
                  <a:pos x="178" y="667"/>
                </a:cxn>
                <a:cxn ang="0">
                  <a:pos x="108" y="616"/>
                </a:cxn>
                <a:cxn ang="0">
                  <a:pos x="52" y="554"/>
                </a:cxn>
                <a:cxn ang="0">
                  <a:pos x="11" y="490"/>
                </a:cxn>
                <a:cxn ang="0">
                  <a:pos x="0" y="391"/>
                </a:cxn>
                <a:cxn ang="0">
                  <a:pos x="19" y="284"/>
                </a:cxn>
                <a:cxn ang="0">
                  <a:pos x="52" y="171"/>
                </a:cxn>
                <a:cxn ang="0">
                  <a:pos x="94" y="77"/>
                </a:cxn>
                <a:cxn ang="0">
                  <a:pos x="127" y="0"/>
                </a:cxn>
                <a:cxn ang="0">
                  <a:pos x="127" y="0"/>
                </a:cxn>
              </a:cxnLst>
              <a:rect l="0" t="0" r="r" b="b"/>
              <a:pathLst>
                <a:path w="345" h="726">
                  <a:moveTo>
                    <a:pt x="127" y="0"/>
                  </a:moveTo>
                  <a:lnTo>
                    <a:pt x="345" y="726"/>
                  </a:lnTo>
                  <a:lnTo>
                    <a:pt x="263" y="704"/>
                  </a:lnTo>
                  <a:lnTo>
                    <a:pt x="178" y="667"/>
                  </a:lnTo>
                  <a:lnTo>
                    <a:pt x="108" y="616"/>
                  </a:lnTo>
                  <a:lnTo>
                    <a:pt x="52" y="554"/>
                  </a:lnTo>
                  <a:lnTo>
                    <a:pt x="11" y="490"/>
                  </a:lnTo>
                  <a:lnTo>
                    <a:pt x="0" y="391"/>
                  </a:lnTo>
                  <a:lnTo>
                    <a:pt x="19" y="284"/>
                  </a:lnTo>
                  <a:lnTo>
                    <a:pt x="52" y="171"/>
                  </a:lnTo>
                  <a:lnTo>
                    <a:pt x="94" y="77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"/>
            <p:cNvSpPr>
              <a:spLocks/>
            </p:cNvSpPr>
            <p:nvPr/>
          </p:nvSpPr>
          <p:spPr bwMode="auto">
            <a:xfrm>
              <a:off x="2325688" y="2813051"/>
              <a:ext cx="428625" cy="409575"/>
            </a:xfrm>
            <a:custGeom>
              <a:avLst/>
              <a:gdLst/>
              <a:ahLst/>
              <a:cxnLst>
                <a:cxn ang="0">
                  <a:pos x="70" y="14"/>
                </a:cxn>
                <a:cxn ang="0">
                  <a:pos x="142" y="116"/>
                </a:cxn>
                <a:cxn ang="0">
                  <a:pos x="70" y="116"/>
                </a:cxn>
                <a:cxn ang="0">
                  <a:pos x="24" y="132"/>
                </a:cxn>
                <a:cxn ang="0">
                  <a:pos x="0" y="156"/>
                </a:cxn>
                <a:cxn ang="0">
                  <a:pos x="5" y="201"/>
                </a:cxn>
                <a:cxn ang="0">
                  <a:pos x="45" y="244"/>
                </a:cxn>
                <a:cxn ang="0">
                  <a:pos x="106" y="258"/>
                </a:cxn>
                <a:cxn ang="0">
                  <a:pos x="181" y="242"/>
                </a:cxn>
                <a:cxn ang="0">
                  <a:pos x="239" y="201"/>
                </a:cxn>
                <a:cxn ang="0">
                  <a:pos x="265" y="150"/>
                </a:cxn>
                <a:cxn ang="0">
                  <a:pos x="270" y="97"/>
                </a:cxn>
                <a:cxn ang="0">
                  <a:pos x="251" y="46"/>
                </a:cxn>
                <a:cxn ang="0">
                  <a:pos x="219" y="14"/>
                </a:cxn>
                <a:cxn ang="0">
                  <a:pos x="157" y="0"/>
                </a:cxn>
                <a:cxn ang="0">
                  <a:pos x="101" y="0"/>
                </a:cxn>
                <a:cxn ang="0">
                  <a:pos x="70" y="14"/>
                </a:cxn>
                <a:cxn ang="0">
                  <a:pos x="70" y="14"/>
                </a:cxn>
              </a:cxnLst>
              <a:rect l="0" t="0" r="r" b="b"/>
              <a:pathLst>
                <a:path w="270" h="258">
                  <a:moveTo>
                    <a:pt x="70" y="14"/>
                  </a:moveTo>
                  <a:lnTo>
                    <a:pt x="142" y="116"/>
                  </a:lnTo>
                  <a:lnTo>
                    <a:pt x="70" y="116"/>
                  </a:lnTo>
                  <a:lnTo>
                    <a:pt x="24" y="132"/>
                  </a:lnTo>
                  <a:lnTo>
                    <a:pt x="0" y="156"/>
                  </a:lnTo>
                  <a:lnTo>
                    <a:pt x="5" y="201"/>
                  </a:lnTo>
                  <a:lnTo>
                    <a:pt x="45" y="244"/>
                  </a:lnTo>
                  <a:lnTo>
                    <a:pt x="106" y="258"/>
                  </a:lnTo>
                  <a:lnTo>
                    <a:pt x="181" y="242"/>
                  </a:lnTo>
                  <a:lnTo>
                    <a:pt x="239" y="201"/>
                  </a:lnTo>
                  <a:lnTo>
                    <a:pt x="265" y="150"/>
                  </a:lnTo>
                  <a:lnTo>
                    <a:pt x="270" y="97"/>
                  </a:lnTo>
                  <a:lnTo>
                    <a:pt x="251" y="46"/>
                  </a:lnTo>
                  <a:lnTo>
                    <a:pt x="219" y="14"/>
                  </a:lnTo>
                  <a:lnTo>
                    <a:pt x="157" y="0"/>
                  </a:lnTo>
                  <a:lnTo>
                    <a:pt x="101" y="0"/>
                  </a:lnTo>
                  <a:lnTo>
                    <a:pt x="70" y="14"/>
                  </a:lnTo>
                  <a:lnTo>
                    <a:pt x="70" y="14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2"/>
            <p:cNvSpPr>
              <a:spLocks/>
            </p:cNvSpPr>
            <p:nvPr/>
          </p:nvSpPr>
          <p:spPr bwMode="auto">
            <a:xfrm>
              <a:off x="3068638" y="2400301"/>
              <a:ext cx="1665288" cy="1076325"/>
            </a:xfrm>
            <a:custGeom>
              <a:avLst/>
              <a:gdLst/>
              <a:ahLst/>
              <a:cxnLst>
                <a:cxn ang="0">
                  <a:pos x="0" y="678"/>
                </a:cxn>
                <a:cxn ang="0">
                  <a:pos x="206" y="561"/>
                </a:cxn>
                <a:cxn ang="0">
                  <a:pos x="431" y="465"/>
                </a:cxn>
                <a:cxn ang="0">
                  <a:pos x="680" y="390"/>
                </a:cxn>
                <a:cxn ang="0">
                  <a:pos x="804" y="314"/>
                </a:cxn>
                <a:cxn ang="0">
                  <a:pos x="889" y="239"/>
                </a:cxn>
                <a:cxn ang="0">
                  <a:pos x="954" y="164"/>
                </a:cxn>
                <a:cxn ang="0">
                  <a:pos x="1007" y="86"/>
                </a:cxn>
                <a:cxn ang="0">
                  <a:pos x="1049" y="0"/>
                </a:cxn>
                <a:cxn ang="0">
                  <a:pos x="930" y="72"/>
                </a:cxn>
                <a:cxn ang="0">
                  <a:pos x="828" y="137"/>
                </a:cxn>
                <a:cxn ang="0">
                  <a:pos x="734" y="175"/>
                </a:cxn>
                <a:cxn ang="0">
                  <a:pos x="633" y="212"/>
                </a:cxn>
                <a:cxn ang="0">
                  <a:pos x="541" y="226"/>
                </a:cxn>
                <a:cxn ang="0">
                  <a:pos x="469" y="234"/>
                </a:cxn>
                <a:cxn ang="0">
                  <a:pos x="383" y="226"/>
                </a:cxn>
                <a:cxn ang="0">
                  <a:pos x="319" y="239"/>
                </a:cxn>
                <a:cxn ang="0">
                  <a:pos x="257" y="268"/>
                </a:cxn>
                <a:cxn ang="0">
                  <a:pos x="201" y="320"/>
                </a:cxn>
                <a:cxn ang="0">
                  <a:pos x="143" y="390"/>
                </a:cxn>
                <a:cxn ang="0">
                  <a:pos x="78" y="494"/>
                </a:cxn>
                <a:cxn ang="0">
                  <a:pos x="30" y="590"/>
                </a:cxn>
                <a:cxn ang="0">
                  <a:pos x="0" y="678"/>
                </a:cxn>
                <a:cxn ang="0">
                  <a:pos x="0" y="678"/>
                </a:cxn>
              </a:cxnLst>
              <a:rect l="0" t="0" r="r" b="b"/>
              <a:pathLst>
                <a:path w="1049" h="678">
                  <a:moveTo>
                    <a:pt x="0" y="678"/>
                  </a:moveTo>
                  <a:lnTo>
                    <a:pt x="206" y="561"/>
                  </a:lnTo>
                  <a:lnTo>
                    <a:pt x="431" y="465"/>
                  </a:lnTo>
                  <a:lnTo>
                    <a:pt x="680" y="390"/>
                  </a:lnTo>
                  <a:lnTo>
                    <a:pt x="804" y="314"/>
                  </a:lnTo>
                  <a:lnTo>
                    <a:pt x="889" y="239"/>
                  </a:lnTo>
                  <a:lnTo>
                    <a:pt x="954" y="164"/>
                  </a:lnTo>
                  <a:lnTo>
                    <a:pt x="1007" y="86"/>
                  </a:lnTo>
                  <a:lnTo>
                    <a:pt x="1049" y="0"/>
                  </a:lnTo>
                  <a:lnTo>
                    <a:pt x="930" y="72"/>
                  </a:lnTo>
                  <a:lnTo>
                    <a:pt x="828" y="137"/>
                  </a:lnTo>
                  <a:lnTo>
                    <a:pt x="734" y="175"/>
                  </a:lnTo>
                  <a:lnTo>
                    <a:pt x="633" y="212"/>
                  </a:lnTo>
                  <a:lnTo>
                    <a:pt x="541" y="226"/>
                  </a:lnTo>
                  <a:lnTo>
                    <a:pt x="469" y="234"/>
                  </a:lnTo>
                  <a:lnTo>
                    <a:pt x="383" y="226"/>
                  </a:lnTo>
                  <a:lnTo>
                    <a:pt x="319" y="239"/>
                  </a:lnTo>
                  <a:lnTo>
                    <a:pt x="257" y="268"/>
                  </a:lnTo>
                  <a:lnTo>
                    <a:pt x="201" y="320"/>
                  </a:lnTo>
                  <a:lnTo>
                    <a:pt x="143" y="390"/>
                  </a:lnTo>
                  <a:lnTo>
                    <a:pt x="78" y="494"/>
                  </a:lnTo>
                  <a:lnTo>
                    <a:pt x="30" y="590"/>
                  </a:lnTo>
                  <a:lnTo>
                    <a:pt x="0" y="678"/>
                  </a:lnTo>
                  <a:lnTo>
                    <a:pt x="0" y="678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3"/>
            <p:cNvSpPr>
              <a:spLocks/>
            </p:cNvSpPr>
            <p:nvPr/>
          </p:nvSpPr>
          <p:spPr bwMode="auto">
            <a:xfrm>
              <a:off x="3509963" y="1728788"/>
              <a:ext cx="1127125" cy="582613"/>
            </a:xfrm>
            <a:custGeom>
              <a:avLst/>
              <a:gdLst/>
              <a:ahLst/>
              <a:cxnLst>
                <a:cxn ang="0">
                  <a:pos x="0" y="297"/>
                </a:cxn>
                <a:cxn ang="0">
                  <a:pos x="12" y="254"/>
                </a:cxn>
                <a:cxn ang="0">
                  <a:pos x="27" y="204"/>
                </a:cxn>
                <a:cxn ang="0">
                  <a:pos x="51" y="153"/>
                </a:cxn>
                <a:cxn ang="0">
                  <a:pos x="82" y="107"/>
                </a:cxn>
                <a:cxn ang="0">
                  <a:pos x="119" y="68"/>
                </a:cxn>
                <a:cxn ang="0">
                  <a:pos x="167" y="35"/>
                </a:cxn>
                <a:cxn ang="0">
                  <a:pos x="210" y="16"/>
                </a:cxn>
                <a:cxn ang="0">
                  <a:pos x="261" y="0"/>
                </a:cxn>
                <a:cxn ang="0">
                  <a:pos x="317" y="0"/>
                </a:cxn>
                <a:cxn ang="0">
                  <a:pos x="384" y="3"/>
                </a:cxn>
                <a:cxn ang="0">
                  <a:pos x="440" y="11"/>
                </a:cxn>
                <a:cxn ang="0">
                  <a:pos x="507" y="35"/>
                </a:cxn>
                <a:cxn ang="0">
                  <a:pos x="561" y="54"/>
                </a:cxn>
                <a:cxn ang="0">
                  <a:pos x="609" y="78"/>
                </a:cxn>
                <a:cxn ang="0">
                  <a:pos x="657" y="118"/>
                </a:cxn>
                <a:cxn ang="0">
                  <a:pos x="691" y="160"/>
                </a:cxn>
                <a:cxn ang="0">
                  <a:pos x="710" y="193"/>
                </a:cxn>
                <a:cxn ang="0">
                  <a:pos x="657" y="239"/>
                </a:cxn>
                <a:cxn ang="0">
                  <a:pos x="604" y="276"/>
                </a:cxn>
                <a:cxn ang="0">
                  <a:pos x="544" y="311"/>
                </a:cxn>
                <a:cxn ang="0">
                  <a:pos x="488" y="338"/>
                </a:cxn>
                <a:cxn ang="0">
                  <a:pos x="442" y="353"/>
                </a:cxn>
                <a:cxn ang="0">
                  <a:pos x="392" y="365"/>
                </a:cxn>
                <a:cxn ang="0">
                  <a:pos x="333" y="367"/>
                </a:cxn>
                <a:cxn ang="0">
                  <a:pos x="287" y="367"/>
                </a:cxn>
                <a:cxn ang="0">
                  <a:pos x="282" y="303"/>
                </a:cxn>
                <a:cxn ang="0">
                  <a:pos x="303" y="303"/>
                </a:cxn>
                <a:cxn ang="0">
                  <a:pos x="338" y="290"/>
                </a:cxn>
                <a:cxn ang="0">
                  <a:pos x="367" y="266"/>
                </a:cxn>
                <a:cxn ang="0">
                  <a:pos x="387" y="242"/>
                </a:cxn>
                <a:cxn ang="0">
                  <a:pos x="394" y="204"/>
                </a:cxn>
                <a:cxn ang="0">
                  <a:pos x="394" y="172"/>
                </a:cxn>
                <a:cxn ang="0">
                  <a:pos x="384" y="129"/>
                </a:cxn>
                <a:cxn ang="0">
                  <a:pos x="367" y="107"/>
                </a:cxn>
                <a:cxn ang="0">
                  <a:pos x="343" y="92"/>
                </a:cxn>
                <a:cxn ang="0">
                  <a:pos x="319" y="78"/>
                </a:cxn>
                <a:cxn ang="0">
                  <a:pos x="293" y="73"/>
                </a:cxn>
                <a:cxn ang="0">
                  <a:pos x="268" y="73"/>
                </a:cxn>
                <a:cxn ang="0">
                  <a:pos x="237" y="78"/>
                </a:cxn>
                <a:cxn ang="0">
                  <a:pos x="210" y="97"/>
                </a:cxn>
                <a:cxn ang="0">
                  <a:pos x="191" y="112"/>
                </a:cxn>
                <a:cxn ang="0">
                  <a:pos x="174" y="140"/>
                </a:cxn>
                <a:cxn ang="0">
                  <a:pos x="167" y="164"/>
                </a:cxn>
                <a:cxn ang="0">
                  <a:pos x="164" y="196"/>
                </a:cxn>
                <a:cxn ang="0">
                  <a:pos x="169" y="228"/>
                </a:cxn>
                <a:cxn ang="0">
                  <a:pos x="188" y="257"/>
                </a:cxn>
                <a:cxn ang="0">
                  <a:pos x="207" y="278"/>
                </a:cxn>
                <a:cxn ang="0">
                  <a:pos x="237" y="295"/>
                </a:cxn>
                <a:cxn ang="0">
                  <a:pos x="261" y="300"/>
                </a:cxn>
                <a:cxn ang="0">
                  <a:pos x="261" y="367"/>
                </a:cxn>
                <a:cxn ang="0">
                  <a:pos x="199" y="357"/>
                </a:cxn>
                <a:cxn ang="0">
                  <a:pos x="135" y="343"/>
                </a:cxn>
                <a:cxn ang="0">
                  <a:pos x="70" y="324"/>
                </a:cxn>
                <a:cxn ang="0">
                  <a:pos x="0" y="297"/>
                </a:cxn>
                <a:cxn ang="0">
                  <a:pos x="0" y="297"/>
                </a:cxn>
              </a:cxnLst>
              <a:rect l="0" t="0" r="r" b="b"/>
              <a:pathLst>
                <a:path w="710" h="367">
                  <a:moveTo>
                    <a:pt x="0" y="297"/>
                  </a:moveTo>
                  <a:lnTo>
                    <a:pt x="12" y="254"/>
                  </a:lnTo>
                  <a:lnTo>
                    <a:pt x="27" y="204"/>
                  </a:lnTo>
                  <a:lnTo>
                    <a:pt x="51" y="153"/>
                  </a:lnTo>
                  <a:lnTo>
                    <a:pt x="82" y="107"/>
                  </a:lnTo>
                  <a:lnTo>
                    <a:pt x="119" y="68"/>
                  </a:lnTo>
                  <a:lnTo>
                    <a:pt x="167" y="35"/>
                  </a:lnTo>
                  <a:lnTo>
                    <a:pt x="210" y="16"/>
                  </a:lnTo>
                  <a:lnTo>
                    <a:pt x="261" y="0"/>
                  </a:lnTo>
                  <a:lnTo>
                    <a:pt x="317" y="0"/>
                  </a:lnTo>
                  <a:lnTo>
                    <a:pt x="384" y="3"/>
                  </a:lnTo>
                  <a:lnTo>
                    <a:pt x="440" y="11"/>
                  </a:lnTo>
                  <a:lnTo>
                    <a:pt x="507" y="35"/>
                  </a:lnTo>
                  <a:lnTo>
                    <a:pt x="561" y="54"/>
                  </a:lnTo>
                  <a:lnTo>
                    <a:pt x="609" y="78"/>
                  </a:lnTo>
                  <a:lnTo>
                    <a:pt x="657" y="118"/>
                  </a:lnTo>
                  <a:lnTo>
                    <a:pt x="691" y="160"/>
                  </a:lnTo>
                  <a:lnTo>
                    <a:pt x="710" y="193"/>
                  </a:lnTo>
                  <a:lnTo>
                    <a:pt x="657" y="239"/>
                  </a:lnTo>
                  <a:lnTo>
                    <a:pt x="604" y="276"/>
                  </a:lnTo>
                  <a:lnTo>
                    <a:pt x="544" y="311"/>
                  </a:lnTo>
                  <a:lnTo>
                    <a:pt x="488" y="338"/>
                  </a:lnTo>
                  <a:lnTo>
                    <a:pt x="442" y="353"/>
                  </a:lnTo>
                  <a:lnTo>
                    <a:pt x="392" y="365"/>
                  </a:lnTo>
                  <a:lnTo>
                    <a:pt x="333" y="367"/>
                  </a:lnTo>
                  <a:lnTo>
                    <a:pt x="287" y="367"/>
                  </a:lnTo>
                  <a:lnTo>
                    <a:pt x="282" y="303"/>
                  </a:lnTo>
                  <a:lnTo>
                    <a:pt x="303" y="303"/>
                  </a:lnTo>
                  <a:lnTo>
                    <a:pt x="338" y="290"/>
                  </a:lnTo>
                  <a:lnTo>
                    <a:pt x="367" y="266"/>
                  </a:lnTo>
                  <a:lnTo>
                    <a:pt x="387" y="242"/>
                  </a:lnTo>
                  <a:lnTo>
                    <a:pt x="394" y="204"/>
                  </a:lnTo>
                  <a:lnTo>
                    <a:pt x="394" y="172"/>
                  </a:lnTo>
                  <a:lnTo>
                    <a:pt x="384" y="129"/>
                  </a:lnTo>
                  <a:lnTo>
                    <a:pt x="367" y="107"/>
                  </a:lnTo>
                  <a:lnTo>
                    <a:pt x="343" y="92"/>
                  </a:lnTo>
                  <a:lnTo>
                    <a:pt x="319" y="78"/>
                  </a:lnTo>
                  <a:lnTo>
                    <a:pt x="293" y="73"/>
                  </a:lnTo>
                  <a:lnTo>
                    <a:pt x="268" y="73"/>
                  </a:lnTo>
                  <a:lnTo>
                    <a:pt x="237" y="78"/>
                  </a:lnTo>
                  <a:lnTo>
                    <a:pt x="210" y="97"/>
                  </a:lnTo>
                  <a:lnTo>
                    <a:pt x="191" y="112"/>
                  </a:lnTo>
                  <a:lnTo>
                    <a:pt x="174" y="140"/>
                  </a:lnTo>
                  <a:lnTo>
                    <a:pt x="167" y="164"/>
                  </a:lnTo>
                  <a:lnTo>
                    <a:pt x="164" y="196"/>
                  </a:lnTo>
                  <a:lnTo>
                    <a:pt x="169" y="228"/>
                  </a:lnTo>
                  <a:lnTo>
                    <a:pt x="188" y="257"/>
                  </a:lnTo>
                  <a:lnTo>
                    <a:pt x="207" y="278"/>
                  </a:lnTo>
                  <a:lnTo>
                    <a:pt x="237" y="295"/>
                  </a:lnTo>
                  <a:lnTo>
                    <a:pt x="261" y="300"/>
                  </a:lnTo>
                  <a:lnTo>
                    <a:pt x="261" y="367"/>
                  </a:lnTo>
                  <a:lnTo>
                    <a:pt x="199" y="357"/>
                  </a:lnTo>
                  <a:lnTo>
                    <a:pt x="135" y="343"/>
                  </a:lnTo>
                  <a:lnTo>
                    <a:pt x="70" y="324"/>
                  </a:lnTo>
                  <a:lnTo>
                    <a:pt x="0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3910013" y="2205038"/>
              <a:ext cx="60325" cy="103188"/>
            </a:xfrm>
            <a:custGeom>
              <a:avLst/>
              <a:gdLst/>
              <a:ahLst/>
              <a:cxnLst>
                <a:cxn ang="0">
                  <a:pos x="6" y="65"/>
                </a:cxn>
                <a:cxn ang="0">
                  <a:pos x="38" y="65"/>
                </a:cxn>
                <a:cxn ang="0">
                  <a:pos x="35" y="5"/>
                </a:cxn>
                <a:cxn ang="0">
                  <a:pos x="0" y="0"/>
                </a:cxn>
                <a:cxn ang="0">
                  <a:pos x="6" y="65"/>
                </a:cxn>
                <a:cxn ang="0">
                  <a:pos x="6" y="65"/>
                </a:cxn>
              </a:cxnLst>
              <a:rect l="0" t="0" r="r" b="b"/>
              <a:pathLst>
                <a:path w="38" h="65">
                  <a:moveTo>
                    <a:pt x="6" y="65"/>
                  </a:moveTo>
                  <a:lnTo>
                    <a:pt x="38" y="65"/>
                  </a:lnTo>
                  <a:lnTo>
                    <a:pt x="35" y="5"/>
                  </a:lnTo>
                  <a:lnTo>
                    <a:pt x="0" y="0"/>
                  </a:lnTo>
                  <a:lnTo>
                    <a:pt x="6" y="65"/>
                  </a:lnTo>
                  <a:lnTo>
                    <a:pt x="6" y="65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5"/>
            <p:cNvSpPr>
              <a:spLocks/>
            </p:cNvSpPr>
            <p:nvPr/>
          </p:nvSpPr>
          <p:spPr bwMode="auto">
            <a:xfrm>
              <a:off x="2470151" y="3111501"/>
              <a:ext cx="4049713" cy="2593975"/>
            </a:xfrm>
            <a:custGeom>
              <a:avLst/>
              <a:gdLst/>
              <a:ahLst/>
              <a:cxnLst>
                <a:cxn ang="0">
                  <a:pos x="0" y="483"/>
                </a:cxn>
                <a:cxn ang="0">
                  <a:pos x="356" y="1634"/>
                </a:cxn>
                <a:cxn ang="0">
                  <a:pos x="2551" y="1385"/>
                </a:cxn>
                <a:cxn ang="0">
                  <a:pos x="2112" y="1021"/>
                </a:cxn>
                <a:cxn ang="0">
                  <a:pos x="1896" y="1187"/>
                </a:cxn>
                <a:cxn ang="0">
                  <a:pos x="1725" y="1292"/>
                </a:cxn>
                <a:cxn ang="0">
                  <a:pos x="1539" y="1385"/>
                </a:cxn>
                <a:cxn ang="0">
                  <a:pos x="1387" y="1426"/>
                </a:cxn>
                <a:cxn ang="0">
                  <a:pos x="1256" y="1457"/>
                </a:cxn>
                <a:cxn ang="0">
                  <a:pos x="1124" y="1464"/>
                </a:cxn>
                <a:cxn ang="0">
                  <a:pos x="982" y="1457"/>
                </a:cxn>
                <a:cxn ang="0">
                  <a:pos x="868" y="1426"/>
                </a:cxn>
                <a:cxn ang="0">
                  <a:pos x="752" y="1356"/>
                </a:cxn>
                <a:cxn ang="0">
                  <a:pos x="685" y="1295"/>
                </a:cxn>
                <a:cxn ang="0">
                  <a:pos x="605" y="1177"/>
                </a:cxn>
                <a:cxn ang="0">
                  <a:pos x="544" y="986"/>
                </a:cxn>
                <a:cxn ang="0">
                  <a:pos x="793" y="1110"/>
                </a:cxn>
                <a:cxn ang="0">
                  <a:pos x="728" y="852"/>
                </a:cxn>
                <a:cxn ang="0">
                  <a:pos x="1010" y="967"/>
                </a:cxn>
                <a:cxn ang="0">
                  <a:pos x="916" y="745"/>
                </a:cxn>
                <a:cxn ang="0">
                  <a:pos x="1191" y="837"/>
                </a:cxn>
                <a:cxn ang="0">
                  <a:pos x="1119" y="589"/>
                </a:cxn>
                <a:cxn ang="0">
                  <a:pos x="1363" y="688"/>
                </a:cxn>
                <a:cxn ang="0">
                  <a:pos x="1309" y="475"/>
                </a:cxn>
                <a:cxn ang="0">
                  <a:pos x="1510" y="538"/>
                </a:cxn>
                <a:cxn ang="0">
                  <a:pos x="1459" y="282"/>
                </a:cxn>
                <a:cxn ang="0">
                  <a:pos x="1216" y="0"/>
                </a:cxn>
                <a:cxn ang="0">
                  <a:pos x="1247" y="381"/>
                </a:cxn>
                <a:cxn ang="0">
                  <a:pos x="916" y="159"/>
                </a:cxn>
                <a:cxn ang="0">
                  <a:pos x="937" y="488"/>
                </a:cxn>
                <a:cxn ang="0">
                  <a:pos x="658" y="249"/>
                </a:cxn>
                <a:cxn ang="0">
                  <a:pos x="629" y="601"/>
                </a:cxn>
                <a:cxn ang="0">
                  <a:pos x="324" y="391"/>
                </a:cxn>
                <a:cxn ang="0">
                  <a:pos x="409" y="743"/>
                </a:cxn>
                <a:cxn ang="0">
                  <a:pos x="0" y="483"/>
                </a:cxn>
                <a:cxn ang="0">
                  <a:pos x="0" y="483"/>
                </a:cxn>
              </a:cxnLst>
              <a:rect l="0" t="0" r="r" b="b"/>
              <a:pathLst>
                <a:path w="2551" h="1634">
                  <a:moveTo>
                    <a:pt x="0" y="483"/>
                  </a:moveTo>
                  <a:lnTo>
                    <a:pt x="356" y="1634"/>
                  </a:lnTo>
                  <a:lnTo>
                    <a:pt x="2551" y="1385"/>
                  </a:lnTo>
                  <a:lnTo>
                    <a:pt x="2112" y="1021"/>
                  </a:lnTo>
                  <a:lnTo>
                    <a:pt x="1896" y="1187"/>
                  </a:lnTo>
                  <a:lnTo>
                    <a:pt x="1725" y="1292"/>
                  </a:lnTo>
                  <a:lnTo>
                    <a:pt x="1539" y="1385"/>
                  </a:lnTo>
                  <a:lnTo>
                    <a:pt x="1387" y="1426"/>
                  </a:lnTo>
                  <a:lnTo>
                    <a:pt x="1256" y="1457"/>
                  </a:lnTo>
                  <a:lnTo>
                    <a:pt x="1124" y="1464"/>
                  </a:lnTo>
                  <a:lnTo>
                    <a:pt x="982" y="1457"/>
                  </a:lnTo>
                  <a:lnTo>
                    <a:pt x="868" y="1426"/>
                  </a:lnTo>
                  <a:lnTo>
                    <a:pt x="752" y="1356"/>
                  </a:lnTo>
                  <a:lnTo>
                    <a:pt x="685" y="1295"/>
                  </a:lnTo>
                  <a:lnTo>
                    <a:pt x="605" y="1177"/>
                  </a:lnTo>
                  <a:lnTo>
                    <a:pt x="544" y="986"/>
                  </a:lnTo>
                  <a:lnTo>
                    <a:pt x="793" y="1110"/>
                  </a:lnTo>
                  <a:lnTo>
                    <a:pt x="728" y="852"/>
                  </a:lnTo>
                  <a:lnTo>
                    <a:pt x="1010" y="967"/>
                  </a:lnTo>
                  <a:lnTo>
                    <a:pt x="916" y="745"/>
                  </a:lnTo>
                  <a:lnTo>
                    <a:pt x="1191" y="837"/>
                  </a:lnTo>
                  <a:lnTo>
                    <a:pt x="1119" y="589"/>
                  </a:lnTo>
                  <a:lnTo>
                    <a:pt x="1363" y="688"/>
                  </a:lnTo>
                  <a:lnTo>
                    <a:pt x="1309" y="475"/>
                  </a:lnTo>
                  <a:lnTo>
                    <a:pt x="1510" y="538"/>
                  </a:lnTo>
                  <a:lnTo>
                    <a:pt x="1459" y="282"/>
                  </a:lnTo>
                  <a:lnTo>
                    <a:pt x="1216" y="0"/>
                  </a:lnTo>
                  <a:lnTo>
                    <a:pt x="1247" y="381"/>
                  </a:lnTo>
                  <a:lnTo>
                    <a:pt x="916" y="159"/>
                  </a:lnTo>
                  <a:lnTo>
                    <a:pt x="937" y="488"/>
                  </a:lnTo>
                  <a:lnTo>
                    <a:pt x="658" y="249"/>
                  </a:lnTo>
                  <a:lnTo>
                    <a:pt x="629" y="601"/>
                  </a:lnTo>
                  <a:lnTo>
                    <a:pt x="324" y="391"/>
                  </a:lnTo>
                  <a:lnTo>
                    <a:pt x="409" y="743"/>
                  </a:lnTo>
                  <a:lnTo>
                    <a:pt x="0" y="483"/>
                  </a:lnTo>
                  <a:lnTo>
                    <a:pt x="0" y="483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6"/>
            <p:cNvSpPr>
              <a:spLocks/>
            </p:cNvSpPr>
            <p:nvPr/>
          </p:nvSpPr>
          <p:spPr bwMode="auto">
            <a:xfrm>
              <a:off x="5619751" y="1519238"/>
              <a:ext cx="1717675" cy="3709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1" y="0"/>
                </a:cxn>
                <a:cxn ang="0">
                  <a:pos x="1082" y="2330"/>
                </a:cxn>
                <a:cxn ang="0">
                  <a:pos x="1058" y="2337"/>
                </a:cxn>
                <a:cxn ang="0">
                  <a:pos x="954" y="1802"/>
                </a:cxn>
                <a:cxn ang="0">
                  <a:pos x="891" y="1493"/>
                </a:cxn>
                <a:cxn ang="0">
                  <a:pos x="814" y="1182"/>
                </a:cxn>
                <a:cxn ang="0">
                  <a:pos x="720" y="880"/>
                </a:cxn>
                <a:cxn ang="0">
                  <a:pos x="623" y="663"/>
                </a:cxn>
                <a:cxn ang="0">
                  <a:pos x="536" y="531"/>
                </a:cxn>
                <a:cxn ang="0">
                  <a:pos x="420" y="408"/>
                </a:cxn>
                <a:cxn ang="0">
                  <a:pos x="335" y="330"/>
                </a:cxn>
                <a:cxn ang="0">
                  <a:pos x="278" y="299"/>
                </a:cxn>
                <a:cxn ang="0">
                  <a:pos x="161" y="154"/>
                </a:cxn>
                <a:cxn ang="0">
                  <a:pos x="46" y="3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82" h="2337">
                  <a:moveTo>
                    <a:pt x="0" y="0"/>
                  </a:moveTo>
                  <a:lnTo>
                    <a:pt x="881" y="0"/>
                  </a:lnTo>
                  <a:lnTo>
                    <a:pt x="1082" y="2330"/>
                  </a:lnTo>
                  <a:lnTo>
                    <a:pt x="1058" y="2337"/>
                  </a:lnTo>
                  <a:lnTo>
                    <a:pt x="954" y="1802"/>
                  </a:lnTo>
                  <a:lnTo>
                    <a:pt x="891" y="1493"/>
                  </a:lnTo>
                  <a:lnTo>
                    <a:pt x="814" y="1182"/>
                  </a:lnTo>
                  <a:lnTo>
                    <a:pt x="720" y="880"/>
                  </a:lnTo>
                  <a:lnTo>
                    <a:pt x="623" y="663"/>
                  </a:lnTo>
                  <a:lnTo>
                    <a:pt x="536" y="531"/>
                  </a:lnTo>
                  <a:lnTo>
                    <a:pt x="420" y="408"/>
                  </a:lnTo>
                  <a:lnTo>
                    <a:pt x="335" y="330"/>
                  </a:lnTo>
                  <a:lnTo>
                    <a:pt x="278" y="299"/>
                  </a:lnTo>
                  <a:lnTo>
                    <a:pt x="161" y="154"/>
                  </a:lnTo>
                  <a:lnTo>
                    <a:pt x="46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0" name="Isosceles Triangle 59"/>
          <p:cNvSpPr/>
          <p:nvPr/>
        </p:nvSpPr>
        <p:spPr>
          <a:xfrm>
            <a:off x="1752600" y="1143000"/>
            <a:ext cx="1676400" cy="2286000"/>
          </a:xfrm>
          <a:prstGeom prst="triangl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60"/>
          <p:cNvSpPr/>
          <p:nvPr/>
        </p:nvSpPr>
        <p:spPr>
          <a:xfrm>
            <a:off x="3733800" y="1143000"/>
            <a:ext cx="1676400" cy="2286000"/>
          </a:xfrm>
          <a:prstGeom prst="triangl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/>
          <p:cNvSpPr/>
          <p:nvPr/>
        </p:nvSpPr>
        <p:spPr>
          <a:xfrm>
            <a:off x="5715000" y="1143000"/>
            <a:ext cx="1676400" cy="2286000"/>
          </a:xfrm>
          <a:prstGeom prst="triangl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1" name="Picture 180" descr="subtree1leveln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276600"/>
            <a:ext cx="274320" cy="274320"/>
          </a:xfrm>
          <a:prstGeom prst="rect">
            <a:avLst/>
          </a:prstGeom>
        </p:spPr>
      </p:pic>
      <p:pic>
        <p:nvPicPr>
          <p:cNvPr id="182" name="Picture 181" descr="subtree1leveln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276600"/>
            <a:ext cx="274320" cy="274320"/>
          </a:xfrm>
          <a:prstGeom prst="rect">
            <a:avLst/>
          </a:prstGeom>
        </p:spPr>
      </p:pic>
      <p:pic>
        <p:nvPicPr>
          <p:cNvPr id="183" name="Picture 182" descr="subtree1leveln3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276600"/>
            <a:ext cx="274320" cy="274320"/>
          </a:xfrm>
          <a:prstGeom prst="rect">
            <a:avLst/>
          </a:prstGeom>
        </p:spPr>
      </p:pic>
      <p:pic>
        <p:nvPicPr>
          <p:cNvPr id="184" name="Picture 183" descr="subtree1leveln4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3276600"/>
            <a:ext cx="274320" cy="274320"/>
          </a:xfrm>
          <a:prstGeom prst="rect">
            <a:avLst/>
          </a:prstGeom>
        </p:spPr>
      </p:pic>
      <p:sp>
        <p:nvSpPr>
          <p:cNvPr id="185" name="Rectangle 184"/>
          <p:cNvSpPr/>
          <p:nvPr/>
        </p:nvSpPr>
        <p:spPr>
          <a:xfrm>
            <a:off x="2562306" y="2782955"/>
            <a:ext cx="683200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dirty="0" smtClean="0">
                <a:ln w="1841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endParaRPr lang="en-US" sz="5400" b="1" i="1" dirty="0">
              <a:ln w="18415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86" name="Picture 185" descr="subtree2leveln1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8080" y="3276600"/>
            <a:ext cx="274320" cy="274320"/>
          </a:xfrm>
          <a:prstGeom prst="rect">
            <a:avLst/>
          </a:prstGeom>
        </p:spPr>
      </p:pic>
      <p:pic>
        <p:nvPicPr>
          <p:cNvPr id="187" name="Picture 186" descr="subtree2leveln2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2880" y="3276600"/>
            <a:ext cx="274320" cy="274320"/>
          </a:xfrm>
          <a:prstGeom prst="rect">
            <a:avLst/>
          </a:prstGeom>
        </p:spPr>
      </p:pic>
      <p:pic>
        <p:nvPicPr>
          <p:cNvPr id="188" name="Picture 187" descr="subtree2leveln3.bm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7680" y="3276600"/>
            <a:ext cx="274320" cy="274320"/>
          </a:xfrm>
          <a:prstGeom prst="rect">
            <a:avLst/>
          </a:prstGeom>
        </p:spPr>
      </p:pic>
      <p:pic>
        <p:nvPicPr>
          <p:cNvPr id="189" name="Picture 188" descr="subtree2leveln4.bmp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1600" y="3276600"/>
            <a:ext cx="274320" cy="274320"/>
          </a:xfrm>
          <a:prstGeom prst="rect">
            <a:avLst/>
          </a:prstGeom>
        </p:spPr>
      </p:pic>
      <p:sp>
        <p:nvSpPr>
          <p:cNvPr id="190" name="Rectangle 189"/>
          <p:cNvSpPr/>
          <p:nvPr/>
        </p:nvSpPr>
        <p:spPr>
          <a:xfrm>
            <a:off x="4546106" y="2782955"/>
            <a:ext cx="683200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dirty="0" smtClean="0">
                <a:ln w="1841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endParaRPr lang="en-US" sz="5400" b="1" i="1" dirty="0">
              <a:ln w="18415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1" name="Picture 190" descr="subtree3leveln1.bmp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9280" y="3276600"/>
            <a:ext cx="274320" cy="274320"/>
          </a:xfrm>
          <a:prstGeom prst="rect">
            <a:avLst/>
          </a:prstGeom>
        </p:spPr>
      </p:pic>
      <p:pic>
        <p:nvPicPr>
          <p:cNvPr id="192" name="Picture 191" descr="subtree3leveln2.bmp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4080" y="3276600"/>
            <a:ext cx="274320" cy="274320"/>
          </a:xfrm>
          <a:prstGeom prst="rect">
            <a:avLst/>
          </a:prstGeom>
        </p:spPr>
      </p:pic>
      <p:pic>
        <p:nvPicPr>
          <p:cNvPr id="193" name="Picture 192" descr="subtree3leveln3.bmp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78880" y="3276600"/>
            <a:ext cx="274320" cy="274320"/>
          </a:xfrm>
          <a:prstGeom prst="rect">
            <a:avLst/>
          </a:prstGeom>
        </p:spPr>
      </p:pic>
      <p:pic>
        <p:nvPicPr>
          <p:cNvPr id="194" name="Picture 193" descr="subtree3leveln4.bmp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62800" y="3276600"/>
            <a:ext cx="274320" cy="274320"/>
          </a:xfrm>
          <a:prstGeom prst="rect">
            <a:avLst/>
          </a:prstGeom>
        </p:spPr>
      </p:pic>
      <p:sp>
        <p:nvSpPr>
          <p:cNvPr id="195" name="Rectangle 194"/>
          <p:cNvSpPr/>
          <p:nvPr/>
        </p:nvSpPr>
        <p:spPr>
          <a:xfrm>
            <a:off x="6511404" y="2786617"/>
            <a:ext cx="683200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dirty="0" smtClean="0">
                <a:ln w="1841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endParaRPr lang="en-US" sz="5400" b="1" i="1" dirty="0">
              <a:ln w="18415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197"/>
          <p:cNvGrpSpPr/>
          <p:nvPr/>
        </p:nvGrpSpPr>
        <p:grpSpPr>
          <a:xfrm>
            <a:off x="-152400" y="838200"/>
            <a:ext cx="2590800" cy="1524000"/>
            <a:chOff x="2133600" y="304800"/>
            <a:chExt cx="4876800" cy="2674640"/>
          </a:xfrm>
        </p:grpSpPr>
        <p:sp>
          <p:nvSpPr>
            <p:cNvPr id="199" name="Cloud 198"/>
            <p:cNvSpPr/>
            <p:nvPr/>
          </p:nvSpPr>
          <p:spPr>
            <a:xfrm>
              <a:off x="2133600" y="304800"/>
              <a:ext cx="4876800" cy="2667000"/>
            </a:xfrm>
            <a:prstGeom prst="cloud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6057946" y="609600"/>
              <a:ext cx="723853" cy="10311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12700">
                    <a:solidFill>
                      <a:schemeClr val="tx1">
                        <a:alpha val="50000"/>
                      </a:schemeClr>
                    </a:solidFill>
                    <a:prstDash val="solid"/>
                  </a:ln>
                  <a:solidFill>
                    <a:srgbClr val="FFFF00">
                      <a:alpha val="50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?</a:t>
              </a:r>
              <a:endParaRPr lang="en-US" sz="3600" b="1" cap="none" spc="0" dirty="0">
                <a:ln w="12700">
                  <a:solidFill>
                    <a:schemeClr val="tx1">
                      <a:alpha val="50000"/>
                    </a:schemeClr>
                  </a:solidFill>
                  <a:prstDash val="solid"/>
                </a:ln>
                <a:solidFill>
                  <a:srgbClr val="FFFF00">
                    <a:alpha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2705146" y="533400"/>
              <a:ext cx="723853" cy="9329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2700">
                    <a:solidFill>
                      <a:schemeClr val="tx1">
                        <a:alpha val="50000"/>
                      </a:schemeClr>
                    </a:solidFill>
                    <a:prstDash val="solid"/>
                  </a:ln>
                  <a:solidFill>
                    <a:srgbClr val="FFFF00">
                      <a:alpha val="50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?</a:t>
              </a:r>
              <a:endParaRPr lang="en-US" sz="3200" b="1" cap="none" spc="0" dirty="0">
                <a:ln w="12700">
                  <a:solidFill>
                    <a:schemeClr val="tx1">
                      <a:alpha val="50000"/>
                    </a:schemeClr>
                  </a:solidFill>
                  <a:prstDash val="solid"/>
                </a:ln>
                <a:solidFill>
                  <a:srgbClr val="FFFF00">
                    <a:alpha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4289341" y="2036874"/>
              <a:ext cx="723853" cy="94256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2700">
                    <a:solidFill>
                      <a:schemeClr val="tx1">
                        <a:alpha val="50000"/>
                      </a:schemeClr>
                    </a:solidFill>
                    <a:prstDash val="solid"/>
                  </a:ln>
                  <a:solidFill>
                    <a:srgbClr val="FFFF00">
                      <a:alpha val="50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?</a:t>
              </a:r>
              <a:endParaRPr lang="en-US" sz="3200" b="1" cap="none" spc="0" dirty="0">
                <a:ln w="12700">
                  <a:solidFill>
                    <a:schemeClr val="tx1">
                      <a:alpha val="50000"/>
                    </a:schemeClr>
                  </a:solidFill>
                  <a:prstDash val="solid"/>
                </a:ln>
                <a:solidFill>
                  <a:srgbClr val="FFFF00">
                    <a:alpha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grpSp>
          <p:nvGrpSpPr>
            <p:cNvPr id="9" name="Group 157"/>
            <p:cNvGrpSpPr/>
            <p:nvPr/>
          </p:nvGrpSpPr>
          <p:grpSpPr>
            <a:xfrm>
              <a:off x="3124200" y="990600"/>
              <a:ext cx="762000" cy="914400"/>
              <a:chOff x="3276600" y="5334000"/>
              <a:chExt cx="762000" cy="914400"/>
            </a:xfrm>
          </p:grpSpPr>
          <p:sp>
            <p:nvSpPr>
              <p:cNvPr id="224" name="Rectangle 223"/>
              <p:cNvSpPr>
                <a:spLocks noChangeAspect="1"/>
              </p:cNvSpPr>
              <p:nvPr/>
            </p:nvSpPr>
            <p:spPr>
              <a:xfrm>
                <a:off x="3657600" y="5334000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Rectangle 224"/>
              <p:cNvSpPr>
                <a:spLocks noChangeAspect="1"/>
              </p:cNvSpPr>
              <p:nvPr/>
            </p:nvSpPr>
            <p:spPr>
              <a:xfrm>
                <a:off x="3429000" y="5715000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6" name="Elbow Connector 146"/>
              <p:cNvCxnSpPr>
                <a:stCxn id="224" idx="1"/>
                <a:endCxn id="225" idx="0"/>
              </p:cNvCxnSpPr>
              <p:nvPr/>
            </p:nvCxnSpPr>
            <p:spPr>
              <a:xfrm rot="10800000" flipV="1">
                <a:off x="3505200" y="5410200"/>
                <a:ext cx="152400" cy="304800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Elbow Connector 146"/>
              <p:cNvCxnSpPr>
                <a:stCxn id="224" idx="3"/>
                <a:endCxn id="232" idx="0"/>
              </p:cNvCxnSpPr>
              <p:nvPr/>
            </p:nvCxnSpPr>
            <p:spPr>
              <a:xfrm>
                <a:off x="3810000" y="5410200"/>
                <a:ext cx="152400" cy="685800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Elbow Connector 146"/>
              <p:cNvCxnSpPr>
                <a:stCxn id="225" idx="1"/>
                <a:endCxn id="230" idx="0"/>
              </p:cNvCxnSpPr>
              <p:nvPr/>
            </p:nvCxnSpPr>
            <p:spPr>
              <a:xfrm rot="10800000" flipV="1">
                <a:off x="3352800" y="5791200"/>
                <a:ext cx="76200" cy="304800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Elbow Connector 146"/>
              <p:cNvCxnSpPr>
                <a:stCxn id="225" idx="3"/>
                <a:endCxn id="231" idx="0"/>
              </p:cNvCxnSpPr>
              <p:nvPr/>
            </p:nvCxnSpPr>
            <p:spPr>
              <a:xfrm>
                <a:off x="3581400" y="5791200"/>
                <a:ext cx="76200" cy="304800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0" name="Oval 229"/>
              <p:cNvSpPr>
                <a:spLocks noChangeAspect="1"/>
              </p:cNvSpPr>
              <p:nvPr/>
            </p:nvSpPr>
            <p:spPr>
              <a:xfrm>
                <a:off x="3276600" y="6096000"/>
                <a:ext cx="152400" cy="152400"/>
              </a:xfrm>
              <a:prstGeom prst="ellipse">
                <a:avLst/>
              </a:prstGeom>
              <a:ln w="15875"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Oval 230"/>
              <p:cNvSpPr>
                <a:spLocks noChangeAspect="1"/>
              </p:cNvSpPr>
              <p:nvPr/>
            </p:nvSpPr>
            <p:spPr>
              <a:xfrm>
                <a:off x="3581400" y="6096000"/>
                <a:ext cx="152400" cy="152400"/>
              </a:xfrm>
              <a:prstGeom prst="ellipse">
                <a:avLst/>
              </a:prstGeom>
              <a:ln w="15875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Oval 231"/>
              <p:cNvSpPr>
                <a:spLocks noChangeAspect="1"/>
              </p:cNvSpPr>
              <p:nvPr/>
            </p:nvSpPr>
            <p:spPr>
              <a:xfrm>
                <a:off x="3886200" y="6096000"/>
                <a:ext cx="152400" cy="152400"/>
              </a:xfrm>
              <a:prstGeom prst="ellipse">
                <a:avLst/>
              </a:prstGeom>
              <a:ln w="15875"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58"/>
            <p:cNvGrpSpPr/>
            <p:nvPr/>
          </p:nvGrpSpPr>
          <p:grpSpPr>
            <a:xfrm>
              <a:off x="4191000" y="990600"/>
              <a:ext cx="762000" cy="914400"/>
              <a:chOff x="3276600" y="5334000"/>
              <a:chExt cx="762000" cy="914400"/>
            </a:xfrm>
          </p:grpSpPr>
          <p:sp>
            <p:nvSpPr>
              <p:cNvPr id="215" name="Rectangle 214"/>
              <p:cNvSpPr>
                <a:spLocks noChangeAspect="1"/>
              </p:cNvSpPr>
              <p:nvPr/>
            </p:nvSpPr>
            <p:spPr>
              <a:xfrm>
                <a:off x="3657600" y="5334000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/>
              <p:cNvSpPr>
                <a:spLocks noChangeAspect="1"/>
              </p:cNvSpPr>
              <p:nvPr/>
            </p:nvSpPr>
            <p:spPr>
              <a:xfrm>
                <a:off x="3429000" y="5715000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7" name="Elbow Connector 146"/>
              <p:cNvCxnSpPr>
                <a:stCxn id="215" idx="1"/>
                <a:endCxn id="216" idx="0"/>
              </p:cNvCxnSpPr>
              <p:nvPr/>
            </p:nvCxnSpPr>
            <p:spPr>
              <a:xfrm rot="10800000" flipV="1">
                <a:off x="3505200" y="5410200"/>
                <a:ext cx="152400" cy="304800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Elbow Connector 146"/>
              <p:cNvCxnSpPr>
                <a:stCxn id="215" idx="3"/>
                <a:endCxn id="223" idx="0"/>
              </p:cNvCxnSpPr>
              <p:nvPr/>
            </p:nvCxnSpPr>
            <p:spPr>
              <a:xfrm>
                <a:off x="3810000" y="5410200"/>
                <a:ext cx="152400" cy="685800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Elbow Connector 146"/>
              <p:cNvCxnSpPr>
                <a:stCxn id="216" idx="1"/>
                <a:endCxn id="221" idx="0"/>
              </p:cNvCxnSpPr>
              <p:nvPr/>
            </p:nvCxnSpPr>
            <p:spPr>
              <a:xfrm rot="10800000" flipV="1">
                <a:off x="3352800" y="5791200"/>
                <a:ext cx="76200" cy="304800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Elbow Connector 146"/>
              <p:cNvCxnSpPr>
                <a:stCxn id="216" idx="3"/>
                <a:endCxn id="222" idx="0"/>
              </p:cNvCxnSpPr>
              <p:nvPr/>
            </p:nvCxnSpPr>
            <p:spPr>
              <a:xfrm>
                <a:off x="3581400" y="5791200"/>
                <a:ext cx="76200" cy="304800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1" name="Oval 220"/>
              <p:cNvSpPr>
                <a:spLocks noChangeAspect="1"/>
              </p:cNvSpPr>
              <p:nvPr/>
            </p:nvSpPr>
            <p:spPr>
              <a:xfrm>
                <a:off x="3276600" y="6096000"/>
                <a:ext cx="152400" cy="152400"/>
              </a:xfrm>
              <a:prstGeom prst="ellipse">
                <a:avLst/>
              </a:prstGeom>
              <a:ln w="15875"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Oval 221"/>
              <p:cNvSpPr>
                <a:spLocks noChangeAspect="1"/>
              </p:cNvSpPr>
              <p:nvPr/>
            </p:nvSpPr>
            <p:spPr>
              <a:xfrm>
                <a:off x="3581400" y="6096000"/>
                <a:ext cx="152400" cy="152400"/>
              </a:xfrm>
              <a:prstGeom prst="ellipse">
                <a:avLst/>
              </a:prstGeom>
              <a:ln w="15875"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/>
              <p:cNvSpPr>
                <a:spLocks noChangeAspect="1"/>
              </p:cNvSpPr>
              <p:nvPr/>
            </p:nvSpPr>
            <p:spPr>
              <a:xfrm>
                <a:off x="3886200" y="6096000"/>
                <a:ext cx="152400" cy="152400"/>
              </a:xfrm>
              <a:prstGeom prst="ellipse">
                <a:avLst/>
              </a:prstGeom>
              <a:ln w="15875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68"/>
            <p:cNvGrpSpPr/>
            <p:nvPr/>
          </p:nvGrpSpPr>
          <p:grpSpPr>
            <a:xfrm>
              <a:off x="5257800" y="990600"/>
              <a:ext cx="762000" cy="914400"/>
              <a:chOff x="3276600" y="5334000"/>
              <a:chExt cx="762000" cy="914400"/>
            </a:xfrm>
          </p:grpSpPr>
          <p:sp>
            <p:nvSpPr>
              <p:cNvPr id="206" name="Rectangle 205"/>
              <p:cNvSpPr>
                <a:spLocks noChangeAspect="1"/>
              </p:cNvSpPr>
              <p:nvPr/>
            </p:nvSpPr>
            <p:spPr>
              <a:xfrm>
                <a:off x="3657600" y="5334000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 206"/>
              <p:cNvSpPr>
                <a:spLocks noChangeAspect="1"/>
              </p:cNvSpPr>
              <p:nvPr/>
            </p:nvSpPr>
            <p:spPr>
              <a:xfrm>
                <a:off x="3429000" y="5715000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8" name="Elbow Connector 146"/>
              <p:cNvCxnSpPr>
                <a:stCxn id="206" idx="1"/>
                <a:endCxn id="207" idx="0"/>
              </p:cNvCxnSpPr>
              <p:nvPr/>
            </p:nvCxnSpPr>
            <p:spPr>
              <a:xfrm rot="10800000" flipV="1">
                <a:off x="3505200" y="5410200"/>
                <a:ext cx="152400" cy="304800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Elbow Connector 146"/>
              <p:cNvCxnSpPr>
                <a:stCxn id="206" idx="3"/>
                <a:endCxn id="214" idx="0"/>
              </p:cNvCxnSpPr>
              <p:nvPr/>
            </p:nvCxnSpPr>
            <p:spPr>
              <a:xfrm>
                <a:off x="3810000" y="5410200"/>
                <a:ext cx="152400" cy="685800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Elbow Connector 146"/>
              <p:cNvCxnSpPr>
                <a:stCxn id="207" idx="1"/>
                <a:endCxn id="212" idx="0"/>
              </p:cNvCxnSpPr>
              <p:nvPr/>
            </p:nvCxnSpPr>
            <p:spPr>
              <a:xfrm rot="10800000" flipV="1">
                <a:off x="3352800" y="5791200"/>
                <a:ext cx="76200" cy="304800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Elbow Connector 146"/>
              <p:cNvCxnSpPr>
                <a:stCxn id="207" idx="3"/>
                <a:endCxn id="213" idx="0"/>
              </p:cNvCxnSpPr>
              <p:nvPr/>
            </p:nvCxnSpPr>
            <p:spPr>
              <a:xfrm>
                <a:off x="3581400" y="5791200"/>
                <a:ext cx="76200" cy="304800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2" name="Oval 211"/>
              <p:cNvSpPr>
                <a:spLocks noChangeAspect="1"/>
              </p:cNvSpPr>
              <p:nvPr/>
            </p:nvSpPr>
            <p:spPr>
              <a:xfrm>
                <a:off x="3276600" y="6096000"/>
                <a:ext cx="152400" cy="152400"/>
              </a:xfrm>
              <a:prstGeom prst="ellipse">
                <a:avLst/>
              </a:prstGeom>
              <a:ln w="15875"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>
                <a:spLocks noChangeAspect="1"/>
              </p:cNvSpPr>
              <p:nvPr/>
            </p:nvSpPr>
            <p:spPr>
              <a:xfrm>
                <a:off x="3581400" y="6096000"/>
                <a:ext cx="152400" cy="152400"/>
              </a:xfrm>
              <a:prstGeom prst="ellipse">
                <a:avLst/>
              </a:prstGeom>
              <a:ln w="15875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Oval 213"/>
              <p:cNvSpPr>
                <a:spLocks noChangeAspect="1"/>
              </p:cNvSpPr>
              <p:nvPr/>
            </p:nvSpPr>
            <p:spPr>
              <a:xfrm>
                <a:off x="3886200" y="6096000"/>
                <a:ext cx="152400" cy="152400"/>
              </a:xfrm>
              <a:prstGeom prst="ellipse">
                <a:avLst/>
              </a:prstGeom>
              <a:ln w="15875"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0" name="Picture 119" descr="naivedist12.bmp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31080" y="4099560"/>
            <a:ext cx="548640" cy="548640"/>
          </a:xfrm>
          <a:prstGeom prst="rect">
            <a:avLst/>
          </a:prstGeom>
        </p:spPr>
      </p:pic>
      <p:pic>
        <p:nvPicPr>
          <p:cNvPr id="122" name="Picture 121" descr="naivedist13.bmp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31080" y="4785360"/>
            <a:ext cx="548640" cy="548640"/>
          </a:xfrm>
          <a:prstGeom prst="rect">
            <a:avLst/>
          </a:prstGeom>
        </p:spPr>
      </p:pic>
      <p:pic>
        <p:nvPicPr>
          <p:cNvPr id="125" name="Picture 124" descr="naivedist23.bmp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31080" y="5471160"/>
            <a:ext cx="548640" cy="548640"/>
          </a:xfrm>
          <a:prstGeom prst="rect">
            <a:avLst/>
          </a:prstGeom>
        </p:spPr>
      </p:pic>
      <p:sp>
        <p:nvSpPr>
          <p:cNvPr id="137" name="Isosceles Triangle 136"/>
          <p:cNvSpPr>
            <a:spLocks noChangeAspect="1"/>
          </p:cNvSpPr>
          <p:nvPr/>
        </p:nvSpPr>
        <p:spPr>
          <a:xfrm>
            <a:off x="3352800" y="4084320"/>
            <a:ext cx="402336" cy="548640"/>
          </a:xfrm>
          <a:prstGeom prst="triangl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>
            <a:spLocks noChangeAspect="1"/>
          </p:cNvSpPr>
          <p:nvPr/>
        </p:nvSpPr>
        <p:spPr>
          <a:xfrm>
            <a:off x="3352800" y="4785360"/>
            <a:ext cx="402336" cy="548640"/>
          </a:xfrm>
          <a:prstGeom prst="triangl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Isosceles Triangle 139"/>
          <p:cNvSpPr>
            <a:spLocks noChangeAspect="1"/>
          </p:cNvSpPr>
          <p:nvPr/>
        </p:nvSpPr>
        <p:spPr>
          <a:xfrm>
            <a:off x="4093464" y="4084320"/>
            <a:ext cx="402336" cy="548640"/>
          </a:xfrm>
          <a:prstGeom prst="triangl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Isosceles Triangle 140"/>
          <p:cNvSpPr>
            <a:spLocks noChangeAspect="1"/>
          </p:cNvSpPr>
          <p:nvPr/>
        </p:nvSpPr>
        <p:spPr>
          <a:xfrm>
            <a:off x="3352800" y="5471160"/>
            <a:ext cx="402336" cy="548640"/>
          </a:xfrm>
          <a:prstGeom prst="triangl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Isosceles Triangle 145"/>
          <p:cNvSpPr>
            <a:spLocks noChangeAspect="1"/>
          </p:cNvSpPr>
          <p:nvPr/>
        </p:nvSpPr>
        <p:spPr>
          <a:xfrm>
            <a:off x="4098898" y="4785360"/>
            <a:ext cx="402336" cy="548640"/>
          </a:xfrm>
          <a:prstGeom prst="triangl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Isosceles Triangle 147"/>
          <p:cNvSpPr>
            <a:spLocks noChangeAspect="1"/>
          </p:cNvSpPr>
          <p:nvPr/>
        </p:nvSpPr>
        <p:spPr>
          <a:xfrm>
            <a:off x="4098898" y="5471160"/>
            <a:ext cx="402336" cy="548640"/>
          </a:xfrm>
          <a:prstGeom prst="triangl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3654395" y="4099560"/>
            <a:ext cx="4667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latin typeface="Symbol" pitchFamily="18" charset="2"/>
                <a:sym typeface="Symbol"/>
              </a:rPr>
              <a:t>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latin typeface="Symbol" pitchFamily="18" charset="2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4419600" y="4099560"/>
            <a:ext cx="3818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latin typeface="Symbol" pitchFamily="18" charset="2"/>
                <a:sym typeface="Symbol"/>
              </a:rPr>
              <a:t>=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latin typeface="Symbol" pitchFamily="18" charset="2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3654395" y="4795540"/>
            <a:ext cx="4667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latin typeface="Symbol" pitchFamily="18" charset="2"/>
                <a:sym typeface="Symbol"/>
              </a:rPr>
              <a:t>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latin typeface="Symbol" pitchFamily="18" charset="2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3654395" y="5481340"/>
            <a:ext cx="4667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latin typeface="Symbol" pitchFamily="18" charset="2"/>
                <a:sym typeface="Symbol"/>
              </a:rPr>
              <a:t>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latin typeface="Symbol" pitchFamily="18" charset="2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4419600" y="4795540"/>
            <a:ext cx="3818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latin typeface="Symbol" pitchFamily="18" charset="2"/>
                <a:sym typeface="Symbol"/>
              </a:rPr>
              <a:t>=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latin typeface="Symbol" pitchFamily="18" charset="2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4419600" y="5481340"/>
            <a:ext cx="3818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latin typeface="Symbol" pitchFamily="18" charset="2"/>
                <a:sym typeface="Symbol"/>
              </a:rPr>
              <a:t>=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latin typeface="Symbol" pitchFamily="18" charset="2"/>
            </a:endParaRPr>
          </a:p>
        </p:txBody>
      </p:sp>
      <p:pic>
        <p:nvPicPr>
          <p:cNvPr id="158" name="Picture 157" descr="subtree1leveln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185160"/>
            <a:ext cx="548640" cy="548640"/>
          </a:xfrm>
          <a:prstGeom prst="rect">
            <a:avLst/>
          </a:prstGeom>
        </p:spPr>
      </p:pic>
      <p:pic>
        <p:nvPicPr>
          <p:cNvPr id="159" name="Picture 158" descr="subtree2leveln1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400" y="3185160"/>
            <a:ext cx="548640" cy="548640"/>
          </a:xfrm>
          <a:prstGeom prst="rect">
            <a:avLst/>
          </a:prstGeom>
        </p:spPr>
      </p:pic>
      <p:pic>
        <p:nvPicPr>
          <p:cNvPr id="169" name="Picture 168" descr="subtree3leveln1.bmp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2600" y="3185160"/>
            <a:ext cx="548640" cy="548640"/>
          </a:xfrm>
          <a:prstGeom prst="rect">
            <a:avLst/>
          </a:prstGeom>
        </p:spPr>
      </p:pic>
      <p:sp>
        <p:nvSpPr>
          <p:cNvPr id="197" name="Rectangle 196"/>
          <p:cNvSpPr/>
          <p:nvPr/>
        </p:nvSpPr>
        <p:spPr>
          <a:xfrm>
            <a:off x="5454596" y="4419600"/>
            <a:ext cx="990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8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0" name="Content Placeholder 2"/>
          <p:cNvSpPr txBox="1">
            <a:spLocks/>
          </p:cNvSpPr>
          <p:nvPr/>
        </p:nvSpPr>
        <p:spPr>
          <a:xfrm>
            <a:off x="152400" y="5029200"/>
            <a:ext cx="2590800" cy="1600200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old technique, we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used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 representative DNA sequence from each family,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do a pair-wise comparison.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this case, the result is too noisy to decide.</a:t>
            </a:r>
          </a:p>
        </p:txBody>
      </p:sp>
      <p:sp>
        <p:nvSpPr>
          <p:cNvPr id="92" name="Rectangle 2"/>
          <p:cNvSpPr txBox="1">
            <a:spLocks noRot="1" noChangeArrowheads="1"/>
          </p:cNvSpPr>
          <p:nvPr/>
        </p:nvSpPr>
        <p:spPr bwMode="auto">
          <a:xfrm>
            <a:off x="457200" y="0"/>
            <a:ext cx="81534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Naïve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 Deep Reconstruction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90" grpId="0"/>
      <p:bldP spid="195" grpId="0"/>
      <p:bldP spid="137" grpId="0" animBg="1"/>
      <p:bldP spid="139" grpId="0" animBg="1"/>
      <p:bldP spid="140" grpId="0" animBg="1"/>
      <p:bldP spid="141" grpId="0" animBg="1"/>
      <p:bldP spid="146" grpId="0" animBg="1"/>
      <p:bldP spid="148" grpId="0" animBg="1"/>
      <p:bldP spid="150" grpId="0"/>
      <p:bldP spid="151" grpId="0"/>
      <p:bldP spid="153" grpId="0"/>
      <p:bldP spid="154" grpId="0"/>
      <p:bldP spid="156" grpId="0"/>
      <p:bldP spid="157" grpId="0"/>
      <p:bldP spid="1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2"/>
          <p:cNvGrpSpPr>
            <a:grpSpLocks noChangeAspect="1"/>
          </p:cNvGrpSpPr>
          <p:nvPr/>
        </p:nvGrpSpPr>
        <p:grpSpPr>
          <a:xfrm>
            <a:off x="1766888" y="1128713"/>
            <a:ext cx="5570538" cy="4576763"/>
            <a:chOff x="1766888" y="1128713"/>
            <a:chExt cx="5570538" cy="4576763"/>
          </a:xfrm>
        </p:grpSpPr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4119563" y="2495551"/>
              <a:ext cx="1627188" cy="2495550"/>
            </a:xfrm>
            <a:custGeom>
              <a:avLst/>
              <a:gdLst/>
              <a:ahLst/>
              <a:cxnLst>
                <a:cxn ang="0">
                  <a:pos x="0" y="1572"/>
                </a:cxn>
                <a:cxn ang="0">
                  <a:pos x="361" y="1275"/>
                </a:cxn>
                <a:cxn ang="0">
                  <a:pos x="607" y="1042"/>
                </a:cxn>
                <a:cxn ang="0">
                  <a:pos x="696" y="916"/>
                </a:cxn>
                <a:cxn ang="0">
                  <a:pos x="763" y="772"/>
                </a:cxn>
                <a:cxn ang="0">
                  <a:pos x="795" y="613"/>
                </a:cxn>
                <a:cxn ang="0">
                  <a:pos x="824" y="386"/>
                </a:cxn>
                <a:cxn ang="0">
                  <a:pos x="827" y="152"/>
                </a:cxn>
                <a:cxn ang="0">
                  <a:pos x="817" y="0"/>
                </a:cxn>
                <a:cxn ang="0">
                  <a:pos x="872" y="200"/>
                </a:cxn>
                <a:cxn ang="0">
                  <a:pos x="955" y="509"/>
                </a:cxn>
                <a:cxn ang="0">
                  <a:pos x="1001" y="694"/>
                </a:cxn>
                <a:cxn ang="0">
                  <a:pos x="1020" y="811"/>
                </a:cxn>
                <a:cxn ang="0">
                  <a:pos x="1025" y="919"/>
                </a:cxn>
                <a:cxn ang="0">
                  <a:pos x="1012" y="1005"/>
                </a:cxn>
                <a:cxn ang="0">
                  <a:pos x="983" y="1107"/>
                </a:cxn>
                <a:cxn ang="0">
                  <a:pos x="935" y="1182"/>
                </a:cxn>
                <a:cxn ang="0">
                  <a:pos x="880" y="1259"/>
                </a:cxn>
                <a:cxn ang="0">
                  <a:pos x="817" y="1324"/>
                </a:cxn>
                <a:cxn ang="0">
                  <a:pos x="734" y="1380"/>
                </a:cxn>
                <a:cxn ang="0">
                  <a:pos x="624" y="1430"/>
                </a:cxn>
                <a:cxn ang="0">
                  <a:pos x="455" y="1493"/>
                </a:cxn>
                <a:cxn ang="0">
                  <a:pos x="319" y="1527"/>
                </a:cxn>
                <a:cxn ang="0">
                  <a:pos x="163" y="1560"/>
                </a:cxn>
                <a:cxn ang="0">
                  <a:pos x="0" y="1572"/>
                </a:cxn>
                <a:cxn ang="0">
                  <a:pos x="0" y="1572"/>
                </a:cxn>
              </a:cxnLst>
              <a:rect l="0" t="0" r="r" b="b"/>
              <a:pathLst>
                <a:path w="1025" h="1572">
                  <a:moveTo>
                    <a:pt x="0" y="1572"/>
                  </a:moveTo>
                  <a:lnTo>
                    <a:pt x="361" y="1275"/>
                  </a:lnTo>
                  <a:lnTo>
                    <a:pt x="607" y="1042"/>
                  </a:lnTo>
                  <a:lnTo>
                    <a:pt x="696" y="916"/>
                  </a:lnTo>
                  <a:lnTo>
                    <a:pt x="763" y="772"/>
                  </a:lnTo>
                  <a:lnTo>
                    <a:pt x="795" y="613"/>
                  </a:lnTo>
                  <a:lnTo>
                    <a:pt x="824" y="386"/>
                  </a:lnTo>
                  <a:lnTo>
                    <a:pt x="827" y="152"/>
                  </a:lnTo>
                  <a:lnTo>
                    <a:pt x="817" y="0"/>
                  </a:lnTo>
                  <a:lnTo>
                    <a:pt x="872" y="200"/>
                  </a:lnTo>
                  <a:lnTo>
                    <a:pt x="955" y="509"/>
                  </a:lnTo>
                  <a:lnTo>
                    <a:pt x="1001" y="694"/>
                  </a:lnTo>
                  <a:lnTo>
                    <a:pt x="1020" y="811"/>
                  </a:lnTo>
                  <a:lnTo>
                    <a:pt x="1025" y="919"/>
                  </a:lnTo>
                  <a:lnTo>
                    <a:pt x="1012" y="1005"/>
                  </a:lnTo>
                  <a:lnTo>
                    <a:pt x="983" y="1107"/>
                  </a:lnTo>
                  <a:lnTo>
                    <a:pt x="935" y="1182"/>
                  </a:lnTo>
                  <a:lnTo>
                    <a:pt x="880" y="1259"/>
                  </a:lnTo>
                  <a:lnTo>
                    <a:pt x="817" y="1324"/>
                  </a:lnTo>
                  <a:lnTo>
                    <a:pt x="734" y="1380"/>
                  </a:lnTo>
                  <a:lnTo>
                    <a:pt x="624" y="1430"/>
                  </a:lnTo>
                  <a:lnTo>
                    <a:pt x="455" y="1493"/>
                  </a:lnTo>
                  <a:lnTo>
                    <a:pt x="319" y="1527"/>
                  </a:lnTo>
                  <a:lnTo>
                    <a:pt x="163" y="1560"/>
                  </a:lnTo>
                  <a:lnTo>
                    <a:pt x="0" y="1572"/>
                  </a:lnTo>
                  <a:lnTo>
                    <a:pt x="0" y="1572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1766888" y="1516063"/>
              <a:ext cx="1455738" cy="118745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24" y="748"/>
                </a:cxn>
                <a:cxn ang="0">
                  <a:pos x="338" y="542"/>
                </a:cxn>
                <a:cxn ang="0">
                  <a:pos x="502" y="340"/>
                </a:cxn>
                <a:cxn ang="0">
                  <a:pos x="663" y="190"/>
                </a:cxn>
                <a:cxn ang="0">
                  <a:pos x="809" y="77"/>
                </a:cxn>
                <a:cxn ang="0">
                  <a:pos x="917" y="0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917" h="748">
                  <a:moveTo>
                    <a:pt x="0" y="9"/>
                  </a:moveTo>
                  <a:lnTo>
                    <a:pt x="224" y="748"/>
                  </a:lnTo>
                  <a:lnTo>
                    <a:pt x="338" y="542"/>
                  </a:lnTo>
                  <a:lnTo>
                    <a:pt x="502" y="340"/>
                  </a:lnTo>
                  <a:lnTo>
                    <a:pt x="663" y="190"/>
                  </a:lnTo>
                  <a:lnTo>
                    <a:pt x="809" y="77"/>
                  </a:lnTo>
                  <a:lnTo>
                    <a:pt x="917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3235326" y="1128713"/>
              <a:ext cx="2376488" cy="390525"/>
            </a:xfrm>
            <a:custGeom>
              <a:avLst/>
              <a:gdLst/>
              <a:ahLst/>
              <a:cxnLst>
                <a:cxn ang="0">
                  <a:pos x="0" y="244"/>
                </a:cxn>
                <a:cxn ang="0">
                  <a:pos x="1497" y="246"/>
                </a:cxn>
                <a:cxn ang="0">
                  <a:pos x="1299" y="118"/>
                </a:cxn>
                <a:cxn ang="0">
                  <a:pos x="1149" y="48"/>
                </a:cxn>
                <a:cxn ang="0">
                  <a:pos x="993" y="8"/>
                </a:cxn>
                <a:cxn ang="0">
                  <a:pos x="847" y="0"/>
                </a:cxn>
                <a:cxn ang="0">
                  <a:pos x="654" y="0"/>
                </a:cxn>
                <a:cxn ang="0">
                  <a:pos x="452" y="32"/>
                </a:cxn>
                <a:cxn ang="0">
                  <a:pos x="257" y="97"/>
                </a:cxn>
                <a:cxn ang="0">
                  <a:pos x="93" y="183"/>
                </a:cxn>
                <a:cxn ang="0">
                  <a:pos x="0" y="244"/>
                </a:cxn>
                <a:cxn ang="0">
                  <a:pos x="0" y="244"/>
                </a:cxn>
              </a:cxnLst>
              <a:rect l="0" t="0" r="r" b="b"/>
              <a:pathLst>
                <a:path w="1497" h="246">
                  <a:moveTo>
                    <a:pt x="0" y="244"/>
                  </a:moveTo>
                  <a:lnTo>
                    <a:pt x="1497" y="246"/>
                  </a:lnTo>
                  <a:lnTo>
                    <a:pt x="1299" y="118"/>
                  </a:lnTo>
                  <a:lnTo>
                    <a:pt x="1149" y="48"/>
                  </a:lnTo>
                  <a:lnTo>
                    <a:pt x="993" y="8"/>
                  </a:lnTo>
                  <a:lnTo>
                    <a:pt x="847" y="0"/>
                  </a:lnTo>
                  <a:lnTo>
                    <a:pt x="654" y="0"/>
                  </a:lnTo>
                  <a:lnTo>
                    <a:pt x="452" y="32"/>
                  </a:lnTo>
                  <a:lnTo>
                    <a:pt x="257" y="97"/>
                  </a:lnTo>
                  <a:lnTo>
                    <a:pt x="93" y="183"/>
                  </a:lnTo>
                  <a:lnTo>
                    <a:pt x="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1916113" y="2733676"/>
              <a:ext cx="547688" cy="1152525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345" y="726"/>
                </a:cxn>
                <a:cxn ang="0">
                  <a:pos x="263" y="704"/>
                </a:cxn>
                <a:cxn ang="0">
                  <a:pos x="178" y="667"/>
                </a:cxn>
                <a:cxn ang="0">
                  <a:pos x="108" y="616"/>
                </a:cxn>
                <a:cxn ang="0">
                  <a:pos x="52" y="554"/>
                </a:cxn>
                <a:cxn ang="0">
                  <a:pos x="11" y="490"/>
                </a:cxn>
                <a:cxn ang="0">
                  <a:pos x="0" y="391"/>
                </a:cxn>
                <a:cxn ang="0">
                  <a:pos x="19" y="284"/>
                </a:cxn>
                <a:cxn ang="0">
                  <a:pos x="52" y="171"/>
                </a:cxn>
                <a:cxn ang="0">
                  <a:pos x="94" y="77"/>
                </a:cxn>
                <a:cxn ang="0">
                  <a:pos x="127" y="0"/>
                </a:cxn>
                <a:cxn ang="0">
                  <a:pos x="127" y="0"/>
                </a:cxn>
              </a:cxnLst>
              <a:rect l="0" t="0" r="r" b="b"/>
              <a:pathLst>
                <a:path w="345" h="726">
                  <a:moveTo>
                    <a:pt x="127" y="0"/>
                  </a:moveTo>
                  <a:lnTo>
                    <a:pt x="345" y="726"/>
                  </a:lnTo>
                  <a:lnTo>
                    <a:pt x="263" y="704"/>
                  </a:lnTo>
                  <a:lnTo>
                    <a:pt x="178" y="667"/>
                  </a:lnTo>
                  <a:lnTo>
                    <a:pt x="108" y="616"/>
                  </a:lnTo>
                  <a:lnTo>
                    <a:pt x="52" y="554"/>
                  </a:lnTo>
                  <a:lnTo>
                    <a:pt x="11" y="490"/>
                  </a:lnTo>
                  <a:lnTo>
                    <a:pt x="0" y="391"/>
                  </a:lnTo>
                  <a:lnTo>
                    <a:pt x="19" y="284"/>
                  </a:lnTo>
                  <a:lnTo>
                    <a:pt x="52" y="171"/>
                  </a:lnTo>
                  <a:lnTo>
                    <a:pt x="94" y="77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2325688" y="2813051"/>
              <a:ext cx="428625" cy="409575"/>
            </a:xfrm>
            <a:custGeom>
              <a:avLst/>
              <a:gdLst/>
              <a:ahLst/>
              <a:cxnLst>
                <a:cxn ang="0">
                  <a:pos x="70" y="14"/>
                </a:cxn>
                <a:cxn ang="0">
                  <a:pos x="142" y="116"/>
                </a:cxn>
                <a:cxn ang="0">
                  <a:pos x="70" y="116"/>
                </a:cxn>
                <a:cxn ang="0">
                  <a:pos x="24" y="132"/>
                </a:cxn>
                <a:cxn ang="0">
                  <a:pos x="0" y="156"/>
                </a:cxn>
                <a:cxn ang="0">
                  <a:pos x="5" y="201"/>
                </a:cxn>
                <a:cxn ang="0">
                  <a:pos x="45" y="244"/>
                </a:cxn>
                <a:cxn ang="0">
                  <a:pos x="106" y="258"/>
                </a:cxn>
                <a:cxn ang="0">
                  <a:pos x="181" y="242"/>
                </a:cxn>
                <a:cxn ang="0">
                  <a:pos x="239" y="201"/>
                </a:cxn>
                <a:cxn ang="0">
                  <a:pos x="265" y="150"/>
                </a:cxn>
                <a:cxn ang="0">
                  <a:pos x="270" y="97"/>
                </a:cxn>
                <a:cxn ang="0">
                  <a:pos x="251" y="46"/>
                </a:cxn>
                <a:cxn ang="0">
                  <a:pos x="219" y="14"/>
                </a:cxn>
                <a:cxn ang="0">
                  <a:pos x="157" y="0"/>
                </a:cxn>
                <a:cxn ang="0">
                  <a:pos x="101" y="0"/>
                </a:cxn>
                <a:cxn ang="0">
                  <a:pos x="70" y="14"/>
                </a:cxn>
                <a:cxn ang="0">
                  <a:pos x="70" y="14"/>
                </a:cxn>
              </a:cxnLst>
              <a:rect l="0" t="0" r="r" b="b"/>
              <a:pathLst>
                <a:path w="270" h="258">
                  <a:moveTo>
                    <a:pt x="70" y="14"/>
                  </a:moveTo>
                  <a:lnTo>
                    <a:pt x="142" y="116"/>
                  </a:lnTo>
                  <a:lnTo>
                    <a:pt x="70" y="116"/>
                  </a:lnTo>
                  <a:lnTo>
                    <a:pt x="24" y="132"/>
                  </a:lnTo>
                  <a:lnTo>
                    <a:pt x="0" y="156"/>
                  </a:lnTo>
                  <a:lnTo>
                    <a:pt x="5" y="201"/>
                  </a:lnTo>
                  <a:lnTo>
                    <a:pt x="45" y="244"/>
                  </a:lnTo>
                  <a:lnTo>
                    <a:pt x="106" y="258"/>
                  </a:lnTo>
                  <a:lnTo>
                    <a:pt x="181" y="242"/>
                  </a:lnTo>
                  <a:lnTo>
                    <a:pt x="239" y="201"/>
                  </a:lnTo>
                  <a:lnTo>
                    <a:pt x="265" y="150"/>
                  </a:lnTo>
                  <a:lnTo>
                    <a:pt x="270" y="97"/>
                  </a:lnTo>
                  <a:lnTo>
                    <a:pt x="251" y="46"/>
                  </a:lnTo>
                  <a:lnTo>
                    <a:pt x="219" y="14"/>
                  </a:lnTo>
                  <a:lnTo>
                    <a:pt x="157" y="0"/>
                  </a:lnTo>
                  <a:lnTo>
                    <a:pt x="101" y="0"/>
                  </a:lnTo>
                  <a:lnTo>
                    <a:pt x="70" y="14"/>
                  </a:lnTo>
                  <a:lnTo>
                    <a:pt x="70" y="14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3068638" y="2400301"/>
              <a:ext cx="1665288" cy="1076325"/>
            </a:xfrm>
            <a:custGeom>
              <a:avLst/>
              <a:gdLst/>
              <a:ahLst/>
              <a:cxnLst>
                <a:cxn ang="0">
                  <a:pos x="0" y="678"/>
                </a:cxn>
                <a:cxn ang="0">
                  <a:pos x="206" y="561"/>
                </a:cxn>
                <a:cxn ang="0">
                  <a:pos x="431" y="465"/>
                </a:cxn>
                <a:cxn ang="0">
                  <a:pos x="680" y="390"/>
                </a:cxn>
                <a:cxn ang="0">
                  <a:pos x="804" y="314"/>
                </a:cxn>
                <a:cxn ang="0">
                  <a:pos x="889" y="239"/>
                </a:cxn>
                <a:cxn ang="0">
                  <a:pos x="954" y="164"/>
                </a:cxn>
                <a:cxn ang="0">
                  <a:pos x="1007" y="86"/>
                </a:cxn>
                <a:cxn ang="0">
                  <a:pos x="1049" y="0"/>
                </a:cxn>
                <a:cxn ang="0">
                  <a:pos x="930" y="72"/>
                </a:cxn>
                <a:cxn ang="0">
                  <a:pos x="828" y="137"/>
                </a:cxn>
                <a:cxn ang="0">
                  <a:pos x="734" y="175"/>
                </a:cxn>
                <a:cxn ang="0">
                  <a:pos x="633" y="212"/>
                </a:cxn>
                <a:cxn ang="0">
                  <a:pos x="541" y="226"/>
                </a:cxn>
                <a:cxn ang="0">
                  <a:pos x="469" y="234"/>
                </a:cxn>
                <a:cxn ang="0">
                  <a:pos x="383" y="226"/>
                </a:cxn>
                <a:cxn ang="0">
                  <a:pos x="319" y="239"/>
                </a:cxn>
                <a:cxn ang="0">
                  <a:pos x="257" y="268"/>
                </a:cxn>
                <a:cxn ang="0">
                  <a:pos x="201" y="320"/>
                </a:cxn>
                <a:cxn ang="0">
                  <a:pos x="143" y="390"/>
                </a:cxn>
                <a:cxn ang="0">
                  <a:pos x="78" y="494"/>
                </a:cxn>
                <a:cxn ang="0">
                  <a:pos x="30" y="590"/>
                </a:cxn>
                <a:cxn ang="0">
                  <a:pos x="0" y="678"/>
                </a:cxn>
                <a:cxn ang="0">
                  <a:pos x="0" y="678"/>
                </a:cxn>
              </a:cxnLst>
              <a:rect l="0" t="0" r="r" b="b"/>
              <a:pathLst>
                <a:path w="1049" h="678">
                  <a:moveTo>
                    <a:pt x="0" y="678"/>
                  </a:moveTo>
                  <a:lnTo>
                    <a:pt x="206" y="561"/>
                  </a:lnTo>
                  <a:lnTo>
                    <a:pt x="431" y="465"/>
                  </a:lnTo>
                  <a:lnTo>
                    <a:pt x="680" y="390"/>
                  </a:lnTo>
                  <a:lnTo>
                    <a:pt x="804" y="314"/>
                  </a:lnTo>
                  <a:lnTo>
                    <a:pt x="889" y="239"/>
                  </a:lnTo>
                  <a:lnTo>
                    <a:pt x="954" y="164"/>
                  </a:lnTo>
                  <a:lnTo>
                    <a:pt x="1007" y="86"/>
                  </a:lnTo>
                  <a:lnTo>
                    <a:pt x="1049" y="0"/>
                  </a:lnTo>
                  <a:lnTo>
                    <a:pt x="930" y="72"/>
                  </a:lnTo>
                  <a:lnTo>
                    <a:pt x="828" y="137"/>
                  </a:lnTo>
                  <a:lnTo>
                    <a:pt x="734" y="175"/>
                  </a:lnTo>
                  <a:lnTo>
                    <a:pt x="633" y="212"/>
                  </a:lnTo>
                  <a:lnTo>
                    <a:pt x="541" y="226"/>
                  </a:lnTo>
                  <a:lnTo>
                    <a:pt x="469" y="234"/>
                  </a:lnTo>
                  <a:lnTo>
                    <a:pt x="383" y="226"/>
                  </a:lnTo>
                  <a:lnTo>
                    <a:pt x="319" y="239"/>
                  </a:lnTo>
                  <a:lnTo>
                    <a:pt x="257" y="268"/>
                  </a:lnTo>
                  <a:lnTo>
                    <a:pt x="201" y="320"/>
                  </a:lnTo>
                  <a:lnTo>
                    <a:pt x="143" y="390"/>
                  </a:lnTo>
                  <a:lnTo>
                    <a:pt x="78" y="494"/>
                  </a:lnTo>
                  <a:lnTo>
                    <a:pt x="30" y="590"/>
                  </a:lnTo>
                  <a:lnTo>
                    <a:pt x="0" y="678"/>
                  </a:lnTo>
                  <a:lnTo>
                    <a:pt x="0" y="678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3509963" y="1728788"/>
              <a:ext cx="1127125" cy="582613"/>
            </a:xfrm>
            <a:custGeom>
              <a:avLst/>
              <a:gdLst/>
              <a:ahLst/>
              <a:cxnLst>
                <a:cxn ang="0">
                  <a:pos x="0" y="297"/>
                </a:cxn>
                <a:cxn ang="0">
                  <a:pos x="12" y="254"/>
                </a:cxn>
                <a:cxn ang="0">
                  <a:pos x="27" y="204"/>
                </a:cxn>
                <a:cxn ang="0">
                  <a:pos x="51" y="153"/>
                </a:cxn>
                <a:cxn ang="0">
                  <a:pos x="82" y="107"/>
                </a:cxn>
                <a:cxn ang="0">
                  <a:pos x="119" y="68"/>
                </a:cxn>
                <a:cxn ang="0">
                  <a:pos x="167" y="35"/>
                </a:cxn>
                <a:cxn ang="0">
                  <a:pos x="210" y="16"/>
                </a:cxn>
                <a:cxn ang="0">
                  <a:pos x="261" y="0"/>
                </a:cxn>
                <a:cxn ang="0">
                  <a:pos x="317" y="0"/>
                </a:cxn>
                <a:cxn ang="0">
                  <a:pos x="384" y="3"/>
                </a:cxn>
                <a:cxn ang="0">
                  <a:pos x="440" y="11"/>
                </a:cxn>
                <a:cxn ang="0">
                  <a:pos x="507" y="35"/>
                </a:cxn>
                <a:cxn ang="0">
                  <a:pos x="561" y="54"/>
                </a:cxn>
                <a:cxn ang="0">
                  <a:pos x="609" y="78"/>
                </a:cxn>
                <a:cxn ang="0">
                  <a:pos x="657" y="118"/>
                </a:cxn>
                <a:cxn ang="0">
                  <a:pos x="691" y="160"/>
                </a:cxn>
                <a:cxn ang="0">
                  <a:pos x="710" y="193"/>
                </a:cxn>
                <a:cxn ang="0">
                  <a:pos x="657" y="239"/>
                </a:cxn>
                <a:cxn ang="0">
                  <a:pos x="604" y="276"/>
                </a:cxn>
                <a:cxn ang="0">
                  <a:pos x="544" y="311"/>
                </a:cxn>
                <a:cxn ang="0">
                  <a:pos x="488" y="338"/>
                </a:cxn>
                <a:cxn ang="0">
                  <a:pos x="442" y="353"/>
                </a:cxn>
                <a:cxn ang="0">
                  <a:pos x="392" y="365"/>
                </a:cxn>
                <a:cxn ang="0">
                  <a:pos x="333" y="367"/>
                </a:cxn>
                <a:cxn ang="0">
                  <a:pos x="287" y="367"/>
                </a:cxn>
                <a:cxn ang="0">
                  <a:pos x="282" y="303"/>
                </a:cxn>
                <a:cxn ang="0">
                  <a:pos x="303" y="303"/>
                </a:cxn>
                <a:cxn ang="0">
                  <a:pos x="338" y="290"/>
                </a:cxn>
                <a:cxn ang="0">
                  <a:pos x="367" y="266"/>
                </a:cxn>
                <a:cxn ang="0">
                  <a:pos x="387" y="242"/>
                </a:cxn>
                <a:cxn ang="0">
                  <a:pos x="394" y="204"/>
                </a:cxn>
                <a:cxn ang="0">
                  <a:pos x="394" y="172"/>
                </a:cxn>
                <a:cxn ang="0">
                  <a:pos x="384" y="129"/>
                </a:cxn>
                <a:cxn ang="0">
                  <a:pos x="367" y="107"/>
                </a:cxn>
                <a:cxn ang="0">
                  <a:pos x="343" y="92"/>
                </a:cxn>
                <a:cxn ang="0">
                  <a:pos x="319" y="78"/>
                </a:cxn>
                <a:cxn ang="0">
                  <a:pos x="293" y="73"/>
                </a:cxn>
                <a:cxn ang="0">
                  <a:pos x="268" y="73"/>
                </a:cxn>
                <a:cxn ang="0">
                  <a:pos x="237" y="78"/>
                </a:cxn>
                <a:cxn ang="0">
                  <a:pos x="210" y="97"/>
                </a:cxn>
                <a:cxn ang="0">
                  <a:pos x="191" y="112"/>
                </a:cxn>
                <a:cxn ang="0">
                  <a:pos x="174" y="140"/>
                </a:cxn>
                <a:cxn ang="0">
                  <a:pos x="167" y="164"/>
                </a:cxn>
                <a:cxn ang="0">
                  <a:pos x="164" y="196"/>
                </a:cxn>
                <a:cxn ang="0">
                  <a:pos x="169" y="228"/>
                </a:cxn>
                <a:cxn ang="0">
                  <a:pos x="188" y="257"/>
                </a:cxn>
                <a:cxn ang="0">
                  <a:pos x="207" y="278"/>
                </a:cxn>
                <a:cxn ang="0">
                  <a:pos x="237" y="295"/>
                </a:cxn>
                <a:cxn ang="0">
                  <a:pos x="261" y="300"/>
                </a:cxn>
                <a:cxn ang="0">
                  <a:pos x="261" y="367"/>
                </a:cxn>
                <a:cxn ang="0">
                  <a:pos x="199" y="357"/>
                </a:cxn>
                <a:cxn ang="0">
                  <a:pos x="135" y="343"/>
                </a:cxn>
                <a:cxn ang="0">
                  <a:pos x="70" y="324"/>
                </a:cxn>
                <a:cxn ang="0">
                  <a:pos x="0" y="297"/>
                </a:cxn>
                <a:cxn ang="0">
                  <a:pos x="0" y="297"/>
                </a:cxn>
              </a:cxnLst>
              <a:rect l="0" t="0" r="r" b="b"/>
              <a:pathLst>
                <a:path w="710" h="367">
                  <a:moveTo>
                    <a:pt x="0" y="297"/>
                  </a:moveTo>
                  <a:lnTo>
                    <a:pt x="12" y="254"/>
                  </a:lnTo>
                  <a:lnTo>
                    <a:pt x="27" y="204"/>
                  </a:lnTo>
                  <a:lnTo>
                    <a:pt x="51" y="153"/>
                  </a:lnTo>
                  <a:lnTo>
                    <a:pt x="82" y="107"/>
                  </a:lnTo>
                  <a:lnTo>
                    <a:pt x="119" y="68"/>
                  </a:lnTo>
                  <a:lnTo>
                    <a:pt x="167" y="35"/>
                  </a:lnTo>
                  <a:lnTo>
                    <a:pt x="210" y="16"/>
                  </a:lnTo>
                  <a:lnTo>
                    <a:pt x="261" y="0"/>
                  </a:lnTo>
                  <a:lnTo>
                    <a:pt x="317" y="0"/>
                  </a:lnTo>
                  <a:lnTo>
                    <a:pt x="384" y="3"/>
                  </a:lnTo>
                  <a:lnTo>
                    <a:pt x="440" y="11"/>
                  </a:lnTo>
                  <a:lnTo>
                    <a:pt x="507" y="35"/>
                  </a:lnTo>
                  <a:lnTo>
                    <a:pt x="561" y="54"/>
                  </a:lnTo>
                  <a:lnTo>
                    <a:pt x="609" y="78"/>
                  </a:lnTo>
                  <a:lnTo>
                    <a:pt x="657" y="118"/>
                  </a:lnTo>
                  <a:lnTo>
                    <a:pt x="691" y="160"/>
                  </a:lnTo>
                  <a:lnTo>
                    <a:pt x="710" y="193"/>
                  </a:lnTo>
                  <a:lnTo>
                    <a:pt x="657" y="239"/>
                  </a:lnTo>
                  <a:lnTo>
                    <a:pt x="604" y="276"/>
                  </a:lnTo>
                  <a:lnTo>
                    <a:pt x="544" y="311"/>
                  </a:lnTo>
                  <a:lnTo>
                    <a:pt x="488" y="338"/>
                  </a:lnTo>
                  <a:lnTo>
                    <a:pt x="442" y="353"/>
                  </a:lnTo>
                  <a:lnTo>
                    <a:pt x="392" y="365"/>
                  </a:lnTo>
                  <a:lnTo>
                    <a:pt x="333" y="367"/>
                  </a:lnTo>
                  <a:lnTo>
                    <a:pt x="287" y="367"/>
                  </a:lnTo>
                  <a:lnTo>
                    <a:pt x="282" y="303"/>
                  </a:lnTo>
                  <a:lnTo>
                    <a:pt x="303" y="303"/>
                  </a:lnTo>
                  <a:lnTo>
                    <a:pt x="338" y="290"/>
                  </a:lnTo>
                  <a:lnTo>
                    <a:pt x="367" y="266"/>
                  </a:lnTo>
                  <a:lnTo>
                    <a:pt x="387" y="242"/>
                  </a:lnTo>
                  <a:lnTo>
                    <a:pt x="394" y="204"/>
                  </a:lnTo>
                  <a:lnTo>
                    <a:pt x="394" y="172"/>
                  </a:lnTo>
                  <a:lnTo>
                    <a:pt x="384" y="129"/>
                  </a:lnTo>
                  <a:lnTo>
                    <a:pt x="367" y="107"/>
                  </a:lnTo>
                  <a:lnTo>
                    <a:pt x="343" y="92"/>
                  </a:lnTo>
                  <a:lnTo>
                    <a:pt x="319" y="78"/>
                  </a:lnTo>
                  <a:lnTo>
                    <a:pt x="293" y="73"/>
                  </a:lnTo>
                  <a:lnTo>
                    <a:pt x="268" y="73"/>
                  </a:lnTo>
                  <a:lnTo>
                    <a:pt x="237" y="78"/>
                  </a:lnTo>
                  <a:lnTo>
                    <a:pt x="210" y="97"/>
                  </a:lnTo>
                  <a:lnTo>
                    <a:pt x="191" y="112"/>
                  </a:lnTo>
                  <a:lnTo>
                    <a:pt x="174" y="140"/>
                  </a:lnTo>
                  <a:lnTo>
                    <a:pt x="167" y="164"/>
                  </a:lnTo>
                  <a:lnTo>
                    <a:pt x="164" y="196"/>
                  </a:lnTo>
                  <a:lnTo>
                    <a:pt x="169" y="228"/>
                  </a:lnTo>
                  <a:lnTo>
                    <a:pt x="188" y="257"/>
                  </a:lnTo>
                  <a:lnTo>
                    <a:pt x="207" y="278"/>
                  </a:lnTo>
                  <a:lnTo>
                    <a:pt x="237" y="295"/>
                  </a:lnTo>
                  <a:lnTo>
                    <a:pt x="261" y="300"/>
                  </a:lnTo>
                  <a:lnTo>
                    <a:pt x="261" y="367"/>
                  </a:lnTo>
                  <a:lnTo>
                    <a:pt x="199" y="357"/>
                  </a:lnTo>
                  <a:lnTo>
                    <a:pt x="135" y="343"/>
                  </a:lnTo>
                  <a:lnTo>
                    <a:pt x="70" y="324"/>
                  </a:lnTo>
                  <a:lnTo>
                    <a:pt x="0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3910013" y="2205038"/>
              <a:ext cx="60325" cy="103188"/>
            </a:xfrm>
            <a:custGeom>
              <a:avLst/>
              <a:gdLst/>
              <a:ahLst/>
              <a:cxnLst>
                <a:cxn ang="0">
                  <a:pos x="6" y="65"/>
                </a:cxn>
                <a:cxn ang="0">
                  <a:pos x="38" y="65"/>
                </a:cxn>
                <a:cxn ang="0">
                  <a:pos x="35" y="5"/>
                </a:cxn>
                <a:cxn ang="0">
                  <a:pos x="0" y="0"/>
                </a:cxn>
                <a:cxn ang="0">
                  <a:pos x="6" y="65"/>
                </a:cxn>
                <a:cxn ang="0">
                  <a:pos x="6" y="65"/>
                </a:cxn>
              </a:cxnLst>
              <a:rect l="0" t="0" r="r" b="b"/>
              <a:pathLst>
                <a:path w="38" h="65">
                  <a:moveTo>
                    <a:pt x="6" y="65"/>
                  </a:moveTo>
                  <a:lnTo>
                    <a:pt x="38" y="65"/>
                  </a:lnTo>
                  <a:lnTo>
                    <a:pt x="35" y="5"/>
                  </a:lnTo>
                  <a:lnTo>
                    <a:pt x="0" y="0"/>
                  </a:lnTo>
                  <a:lnTo>
                    <a:pt x="6" y="65"/>
                  </a:lnTo>
                  <a:lnTo>
                    <a:pt x="6" y="65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2470151" y="3111501"/>
              <a:ext cx="4049713" cy="2593975"/>
            </a:xfrm>
            <a:custGeom>
              <a:avLst/>
              <a:gdLst/>
              <a:ahLst/>
              <a:cxnLst>
                <a:cxn ang="0">
                  <a:pos x="0" y="483"/>
                </a:cxn>
                <a:cxn ang="0">
                  <a:pos x="356" y="1634"/>
                </a:cxn>
                <a:cxn ang="0">
                  <a:pos x="2551" y="1385"/>
                </a:cxn>
                <a:cxn ang="0">
                  <a:pos x="2112" y="1021"/>
                </a:cxn>
                <a:cxn ang="0">
                  <a:pos x="1896" y="1187"/>
                </a:cxn>
                <a:cxn ang="0">
                  <a:pos x="1725" y="1292"/>
                </a:cxn>
                <a:cxn ang="0">
                  <a:pos x="1539" y="1385"/>
                </a:cxn>
                <a:cxn ang="0">
                  <a:pos x="1387" y="1426"/>
                </a:cxn>
                <a:cxn ang="0">
                  <a:pos x="1256" y="1457"/>
                </a:cxn>
                <a:cxn ang="0">
                  <a:pos x="1124" y="1464"/>
                </a:cxn>
                <a:cxn ang="0">
                  <a:pos x="982" y="1457"/>
                </a:cxn>
                <a:cxn ang="0">
                  <a:pos x="868" y="1426"/>
                </a:cxn>
                <a:cxn ang="0">
                  <a:pos x="752" y="1356"/>
                </a:cxn>
                <a:cxn ang="0">
                  <a:pos x="685" y="1295"/>
                </a:cxn>
                <a:cxn ang="0">
                  <a:pos x="605" y="1177"/>
                </a:cxn>
                <a:cxn ang="0">
                  <a:pos x="544" y="986"/>
                </a:cxn>
                <a:cxn ang="0">
                  <a:pos x="793" y="1110"/>
                </a:cxn>
                <a:cxn ang="0">
                  <a:pos x="728" y="852"/>
                </a:cxn>
                <a:cxn ang="0">
                  <a:pos x="1010" y="967"/>
                </a:cxn>
                <a:cxn ang="0">
                  <a:pos x="916" y="745"/>
                </a:cxn>
                <a:cxn ang="0">
                  <a:pos x="1191" y="837"/>
                </a:cxn>
                <a:cxn ang="0">
                  <a:pos x="1119" y="589"/>
                </a:cxn>
                <a:cxn ang="0">
                  <a:pos x="1363" y="688"/>
                </a:cxn>
                <a:cxn ang="0">
                  <a:pos x="1309" y="475"/>
                </a:cxn>
                <a:cxn ang="0">
                  <a:pos x="1510" y="538"/>
                </a:cxn>
                <a:cxn ang="0">
                  <a:pos x="1459" y="282"/>
                </a:cxn>
                <a:cxn ang="0">
                  <a:pos x="1216" y="0"/>
                </a:cxn>
                <a:cxn ang="0">
                  <a:pos x="1247" y="381"/>
                </a:cxn>
                <a:cxn ang="0">
                  <a:pos x="916" y="159"/>
                </a:cxn>
                <a:cxn ang="0">
                  <a:pos x="937" y="488"/>
                </a:cxn>
                <a:cxn ang="0">
                  <a:pos x="658" y="249"/>
                </a:cxn>
                <a:cxn ang="0">
                  <a:pos x="629" y="601"/>
                </a:cxn>
                <a:cxn ang="0">
                  <a:pos x="324" y="391"/>
                </a:cxn>
                <a:cxn ang="0">
                  <a:pos x="409" y="743"/>
                </a:cxn>
                <a:cxn ang="0">
                  <a:pos x="0" y="483"/>
                </a:cxn>
                <a:cxn ang="0">
                  <a:pos x="0" y="483"/>
                </a:cxn>
              </a:cxnLst>
              <a:rect l="0" t="0" r="r" b="b"/>
              <a:pathLst>
                <a:path w="2551" h="1634">
                  <a:moveTo>
                    <a:pt x="0" y="483"/>
                  </a:moveTo>
                  <a:lnTo>
                    <a:pt x="356" y="1634"/>
                  </a:lnTo>
                  <a:lnTo>
                    <a:pt x="2551" y="1385"/>
                  </a:lnTo>
                  <a:lnTo>
                    <a:pt x="2112" y="1021"/>
                  </a:lnTo>
                  <a:lnTo>
                    <a:pt x="1896" y="1187"/>
                  </a:lnTo>
                  <a:lnTo>
                    <a:pt x="1725" y="1292"/>
                  </a:lnTo>
                  <a:lnTo>
                    <a:pt x="1539" y="1385"/>
                  </a:lnTo>
                  <a:lnTo>
                    <a:pt x="1387" y="1426"/>
                  </a:lnTo>
                  <a:lnTo>
                    <a:pt x="1256" y="1457"/>
                  </a:lnTo>
                  <a:lnTo>
                    <a:pt x="1124" y="1464"/>
                  </a:lnTo>
                  <a:lnTo>
                    <a:pt x="982" y="1457"/>
                  </a:lnTo>
                  <a:lnTo>
                    <a:pt x="868" y="1426"/>
                  </a:lnTo>
                  <a:lnTo>
                    <a:pt x="752" y="1356"/>
                  </a:lnTo>
                  <a:lnTo>
                    <a:pt x="685" y="1295"/>
                  </a:lnTo>
                  <a:lnTo>
                    <a:pt x="605" y="1177"/>
                  </a:lnTo>
                  <a:lnTo>
                    <a:pt x="544" y="986"/>
                  </a:lnTo>
                  <a:lnTo>
                    <a:pt x="793" y="1110"/>
                  </a:lnTo>
                  <a:lnTo>
                    <a:pt x="728" y="852"/>
                  </a:lnTo>
                  <a:lnTo>
                    <a:pt x="1010" y="967"/>
                  </a:lnTo>
                  <a:lnTo>
                    <a:pt x="916" y="745"/>
                  </a:lnTo>
                  <a:lnTo>
                    <a:pt x="1191" y="837"/>
                  </a:lnTo>
                  <a:lnTo>
                    <a:pt x="1119" y="589"/>
                  </a:lnTo>
                  <a:lnTo>
                    <a:pt x="1363" y="688"/>
                  </a:lnTo>
                  <a:lnTo>
                    <a:pt x="1309" y="475"/>
                  </a:lnTo>
                  <a:lnTo>
                    <a:pt x="1510" y="538"/>
                  </a:lnTo>
                  <a:lnTo>
                    <a:pt x="1459" y="282"/>
                  </a:lnTo>
                  <a:lnTo>
                    <a:pt x="1216" y="0"/>
                  </a:lnTo>
                  <a:lnTo>
                    <a:pt x="1247" y="381"/>
                  </a:lnTo>
                  <a:lnTo>
                    <a:pt x="916" y="159"/>
                  </a:lnTo>
                  <a:lnTo>
                    <a:pt x="937" y="488"/>
                  </a:lnTo>
                  <a:lnTo>
                    <a:pt x="658" y="249"/>
                  </a:lnTo>
                  <a:lnTo>
                    <a:pt x="629" y="601"/>
                  </a:lnTo>
                  <a:lnTo>
                    <a:pt x="324" y="391"/>
                  </a:lnTo>
                  <a:lnTo>
                    <a:pt x="409" y="743"/>
                  </a:lnTo>
                  <a:lnTo>
                    <a:pt x="0" y="483"/>
                  </a:lnTo>
                  <a:lnTo>
                    <a:pt x="0" y="483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5619751" y="1519238"/>
              <a:ext cx="1717675" cy="3709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1" y="0"/>
                </a:cxn>
                <a:cxn ang="0">
                  <a:pos x="1082" y="2330"/>
                </a:cxn>
                <a:cxn ang="0">
                  <a:pos x="1058" y="2337"/>
                </a:cxn>
                <a:cxn ang="0">
                  <a:pos x="954" y="1802"/>
                </a:cxn>
                <a:cxn ang="0">
                  <a:pos x="891" y="1493"/>
                </a:cxn>
                <a:cxn ang="0">
                  <a:pos x="814" y="1182"/>
                </a:cxn>
                <a:cxn ang="0">
                  <a:pos x="720" y="880"/>
                </a:cxn>
                <a:cxn ang="0">
                  <a:pos x="623" y="663"/>
                </a:cxn>
                <a:cxn ang="0">
                  <a:pos x="536" y="531"/>
                </a:cxn>
                <a:cxn ang="0">
                  <a:pos x="420" y="408"/>
                </a:cxn>
                <a:cxn ang="0">
                  <a:pos x="335" y="330"/>
                </a:cxn>
                <a:cxn ang="0">
                  <a:pos x="278" y="299"/>
                </a:cxn>
                <a:cxn ang="0">
                  <a:pos x="161" y="154"/>
                </a:cxn>
                <a:cxn ang="0">
                  <a:pos x="46" y="3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82" h="2337">
                  <a:moveTo>
                    <a:pt x="0" y="0"/>
                  </a:moveTo>
                  <a:lnTo>
                    <a:pt x="881" y="0"/>
                  </a:lnTo>
                  <a:lnTo>
                    <a:pt x="1082" y="2330"/>
                  </a:lnTo>
                  <a:lnTo>
                    <a:pt x="1058" y="2337"/>
                  </a:lnTo>
                  <a:lnTo>
                    <a:pt x="954" y="1802"/>
                  </a:lnTo>
                  <a:lnTo>
                    <a:pt x="891" y="1493"/>
                  </a:lnTo>
                  <a:lnTo>
                    <a:pt x="814" y="1182"/>
                  </a:lnTo>
                  <a:lnTo>
                    <a:pt x="720" y="880"/>
                  </a:lnTo>
                  <a:lnTo>
                    <a:pt x="623" y="663"/>
                  </a:lnTo>
                  <a:lnTo>
                    <a:pt x="536" y="531"/>
                  </a:lnTo>
                  <a:lnTo>
                    <a:pt x="420" y="408"/>
                  </a:lnTo>
                  <a:lnTo>
                    <a:pt x="335" y="330"/>
                  </a:lnTo>
                  <a:lnTo>
                    <a:pt x="278" y="299"/>
                  </a:lnTo>
                  <a:lnTo>
                    <a:pt x="161" y="154"/>
                  </a:lnTo>
                  <a:lnTo>
                    <a:pt x="46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advClick="0" advTm="0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1766888" y="1128713"/>
            <a:ext cx="5570538" cy="4576763"/>
            <a:chOff x="1766888" y="1128713"/>
            <a:chExt cx="5570538" cy="4576763"/>
          </a:xfrm>
        </p:grpSpPr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4119563" y="2495551"/>
              <a:ext cx="1627188" cy="2495550"/>
            </a:xfrm>
            <a:custGeom>
              <a:avLst/>
              <a:gdLst/>
              <a:ahLst/>
              <a:cxnLst>
                <a:cxn ang="0">
                  <a:pos x="0" y="1572"/>
                </a:cxn>
                <a:cxn ang="0">
                  <a:pos x="361" y="1275"/>
                </a:cxn>
                <a:cxn ang="0">
                  <a:pos x="607" y="1042"/>
                </a:cxn>
                <a:cxn ang="0">
                  <a:pos x="696" y="916"/>
                </a:cxn>
                <a:cxn ang="0">
                  <a:pos x="763" y="772"/>
                </a:cxn>
                <a:cxn ang="0">
                  <a:pos x="795" y="613"/>
                </a:cxn>
                <a:cxn ang="0">
                  <a:pos x="824" y="386"/>
                </a:cxn>
                <a:cxn ang="0">
                  <a:pos x="827" y="152"/>
                </a:cxn>
                <a:cxn ang="0">
                  <a:pos x="817" y="0"/>
                </a:cxn>
                <a:cxn ang="0">
                  <a:pos x="872" y="200"/>
                </a:cxn>
                <a:cxn ang="0">
                  <a:pos x="955" y="509"/>
                </a:cxn>
                <a:cxn ang="0">
                  <a:pos x="1001" y="694"/>
                </a:cxn>
                <a:cxn ang="0">
                  <a:pos x="1020" y="811"/>
                </a:cxn>
                <a:cxn ang="0">
                  <a:pos x="1025" y="919"/>
                </a:cxn>
                <a:cxn ang="0">
                  <a:pos x="1012" y="1005"/>
                </a:cxn>
                <a:cxn ang="0">
                  <a:pos x="983" y="1107"/>
                </a:cxn>
                <a:cxn ang="0">
                  <a:pos x="935" y="1182"/>
                </a:cxn>
                <a:cxn ang="0">
                  <a:pos x="880" y="1259"/>
                </a:cxn>
                <a:cxn ang="0">
                  <a:pos x="817" y="1324"/>
                </a:cxn>
                <a:cxn ang="0">
                  <a:pos x="734" y="1380"/>
                </a:cxn>
                <a:cxn ang="0">
                  <a:pos x="624" y="1430"/>
                </a:cxn>
                <a:cxn ang="0">
                  <a:pos x="455" y="1493"/>
                </a:cxn>
                <a:cxn ang="0">
                  <a:pos x="319" y="1527"/>
                </a:cxn>
                <a:cxn ang="0">
                  <a:pos x="163" y="1560"/>
                </a:cxn>
                <a:cxn ang="0">
                  <a:pos x="0" y="1572"/>
                </a:cxn>
                <a:cxn ang="0">
                  <a:pos x="0" y="1572"/>
                </a:cxn>
              </a:cxnLst>
              <a:rect l="0" t="0" r="r" b="b"/>
              <a:pathLst>
                <a:path w="1025" h="1572">
                  <a:moveTo>
                    <a:pt x="0" y="1572"/>
                  </a:moveTo>
                  <a:lnTo>
                    <a:pt x="361" y="1275"/>
                  </a:lnTo>
                  <a:lnTo>
                    <a:pt x="607" y="1042"/>
                  </a:lnTo>
                  <a:lnTo>
                    <a:pt x="696" y="916"/>
                  </a:lnTo>
                  <a:lnTo>
                    <a:pt x="763" y="772"/>
                  </a:lnTo>
                  <a:lnTo>
                    <a:pt x="795" y="613"/>
                  </a:lnTo>
                  <a:lnTo>
                    <a:pt x="824" y="386"/>
                  </a:lnTo>
                  <a:lnTo>
                    <a:pt x="827" y="152"/>
                  </a:lnTo>
                  <a:lnTo>
                    <a:pt x="817" y="0"/>
                  </a:lnTo>
                  <a:lnTo>
                    <a:pt x="872" y="200"/>
                  </a:lnTo>
                  <a:lnTo>
                    <a:pt x="955" y="509"/>
                  </a:lnTo>
                  <a:lnTo>
                    <a:pt x="1001" y="694"/>
                  </a:lnTo>
                  <a:lnTo>
                    <a:pt x="1020" y="811"/>
                  </a:lnTo>
                  <a:lnTo>
                    <a:pt x="1025" y="919"/>
                  </a:lnTo>
                  <a:lnTo>
                    <a:pt x="1012" y="1005"/>
                  </a:lnTo>
                  <a:lnTo>
                    <a:pt x="983" y="1107"/>
                  </a:lnTo>
                  <a:lnTo>
                    <a:pt x="935" y="1182"/>
                  </a:lnTo>
                  <a:lnTo>
                    <a:pt x="880" y="1259"/>
                  </a:lnTo>
                  <a:lnTo>
                    <a:pt x="817" y="1324"/>
                  </a:lnTo>
                  <a:lnTo>
                    <a:pt x="734" y="1380"/>
                  </a:lnTo>
                  <a:lnTo>
                    <a:pt x="624" y="1430"/>
                  </a:lnTo>
                  <a:lnTo>
                    <a:pt x="455" y="1493"/>
                  </a:lnTo>
                  <a:lnTo>
                    <a:pt x="319" y="1527"/>
                  </a:lnTo>
                  <a:lnTo>
                    <a:pt x="163" y="1560"/>
                  </a:lnTo>
                  <a:lnTo>
                    <a:pt x="0" y="1572"/>
                  </a:lnTo>
                  <a:lnTo>
                    <a:pt x="0" y="1572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"/>
            <p:cNvSpPr>
              <a:spLocks/>
            </p:cNvSpPr>
            <p:nvPr/>
          </p:nvSpPr>
          <p:spPr bwMode="auto">
            <a:xfrm>
              <a:off x="1766888" y="1516063"/>
              <a:ext cx="1455738" cy="118745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24" y="748"/>
                </a:cxn>
                <a:cxn ang="0">
                  <a:pos x="338" y="542"/>
                </a:cxn>
                <a:cxn ang="0">
                  <a:pos x="502" y="340"/>
                </a:cxn>
                <a:cxn ang="0">
                  <a:pos x="663" y="190"/>
                </a:cxn>
                <a:cxn ang="0">
                  <a:pos x="809" y="77"/>
                </a:cxn>
                <a:cxn ang="0">
                  <a:pos x="917" y="0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917" h="748">
                  <a:moveTo>
                    <a:pt x="0" y="9"/>
                  </a:moveTo>
                  <a:lnTo>
                    <a:pt x="224" y="748"/>
                  </a:lnTo>
                  <a:lnTo>
                    <a:pt x="338" y="542"/>
                  </a:lnTo>
                  <a:lnTo>
                    <a:pt x="502" y="340"/>
                  </a:lnTo>
                  <a:lnTo>
                    <a:pt x="663" y="190"/>
                  </a:lnTo>
                  <a:lnTo>
                    <a:pt x="809" y="77"/>
                  </a:lnTo>
                  <a:lnTo>
                    <a:pt x="917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"/>
            <p:cNvSpPr>
              <a:spLocks/>
            </p:cNvSpPr>
            <p:nvPr/>
          </p:nvSpPr>
          <p:spPr bwMode="auto">
            <a:xfrm>
              <a:off x="3235326" y="1128713"/>
              <a:ext cx="2376488" cy="390525"/>
            </a:xfrm>
            <a:custGeom>
              <a:avLst/>
              <a:gdLst/>
              <a:ahLst/>
              <a:cxnLst>
                <a:cxn ang="0">
                  <a:pos x="0" y="244"/>
                </a:cxn>
                <a:cxn ang="0">
                  <a:pos x="1497" y="246"/>
                </a:cxn>
                <a:cxn ang="0">
                  <a:pos x="1299" y="118"/>
                </a:cxn>
                <a:cxn ang="0">
                  <a:pos x="1149" y="48"/>
                </a:cxn>
                <a:cxn ang="0">
                  <a:pos x="993" y="8"/>
                </a:cxn>
                <a:cxn ang="0">
                  <a:pos x="847" y="0"/>
                </a:cxn>
                <a:cxn ang="0">
                  <a:pos x="654" y="0"/>
                </a:cxn>
                <a:cxn ang="0">
                  <a:pos x="452" y="32"/>
                </a:cxn>
                <a:cxn ang="0">
                  <a:pos x="257" y="97"/>
                </a:cxn>
                <a:cxn ang="0">
                  <a:pos x="93" y="183"/>
                </a:cxn>
                <a:cxn ang="0">
                  <a:pos x="0" y="244"/>
                </a:cxn>
                <a:cxn ang="0">
                  <a:pos x="0" y="244"/>
                </a:cxn>
              </a:cxnLst>
              <a:rect l="0" t="0" r="r" b="b"/>
              <a:pathLst>
                <a:path w="1497" h="246">
                  <a:moveTo>
                    <a:pt x="0" y="244"/>
                  </a:moveTo>
                  <a:lnTo>
                    <a:pt x="1497" y="246"/>
                  </a:lnTo>
                  <a:lnTo>
                    <a:pt x="1299" y="118"/>
                  </a:lnTo>
                  <a:lnTo>
                    <a:pt x="1149" y="48"/>
                  </a:lnTo>
                  <a:lnTo>
                    <a:pt x="993" y="8"/>
                  </a:lnTo>
                  <a:lnTo>
                    <a:pt x="847" y="0"/>
                  </a:lnTo>
                  <a:lnTo>
                    <a:pt x="654" y="0"/>
                  </a:lnTo>
                  <a:lnTo>
                    <a:pt x="452" y="32"/>
                  </a:lnTo>
                  <a:lnTo>
                    <a:pt x="257" y="97"/>
                  </a:lnTo>
                  <a:lnTo>
                    <a:pt x="93" y="183"/>
                  </a:lnTo>
                  <a:lnTo>
                    <a:pt x="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"/>
            <p:cNvSpPr>
              <a:spLocks/>
            </p:cNvSpPr>
            <p:nvPr/>
          </p:nvSpPr>
          <p:spPr bwMode="auto">
            <a:xfrm>
              <a:off x="1916113" y="2733676"/>
              <a:ext cx="547688" cy="1152525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345" y="726"/>
                </a:cxn>
                <a:cxn ang="0">
                  <a:pos x="263" y="704"/>
                </a:cxn>
                <a:cxn ang="0">
                  <a:pos x="178" y="667"/>
                </a:cxn>
                <a:cxn ang="0">
                  <a:pos x="108" y="616"/>
                </a:cxn>
                <a:cxn ang="0">
                  <a:pos x="52" y="554"/>
                </a:cxn>
                <a:cxn ang="0">
                  <a:pos x="11" y="490"/>
                </a:cxn>
                <a:cxn ang="0">
                  <a:pos x="0" y="391"/>
                </a:cxn>
                <a:cxn ang="0">
                  <a:pos x="19" y="284"/>
                </a:cxn>
                <a:cxn ang="0">
                  <a:pos x="52" y="171"/>
                </a:cxn>
                <a:cxn ang="0">
                  <a:pos x="94" y="77"/>
                </a:cxn>
                <a:cxn ang="0">
                  <a:pos x="127" y="0"/>
                </a:cxn>
                <a:cxn ang="0">
                  <a:pos x="127" y="0"/>
                </a:cxn>
              </a:cxnLst>
              <a:rect l="0" t="0" r="r" b="b"/>
              <a:pathLst>
                <a:path w="345" h="726">
                  <a:moveTo>
                    <a:pt x="127" y="0"/>
                  </a:moveTo>
                  <a:lnTo>
                    <a:pt x="345" y="726"/>
                  </a:lnTo>
                  <a:lnTo>
                    <a:pt x="263" y="704"/>
                  </a:lnTo>
                  <a:lnTo>
                    <a:pt x="178" y="667"/>
                  </a:lnTo>
                  <a:lnTo>
                    <a:pt x="108" y="616"/>
                  </a:lnTo>
                  <a:lnTo>
                    <a:pt x="52" y="554"/>
                  </a:lnTo>
                  <a:lnTo>
                    <a:pt x="11" y="490"/>
                  </a:lnTo>
                  <a:lnTo>
                    <a:pt x="0" y="391"/>
                  </a:lnTo>
                  <a:lnTo>
                    <a:pt x="19" y="284"/>
                  </a:lnTo>
                  <a:lnTo>
                    <a:pt x="52" y="171"/>
                  </a:lnTo>
                  <a:lnTo>
                    <a:pt x="94" y="77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"/>
            <p:cNvSpPr>
              <a:spLocks/>
            </p:cNvSpPr>
            <p:nvPr/>
          </p:nvSpPr>
          <p:spPr bwMode="auto">
            <a:xfrm>
              <a:off x="2325688" y="2813051"/>
              <a:ext cx="428625" cy="409575"/>
            </a:xfrm>
            <a:custGeom>
              <a:avLst/>
              <a:gdLst/>
              <a:ahLst/>
              <a:cxnLst>
                <a:cxn ang="0">
                  <a:pos x="70" y="14"/>
                </a:cxn>
                <a:cxn ang="0">
                  <a:pos x="142" y="116"/>
                </a:cxn>
                <a:cxn ang="0">
                  <a:pos x="70" y="116"/>
                </a:cxn>
                <a:cxn ang="0">
                  <a:pos x="24" y="132"/>
                </a:cxn>
                <a:cxn ang="0">
                  <a:pos x="0" y="156"/>
                </a:cxn>
                <a:cxn ang="0">
                  <a:pos x="5" y="201"/>
                </a:cxn>
                <a:cxn ang="0">
                  <a:pos x="45" y="244"/>
                </a:cxn>
                <a:cxn ang="0">
                  <a:pos x="106" y="258"/>
                </a:cxn>
                <a:cxn ang="0">
                  <a:pos x="181" y="242"/>
                </a:cxn>
                <a:cxn ang="0">
                  <a:pos x="239" y="201"/>
                </a:cxn>
                <a:cxn ang="0">
                  <a:pos x="265" y="150"/>
                </a:cxn>
                <a:cxn ang="0">
                  <a:pos x="270" y="97"/>
                </a:cxn>
                <a:cxn ang="0">
                  <a:pos x="251" y="46"/>
                </a:cxn>
                <a:cxn ang="0">
                  <a:pos x="219" y="14"/>
                </a:cxn>
                <a:cxn ang="0">
                  <a:pos x="157" y="0"/>
                </a:cxn>
                <a:cxn ang="0">
                  <a:pos x="101" y="0"/>
                </a:cxn>
                <a:cxn ang="0">
                  <a:pos x="70" y="14"/>
                </a:cxn>
                <a:cxn ang="0">
                  <a:pos x="70" y="14"/>
                </a:cxn>
              </a:cxnLst>
              <a:rect l="0" t="0" r="r" b="b"/>
              <a:pathLst>
                <a:path w="270" h="258">
                  <a:moveTo>
                    <a:pt x="70" y="14"/>
                  </a:moveTo>
                  <a:lnTo>
                    <a:pt x="142" y="116"/>
                  </a:lnTo>
                  <a:lnTo>
                    <a:pt x="70" y="116"/>
                  </a:lnTo>
                  <a:lnTo>
                    <a:pt x="24" y="132"/>
                  </a:lnTo>
                  <a:lnTo>
                    <a:pt x="0" y="156"/>
                  </a:lnTo>
                  <a:lnTo>
                    <a:pt x="5" y="201"/>
                  </a:lnTo>
                  <a:lnTo>
                    <a:pt x="45" y="244"/>
                  </a:lnTo>
                  <a:lnTo>
                    <a:pt x="106" y="258"/>
                  </a:lnTo>
                  <a:lnTo>
                    <a:pt x="181" y="242"/>
                  </a:lnTo>
                  <a:lnTo>
                    <a:pt x="239" y="201"/>
                  </a:lnTo>
                  <a:lnTo>
                    <a:pt x="265" y="150"/>
                  </a:lnTo>
                  <a:lnTo>
                    <a:pt x="270" y="97"/>
                  </a:lnTo>
                  <a:lnTo>
                    <a:pt x="251" y="46"/>
                  </a:lnTo>
                  <a:lnTo>
                    <a:pt x="219" y="14"/>
                  </a:lnTo>
                  <a:lnTo>
                    <a:pt x="157" y="0"/>
                  </a:lnTo>
                  <a:lnTo>
                    <a:pt x="101" y="0"/>
                  </a:lnTo>
                  <a:lnTo>
                    <a:pt x="70" y="14"/>
                  </a:lnTo>
                  <a:lnTo>
                    <a:pt x="70" y="14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2"/>
            <p:cNvSpPr>
              <a:spLocks/>
            </p:cNvSpPr>
            <p:nvPr/>
          </p:nvSpPr>
          <p:spPr bwMode="auto">
            <a:xfrm>
              <a:off x="3068638" y="2400301"/>
              <a:ext cx="1665288" cy="1076325"/>
            </a:xfrm>
            <a:custGeom>
              <a:avLst/>
              <a:gdLst/>
              <a:ahLst/>
              <a:cxnLst>
                <a:cxn ang="0">
                  <a:pos x="0" y="678"/>
                </a:cxn>
                <a:cxn ang="0">
                  <a:pos x="206" y="561"/>
                </a:cxn>
                <a:cxn ang="0">
                  <a:pos x="431" y="465"/>
                </a:cxn>
                <a:cxn ang="0">
                  <a:pos x="680" y="390"/>
                </a:cxn>
                <a:cxn ang="0">
                  <a:pos x="804" y="314"/>
                </a:cxn>
                <a:cxn ang="0">
                  <a:pos x="889" y="239"/>
                </a:cxn>
                <a:cxn ang="0">
                  <a:pos x="954" y="164"/>
                </a:cxn>
                <a:cxn ang="0">
                  <a:pos x="1007" y="86"/>
                </a:cxn>
                <a:cxn ang="0">
                  <a:pos x="1049" y="0"/>
                </a:cxn>
                <a:cxn ang="0">
                  <a:pos x="930" y="72"/>
                </a:cxn>
                <a:cxn ang="0">
                  <a:pos x="828" y="137"/>
                </a:cxn>
                <a:cxn ang="0">
                  <a:pos x="734" y="175"/>
                </a:cxn>
                <a:cxn ang="0">
                  <a:pos x="633" y="212"/>
                </a:cxn>
                <a:cxn ang="0">
                  <a:pos x="541" y="226"/>
                </a:cxn>
                <a:cxn ang="0">
                  <a:pos x="469" y="234"/>
                </a:cxn>
                <a:cxn ang="0">
                  <a:pos x="383" y="226"/>
                </a:cxn>
                <a:cxn ang="0">
                  <a:pos x="319" y="239"/>
                </a:cxn>
                <a:cxn ang="0">
                  <a:pos x="257" y="268"/>
                </a:cxn>
                <a:cxn ang="0">
                  <a:pos x="201" y="320"/>
                </a:cxn>
                <a:cxn ang="0">
                  <a:pos x="143" y="390"/>
                </a:cxn>
                <a:cxn ang="0">
                  <a:pos x="78" y="494"/>
                </a:cxn>
                <a:cxn ang="0">
                  <a:pos x="30" y="590"/>
                </a:cxn>
                <a:cxn ang="0">
                  <a:pos x="0" y="678"/>
                </a:cxn>
                <a:cxn ang="0">
                  <a:pos x="0" y="678"/>
                </a:cxn>
              </a:cxnLst>
              <a:rect l="0" t="0" r="r" b="b"/>
              <a:pathLst>
                <a:path w="1049" h="678">
                  <a:moveTo>
                    <a:pt x="0" y="678"/>
                  </a:moveTo>
                  <a:lnTo>
                    <a:pt x="206" y="561"/>
                  </a:lnTo>
                  <a:lnTo>
                    <a:pt x="431" y="465"/>
                  </a:lnTo>
                  <a:lnTo>
                    <a:pt x="680" y="390"/>
                  </a:lnTo>
                  <a:lnTo>
                    <a:pt x="804" y="314"/>
                  </a:lnTo>
                  <a:lnTo>
                    <a:pt x="889" y="239"/>
                  </a:lnTo>
                  <a:lnTo>
                    <a:pt x="954" y="164"/>
                  </a:lnTo>
                  <a:lnTo>
                    <a:pt x="1007" y="86"/>
                  </a:lnTo>
                  <a:lnTo>
                    <a:pt x="1049" y="0"/>
                  </a:lnTo>
                  <a:lnTo>
                    <a:pt x="930" y="72"/>
                  </a:lnTo>
                  <a:lnTo>
                    <a:pt x="828" y="137"/>
                  </a:lnTo>
                  <a:lnTo>
                    <a:pt x="734" y="175"/>
                  </a:lnTo>
                  <a:lnTo>
                    <a:pt x="633" y="212"/>
                  </a:lnTo>
                  <a:lnTo>
                    <a:pt x="541" y="226"/>
                  </a:lnTo>
                  <a:lnTo>
                    <a:pt x="469" y="234"/>
                  </a:lnTo>
                  <a:lnTo>
                    <a:pt x="383" y="226"/>
                  </a:lnTo>
                  <a:lnTo>
                    <a:pt x="319" y="239"/>
                  </a:lnTo>
                  <a:lnTo>
                    <a:pt x="257" y="268"/>
                  </a:lnTo>
                  <a:lnTo>
                    <a:pt x="201" y="320"/>
                  </a:lnTo>
                  <a:lnTo>
                    <a:pt x="143" y="390"/>
                  </a:lnTo>
                  <a:lnTo>
                    <a:pt x="78" y="494"/>
                  </a:lnTo>
                  <a:lnTo>
                    <a:pt x="30" y="590"/>
                  </a:lnTo>
                  <a:lnTo>
                    <a:pt x="0" y="678"/>
                  </a:lnTo>
                  <a:lnTo>
                    <a:pt x="0" y="678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3"/>
            <p:cNvSpPr>
              <a:spLocks/>
            </p:cNvSpPr>
            <p:nvPr/>
          </p:nvSpPr>
          <p:spPr bwMode="auto">
            <a:xfrm>
              <a:off x="3509963" y="1728788"/>
              <a:ext cx="1127125" cy="582613"/>
            </a:xfrm>
            <a:custGeom>
              <a:avLst/>
              <a:gdLst/>
              <a:ahLst/>
              <a:cxnLst>
                <a:cxn ang="0">
                  <a:pos x="0" y="297"/>
                </a:cxn>
                <a:cxn ang="0">
                  <a:pos x="12" y="254"/>
                </a:cxn>
                <a:cxn ang="0">
                  <a:pos x="27" y="204"/>
                </a:cxn>
                <a:cxn ang="0">
                  <a:pos x="51" y="153"/>
                </a:cxn>
                <a:cxn ang="0">
                  <a:pos x="82" y="107"/>
                </a:cxn>
                <a:cxn ang="0">
                  <a:pos x="119" y="68"/>
                </a:cxn>
                <a:cxn ang="0">
                  <a:pos x="167" y="35"/>
                </a:cxn>
                <a:cxn ang="0">
                  <a:pos x="210" y="16"/>
                </a:cxn>
                <a:cxn ang="0">
                  <a:pos x="261" y="0"/>
                </a:cxn>
                <a:cxn ang="0">
                  <a:pos x="317" y="0"/>
                </a:cxn>
                <a:cxn ang="0">
                  <a:pos x="384" y="3"/>
                </a:cxn>
                <a:cxn ang="0">
                  <a:pos x="440" y="11"/>
                </a:cxn>
                <a:cxn ang="0">
                  <a:pos x="507" y="35"/>
                </a:cxn>
                <a:cxn ang="0">
                  <a:pos x="561" y="54"/>
                </a:cxn>
                <a:cxn ang="0">
                  <a:pos x="609" y="78"/>
                </a:cxn>
                <a:cxn ang="0">
                  <a:pos x="657" y="118"/>
                </a:cxn>
                <a:cxn ang="0">
                  <a:pos x="691" y="160"/>
                </a:cxn>
                <a:cxn ang="0">
                  <a:pos x="710" y="193"/>
                </a:cxn>
                <a:cxn ang="0">
                  <a:pos x="657" y="239"/>
                </a:cxn>
                <a:cxn ang="0">
                  <a:pos x="604" y="276"/>
                </a:cxn>
                <a:cxn ang="0">
                  <a:pos x="544" y="311"/>
                </a:cxn>
                <a:cxn ang="0">
                  <a:pos x="488" y="338"/>
                </a:cxn>
                <a:cxn ang="0">
                  <a:pos x="442" y="353"/>
                </a:cxn>
                <a:cxn ang="0">
                  <a:pos x="392" y="365"/>
                </a:cxn>
                <a:cxn ang="0">
                  <a:pos x="333" y="367"/>
                </a:cxn>
                <a:cxn ang="0">
                  <a:pos x="287" y="367"/>
                </a:cxn>
                <a:cxn ang="0">
                  <a:pos x="282" y="303"/>
                </a:cxn>
                <a:cxn ang="0">
                  <a:pos x="303" y="303"/>
                </a:cxn>
                <a:cxn ang="0">
                  <a:pos x="338" y="290"/>
                </a:cxn>
                <a:cxn ang="0">
                  <a:pos x="367" y="266"/>
                </a:cxn>
                <a:cxn ang="0">
                  <a:pos x="387" y="242"/>
                </a:cxn>
                <a:cxn ang="0">
                  <a:pos x="394" y="204"/>
                </a:cxn>
                <a:cxn ang="0">
                  <a:pos x="394" y="172"/>
                </a:cxn>
                <a:cxn ang="0">
                  <a:pos x="384" y="129"/>
                </a:cxn>
                <a:cxn ang="0">
                  <a:pos x="367" y="107"/>
                </a:cxn>
                <a:cxn ang="0">
                  <a:pos x="343" y="92"/>
                </a:cxn>
                <a:cxn ang="0">
                  <a:pos x="319" y="78"/>
                </a:cxn>
                <a:cxn ang="0">
                  <a:pos x="293" y="73"/>
                </a:cxn>
                <a:cxn ang="0">
                  <a:pos x="268" y="73"/>
                </a:cxn>
                <a:cxn ang="0">
                  <a:pos x="237" y="78"/>
                </a:cxn>
                <a:cxn ang="0">
                  <a:pos x="210" y="97"/>
                </a:cxn>
                <a:cxn ang="0">
                  <a:pos x="191" y="112"/>
                </a:cxn>
                <a:cxn ang="0">
                  <a:pos x="174" y="140"/>
                </a:cxn>
                <a:cxn ang="0">
                  <a:pos x="167" y="164"/>
                </a:cxn>
                <a:cxn ang="0">
                  <a:pos x="164" y="196"/>
                </a:cxn>
                <a:cxn ang="0">
                  <a:pos x="169" y="228"/>
                </a:cxn>
                <a:cxn ang="0">
                  <a:pos x="188" y="257"/>
                </a:cxn>
                <a:cxn ang="0">
                  <a:pos x="207" y="278"/>
                </a:cxn>
                <a:cxn ang="0">
                  <a:pos x="237" y="295"/>
                </a:cxn>
                <a:cxn ang="0">
                  <a:pos x="261" y="300"/>
                </a:cxn>
                <a:cxn ang="0">
                  <a:pos x="261" y="367"/>
                </a:cxn>
                <a:cxn ang="0">
                  <a:pos x="199" y="357"/>
                </a:cxn>
                <a:cxn ang="0">
                  <a:pos x="135" y="343"/>
                </a:cxn>
                <a:cxn ang="0">
                  <a:pos x="70" y="324"/>
                </a:cxn>
                <a:cxn ang="0">
                  <a:pos x="0" y="297"/>
                </a:cxn>
                <a:cxn ang="0">
                  <a:pos x="0" y="297"/>
                </a:cxn>
              </a:cxnLst>
              <a:rect l="0" t="0" r="r" b="b"/>
              <a:pathLst>
                <a:path w="710" h="367">
                  <a:moveTo>
                    <a:pt x="0" y="297"/>
                  </a:moveTo>
                  <a:lnTo>
                    <a:pt x="12" y="254"/>
                  </a:lnTo>
                  <a:lnTo>
                    <a:pt x="27" y="204"/>
                  </a:lnTo>
                  <a:lnTo>
                    <a:pt x="51" y="153"/>
                  </a:lnTo>
                  <a:lnTo>
                    <a:pt x="82" y="107"/>
                  </a:lnTo>
                  <a:lnTo>
                    <a:pt x="119" y="68"/>
                  </a:lnTo>
                  <a:lnTo>
                    <a:pt x="167" y="35"/>
                  </a:lnTo>
                  <a:lnTo>
                    <a:pt x="210" y="16"/>
                  </a:lnTo>
                  <a:lnTo>
                    <a:pt x="261" y="0"/>
                  </a:lnTo>
                  <a:lnTo>
                    <a:pt x="317" y="0"/>
                  </a:lnTo>
                  <a:lnTo>
                    <a:pt x="384" y="3"/>
                  </a:lnTo>
                  <a:lnTo>
                    <a:pt x="440" y="11"/>
                  </a:lnTo>
                  <a:lnTo>
                    <a:pt x="507" y="35"/>
                  </a:lnTo>
                  <a:lnTo>
                    <a:pt x="561" y="54"/>
                  </a:lnTo>
                  <a:lnTo>
                    <a:pt x="609" y="78"/>
                  </a:lnTo>
                  <a:lnTo>
                    <a:pt x="657" y="118"/>
                  </a:lnTo>
                  <a:lnTo>
                    <a:pt x="691" y="160"/>
                  </a:lnTo>
                  <a:lnTo>
                    <a:pt x="710" y="193"/>
                  </a:lnTo>
                  <a:lnTo>
                    <a:pt x="657" y="239"/>
                  </a:lnTo>
                  <a:lnTo>
                    <a:pt x="604" y="276"/>
                  </a:lnTo>
                  <a:lnTo>
                    <a:pt x="544" y="311"/>
                  </a:lnTo>
                  <a:lnTo>
                    <a:pt x="488" y="338"/>
                  </a:lnTo>
                  <a:lnTo>
                    <a:pt x="442" y="353"/>
                  </a:lnTo>
                  <a:lnTo>
                    <a:pt x="392" y="365"/>
                  </a:lnTo>
                  <a:lnTo>
                    <a:pt x="333" y="367"/>
                  </a:lnTo>
                  <a:lnTo>
                    <a:pt x="287" y="367"/>
                  </a:lnTo>
                  <a:lnTo>
                    <a:pt x="282" y="303"/>
                  </a:lnTo>
                  <a:lnTo>
                    <a:pt x="303" y="303"/>
                  </a:lnTo>
                  <a:lnTo>
                    <a:pt x="338" y="290"/>
                  </a:lnTo>
                  <a:lnTo>
                    <a:pt x="367" y="266"/>
                  </a:lnTo>
                  <a:lnTo>
                    <a:pt x="387" y="242"/>
                  </a:lnTo>
                  <a:lnTo>
                    <a:pt x="394" y="204"/>
                  </a:lnTo>
                  <a:lnTo>
                    <a:pt x="394" y="172"/>
                  </a:lnTo>
                  <a:lnTo>
                    <a:pt x="384" y="129"/>
                  </a:lnTo>
                  <a:lnTo>
                    <a:pt x="367" y="107"/>
                  </a:lnTo>
                  <a:lnTo>
                    <a:pt x="343" y="92"/>
                  </a:lnTo>
                  <a:lnTo>
                    <a:pt x="319" y="78"/>
                  </a:lnTo>
                  <a:lnTo>
                    <a:pt x="293" y="73"/>
                  </a:lnTo>
                  <a:lnTo>
                    <a:pt x="268" y="73"/>
                  </a:lnTo>
                  <a:lnTo>
                    <a:pt x="237" y="78"/>
                  </a:lnTo>
                  <a:lnTo>
                    <a:pt x="210" y="97"/>
                  </a:lnTo>
                  <a:lnTo>
                    <a:pt x="191" y="112"/>
                  </a:lnTo>
                  <a:lnTo>
                    <a:pt x="174" y="140"/>
                  </a:lnTo>
                  <a:lnTo>
                    <a:pt x="167" y="164"/>
                  </a:lnTo>
                  <a:lnTo>
                    <a:pt x="164" y="196"/>
                  </a:lnTo>
                  <a:lnTo>
                    <a:pt x="169" y="228"/>
                  </a:lnTo>
                  <a:lnTo>
                    <a:pt x="188" y="257"/>
                  </a:lnTo>
                  <a:lnTo>
                    <a:pt x="207" y="278"/>
                  </a:lnTo>
                  <a:lnTo>
                    <a:pt x="237" y="295"/>
                  </a:lnTo>
                  <a:lnTo>
                    <a:pt x="261" y="300"/>
                  </a:lnTo>
                  <a:lnTo>
                    <a:pt x="261" y="367"/>
                  </a:lnTo>
                  <a:lnTo>
                    <a:pt x="199" y="357"/>
                  </a:lnTo>
                  <a:lnTo>
                    <a:pt x="135" y="343"/>
                  </a:lnTo>
                  <a:lnTo>
                    <a:pt x="70" y="324"/>
                  </a:lnTo>
                  <a:lnTo>
                    <a:pt x="0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3910013" y="2205038"/>
              <a:ext cx="60325" cy="103188"/>
            </a:xfrm>
            <a:custGeom>
              <a:avLst/>
              <a:gdLst/>
              <a:ahLst/>
              <a:cxnLst>
                <a:cxn ang="0">
                  <a:pos x="6" y="65"/>
                </a:cxn>
                <a:cxn ang="0">
                  <a:pos x="38" y="65"/>
                </a:cxn>
                <a:cxn ang="0">
                  <a:pos x="35" y="5"/>
                </a:cxn>
                <a:cxn ang="0">
                  <a:pos x="0" y="0"/>
                </a:cxn>
                <a:cxn ang="0">
                  <a:pos x="6" y="65"/>
                </a:cxn>
                <a:cxn ang="0">
                  <a:pos x="6" y="65"/>
                </a:cxn>
              </a:cxnLst>
              <a:rect l="0" t="0" r="r" b="b"/>
              <a:pathLst>
                <a:path w="38" h="65">
                  <a:moveTo>
                    <a:pt x="6" y="65"/>
                  </a:moveTo>
                  <a:lnTo>
                    <a:pt x="38" y="65"/>
                  </a:lnTo>
                  <a:lnTo>
                    <a:pt x="35" y="5"/>
                  </a:lnTo>
                  <a:lnTo>
                    <a:pt x="0" y="0"/>
                  </a:lnTo>
                  <a:lnTo>
                    <a:pt x="6" y="65"/>
                  </a:lnTo>
                  <a:lnTo>
                    <a:pt x="6" y="65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5"/>
            <p:cNvSpPr>
              <a:spLocks/>
            </p:cNvSpPr>
            <p:nvPr/>
          </p:nvSpPr>
          <p:spPr bwMode="auto">
            <a:xfrm>
              <a:off x="2470151" y="3111501"/>
              <a:ext cx="4049713" cy="2593975"/>
            </a:xfrm>
            <a:custGeom>
              <a:avLst/>
              <a:gdLst/>
              <a:ahLst/>
              <a:cxnLst>
                <a:cxn ang="0">
                  <a:pos x="0" y="483"/>
                </a:cxn>
                <a:cxn ang="0">
                  <a:pos x="356" y="1634"/>
                </a:cxn>
                <a:cxn ang="0">
                  <a:pos x="2551" y="1385"/>
                </a:cxn>
                <a:cxn ang="0">
                  <a:pos x="2112" y="1021"/>
                </a:cxn>
                <a:cxn ang="0">
                  <a:pos x="1896" y="1187"/>
                </a:cxn>
                <a:cxn ang="0">
                  <a:pos x="1725" y="1292"/>
                </a:cxn>
                <a:cxn ang="0">
                  <a:pos x="1539" y="1385"/>
                </a:cxn>
                <a:cxn ang="0">
                  <a:pos x="1387" y="1426"/>
                </a:cxn>
                <a:cxn ang="0">
                  <a:pos x="1256" y="1457"/>
                </a:cxn>
                <a:cxn ang="0">
                  <a:pos x="1124" y="1464"/>
                </a:cxn>
                <a:cxn ang="0">
                  <a:pos x="982" y="1457"/>
                </a:cxn>
                <a:cxn ang="0">
                  <a:pos x="868" y="1426"/>
                </a:cxn>
                <a:cxn ang="0">
                  <a:pos x="752" y="1356"/>
                </a:cxn>
                <a:cxn ang="0">
                  <a:pos x="685" y="1295"/>
                </a:cxn>
                <a:cxn ang="0">
                  <a:pos x="605" y="1177"/>
                </a:cxn>
                <a:cxn ang="0">
                  <a:pos x="544" y="986"/>
                </a:cxn>
                <a:cxn ang="0">
                  <a:pos x="793" y="1110"/>
                </a:cxn>
                <a:cxn ang="0">
                  <a:pos x="728" y="852"/>
                </a:cxn>
                <a:cxn ang="0">
                  <a:pos x="1010" y="967"/>
                </a:cxn>
                <a:cxn ang="0">
                  <a:pos x="916" y="745"/>
                </a:cxn>
                <a:cxn ang="0">
                  <a:pos x="1191" y="837"/>
                </a:cxn>
                <a:cxn ang="0">
                  <a:pos x="1119" y="589"/>
                </a:cxn>
                <a:cxn ang="0">
                  <a:pos x="1363" y="688"/>
                </a:cxn>
                <a:cxn ang="0">
                  <a:pos x="1309" y="475"/>
                </a:cxn>
                <a:cxn ang="0">
                  <a:pos x="1510" y="538"/>
                </a:cxn>
                <a:cxn ang="0">
                  <a:pos x="1459" y="282"/>
                </a:cxn>
                <a:cxn ang="0">
                  <a:pos x="1216" y="0"/>
                </a:cxn>
                <a:cxn ang="0">
                  <a:pos x="1247" y="381"/>
                </a:cxn>
                <a:cxn ang="0">
                  <a:pos x="916" y="159"/>
                </a:cxn>
                <a:cxn ang="0">
                  <a:pos x="937" y="488"/>
                </a:cxn>
                <a:cxn ang="0">
                  <a:pos x="658" y="249"/>
                </a:cxn>
                <a:cxn ang="0">
                  <a:pos x="629" y="601"/>
                </a:cxn>
                <a:cxn ang="0">
                  <a:pos x="324" y="391"/>
                </a:cxn>
                <a:cxn ang="0">
                  <a:pos x="409" y="743"/>
                </a:cxn>
                <a:cxn ang="0">
                  <a:pos x="0" y="483"/>
                </a:cxn>
                <a:cxn ang="0">
                  <a:pos x="0" y="483"/>
                </a:cxn>
              </a:cxnLst>
              <a:rect l="0" t="0" r="r" b="b"/>
              <a:pathLst>
                <a:path w="2551" h="1634">
                  <a:moveTo>
                    <a:pt x="0" y="483"/>
                  </a:moveTo>
                  <a:lnTo>
                    <a:pt x="356" y="1634"/>
                  </a:lnTo>
                  <a:lnTo>
                    <a:pt x="2551" y="1385"/>
                  </a:lnTo>
                  <a:lnTo>
                    <a:pt x="2112" y="1021"/>
                  </a:lnTo>
                  <a:lnTo>
                    <a:pt x="1896" y="1187"/>
                  </a:lnTo>
                  <a:lnTo>
                    <a:pt x="1725" y="1292"/>
                  </a:lnTo>
                  <a:lnTo>
                    <a:pt x="1539" y="1385"/>
                  </a:lnTo>
                  <a:lnTo>
                    <a:pt x="1387" y="1426"/>
                  </a:lnTo>
                  <a:lnTo>
                    <a:pt x="1256" y="1457"/>
                  </a:lnTo>
                  <a:lnTo>
                    <a:pt x="1124" y="1464"/>
                  </a:lnTo>
                  <a:lnTo>
                    <a:pt x="982" y="1457"/>
                  </a:lnTo>
                  <a:lnTo>
                    <a:pt x="868" y="1426"/>
                  </a:lnTo>
                  <a:lnTo>
                    <a:pt x="752" y="1356"/>
                  </a:lnTo>
                  <a:lnTo>
                    <a:pt x="685" y="1295"/>
                  </a:lnTo>
                  <a:lnTo>
                    <a:pt x="605" y="1177"/>
                  </a:lnTo>
                  <a:lnTo>
                    <a:pt x="544" y="986"/>
                  </a:lnTo>
                  <a:lnTo>
                    <a:pt x="793" y="1110"/>
                  </a:lnTo>
                  <a:lnTo>
                    <a:pt x="728" y="852"/>
                  </a:lnTo>
                  <a:lnTo>
                    <a:pt x="1010" y="967"/>
                  </a:lnTo>
                  <a:lnTo>
                    <a:pt x="916" y="745"/>
                  </a:lnTo>
                  <a:lnTo>
                    <a:pt x="1191" y="837"/>
                  </a:lnTo>
                  <a:lnTo>
                    <a:pt x="1119" y="589"/>
                  </a:lnTo>
                  <a:lnTo>
                    <a:pt x="1363" y="688"/>
                  </a:lnTo>
                  <a:lnTo>
                    <a:pt x="1309" y="475"/>
                  </a:lnTo>
                  <a:lnTo>
                    <a:pt x="1510" y="538"/>
                  </a:lnTo>
                  <a:lnTo>
                    <a:pt x="1459" y="282"/>
                  </a:lnTo>
                  <a:lnTo>
                    <a:pt x="1216" y="0"/>
                  </a:lnTo>
                  <a:lnTo>
                    <a:pt x="1247" y="381"/>
                  </a:lnTo>
                  <a:lnTo>
                    <a:pt x="916" y="159"/>
                  </a:lnTo>
                  <a:lnTo>
                    <a:pt x="937" y="488"/>
                  </a:lnTo>
                  <a:lnTo>
                    <a:pt x="658" y="249"/>
                  </a:lnTo>
                  <a:lnTo>
                    <a:pt x="629" y="601"/>
                  </a:lnTo>
                  <a:lnTo>
                    <a:pt x="324" y="391"/>
                  </a:lnTo>
                  <a:lnTo>
                    <a:pt x="409" y="743"/>
                  </a:lnTo>
                  <a:lnTo>
                    <a:pt x="0" y="483"/>
                  </a:lnTo>
                  <a:lnTo>
                    <a:pt x="0" y="483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6"/>
            <p:cNvSpPr>
              <a:spLocks/>
            </p:cNvSpPr>
            <p:nvPr/>
          </p:nvSpPr>
          <p:spPr bwMode="auto">
            <a:xfrm>
              <a:off x="5619751" y="1519238"/>
              <a:ext cx="1717675" cy="3709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1" y="0"/>
                </a:cxn>
                <a:cxn ang="0">
                  <a:pos x="1082" y="2330"/>
                </a:cxn>
                <a:cxn ang="0">
                  <a:pos x="1058" y="2337"/>
                </a:cxn>
                <a:cxn ang="0">
                  <a:pos x="954" y="1802"/>
                </a:cxn>
                <a:cxn ang="0">
                  <a:pos x="891" y="1493"/>
                </a:cxn>
                <a:cxn ang="0">
                  <a:pos x="814" y="1182"/>
                </a:cxn>
                <a:cxn ang="0">
                  <a:pos x="720" y="880"/>
                </a:cxn>
                <a:cxn ang="0">
                  <a:pos x="623" y="663"/>
                </a:cxn>
                <a:cxn ang="0">
                  <a:pos x="536" y="531"/>
                </a:cxn>
                <a:cxn ang="0">
                  <a:pos x="420" y="408"/>
                </a:cxn>
                <a:cxn ang="0">
                  <a:pos x="335" y="330"/>
                </a:cxn>
                <a:cxn ang="0">
                  <a:pos x="278" y="299"/>
                </a:cxn>
                <a:cxn ang="0">
                  <a:pos x="161" y="154"/>
                </a:cxn>
                <a:cxn ang="0">
                  <a:pos x="46" y="3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82" h="2337">
                  <a:moveTo>
                    <a:pt x="0" y="0"/>
                  </a:moveTo>
                  <a:lnTo>
                    <a:pt x="881" y="0"/>
                  </a:lnTo>
                  <a:lnTo>
                    <a:pt x="1082" y="2330"/>
                  </a:lnTo>
                  <a:lnTo>
                    <a:pt x="1058" y="2337"/>
                  </a:lnTo>
                  <a:lnTo>
                    <a:pt x="954" y="1802"/>
                  </a:lnTo>
                  <a:lnTo>
                    <a:pt x="891" y="1493"/>
                  </a:lnTo>
                  <a:lnTo>
                    <a:pt x="814" y="1182"/>
                  </a:lnTo>
                  <a:lnTo>
                    <a:pt x="720" y="880"/>
                  </a:lnTo>
                  <a:lnTo>
                    <a:pt x="623" y="663"/>
                  </a:lnTo>
                  <a:lnTo>
                    <a:pt x="536" y="531"/>
                  </a:lnTo>
                  <a:lnTo>
                    <a:pt x="420" y="408"/>
                  </a:lnTo>
                  <a:lnTo>
                    <a:pt x="335" y="330"/>
                  </a:lnTo>
                  <a:lnTo>
                    <a:pt x="278" y="299"/>
                  </a:lnTo>
                  <a:lnTo>
                    <a:pt x="161" y="154"/>
                  </a:lnTo>
                  <a:lnTo>
                    <a:pt x="46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Isosceles Triangle 61"/>
          <p:cNvSpPr/>
          <p:nvPr/>
        </p:nvSpPr>
        <p:spPr>
          <a:xfrm>
            <a:off x="5715000" y="1135049"/>
            <a:ext cx="1676400" cy="2286000"/>
          </a:xfrm>
          <a:prstGeom prst="triangl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/>
          <p:cNvSpPr/>
          <p:nvPr/>
        </p:nvSpPr>
        <p:spPr>
          <a:xfrm>
            <a:off x="5594404" y="3208351"/>
            <a:ext cx="1905000" cy="3969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60"/>
          <p:cNvSpPr/>
          <p:nvPr/>
        </p:nvSpPr>
        <p:spPr>
          <a:xfrm>
            <a:off x="3733800" y="1135049"/>
            <a:ext cx="1676400" cy="2286000"/>
          </a:xfrm>
          <a:prstGeom prst="triangl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/>
        </p:nvSpPr>
        <p:spPr>
          <a:xfrm>
            <a:off x="3609894" y="3208351"/>
            <a:ext cx="1905000" cy="3969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Isosceles Triangle 59"/>
          <p:cNvSpPr/>
          <p:nvPr/>
        </p:nvSpPr>
        <p:spPr>
          <a:xfrm>
            <a:off x="1752600" y="1135049"/>
            <a:ext cx="1676400" cy="2286000"/>
          </a:xfrm>
          <a:prstGeom prst="triangl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1632004" y="3208351"/>
            <a:ext cx="1881147" cy="3969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Striped Right Arrow 122"/>
          <p:cNvSpPr/>
          <p:nvPr/>
        </p:nvSpPr>
        <p:spPr>
          <a:xfrm rot="16200000">
            <a:off x="2309852" y="2735250"/>
            <a:ext cx="533402" cy="228600"/>
          </a:xfrm>
          <a:prstGeom prst="striped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1" name="Picture 180" descr="subtree1leveln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268649"/>
            <a:ext cx="274320" cy="274320"/>
          </a:xfrm>
          <a:prstGeom prst="rect">
            <a:avLst/>
          </a:prstGeom>
        </p:spPr>
      </p:pic>
      <p:pic>
        <p:nvPicPr>
          <p:cNvPr id="182" name="Picture 181" descr="subtree1leveln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268649"/>
            <a:ext cx="274320" cy="274320"/>
          </a:xfrm>
          <a:prstGeom prst="rect">
            <a:avLst/>
          </a:prstGeom>
        </p:spPr>
      </p:pic>
      <p:pic>
        <p:nvPicPr>
          <p:cNvPr id="183" name="Picture 182" descr="subtree1leveln3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268649"/>
            <a:ext cx="274320" cy="274320"/>
          </a:xfrm>
          <a:prstGeom prst="rect">
            <a:avLst/>
          </a:prstGeom>
        </p:spPr>
      </p:pic>
      <p:pic>
        <p:nvPicPr>
          <p:cNvPr id="184" name="Picture 183" descr="subtree1leveln4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3268649"/>
            <a:ext cx="274320" cy="274320"/>
          </a:xfrm>
          <a:prstGeom prst="rect">
            <a:avLst/>
          </a:prstGeom>
        </p:spPr>
      </p:pic>
      <p:sp>
        <p:nvSpPr>
          <p:cNvPr id="185" name="Rectangle 184"/>
          <p:cNvSpPr/>
          <p:nvPr/>
        </p:nvSpPr>
        <p:spPr>
          <a:xfrm>
            <a:off x="2562306" y="2775004"/>
            <a:ext cx="683200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dirty="0" smtClean="0">
                <a:ln w="1841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endParaRPr lang="en-US" sz="5400" b="1" i="1" dirty="0">
              <a:ln w="18415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86" name="Picture 185" descr="subtree2leveln1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8080" y="3268649"/>
            <a:ext cx="274320" cy="274320"/>
          </a:xfrm>
          <a:prstGeom prst="rect">
            <a:avLst/>
          </a:prstGeom>
        </p:spPr>
      </p:pic>
      <p:pic>
        <p:nvPicPr>
          <p:cNvPr id="187" name="Picture 186" descr="subtree2leveln2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2880" y="3268649"/>
            <a:ext cx="274320" cy="274320"/>
          </a:xfrm>
          <a:prstGeom prst="rect">
            <a:avLst/>
          </a:prstGeom>
        </p:spPr>
      </p:pic>
      <p:pic>
        <p:nvPicPr>
          <p:cNvPr id="188" name="Picture 187" descr="subtree2leveln3.bm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7680" y="3268649"/>
            <a:ext cx="274320" cy="274320"/>
          </a:xfrm>
          <a:prstGeom prst="rect">
            <a:avLst/>
          </a:prstGeom>
        </p:spPr>
      </p:pic>
      <p:pic>
        <p:nvPicPr>
          <p:cNvPr id="189" name="Picture 188" descr="subtree2leveln4.bmp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1600" y="3268649"/>
            <a:ext cx="274320" cy="274320"/>
          </a:xfrm>
          <a:prstGeom prst="rect">
            <a:avLst/>
          </a:prstGeom>
        </p:spPr>
      </p:pic>
      <p:sp>
        <p:nvSpPr>
          <p:cNvPr id="190" name="Rectangle 189"/>
          <p:cNvSpPr/>
          <p:nvPr/>
        </p:nvSpPr>
        <p:spPr>
          <a:xfrm>
            <a:off x="4546106" y="2775004"/>
            <a:ext cx="683200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dirty="0" smtClean="0">
                <a:ln w="1841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endParaRPr lang="en-US" sz="5400" b="1" i="1" dirty="0">
              <a:ln w="18415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1" name="Picture 190" descr="subtree3leveln1.bmp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9280" y="3268649"/>
            <a:ext cx="274320" cy="274320"/>
          </a:xfrm>
          <a:prstGeom prst="rect">
            <a:avLst/>
          </a:prstGeom>
        </p:spPr>
      </p:pic>
      <p:pic>
        <p:nvPicPr>
          <p:cNvPr id="192" name="Picture 191" descr="subtree3leveln2.bmp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4080" y="3268649"/>
            <a:ext cx="274320" cy="274320"/>
          </a:xfrm>
          <a:prstGeom prst="rect">
            <a:avLst/>
          </a:prstGeom>
        </p:spPr>
      </p:pic>
      <p:pic>
        <p:nvPicPr>
          <p:cNvPr id="193" name="Picture 192" descr="subtree3leveln3.bmp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78880" y="3268649"/>
            <a:ext cx="274320" cy="274320"/>
          </a:xfrm>
          <a:prstGeom prst="rect">
            <a:avLst/>
          </a:prstGeom>
        </p:spPr>
      </p:pic>
      <p:pic>
        <p:nvPicPr>
          <p:cNvPr id="194" name="Picture 193" descr="subtree3leveln4.bmp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62800" y="3268649"/>
            <a:ext cx="274320" cy="274320"/>
          </a:xfrm>
          <a:prstGeom prst="rect">
            <a:avLst/>
          </a:prstGeom>
        </p:spPr>
      </p:pic>
      <p:sp>
        <p:nvSpPr>
          <p:cNvPr id="195" name="Rectangle 194"/>
          <p:cNvSpPr/>
          <p:nvPr/>
        </p:nvSpPr>
        <p:spPr>
          <a:xfrm>
            <a:off x="6511404" y="2778666"/>
            <a:ext cx="683200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dirty="0" smtClean="0">
                <a:ln w="1841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endParaRPr lang="en-US" sz="5400" b="1" i="1" dirty="0">
              <a:ln w="18415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0" name="Picture 119" descr="naivedist12.bmp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31080" y="4099560"/>
            <a:ext cx="548640" cy="548640"/>
          </a:xfrm>
          <a:prstGeom prst="rect">
            <a:avLst/>
          </a:prstGeom>
        </p:spPr>
      </p:pic>
      <p:pic>
        <p:nvPicPr>
          <p:cNvPr id="122" name="Picture 121" descr="naivedist13.bmp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31080" y="4785360"/>
            <a:ext cx="548640" cy="548640"/>
          </a:xfrm>
          <a:prstGeom prst="rect">
            <a:avLst/>
          </a:prstGeom>
        </p:spPr>
      </p:pic>
      <p:pic>
        <p:nvPicPr>
          <p:cNvPr id="125" name="Picture 124" descr="naivedist23.bmp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31080" y="5471160"/>
            <a:ext cx="548640" cy="548640"/>
          </a:xfrm>
          <a:prstGeom prst="rect">
            <a:avLst/>
          </a:prstGeom>
        </p:spPr>
      </p:pic>
      <p:sp>
        <p:nvSpPr>
          <p:cNvPr id="137" name="Isosceles Triangle 136"/>
          <p:cNvSpPr>
            <a:spLocks noChangeAspect="1"/>
          </p:cNvSpPr>
          <p:nvPr/>
        </p:nvSpPr>
        <p:spPr>
          <a:xfrm>
            <a:off x="3352800" y="4084320"/>
            <a:ext cx="402336" cy="548640"/>
          </a:xfrm>
          <a:prstGeom prst="triangl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>
            <a:spLocks noChangeAspect="1"/>
          </p:cNvSpPr>
          <p:nvPr/>
        </p:nvSpPr>
        <p:spPr>
          <a:xfrm>
            <a:off x="3352800" y="4785360"/>
            <a:ext cx="402336" cy="548640"/>
          </a:xfrm>
          <a:prstGeom prst="triangl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Isosceles Triangle 139"/>
          <p:cNvSpPr>
            <a:spLocks noChangeAspect="1"/>
          </p:cNvSpPr>
          <p:nvPr/>
        </p:nvSpPr>
        <p:spPr>
          <a:xfrm>
            <a:off x="4093464" y="4084320"/>
            <a:ext cx="402336" cy="548640"/>
          </a:xfrm>
          <a:prstGeom prst="triangl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Isosceles Triangle 140"/>
          <p:cNvSpPr>
            <a:spLocks noChangeAspect="1"/>
          </p:cNvSpPr>
          <p:nvPr/>
        </p:nvSpPr>
        <p:spPr>
          <a:xfrm>
            <a:off x="3352800" y="5471160"/>
            <a:ext cx="402336" cy="548640"/>
          </a:xfrm>
          <a:prstGeom prst="triangl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Isosceles Triangle 145"/>
          <p:cNvSpPr>
            <a:spLocks noChangeAspect="1"/>
          </p:cNvSpPr>
          <p:nvPr/>
        </p:nvSpPr>
        <p:spPr>
          <a:xfrm>
            <a:off x="4098898" y="4785360"/>
            <a:ext cx="402336" cy="548640"/>
          </a:xfrm>
          <a:prstGeom prst="triangl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Isosceles Triangle 147"/>
          <p:cNvSpPr>
            <a:spLocks noChangeAspect="1"/>
          </p:cNvSpPr>
          <p:nvPr/>
        </p:nvSpPr>
        <p:spPr>
          <a:xfrm>
            <a:off x="4098898" y="5471160"/>
            <a:ext cx="402336" cy="548640"/>
          </a:xfrm>
          <a:prstGeom prst="triangl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3670297" y="4099560"/>
            <a:ext cx="4667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latin typeface="Symbol" pitchFamily="18" charset="2"/>
                <a:sym typeface="Symbol"/>
              </a:rPr>
              <a:t>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latin typeface="Symbol" pitchFamily="18" charset="2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4419600" y="4099560"/>
            <a:ext cx="3818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ymbol" pitchFamily="18" charset="2"/>
                <a:sym typeface="Symbol"/>
              </a:rPr>
              <a:t>=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3670297" y="4795540"/>
            <a:ext cx="4667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latin typeface="Symbol" pitchFamily="18" charset="2"/>
                <a:sym typeface="Symbol"/>
              </a:rPr>
              <a:t>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latin typeface="Symbol" pitchFamily="18" charset="2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3670297" y="5481340"/>
            <a:ext cx="4667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latin typeface="Symbol" pitchFamily="18" charset="2"/>
                <a:sym typeface="Symbol"/>
              </a:rPr>
              <a:t>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latin typeface="Symbol" pitchFamily="18" charset="2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4419600" y="4795540"/>
            <a:ext cx="3818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ymbol" pitchFamily="18" charset="2"/>
                <a:sym typeface="Symbol"/>
              </a:rPr>
              <a:t>=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4419600" y="5481340"/>
            <a:ext cx="3818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ymbol" pitchFamily="18" charset="2"/>
                <a:sym typeface="Symbol"/>
              </a:rPr>
              <a:t>=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ymbol" pitchFamily="18" charset="2"/>
            </a:endParaRPr>
          </a:p>
        </p:txBody>
      </p:sp>
      <p:pic>
        <p:nvPicPr>
          <p:cNvPr id="4098" name="Picture 2" descr="C:\Users\seroch\AppData\Local\Microsoft\Windows\Temporary Internet Files\Content.IE5\E2X2VBLB\MCj02809250000[1].wmf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981200" y="2659049"/>
            <a:ext cx="441104" cy="457200"/>
          </a:xfrm>
          <a:prstGeom prst="rect">
            <a:avLst/>
          </a:prstGeom>
          <a:noFill/>
        </p:spPr>
      </p:pic>
      <p:pic>
        <p:nvPicPr>
          <p:cNvPr id="91" name="Picture 2" descr="C:\Users\seroch\AppData\Local\Microsoft\Windows\Temporary Internet Files\Content.IE5\E2X2VBLB\MCj02809250000[1].wmf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978496" y="2659049"/>
            <a:ext cx="441104" cy="457200"/>
          </a:xfrm>
          <a:prstGeom prst="rect">
            <a:avLst/>
          </a:prstGeom>
          <a:noFill/>
        </p:spPr>
      </p:pic>
      <p:pic>
        <p:nvPicPr>
          <p:cNvPr id="92" name="Picture 2" descr="C:\Users\seroch\AppData\Local\Microsoft\Windows\Temporary Internet Files\Content.IE5\E2X2VBLB\MCj02809250000[1].wmf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943600" y="2659049"/>
            <a:ext cx="441104" cy="457200"/>
          </a:xfrm>
          <a:prstGeom prst="rect">
            <a:avLst/>
          </a:prstGeom>
          <a:noFill/>
        </p:spPr>
      </p:pic>
      <p:sp>
        <p:nvSpPr>
          <p:cNvPr id="96" name="Striped Right Arrow 95"/>
          <p:cNvSpPr/>
          <p:nvPr/>
        </p:nvSpPr>
        <p:spPr>
          <a:xfrm rot="16200000">
            <a:off x="4303644" y="2735251"/>
            <a:ext cx="533402" cy="228600"/>
          </a:xfrm>
          <a:prstGeom prst="striped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triped Right Arrow 96"/>
          <p:cNvSpPr/>
          <p:nvPr/>
        </p:nvSpPr>
        <p:spPr>
          <a:xfrm rot="16200000">
            <a:off x="6276893" y="2735250"/>
            <a:ext cx="533402" cy="228600"/>
          </a:xfrm>
          <a:prstGeom prst="striped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" name="Picture 97" descr="subtree1recon.bmp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09853" y="1973249"/>
            <a:ext cx="548640" cy="548640"/>
          </a:xfrm>
          <a:prstGeom prst="rect">
            <a:avLst/>
          </a:prstGeom>
        </p:spPr>
      </p:pic>
      <p:pic>
        <p:nvPicPr>
          <p:cNvPr id="99" name="Picture 98" descr="subtree2recon.bmp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89729" y="1973249"/>
            <a:ext cx="548640" cy="548640"/>
          </a:xfrm>
          <a:prstGeom prst="rect">
            <a:avLst/>
          </a:prstGeom>
        </p:spPr>
      </p:pic>
      <p:pic>
        <p:nvPicPr>
          <p:cNvPr id="100" name="Picture 99" descr="subtree3recon.bmp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72253" y="1973249"/>
            <a:ext cx="548640" cy="548640"/>
          </a:xfrm>
          <a:prstGeom prst="rect">
            <a:avLst/>
          </a:prstGeom>
        </p:spPr>
      </p:pic>
      <p:pic>
        <p:nvPicPr>
          <p:cNvPr id="101" name="Picture 100" descr="recondist12.bmp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832404" y="4099560"/>
            <a:ext cx="548640" cy="548640"/>
          </a:xfrm>
          <a:prstGeom prst="rect">
            <a:avLst/>
          </a:prstGeom>
        </p:spPr>
      </p:pic>
      <p:pic>
        <p:nvPicPr>
          <p:cNvPr id="102" name="Picture 101" descr="recondist13.bmp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824453" y="4792649"/>
            <a:ext cx="548640" cy="548640"/>
          </a:xfrm>
          <a:prstGeom prst="rect">
            <a:avLst/>
          </a:prstGeom>
        </p:spPr>
      </p:pic>
      <p:pic>
        <p:nvPicPr>
          <p:cNvPr id="103" name="Picture 102" descr="recondist23.bmp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824453" y="5470498"/>
            <a:ext cx="548640" cy="548640"/>
          </a:xfrm>
          <a:prstGeom prst="rect">
            <a:avLst/>
          </a:prstGeom>
        </p:spPr>
      </p:pic>
      <p:sp>
        <p:nvSpPr>
          <p:cNvPr id="104" name="Rectangle 103"/>
          <p:cNvSpPr/>
          <p:nvPr/>
        </p:nvSpPr>
        <p:spPr>
          <a:xfrm>
            <a:off x="5652146" y="3733800"/>
            <a:ext cx="54854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Old</a:t>
            </a:r>
            <a:endParaRPr lang="en-US" sz="54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750724" y="3733800"/>
            <a:ext cx="65947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New</a:t>
            </a:r>
            <a:endParaRPr lang="en-US" sz="54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5454596" y="4419600"/>
            <a:ext cx="990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8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8" name="Rectangle 107"/>
          <p:cNvSpPr>
            <a:spLocks noChangeAspect="1"/>
          </p:cNvSpPr>
          <p:nvPr/>
        </p:nvSpPr>
        <p:spPr>
          <a:xfrm>
            <a:off x="5029200" y="76200"/>
            <a:ext cx="170509" cy="182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>
            <a:spLocks noChangeAspect="1"/>
          </p:cNvSpPr>
          <p:nvPr/>
        </p:nvSpPr>
        <p:spPr>
          <a:xfrm>
            <a:off x="3581400" y="533400"/>
            <a:ext cx="170509" cy="182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Elbow Connector 146"/>
          <p:cNvCxnSpPr>
            <a:stCxn id="108" idx="1"/>
            <a:endCxn id="109" idx="0"/>
          </p:cNvCxnSpPr>
          <p:nvPr/>
        </p:nvCxnSpPr>
        <p:spPr>
          <a:xfrm rot="10800000" flipV="1">
            <a:off x="3666656" y="167640"/>
            <a:ext cx="1362545" cy="36576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46"/>
          <p:cNvCxnSpPr>
            <a:stCxn id="108" idx="3"/>
            <a:endCxn id="62" idx="0"/>
          </p:cNvCxnSpPr>
          <p:nvPr/>
        </p:nvCxnSpPr>
        <p:spPr>
          <a:xfrm>
            <a:off x="5199709" y="167640"/>
            <a:ext cx="1353491" cy="96740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46"/>
          <p:cNvCxnSpPr>
            <a:stCxn id="109" idx="1"/>
            <a:endCxn id="60" idx="0"/>
          </p:cNvCxnSpPr>
          <p:nvPr/>
        </p:nvCxnSpPr>
        <p:spPr>
          <a:xfrm rot="10800000" flipV="1">
            <a:off x="2590800" y="624839"/>
            <a:ext cx="990600" cy="51020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46"/>
          <p:cNvCxnSpPr>
            <a:stCxn id="109" idx="3"/>
            <a:endCxn id="61" idx="0"/>
          </p:cNvCxnSpPr>
          <p:nvPr/>
        </p:nvCxnSpPr>
        <p:spPr>
          <a:xfrm>
            <a:off x="3751909" y="624840"/>
            <a:ext cx="820091" cy="51020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Content Placeholder 2"/>
          <p:cNvSpPr txBox="1">
            <a:spLocks/>
          </p:cNvSpPr>
          <p:nvPr/>
        </p:nvSpPr>
        <p:spPr>
          <a:xfrm>
            <a:off x="152400" y="5029200"/>
            <a:ext cx="2362200" cy="1600200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new technique, we first perform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pixel-wise majority vote on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each family,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then do a pair-wise comparison.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result is much easier to interpret.</a:t>
            </a:r>
          </a:p>
        </p:txBody>
      </p:sp>
      <p:sp>
        <p:nvSpPr>
          <p:cNvPr id="117" name="Rectangle 2"/>
          <p:cNvSpPr txBox="1">
            <a:spLocks noRot="1" noChangeArrowheads="1"/>
          </p:cNvSpPr>
          <p:nvPr/>
        </p:nvSpPr>
        <p:spPr bwMode="auto">
          <a:xfrm>
            <a:off x="457200" y="0"/>
            <a:ext cx="81534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Using Ancestral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 Reconstruction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18" name="Group 197"/>
          <p:cNvGrpSpPr/>
          <p:nvPr/>
        </p:nvGrpSpPr>
        <p:grpSpPr>
          <a:xfrm>
            <a:off x="-152400" y="838200"/>
            <a:ext cx="2590800" cy="1524000"/>
            <a:chOff x="2133600" y="304800"/>
            <a:chExt cx="4876800" cy="2674640"/>
          </a:xfrm>
        </p:grpSpPr>
        <p:sp>
          <p:nvSpPr>
            <p:cNvPr id="119" name="Cloud 118"/>
            <p:cNvSpPr/>
            <p:nvPr/>
          </p:nvSpPr>
          <p:spPr>
            <a:xfrm>
              <a:off x="2133600" y="304800"/>
              <a:ext cx="4876800" cy="2667000"/>
            </a:xfrm>
            <a:prstGeom prst="cloud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057946" y="609600"/>
              <a:ext cx="723853" cy="10311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12700">
                    <a:solidFill>
                      <a:schemeClr val="tx1">
                        <a:alpha val="50000"/>
                      </a:schemeClr>
                    </a:solidFill>
                    <a:prstDash val="solid"/>
                  </a:ln>
                  <a:solidFill>
                    <a:srgbClr val="FFFF00">
                      <a:alpha val="50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?</a:t>
              </a:r>
              <a:endParaRPr lang="en-US" sz="3600" b="1" cap="none" spc="0" dirty="0">
                <a:ln w="12700">
                  <a:solidFill>
                    <a:schemeClr val="tx1">
                      <a:alpha val="50000"/>
                    </a:schemeClr>
                  </a:solidFill>
                  <a:prstDash val="solid"/>
                </a:ln>
                <a:solidFill>
                  <a:srgbClr val="FFFF00">
                    <a:alpha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705146" y="533400"/>
              <a:ext cx="723853" cy="9329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2700">
                    <a:solidFill>
                      <a:schemeClr val="tx1">
                        <a:alpha val="50000"/>
                      </a:schemeClr>
                    </a:solidFill>
                    <a:prstDash val="solid"/>
                  </a:ln>
                  <a:solidFill>
                    <a:srgbClr val="FFFF00">
                      <a:alpha val="50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?</a:t>
              </a:r>
              <a:endParaRPr lang="en-US" sz="3200" b="1" cap="none" spc="0" dirty="0">
                <a:ln w="12700">
                  <a:solidFill>
                    <a:schemeClr val="tx1">
                      <a:alpha val="50000"/>
                    </a:schemeClr>
                  </a:solidFill>
                  <a:prstDash val="solid"/>
                </a:ln>
                <a:solidFill>
                  <a:srgbClr val="FFFF00">
                    <a:alpha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289341" y="2036874"/>
              <a:ext cx="723853" cy="94256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2700">
                    <a:solidFill>
                      <a:schemeClr val="tx1">
                        <a:alpha val="50000"/>
                      </a:schemeClr>
                    </a:solidFill>
                    <a:prstDash val="solid"/>
                  </a:ln>
                  <a:solidFill>
                    <a:srgbClr val="FFFF00">
                      <a:alpha val="50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?</a:t>
              </a:r>
              <a:endParaRPr lang="en-US" sz="3200" b="1" cap="none" spc="0" dirty="0">
                <a:ln w="12700">
                  <a:solidFill>
                    <a:schemeClr val="tx1">
                      <a:alpha val="50000"/>
                    </a:schemeClr>
                  </a:solidFill>
                  <a:prstDash val="solid"/>
                </a:ln>
                <a:solidFill>
                  <a:srgbClr val="FFFF00">
                    <a:alpha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grpSp>
          <p:nvGrpSpPr>
            <p:cNvPr id="127" name="Group 157"/>
            <p:cNvGrpSpPr/>
            <p:nvPr/>
          </p:nvGrpSpPr>
          <p:grpSpPr>
            <a:xfrm>
              <a:off x="3124200" y="990600"/>
              <a:ext cx="762000" cy="914400"/>
              <a:chOff x="3276600" y="5334000"/>
              <a:chExt cx="762000" cy="914400"/>
            </a:xfrm>
          </p:grpSpPr>
          <p:sp>
            <p:nvSpPr>
              <p:cNvPr id="161" name="Rectangle 160"/>
              <p:cNvSpPr>
                <a:spLocks noChangeAspect="1"/>
              </p:cNvSpPr>
              <p:nvPr/>
            </p:nvSpPr>
            <p:spPr>
              <a:xfrm>
                <a:off x="3657600" y="5334000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>
                <a:spLocks noChangeAspect="1"/>
              </p:cNvSpPr>
              <p:nvPr/>
            </p:nvSpPr>
            <p:spPr>
              <a:xfrm>
                <a:off x="3429000" y="5715000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3" name="Elbow Connector 146"/>
              <p:cNvCxnSpPr>
                <a:stCxn id="161" idx="1"/>
                <a:endCxn id="162" idx="0"/>
              </p:cNvCxnSpPr>
              <p:nvPr/>
            </p:nvCxnSpPr>
            <p:spPr>
              <a:xfrm rot="10800000" flipV="1">
                <a:off x="3505200" y="5410200"/>
                <a:ext cx="152400" cy="304800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Elbow Connector 146"/>
              <p:cNvCxnSpPr>
                <a:stCxn id="161" idx="3"/>
                <a:endCxn id="169" idx="0"/>
              </p:cNvCxnSpPr>
              <p:nvPr/>
            </p:nvCxnSpPr>
            <p:spPr>
              <a:xfrm>
                <a:off x="3810000" y="5410200"/>
                <a:ext cx="152400" cy="685800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Elbow Connector 146"/>
              <p:cNvCxnSpPr>
                <a:stCxn id="162" idx="1"/>
                <a:endCxn id="167" idx="0"/>
              </p:cNvCxnSpPr>
              <p:nvPr/>
            </p:nvCxnSpPr>
            <p:spPr>
              <a:xfrm rot="10800000" flipV="1">
                <a:off x="3352800" y="5791200"/>
                <a:ext cx="76200" cy="304800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Elbow Connector 146"/>
              <p:cNvCxnSpPr>
                <a:stCxn id="162" idx="3"/>
                <a:endCxn id="168" idx="0"/>
              </p:cNvCxnSpPr>
              <p:nvPr/>
            </p:nvCxnSpPr>
            <p:spPr>
              <a:xfrm>
                <a:off x="3581400" y="5791200"/>
                <a:ext cx="76200" cy="304800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Oval 166"/>
              <p:cNvSpPr>
                <a:spLocks noChangeAspect="1"/>
              </p:cNvSpPr>
              <p:nvPr/>
            </p:nvSpPr>
            <p:spPr>
              <a:xfrm>
                <a:off x="3276600" y="6096000"/>
                <a:ext cx="152400" cy="152400"/>
              </a:xfrm>
              <a:prstGeom prst="ellipse">
                <a:avLst/>
              </a:prstGeom>
              <a:ln w="15875"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>
                <a:spLocks noChangeAspect="1"/>
              </p:cNvSpPr>
              <p:nvPr/>
            </p:nvSpPr>
            <p:spPr>
              <a:xfrm>
                <a:off x="3581400" y="6096000"/>
                <a:ext cx="152400" cy="152400"/>
              </a:xfrm>
              <a:prstGeom prst="ellipse">
                <a:avLst/>
              </a:prstGeom>
              <a:ln w="15875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>
                <a:spLocks noChangeAspect="1"/>
              </p:cNvSpPr>
              <p:nvPr/>
            </p:nvSpPr>
            <p:spPr>
              <a:xfrm>
                <a:off x="3886200" y="6096000"/>
                <a:ext cx="152400" cy="152400"/>
              </a:xfrm>
              <a:prstGeom prst="ellipse">
                <a:avLst/>
              </a:prstGeom>
              <a:ln w="15875"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58"/>
            <p:cNvGrpSpPr/>
            <p:nvPr/>
          </p:nvGrpSpPr>
          <p:grpSpPr>
            <a:xfrm>
              <a:off x="4191000" y="990600"/>
              <a:ext cx="762000" cy="914400"/>
              <a:chOff x="3276600" y="5334000"/>
              <a:chExt cx="762000" cy="914400"/>
            </a:xfrm>
          </p:grpSpPr>
          <p:sp>
            <p:nvSpPr>
              <p:cNvPr id="144" name="Rectangle 143"/>
              <p:cNvSpPr>
                <a:spLocks noChangeAspect="1"/>
              </p:cNvSpPr>
              <p:nvPr/>
            </p:nvSpPr>
            <p:spPr>
              <a:xfrm>
                <a:off x="3657600" y="5334000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>
                <a:spLocks noChangeAspect="1"/>
              </p:cNvSpPr>
              <p:nvPr/>
            </p:nvSpPr>
            <p:spPr>
              <a:xfrm>
                <a:off x="3429000" y="5715000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7" name="Elbow Connector 146"/>
              <p:cNvCxnSpPr>
                <a:stCxn id="144" idx="1"/>
                <a:endCxn id="145" idx="0"/>
              </p:cNvCxnSpPr>
              <p:nvPr/>
            </p:nvCxnSpPr>
            <p:spPr>
              <a:xfrm rot="10800000" flipV="1">
                <a:off x="3505200" y="5410200"/>
                <a:ext cx="152400" cy="304800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Elbow Connector 146"/>
              <p:cNvCxnSpPr>
                <a:stCxn id="144" idx="3"/>
                <a:endCxn id="160" idx="0"/>
              </p:cNvCxnSpPr>
              <p:nvPr/>
            </p:nvCxnSpPr>
            <p:spPr>
              <a:xfrm>
                <a:off x="3810000" y="5410200"/>
                <a:ext cx="152400" cy="685800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Elbow Connector 146"/>
              <p:cNvCxnSpPr>
                <a:stCxn id="145" idx="1"/>
                <a:endCxn id="158" idx="0"/>
              </p:cNvCxnSpPr>
              <p:nvPr/>
            </p:nvCxnSpPr>
            <p:spPr>
              <a:xfrm rot="10800000" flipV="1">
                <a:off x="3352800" y="5791200"/>
                <a:ext cx="76200" cy="304800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Elbow Connector 146"/>
              <p:cNvCxnSpPr>
                <a:stCxn id="145" idx="3"/>
                <a:endCxn id="159" idx="0"/>
              </p:cNvCxnSpPr>
              <p:nvPr/>
            </p:nvCxnSpPr>
            <p:spPr>
              <a:xfrm>
                <a:off x="3581400" y="5791200"/>
                <a:ext cx="76200" cy="304800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Oval 157"/>
              <p:cNvSpPr>
                <a:spLocks noChangeAspect="1"/>
              </p:cNvSpPr>
              <p:nvPr/>
            </p:nvSpPr>
            <p:spPr>
              <a:xfrm>
                <a:off x="3276600" y="6096000"/>
                <a:ext cx="152400" cy="152400"/>
              </a:xfrm>
              <a:prstGeom prst="ellipse">
                <a:avLst/>
              </a:prstGeom>
              <a:ln w="15875"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>
                <a:spLocks noChangeAspect="1"/>
              </p:cNvSpPr>
              <p:nvPr/>
            </p:nvSpPr>
            <p:spPr>
              <a:xfrm>
                <a:off x="3581400" y="6096000"/>
                <a:ext cx="152400" cy="152400"/>
              </a:xfrm>
              <a:prstGeom prst="ellipse">
                <a:avLst/>
              </a:prstGeom>
              <a:ln w="15875"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>
                <a:spLocks noChangeAspect="1"/>
              </p:cNvSpPr>
              <p:nvPr/>
            </p:nvSpPr>
            <p:spPr>
              <a:xfrm>
                <a:off x="3886200" y="6096000"/>
                <a:ext cx="152400" cy="152400"/>
              </a:xfrm>
              <a:prstGeom prst="ellipse">
                <a:avLst/>
              </a:prstGeom>
              <a:ln w="15875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68"/>
            <p:cNvGrpSpPr/>
            <p:nvPr/>
          </p:nvGrpSpPr>
          <p:grpSpPr>
            <a:xfrm>
              <a:off x="5257800" y="990600"/>
              <a:ext cx="762000" cy="914400"/>
              <a:chOff x="3276600" y="5334000"/>
              <a:chExt cx="762000" cy="914400"/>
            </a:xfrm>
          </p:grpSpPr>
          <p:sp>
            <p:nvSpPr>
              <p:cNvPr id="130" name="Rectangle 129"/>
              <p:cNvSpPr>
                <a:spLocks noChangeAspect="1"/>
              </p:cNvSpPr>
              <p:nvPr/>
            </p:nvSpPr>
            <p:spPr>
              <a:xfrm>
                <a:off x="3657600" y="5334000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>
                <a:spLocks noChangeAspect="1"/>
              </p:cNvSpPr>
              <p:nvPr/>
            </p:nvSpPr>
            <p:spPr>
              <a:xfrm>
                <a:off x="3429000" y="5715000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2" name="Elbow Connector 146"/>
              <p:cNvCxnSpPr>
                <a:stCxn id="130" idx="1"/>
                <a:endCxn id="131" idx="0"/>
              </p:cNvCxnSpPr>
              <p:nvPr/>
            </p:nvCxnSpPr>
            <p:spPr>
              <a:xfrm rot="10800000" flipV="1">
                <a:off x="3505200" y="5410200"/>
                <a:ext cx="152400" cy="304800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Elbow Connector 146"/>
              <p:cNvCxnSpPr>
                <a:stCxn id="130" idx="3"/>
                <a:endCxn id="143" idx="0"/>
              </p:cNvCxnSpPr>
              <p:nvPr/>
            </p:nvCxnSpPr>
            <p:spPr>
              <a:xfrm>
                <a:off x="3810000" y="5410200"/>
                <a:ext cx="152400" cy="685800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Elbow Connector 146"/>
              <p:cNvCxnSpPr>
                <a:stCxn id="131" idx="1"/>
                <a:endCxn id="138" idx="0"/>
              </p:cNvCxnSpPr>
              <p:nvPr/>
            </p:nvCxnSpPr>
            <p:spPr>
              <a:xfrm rot="10800000" flipV="1">
                <a:off x="3352800" y="5791200"/>
                <a:ext cx="76200" cy="304800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Elbow Connector 146"/>
              <p:cNvCxnSpPr>
                <a:stCxn id="131" idx="3"/>
                <a:endCxn id="142" idx="0"/>
              </p:cNvCxnSpPr>
              <p:nvPr/>
            </p:nvCxnSpPr>
            <p:spPr>
              <a:xfrm>
                <a:off x="3581400" y="5791200"/>
                <a:ext cx="76200" cy="304800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Oval 137"/>
              <p:cNvSpPr>
                <a:spLocks noChangeAspect="1"/>
              </p:cNvSpPr>
              <p:nvPr/>
            </p:nvSpPr>
            <p:spPr>
              <a:xfrm>
                <a:off x="3276600" y="6096000"/>
                <a:ext cx="152400" cy="152400"/>
              </a:xfrm>
              <a:prstGeom prst="ellipse">
                <a:avLst/>
              </a:prstGeom>
              <a:ln w="15875"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>
                <a:spLocks noChangeAspect="1"/>
              </p:cNvSpPr>
              <p:nvPr/>
            </p:nvSpPr>
            <p:spPr>
              <a:xfrm>
                <a:off x="3581400" y="6096000"/>
                <a:ext cx="152400" cy="152400"/>
              </a:xfrm>
              <a:prstGeom prst="ellipse">
                <a:avLst/>
              </a:prstGeom>
              <a:ln w="15875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>
                <a:spLocks noChangeAspect="1"/>
              </p:cNvSpPr>
              <p:nvPr/>
            </p:nvSpPr>
            <p:spPr>
              <a:xfrm>
                <a:off x="3886200" y="6096000"/>
                <a:ext cx="152400" cy="152400"/>
              </a:xfrm>
              <a:prstGeom prst="ellipse">
                <a:avLst/>
              </a:prstGeom>
              <a:ln w="15875"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09167 0 " pathEditMode="relative" ptsTypes="AA">
                                      <p:cBhvr>
                                        <p:cTn id="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09167 0 " pathEditMode="relative" ptsTypes="AA">
                                      <p:cBhvr>
                                        <p:cTn id="8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09167 0 " pathEditMode="relative" ptsTypes="AA">
                                      <p:cBhvr>
                                        <p:cTn id="1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3" grpId="0" animBg="1"/>
      <p:bldP spid="94" grpId="0" animBg="1"/>
      <p:bldP spid="123" grpId="0" animBg="1"/>
      <p:bldP spid="96" grpId="0" animBg="1"/>
      <p:bldP spid="97" grpId="0" animBg="1"/>
      <p:bldP spid="104" grpId="0"/>
      <p:bldP spid="105" grpId="0"/>
      <p:bldP spid="108" grpId="0" animBg="1"/>
      <p:bldP spid="10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2"/>
          <p:cNvGrpSpPr>
            <a:grpSpLocks noChangeAspect="1"/>
          </p:cNvGrpSpPr>
          <p:nvPr/>
        </p:nvGrpSpPr>
        <p:grpSpPr>
          <a:xfrm>
            <a:off x="1766888" y="1128713"/>
            <a:ext cx="5570538" cy="4576763"/>
            <a:chOff x="1766888" y="1128713"/>
            <a:chExt cx="5570538" cy="4576763"/>
          </a:xfrm>
        </p:grpSpPr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4119563" y="2495551"/>
              <a:ext cx="1627188" cy="2495550"/>
            </a:xfrm>
            <a:custGeom>
              <a:avLst/>
              <a:gdLst/>
              <a:ahLst/>
              <a:cxnLst>
                <a:cxn ang="0">
                  <a:pos x="0" y="1572"/>
                </a:cxn>
                <a:cxn ang="0">
                  <a:pos x="361" y="1275"/>
                </a:cxn>
                <a:cxn ang="0">
                  <a:pos x="607" y="1042"/>
                </a:cxn>
                <a:cxn ang="0">
                  <a:pos x="696" y="916"/>
                </a:cxn>
                <a:cxn ang="0">
                  <a:pos x="763" y="772"/>
                </a:cxn>
                <a:cxn ang="0">
                  <a:pos x="795" y="613"/>
                </a:cxn>
                <a:cxn ang="0">
                  <a:pos x="824" y="386"/>
                </a:cxn>
                <a:cxn ang="0">
                  <a:pos x="827" y="152"/>
                </a:cxn>
                <a:cxn ang="0">
                  <a:pos x="817" y="0"/>
                </a:cxn>
                <a:cxn ang="0">
                  <a:pos x="872" y="200"/>
                </a:cxn>
                <a:cxn ang="0">
                  <a:pos x="955" y="509"/>
                </a:cxn>
                <a:cxn ang="0">
                  <a:pos x="1001" y="694"/>
                </a:cxn>
                <a:cxn ang="0">
                  <a:pos x="1020" y="811"/>
                </a:cxn>
                <a:cxn ang="0">
                  <a:pos x="1025" y="919"/>
                </a:cxn>
                <a:cxn ang="0">
                  <a:pos x="1012" y="1005"/>
                </a:cxn>
                <a:cxn ang="0">
                  <a:pos x="983" y="1107"/>
                </a:cxn>
                <a:cxn ang="0">
                  <a:pos x="935" y="1182"/>
                </a:cxn>
                <a:cxn ang="0">
                  <a:pos x="880" y="1259"/>
                </a:cxn>
                <a:cxn ang="0">
                  <a:pos x="817" y="1324"/>
                </a:cxn>
                <a:cxn ang="0">
                  <a:pos x="734" y="1380"/>
                </a:cxn>
                <a:cxn ang="0">
                  <a:pos x="624" y="1430"/>
                </a:cxn>
                <a:cxn ang="0">
                  <a:pos x="455" y="1493"/>
                </a:cxn>
                <a:cxn ang="0">
                  <a:pos x="319" y="1527"/>
                </a:cxn>
                <a:cxn ang="0">
                  <a:pos x="163" y="1560"/>
                </a:cxn>
                <a:cxn ang="0">
                  <a:pos x="0" y="1572"/>
                </a:cxn>
                <a:cxn ang="0">
                  <a:pos x="0" y="1572"/>
                </a:cxn>
              </a:cxnLst>
              <a:rect l="0" t="0" r="r" b="b"/>
              <a:pathLst>
                <a:path w="1025" h="1572">
                  <a:moveTo>
                    <a:pt x="0" y="1572"/>
                  </a:moveTo>
                  <a:lnTo>
                    <a:pt x="361" y="1275"/>
                  </a:lnTo>
                  <a:lnTo>
                    <a:pt x="607" y="1042"/>
                  </a:lnTo>
                  <a:lnTo>
                    <a:pt x="696" y="916"/>
                  </a:lnTo>
                  <a:lnTo>
                    <a:pt x="763" y="772"/>
                  </a:lnTo>
                  <a:lnTo>
                    <a:pt x="795" y="613"/>
                  </a:lnTo>
                  <a:lnTo>
                    <a:pt x="824" y="386"/>
                  </a:lnTo>
                  <a:lnTo>
                    <a:pt x="827" y="152"/>
                  </a:lnTo>
                  <a:lnTo>
                    <a:pt x="817" y="0"/>
                  </a:lnTo>
                  <a:lnTo>
                    <a:pt x="872" y="200"/>
                  </a:lnTo>
                  <a:lnTo>
                    <a:pt x="955" y="509"/>
                  </a:lnTo>
                  <a:lnTo>
                    <a:pt x="1001" y="694"/>
                  </a:lnTo>
                  <a:lnTo>
                    <a:pt x="1020" y="811"/>
                  </a:lnTo>
                  <a:lnTo>
                    <a:pt x="1025" y="919"/>
                  </a:lnTo>
                  <a:lnTo>
                    <a:pt x="1012" y="1005"/>
                  </a:lnTo>
                  <a:lnTo>
                    <a:pt x="983" y="1107"/>
                  </a:lnTo>
                  <a:lnTo>
                    <a:pt x="935" y="1182"/>
                  </a:lnTo>
                  <a:lnTo>
                    <a:pt x="880" y="1259"/>
                  </a:lnTo>
                  <a:lnTo>
                    <a:pt x="817" y="1324"/>
                  </a:lnTo>
                  <a:lnTo>
                    <a:pt x="734" y="1380"/>
                  </a:lnTo>
                  <a:lnTo>
                    <a:pt x="624" y="1430"/>
                  </a:lnTo>
                  <a:lnTo>
                    <a:pt x="455" y="1493"/>
                  </a:lnTo>
                  <a:lnTo>
                    <a:pt x="319" y="1527"/>
                  </a:lnTo>
                  <a:lnTo>
                    <a:pt x="163" y="1560"/>
                  </a:lnTo>
                  <a:lnTo>
                    <a:pt x="0" y="1572"/>
                  </a:lnTo>
                  <a:lnTo>
                    <a:pt x="0" y="1572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1766888" y="1516063"/>
              <a:ext cx="1455738" cy="118745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24" y="748"/>
                </a:cxn>
                <a:cxn ang="0">
                  <a:pos x="338" y="542"/>
                </a:cxn>
                <a:cxn ang="0">
                  <a:pos x="502" y="340"/>
                </a:cxn>
                <a:cxn ang="0">
                  <a:pos x="663" y="190"/>
                </a:cxn>
                <a:cxn ang="0">
                  <a:pos x="809" y="77"/>
                </a:cxn>
                <a:cxn ang="0">
                  <a:pos x="917" y="0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917" h="748">
                  <a:moveTo>
                    <a:pt x="0" y="9"/>
                  </a:moveTo>
                  <a:lnTo>
                    <a:pt x="224" y="748"/>
                  </a:lnTo>
                  <a:lnTo>
                    <a:pt x="338" y="542"/>
                  </a:lnTo>
                  <a:lnTo>
                    <a:pt x="502" y="340"/>
                  </a:lnTo>
                  <a:lnTo>
                    <a:pt x="663" y="190"/>
                  </a:lnTo>
                  <a:lnTo>
                    <a:pt x="809" y="77"/>
                  </a:lnTo>
                  <a:lnTo>
                    <a:pt x="917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3235326" y="1128713"/>
              <a:ext cx="2376488" cy="390525"/>
            </a:xfrm>
            <a:custGeom>
              <a:avLst/>
              <a:gdLst/>
              <a:ahLst/>
              <a:cxnLst>
                <a:cxn ang="0">
                  <a:pos x="0" y="244"/>
                </a:cxn>
                <a:cxn ang="0">
                  <a:pos x="1497" y="246"/>
                </a:cxn>
                <a:cxn ang="0">
                  <a:pos x="1299" y="118"/>
                </a:cxn>
                <a:cxn ang="0">
                  <a:pos x="1149" y="48"/>
                </a:cxn>
                <a:cxn ang="0">
                  <a:pos x="993" y="8"/>
                </a:cxn>
                <a:cxn ang="0">
                  <a:pos x="847" y="0"/>
                </a:cxn>
                <a:cxn ang="0">
                  <a:pos x="654" y="0"/>
                </a:cxn>
                <a:cxn ang="0">
                  <a:pos x="452" y="32"/>
                </a:cxn>
                <a:cxn ang="0">
                  <a:pos x="257" y="97"/>
                </a:cxn>
                <a:cxn ang="0">
                  <a:pos x="93" y="183"/>
                </a:cxn>
                <a:cxn ang="0">
                  <a:pos x="0" y="244"/>
                </a:cxn>
                <a:cxn ang="0">
                  <a:pos x="0" y="244"/>
                </a:cxn>
              </a:cxnLst>
              <a:rect l="0" t="0" r="r" b="b"/>
              <a:pathLst>
                <a:path w="1497" h="246">
                  <a:moveTo>
                    <a:pt x="0" y="244"/>
                  </a:moveTo>
                  <a:lnTo>
                    <a:pt x="1497" y="246"/>
                  </a:lnTo>
                  <a:lnTo>
                    <a:pt x="1299" y="118"/>
                  </a:lnTo>
                  <a:lnTo>
                    <a:pt x="1149" y="48"/>
                  </a:lnTo>
                  <a:lnTo>
                    <a:pt x="993" y="8"/>
                  </a:lnTo>
                  <a:lnTo>
                    <a:pt x="847" y="0"/>
                  </a:lnTo>
                  <a:lnTo>
                    <a:pt x="654" y="0"/>
                  </a:lnTo>
                  <a:lnTo>
                    <a:pt x="452" y="32"/>
                  </a:lnTo>
                  <a:lnTo>
                    <a:pt x="257" y="97"/>
                  </a:lnTo>
                  <a:lnTo>
                    <a:pt x="93" y="183"/>
                  </a:lnTo>
                  <a:lnTo>
                    <a:pt x="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1916113" y="2733676"/>
              <a:ext cx="547688" cy="1152525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345" y="726"/>
                </a:cxn>
                <a:cxn ang="0">
                  <a:pos x="263" y="704"/>
                </a:cxn>
                <a:cxn ang="0">
                  <a:pos x="178" y="667"/>
                </a:cxn>
                <a:cxn ang="0">
                  <a:pos x="108" y="616"/>
                </a:cxn>
                <a:cxn ang="0">
                  <a:pos x="52" y="554"/>
                </a:cxn>
                <a:cxn ang="0">
                  <a:pos x="11" y="490"/>
                </a:cxn>
                <a:cxn ang="0">
                  <a:pos x="0" y="391"/>
                </a:cxn>
                <a:cxn ang="0">
                  <a:pos x="19" y="284"/>
                </a:cxn>
                <a:cxn ang="0">
                  <a:pos x="52" y="171"/>
                </a:cxn>
                <a:cxn ang="0">
                  <a:pos x="94" y="77"/>
                </a:cxn>
                <a:cxn ang="0">
                  <a:pos x="127" y="0"/>
                </a:cxn>
                <a:cxn ang="0">
                  <a:pos x="127" y="0"/>
                </a:cxn>
              </a:cxnLst>
              <a:rect l="0" t="0" r="r" b="b"/>
              <a:pathLst>
                <a:path w="345" h="726">
                  <a:moveTo>
                    <a:pt x="127" y="0"/>
                  </a:moveTo>
                  <a:lnTo>
                    <a:pt x="345" y="726"/>
                  </a:lnTo>
                  <a:lnTo>
                    <a:pt x="263" y="704"/>
                  </a:lnTo>
                  <a:lnTo>
                    <a:pt x="178" y="667"/>
                  </a:lnTo>
                  <a:lnTo>
                    <a:pt x="108" y="616"/>
                  </a:lnTo>
                  <a:lnTo>
                    <a:pt x="52" y="554"/>
                  </a:lnTo>
                  <a:lnTo>
                    <a:pt x="11" y="490"/>
                  </a:lnTo>
                  <a:lnTo>
                    <a:pt x="0" y="391"/>
                  </a:lnTo>
                  <a:lnTo>
                    <a:pt x="19" y="284"/>
                  </a:lnTo>
                  <a:lnTo>
                    <a:pt x="52" y="171"/>
                  </a:lnTo>
                  <a:lnTo>
                    <a:pt x="94" y="77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2325688" y="2813051"/>
              <a:ext cx="428625" cy="409575"/>
            </a:xfrm>
            <a:custGeom>
              <a:avLst/>
              <a:gdLst/>
              <a:ahLst/>
              <a:cxnLst>
                <a:cxn ang="0">
                  <a:pos x="70" y="14"/>
                </a:cxn>
                <a:cxn ang="0">
                  <a:pos x="142" y="116"/>
                </a:cxn>
                <a:cxn ang="0">
                  <a:pos x="70" y="116"/>
                </a:cxn>
                <a:cxn ang="0">
                  <a:pos x="24" y="132"/>
                </a:cxn>
                <a:cxn ang="0">
                  <a:pos x="0" y="156"/>
                </a:cxn>
                <a:cxn ang="0">
                  <a:pos x="5" y="201"/>
                </a:cxn>
                <a:cxn ang="0">
                  <a:pos x="45" y="244"/>
                </a:cxn>
                <a:cxn ang="0">
                  <a:pos x="106" y="258"/>
                </a:cxn>
                <a:cxn ang="0">
                  <a:pos x="181" y="242"/>
                </a:cxn>
                <a:cxn ang="0">
                  <a:pos x="239" y="201"/>
                </a:cxn>
                <a:cxn ang="0">
                  <a:pos x="265" y="150"/>
                </a:cxn>
                <a:cxn ang="0">
                  <a:pos x="270" y="97"/>
                </a:cxn>
                <a:cxn ang="0">
                  <a:pos x="251" y="46"/>
                </a:cxn>
                <a:cxn ang="0">
                  <a:pos x="219" y="14"/>
                </a:cxn>
                <a:cxn ang="0">
                  <a:pos x="157" y="0"/>
                </a:cxn>
                <a:cxn ang="0">
                  <a:pos x="101" y="0"/>
                </a:cxn>
                <a:cxn ang="0">
                  <a:pos x="70" y="14"/>
                </a:cxn>
                <a:cxn ang="0">
                  <a:pos x="70" y="14"/>
                </a:cxn>
              </a:cxnLst>
              <a:rect l="0" t="0" r="r" b="b"/>
              <a:pathLst>
                <a:path w="270" h="258">
                  <a:moveTo>
                    <a:pt x="70" y="14"/>
                  </a:moveTo>
                  <a:lnTo>
                    <a:pt x="142" y="116"/>
                  </a:lnTo>
                  <a:lnTo>
                    <a:pt x="70" y="116"/>
                  </a:lnTo>
                  <a:lnTo>
                    <a:pt x="24" y="132"/>
                  </a:lnTo>
                  <a:lnTo>
                    <a:pt x="0" y="156"/>
                  </a:lnTo>
                  <a:lnTo>
                    <a:pt x="5" y="201"/>
                  </a:lnTo>
                  <a:lnTo>
                    <a:pt x="45" y="244"/>
                  </a:lnTo>
                  <a:lnTo>
                    <a:pt x="106" y="258"/>
                  </a:lnTo>
                  <a:lnTo>
                    <a:pt x="181" y="242"/>
                  </a:lnTo>
                  <a:lnTo>
                    <a:pt x="239" y="201"/>
                  </a:lnTo>
                  <a:lnTo>
                    <a:pt x="265" y="150"/>
                  </a:lnTo>
                  <a:lnTo>
                    <a:pt x="270" y="97"/>
                  </a:lnTo>
                  <a:lnTo>
                    <a:pt x="251" y="46"/>
                  </a:lnTo>
                  <a:lnTo>
                    <a:pt x="219" y="14"/>
                  </a:lnTo>
                  <a:lnTo>
                    <a:pt x="157" y="0"/>
                  </a:lnTo>
                  <a:lnTo>
                    <a:pt x="101" y="0"/>
                  </a:lnTo>
                  <a:lnTo>
                    <a:pt x="70" y="14"/>
                  </a:lnTo>
                  <a:lnTo>
                    <a:pt x="70" y="14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3068638" y="2400301"/>
              <a:ext cx="1665288" cy="1076325"/>
            </a:xfrm>
            <a:custGeom>
              <a:avLst/>
              <a:gdLst/>
              <a:ahLst/>
              <a:cxnLst>
                <a:cxn ang="0">
                  <a:pos x="0" y="678"/>
                </a:cxn>
                <a:cxn ang="0">
                  <a:pos x="206" y="561"/>
                </a:cxn>
                <a:cxn ang="0">
                  <a:pos x="431" y="465"/>
                </a:cxn>
                <a:cxn ang="0">
                  <a:pos x="680" y="390"/>
                </a:cxn>
                <a:cxn ang="0">
                  <a:pos x="804" y="314"/>
                </a:cxn>
                <a:cxn ang="0">
                  <a:pos x="889" y="239"/>
                </a:cxn>
                <a:cxn ang="0">
                  <a:pos x="954" y="164"/>
                </a:cxn>
                <a:cxn ang="0">
                  <a:pos x="1007" y="86"/>
                </a:cxn>
                <a:cxn ang="0">
                  <a:pos x="1049" y="0"/>
                </a:cxn>
                <a:cxn ang="0">
                  <a:pos x="930" y="72"/>
                </a:cxn>
                <a:cxn ang="0">
                  <a:pos x="828" y="137"/>
                </a:cxn>
                <a:cxn ang="0">
                  <a:pos x="734" y="175"/>
                </a:cxn>
                <a:cxn ang="0">
                  <a:pos x="633" y="212"/>
                </a:cxn>
                <a:cxn ang="0">
                  <a:pos x="541" y="226"/>
                </a:cxn>
                <a:cxn ang="0">
                  <a:pos x="469" y="234"/>
                </a:cxn>
                <a:cxn ang="0">
                  <a:pos x="383" y="226"/>
                </a:cxn>
                <a:cxn ang="0">
                  <a:pos x="319" y="239"/>
                </a:cxn>
                <a:cxn ang="0">
                  <a:pos x="257" y="268"/>
                </a:cxn>
                <a:cxn ang="0">
                  <a:pos x="201" y="320"/>
                </a:cxn>
                <a:cxn ang="0">
                  <a:pos x="143" y="390"/>
                </a:cxn>
                <a:cxn ang="0">
                  <a:pos x="78" y="494"/>
                </a:cxn>
                <a:cxn ang="0">
                  <a:pos x="30" y="590"/>
                </a:cxn>
                <a:cxn ang="0">
                  <a:pos x="0" y="678"/>
                </a:cxn>
                <a:cxn ang="0">
                  <a:pos x="0" y="678"/>
                </a:cxn>
              </a:cxnLst>
              <a:rect l="0" t="0" r="r" b="b"/>
              <a:pathLst>
                <a:path w="1049" h="678">
                  <a:moveTo>
                    <a:pt x="0" y="678"/>
                  </a:moveTo>
                  <a:lnTo>
                    <a:pt x="206" y="561"/>
                  </a:lnTo>
                  <a:lnTo>
                    <a:pt x="431" y="465"/>
                  </a:lnTo>
                  <a:lnTo>
                    <a:pt x="680" y="390"/>
                  </a:lnTo>
                  <a:lnTo>
                    <a:pt x="804" y="314"/>
                  </a:lnTo>
                  <a:lnTo>
                    <a:pt x="889" y="239"/>
                  </a:lnTo>
                  <a:lnTo>
                    <a:pt x="954" y="164"/>
                  </a:lnTo>
                  <a:lnTo>
                    <a:pt x="1007" y="86"/>
                  </a:lnTo>
                  <a:lnTo>
                    <a:pt x="1049" y="0"/>
                  </a:lnTo>
                  <a:lnTo>
                    <a:pt x="930" y="72"/>
                  </a:lnTo>
                  <a:lnTo>
                    <a:pt x="828" y="137"/>
                  </a:lnTo>
                  <a:lnTo>
                    <a:pt x="734" y="175"/>
                  </a:lnTo>
                  <a:lnTo>
                    <a:pt x="633" y="212"/>
                  </a:lnTo>
                  <a:lnTo>
                    <a:pt x="541" y="226"/>
                  </a:lnTo>
                  <a:lnTo>
                    <a:pt x="469" y="234"/>
                  </a:lnTo>
                  <a:lnTo>
                    <a:pt x="383" y="226"/>
                  </a:lnTo>
                  <a:lnTo>
                    <a:pt x="319" y="239"/>
                  </a:lnTo>
                  <a:lnTo>
                    <a:pt x="257" y="268"/>
                  </a:lnTo>
                  <a:lnTo>
                    <a:pt x="201" y="320"/>
                  </a:lnTo>
                  <a:lnTo>
                    <a:pt x="143" y="390"/>
                  </a:lnTo>
                  <a:lnTo>
                    <a:pt x="78" y="494"/>
                  </a:lnTo>
                  <a:lnTo>
                    <a:pt x="30" y="590"/>
                  </a:lnTo>
                  <a:lnTo>
                    <a:pt x="0" y="678"/>
                  </a:lnTo>
                  <a:lnTo>
                    <a:pt x="0" y="678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3509963" y="1728788"/>
              <a:ext cx="1127125" cy="582613"/>
            </a:xfrm>
            <a:custGeom>
              <a:avLst/>
              <a:gdLst/>
              <a:ahLst/>
              <a:cxnLst>
                <a:cxn ang="0">
                  <a:pos x="0" y="297"/>
                </a:cxn>
                <a:cxn ang="0">
                  <a:pos x="12" y="254"/>
                </a:cxn>
                <a:cxn ang="0">
                  <a:pos x="27" y="204"/>
                </a:cxn>
                <a:cxn ang="0">
                  <a:pos x="51" y="153"/>
                </a:cxn>
                <a:cxn ang="0">
                  <a:pos x="82" y="107"/>
                </a:cxn>
                <a:cxn ang="0">
                  <a:pos x="119" y="68"/>
                </a:cxn>
                <a:cxn ang="0">
                  <a:pos x="167" y="35"/>
                </a:cxn>
                <a:cxn ang="0">
                  <a:pos x="210" y="16"/>
                </a:cxn>
                <a:cxn ang="0">
                  <a:pos x="261" y="0"/>
                </a:cxn>
                <a:cxn ang="0">
                  <a:pos x="317" y="0"/>
                </a:cxn>
                <a:cxn ang="0">
                  <a:pos x="384" y="3"/>
                </a:cxn>
                <a:cxn ang="0">
                  <a:pos x="440" y="11"/>
                </a:cxn>
                <a:cxn ang="0">
                  <a:pos x="507" y="35"/>
                </a:cxn>
                <a:cxn ang="0">
                  <a:pos x="561" y="54"/>
                </a:cxn>
                <a:cxn ang="0">
                  <a:pos x="609" y="78"/>
                </a:cxn>
                <a:cxn ang="0">
                  <a:pos x="657" y="118"/>
                </a:cxn>
                <a:cxn ang="0">
                  <a:pos x="691" y="160"/>
                </a:cxn>
                <a:cxn ang="0">
                  <a:pos x="710" y="193"/>
                </a:cxn>
                <a:cxn ang="0">
                  <a:pos x="657" y="239"/>
                </a:cxn>
                <a:cxn ang="0">
                  <a:pos x="604" y="276"/>
                </a:cxn>
                <a:cxn ang="0">
                  <a:pos x="544" y="311"/>
                </a:cxn>
                <a:cxn ang="0">
                  <a:pos x="488" y="338"/>
                </a:cxn>
                <a:cxn ang="0">
                  <a:pos x="442" y="353"/>
                </a:cxn>
                <a:cxn ang="0">
                  <a:pos x="392" y="365"/>
                </a:cxn>
                <a:cxn ang="0">
                  <a:pos x="333" y="367"/>
                </a:cxn>
                <a:cxn ang="0">
                  <a:pos x="287" y="367"/>
                </a:cxn>
                <a:cxn ang="0">
                  <a:pos x="282" y="303"/>
                </a:cxn>
                <a:cxn ang="0">
                  <a:pos x="303" y="303"/>
                </a:cxn>
                <a:cxn ang="0">
                  <a:pos x="338" y="290"/>
                </a:cxn>
                <a:cxn ang="0">
                  <a:pos x="367" y="266"/>
                </a:cxn>
                <a:cxn ang="0">
                  <a:pos x="387" y="242"/>
                </a:cxn>
                <a:cxn ang="0">
                  <a:pos x="394" y="204"/>
                </a:cxn>
                <a:cxn ang="0">
                  <a:pos x="394" y="172"/>
                </a:cxn>
                <a:cxn ang="0">
                  <a:pos x="384" y="129"/>
                </a:cxn>
                <a:cxn ang="0">
                  <a:pos x="367" y="107"/>
                </a:cxn>
                <a:cxn ang="0">
                  <a:pos x="343" y="92"/>
                </a:cxn>
                <a:cxn ang="0">
                  <a:pos x="319" y="78"/>
                </a:cxn>
                <a:cxn ang="0">
                  <a:pos x="293" y="73"/>
                </a:cxn>
                <a:cxn ang="0">
                  <a:pos x="268" y="73"/>
                </a:cxn>
                <a:cxn ang="0">
                  <a:pos x="237" y="78"/>
                </a:cxn>
                <a:cxn ang="0">
                  <a:pos x="210" y="97"/>
                </a:cxn>
                <a:cxn ang="0">
                  <a:pos x="191" y="112"/>
                </a:cxn>
                <a:cxn ang="0">
                  <a:pos x="174" y="140"/>
                </a:cxn>
                <a:cxn ang="0">
                  <a:pos x="167" y="164"/>
                </a:cxn>
                <a:cxn ang="0">
                  <a:pos x="164" y="196"/>
                </a:cxn>
                <a:cxn ang="0">
                  <a:pos x="169" y="228"/>
                </a:cxn>
                <a:cxn ang="0">
                  <a:pos x="188" y="257"/>
                </a:cxn>
                <a:cxn ang="0">
                  <a:pos x="207" y="278"/>
                </a:cxn>
                <a:cxn ang="0">
                  <a:pos x="237" y="295"/>
                </a:cxn>
                <a:cxn ang="0">
                  <a:pos x="261" y="300"/>
                </a:cxn>
                <a:cxn ang="0">
                  <a:pos x="261" y="367"/>
                </a:cxn>
                <a:cxn ang="0">
                  <a:pos x="199" y="357"/>
                </a:cxn>
                <a:cxn ang="0">
                  <a:pos x="135" y="343"/>
                </a:cxn>
                <a:cxn ang="0">
                  <a:pos x="70" y="324"/>
                </a:cxn>
                <a:cxn ang="0">
                  <a:pos x="0" y="297"/>
                </a:cxn>
                <a:cxn ang="0">
                  <a:pos x="0" y="297"/>
                </a:cxn>
              </a:cxnLst>
              <a:rect l="0" t="0" r="r" b="b"/>
              <a:pathLst>
                <a:path w="710" h="367">
                  <a:moveTo>
                    <a:pt x="0" y="297"/>
                  </a:moveTo>
                  <a:lnTo>
                    <a:pt x="12" y="254"/>
                  </a:lnTo>
                  <a:lnTo>
                    <a:pt x="27" y="204"/>
                  </a:lnTo>
                  <a:lnTo>
                    <a:pt x="51" y="153"/>
                  </a:lnTo>
                  <a:lnTo>
                    <a:pt x="82" y="107"/>
                  </a:lnTo>
                  <a:lnTo>
                    <a:pt x="119" y="68"/>
                  </a:lnTo>
                  <a:lnTo>
                    <a:pt x="167" y="35"/>
                  </a:lnTo>
                  <a:lnTo>
                    <a:pt x="210" y="16"/>
                  </a:lnTo>
                  <a:lnTo>
                    <a:pt x="261" y="0"/>
                  </a:lnTo>
                  <a:lnTo>
                    <a:pt x="317" y="0"/>
                  </a:lnTo>
                  <a:lnTo>
                    <a:pt x="384" y="3"/>
                  </a:lnTo>
                  <a:lnTo>
                    <a:pt x="440" y="11"/>
                  </a:lnTo>
                  <a:lnTo>
                    <a:pt x="507" y="35"/>
                  </a:lnTo>
                  <a:lnTo>
                    <a:pt x="561" y="54"/>
                  </a:lnTo>
                  <a:lnTo>
                    <a:pt x="609" y="78"/>
                  </a:lnTo>
                  <a:lnTo>
                    <a:pt x="657" y="118"/>
                  </a:lnTo>
                  <a:lnTo>
                    <a:pt x="691" y="160"/>
                  </a:lnTo>
                  <a:lnTo>
                    <a:pt x="710" y="193"/>
                  </a:lnTo>
                  <a:lnTo>
                    <a:pt x="657" y="239"/>
                  </a:lnTo>
                  <a:lnTo>
                    <a:pt x="604" y="276"/>
                  </a:lnTo>
                  <a:lnTo>
                    <a:pt x="544" y="311"/>
                  </a:lnTo>
                  <a:lnTo>
                    <a:pt x="488" y="338"/>
                  </a:lnTo>
                  <a:lnTo>
                    <a:pt x="442" y="353"/>
                  </a:lnTo>
                  <a:lnTo>
                    <a:pt x="392" y="365"/>
                  </a:lnTo>
                  <a:lnTo>
                    <a:pt x="333" y="367"/>
                  </a:lnTo>
                  <a:lnTo>
                    <a:pt x="287" y="367"/>
                  </a:lnTo>
                  <a:lnTo>
                    <a:pt x="282" y="303"/>
                  </a:lnTo>
                  <a:lnTo>
                    <a:pt x="303" y="303"/>
                  </a:lnTo>
                  <a:lnTo>
                    <a:pt x="338" y="290"/>
                  </a:lnTo>
                  <a:lnTo>
                    <a:pt x="367" y="266"/>
                  </a:lnTo>
                  <a:lnTo>
                    <a:pt x="387" y="242"/>
                  </a:lnTo>
                  <a:lnTo>
                    <a:pt x="394" y="204"/>
                  </a:lnTo>
                  <a:lnTo>
                    <a:pt x="394" y="172"/>
                  </a:lnTo>
                  <a:lnTo>
                    <a:pt x="384" y="129"/>
                  </a:lnTo>
                  <a:lnTo>
                    <a:pt x="367" y="107"/>
                  </a:lnTo>
                  <a:lnTo>
                    <a:pt x="343" y="92"/>
                  </a:lnTo>
                  <a:lnTo>
                    <a:pt x="319" y="78"/>
                  </a:lnTo>
                  <a:lnTo>
                    <a:pt x="293" y="73"/>
                  </a:lnTo>
                  <a:lnTo>
                    <a:pt x="268" y="73"/>
                  </a:lnTo>
                  <a:lnTo>
                    <a:pt x="237" y="78"/>
                  </a:lnTo>
                  <a:lnTo>
                    <a:pt x="210" y="97"/>
                  </a:lnTo>
                  <a:lnTo>
                    <a:pt x="191" y="112"/>
                  </a:lnTo>
                  <a:lnTo>
                    <a:pt x="174" y="140"/>
                  </a:lnTo>
                  <a:lnTo>
                    <a:pt x="167" y="164"/>
                  </a:lnTo>
                  <a:lnTo>
                    <a:pt x="164" y="196"/>
                  </a:lnTo>
                  <a:lnTo>
                    <a:pt x="169" y="228"/>
                  </a:lnTo>
                  <a:lnTo>
                    <a:pt x="188" y="257"/>
                  </a:lnTo>
                  <a:lnTo>
                    <a:pt x="207" y="278"/>
                  </a:lnTo>
                  <a:lnTo>
                    <a:pt x="237" y="295"/>
                  </a:lnTo>
                  <a:lnTo>
                    <a:pt x="261" y="300"/>
                  </a:lnTo>
                  <a:lnTo>
                    <a:pt x="261" y="367"/>
                  </a:lnTo>
                  <a:lnTo>
                    <a:pt x="199" y="357"/>
                  </a:lnTo>
                  <a:lnTo>
                    <a:pt x="135" y="343"/>
                  </a:lnTo>
                  <a:lnTo>
                    <a:pt x="70" y="324"/>
                  </a:lnTo>
                  <a:lnTo>
                    <a:pt x="0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3910013" y="2205038"/>
              <a:ext cx="60325" cy="103188"/>
            </a:xfrm>
            <a:custGeom>
              <a:avLst/>
              <a:gdLst/>
              <a:ahLst/>
              <a:cxnLst>
                <a:cxn ang="0">
                  <a:pos x="6" y="65"/>
                </a:cxn>
                <a:cxn ang="0">
                  <a:pos x="38" y="65"/>
                </a:cxn>
                <a:cxn ang="0">
                  <a:pos x="35" y="5"/>
                </a:cxn>
                <a:cxn ang="0">
                  <a:pos x="0" y="0"/>
                </a:cxn>
                <a:cxn ang="0">
                  <a:pos x="6" y="65"/>
                </a:cxn>
                <a:cxn ang="0">
                  <a:pos x="6" y="65"/>
                </a:cxn>
              </a:cxnLst>
              <a:rect l="0" t="0" r="r" b="b"/>
              <a:pathLst>
                <a:path w="38" h="65">
                  <a:moveTo>
                    <a:pt x="6" y="65"/>
                  </a:moveTo>
                  <a:lnTo>
                    <a:pt x="38" y="65"/>
                  </a:lnTo>
                  <a:lnTo>
                    <a:pt x="35" y="5"/>
                  </a:lnTo>
                  <a:lnTo>
                    <a:pt x="0" y="0"/>
                  </a:lnTo>
                  <a:lnTo>
                    <a:pt x="6" y="65"/>
                  </a:lnTo>
                  <a:lnTo>
                    <a:pt x="6" y="65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2470151" y="3111501"/>
              <a:ext cx="4049713" cy="2593975"/>
            </a:xfrm>
            <a:custGeom>
              <a:avLst/>
              <a:gdLst/>
              <a:ahLst/>
              <a:cxnLst>
                <a:cxn ang="0">
                  <a:pos x="0" y="483"/>
                </a:cxn>
                <a:cxn ang="0">
                  <a:pos x="356" y="1634"/>
                </a:cxn>
                <a:cxn ang="0">
                  <a:pos x="2551" y="1385"/>
                </a:cxn>
                <a:cxn ang="0">
                  <a:pos x="2112" y="1021"/>
                </a:cxn>
                <a:cxn ang="0">
                  <a:pos x="1896" y="1187"/>
                </a:cxn>
                <a:cxn ang="0">
                  <a:pos x="1725" y="1292"/>
                </a:cxn>
                <a:cxn ang="0">
                  <a:pos x="1539" y="1385"/>
                </a:cxn>
                <a:cxn ang="0">
                  <a:pos x="1387" y="1426"/>
                </a:cxn>
                <a:cxn ang="0">
                  <a:pos x="1256" y="1457"/>
                </a:cxn>
                <a:cxn ang="0">
                  <a:pos x="1124" y="1464"/>
                </a:cxn>
                <a:cxn ang="0">
                  <a:pos x="982" y="1457"/>
                </a:cxn>
                <a:cxn ang="0">
                  <a:pos x="868" y="1426"/>
                </a:cxn>
                <a:cxn ang="0">
                  <a:pos x="752" y="1356"/>
                </a:cxn>
                <a:cxn ang="0">
                  <a:pos x="685" y="1295"/>
                </a:cxn>
                <a:cxn ang="0">
                  <a:pos x="605" y="1177"/>
                </a:cxn>
                <a:cxn ang="0">
                  <a:pos x="544" y="986"/>
                </a:cxn>
                <a:cxn ang="0">
                  <a:pos x="793" y="1110"/>
                </a:cxn>
                <a:cxn ang="0">
                  <a:pos x="728" y="852"/>
                </a:cxn>
                <a:cxn ang="0">
                  <a:pos x="1010" y="967"/>
                </a:cxn>
                <a:cxn ang="0">
                  <a:pos x="916" y="745"/>
                </a:cxn>
                <a:cxn ang="0">
                  <a:pos x="1191" y="837"/>
                </a:cxn>
                <a:cxn ang="0">
                  <a:pos x="1119" y="589"/>
                </a:cxn>
                <a:cxn ang="0">
                  <a:pos x="1363" y="688"/>
                </a:cxn>
                <a:cxn ang="0">
                  <a:pos x="1309" y="475"/>
                </a:cxn>
                <a:cxn ang="0">
                  <a:pos x="1510" y="538"/>
                </a:cxn>
                <a:cxn ang="0">
                  <a:pos x="1459" y="282"/>
                </a:cxn>
                <a:cxn ang="0">
                  <a:pos x="1216" y="0"/>
                </a:cxn>
                <a:cxn ang="0">
                  <a:pos x="1247" y="381"/>
                </a:cxn>
                <a:cxn ang="0">
                  <a:pos x="916" y="159"/>
                </a:cxn>
                <a:cxn ang="0">
                  <a:pos x="937" y="488"/>
                </a:cxn>
                <a:cxn ang="0">
                  <a:pos x="658" y="249"/>
                </a:cxn>
                <a:cxn ang="0">
                  <a:pos x="629" y="601"/>
                </a:cxn>
                <a:cxn ang="0">
                  <a:pos x="324" y="391"/>
                </a:cxn>
                <a:cxn ang="0">
                  <a:pos x="409" y="743"/>
                </a:cxn>
                <a:cxn ang="0">
                  <a:pos x="0" y="483"/>
                </a:cxn>
                <a:cxn ang="0">
                  <a:pos x="0" y="483"/>
                </a:cxn>
              </a:cxnLst>
              <a:rect l="0" t="0" r="r" b="b"/>
              <a:pathLst>
                <a:path w="2551" h="1634">
                  <a:moveTo>
                    <a:pt x="0" y="483"/>
                  </a:moveTo>
                  <a:lnTo>
                    <a:pt x="356" y="1634"/>
                  </a:lnTo>
                  <a:lnTo>
                    <a:pt x="2551" y="1385"/>
                  </a:lnTo>
                  <a:lnTo>
                    <a:pt x="2112" y="1021"/>
                  </a:lnTo>
                  <a:lnTo>
                    <a:pt x="1896" y="1187"/>
                  </a:lnTo>
                  <a:lnTo>
                    <a:pt x="1725" y="1292"/>
                  </a:lnTo>
                  <a:lnTo>
                    <a:pt x="1539" y="1385"/>
                  </a:lnTo>
                  <a:lnTo>
                    <a:pt x="1387" y="1426"/>
                  </a:lnTo>
                  <a:lnTo>
                    <a:pt x="1256" y="1457"/>
                  </a:lnTo>
                  <a:lnTo>
                    <a:pt x="1124" y="1464"/>
                  </a:lnTo>
                  <a:lnTo>
                    <a:pt x="982" y="1457"/>
                  </a:lnTo>
                  <a:lnTo>
                    <a:pt x="868" y="1426"/>
                  </a:lnTo>
                  <a:lnTo>
                    <a:pt x="752" y="1356"/>
                  </a:lnTo>
                  <a:lnTo>
                    <a:pt x="685" y="1295"/>
                  </a:lnTo>
                  <a:lnTo>
                    <a:pt x="605" y="1177"/>
                  </a:lnTo>
                  <a:lnTo>
                    <a:pt x="544" y="986"/>
                  </a:lnTo>
                  <a:lnTo>
                    <a:pt x="793" y="1110"/>
                  </a:lnTo>
                  <a:lnTo>
                    <a:pt x="728" y="852"/>
                  </a:lnTo>
                  <a:lnTo>
                    <a:pt x="1010" y="967"/>
                  </a:lnTo>
                  <a:lnTo>
                    <a:pt x="916" y="745"/>
                  </a:lnTo>
                  <a:lnTo>
                    <a:pt x="1191" y="837"/>
                  </a:lnTo>
                  <a:lnTo>
                    <a:pt x="1119" y="589"/>
                  </a:lnTo>
                  <a:lnTo>
                    <a:pt x="1363" y="688"/>
                  </a:lnTo>
                  <a:lnTo>
                    <a:pt x="1309" y="475"/>
                  </a:lnTo>
                  <a:lnTo>
                    <a:pt x="1510" y="538"/>
                  </a:lnTo>
                  <a:lnTo>
                    <a:pt x="1459" y="282"/>
                  </a:lnTo>
                  <a:lnTo>
                    <a:pt x="1216" y="0"/>
                  </a:lnTo>
                  <a:lnTo>
                    <a:pt x="1247" y="381"/>
                  </a:lnTo>
                  <a:lnTo>
                    <a:pt x="916" y="159"/>
                  </a:lnTo>
                  <a:lnTo>
                    <a:pt x="937" y="488"/>
                  </a:lnTo>
                  <a:lnTo>
                    <a:pt x="658" y="249"/>
                  </a:lnTo>
                  <a:lnTo>
                    <a:pt x="629" y="601"/>
                  </a:lnTo>
                  <a:lnTo>
                    <a:pt x="324" y="391"/>
                  </a:lnTo>
                  <a:lnTo>
                    <a:pt x="409" y="743"/>
                  </a:lnTo>
                  <a:lnTo>
                    <a:pt x="0" y="483"/>
                  </a:lnTo>
                  <a:lnTo>
                    <a:pt x="0" y="483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5619751" y="1519238"/>
              <a:ext cx="1717675" cy="3709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1" y="0"/>
                </a:cxn>
                <a:cxn ang="0">
                  <a:pos x="1082" y="2330"/>
                </a:cxn>
                <a:cxn ang="0">
                  <a:pos x="1058" y="2337"/>
                </a:cxn>
                <a:cxn ang="0">
                  <a:pos x="954" y="1802"/>
                </a:cxn>
                <a:cxn ang="0">
                  <a:pos x="891" y="1493"/>
                </a:cxn>
                <a:cxn ang="0">
                  <a:pos x="814" y="1182"/>
                </a:cxn>
                <a:cxn ang="0">
                  <a:pos x="720" y="880"/>
                </a:cxn>
                <a:cxn ang="0">
                  <a:pos x="623" y="663"/>
                </a:cxn>
                <a:cxn ang="0">
                  <a:pos x="536" y="531"/>
                </a:cxn>
                <a:cxn ang="0">
                  <a:pos x="420" y="408"/>
                </a:cxn>
                <a:cxn ang="0">
                  <a:pos x="335" y="330"/>
                </a:cxn>
                <a:cxn ang="0">
                  <a:pos x="278" y="299"/>
                </a:cxn>
                <a:cxn ang="0">
                  <a:pos x="161" y="154"/>
                </a:cxn>
                <a:cxn ang="0">
                  <a:pos x="46" y="3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82" h="2337">
                  <a:moveTo>
                    <a:pt x="0" y="0"/>
                  </a:moveTo>
                  <a:lnTo>
                    <a:pt x="881" y="0"/>
                  </a:lnTo>
                  <a:lnTo>
                    <a:pt x="1082" y="2330"/>
                  </a:lnTo>
                  <a:lnTo>
                    <a:pt x="1058" y="2337"/>
                  </a:lnTo>
                  <a:lnTo>
                    <a:pt x="954" y="1802"/>
                  </a:lnTo>
                  <a:lnTo>
                    <a:pt x="891" y="1493"/>
                  </a:lnTo>
                  <a:lnTo>
                    <a:pt x="814" y="1182"/>
                  </a:lnTo>
                  <a:lnTo>
                    <a:pt x="720" y="880"/>
                  </a:lnTo>
                  <a:lnTo>
                    <a:pt x="623" y="663"/>
                  </a:lnTo>
                  <a:lnTo>
                    <a:pt x="536" y="531"/>
                  </a:lnTo>
                  <a:lnTo>
                    <a:pt x="420" y="408"/>
                  </a:lnTo>
                  <a:lnTo>
                    <a:pt x="335" y="330"/>
                  </a:lnTo>
                  <a:lnTo>
                    <a:pt x="278" y="299"/>
                  </a:lnTo>
                  <a:lnTo>
                    <a:pt x="161" y="154"/>
                  </a:lnTo>
                  <a:lnTo>
                    <a:pt x="46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advClick="0" advTm="0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152400"/>
            <a:ext cx="7158037" cy="1412875"/>
          </a:xfrm>
        </p:spPr>
        <p:txBody>
          <a:bodyPr/>
          <a:lstStyle/>
          <a:p>
            <a:r>
              <a:rPr lang="en-US" sz="4000" dirty="0" err="1" smtClean="0">
                <a:effectLst/>
                <a:latin typeface="Times New Roman" charset="0"/>
              </a:rPr>
              <a:t>Phylogenetic</a:t>
            </a:r>
            <a:r>
              <a:rPr lang="en-US" sz="4000" dirty="0" smtClean="0">
                <a:effectLst/>
                <a:latin typeface="Times New Roman" charset="0"/>
              </a:rPr>
              <a:t> Reconstruction</a:t>
            </a:r>
            <a:endParaRPr lang="en-US" sz="4000" dirty="0">
              <a:effectLst/>
              <a:latin typeface="Times New Roman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152400" y="1447800"/>
            <a:ext cx="9010772" cy="1867019"/>
            <a:chOff x="152400" y="1611868"/>
            <a:chExt cx="9010772" cy="1867019"/>
          </a:xfrm>
        </p:grpSpPr>
        <p:sp>
          <p:nvSpPr>
            <p:cNvPr id="75" name="TextBox 74"/>
            <p:cNvSpPr txBox="1"/>
            <p:nvPr/>
          </p:nvSpPr>
          <p:spPr>
            <a:xfrm>
              <a:off x="152400" y="1611868"/>
              <a:ext cx="298680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latin typeface="Times New Roman"/>
                  <a:cs typeface="Times New Roman"/>
                </a:rPr>
                <a:t>Theorem [Lecture 21] :</a:t>
              </a:r>
              <a:endParaRPr lang="en-US" sz="2200" b="1" dirty="0">
                <a:latin typeface="Times New Roman"/>
                <a:cs typeface="Times New Roman"/>
              </a:endParaRPr>
            </a:p>
          </p:txBody>
        </p:sp>
        <p:pic>
          <p:nvPicPr>
            <p:cNvPr id="76" name="Picture 7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381000" y="1752600"/>
              <a:ext cx="3860800" cy="1485900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4191000" y="2328332"/>
              <a:ext cx="497217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Times New Roman"/>
                  <a:cs typeface="Times New Roman"/>
                </a:rPr>
                <a:t>independent samples from the CFN model</a:t>
              </a:r>
              <a:endParaRPr lang="en-US" sz="2200" dirty="0">
                <a:latin typeface="Times New Roman"/>
                <a:cs typeface="Times New Roman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09600" y="3048000"/>
              <a:ext cx="666604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Times New Roman"/>
                  <a:cs typeface="Times New Roman"/>
                </a:rPr>
                <a:t>suffice to reconstruct the </a:t>
              </a:r>
              <a:r>
                <a:rPr lang="en-US" sz="2200" dirty="0" err="1" smtClean="0">
                  <a:latin typeface="Times New Roman"/>
                  <a:cs typeface="Times New Roman"/>
                </a:rPr>
                <a:t>unrooted</a:t>
              </a:r>
              <a:r>
                <a:rPr lang="en-US" sz="2200" dirty="0" smtClean="0">
                  <a:latin typeface="Times New Roman"/>
                  <a:cs typeface="Times New Roman"/>
                </a:rPr>
                <a:t> underlying tree, where</a:t>
              </a:r>
              <a:endParaRPr lang="en-US" sz="2200" dirty="0">
                <a:latin typeface="Times New Roman"/>
                <a:cs typeface="Times New Roman"/>
              </a:endParaRPr>
            </a:p>
          </p:txBody>
        </p:sp>
      </p:grpSp>
      <p:pic>
        <p:nvPicPr>
          <p:cNvPr id="79" name="Picture 7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282700" y="3175000"/>
            <a:ext cx="5118100" cy="1168400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1268413" y="3751263"/>
            <a:ext cx="5513387" cy="1028700"/>
            <a:chOff x="1268413" y="3751263"/>
            <a:chExt cx="5513387" cy="1028700"/>
          </a:xfrm>
        </p:grpSpPr>
        <p:pic>
          <p:nvPicPr>
            <p:cNvPr id="81" name="Picture 8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1268413" y="3751263"/>
              <a:ext cx="1168400" cy="1028700"/>
            </a:xfrm>
            <a:prstGeom prst="rect">
              <a:avLst/>
            </a:prstGeom>
          </p:spPr>
        </p:pic>
        <p:sp>
          <p:nvSpPr>
            <p:cNvPr id="82" name="Rectangle 81"/>
            <p:cNvSpPr/>
            <p:nvPr/>
          </p:nvSpPr>
          <p:spPr>
            <a:xfrm>
              <a:off x="2209800" y="4049183"/>
              <a:ext cx="4572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2000" dirty="0" smtClean="0">
                  <a:latin typeface="Times New Roman"/>
                  <a:cs typeface="Times New Roman"/>
                </a:rPr>
                <a:t>weighted depth of underlying </a:t>
              </a:r>
              <a:r>
                <a:rPr lang="en-US" sz="2000" dirty="0" smtClean="0">
                  <a:latin typeface="Times New Roman"/>
                  <a:cs typeface="Times New Roman"/>
                </a:rPr>
                <a:t>tree.</a:t>
              </a:r>
              <a:endParaRPr lang="en-US" sz="2000" dirty="0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479628" y="5131713"/>
            <a:ext cx="72165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If  0&lt;c</a:t>
            </a:r>
            <a:r>
              <a:rPr lang="en-US" sz="2200" baseline="-25000" dirty="0" smtClean="0">
                <a:latin typeface="Times New Roman"/>
                <a:cs typeface="Times New Roman"/>
              </a:rPr>
              <a:t>1</a:t>
            </a:r>
            <a:r>
              <a:rPr lang="en-US" sz="2200" dirty="0" smtClean="0">
                <a:latin typeface="Times New Roman"/>
                <a:cs typeface="Times New Roman"/>
              </a:rPr>
              <a:t> &lt; </a:t>
            </a:r>
            <a:r>
              <a:rPr lang="en-US" sz="2200" i="1" dirty="0" err="1" smtClean="0">
                <a:latin typeface="Times New Roman"/>
                <a:cs typeface="Times New Roman"/>
              </a:rPr>
              <a:t>p</a:t>
            </a:r>
            <a:r>
              <a:rPr lang="en-US" sz="2200" baseline="-25000" dirty="0" err="1" smtClean="0">
                <a:latin typeface="Times New Roman"/>
                <a:cs typeface="Times New Roman"/>
              </a:rPr>
              <a:t>e</a:t>
            </a:r>
            <a:r>
              <a:rPr lang="en-US" sz="2200" dirty="0" smtClean="0">
                <a:latin typeface="Times New Roman"/>
                <a:cs typeface="Times New Roman"/>
              </a:rPr>
              <a:t> &lt;c</a:t>
            </a:r>
            <a:r>
              <a:rPr lang="en-US" sz="2200" baseline="-25000" dirty="0" smtClean="0">
                <a:latin typeface="Times New Roman"/>
                <a:cs typeface="Times New Roman"/>
              </a:rPr>
              <a:t>2</a:t>
            </a:r>
            <a:r>
              <a:rPr lang="en-US" sz="2200" dirty="0" smtClean="0">
                <a:latin typeface="Times New Roman"/>
                <a:cs typeface="Times New Roman"/>
              </a:rPr>
              <a:t>&lt;1/2, then </a:t>
            </a:r>
            <a:r>
              <a:rPr lang="en-US" sz="2200" i="1" dirty="0" err="1" smtClean="0">
                <a:latin typeface="Times New Roman"/>
                <a:cs typeface="Times New Roman"/>
              </a:rPr>
              <a:t>k</a:t>
            </a:r>
            <a:r>
              <a:rPr lang="en-US" sz="2200" dirty="0" smtClean="0">
                <a:latin typeface="Times New Roman"/>
                <a:cs typeface="Times New Roman"/>
              </a:rPr>
              <a:t> = </a:t>
            </a:r>
            <a:r>
              <a:rPr lang="en-US" sz="2200" dirty="0" err="1" smtClean="0">
                <a:latin typeface="Times New Roman"/>
                <a:cs typeface="Times New Roman"/>
              </a:rPr>
              <a:t>poly(</a:t>
            </a:r>
            <a:r>
              <a:rPr lang="en-US" sz="2200" i="1" dirty="0" err="1" smtClean="0">
                <a:latin typeface="Times New Roman"/>
                <a:cs typeface="Times New Roman"/>
              </a:rPr>
              <a:t>n</a:t>
            </a:r>
            <a:r>
              <a:rPr lang="en-US" sz="2200" dirty="0" smtClean="0">
                <a:latin typeface="Times New Roman"/>
                <a:cs typeface="Times New Roman"/>
              </a:rPr>
              <a:t>) samples always suffice.</a:t>
            </a:r>
            <a:endParaRPr lang="en-US" sz="2200" dirty="0">
              <a:latin typeface="Times New Roman"/>
              <a:cs typeface="Times New Roman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52400" y="4648200"/>
            <a:ext cx="14487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Times New Roman"/>
                <a:cs typeface="Times New Roman"/>
              </a:rPr>
              <a:t>Corollary:</a:t>
            </a:r>
            <a:endParaRPr lang="en-US" sz="22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2667000" y="4640759"/>
            <a:ext cx="640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latin typeface="Times"/>
                <a:cs typeface="Times"/>
              </a:rPr>
              <a:t>how about tree reconstruction from shorter sequences?</a:t>
            </a:r>
            <a:endParaRPr lang="en-US" sz="2200" i="1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76200"/>
            <a:ext cx="7158037" cy="1412875"/>
          </a:xfrm>
        </p:spPr>
        <p:txBody>
          <a:bodyPr/>
          <a:lstStyle/>
          <a:p>
            <a:r>
              <a:rPr lang="en-US" sz="4000" dirty="0" smtClean="0">
                <a:latin typeface="Times New Roman" charset="0"/>
              </a:rPr>
              <a:t>Steel’s Conjecture</a:t>
            </a:r>
            <a:endParaRPr lang="en-US" sz="4000" dirty="0">
              <a:effectLst/>
              <a:latin typeface="Times New Roman" charset="0"/>
            </a:endParaRP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762000" y="1946275"/>
            <a:ext cx="3638550" cy="3311525"/>
            <a:chOff x="384" y="1104"/>
            <a:chExt cx="2695" cy="2453"/>
          </a:xfrm>
        </p:grpSpPr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384" y="1104"/>
              <a:ext cx="2695" cy="633"/>
              <a:chOff x="384" y="1104"/>
              <a:chExt cx="2695" cy="633"/>
            </a:xfrm>
          </p:grpSpPr>
          <p:pic>
            <p:nvPicPr>
              <p:cNvPr id="63493" name="Picture 5" descr="pic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4" y="1162"/>
                <a:ext cx="429" cy="321"/>
              </a:xfrm>
              <a:prstGeom prst="rect">
                <a:avLst/>
              </a:prstGeom>
              <a:noFill/>
            </p:spPr>
          </p:pic>
          <p:sp>
            <p:nvSpPr>
              <p:cNvPr id="63494" name="Oval 6"/>
              <p:cNvSpPr>
                <a:spLocks noChangeAspect="1" noChangeArrowheads="1"/>
              </p:cNvSpPr>
              <p:nvPr/>
            </p:nvSpPr>
            <p:spPr bwMode="auto">
              <a:xfrm>
                <a:off x="660" y="1540"/>
                <a:ext cx="52" cy="52"/>
              </a:xfrm>
              <a:prstGeom prst="ellipse">
                <a:avLst/>
              </a:prstGeom>
              <a:solidFill>
                <a:srgbClr val="FF3399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95" name="Oval 7"/>
              <p:cNvSpPr>
                <a:spLocks noChangeAspect="1" noChangeArrowheads="1"/>
              </p:cNvSpPr>
              <p:nvPr/>
            </p:nvSpPr>
            <p:spPr bwMode="auto">
              <a:xfrm>
                <a:off x="558" y="1540"/>
                <a:ext cx="52" cy="52"/>
              </a:xfrm>
              <a:prstGeom prst="ellipse">
                <a:avLst/>
              </a:prstGeom>
              <a:solidFill>
                <a:srgbClr val="FF3399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96" name="Oval 8"/>
              <p:cNvSpPr>
                <a:spLocks noChangeAspect="1" noChangeArrowheads="1"/>
              </p:cNvSpPr>
              <p:nvPr/>
            </p:nvSpPr>
            <p:spPr bwMode="auto">
              <a:xfrm>
                <a:off x="471" y="1540"/>
                <a:ext cx="52" cy="52"/>
              </a:xfrm>
              <a:prstGeom prst="ellipse">
                <a:avLst/>
              </a:prstGeom>
              <a:solidFill>
                <a:srgbClr val="FF3399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97" name="Oval 9"/>
              <p:cNvSpPr>
                <a:spLocks noChangeAspect="1" noChangeArrowheads="1"/>
              </p:cNvSpPr>
              <p:nvPr/>
            </p:nvSpPr>
            <p:spPr bwMode="auto">
              <a:xfrm>
                <a:off x="384" y="1540"/>
                <a:ext cx="52" cy="52"/>
              </a:xfrm>
              <a:prstGeom prst="ellipse">
                <a:avLst/>
              </a:prstGeom>
              <a:solidFill>
                <a:srgbClr val="FF3399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63498" name="Picture 10" descr="pic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009" y="1104"/>
                <a:ext cx="201" cy="543"/>
              </a:xfrm>
              <a:prstGeom prst="rect">
                <a:avLst/>
              </a:prstGeom>
              <a:noFill/>
            </p:spPr>
          </p:pic>
          <p:pic>
            <p:nvPicPr>
              <p:cNvPr id="63499" name="Picture 11" descr="pic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446" y="1147"/>
                <a:ext cx="374" cy="450"/>
              </a:xfrm>
              <a:prstGeom prst="rect">
                <a:avLst/>
              </a:prstGeom>
              <a:noFill/>
            </p:spPr>
          </p:pic>
          <p:sp>
            <p:nvSpPr>
              <p:cNvPr id="63500" name="Oval 12"/>
              <p:cNvSpPr>
                <a:spLocks noChangeAspect="1" noChangeArrowheads="1"/>
              </p:cNvSpPr>
              <p:nvPr/>
            </p:nvSpPr>
            <p:spPr bwMode="auto">
              <a:xfrm>
                <a:off x="1198" y="1685"/>
                <a:ext cx="52" cy="52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01" name="Oval 13"/>
              <p:cNvSpPr>
                <a:spLocks noChangeAspect="1" noChangeArrowheads="1"/>
              </p:cNvSpPr>
              <p:nvPr/>
            </p:nvSpPr>
            <p:spPr bwMode="auto">
              <a:xfrm>
                <a:off x="1097" y="1685"/>
                <a:ext cx="51" cy="52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02" name="Oval 14"/>
              <p:cNvSpPr>
                <a:spLocks noChangeAspect="1" noChangeArrowheads="1"/>
              </p:cNvSpPr>
              <p:nvPr/>
            </p:nvSpPr>
            <p:spPr bwMode="auto">
              <a:xfrm>
                <a:off x="1009" y="1685"/>
                <a:ext cx="52" cy="52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03" name="Oval 15"/>
              <p:cNvSpPr>
                <a:spLocks noChangeAspect="1" noChangeArrowheads="1"/>
              </p:cNvSpPr>
              <p:nvPr/>
            </p:nvSpPr>
            <p:spPr bwMode="auto">
              <a:xfrm>
                <a:off x="922" y="1685"/>
                <a:ext cx="52" cy="52"/>
              </a:xfrm>
              <a:prstGeom prst="ellipse">
                <a:avLst/>
              </a:prstGeom>
              <a:solidFill>
                <a:srgbClr val="FF3399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04" name="Oval 16"/>
              <p:cNvSpPr>
                <a:spLocks noChangeAspect="1" noChangeArrowheads="1"/>
              </p:cNvSpPr>
              <p:nvPr/>
            </p:nvSpPr>
            <p:spPr bwMode="auto">
              <a:xfrm>
                <a:off x="1722" y="1642"/>
                <a:ext cx="52" cy="52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05" name="Oval 17"/>
              <p:cNvSpPr>
                <a:spLocks noChangeAspect="1" noChangeArrowheads="1"/>
              </p:cNvSpPr>
              <p:nvPr/>
            </p:nvSpPr>
            <p:spPr bwMode="auto">
              <a:xfrm>
                <a:off x="1621" y="1642"/>
                <a:ext cx="51" cy="52"/>
              </a:xfrm>
              <a:prstGeom prst="ellipse">
                <a:avLst/>
              </a:prstGeom>
              <a:solidFill>
                <a:srgbClr val="FF3399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06" name="Oval 18"/>
              <p:cNvSpPr>
                <a:spLocks noChangeAspect="1" noChangeArrowheads="1"/>
              </p:cNvSpPr>
              <p:nvPr/>
            </p:nvSpPr>
            <p:spPr bwMode="auto">
              <a:xfrm>
                <a:off x="1533" y="1642"/>
                <a:ext cx="52" cy="52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07" name="Oval 19"/>
              <p:cNvSpPr>
                <a:spLocks noChangeAspect="1" noChangeArrowheads="1"/>
              </p:cNvSpPr>
              <p:nvPr/>
            </p:nvSpPr>
            <p:spPr bwMode="auto">
              <a:xfrm>
                <a:off x="1446" y="1642"/>
                <a:ext cx="52" cy="52"/>
              </a:xfrm>
              <a:prstGeom prst="ellipse">
                <a:avLst/>
              </a:prstGeom>
              <a:solidFill>
                <a:srgbClr val="FF3399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63508" name="Picture 20" descr="pic3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043" y="1206"/>
                <a:ext cx="474" cy="348"/>
              </a:xfrm>
              <a:prstGeom prst="rect">
                <a:avLst/>
              </a:prstGeom>
              <a:noFill/>
            </p:spPr>
          </p:pic>
          <p:sp>
            <p:nvSpPr>
              <p:cNvPr id="63509" name="Oval 21"/>
              <p:cNvSpPr>
                <a:spLocks noChangeAspect="1" noChangeArrowheads="1"/>
              </p:cNvSpPr>
              <p:nvPr/>
            </p:nvSpPr>
            <p:spPr bwMode="auto">
              <a:xfrm>
                <a:off x="2363" y="1613"/>
                <a:ext cx="51" cy="51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10" name="Oval 22"/>
              <p:cNvSpPr>
                <a:spLocks noChangeAspect="1" noChangeArrowheads="1"/>
              </p:cNvSpPr>
              <p:nvPr/>
            </p:nvSpPr>
            <p:spPr bwMode="auto">
              <a:xfrm>
                <a:off x="2261" y="1613"/>
                <a:ext cx="52" cy="51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11" name="Oval 23"/>
              <p:cNvSpPr>
                <a:spLocks noChangeAspect="1" noChangeArrowheads="1"/>
              </p:cNvSpPr>
              <p:nvPr/>
            </p:nvSpPr>
            <p:spPr bwMode="auto">
              <a:xfrm>
                <a:off x="2174" y="1613"/>
                <a:ext cx="52" cy="51"/>
              </a:xfrm>
              <a:prstGeom prst="ellipse">
                <a:avLst/>
              </a:prstGeom>
              <a:solidFill>
                <a:srgbClr val="FF3399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12" name="Oval 24"/>
              <p:cNvSpPr>
                <a:spLocks noChangeAspect="1" noChangeArrowheads="1"/>
              </p:cNvSpPr>
              <p:nvPr/>
            </p:nvSpPr>
            <p:spPr bwMode="auto">
              <a:xfrm>
                <a:off x="2087" y="1613"/>
                <a:ext cx="51" cy="51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63513" name="Picture 25" descr="pic5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785" y="1147"/>
                <a:ext cx="294" cy="452"/>
              </a:xfrm>
              <a:prstGeom prst="rect">
                <a:avLst/>
              </a:prstGeom>
              <a:noFill/>
            </p:spPr>
          </p:pic>
          <p:sp>
            <p:nvSpPr>
              <p:cNvPr id="63514" name="Oval 26"/>
              <p:cNvSpPr>
                <a:spLocks noChangeAspect="1" noChangeArrowheads="1"/>
              </p:cNvSpPr>
              <p:nvPr/>
            </p:nvSpPr>
            <p:spPr bwMode="auto">
              <a:xfrm>
                <a:off x="3017" y="1642"/>
                <a:ext cx="52" cy="52"/>
              </a:xfrm>
              <a:prstGeom prst="ellipse">
                <a:avLst/>
              </a:prstGeom>
              <a:solidFill>
                <a:srgbClr val="FF3399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15" name="Oval 27"/>
              <p:cNvSpPr>
                <a:spLocks noChangeAspect="1" noChangeArrowheads="1"/>
              </p:cNvSpPr>
              <p:nvPr/>
            </p:nvSpPr>
            <p:spPr bwMode="auto">
              <a:xfrm>
                <a:off x="2915" y="1642"/>
                <a:ext cx="52" cy="52"/>
              </a:xfrm>
              <a:prstGeom prst="ellipse">
                <a:avLst/>
              </a:prstGeom>
              <a:solidFill>
                <a:srgbClr val="FF3399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16" name="Oval 28"/>
              <p:cNvSpPr>
                <a:spLocks noChangeAspect="1" noChangeArrowheads="1"/>
              </p:cNvSpPr>
              <p:nvPr/>
            </p:nvSpPr>
            <p:spPr bwMode="auto">
              <a:xfrm>
                <a:off x="2828" y="1642"/>
                <a:ext cx="52" cy="52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17" name="Oval 29"/>
              <p:cNvSpPr>
                <a:spLocks noChangeAspect="1" noChangeArrowheads="1"/>
              </p:cNvSpPr>
              <p:nvPr/>
            </p:nvSpPr>
            <p:spPr bwMode="auto">
              <a:xfrm>
                <a:off x="2741" y="1642"/>
                <a:ext cx="52" cy="52"/>
              </a:xfrm>
              <a:prstGeom prst="ellipse">
                <a:avLst/>
              </a:prstGeom>
              <a:solidFill>
                <a:srgbClr val="FF3399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3518" name="AutoShape 30"/>
            <p:cNvSpPr>
              <a:spLocks noChangeAspect="1" noChangeArrowheads="1"/>
            </p:cNvSpPr>
            <p:nvPr/>
          </p:nvSpPr>
          <p:spPr bwMode="auto">
            <a:xfrm>
              <a:off x="1344" y="1872"/>
              <a:ext cx="576" cy="24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66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31"/>
            <p:cNvGrpSpPr>
              <a:grpSpLocks noChangeAspect="1"/>
            </p:cNvGrpSpPr>
            <p:nvPr/>
          </p:nvGrpSpPr>
          <p:grpSpPr bwMode="auto">
            <a:xfrm>
              <a:off x="727" y="2256"/>
              <a:ext cx="1871" cy="1301"/>
              <a:chOff x="727" y="2256"/>
              <a:chExt cx="1871" cy="1301"/>
            </a:xfrm>
          </p:grpSpPr>
          <p:cxnSp>
            <p:nvCxnSpPr>
              <p:cNvPr id="63520" name="AutoShape 32"/>
              <p:cNvCxnSpPr>
                <a:cxnSpLocks noChangeAspect="1" noChangeShapeType="1"/>
              </p:cNvCxnSpPr>
              <p:nvPr/>
            </p:nvCxnSpPr>
            <p:spPr bwMode="auto">
              <a:xfrm>
                <a:off x="727" y="2256"/>
                <a:ext cx="0" cy="0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pic>
            <p:nvPicPr>
              <p:cNvPr id="63521" name="Picture 33" descr="pic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37" y="3218"/>
                <a:ext cx="361" cy="270"/>
              </a:xfrm>
              <a:prstGeom prst="rect">
                <a:avLst/>
              </a:prstGeom>
              <a:noFill/>
            </p:spPr>
          </p:pic>
          <p:pic>
            <p:nvPicPr>
              <p:cNvPr id="63522" name="Picture 34" descr="pic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39" y="2638"/>
                <a:ext cx="167" cy="451"/>
              </a:xfrm>
              <a:prstGeom prst="rect">
                <a:avLst/>
              </a:prstGeom>
              <a:noFill/>
            </p:spPr>
          </p:pic>
          <p:pic>
            <p:nvPicPr>
              <p:cNvPr id="63523" name="Picture 35" descr="pic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319" y="3170"/>
                <a:ext cx="310" cy="373"/>
              </a:xfrm>
              <a:prstGeom prst="rect">
                <a:avLst/>
              </a:prstGeom>
              <a:noFill/>
            </p:spPr>
          </p:pic>
          <p:pic>
            <p:nvPicPr>
              <p:cNvPr id="63524" name="Picture 36" descr="pic3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718" y="3194"/>
                <a:ext cx="394" cy="290"/>
              </a:xfrm>
              <a:prstGeom prst="rect">
                <a:avLst/>
              </a:prstGeom>
              <a:noFill/>
            </p:spPr>
          </p:pic>
          <p:pic>
            <p:nvPicPr>
              <p:cNvPr id="63525" name="Picture 37" descr="pic5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969" y="3182"/>
                <a:ext cx="244" cy="375"/>
              </a:xfrm>
              <a:prstGeom prst="rect">
                <a:avLst/>
              </a:prstGeom>
              <a:noFill/>
            </p:spPr>
          </p:pic>
          <p:sp>
            <p:nvSpPr>
              <p:cNvPr id="63526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1270" y="2687"/>
                <a:ext cx="288" cy="287"/>
              </a:xfrm>
              <a:prstGeom prst="rect">
                <a:avLst/>
              </a:prstGeom>
              <a:solidFill>
                <a:srgbClr val="C0C0C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27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1295" y="2276"/>
                <a:ext cx="287" cy="288"/>
              </a:xfrm>
              <a:prstGeom prst="rect">
                <a:avLst/>
              </a:prstGeom>
              <a:solidFill>
                <a:srgbClr val="C0C0C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28" name="Rectangle 40"/>
              <p:cNvSpPr>
                <a:spLocks noChangeAspect="1" noChangeArrowheads="1"/>
              </p:cNvSpPr>
              <p:nvPr/>
            </p:nvSpPr>
            <p:spPr bwMode="auto">
              <a:xfrm>
                <a:off x="1730" y="2626"/>
                <a:ext cx="287" cy="288"/>
              </a:xfrm>
              <a:prstGeom prst="rect">
                <a:avLst/>
              </a:prstGeom>
              <a:solidFill>
                <a:srgbClr val="C0C0C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>
                  <a:latin typeface="Comic Sans MS" charset="0"/>
                </a:endParaRPr>
              </a:p>
            </p:txBody>
          </p:sp>
          <p:sp>
            <p:nvSpPr>
              <p:cNvPr id="63529" name="Line 41"/>
              <p:cNvSpPr>
                <a:spLocks noChangeAspect="1" noChangeShapeType="1"/>
              </p:cNvSpPr>
              <p:nvPr/>
            </p:nvSpPr>
            <p:spPr bwMode="auto">
              <a:xfrm>
                <a:off x="1584" y="2457"/>
                <a:ext cx="230" cy="15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30" name="Line 42"/>
              <p:cNvSpPr>
                <a:spLocks noChangeAspect="1" noChangeShapeType="1"/>
              </p:cNvSpPr>
              <p:nvPr/>
            </p:nvSpPr>
            <p:spPr bwMode="auto">
              <a:xfrm>
                <a:off x="1367" y="2566"/>
                <a:ext cx="0" cy="12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31" name="Line 43"/>
              <p:cNvSpPr>
                <a:spLocks noChangeAspect="1" noChangeShapeType="1"/>
              </p:cNvSpPr>
              <p:nvPr/>
            </p:nvSpPr>
            <p:spPr bwMode="auto">
              <a:xfrm flipH="1">
                <a:off x="836" y="2445"/>
                <a:ext cx="447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32" name="Line 44"/>
              <p:cNvSpPr>
                <a:spLocks noChangeAspect="1" noChangeShapeType="1"/>
              </p:cNvSpPr>
              <p:nvPr/>
            </p:nvSpPr>
            <p:spPr bwMode="auto">
              <a:xfrm flipH="1">
                <a:off x="1077" y="2976"/>
                <a:ext cx="193" cy="19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33" name="Line 45"/>
              <p:cNvSpPr>
                <a:spLocks noChangeAspect="1" noChangeShapeType="1"/>
              </p:cNvSpPr>
              <p:nvPr/>
            </p:nvSpPr>
            <p:spPr bwMode="auto">
              <a:xfrm>
                <a:off x="1488" y="2976"/>
                <a:ext cx="0" cy="1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34" name="Line 46"/>
              <p:cNvSpPr>
                <a:spLocks noChangeAspect="1" noChangeShapeType="1"/>
              </p:cNvSpPr>
              <p:nvPr/>
            </p:nvSpPr>
            <p:spPr bwMode="auto">
              <a:xfrm>
                <a:off x="1923" y="2904"/>
                <a:ext cx="0" cy="2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35" name="Line 47"/>
              <p:cNvSpPr>
                <a:spLocks noChangeAspect="1" noChangeShapeType="1"/>
              </p:cNvSpPr>
              <p:nvPr/>
            </p:nvSpPr>
            <p:spPr bwMode="auto">
              <a:xfrm>
                <a:off x="2019" y="2916"/>
                <a:ext cx="314" cy="2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36" name="WordArt 48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421" y="2448"/>
                <a:ext cx="409" cy="40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66">
                        <a:alpha val="50000"/>
                      </a:srgbClr>
                    </a:solidFill>
                    <a:latin typeface="Arial Black"/>
                    <a:ea typeface="Arial Black"/>
                    <a:cs typeface="Arial Black"/>
                  </a:rPr>
                  <a:t>?</a:t>
                </a:r>
              </a:p>
            </p:txBody>
          </p:sp>
        </p:grpSp>
      </p:grpSp>
      <p:sp>
        <p:nvSpPr>
          <p:cNvPr id="63539" name="Line 51"/>
          <p:cNvSpPr>
            <a:spLocks noChangeAspect="1" noChangeShapeType="1"/>
          </p:cNvSpPr>
          <p:nvPr/>
        </p:nvSpPr>
        <p:spPr bwMode="auto">
          <a:xfrm flipV="1">
            <a:off x="6450013" y="4648200"/>
            <a:ext cx="369887" cy="371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43" name="Line 55"/>
          <p:cNvSpPr>
            <a:spLocks noChangeAspect="1" noChangeShapeType="1"/>
          </p:cNvSpPr>
          <p:nvPr/>
        </p:nvSpPr>
        <p:spPr bwMode="auto">
          <a:xfrm flipH="1" flipV="1">
            <a:off x="6819900" y="4648200"/>
            <a:ext cx="373063" cy="371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45" name="Oval 57"/>
          <p:cNvSpPr>
            <a:spLocks noChangeAspect="1" noChangeArrowheads="1"/>
          </p:cNvSpPr>
          <p:nvPr/>
        </p:nvSpPr>
        <p:spPr bwMode="auto">
          <a:xfrm>
            <a:off x="6353175" y="4860925"/>
            <a:ext cx="165100" cy="165100"/>
          </a:xfrm>
          <a:prstGeom prst="ellipse">
            <a:avLst/>
          </a:prstGeom>
          <a:solidFill>
            <a:srgbClr val="FF3399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46" name="Oval 58"/>
          <p:cNvSpPr>
            <a:spLocks noChangeAspect="1" noChangeArrowheads="1"/>
          </p:cNvSpPr>
          <p:nvPr/>
        </p:nvSpPr>
        <p:spPr bwMode="auto">
          <a:xfrm>
            <a:off x="7146925" y="4978400"/>
            <a:ext cx="168275" cy="166688"/>
          </a:xfrm>
          <a:prstGeom prst="ellipse">
            <a:avLst/>
          </a:prstGeom>
          <a:solidFill>
            <a:srgbClr val="FF3399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76"/>
          <p:cNvGrpSpPr>
            <a:grpSpLocks/>
          </p:cNvGrpSpPr>
          <p:nvPr/>
        </p:nvGrpSpPr>
        <p:grpSpPr bwMode="auto">
          <a:xfrm>
            <a:off x="7705725" y="2409825"/>
            <a:ext cx="1114425" cy="741363"/>
            <a:chOff x="4818" y="2701"/>
            <a:chExt cx="702" cy="467"/>
          </a:xfrm>
        </p:grpSpPr>
        <p:sp>
          <p:nvSpPr>
            <p:cNvPr id="63550" name="AutoShape 62"/>
            <p:cNvSpPr>
              <a:spLocks noChangeAspect="1" noChangeArrowheads="1"/>
            </p:cNvSpPr>
            <p:nvPr/>
          </p:nvSpPr>
          <p:spPr bwMode="auto">
            <a:xfrm>
              <a:off x="4818" y="2701"/>
              <a:ext cx="702" cy="467"/>
            </a:xfrm>
            <a:prstGeom prst="wedgeEllipseCallout">
              <a:avLst>
                <a:gd name="adj1" fmla="val -114931"/>
                <a:gd name="adj2" fmla="val 62500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/>
              <a:endParaRPr lang="en-US">
                <a:solidFill>
                  <a:srgbClr val="00FF00"/>
                </a:solidFill>
                <a:latin typeface="Comic Sans MS" charset="0"/>
              </a:endParaRPr>
            </a:p>
          </p:txBody>
        </p:sp>
        <p:sp>
          <p:nvSpPr>
            <p:cNvPr id="63551" name="Oval 63"/>
            <p:cNvSpPr>
              <a:spLocks noChangeAspect="1" noChangeArrowheads="1"/>
            </p:cNvSpPr>
            <p:nvPr/>
          </p:nvSpPr>
          <p:spPr bwMode="auto">
            <a:xfrm>
              <a:off x="4992" y="2810"/>
              <a:ext cx="105" cy="105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52" name="Oval 64"/>
            <p:cNvSpPr>
              <a:spLocks noChangeAspect="1" noChangeArrowheads="1"/>
            </p:cNvSpPr>
            <p:nvPr/>
          </p:nvSpPr>
          <p:spPr bwMode="auto">
            <a:xfrm>
              <a:off x="4992" y="2987"/>
              <a:ext cx="105" cy="105"/>
            </a:xfrm>
            <a:prstGeom prst="ellipse">
              <a:avLst/>
            </a:prstGeom>
            <a:solidFill>
              <a:srgbClr val="FF3399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53" name="WordArt 65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5206" y="2784"/>
              <a:ext cx="208" cy="3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66">
                      <a:alpha val="50000"/>
                    </a:srgbClr>
                  </a:solidFill>
                  <a:latin typeface="Arial Black"/>
                  <a:ea typeface="Arial Black"/>
                  <a:cs typeface="Arial Black"/>
                </a:rPr>
                <a:t>?</a:t>
              </a:r>
            </a:p>
          </p:txBody>
        </p:sp>
      </p:grpSp>
      <p:sp>
        <p:nvSpPr>
          <p:cNvPr id="63555" name="AutoShape 67"/>
          <p:cNvSpPr>
            <a:spLocks noChangeArrowheads="1"/>
          </p:cNvSpPr>
          <p:nvPr/>
        </p:nvSpPr>
        <p:spPr bwMode="auto">
          <a:xfrm>
            <a:off x="4786313" y="5853113"/>
            <a:ext cx="547687" cy="274637"/>
          </a:xfrm>
          <a:prstGeom prst="leftRightArrow">
            <a:avLst>
              <a:gd name="adj1" fmla="val 50000"/>
              <a:gd name="adj2" fmla="val 39884"/>
            </a:avLst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>
              <a:latin typeface="Comic Sans MS" charset="0"/>
            </a:endParaRPr>
          </a:p>
        </p:txBody>
      </p:sp>
      <p:sp>
        <p:nvSpPr>
          <p:cNvPr id="63556" name="Text Box 68"/>
          <p:cNvSpPr txBox="1">
            <a:spLocks noChangeArrowheads="1"/>
          </p:cNvSpPr>
          <p:nvPr/>
        </p:nvSpPr>
        <p:spPr bwMode="auto">
          <a:xfrm>
            <a:off x="150813" y="5611813"/>
            <a:ext cx="4592637" cy="701675"/>
          </a:xfrm>
          <a:prstGeom prst="rect">
            <a:avLst/>
          </a:prstGeom>
          <a:solidFill>
            <a:srgbClr val="FFFF66">
              <a:alpha val="50000"/>
            </a:srgbClr>
          </a:solidFill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000" b="1" dirty="0">
                <a:solidFill>
                  <a:schemeClr val="tx2"/>
                </a:solidFill>
                <a:latin typeface="Times New Roman" charset="0"/>
              </a:rPr>
              <a:t>The </a:t>
            </a:r>
            <a:r>
              <a:rPr lang="en-US" sz="2000" b="1" dirty="0" err="1">
                <a:solidFill>
                  <a:schemeClr val="tx2"/>
                </a:solidFill>
                <a:latin typeface="Times New Roman" charset="0"/>
              </a:rPr>
              <a:t>phylogenetic</a:t>
            </a:r>
            <a:r>
              <a:rPr lang="en-US" sz="2000" b="1" dirty="0">
                <a:solidFill>
                  <a:schemeClr val="tx2"/>
                </a:solidFill>
                <a:latin typeface="Times New Roman" charset="0"/>
              </a:rPr>
              <a:t> reconstruction</a:t>
            </a:r>
            <a:r>
              <a:rPr lang="en-US" sz="2000" dirty="0">
                <a:latin typeface="Times New Roman" charset="0"/>
              </a:rPr>
              <a:t> problem</a:t>
            </a:r>
          </a:p>
          <a:p>
            <a:pPr algn="ctr" eaLnBrk="1" hangingPunct="1"/>
            <a:r>
              <a:rPr lang="en-US" sz="2000" dirty="0">
                <a:latin typeface="Times New Roman" charset="0"/>
              </a:rPr>
              <a:t>can be solved from</a:t>
            </a:r>
            <a:r>
              <a:rPr lang="en-US" sz="2000" dirty="0" smtClean="0">
                <a:latin typeface="Times New Roman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charset="0"/>
              </a:rPr>
              <a:t>O(log</a:t>
            </a:r>
            <a:r>
              <a:rPr lang="en-US" sz="2000" b="1" dirty="0" smtClean="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sz="2000" b="1" i="1" dirty="0" err="1" smtClean="0">
                <a:solidFill>
                  <a:schemeClr val="tx2"/>
                </a:solidFill>
                <a:latin typeface="Times New Roman" charset="0"/>
              </a:rPr>
              <a:t>n</a:t>
            </a:r>
            <a:r>
              <a:rPr lang="en-US" sz="2000" b="1" dirty="0" smtClean="0">
                <a:solidFill>
                  <a:schemeClr val="tx2"/>
                </a:solidFill>
                <a:latin typeface="Times New Roman" charset="0"/>
              </a:rPr>
              <a:t>) </a:t>
            </a:r>
            <a:r>
              <a:rPr lang="en-US" sz="2000" b="1" dirty="0">
                <a:solidFill>
                  <a:schemeClr val="tx2"/>
                </a:solidFill>
                <a:latin typeface="Times New Roman" charset="0"/>
              </a:rPr>
              <a:t>sequences</a:t>
            </a:r>
          </a:p>
        </p:txBody>
      </p:sp>
      <p:sp>
        <p:nvSpPr>
          <p:cNvPr id="63557" name="Text Box 69"/>
          <p:cNvSpPr txBox="1">
            <a:spLocks noChangeArrowheads="1"/>
          </p:cNvSpPr>
          <p:nvPr/>
        </p:nvSpPr>
        <p:spPr bwMode="auto">
          <a:xfrm>
            <a:off x="5478600" y="5642114"/>
            <a:ext cx="3500300" cy="707886"/>
          </a:xfrm>
          <a:prstGeom prst="rect">
            <a:avLst/>
          </a:prstGeom>
          <a:solidFill>
            <a:srgbClr val="FFFF66">
              <a:alpha val="50000"/>
            </a:srgbClr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000" dirty="0" smtClean="0">
                <a:latin typeface="Times New Roman" charset="0"/>
              </a:rPr>
              <a:t>The Ancestral Reconstruction Problem is solvable</a:t>
            </a:r>
            <a:endParaRPr lang="en-US" sz="2000" b="1" dirty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63562" name="Text Box 74"/>
          <p:cNvSpPr txBox="1">
            <a:spLocks noChangeArrowheads="1"/>
          </p:cNvSpPr>
          <p:nvPr/>
        </p:nvSpPr>
        <p:spPr bwMode="auto">
          <a:xfrm>
            <a:off x="1524000" y="6324600"/>
            <a:ext cx="182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000" b="1" dirty="0" err="1" smtClean="0">
                <a:latin typeface="Times New Roman" charset="0"/>
              </a:rPr>
              <a:t>phylogenetics</a:t>
            </a:r>
            <a:endParaRPr lang="en-US" sz="2000" b="1" dirty="0">
              <a:latin typeface="Times New Roman" charset="0"/>
            </a:endParaRPr>
          </a:p>
        </p:txBody>
      </p:sp>
      <p:sp>
        <p:nvSpPr>
          <p:cNvPr id="63563" name="Text Box 75"/>
          <p:cNvSpPr txBox="1">
            <a:spLocks noChangeArrowheads="1"/>
          </p:cNvSpPr>
          <p:nvPr/>
        </p:nvSpPr>
        <p:spPr bwMode="auto">
          <a:xfrm>
            <a:off x="6019800" y="6384925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000" b="1" dirty="0">
                <a:latin typeface="Times New Roman" charset="0"/>
              </a:rPr>
              <a:t>statistical physics</a:t>
            </a:r>
          </a:p>
        </p:txBody>
      </p:sp>
      <p:sp>
        <p:nvSpPr>
          <p:cNvPr id="63565" name="Line 77"/>
          <p:cNvSpPr>
            <a:spLocks noChangeShapeType="1"/>
          </p:cNvSpPr>
          <p:nvPr/>
        </p:nvSpPr>
        <p:spPr bwMode="auto">
          <a:xfrm>
            <a:off x="6858000" y="3306763"/>
            <a:ext cx="4572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66" name="Line 78"/>
          <p:cNvSpPr>
            <a:spLocks noChangeShapeType="1"/>
          </p:cNvSpPr>
          <p:nvPr/>
        </p:nvSpPr>
        <p:spPr bwMode="auto">
          <a:xfrm flipH="1">
            <a:off x="6400800" y="3306763"/>
            <a:ext cx="4572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47" name="Oval 59"/>
          <p:cNvSpPr>
            <a:spLocks noChangeAspect="1" noChangeArrowheads="1"/>
          </p:cNvSpPr>
          <p:nvPr/>
        </p:nvSpPr>
        <p:spPr bwMode="auto">
          <a:xfrm>
            <a:off x="7223125" y="3916363"/>
            <a:ext cx="168275" cy="165100"/>
          </a:xfrm>
          <a:prstGeom prst="ellipse">
            <a:avLst/>
          </a:prstGeom>
          <a:solidFill>
            <a:srgbClr val="FF3399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67" name="Line 79"/>
          <p:cNvSpPr>
            <a:spLocks noChangeShapeType="1"/>
          </p:cNvSpPr>
          <p:nvPr/>
        </p:nvSpPr>
        <p:spPr bwMode="auto">
          <a:xfrm flipH="1">
            <a:off x="5943600" y="3992563"/>
            <a:ext cx="4572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48" name="Oval 60"/>
          <p:cNvSpPr>
            <a:spLocks noChangeAspect="1" noChangeArrowheads="1"/>
          </p:cNvSpPr>
          <p:nvPr/>
        </p:nvSpPr>
        <p:spPr bwMode="auto">
          <a:xfrm>
            <a:off x="5867400" y="4343400"/>
            <a:ext cx="166688" cy="16668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68" name="Line 80"/>
          <p:cNvSpPr>
            <a:spLocks noChangeShapeType="1"/>
          </p:cNvSpPr>
          <p:nvPr/>
        </p:nvSpPr>
        <p:spPr bwMode="auto">
          <a:xfrm>
            <a:off x="6400800" y="3992563"/>
            <a:ext cx="4572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3625851" y="5213349"/>
            <a:ext cx="3101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Times New Roman"/>
                <a:cs typeface="Times New Roman"/>
              </a:rPr>
              <a:t>[Daskalakis-</a:t>
            </a:r>
            <a:r>
              <a:rPr lang="en-US" sz="1800" dirty="0" err="1" smtClean="0">
                <a:latin typeface="Times New Roman"/>
                <a:cs typeface="Times New Roman"/>
              </a:rPr>
              <a:t>Mossel-Roch</a:t>
            </a:r>
            <a:r>
              <a:rPr lang="en-US" sz="1800" dirty="0" smtClean="0">
                <a:latin typeface="Times New Roman"/>
                <a:cs typeface="Times New Roman"/>
              </a:rPr>
              <a:t> ’06]</a:t>
            </a:r>
            <a:endParaRPr lang="en-US"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55" grpId="0" animBg="1"/>
      <p:bldP spid="63556" grpId="0" animBg="1"/>
      <p:bldP spid="63557" grpId="0" animBg="1"/>
      <p:bldP spid="63562" grpId="0"/>
      <p:bldP spid="63563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152400"/>
            <a:ext cx="8153400" cy="1412875"/>
          </a:xfrm>
        </p:spPr>
        <p:txBody>
          <a:bodyPr/>
          <a:lstStyle/>
          <a:p>
            <a:r>
              <a:rPr lang="en-US" sz="4000" dirty="0" smtClean="0">
                <a:effectLst/>
                <a:latin typeface="Times New Roman" charset="0"/>
              </a:rPr>
              <a:t>The Ancestral Reconstruction Problem</a:t>
            </a:r>
            <a:endParaRPr lang="en-US" sz="4000" dirty="0">
              <a:effectLst/>
              <a:latin typeface="Times New Roman" charset="0"/>
            </a:endParaRPr>
          </a:p>
        </p:txBody>
      </p:sp>
      <p:sp>
        <p:nvSpPr>
          <p:cNvPr id="83" name="Text Box 2"/>
          <p:cNvSpPr txBox="1">
            <a:spLocks noChangeArrowheads="1"/>
          </p:cNvSpPr>
          <p:nvPr/>
        </p:nvSpPr>
        <p:spPr bwMode="auto">
          <a:xfrm>
            <a:off x="381000" y="5549900"/>
            <a:ext cx="8382000" cy="1155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dirty="0">
                <a:solidFill>
                  <a:schemeClr val="tx2"/>
                </a:solidFill>
                <a:latin typeface="Bitstream Vera Serif" pitchFamily="18" charset="0"/>
              </a:rPr>
              <a:t>The transition at </a:t>
            </a:r>
            <a:r>
              <a:rPr lang="en-US" sz="1400" dirty="0" err="1">
                <a:solidFill>
                  <a:schemeClr val="tx2"/>
                </a:solidFill>
                <a:latin typeface="Bitstream Vera Serif" pitchFamily="18" charset="0"/>
              </a:rPr>
              <a:t>p</a:t>
            </a:r>
            <a:r>
              <a:rPr lang="en-US" sz="1400" dirty="0">
                <a:solidFill>
                  <a:schemeClr val="tx2"/>
                </a:solidFill>
                <a:latin typeface="Bitstream Vera Serif" pitchFamily="18" charset="0"/>
              </a:rPr>
              <a:t>* was proved by:</a:t>
            </a:r>
          </a:p>
          <a:p>
            <a:pPr eaLnBrk="1" hangingPunct="1"/>
            <a:r>
              <a:rPr lang="en-US" sz="1400" dirty="0">
                <a:solidFill>
                  <a:schemeClr val="tx2"/>
                </a:solidFill>
                <a:latin typeface="Bitstream Vera Serif" pitchFamily="18" charset="0"/>
              </a:rPr>
              <a:t>[Bleher-Ruiz-Zagrebnov’95], [Ioffe’96],[Evans-Kenyon-Peres-Schulman’00], </a:t>
            </a:r>
          </a:p>
          <a:p>
            <a:pPr eaLnBrk="1" hangingPunct="1"/>
            <a:r>
              <a:rPr lang="en-US" sz="1400" dirty="0">
                <a:solidFill>
                  <a:schemeClr val="tx2"/>
                </a:solidFill>
                <a:latin typeface="Bitstream Vera Serif" pitchFamily="18" charset="0"/>
              </a:rPr>
              <a:t>[Kenyon-Mossel-Peres’01],[Martinelli-Sinclair-Weitz’04], [Borgs-Chayes-Mossel-R’06]. </a:t>
            </a:r>
          </a:p>
          <a:p>
            <a:pPr eaLnBrk="1" hangingPunct="1"/>
            <a:r>
              <a:rPr lang="en-US" sz="1400" dirty="0">
                <a:solidFill>
                  <a:schemeClr val="tx2"/>
                </a:solidFill>
                <a:latin typeface="Bitstream Vera Serif" pitchFamily="18" charset="0"/>
              </a:rPr>
              <a:t>Also, “spin-glass” case studied by [Chayes-Chayes-Sethna-Thouless’86]. Solvability for </a:t>
            </a:r>
          </a:p>
          <a:p>
            <a:pPr eaLnBrk="1" hangingPunct="1"/>
            <a:r>
              <a:rPr lang="en-US" sz="1400" dirty="0" err="1">
                <a:solidFill>
                  <a:schemeClr val="tx2"/>
                </a:solidFill>
                <a:latin typeface="Bitstream Vera Serif" pitchFamily="18" charset="0"/>
              </a:rPr>
              <a:t>p</a:t>
            </a:r>
            <a:r>
              <a:rPr lang="en-US" sz="1400" dirty="0">
                <a:solidFill>
                  <a:schemeClr val="tx2"/>
                </a:solidFill>
                <a:latin typeface="Bitstream Vera Serif" pitchFamily="18" charset="0"/>
              </a:rPr>
              <a:t>* was first proved by [Higuchi’77] (and [Kesten-Stigum’66]). </a:t>
            </a:r>
          </a:p>
        </p:txBody>
      </p:sp>
      <p:sp>
        <p:nvSpPr>
          <p:cNvPr id="86" name="Line 4"/>
          <p:cNvSpPr>
            <a:spLocks noChangeShapeType="1"/>
          </p:cNvSpPr>
          <p:nvPr/>
        </p:nvSpPr>
        <p:spPr bwMode="auto">
          <a:xfrm flipV="1">
            <a:off x="609600" y="4708525"/>
            <a:ext cx="800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Line 5"/>
          <p:cNvSpPr>
            <a:spLocks noChangeShapeType="1"/>
          </p:cNvSpPr>
          <p:nvPr/>
        </p:nvSpPr>
        <p:spPr bwMode="auto">
          <a:xfrm>
            <a:off x="4648200" y="2057400"/>
            <a:ext cx="0" cy="2667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Text Box 6"/>
          <p:cNvSpPr txBox="1">
            <a:spLocks noChangeArrowheads="1"/>
          </p:cNvSpPr>
          <p:nvPr/>
        </p:nvSpPr>
        <p:spPr bwMode="auto">
          <a:xfrm>
            <a:off x="3494088" y="2209800"/>
            <a:ext cx="773112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>
                <a:latin typeface="Comic Sans MS" charset="0"/>
                <a:ea typeface="Times New Roman" charset="0"/>
                <a:cs typeface="Times New Roman" charset="0"/>
              </a:rPr>
              <a:t>bias</a:t>
            </a:r>
          </a:p>
        </p:txBody>
      </p:sp>
      <p:sp>
        <p:nvSpPr>
          <p:cNvPr id="89" name="Text Box 7"/>
          <p:cNvSpPr txBox="1">
            <a:spLocks noChangeArrowheads="1"/>
          </p:cNvSpPr>
          <p:nvPr/>
        </p:nvSpPr>
        <p:spPr bwMode="auto">
          <a:xfrm>
            <a:off x="1033463" y="4784725"/>
            <a:ext cx="8699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>
                <a:solidFill>
                  <a:schemeClr val="folHlink"/>
                </a:solidFill>
                <a:latin typeface="Times New Roman" charset="0"/>
                <a:ea typeface="Times New Roman" charset="0"/>
                <a:cs typeface="Times New Roman" charset="0"/>
              </a:rPr>
              <a:t>“typical” </a:t>
            </a:r>
          </a:p>
          <a:p>
            <a:pPr eaLnBrk="1" hangingPunct="1"/>
            <a:r>
              <a:rPr lang="en-US" sz="1400">
                <a:solidFill>
                  <a:schemeClr val="folHlink"/>
                </a:solidFill>
                <a:latin typeface="Times New Roman" charset="0"/>
                <a:ea typeface="Times New Roman" charset="0"/>
                <a:cs typeface="Times New Roman" charset="0"/>
              </a:rPr>
              <a:t>boundary</a:t>
            </a:r>
          </a:p>
        </p:txBody>
      </p:sp>
      <p:sp>
        <p:nvSpPr>
          <p:cNvPr id="90" name="Line 8"/>
          <p:cNvSpPr>
            <a:spLocks noChangeShapeType="1"/>
          </p:cNvSpPr>
          <p:nvPr/>
        </p:nvSpPr>
        <p:spPr bwMode="auto">
          <a:xfrm flipV="1">
            <a:off x="1524000" y="4462463"/>
            <a:ext cx="228600" cy="3048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Text Box 9"/>
          <p:cNvSpPr txBox="1">
            <a:spLocks noChangeArrowheads="1"/>
          </p:cNvSpPr>
          <p:nvPr/>
        </p:nvSpPr>
        <p:spPr bwMode="auto">
          <a:xfrm>
            <a:off x="7453313" y="2214563"/>
            <a:ext cx="1233487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>
                <a:latin typeface="Comic Sans MS" charset="0"/>
                <a:ea typeface="Times New Roman" charset="0"/>
                <a:cs typeface="Times New Roman" charset="0"/>
              </a:rPr>
              <a:t>no bias</a:t>
            </a:r>
          </a:p>
        </p:txBody>
      </p:sp>
      <p:grpSp>
        <p:nvGrpSpPr>
          <p:cNvPr id="92" name="Group 10"/>
          <p:cNvGrpSpPr>
            <a:grpSpLocks noChangeAspect="1"/>
          </p:cNvGrpSpPr>
          <p:nvPr/>
        </p:nvGrpSpPr>
        <p:grpSpPr bwMode="auto">
          <a:xfrm>
            <a:off x="5486401" y="2562225"/>
            <a:ext cx="2101850" cy="1781175"/>
            <a:chOff x="2384" y="2053"/>
            <a:chExt cx="736" cy="624"/>
          </a:xfrm>
        </p:grpSpPr>
        <p:sp>
          <p:nvSpPr>
            <p:cNvPr id="93" name="Line 11"/>
            <p:cNvSpPr>
              <a:spLocks noChangeAspect="1" noChangeShapeType="1"/>
            </p:cNvSpPr>
            <p:nvPr/>
          </p:nvSpPr>
          <p:spPr bwMode="auto">
            <a:xfrm>
              <a:off x="2413" y="2590"/>
              <a:ext cx="67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12"/>
            <p:cNvSpPr>
              <a:spLocks noChangeAspect="1" noChangeShapeType="1"/>
            </p:cNvSpPr>
            <p:nvPr/>
          </p:nvSpPr>
          <p:spPr bwMode="auto">
            <a:xfrm flipV="1">
              <a:off x="2528" y="2590"/>
              <a:ext cx="29" cy="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5" name="Line 13"/>
            <p:cNvSpPr>
              <a:spLocks noChangeAspect="1" noChangeShapeType="1"/>
            </p:cNvSpPr>
            <p:nvPr/>
          </p:nvSpPr>
          <p:spPr bwMode="auto">
            <a:xfrm flipV="1">
              <a:off x="2586" y="2590"/>
              <a:ext cx="14" cy="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6" name="Line 14"/>
            <p:cNvSpPr>
              <a:spLocks noChangeAspect="1" noChangeShapeType="1"/>
            </p:cNvSpPr>
            <p:nvPr/>
          </p:nvSpPr>
          <p:spPr bwMode="auto">
            <a:xfrm flipV="1">
              <a:off x="2644" y="2590"/>
              <a:ext cx="14" cy="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7" name="Line 15"/>
            <p:cNvSpPr>
              <a:spLocks noChangeAspect="1" noChangeShapeType="1"/>
            </p:cNvSpPr>
            <p:nvPr/>
          </p:nvSpPr>
          <p:spPr bwMode="auto">
            <a:xfrm flipV="1">
              <a:off x="2698" y="2590"/>
              <a:ext cx="0" cy="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8" name="Line 16"/>
            <p:cNvSpPr>
              <a:spLocks noChangeAspect="1" noChangeShapeType="1"/>
            </p:cNvSpPr>
            <p:nvPr/>
          </p:nvSpPr>
          <p:spPr bwMode="auto">
            <a:xfrm flipV="1">
              <a:off x="2750" y="2590"/>
              <a:ext cx="0" cy="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9" name="Line 17"/>
            <p:cNvSpPr>
              <a:spLocks noChangeAspect="1" noChangeShapeType="1"/>
            </p:cNvSpPr>
            <p:nvPr/>
          </p:nvSpPr>
          <p:spPr bwMode="auto">
            <a:xfrm flipV="1">
              <a:off x="2807" y="2590"/>
              <a:ext cx="0" cy="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0" name="Line 18"/>
            <p:cNvSpPr>
              <a:spLocks noChangeAspect="1" noChangeShapeType="1"/>
            </p:cNvSpPr>
            <p:nvPr/>
          </p:nvSpPr>
          <p:spPr bwMode="auto">
            <a:xfrm flipH="1" flipV="1">
              <a:off x="2846" y="2590"/>
              <a:ext cx="14" cy="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1" name="Line 19"/>
            <p:cNvSpPr>
              <a:spLocks noChangeAspect="1" noChangeShapeType="1"/>
            </p:cNvSpPr>
            <p:nvPr/>
          </p:nvSpPr>
          <p:spPr bwMode="auto">
            <a:xfrm flipH="1" flipV="1">
              <a:off x="2904" y="2590"/>
              <a:ext cx="14" cy="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2" name="Line 20"/>
            <p:cNvSpPr>
              <a:spLocks noChangeAspect="1" noChangeShapeType="1"/>
            </p:cNvSpPr>
            <p:nvPr/>
          </p:nvSpPr>
          <p:spPr bwMode="auto">
            <a:xfrm flipH="1" flipV="1">
              <a:off x="2947" y="2590"/>
              <a:ext cx="29" cy="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3" name="Line 21"/>
            <p:cNvSpPr>
              <a:spLocks noChangeAspect="1" noChangeShapeType="1"/>
            </p:cNvSpPr>
            <p:nvPr/>
          </p:nvSpPr>
          <p:spPr bwMode="auto">
            <a:xfrm flipV="1">
              <a:off x="2471" y="2590"/>
              <a:ext cx="28" cy="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4" name="Line 22"/>
            <p:cNvSpPr>
              <a:spLocks noChangeAspect="1" noChangeShapeType="1"/>
            </p:cNvSpPr>
            <p:nvPr/>
          </p:nvSpPr>
          <p:spPr bwMode="auto">
            <a:xfrm flipH="1" flipV="1">
              <a:off x="3005" y="2590"/>
              <a:ext cx="28" cy="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5" name="Line 23"/>
            <p:cNvSpPr>
              <a:spLocks noChangeAspect="1" noChangeShapeType="1"/>
            </p:cNvSpPr>
            <p:nvPr/>
          </p:nvSpPr>
          <p:spPr bwMode="auto">
            <a:xfrm flipV="1">
              <a:off x="2413" y="2590"/>
              <a:ext cx="29" cy="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6" name="Line 24"/>
            <p:cNvSpPr>
              <a:spLocks noChangeAspect="1" noChangeShapeType="1"/>
            </p:cNvSpPr>
            <p:nvPr/>
          </p:nvSpPr>
          <p:spPr bwMode="auto">
            <a:xfrm flipH="1" flipV="1">
              <a:off x="3062" y="2590"/>
              <a:ext cx="29" cy="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7" name="Oval 25"/>
            <p:cNvSpPr>
              <a:spLocks noChangeAspect="1" noChangeArrowheads="1"/>
            </p:cNvSpPr>
            <p:nvPr/>
          </p:nvSpPr>
          <p:spPr bwMode="auto">
            <a:xfrm>
              <a:off x="2732" y="2090"/>
              <a:ext cx="43" cy="4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26"/>
            <p:cNvSpPr>
              <a:spLocks noChangeAspect="1" noChangeShapeType="1"/>
            </p:cNvSpPr>
            <p:nvPr/>
          </p:nvSpPr>
          <p:spPr bwMode="auto">
            <a:xfrm flipV="1">
              <a:off x="2413" y="2129"/>
              <a:ext cx="317" cy="4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27"/>
            <p:cNvSpPr>
              <a:spLocks noChangeAspect="1" noChangeShapeType="1"/>
            </p:cNvSpPr>
            <p:nvPr/>
          </p:nvSpPr>
          <p:spPr bwMode="auto">
            <a:xfrm flipH="1" flipV="1">
              <a:off x="2774" y="2129"/>
              <a:ext cx="317" cy="4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Oval 28"/>
            <p:cNvSpPr>
              <a:spLocks noChangeAspect="1" noChangeArrowheads="1"/>
            </p:cNvSpPr>
            <p:nvPr/>
          </p:nvSpPr>
          <p:spPr bwMode="auto">
            <a:xfrm>
              <a:off x="2442" y="2634"/>
              <a:ext cx="43" cy="4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Oval 29"/>
            <p:cNvSpPr>
              <a:spLocks noChangeAspect="1" noChangeArrowheads="1"/>
            </p:cNvSpPr>
            <p:nvPr/>
          </p:nvSpPr>
          <p:spPr bwMode="auto">
            <a:xfrm>
              <a:off x="2499" y="2634"/>
              <a:ext cx="44" cy="43"/>
            </a:xfrm>
            <a:prstGeom prst="ellipse">
              <a:avLst/>
            </a:prstGeom>
            <a:solidFill>
              <a:srgbClr val="FF3399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30"/>
            <p:cNvSpPr>
              <a:spLocks noChangeAspect="1" noChangeArrowheads="1"/>
            </p:cNvSpPr>
            <p:nvPr/>
          </p:nvSpPr>
          <p:spPr bwMode="auto">
            <a:xfrm>
              <a:off x="2557" y="2634"/>
              <a:ext cx="43" cy="43"/>
            </a:xfrm>
            <a:prstGeom prst="ellipse">
              <a:avLst/>
            </a:prstGeom>
            <a:solidFill>
              <a:srgbClr val="FF3399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31"/>
            <p:cNvSpPr>
              <a:spLocks noChangeAspect="1" noChangeArrowheads="1"/>
            </p:cNvSpPr>
            <p:nvPr/>
          </p:nvSpPr>
          <p:spPr bwMode="auto">
            <a:xfrm>
              <a:off x="2615" y="2634"/>
              <a:ext cx="43" cy="4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32"/>
            <p:cNvSpPr>
              <a:spLocks noChangeAspect="1" noChangeArrowheads="1"/>
            </p:cNvSpPr>
            <p:nvPr/>
          </p:nvSpPr>
          <p:spPr bwMode="auto">
            <a:xfrm>
              <a:off x="2673" y="2634"/>
              <a:ext cx="43" cy="43"/>
            </a:xfrm>
            <a:prstGeom prst="ellipse">
              <a:avLst/>
            </a:prstGeom>
            <a:solidFill>
              <a:srgbClr val="FF3399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33"/>
            <p:cNvSpPr>
              <a:spLocks noChangeAspect="1" noChangeArrowheads="1"/>
            </p:cNvSpPr>
            <p:nvPr/>
          </p:nvSpPr>
          <p:spPr bwMode="auto">
            <a:xfrm>
              <a:off x="2730" y="2634"/>
              <a:ext cx="44" cy="4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Oval 34"/>
            <p:cNvSpPr>
              <a:spLocks noChangeAspect="1" noChangeArrowheads="1"/>
            </p:cNvSpPr>
            <p:nvPr/>
          </p:nvSpPr>
          <p:spPr bwMode="auto">
            <a:xfrm>
              <a:off x="2788" y="2634"/>
              <a:ext cx="43" cy="43"/>
            </a:xfrm>
            <a:prstGeom prst="ellipse">
              <a:avLst/>
            </a:prstGeom>
            <a:solidFill>
              <a:srgbClr val="FF3399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Oval 35"/>
            <p:cNvSpPr>
              <a:spLocks noChangeAspect="1" noChangeArrowheads="1"/>
            </p:cNvSpPr>
            <p:nvPr/>
          </p:nvSpPr>
          <p:spPr bwMode="auto">
            <a:xfrm>
              <a:off x="2846" y="2634"/>
              <a:ext cx="43" cy="43"/>
            </a:xfrm>
            <a:prstGeom prst="ellipse">
              <a:avLst/>
            </a:prstGeom>
            <a:solidFill>
              <a:srgbClr val="FF3399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Oval 36"/>
            <p:cNvSpPr>
              <a:spLocks noChangeAspect="1" noChangeArrowheads="1"/>
            </p:cNvSpPr>
            <p:nvPr/>
          </p:nvSpPr>
          <p:spPr bwMode="auto">
            <a:xfrm>
              <a:off x="2904" y="2634"/>
              <a:ext cx="43" cy="4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Oval 37"/>
            <p:cNvSpPr>
              <a:spLocks noChangeAspect="1" noChangeArrowheads="1"/>
            </p:cNvSpPr>
            <p:nvPr/>
          </p:nvSpPr>
          <p:spPr bwMode="auto">
            <a:xfrm>
              <a:off x="2961" y="2634"/>
              <a:ext cx="44" cy="4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Oval 38"/>
            <p:cNvSpPr>
              <a:spLocks noChangeAspect="1" noChangeArrowheads="1"/>
            </p:cNvSpPr>
            <p:nvPr/>
          </p:nvSpPr>
          <p:spPr bwMode="auto">
            <a:xfrm>
              <a:off x="3019" y="2634"/>
              <a:ext cx="43" cy="43"/>
            </a:xfrm>
            <a:prstGeom prst="ellipse">
              <a:avLst/>
            </a:prstGeom>
            <a:solidFill>
              <a:srgbClr val="FF3399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Oval 39"/>
            <p:cNvSpPr>
              <a:spLocks noChangeAspect="1" noChangeArrowheads="1"/>
            </p:cNvSpPr>
            <p:nvPr/>
          </p:nvSpPr>
          <p:spPr bwMode="auto">
            <a:xfrm>
              <a:off x="3077" y="2634"/>
              <a:ext cx="43" cy="43"/>
            </a:xfrm>
            <a:prstGeom prst="ellipse">
              <a:avLst/>
            </a:prstGeom>
            <a:solidFill>
              <a:srgbClr val="FF3399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Oval 40"/>
            <p:cNvSpPr>
              <a:spLocks noChangeAspect="1" noChangeArrowheads="1"/>
            </p:cNvSpPr>
            <p:nvPr/>
          </p:nvSpPr>
          <p:spPr bwMode="auto">
            <a:xfrm>
              <a:off x="2384" y="2634"/>
              <a:ext cx="43" cy="4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41"/>
            <p:cNvSpPr>
              <a:spLocks noChangeAspect="1" noChangeShapeType="1"/>
            </p:cNvSpPr>
            <p:nvPr/>
          </p:nvSpPr>
          <p:spPr bwMode="auto">
            <a:xfrm>
              <a:off x="2582" y="2642"/>
              <a:ext cx="0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Line 42"/>
            <p:cNvSpPr>
              <a:spLocks noChangeAspect="1" noChangeShapeType="1"/>
            </p:cNvSpPr>
            <p:nvPr/>
          </p:nvSpPr>
          <p:spPr bwMode="auto">
            <a:xfrm>
              <a:off x="2568" y="2656"/>
              <a:ext cx="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Line 43"/>
            <p:cNvSpPr>
              <a:spLocks noChangeAspect="1" noChangeShapeType="1"/>
            </p:cNvSpPr>
            <p:nvPr/>
          </p:nvSpPr>
          <p:spPr bwMode="auto">
            <a:xfrm>
              <a:off x="2522" y="2642"/>
              <a:ext cx="0" cy="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Line 44"/>
            <p:cNvSpPr>
              <a:spLocks noChangeAspect="1" noChangeShapeType="1"/>
            </p:cNvSpPr>
            <p:nvPr/>
          </p:nvSpPr>
          <p:spPr bwMode="auto">
            <a:xfrm>
              <a:off x="2508" y="2656"/>
              <a:ext cx="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Line 45"/>
            <p:cNvSpPr>
              <a:spLocks noChangeAspect="1" noChangeShapeType="1"/>
            </p:cNvSpPr>
            <p:nvPr/>
          </p:nvSpPr>
          <p:spPr bwMode="auto">
            <a:xfrm>
              <a:off x="2698" y="2642"/>
              <a:ext cx="0" cy="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Line 46"/>
            <p:cNvSpPr>
              <a:spLocks noChangeAspect="1" noChangeShapeType="1"/>
            </p:cNvSpPr>
            <p:nvPr/>
          </p:nvSpPr>
          <p:spPr bwMode="auto">
            <a:xfrm>
              <a:off x="2684" y="2656"/>
              <a:ext cx="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Line 47"/>
            <p:cNvSpPr>
              <a:spLocks noChangeAspect="1" noChangeShapeType="1"/>
            </p:cNvSpPr>
            <p:nvPr/>
          </p:nvSpPr>
          <p:spPr bwMode="auto">
            <a:xfrm>
              <a:off x="2917" y="2655"/>
              <a:ext cx="2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Line 48"/>
            <p:cNvSpPr>
              <a:spLocks noChangeAspect="1" noChangeShapeType="1"/>
            </p:cNvSpPr>
            <p:nvPr/>
          </p:nvSpPr>
          <p:spPr bwMode="auto">
            <a:xfrm>
              <a:off x="2975" y="2655"/>
              <a:ext cx="24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Line 49"/>
            <p:cNvSpPr>
              <a:spLocks noChangeAspect="1" noChangeShapeType="1"/>
            </p:cNvSpPr>
            <p:nvPr/>
          </p:nvSpPr>
          <p:spPr bwMode="auto">
            <a:xfrm>
              <a:off x="2453" y="2655"/>
              <a:ext cx="24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Line 50"/>
            <p:cNvSpPr>
              <a:spLocks noChangeAspect="1" noChangeShapeType="1"/>
            </p:cNvSpPr>
            <p:nvPr/>
          </p:nvSpPr>
          <p:spPr bwMode="auto">
            <a:xfrm>
              <a:off x="2393" y="2655"/>
              <a:ext cx="24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Line 51"/>
            <p:cNvSpPr>
              <a:spLocks noChangeAspect="1" noChangeShapeType="1"/>
            </p:cNvSpPr>
            <p:nvPr/>
          </p:nvSpPr>
          <p:spPr bwMode="auto">
            <a:xfrm>
              <a:off x="2626" y="2656"/>
              <a:ext cx="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Line 52"/>
            <p:cNvSpPr>
              <a:spLocks noChangeAspect="1" noChangeShapeType="1"/>
            </p:cNvSpPr>
            <p:nvPr/>
          </p:nvSpPr>
          <p:spPr bwMode="auto">
            <a:xfrm>
              <a:off x="2741" y="2656"/>
              <a:ext cx="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Line 65"/>
            <p:cNvSpPr>
              <a:spLocks noChangeAspect="1" noChangeShapeType="1"/>
            </p:cNvSpPr>
            <p:nvPr/>
          </p:nvSpPr>
          <p:spPr bwMode="auto">
            <a:xfrm flipH="1">
              <a:off x="2819" y="2053"/>
              <a:ext cx="24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8" name="Text Box 66"/>
          <p:cNvSpPr txBox="1">
            <a:spLocks noChangeArrowheads="1"/>
          </p:cNvSpPr>
          <p:nvPr/>
        </p:nvSpPr>
        <p:spPr bwMode="auto">
          <a:xfrm>
            <a:off x="7543800" y="4953000"/>
            <a:ext cx="77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 dirty="0">
                <a:solidFill>
                  <a:schemeClr val="folHlink"/>
                </a:solidFill>
                <a:latin typeface="Times New Roman" charset="0"/>
                <a:ea typeface="Times New Roman" charset="0"/>
                <a:cs typeface="Times New Roman" charset="0"/>
              </a:rPr>
              <a:t>“typical” </a:t>
            </a:r>
          </a:p>
          <a:p>
            <a:pPr eaLnBrk="1" hangingPunct="1"/>
            <a:r>
              <a:rPr lang="en-US" sz="1200" dirty="0">
                <a:solidFill>
                  <a:schemeClr val="folHlink"/>
                </a:solidFill>
                <a:latin typeface="Times New Roman" charset="0"/>
                <a:ea typeface="Times New Roman" charset="0"/>
                <a:cs typeface="Times New Roman" charset="0"/>
              </a:rPr>
              <a:t>boundary</a:t>
            </a:r>
          </a:p>
        </p:txBody>
      </p:sp>
      <p:sp>
        <p:nvSpPr>
          <p:cNvPr id="149" name="Line 67"/>
          <p:cNvSpPr>
            <a:spLocks noChangeShapeType="1"/>
          </p:cNvSpPr>
          <p:nvPr/>
        </p:nvSpPr>
        <p:spPr bwMode="auto">
          <a:xfrm flipH="1" flipV="1">
            <a:off x="7391400" y="4572000"/>
            <a:ext cx="304800" cy="3810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Text Box 68"/>
          <p:cNvSpPr txBox="1">
            <a:spLocks noChangeArrowheads="1"/>
          </p:cNvSpPr>
          <p:nvPr/>
        </p:nvSpPr>
        <p:spPr bwMode="auto">
          <a:xfrm>
            <a:off x="762000" y="2035175"/>
            <a:ext cx="1239838" cy="336550"/>
          </a:xfrm>
          <a:prstGeom prst="rect">
            <a:avLst/>
          </a:prstGeom>
          <a:solidFill>
            <a:srgbClr val="FFFF66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60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LOW TEMP</a:t>
            </a:r>
          </a:p>
        </p:txBody>
      </p:sp>
      <p:sp>
        <p:nvSpPr>
          <p:cNvPr id="151" name="Text Box 70"/>
          <p:cNvSpPr txBox="1">
            <a:spLocks noChangeArrowheads="1"/>
          </p:cNvSpPr>
          <p:nvPr/>
        </p:nvSpPr>
        <p:spPr bwMode="auto">
          <a:xfrm>
            <a:off x="2057400" y="4827588"/>
            <a:ext cx="73183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i="1" dirty="0" err="1">
                <a:solidFill>
                  <a:schemeClr val="tx2"/>
                </a:solidFill>
                <a:latin typeface="Times New Roman" charset="0"/>
              </a:rPr>
              <a:t>p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 &lt; </a:t>
            </a:r>
            <a:r>
              <a:rPr lang="en-US" dirty="0" err="1">
                <a:solidFill>
                  <a:schemeClr val="tx2"/>
                </a:solidFill>
                <a:latin typeface="Times New Roman" charset="0"/>
              </a:rPr>
              <a:t>p</a:t>
            </a:r>
            <a:r>
              <a:rPr lang="en-US" baseline="30000" dirty="0">
                <a:solidFill>
                  <a:schemeClr val="tx2"/>
                </a:solidFill>
                <a:latin typeface="Times New Roman" charset="0"/>
              </a:rPr>
              <a:t>*</a:t>
            </a:r>
            <a:endParaRPr lang="en-US" dirty="0">
              <a:solidFill>
                <a:schemeClr val="tx2"/>
              </a:solidFill>
              <a:latin typeface="Times New Roman" charset="0"/>
            </a:endParaRPr>
          </a:p>
        </p:txBody>
      </p:sp>
      <p:grpSp>
        <p:nvGrpSpPr>
          <p:cNvPr id="152" name="Group 72"/>
          <p:cNvGrpSpPr>
            <a:grpSpLocks noChangeAspect="1"/>
          </p:cNvGrpSpPr>
          <p:nvPr/>
        </p:nvGrpSpPr>
        <p:grpSpPr bwMode="auto">
          <a:xfrm>
            <a:off x="1524000" y="2562225"/>
            <a:ext cx="4220835" cy="1781175"/>
            <a:chOff x="846" y="2150"/>
            <a:chExt cx="1478" cy="624"/>
          </a:xfrm>
        </p:grpSpPr>
        <p:sp>
          <p:nvSpPr>
            <p:cNvPr id="153" name="Line 73"/>
            <p:cNvSpPr>
              <a:spLocks noChangeAspect="1" noChangeShapeType="1"/>
            </p:cNvSpPr>
            <p:nvPr/>
          </p:nvSpPr>
          <p:spPr bwMode="auto">
            <a:xfrm>
              <a:off x="875" y="2687"/>
              <a:ext cx="67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Line 74"/>
            <p:cNvSpPr>
              <a:spLocks noChangeAspect="1" noChangeShapeType="1"/>
            </p:cNvSpPr>
            <p:nvPr/>
          </p:nvSpPr>
          <p:spPr bwMode="auto">
            <a:xfrm flipV="1">
              <a:off x="990" y="2687"/>
              <a:ext cx="29" cy="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5" name="Line 75"/>
            <p:cNvSpPr>
              <a:spLocks noChangeAspect="1" noChangeShapeType="1"/>
            </p:cNvSpPr>
            <p:nvPr/>
          </p:nvSpPr>
          <p:spPr bwMode="auto">
            <a:xfrm flipV="1">
              <a:off x="1048" y="2687"/>
              <a:ext cx="14" cy="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6" name="Line 76"/>
            <p:cNvSpPr>
              <a:spLocks noChangeAspect="1" noChangeShapeType="1"/>
            </p:cNvSpPr>
            <p:nvPr/>
          </p:nvSpPr>
          <p:spPr bwMode="auto">
            <a:xfrm flipV="1">
              <a:off x="1106" y="2687"/>
              <a:ext cx="14" cy="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7" name="Line 77"/>
            <p:cNvSpPr>
              <a:spLocks noChangeAspect="1" noChangeShapeType="1"/>
            </p:cNvSpPr>
            <p:nvPr/>
          </p:nvSpPr>
          <p:spPr bwMode="auto">
            <a:xfrm flipV="1">
              <a:off x="1160" y="2687"/>
              <a:ext cx="0" cy="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8" name="Line 78"/>
            <p:cNvSpPr>
              <a:spLocks noChangeAspect="1" noChangeShapeType="1"/>
            </p:cNvSpPr>
            <p:nvPr/>
          </p:nvSpPr>
          <p:spPr bwMode="auto">
            <a:xfrm flipV="1">
              <a:off x="1212" y="2687"/>
              <a:ext cx="0" cy="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9" name="Line 79"/>
            <p:cNvSpPr>
              <a:spLocks noChangeAspect="1" noChangeShapeType="1"/>
            </p:cNvSpPr>
            <p:nvPr/>
          </p:nvSpPr>
          <p:spPr bwMode="auto">
            <a:xfrm flipV="1">
              <a:off x="1269" y="2687"/>
              <a:ext cx="0" cy="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0" name="Line 80"/>
            <p:cNvSpPr>
              <a:spLocks noChangeAspect="1" noChangeShapeType="1"/>
            </p:cNvSpPr>
            <p:nvPr/>
          </p:nvSpPr>
          <p:spPr bwMode="auto">
            <a:xfrm flipH="1" flipV="1">
              <a:off x="1308" y="2687"/>
              <a:ext cx="14" cy="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1" name="Line 81"/>
            <p:cNvSpPr>
              <a:spLocks noChangeAspect="1" noChangeShapeType="1"/>
            </p:cNvSpPr>
            <p:nvPr/>
          </p:nvSpPr>
          <p:spPr bwMode="auto">
            <a:xfrm flipH="1" flipV="1">
              <a:off x="1366" y="2687"/>
              <a:ext cx="14" cy="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2" name="Line 82"/>
            <p:cNvSpPr>
              <a:spLocks noChangeAspect="1" noChangeShapeType="1"/>
            </p:cNvSpPr>
            <p:nvPr/>
          </p:nvSpPr>
          <p:spPr bwMode="auto">
            <a:xfrm flipH="1" flipV="1">
              <a:off x="1409" y="2687"/>
              <a:ext cx="29" cy="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3" name="Line 83"/>
            <p:cNvSpPr>
              <a:spLocks noChangeAspect="1" noChangeShapeType="1"/>
            </p:cNvSpPr>
            <p:nvPr/>
          </p:nvSpPr>
          <p:spPr bwMode="auto">
            <a:xfrm flipV="1">
              <a:off x="933" y="2687"/>
              <a:ext cx="28" cy="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4" name="Line 84"/>
            <p:cNvSpPr>
              <a:spLocks noChangeAspect="1" noChangeShapeType="1"/>
            </p:cNvSpPr>
            <p:nvPr/>
          </p:nvSpPr>
          <p:spPr bwMode="auto">
            <a:xfrm flipH="1" flipV="1">
              <a:off x="1467" y="2687"/>
              <a:ext cx="28" cy="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5" name="Line 85"/>
            <p:cNvSpPr>
              <a:spLocks noChangeAspect="1" noChangeShapeType="1"/>
            </p:cNvSpPr>
            <p:nvPr/>
          </p:nvSpPr>
          <p:spPr bwMode="auto">
            <a:xfrm flipV="1">
              <a:off x="875" y="2687"/>
              <a:ext cx="29" cy="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6" name="Line 86"/>
            <p:cNvSpPr>
              <a:spLocks noChangeAspect="1" noChangeShapeType="1"/>
            </p:cNvSpPr>
            <p:nvPr/>
          </p:nvSpPr>
          <p:spPr bwMode="auto">
            <a:xfrm flipH="1" flipV="1">
              <a:off x="1524" y="2687"/>
              <a:ext cx="29" cy="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7" name="Oval 87"/>
            <p:cNvSpPr>
              <a:spLocks noChangeAspect="1" noChangeArrowheads="1"/>
            </p:cNvSpPr>
            <p:nvPr/>
          </p:nvSpPr>
          <p:spPr bwMode="auto">
            <a:xfrm>
              <a:off x="1194" y="2187"/>
              <a:ext cx="43" cy="43"/>
            </a:xfrm>
            <a:prstGeom prst="ellipse">
              <a:avLst/>
            </a:prstGeom>
            <a:solidFill>
              <a:srgbClr val="FF3399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Line 88"/>
            <p:cNvSpPr>
              <a:spLocks noChangeAspect="1" noChangeShapeType="1"/>
            </p:cNvSpPr>
            <p:nvPr/>
          </p:nvSpPr>
          <p:spPr bwMode="auto">
            <a:xfrm flipV="1">
              <a:off x="875" y="2224"/>
              <a:ext cx="318" cy="4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Line 89"/>
            <p:cNvSpPr>
              <a:spLocks noChangeAspect="1" noChangeShapeType="1"/>
            </p:cNvSpPr>
            <p:nvPr/>
          </p:nvSpPr>
          <p:spPr bwMode="auto">
            <a:xfrm flipH="1" flipV="1">
              <a:off x="1236" y="2226"/>
              <a:ext cx="317" cy="4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Oval 90"/>
            <p:cNvSpPr>
              <a:spLocks noChangeAspect="1" noChangeArrowheads="1"/>
            </p:cNvSpPr>
            <p:nvPr/>
          </p:nvSpPr>
          <p:spPr bwMode="auto">
            <a:xfrm>
              <a:off x="904" y="2731"/>
              <a:ext cx="43" cy="4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Oval 91"/>
            <p:cNvSpPr>
              <a:spLocks noChangeAspect="1" noChangeArrowheads="1"/>
            </p:cNvSpPr>
            <p:nvPr/>
          </p:nvSpPr>
          <p:spPr bwMode="auto">
            <a:xfrm>
              <a:off x="961" y="2731"/>
              <a:ext cx="44" cy="43"/>
            </a:xfrm>
            <a:prstGeom prst="ellipse">
              <a:avLst/>
            </a:prstGeom>
            <a:solidFill>
              <a:srgbClr val="FF3399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Oval 92"/>
            <p:cNvSpPr>
              <a:spLocks noChangeAspect="1" noChangeArrowheads="1"/>
            </p:cNvSpPr>
            <p:nvPr/>
          </p:nvSpPr>
          <p:spPr bwMode="auto">
            <a:xfrm>
              <a:off x="1019" y="2731"/>
              <a:ext cx="43" cy="43"/>
            </a:xfrm>
            <a:prstGeom prst="ellipse">
              <a:avLst/>
            </a:prstGeom>
            <a:solidFill>
              <a:srgbClr val="FF3399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Oval 93"/>
            <p:cNvSpPr>
              <a:spLocks noChangeAspect="1" noChangeArrowheads="1"/>
            </p:cNvSpPr>
            <p:nvPr/>
          </p:nvSpPr>
          <p:spPr bwMode="auto">
            <a:xfrm>
              <a:off x="1077" y="2731"/>
              <a:ext cx="43" cy="4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Oval 94"/>
            <p:cNvSpPr>
              <a:spLocks noChangeAspect="1" noChangeArrowheads="1"/>
            </p:cNvSpPr>
            <p:nvPr/>
          </p:nvSpPr>
          <p:spPr bwMode="auto">
            <a:xfrm>
              <a:off x="1135" y="2731"/>
              <a:ext cx="43" cy="43"/>
            </a:xfrm>
            <a:prstGeom prst="ellipse">
              <a:avLst/>
            </a:prstGeom>
            <a:solidFill>
              <a:srgbClr val="FF3399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Oval 95"/>
            <p:cNvSpPr>
              <a:spLocks noChangeAspect="1" noChangeArrowheads="1"/>
            </p:cNvSpPr>
            <p:nvPr/>
          </p:nvSpPr>
          <p:spPr bwMode="auto">
            <a:xfrm>
              <a:off x="1192" y="2731"/>
              <a:ext cx="44" cy="4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Oval 96"/>
            <p:cNvSpPr>
              <a:spLocks noChangeAspect="1" noChangeArrowheads="1"/>
            </p:cNvSpPr>
            <p:nvPr/>
          </p:nvSpPr>
          <p:spPr bwMode="auto">
            <a:xfrm>
              <a:off x="1250" y="2731"/>
              <a:ext cx="43" cy="43"/>
            </a:xfrm>
            <a:prstGeom prst="ellipse">
              <a:avLst/>
            </a:prstGeom>
            <a:solidFill>
              <a:srgbClr val="FF3399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Oval 97"/>
            <p:cNvSpPr>
              <a:spLocks noChangeAspect="1" noChangeArrowheads="1"/>
            </p:cNvSpPr>
            <p:nvPr/>
          </p:nvSpPr>
          <p:spPr bwMode="auto">
            <a:xfrm>
              <a:off x="1308" y="2731"/>
              <a:ext cx="43" cy="43"/>
            </a:xfrm>
            <a:prstGeom prst="ellipse">
              <a:avLst/>
            </a:prstGeom>
            <a:solidFill>
              <a:srgbClr val="FF3399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Oval 98"/>
            <p:cNvSpPr>
              <a:spLocks noChangeAspect="1" noChangeArrowheads="1"/>
            </p:cNvSpPr>
            <p:nvPr/>
          </p:nvSpPr>
          <p:spPr bwMode="auto">
            <a:xfrm>
              <a:off x="1366" y="2731"/>
              <a:ext cx="43" cy="4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Oval 99"/>
            <p:cNvSpPr>
              <a:spLocks noChangeAspect="1" noChangeArrowheads="1"/>
            </p:cNvSpPr>
            <p:nvPr/>
          </p:nvSpPr>
          <p:spPr bwMode="auto">
            <a:xfrm>
              <a:off x="1423" y="2731"/>
              <a:ext cx="44" cy="4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Oval 100"/>
            <p:cNvSpPr>
              <a:spLocks noChangeAspect="1" noChangeArrowheads="1"/>
            </p:cNvSpPr>
            <p:nvPr/>
          </p:nvSpPr>
          <p:spPr bwMode="auto">
            <a:xfrm>
              <a:off x="1481" y="2731"/>
              <a:ext cx="43" cy="43"/>
            </a:xfrm>
            <a:prstGeom prst="ellipse">
              <a:avLst/>
            </a:prstGeom>
            <a:solidFill>
              <a:srgbClr val="FF3399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Oval 101"/>
            <p:cNvSpPr>
              <a:spLocks noChangeAspect="1" noChangeArrowheads="1"/>
            </p:cNvSpPr>
            <p:nvPr/>
          </p:nvSpPr>
          <p:spPr bwMode="auto">
            <a:xfrm>
              <a:off x="1539" y="2731"/>
              <a:ext cx="43" cy="43"/>
            </a:xfrm>
            <a:prstGeom prst="ellipse">
              <a:avLst/>
            </a:prstGeom>
            <a:solidFill>
              <a:srgbClr val="FF3399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Oval 102"/>
            <p:cNvSpPr>
              <a:spLocks noChangeAspect="1" noChangeArrowheads="1"/>
            </p:cNvSpPr>
            <p:nvPr/>
          </p:nvSpPr>
          <p:spPr bwMode="auto">
            <a:xfrm>
              <a:off x="846" y="2731"/>
              <a:ext cx="43" cy="4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Line 103"/>
            <p:cNvSpPr>
              <a:spLocks noChangeAspect="1" noChangeShapeType="1"/>
            </p:cNvSpPr>
            <p:nvPr/>
          </p:nvSpPr>
          <p:spPr bwMode="auto">
            <a:xfrm>
              <a:off x="1044" y="2739"/>
              <a:ext cx="0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Line 104"/>
            <p:cNvSpPr>
              <a:spLocks noChangeAspect="1" noChangeShapeType="1"/>
            </p:cNvSpPr>
            <p:nvPr/>
          </p:nvSpPr>
          <p:spPr bwMode="auto">
            <a:xfrm>
              <a:off x="1030" y="2753"/>
              <a:ext cx="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Line 105"/>
            <p:cNvSpPr>
              <a:spLocks noChangeAspect="1" noChangeShapeType="1"/>
            </p:cNvSpPr>
            <p:nvPr/>
          </p:nvSpPr>
          <p:spPr bwMode="auto">
            <a:xfrm>
              <a:off x="984" y="2739"/>
              <a:ext cx="0" cy="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Line 106"/>
            <p:cNvSpPr>
              <a:spLocks noChangeAspect="1" noChangeShapeType="1"/>
            </p:cNvSpPr>
            <p:nvPr/>
          </p:nvSpPr>
          <p:spPr bwMode="auto">
            <a:xfrm>
              <a:off x="970" y="2753"/>
              <a:ext cx="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Line 107"/>
            <p:cNvSpPr>
              <a:spLocks noChangeAspect="1" noChangeShapeType="1"/>
            </p:cNvSpPr>
            <p:nvPr/>
          </p:nvSpPr>
          <p:spPr bwMode="auto">
            <a:xfrm>
              <a:off x="1160" y="2739"/>
              <a:ext cx="0" cy="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Line 108"/>
            <p:cNvSpPr>
              <a:spLocks noChangeAspect="1" noChangeShapeType="1"/>
            </p:cNvSpPr>
            <p:nvPr/>
          </p:nvSpPr>
          <p:spPr bwMode="auto">
            <a:xfrm>
              <a:off x="1146" y="2753"/>
              <a:ext cx="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Line 109"/>
            <p:cNvSpPr>
              <a:spLocks noChangeAspect="1" noChangeShapeType="1"/>
            </p:cNvSpPr>
            <p:nvPr/>
          </p:nvSpPr>
          <p:spPr bwMode="auto">
            <a:xfrm>
              <a:off x="1379" y="2752"/>
              <a:ext cx="2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Line 110"/>
            <p:cNvSpPr>
              <a:spLocks noChangeAspect="1" noChangeShapeType="1"/>
            </p:cNvSpPr>
            <p:nvPr/>
          </p:nvSpPr>
          <p:spPr bwMode="auto">
            <a:xfrm>
              <a:off x="1437" y="2752"/>
              <a:ext cx="24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Line 111"/>
            <p:cNvSpPr>
              <a:spLocks noChangeAspect="1" noChangeShapeType="1"/>
            </p:cNvSpPr>
            <p:nvPr/>
          </p:nvSpPr>
          <p:spPr bwMode="auto">
            <a:xfrm>
              <a:off x="915" y="2752"/>
              <a:ext cx="24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Line 112"/>
            <p:cNvSpPr>
              <a:spLocks noChangeAspect="1" noChangeShapeType="1"/>
            </p:cNvSpPr>
            <p:nvPr/>
          </p:nvSpPr>
          <p:spPr bwMode="auto">
            <a:xfrm>
              <a:off x="855" y="2752"/>
              <a:ext cx="24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Line 113"/>
            <p:cNvSpPr>
              <a:spLocks noChangeAspect="1" noChangeShapeType="1"/>
            </p:cNvSpPr>
            <p:nvPr/>
          </p:nvSpPr>
          <p:spPr bwMode="auto">
            <a:xfrm>
              <a:off x="1088" y="2753"/>
              <a:ext cx="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Line 114"/>
            <p:cNvSpPr>
              <a:spLocks noChangeAspect="1" noChangeShapeType="1"/>
            </p:cNvSpPr>
            <p:nvPr/>
          </p:nvSpPr>
          <p:spPr bwMode="auto">
            <a:xfrm>
              <a:off x="1203" y="2753"/>
              <a:ext cx="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7" name="Group 121"/>
            <p:cNvGrpSpPr>
              <a:grpSpLocks noChangeAspect="1"/>
            </p:cNvGrpSpPr>
            <p:nvPr/>
          </p:nvGrpSpPr>
          <p:grpSpPr bwMode="auto">
            <a:xfrm>
              <a:off x="2226" y="2740"/>
              <a:ext cx="98" cy="28"/>
              <a:chOff x="960" y="2256"/>
              <a:chExt cx="98" cy="96"/>
            </a:xfrm>
          </p:grpSpPr>
          <p:sp>
            <p:nvSpPr>
              <p:cNvPr id="202" name="Line 122"/>
              <p:cNvSpPr>
                <a:spLocks noChangeAspect="1" noChangeShapeType="1"/>
              </p:cNvSpPr>
              <p:nvPr/>
            </p:nvSpPr>
            <p:spPr bwMode="auto">
              <a:xfrm>
                <a:off x="1008" y="225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Line 123"/>
              <p:cNvSpPr>
                <a:spLocks noChangeAspect="1" noChangeShapeType="1"/>
              </p:cNvSpPr>
              <p:nvPr/>
            </p:nvSpPr>
            <p:spPr bwMode="auto">
              <a:xfrm>
                <a:off x="960" y="2304"/>
                <a:ext cx="9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9" name="Line 127"/>
            <p:cNvSpPr>
              <a:spLocks noChangeAspect="1" noChangeShapeType="1"/>
            </p:cNvSpPr>
            <p:nvPr/>
          </p:nvSpPr>
          <p:spPr bwMode="auto">
            <a:xfrm flipH="1">
              <a:off x="1281" y="2150"/>
              <a:ext cx="24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8" name="Text Box 128"/>
          <p:cNvSpPr txBox="1">
            <a:spLocks noChangeArrowheads="1"/>
          </p:cNvSpPr>
          <p:nvPr/>
        </p:nvSpPr>
        <p:spPr bwMode="auto">
          <a:xfrm>
            <a:off x="4114800" y="4876806"/>
            <a:ext cx="1295400" cy="843000"/>
          </a:xfrm>
          <a:prstGeom prst="rect">
            <a:avLst/>
          </a:prstGeom>
          <a:solidFill>
            <a:srgbClr val="FFFF66">
              <a:alpha val="50000"/>
            </a:srgbClr>
          </a:solidFill>
          <a:ln w="25400">
            <a:solidFill>
              <a:schemeClr val="tx2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>
                <a:solidFill>
                  <a:schemeClr val="tx2"/>
                </a:solidFill>
                <a:latin typeface="Comic Sans MS" charset="0"/>
              </a:rPr>
              <a:t>                </a:t>
            </a:r>
          </a:p>
          <a:p>
            <a:pPr eaLnBrk="1" hangingPunct="1"/>
            <a:endParaRPr lang="en-US" sz="2000">
              <a:solidFill>
                <a:schemeClr val="tx2"/>
              </a:solidFill>
              <a:latin typeface="Comic Sans MS" charset="0"/>
            </a:endParaRPr>
          </a:p>
          <a:p>
            <a:pPr eaLnBrk="1" hangingPunct="1"/>
            <a:endParaRPr lang="en-US" sz="2000">
              <a:solidFill>
                <a:schemeClr val="tx2"/>
              </a:solidFill>
              <a:latin typeface="Comic Sans MS" charset="0"/>
            </a:endParaRPr>
          </a:p>
        </p:txBody>
      </p:sp>
      <p:sp>
        <p:nvSpPr>
          <p:cNvPr id="209" name="Text Box 129"/>
          <p:cNvSpPr txBox="1">
            <a:spLocks noChangeArrowheads="1"/>
          </p:cNvSpPr>
          <p:nvPr/>
        </p:nvSpPr>
        <p:spPr bwMode="auto">
          <a:xfrm>
            <a:off x="4857750" y="2057400"/>
            <a:ext cx="1284288" cy="336550"/>
          </a:xfrm>
          <a:prstGeom prst="rect">
            <a:avLst/>
          </a:prstGeom>
          <a:solidFill>
            <a:srgbClr val="FFFF66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60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HIGH TEMP</a:t>
            </a:r>
          </a:p>
        </p:txBody>
      </p:sp>
      <p:graphicFrame>
        <p:nvGraphicFramePr>
          <p:cNvPr id="210" name="Object 130"/>
          <p:cNvGraphicFramePr>
            <a:graphicFrameLocks noChangeAspect="1"/>
          </p:cNvGraphicFramePr>
          <p:nvPr/>
        </p:nvGraphicFramePr>
        <p:xfrm>
          <a:off x="4114800" y="4893531"/>
          <a:ext cx="1219200" cy="743444"/>
        </p:xfrm>
        <a:graphic>
          <a:graphicData uri="http://schemas.openxmlformats.org/presentationml/2006/ole">
            <p:oleObj spid="_x0000_s45058" name="Equation" r:id="rId4" imgW="749697" imgH="457597" progId="">
              <p:embed/>
            </p:oleObj>
          </a:graphicData>
        </a:graphic>
      </p:graphicFrame>
      <p:sp>
        <p:nvSpPr>
          <p:cNvPr id="211" name="Text Box 131"/>
          <p:cNvSpPr txBox="1">
            <a:spLocks noChangeArrowheads="1"/>
          </p:cNvSpPr>
          <p:nvPr/>
        </p:nvSpPr>
        <p:spPr bwMode="auto">
          <a:xfrm>
            <a:off x="6126163" y="4876800"/>
            <a:ext cx="731837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i="1">
                <a:solidFill>
                  <a:schemeClr val="tx2"/>
                </a:solidFill>
                <a:latin typeface="Times New Roman" charset="0"/>
              </a:rPr>
              <a:t>p</a:t>
            </a:r>
            <a:r>
              <a:rPr lang="en-US">
                <a:solidFill>
                  <a:schemeClr val="tx2"/>
                </a:solidFill>
                <a:latin typeface="Times New Roman" charset="0"/>
              </a:rPr>
              <a:t> &gt; p</a:t>
            </a:r>
            <a:r>
              <a:rPr lang="en-US" baseline="30000">
                <a:solidFill>
                  <a:schemeClr val="tx2"/>
                </a:solidFill>
                <a:latin typeface="Times New Roman" charset="0"/>
              </a:rPr>
              <a:t>*</a:t>
            </a:r>
            <a:endParaRPr lang="en-US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0" y="2667000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/>
                <a:cs typeface="Times New Roman"/>
              </a:rPr>
              <a:t>Correlation of the leaves’ states with root state persists independently of height</a:t>
            </a: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7391400" y="281047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/>
                <a:cs typeface="Times New Roman"/>
              </a:rPr>
              <a:t>Correlation goes to 0 as height of tree grows</a:t>
            </a:r>
            <a:endParaRPr lang="en-US"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212" grpId="0"/>
      <p:bldP spid="2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3124200" y="4259759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latin typeface="Times"/>
                <a:cs typeface="Times"/>
              </a:rPr>
              <a:t>Solvability of the Ancestral Reconstruction problem</a:t>
            </a:r>
            <a:br>
              <a:rPr lang="en-US" sz="2200" i="1" dirty="0" smtClean="0">
                <a:latin typeface="Times"/>
                <a:cs typeface="Times"/>
              </a:rPr>
            </a:br>
            <a:r>
              <a:rPr lang="en-US" sz="2200" i="1" dirty="0" smtClean="0">
                <a:latin typeface="Times"/>
                <a:cs typeface="Times"/>
              </a:rPr>
              <a:t>(an illustration)</a:t>
            </a:r>
            <a:endParaRPr lang="en-US" sz="2200" i="1" dirty="0">
              <a:latin typeface="Times"/>
              <a:cs typeface="Time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5638800"/>
            <a:ext cx="6463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[the simulations that follow are due to Daskalakis-</a:t>
            </a:r>
            <a:r>
              <a:rPr lang="en-US" dirty="0" err="1" smtClean="0">
                <a:solidFill>
                  <a:schemeClr val="tx2"/>
                </a:solidFill>
              </a:rPr>
              <a:t>Roch</a:t>
            </a:r>
            <a:r>
              <a:rPr lang="en-US" dirty="0" smtClean="0">
                <a:solidFill>
                  <a:schemeClr val="tx2"/>
                </a:solidFill>
              </a:rPr>
              <a:t> 2009]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2"/>
          <p:cNvGrpSpPr>
            <a:grpSpLocks noChangeAspect="1"/>
          </p:cNvGrpSpPr>
          <p:nvPr/>
        </p:nvGrpSpPr>
        <p:grpSpPr>
          <a:xfrm>
            <a:off x="1766888" y="1128713"/>
            <a:ext cx="5570538" cy="4576763"/>
            <a:chOff x="1766888" y="1128713"/>
            <a:chExt cx="5570538" cy="4576763"/>
          </a:xfrm>
        </p:grpSpPr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4119563" y="2495551"/>
              <a:ext cx="1627188" cy="2495550"/>
            </a:xfrm>
            <a:custGeom>
              <a:avLst/>
              <a:gdLst/>
              <a:ahLst/>
              <a:cxnLst>
                <a:cxn ang="0">
                  <a:pos x="0" y="1572"/>
                </a:cxn>
                <a:cxn ang="0">
                  <a:pos x="361" y="1275"/>
                </a:cxn>
                <a:cxn ang="0">
                  <a:pos x="607" y="1042"/>
                </a:cxn>
                <a:cxn ang="0">
                  <a:pos x="696" y="916"/>
                </a:cxn>
                <a:cxn ang="0">
                  <a:pos x="763" y="772"/>
                </a:cxn>
                <a:cxn ang="0">
                  <a:pos x="795" y="613"/>
                </a:cxn>
                <a:cxn ang="0">
                  <a:pos x="824" y="386"/>
                </a:cxn>
                <a:cxn ang="0">
                  <a:pos x="827" y="152"/>
                </a:cxn>
                <a:cxn ang="0">
                  <a:pos x="817" y="0"/>
                </a:cxn>
                <a:cxn ang="0">
                  <a:pos x="872" y="200"/>
                </a:cxn>
                <a:cxn ang="0">
                  <a:pos x="955" y="509"/>
                </a:cxn>
                <a:cxn ang="0">
                  <a:pos x="1001" y="694"/>
                </a:cxn>
                <a:cxn ang="0">
                  <a:pos x="1020" y="811"/>
                </a:cxn>
                <a:cxn ang="0">
                  <a:pos x="1025" y="919"/>
                </a:cxn>
                <a:cxn ang="0">
                  <a:pos x="1012" y="1005"/>
                </a:cxn>
                <a:cxn ang="0">
                  <a:pos x="983" y="1107"/>
                </a:cxn>
                <a:cxn ang="0">
                  <a:pos x="935" y="1182"/>
                </a:cxn>
                <a:cxn ang="0">
                  <a:pos x="880" y="1259"/>
                </a:cxn>
                <a:cxn ang="0">
                  <a:pos x="817" y="1324"/>
                </a:cxn>
                <a:cxn ang="0">
                  <a:pos x="734" y="1380"/>
                </a:cxn>
                <a:cxn ang="0">
                  <a:pos x="624" y="1430"/>
                </a:cxn>
                <a:cxn ang="0">
                  <a:pos x="455" y="1493"/>
                </a:cxn>
                <a:cxn ang="0">
                  <a:pos x="319" y="1527"/>
                </a:cxn>
                <a:cxn ang="0">
                  <a:pos x="163" y="1560"/>
                </a:cxn>
                <a:cxn ang="0">
                  <a:pos x="0" y="1572"/>
                </a:cxn>
                <a:cxn ang="0">
                  <a:pos x="0" y="1572"/>
                </a:cxn>
              </a:cxnLst>
              <a:rect l="0" t="0" r="r" b="b"/>
              <a:pathLst>
                <a:path w="1025" h="1572">
                  <a:moveTo>
                    <a:pt x="0" y="1572"/>
                  </a:moveTo>
                  <a:lnTo>
                    <a:pt x="361" y="1275"/>
                  </a:lnTo>
                  <a:lnTo>
                    <a:pt x="607" y="1042"/>
                  </a:lnTo>
                  <a:lnTo>
                    <a:pt x="696" y="916"/>
                  </a:lnTo>
                  <a:lnTo>
                    <a:pt x="763" y="772"/>
                  </a:lnTo>
                  <a:lnTo>
                    <a:pt x="795" y="613"/>
                  </a:lnTo>
                  <a:lnTo>
                    <a:pt x="824" y="386"/>
                  </a:lnTo>
                  <a:lnTo>
                    <a:pt x="827" y="152"/>
                  </a:lnTo>
                  <a:lnTo>
                    <a:pt x="817" y="0"/>
                  </a:lnTo>
                  <a:lnTo>
                    <a:pt x="872" y="200"/>
                  </a:lnTo>
                  <a:lnTo>
                    <a:pt x="955" y="509"/>
                  </a:lnTo>
                  <a:lnTo>
                    <a:pt x="1001" y="694"/>
                  </a:lnTo>
                  <a:lnTo>
                    <a:pt x="1020" y="811"/>
                  </a:lnTo>
                  <a:lnTo>
                    <a:pt x="1025" y="919"/>
                  </a:lnTo>
                  <a:lnTo>
                    <a:pt x="1012" y="1005"/>
                  </a:lnTo>
                  <a:lnTo>
                    <a:pt x="983" y="1107"/>
                  </a:lnTo>
                  <a:lnTo>
                    <a:pt x="935" y="1182"/>
                  </a:lnTo>
                  <a:lnTo>
                    <a:pt x="880" y="1259"/>
                  </a:lnTo>
                  <a:lnTo>
                    <a:pt x="817" y="1324"/>
                  </a:lnTo>
                  <a:lnTo>
                    <a:pt x="734" y="1380"/>
                  </a:lnTo>
                  <a:lnTo>
                    <a:pt x="624" y="1430"/>
                  </a:lnTo>
                  <a:lnTo>
                    <a:pt x="455" y="1493"/>
                  </a:lnTo>
                  <a:lnTo>
                    <a:pt x="319" y="1527"/>
                  </a:lnTo>
                  <a:lnTo>
                    <a:pt x="163" y="1560"/>
                  </a:lnTo>
                  <a:lnTo>
                    <a:pt x="0" y="1572"/>
                  </a:lnTo>
                  <a:lnTo>
                    <a:pt x="0" y="1572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1766888" y="1516063"/>
              <a:ext cx="1455738" cy="118745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24" y="748"/>
                </a:cxn>
                <a:cxn ang="0">
                  <a:pos x="338" y="542"/>
                </a:cxn>
                <a:cxn ang="0">
                  <a:pos x="502" y="340"/>
                </a:cxn>
                <a:cxn ang="0">
                  <a:pos x="663" y="190"/>
                </a:cxn>
                <a:cxn ang="0">
                  <a:pos x="809" y="77"/>
                </a:cxn>
                <a:cxn ang="0">
                  <a:pos x="917" y="0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917" h="748">
                  <a:moveTo>
                    <a:pt x="0" y="9"/>
                  </a:moveTo>
                  <a:lnTo>
                    <a:pt x="224" y="748"/>
                  </a:lnTo>
                  <a:lnTo>
                    <a:pt x="338" y="542"/>
                  </a:lnTo>
                  <a:lnTo>
                    <a:pt x="502" y="340"/>
                  </a:lnTo>
                  <a:lnTo>
                    <a:pt x="663" y="190"/>
                  </a:lnTo>
                  <a:lnTo>
                    <a:pt x="809" y="77"/>
                  </a:lnTo>
                  <a:lnTo>
                    <a:pt x="917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3235326" y="1128713"/>
              <a:ext cx="2376488" cy="390525"/>
            </a:xfrm>
            <a:custGeom>
              <a:avLst/>
              <a:gdLst/>
              <a:ahLst/>
              <a:cxnLst>
                <a:cxn ang="0">
                  <a:pos x="0" y="244"/>
                </a:cxn>
                <a:cxn ang="0">
                  <a:pos x="1497" y="246"/>
                </a:cxn>
                <a:cxn ang="0">
                  <a:pos x="1299" y="118"/>
                </a:cxn>
                <a:cxn ang="0">
                  <a:pos x="1149" y="48"/>
                </a:cxn>
                <a:cxn ang="0">
                  <a:pos x="993" y="8"/>
                </a:cxn>
                <a:cxn ang="0">
                  <a:pos x="847" y="0"/>
                </a:cxn>
                <a:cxn ang="0">
                  <a:pos x="654" y="0"/>
                </a:cxn>
                <a:cxn ang="0">
                  <a:pos x="452" y="32"/>
                </a:cxn>
                <a:cxn ang="0">
                  <a:pos x="257" y="97"/>
                </a:cxn>
                <a:cxn ang="0">
                  <a:pos x="93" y="183"/>
                </a:cxn>
                <a:cxn ang="0">
                  <a:pos x="0" y="244"/>
                </a:cxn>
                <a:cxn ang="0">
                  <a:pos x="0" y="244"/>
                </a:cxn>
              </a:cxnLst>
              <a:rect l="0" t="0" r="r" b="b"/>
              <a:pathLst>
                <a:path w="1497" h="246">
                  <a:moveTo>
                    <a:pt x="0" y="244"/>
                  </a:moveTo>
                  <a:lnTo>
                    <a:pt x="1497" y="246"/>
                  </a:lnTo>
                  <a:lnTo>
                    <a:pt x="1299" y="118"/>
                  </a:lnTo>
                  <a:lnTo>
                    <a:pt x="1149" y="48"/>
                  </a:lnTo>
                  <a:lnTo>
                    <a:pt x="993" y="8"/>
                  </a:lnTo>
                  <a:lnTo>
                    <a:pt x="847" y="0"/>
                  </a:lnTo>
                  <a:lnTo>
                    <a:pt x="654" y="0"/>
                  </a:lnTo>
                  <a:lnTo>
                    <a:pt x="452" y="32"/>
                  </a:lnTo>
                  <a:lnTo>
                    <a:pt x="257" y="97"/>
                  </a:lnTo>
                  <a:lnTo>
                    <a:pt x="93" y="183"/>
                  </a:lnTo>
                  <a:lnTo>
                    <a:pt x="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1916113" y="2733676"/>
              <a:ext cx="547688" cy="1152525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345" y="726"/>
                </a:cxn>
                <a:cxn ang="0">
                  <a:pos x="263" y="704"/>
                </a:cxn>
                <a:cxn ang="0">
                  <a:pos x="178" y="667"/>
                </a:cxn>
                <a:cxn ang="0">
                  <a:pos x="108" y="616"/>
                </a:cxn>
                <a:cxn ang="0">
                  <a:pos x="52" y="554"/>
                </a:cxn>
                <a:cxn ang="0">
                  <a:pos x="11" y="490"/>
                </a:cxn>
                <a:cxn ang="0">
                  <a:pos x="0" y="391"/>
                </a:cxn>
                <a:cxn ang="0">
                  <a:pos x="19" y="284"/>
                </a:cxn>
                <a:cxn ang="0">
                  <a:pos x="52" y="171"/>
                </a:cxn>
                <a:cxn ang="0">
                  <a:pos x="94" y="77"/>
                </a:cxn>
                <a:cxn ang="0">
                  <a:pos x="127" y="0"/>
                </a:cxn>
                <a:cxn ang="0">
                  <a:pos x="127" y="0"/>
                </a:cxn>
              </a:cxnLst>
              <a:rect l="0" t="0" r="r" b="b"/>
              <a:pathLst>
                <a:path w="345" h="726">
                  <a:moveTo>
                    <a:pt x="127" y="0"/>
                  </a:moveTo>
                  <a:lnTo>
                    <a:pt x="345" y="726"/>
                  </a:lnTo>
                  <a:lnTo>
                    <a:pt x="263" y="704"/>
                  </a:lnTo>
                  <a:lnTo>
                    <a:pt x="178" y="667"/>
                  </a:lnTo>
                  <a:lnTo>
                    <a:pt x="108" y="616"/>
                  </a:lnTo>
                  <a:lnTo>
                    <a:pt x="52" y="554"/>
                  </a:lnTo>
                  <a:lnTo>
                    <a:pt x="11" y="490"/>
                  </a:lnTo>
                  <a:lnTo>
                    <a:pt x="0" y="391"/>
                  </a:lnTo>
                  <a:lnTo>
                    <a:pt x="19" y="284"/>
                  </a:lnTo>
                  <a:lnTo>
                    <a:pt x="52" y="171"/>
                  </a:lnTo>
                  <a:lnTo>
                    <a:pt x="94" y="77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2325688" y="2813051"/>
              <a:ext cx="428625" cy="409575"/>
            </a:xfrm>
            <a:custGeom>
              <a:avLst/>
              <a:gdLst/>
              <a:ahLst/>
              <a:cxnLst>
                <a:cxn ang="0">
                  <a:pos x="70" y="14"/>
                </a:cxn>
                <a:cxn ang="0">
                  <a:pos x="142" y="116"/>
                </a:cxn>
                <a:cxn ang="0">
                  <a:pos x="70" y="116"/>
                </a:cxn>
                <a:cxn ang="0">
                  <a:pos x="24" y="132"/>
                </a:cxn>
                <a:cxn ang="0">
                  <a:pos x="0" y="156"/>
                </a:cxn>
                <a:cxn ang="0">
                  <a:pos x="5" y="201"/>
                </a:cxn>
                <a:cxn ang="0">
                  <a:pos x="45" y="244"/>
                </a:cxn>
                <a:cxn ang="0">
                  <a:pos x="106" y="258"/>
                </a:cxn>
                <a:cxn ang="0">
                  <a:pos x="181" y="242"/>
                </a:cxn>
                <a:cxn ang="0">
                  <a:pos x="239" y="201"/>
                </a:cxn>
                <a:cxn ang="0">
                  <a:pos x="265" y="150"/>
                </a:cxn>
                <a:cxn ang="0">
                  <a:pos x="270" y="97"/>
                </a:cxn>
                <a:cxn ang="0">
                  <a:pos x="251" y="46"/>
                </a:cxn>
                <a:cxn ang="0">
                  <a:pos x="219" y="14"/>
                </a:cxn>
                <a:cxn ang="0">
                  <a:pos x="157" y="0"/>
                </a:cxn>
                <a:cxn ang="0">
                  <a:pos x="101" y="0"/>
                </a:cxn>
                <a:cxn ang="0">
                  <a:pos x="70" y="14"/>
                </a:cxn>
                <a:cxn ang="0">
                  <a:pos x="70" y="14"/>
                </a:cxn>
              </a:cxnLst>
              <a:rect l="0" t="0" r="r" b="b"/>
              <a:pathLst>
                <a:path w="270" h="258">
                  <a:moveTo>
                    <a:pt x="70" y="14"/>
                  </a:moveTo>
                  <a:lnTo>
                    <a:pt x="142" y="116"/>
                  </a:lnTo>
                  <a:lnTo>
                    <a:pt x="70" y="116"/>
                  </a:lnTo>
                  <a:lnTo>
                    <a:pt x="24" y="132"/>
                  </a:lnTo>
                  <a:lnTo>
                    <a:pt x="0" y="156"/>
                  </a:lnTo>
                  <a:lnTo>
                    <a:pt x="5" y="201"/>
                  </a:lnTo>
                  <a:lnTo>
                    <a:pt x="45" y="244"/>
                  </a:lnTo>
                  <a:lnTo>
                    <a:pt x="106" y="258"/>
                  </a:lnTo>
                  <a:lnTo>
                    <a:pt x="181" y="242"/>
                  </a:lnTo>
                  <a:lnTo>
                    <a:pt x="239" y="201"/>
                  </a:lnTo>
                  <a:lnTo>
                    <a:pt x="265" y="150"/>
                  </a:lnTo>
                  <a:lnTo>
                    <a:pt x="270" y="97"/>
                  </a:lnTo>
                  <a:lnTo>
                    <a:pt x="251" y="46"/>
                  </a:lnTo>
                  <a:lnTo>
                    <a:pt x="219" y="14"/>
                  </a:lnTo>
                  <a:lnTo>
                    <a:pt x="157" y="0"/>
                  </a:lnTo>
                  <a:lnTo>
                    <a:pt x="101" y="0"/>
                  </a:lnTo>
                  <a:lnTo>
                    <a:pt x="70" y="14"/>
                  </a:lnTo>
                  <a:lnTo>
                    <a:pt x="70" y="14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3068638" y="2400301"/>
              <a:ext cx="1665288" cy="1076325"/>
            </a:xfrm>
            <a:custGeom>
              <a:avLst/>
              <a:gdLst/>
              <a:ahLst/>
              <a:cxnLst>
                <a:cxn ang="0">
                  <a:pos x="0" y="678"/>
                </a:cxn>
                <a:cxn ang="0">
                  <a:pos x="206" y="561"/>
                </a:cxn>
                <a:cxn ang="0">
                  <a:pos x="431" y="465"/>
                </a:cxn>
                <a:cxn ang="0">
                  <a:pos x="680" y="390"/>
                </a:cxn>
                <a:cxn ang="0">
                  <a:pos x="804" y="314"/>
                </a:cxn>
                <a:cxn ang="0">
                  <a:pos x="889" y="239"/>
                </a:cxn>
                <a:cxn ang="0">
                  <a:pos x="954" y="164"/>
                </a:cxn>
                <a:cxn ang="0">
                  <a:pos x="1007" y="86"/>
                </a:cxn>
                <a:cxn ang="0">
                  <a:pos x="1049" y="0"/>
                </a:cxn>
                <a:cxn ang="0">
                  <a:pos x="930" y="72"/>
                </a:cxn>
                <a:cxn ang="0">
                  <a:pos x="828" y="137"/>
                </a:cxn>
                <a:cxn ang="0">
                  <a:pos x="734" y="175"/>
                </a:cxn>
                <a:cxn ang="0">
                  <a:pos x="633" y="212"/>
                </a:cxn>
                <a:cxn ang="0">
                  <a:pos x="541" y="226"/>
                </a:cxn>
                <a:cxn ang="0">
                  <a:pos x="469" y="234"/>
                </a:cxn>
                <a:cxn ang="0">
                  <a:pos x="383" y="226"/>
                </a:cxn>
                <a:cxn ang="0">
                  <a:pos x="319" y="239"/>
                </a:cxn>
                <a:cxn ang="0">
                  <a:pos x="257" y="268"/>
                </a:cxn>
                <a:cxn ang="0">
                  <a:pos x="201" y="320"/>
                </a:cxn>
                <a:cxn ang="0">
                  <a:pos x="143" y="390"/>
                </a:cxn>
                <a:cxn ang="0">
                  <a:pos x="78" y="494"/>
                </a:cxn>
                <a:cxn ang="0">
                  <a:pos x="30" y="590"/>
                </a:cxn>
                <a:cxn ang="0">
                  <a:pos x="0" y="678"/>
                </a:cxn>
                <a:cxn ang="0">
                  <a:pos x="0" y="678"/>
                </a:cxn>
              </a:cxnLst>
              <a:rect l="0" t="0" r="r" b="b"/>
              <a:pathLst>
                <a:path w="1049" h="678">
                  <a:moveTo>
                    <a:pt x="0" y="678"/>
                  </a:moveTo>
                  <a:lnTo>
                    <a:pt x="206" y="561"/>
                  </a:lnTo>
                  <a:lnTo>
                    <a:pt x="431" y="465"/>
                  </a:lnTo>
                  <a:lnTo>
                    <a:pt x="680" y="390"/>
                  </a:lnTo>
                  <a:lnTo>
                    <a:pt x="804" y="314"/>
                  </a:lnTo>
                  <a:lnTo>
                    <a:pt x="889" y="239"/>
                  </a:lnTo>
                  <a:lnTo>
                    <a:pt x="954" y="164"/>
                  </a:lnTo>
                  <a:lnTo>
                    <a:pt x="1007" y="86"/>
                  </a:lnTo>
                  <a:lnTo>
                    <a:pt x="1049" y="0"/>
                  </a:lnTo>
                  <a:lnTo>
                    <a:pt x="930" y="72"/>
                  </a:lnTo>
                  <a:lnTo>
                    <a:pt x="828" y="137"/>
                  </a:lnTo>
                  <a:lnTo>
                    <a:pt x="734" y="175"/>
                  </a:lnTo>
                  <a:lnTo>
                    <a:pt x="633" y="212"/>
                  </a:lnTo>
                  <a:lnTo>
                    <a:pt x="541" y="226"/>
                  </a:lnTo>
                  <a:lnTo>
                    <a:pt x="469" y="234"/>
                  </a:lnTo>
                  <a:lnTo>
                    <a:pt x="383" y="226"/>
                  </a:lnTo>
                  <a:lnTo>
                    <a:pt x="319" y="239"/>
                  </a:lnTo>
                  <a:lnTo>
                    <a:pt x="257" y="268"/>
                  </a:lnTo>
                  <a:lnTo>
                    <a:pt x="201" y="320"/>
                  </a:lnTo>
                  <a:lnTo>
                    <a:pt x="143" y="390"/>
                  </a:lnTo>
                  <a:lnTo>
                    <a:pt x="78" y="494"/>
                  </a:lnTo>
                  <a:lnTo>
                    <a:pt x="30" y="590"/>
                  </a:lnTo>
                  <a:lnTo>
                    <a:pt x="0" y="678"/>
                  </a:lnTo>
                  <a:lnTo>
                    <a:pt x="0" y="678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3509963" y="1728788"/>
              <a:ext cx="1127125" cy="582613"/>
            </a:xfrm>
            <a:custGeom>
              <a:avLst/>
              <a:gdLst/>
              <a:ahLst/>
              <a:cxnLst>
                <a:cxn ang="0">
                  <a:pos x="0" y="297"/>
                </a:cxn>
                <a:cxn ang="0">
                  <a:pos x="12" y="254"/>
                </a:cxn>
                <a:cxn ang="0">
                  <a:pos x="27" y="204"/>
                </a:cxn>
                <a:cxn ang="0">
                  <a:pos x="51" y="153"/>
                </a:cxn>
                <a:cxn ang="0">
                  <a:pos x="82" y="107"/>
                </a:cxn>
                <a:cxn ang="0">
                  <a:pos x="119" y="68"/>
                </a:cxn>
                <a:cxn ang="0">
                  <a:pos x="167" y="35"/>
                </a:cxn>
                <a:cxn ang="0">
                  <a:pos x="210" y="16"/>
                </a:cxn>
                <a:cxn ang="0">
                  <a:pos x="261" y="0"/>
                </a:cxn>
                <a:cxn ang="0">
                  <a:pos x="317" y="0"/>
                </a:cxn>
                <a:cxn ang="0">
                  <a:pos x="384" y="3"/>
                </a:cxn>
                <a:cxn ang="0">
                  <a:pos x="440" y="11"/>
                </a:cxn>
                <a:cxn ang="0">
                  <a:pos x="507" y="35"/>
                </a:cxn>
                <a:cxn ang="0">
                  <a:pos x="561" y="54"/>
                </a:cxn>
                <a:cxn ang="0">
                  <a:pos x="609" y="78"/>
                </a:cxn>
                <a:cxn ang="0">
                  <a:pos x="657" y="118"/>
                </a:cxn>
                <a:cxn ang="0">
                  <a:pos x="691" y="160"/>
                </a:cxn>
                <a:cxn ang="0">
                  <a:pos x="710" y="193"/>
                </a:cxn>
                <a:cxn ang="0">
                  <a:pos x="657" y="239"/>
                </a:cxn>
                <a:cxn ang="0">
                  <a:pos x="604" y="276"/>
                </a:cxn>
                <a:cxn ang="0">
                  <a:pos x="544" y="311"/>
                </a:cxn>
                <a:cxn ang="0">
                  <a:pos x="488" y="338"/>
                </a:cxn>
                <a:cxn ang="0">
                  <a:pos x="442" y="353"/>
                </a:cxn>
                <a:cxn ang="0">
                  <a:pos x="392" y="365"/>
                </a:cxn>
                <a:cxn ang="0">
                  <a:pos x="333" y="367"/>
                </a:cxn>
                <a:cxn ang="0">
                  <a:pos x="287" y="367"/>
                </a:cxn>
                <a:cxn ang="0">
                  <a:pos x="282" y="303"/>
                </a:cxn>
                <a:cxn ang="0">
                  <a:pos x="303" y="303"/>
                </a:cxn>
                <a:cxn ang="0">
                  <a:pos x="338" y="290"/>
                </a:cxn>
                <a:cxn ang="0">
                  <a:pos x="367" y="266"/>
                </a:cxn>
                <a:cxn ang="0">
                  <a:pos x="387" y="242"/>
                </a:cxn>
                <a:cxn ang="0">
                  <a:pos x="394" y="204"/>
                </a:cxn>
                <a:cxn ang="0">
                  <a:pos x="394" y="172"/>
                </a:cxn>
                <a:cxn ang="0">
                  <a:pos x="384" y="129"/>
                </a:cxn>
                <a:cxn ang="0">
                  <a:pos x="367" y="107"/>
                </a:cxn>
                <a:cxn ang="0">
                  <a:pos x="343" y="92"/>
                </a:cxn>
                <a:cxn ang="0">
                  <a:pos x="319" y="78"/>
                </a:cxn>
                <a:cxn ang="0">
                  <a:pos x="293" y="73"/>
                </a:cxn>
                <a:cxn ang="0">
                  <a:pos x="268" y="73"/>
                </a:cxn>
                <a:cxn ang="0">
                  <a:pos x="237" y="78"/>
                </a:cxn>
                <a:cxn ang="0">
                  <a:pos x="210" y="97"/>
                </a:cxn>
                <a:cxn ang="0">
                  <a:pos x="191" y="112"/>
                </a:cxn>
                <a:cxn ang="0">
                  <a:pos x="174" y="140"/>
                </a:cxn>
                <a:cxn ang="0">
                  <a:pos x="167" y="164"/>
                </a:cxn>
                <a:cxn ang="0">
                  <a:pos x="164" y="196"/>
                </a:cxn>
                <a:cxn ang="0">
                  <a:pos x="169" y="228"/>
                </a:cxn>
                <a:cxn ang="0">
                  <a:pos x="188" y="257"/>
                </a:cxn>
                <a:cxn ang="0">
                  <a:pos x="207" y="278"/>
                </a:cxn>
                <a:cxn ang="0">
                  <a:pos x="237" y="295"/>
                </a:cxn>
                <a:cxn ang="0">
                  <a:pos x="261" y="300"/>
                </a:cxn>
                <a:cxn ang="0">
                  <a:pos x="261" y="367"/>
                </a:cxn>
                <a:cxn ang="0">
                  <a:pos x="199" y="357"/>
                </a:cxn>
                <a:cxn ang="0">
                  <a:pos x="135" y="343"/>
                </a:cxn>
                <a:cxn ang="0">
                  <a:pos x="70" y="324"/>
                </a:cxn>
                <a:cxn ang="0">
                  <a:pos x="0" y="297"/>
                </a:cxn>
                <a:cxn ang="0">
                  <a:pos x="0" y="297"/>
                </a:cxn>
              </a:cxnLst>
              <a:rect l="0" t="0" r="r" b="b"/>
              <a:pathLst>
                <a:path w="710" h="367">
                  <a:moveTo>
                    <a:pt x="0" y="297"/>
                  </a:moveTo>
                  <a:lnTo>
                    <a:pt x="12" y="254"/>
                  </a:lnTo>
                  <a:lnTo>
                    <a:pt x="27" y="204"/>
                  </a:lnTo>
                  <a:lnTo>
                    <a:pt x="51" y="153"/>
                  </a:lnTo>
                  <a:lnTo>
                    <a:pt x="82" y="107"/>
                  </a:lnTo>
                  <a:lnTo>
                    <a:pt x="119" y="68"/>
                  </a:lnTo>
                  <a:lnTo>
                    <a:pt x="167" y="35"/>
                  </a:lnTo>
                  <a:lnTo>
                    <a:pt x="210" y="16"/>
                  </a:lnTo>
                  <a:lnTo>
                    <a:pt x="261" y="0"/>
                  </a:lnTo>
                  <a:lnTo>
                    <a:pt x="317" y="0"/>
                  </a:lnTo>
                  <a:lnTo>
                    <a:pt x="384" y="3"/>
                  </a:lnTo>
                  <a:lnTo>
                    <a:pt x="440" y="11"/>
                  </a:lnTo>
                  <a:lnTo>
                    <a:pt x="507" y="35"/>
                  </a:lnTo>
                  <a:lnTo>
                    <a:pt x="561" y="54"/>
                  </a:lnTo>
                  <a:lnTo>
                    <a:pt x="609" y="78"/>
                  </a:lnTo>
                  <a:lnTo>
                    <a:pt x="657" y="118"/>
                  </a:lnTo>
                  <a:lnTo>
                    <a:pt x="691" y="160"/>
                  </a:lnTo>
                  <a:lnTo>
                    <a:pt x="710" y="193"/>
                  </a:lnTo>
                  <a:lnTo>
                    <a:pt x="657" y="239"/>
                  </a:lnTo>
                  <a:lnTo>
                    <a:pt x="604" y="276"/>
                  </a:lnTo>
                  <a:lnTo>
                    <a:pt x="544" y="311"/>
                  </a:lnTo>
                  <a:lnTo>
                    <a:pt x="488" y="338"/>
                  </a:lnTo>
                  <a:lnTo>
                    <a:pt x="442" y="353"/>
                  </a:lnTo>
                  <a:lnTo>
                    <a:pt x="392" y="365"/>
                  </a:lnTo>
                  <a:lnTo>
                    <a:pt x="333" y="367"/>
                  </a:lnTo>
                  <a:lnTo>
                    <a:pt x="287" y="367"/>
                  </a:lnTo>
                  <a:lnTo>
                    <a:pt x="282" y="303"/>
                  </a:lnTo>
                  <a:lnTo>
                    <a:pt x="303" y="303"/>
                  </a:lnTo>
                  <a:lnTo>
                    <a:pt x="338" y="290"/>
                  </a:lnTo>
                  <a:lnTo>
                    <a:pt x="367" y="266"/>
                  </a:lnTo>
                  <a:lnTo>
                    <a:pt x="387" y="242"/>
                  </a:lnTo>
                  <a:lnTo>
                    <a:pt x="394" y="204"/>
                  </a:lnTo>
                  <a:lnTo>
                    <a:pt x="394" y="172"/>
                  </a:lnTo>
                  <a:lnTo>
                    <a:pt x="384" y="129"/>
                  </a:lnTo>
                  <a:lnTo>
                    <a:pt x="367" y="107"/>
                  </a:lnTo>
                  <a:lnTo>
                    <a:pt x="343" y="92"/>
                  </a:lnTo>
                  <a:lnTo>
                    <a:pt x="319" y="78"/>
                  </a:lnTo>
                  <a:lnTo>
                    <a:pt x="293" y="73"/>
                  </a:lnTo>
                  <a:lnTo>
                    <a:pt x="268" y="73"/>
                  </a:lnTo>
                  <a:lnTo>
                    <a:pt x="237" y="78"/>
                  </a:lnTo>
                  <a:lnTo>
                    <a:pt x="210" y="97"/>
                  </a:lnTo>
                  <a:lnTo>
                    <a:pt x="191" y="112"/>
                  </a:lnTo>
                  <a:lnTo>
                    <a:pt x="174" y="140"/>
                  </a:lnTo>
                  <a:lnTo>
                    <a:pt x="167" y="164"/>
                  </a:lnTo>
                  <a:lnTo>
                    <a:pt x="164" y="196"/>
                  </a:lnTo>
                  <a:lnTo>
                    <a:pt x="169" y="228"/>
                  </a:lnTo>
                  <a:lnTo>
                    <a:pt x="188" y="257"/>
                  </a:lnTo>
                  <a:lnTo>
                    <a:pt x="207" y="278"/>
                  </a:lnTo>
                  <a:lnTo>
                    <a:pt x="237" y="295"/>
                  </a:lnTo>
                  <a:lnTo>
                    <a:pt x="261" y="300"/>
                  </a:lnTo>
                  <a:lnTo>
                    <a:pt x="261" y="367"/>
                  </a:lnTo>
                  <a:lnTo>
                    <a:pt x="199" y="357"/>
                  </a:lnTo>
                  <a:lnTo>
                    <a:pt x="135" y="343"/>
                  </a:lnTo>
                  <a:lnTo>
                    <a:pt x="70" y="324"/>
                  </a:lnTo>
                  <a:lnTo>
                    <a:pt x="0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3910013" y="2205038"/>
              <a:ext cx="60325" cy="103188"/>
            </a:xfrm>
            <a:custGeom>
              <a:avLst/>
              <a:gdLst/>
              <a:ahLst/>
              <a:cxnLst>
                <a:cxn ang="0">
                  <a:pos x="6" y="65"/>
                </a:cxn>
                <a:cxn ang="0">
                  <a:pos x="38" y="65"/>
                </a:cxn>
                <a:cxn ang="0">
                  <a:pos x="35" y="5"/>
                </a:cxn>
                <a:cxn ang="0">
                  <a:pos x="0" y="0"/>
                </a:cxn>
                <a:cxn ang="0">
                  <a:pos x="6" y="65"/>
                </a:cxn>
                <a:cxn ang="0">
                  <a:pos x="6" y="65"/>
                </a:cxn>
              </a:cxnLst>
              <a:rect l="0" t="0" r="r" b="b"/>
              <a:pathLst>
                <a:path w="38" h="65">
                  <a:moveTo>
                    <a:pt x="6" y="65"/>
                  </a:moveTo>
                  <a:lnTo>
                    <a:pt x="38" y="65"/>
                  </a:lnTo>
                  <a:lnTo>
                    <a:pt x="35" y="5"/>
                  </a:lnTo>
                  <a:lnTo>
                    <a:pt x="0" y="0"/>
                  </a:lnTo>
                  <a:lnTo>
                    <a:pt x="6" y="65"/>
                  </a:lnTo>
                  <a:lnTo>
                    <a:pt x="6" y="65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2470151" y="3111501"/>
              <a:ext cx="4049713" cy="2593975"/>
            </a:xfrm>
            <a:custGeom>
              <a:avLst/>
              <a:gdLst/>
              <a:ahLst/>
              <a:cxnLst>
                <a:cxn ang="0">
                  <a:pos x="0" y="483"/>
                </a:cxn>
                <a:cxn ang="0">
                  <a:pos x="356" y="1634"/>
                </a:cxn>
                <a:cxn ang="0">
                  <a:pos x="2551" y="1385"/>
                </a:cxn>
                <a:cxn ang="0">
                  <a:pos x="2112" y="1021"/>
                </a:cxn>
                <a:cxn ang="0">
                  <a:pos x="1896" y="1187"/>
                </a:cxn>
                <a:cxn ang="0">
                  <a:pos x="1725" y="1292"/>
                </a:cxn>
                <a:cxn ang="0">
                  <a:pos x="1539" y="1385"/>
                </a:cxn>
                <a:cxn ang="0">
                  <a:pos x="1387" y="1426"/>
                </a:cxn>
                <a:cxn ang="0">
                  <a:pos x="1256" y="1457"/>
                </a:cxn>
                <a:cxn ang="0">
                  <a:pos x="1124" y="1464"/>
                </a:cxn>
                <a:cxn ang="0">
                  <a:pos x="982" y="1457"/>
                </a:cxn>
                <a:cxn ang="0">
                  <a:pos x="868" y="1426"/>
                </a:cxn>
                <a:cxn ang="0">
                  <a:pos x="752" y="1356"/>
                </a:cxn>
                <a:cxn ang="0">
                  <a:pos x="685" y="1295"/>
                </a:cxn>
                <a:cxn ang="0">
                  <a:pos x="605" y="1177"/>
                </a:cxn>
                <a:cxn ang="0">
                  <a:pos x="544" y="986"/>
                </a:cxn>
                <a:cxn ang="0">
                  <a:pos x="793" y="1110"/>
                </a:cxn>
                <a:cxn ang="0">
                  <a:pos x="728" y="852"/>
                </a:cxn>
                <a:cxn ang="0">
                  <a:pos x="1010" y="967"/>
                </a:cxn>
                <a:cxn ang="0">
                  <a:pos x="916" y="745"/>
                </a:cxn>
                <a:cxn ang="0">
                  <a:pos x="1191" y="837"/>
                </a:cxn>
                <a:cxn ang="0">
                  <a:pos x="1119" y="589"/>
                </a:cxn>
                <a:cxn ang="0">
                  <a:pos x="1363" y="688"/>
                </a:cxn>
                <a:cxn ang="0">
                  <a:pos x="1309" y="475"/>
                </a:cxn>
                <a:cxn ang="0">
                  <a:pos x="1510" y="538"/>
                </a:cxn>
                <a:cxn ang="0">
                  <a:pos x="1459" y="282"/>
                </a:cxn>
                <a:cxn ang="0">
                  <a:pos x="1216" y="0"/>
                </a:cxn>
                <a:cxn ang="0">
                  <a:pos x="1247" y="381"/>
                </a:cxn>
                <a:cxn ang="0">
                  <a:pos x="916" y="159"/>
                </a:cxn>
                <a:cxn ang="0">
                  <a:pos x="937" y="488"/>
                </a:cxn>
                <a:cxn ang="0">
                  <a:pos x="658" y="249"/>
                </a:cxn>
                <a:cxn ang="0">
                  <a:pos x="629" y="601"/>
                </a:cxn>
                <a:cxn ang="0">
                  <a:pos x="324" y="391"/>
                </a:cxn>
                <a:cxn ang="0">
                  <a:pos x="409" y="743"/>
                </a:cxn>
                <a:cxn ang="0">
                  <a:pos x="0" y="483"/>
                </a:cxn>
                <a:cxn ang="0">
                  <a:pos x="0" y="483"/>
                </a:cxn>
              </a:cxnLst>
              <a:rect l="0" t="0" r="r" b="b"/>
              <a:pathLst>
                <a:path w="2551" h="1634">
                  <a:moveTo>
                    <a:pt x="0" y="483"/>
                  </a:moveTo>
                  <a:lnTo>
                    <a:pt x="356" y="1634"/>
                  </a:lnTo>
                  <a:lnTo>
                    <a:pt x="2551" y="1385"/>
                  </a:lnTo>
                  <a:lnTo>
                    <a:pt x="2112" y="1021"/>
                  </a:lnTo>
                  <a:lnTo>
                    <a:pt x="1896" y="1187"/>
                  </a:lnTo>
                  <a:lnTo>
                    <a:pt x="1725" y="1292"/>
                  </a:lnTo>
                  <a:lnTo>
                    <a:pt x="1539" y="1385"/>
                  </a:lnTo>
                  <a:lnTo>
                    <a:pt x="1387" y="1426"/>
                  </a:lnTo>
                  <a:lnTo>
                    <a:pt x="1256" y="1457"/>
                  </a:lnTo>
                  <a:lnTo>
                    <a:pt x="1124" y="1464"/>
                  </a:lnTo>
                  <a:lnTo>
                    <a:pt x="982" y="1457"/>
                  </a:lnTo>
                  <a:lnTo>
                    <a:pt x="868" y="1426"/>
                  </a:lnTo>
                  <a:lnTo>
                    <a:pt x="752" y="1356"/>
                  </a:lnTo>
                  <a:lnTo>
                    <a:pt x="685" y="1295"/>
                  </a:lnTo>
                  <a:lnTo>
                    <a:pt x="605" y="1177"/>
                  </a:lnTo>
                  <a:lnTo>
                    <a:pt x="544" y="986"/>
                  </a:lnTo>
                  <a:lnTo>
                    <a:pt x="793" y="1110"/>
                  </a:lnTo>
                  <a:lnTo>
                    <a:pt x="728" y="852"/>
                  </a:lnTo>
                  <a:lnTo>
                    <a:pt x="1010" y="967"/>
                  </a:lnTo>
                  <a:lnTo>
                    <a:pt x="916" y="745"/>
                  </a:lnTo>
                  <a:lnTo>
                    <a:pt x="1191" y="837"/>
                  </a:lnTo>
                  <a:lnTo>
                    <a:pt x="1119" y="589"/>
                  </a:lnTo>
                  <a:lnTo>
                    <a:pt x="1363" y="688"/>
                  </a:lnTo>
                  <a:lnTo>
                    <a:pt x="1309" y="475"/>
                  </a:lnTo>
                  <a:lnTo>
                    <a:pt x="1510" y="538"/>
                  </a:lnTo>
                  <a:lnTo>
                    <a:pt x="1459" y="282"/>
                  </a:lnTo>
                  <a:lnTo>
                    <a:pt x="1216" y="0"/>
                  </a:lnTo>
                  <a:lnTo>
                    <a:pt x="1247" y="381"/>
                  </a:lnTo>
                  <a:lnTo>
                    <a:pt x="916" y="159"/>
                  </a:lnTo>
                  <a:lnTo>
                    <a:pt x="937" y="488"/>
                  </a:lnTo>
                  <a:lnTo>
                    <a:pt x="658" y="249"/>
                  </a:lnTo>
                  <a:lnTo>
                    <a:pt x="629" y="601"/>
                  </a:lnTo>
                  <a:lnTo>
                    <a:pt x="324" y="391"/>
                  </a:lnTo>
                  <a:lnTo>
                    <a:pt x="409" y="743"/>
                  </a:lnTo>
                  <a:lnTo>
                    <a:pt x="0" y="483"/>
                  </a:lnTo>
                  <a:lnTo>
                    <a:pt x="0" y="483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5619751" y="1519238"/>
              <a:ext cx="1717675" cy="3709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1" y="0"/>
                </a:cxn>
                <a:cxn ang="0">
                  <a:pos x="1082" y="2330"/>
                </a:cxn>
                <a:cxn ang="0">
                  <a:pos x="1058" y="2337"/>
                </a:cxn>
                <a:cxn ang="0">
                  <a:pos x="954" y="1802"/>
                </a:cxn>
                <a:cxn ang="0">
                  <a:pos x="891" y="1493"/>
                </a:cxn>
                <a:cxn ang="0">
                  <a:pos x="814" y="1182"/>
                </a:cxn>
                <a:cxn ang="0">
                  <a:pos x="720" y="880"/>
                </a:cxn>
                <a:cxn ang="0">
                  <a:pos x="623" y="663"/>
                </a:cxn>
                <a:cxn ang="0">
                  <a:pos x="536" y="531"/>
                </a:cxn>
                <a:cxn ang="0">
                  <a:pos x="420" y="408"/>
                </a:cxn>
                <a:cxn ang="0">
                  <a:pos x="335" y="330"/>
                </a:cxn>
                <a:cxn ang="0">
                  <a:pos x="278" y="299"/>
                </a:cxn>
                <a:cxn ang="0">
                  <a:pos x="161" y="154"/>
                </a:cxn>
                <a:cxn ang="0">
                  <a:pos x="46" y="3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82" h="2337">
                  <a:moveTo>
                    <a:pt x="0" y="0"/>
                  </a:moveTo>
                  <a:lnTo>
                    <a:pt x="881" y="0"/>
                  </a:lnTo>
                  <a:lnTo>
                    <a:pt x="1082" y="2330"/>
                  </a:lnTo>
                  <a:lnTo>
                    <a:pt x="1058" y="2337"/>
                  </a:lnTo>
                  <a:lnTo>
                    <a:pt x="954" y="1802"/>
                  </a:lnTo>
                  <a:lnTo>
                    <a:pt x="891" y="1493"/>
                  </a:lnTo>
                  <a:lnTo>
                    <a:pt x="814" y="1182"/>
                  </a:lnTo>
                  <a:lnTo>
                    <a:pt x="720" y="880"/>
                  </a:lnTo>
                  <a:lnTo>
                    <a:pt x="623" y="663"/>
                  </a:lnTo>
                  <a:lnTo>
                    <a:pt x="536" y="531"/>
                  </a:lnTo>
                  <a:lnTo>
                    <a:pt x="420" y="408"/>
                  </a:lnTo>
                  <a:lnTo>
                    <a:pt x="335" y="330"/>
                  </a:lnTo>
                  <a:lnTo>
                    <a:pt x="278" y="299"/>
                  </a:lnTo>
                  <a:lnTo>
                    <a:pt x="161" y="154"/>
                  </a:lnTo>
                  <a:lnTo>
                    <a:pt x="46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" name="Picture 13" descr="dino1-256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971800"/>
            <a:ext cx="914400" cy="914400"/>
          </a:xfrm>
          <a:prstGeom prst="rect">
            <a:avLst/>
          </a:prstGeom>
        </p:spPr>
      </p:pic>
      <p:sp>
        <p:nvSpPr>
          <p:cNvPr id="19" name="Striped Right Arrow 18"/>
          <p:cNvSpPr/>
          <p:nvPr/>
        </p:nvSpPr>
        <p:spPr>
          <a:xfrm>
            <a:off x="4267200" y="3162300"/>
            <a:ext cx="609600" cy="533400"/>
          </a:xfrm>
          <a:prstGeom prst="striped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152400" y="4876800"/>
            <a:ext cx="8229600" cy="1752600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illustration purposes, we represent DNA by a black-and-white picture: each pixel corresponds to one position in the DNA sequence of a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During the course of evolution, point mutations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accumulate in non-coding DNA. This is represented here by white noise.</a:t>
            </a:r>
          </a:p>
        </p:txBody>
      </p:sp>
      <p:sp>
        <p:nvSpPr>
          <p:cNvPr id="27" name="Rectangle 2"/>
          <p:cNvSpPr txBox="1">
            <a:spLocks noRot="1" noChangeArrowheads="1"/>
          </p:cNvSpPr>
          <p:nvPr/>
        </p:nvSpPr>
        <p:spPr bwMode="auto">
          <a:xfrm>
            <a:off x="381000" y="0"/>
            <a:ext cx="81534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Setting Up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19166 -0.266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-1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9167 -0.2666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-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2"/>
          <p:cNvGrpSpPr>
            <a:grpSpLocks noChangeAspect="1"/>
          </p:cNvGrpSpPr>
          <p:nvPr/>
        </p:nvGrpSpPr>
        <p:grpSpPr>
          <a:xfrm>
            <a:off x="1766888" y="1128713"/>
            <a:ext cx="5570538" cy="4576763"/>
            <a:chOff x="1766888" y="1128713"/>
            <a:chExt cx="5570538" cy="4576763"/>
          </a:xfrm>
        </p:grpSpPr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4119563" y="2495551"/>
              <a:ext cx="1627188" cy="2495550"/>
            </a:xfrm>
            <a:custGeom>
              <a:avLst/>
              <a:gdLst/>
              <a:ahLst/>
              <a:cxnLst>
                <a:cxn ang="0">
                  <a:pos x="0" y="1572"/>
                </a:cxn>
                <a:cxn ang="0">
                  <a:pos x="361" y="1275"/>
                </a:cxn>
                <a:cxn ang="0">
                  <a:pos x="607" y="1042"/>
                </a:cxn>
                <a:cxn ang="0">
                  <a:pos x="696" y="916"/>
                </a:cxn>
                <a:cxn ang="0">
                  <a:pos x="763" y="772"/>
                </a:cxn>
                <a:cxn ang="0">
                  <a:pos x="795" y="613"/>
                </a:cxn>
                <a:cxn ang="0">
                  <a:pos x="824" y="386"/>
                </a:cxn>
                <a:cxn ang="0">
                  <a:pos x="827" y="152"/>
                </a:cxn>
                <a:cxn ang="0">
                  <a:pos x="817" y="0"/>
                </a:cxn>
                <a:cxn ang="0">
                  <a:pos x="872" y="200"/>
                </a:cxn>
                <a:cxn ang="0">
                  <a:pos x="955" y="509"/>
                </a:cxn>
                <a:cxn ang="0">
                  <a:pos x="1001" y="694"/>
                </a:cxn>
                <a:cxn ang="0">
                  <a:pos x="1020" y="811"/>
                </a:cxn>
                <a:cxn ang="0">
                  <a:pos x="1025" y="919"/>
                </a:cxn>
                <a:cxn ang="0">
                  <a:pos x="1012" y="1005"/>
                </a:cxn>
                <a:cxn ang="0">
                  <a:pos x="983" y="1107"/>
                </a:cxn>
                <a:cxn ang="0">
                  <a:pos x="935" y="1182"/>
                </a:cxn>
                <a:cxn ang="0">
                  <a:pos x="880" y="1259"/>
                </a:cxn>
                <a:cxn ang="0">
                  <a:pos x="817" y="1324"/>
                </a:cxn>
                <a:cxn ang="0">
                  <a:pos x="734" y="1380"/>
                </a:cxn>
                <a:cxn ang="0">
                  <a:pos x="624" y="1430"/>
                </a:cxn>
                <a:cxn ang="0">
                  <a:pos x="455" y="1493"/>
                </a:cxn>
                <a:cxn ang="0">
                  <a:pos x="319" y="1527"/>
                </a:cxn>
                <a:cxn ang="0">
                  <a:pos x="163" y="1560"/>
                </a:cxn>
                <a:cxn ang="0">
                  <a:pos x="0" y="1572"/>
                </a:cxn>
                <a:cxn ang="0">
                  <a:pos x="0" y="1572"/>
                </a:cxn>
              </a:cxnLst>
              <a:rect l="0" t="0" r="r" b="b"/>
              <a:pathLst>
                <a:path w="1025" h="1572">
                  <a:moveTo>
                    <a:pt x="0" y="1572"/>
                  </a:moveTo>
                  <a:lnTo>
                    <a:pt x="361" y="1275"/>
                  </a:lnTo>
                  <a:lnTo>
                    <a:pt x="607" y="1042"/>
                  </a:lnTo>
                  <a:lnTo>
                    <a:pt x="696" y="916"/>
                  </a:lnTo>
                  <a:lnTo>
                    <a:pt x="763" y="772"/>
                  </a:lnTo>
                  <a:lnTo>
                    <a:pt x="795" y="613"/>
                  </a:lnTo>
                  <a:lnTo>
                    <a:pt x="824" y="386"/>
                  </a:lnTo>
                  <a:lnTo>
                    <a:pt x="827" y="152"/>
                  </a:lnTo>
                  <a:lnTo>
                    <a:pt x="817" y="0"/>
                  </a:lnTo>
                  <a:lnTo>
                    <a:pt x="872" y="200"/>
                  </a:lnTo>
                  <a:lnTo>
                    <a:pt x="955" y="509"/>
                  </a:lnTo>
                  <a:lnTo>
                    <a:pt x="1001" y="694"/>
                  </a:lnTo>
                  <a:lnTo>
                    <a:pt x="1020" y="811"/>
                  </a:lnTo>
                  <a:lnTo>
                    <a:pt x="1025" y="919"/>
                  </a:lnTo>
                  <a:lnTo>
                    <a:pt x="1012" y="1005"/>
                  </a:lnTo>
                  <a:lnTo>
                    <a:pt x="983" y="1107"/>
                  </a:lnTo>
                  <a:lnTo>
                    <a:pt x="935" y="1182"/>
                  </a:lnTo>
                  <a:lnTo>
                    <a:pt x="880" y="1259"/>
                  </a:lnTo>
                  <a:lnTo>
                    <a:pt x="817" y="1324"/>
                  </a:lnTo>
                  <a:lnTo>
                    <a:pt x="734" y="1380"/>
                  </a:lnTo>
                  <a:lnTo>
                    <a:pt x="624" y="1430"/>
                  </a:lnTo>
                  <a:lnTo>
                    <a:pt x="455" y="1493"/>
                  </a:lnTo>
                  <a:lnTo>
                    <a:pt x="319" y="1527"/>
                  </a:lnTo>
                  <a:lnTo>
                    <a:pt x="163" y="1560"/>
                  </a:lnTo>
                  <a:lnTo>
                    <a:pt x="0" y="1572"/>
                  </a:lnTo>
                  <a:lnTo>
                    <a:pt x="0" y="1572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1766888" y="1516063"/>
              <a:ext cx="1455738" cy="118745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24" y="748"/>
                </a:cxn>
                <a:cxn ang="0">
                  <a:pos x="338" y="542"/>
                </a:cxn>
                <a:cxn ang="0">
                  <a:pos x="502" y="340"/>
                </a:cxn>
                <a:cxn ang="0">
                  <a:pos x="663" y="190"/>
                </a:cxn>
                <a:cxn ang="0">
                  <a:pos x="809" y="77"/>
                </a:cxn>
                <a:cxn ang="0">
                  <a:pos x="917" y="0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917" h="748">
                  <a:moveTo>
                    <a:pt x="0" y="9"/>
                  </a:moveTo>
                  <a:lnTo>
                    <a:pt x="224" y="748"/>
                  </a:lnTo>
                  <a:lnTo>
                    <a:pt x="338" y="542"/>
                  </a:lnTo>
                  <a:lnTo>
                    <a:pt x="502" y="340"/>
                  </a:lnTo>
                  <a:lnTo>
                    <a:pt x="663" y="190"/>
                  </a:lnTo>
                  <a:lnTo>
                    <a:pt x="809" y="77"/>
                  </a:lnTo>
                  <a:lnTo>
                    <a:pt x="917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3235326" y="1128713"/>
              <a:ext cx="2376488" cy="390525"/>
            </a:xfrm>
            <a:custGeom>
              <a:avLst/>
              <a:gdLst/>
              <a:ahLst/>
              <a:cxnLst>
                <a:cxn ang="0">
                  <a:pos x="0" y="244"/>
                </a:cxn>
                <a:cxn ang="0">
                  <a:pos x="1497" y="246"/>
                </a:cxn>
                <a:cxn ang="0">
                  <a:pos x="1299" y="118"/>
                </a:cxn>
                <a:cxn ang="0">
                  <a:pos x="1149" y="48"/>
                </a:cxn>
                <a:cxn ang="0">
                  <a:pos x="993" y="8"/>
                </a:cxn>
                <a:cxn ang="0">
                  <a:pos x="847" y="0"/>
                </a:cxn>
                <a:cxn ang="0">
                  <a:pos x="654" y="0"/>
                </a:cxn>
                <a:cxn ang="0">
                  <a:pos x="452" y="32"/>
                </a:cxn>
                <a:cxn ang="0">
                  <a:pos x="257" y="97"/>
                </a:cxn>
                <a:cxn ang="0">
                  <a:pos x="93" y="183"/>
                </a:cxn>
                <a:cxn ang="0">
                  <a:pos x="0" y="244"/>
                </a:cxn>
                <a:cxn ang="0">
                  <a:pos x="0" y="244"/>
                </a:cxn>
              </a:cxnLst>
              <a:rect l="0" t="0" r="r" b="b"/>
              <a:pathLst>
                <a:path w="1497" h="246">
                  <a:moveTo>
                    <a:pt x="0" y="244"/>
                  </a:moveTo>
                  <a:lnTo>
                    <a:pt x="1497" y="246"/>
                  </a:lnTo>
                  <a:lnTo>
                    <a:pt x="1299" y="118"/>
                  </a:lnTo>
                  <a:lnTo>
                    <a:pt x="1149" y="48"/>
                  </a:lnTo>
                  <a:lnTo>
                    <a:pt x="993" y="8"/>
                  </a:lnTo>
                  <a:lnTo>
                    <a:pt x="847" y="0"/>
                  </a:lnTo>
                  <a:lnTo>
                    <a:pt x="654" y="0"/>
                  </a:lnTo>
                  <a:lnTo>
                    <a:pt x="452" y="32"/>
                  </a:lnTo>
                  <a:lnTo>
                    <a:pt x="257" y="97"/>
                  </a:lnTo>
                  <a:lnTo>
                    <a:pt x="93" y="183"/>
                  </a:lnTo>
                  <a:lnTo>
                    <a:pt x="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1916113" y="2733676"/>
              <a:ext cx="547688" cy="1152525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345" y="726"/>
                </a:cxn>
                <a:cxn ang="0">
                  <a:pos x="263" y="704"/>
                </a:cxn>
                <a:cxn ang="0">
                  <a:pos x="178" y="667"/>
                </a:cxn>
                <a:cxn ang="0">
                  <a:pos x="108" y="616"/>
                </a:cxn>
                <a:cxn ang="0">
                  <a:pos x="52" y="554"/>
                </a:cxn>
                <a:cxn ang="0">
                  <a:pos x="11" y="490"/>
                </a:cxn>
                <a:cxn ang="0">
                  <a:pos x="0" y="391"/>
                </a:cxn>
                <a:cxn ang="0">
                  <a:pos x="19" y="284"/>
                </a:cxn>
                <a:cxn ang="0">
                  <a:pos x="52" y="171"/>
                </a:cxn>
                <a:cxn ang="0">
                  <a:pos x="94" y="77"/>
                </a:cxn>
                <a:cxn ang="0">
                  <a:pos x="127" y="0"/>
                </a:cxn>
                <a:cxn ang="0">
                  <a:pos x="127" y="0"/>
                </a:cxn>
              </a:cxnLst>
              <a:rect l="0" t="0" r="r" b="b"/>
              <a:pathLst>
                <a:path w="345" h="726">
                  <a:moveTo>
                    <a:pt x="127" y="0"/>
                  </a:moveTo>
                  <a:lnTo>
                    <a:pt x="345" y="726"/>
                  </a:lnTo>
                  <a:lnTo>
                    <a:pt x="263" y="704"/>
                  </a:lnTo>
                  <a:lnTo>
                    <a:pt x="178" y="667"/>
                  </a:lnTo>
                  <a:lnTo>
                    <a:pt x="108" y="616"/>
                  </a:lnTo>
                  <a:lnTo>
                    <a:pt x="52" y="554"/>
                  </a:lnTo>
                  <a:lnTo>
                    <a:pt x="11" y="490"/>
                  </a:lnTo>
                  <a:lnTo>
                    <a:pt x="0" y="391"/>
                  </a:lnTo>
                  <a:lnTo>
                    <a:pt x="19" y="284"/>
                  </a:lnTo>
                  <a:lnTo>
                    <a:pt x="52" y="171"/>
                  </a:lnTo>
                  <a:lnTo>
                    <a:pt x="94" y="77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2325688" y="2813051"/>
              <a:ext cx="428625" cy="409575"/>
            </a:xfrm>
            <a:custGeom>
              <a:avLst/>
              <a:gdLst/>
              <a:ahLst/>
              <a:cxnLst>
                <a:cxn ang="0">
                  <a:pos x="70" y="14"/>
                </a:cxn>
                <a:cxn ang="0">
                  <a:pos x="142" y="116"/>
                </a:cxn>
                <a:cxn ang="0">
                  <a:pos x="70" y="116"/>
                </a:cxn>
                <a:cxn ang="0">
                  <a:pos x="24" y="132"/>
                </a:cxn>
                <a:cxn ang="0">
                  <a:pos x="0" y="156"/>
                </a:cxn>
                <a:cxn ang="0">
                  <a:pos x="5" y="201"/>
                </a:cxn>
                <a:cxn ang="0">
                  <a:pos x="45" y="244"/>
                </a:cxn>
                <a:cxn ang="0">
                  <a:pos x="106" y="258"/>
                </a:cxn>
                <a:cxn ang="0">
                  <a:pos x="181" y="242"/>
                </a:cxn>
                <a:cxn ang="0">
                  <a:pos x="239" y="201"/>
                </a:cxn>
                <a:cxn ang="0">
                  <a:pos x="265" y="150"/>
                </a:cxn>
                <a:cxn ang="0">
                  <a:pos x="270" y="97"/>
                </a:cxn>
                <a:cxn ang="0">
                  <a:pos x="251" y="46"/>
                </a:cxn>
                <a:cxn ang="0">
                  <a:pos x="219" y="14"/>
                </a:cxn>
                <a:cxn ang="0">
                  <a:pos x="157" y="0"/>
                </a:cxn>
                <a:cxn ang="0">
                  <a:pos x="101" y="0"/>
                </a:cxn>
                <a:cxn ang="0">
                  <a:pos x="70" y="14"/>
                </a:cxn>
                <a:cxn ang="0">
                  <a:pos x="70" y="14"/>
                </a:cxn>
              </a:cxnLst>
              <a:rect l="0" t="0" r="r" b="b"/>
              <a:pathLst>
                <a:path w="270" h="258">
                  <a:moveTo>
                    <a:pt x="70" y="14"/>
                  </a:moveTo>
                  <a:lnTo>
                    <a:pt x="142" y="116"/>
                  </a:lnTo>
                  <a:lnTo>
                    <a:pt x="70" y="116"/>
                  </a:lnTo>
                  <a:lnTo>
                    <a:pt x="24" y="132"/>
                  </a:lnTo>
                  <a:lnTo>
                    <a:pt x="0" y="156"/>
                  </a:lnTo>
                  <a:lnTo>
                    <a:pt x="5" y="201"/>
                  </a:lnTo>
                  <a:lnTo>
                    <a:pt x="45" y="244"/>
                  </a:lnTo>
                  <a:lnTo>
                    <a:pt x="106" y="258"/>
                  </a:lnTo>
                  <a:lnTo>
                    <a:pt x="181" y="242"/>
                  </a:lnTo>
                  <a:lnTo>
                    <a:pt x="239" y="201"/>
                  </a:lnTo>
                  <a:lnTo>
                    <a:pt x="265" y="150"/>
                  </a:lnTo>
                  <a:lnTo>
                    <a:pt x="270" y="97"/>
                  </a:lnTo>
                  <a:lnTo>
                    <a:pt x="251" y="46"/>
                  </a:lnTo>
                  <a:lnTo>
                    <a:pt x="219" y="14"/>
                  </a:lnTo>
                  <a:lnTo>
                    <a:pt x="157" y="0"/>
                  </a:lnTo>
                  <a:lnTo>
                    <a:pt x="101" y="0"/>
                  </a:lnTo>
                  <a:lnTo>
                    <a:pt x="70" y="14"/>
                  </a:lnTo>
                  <a:lnTo>
                    <a:pt x="70" y="14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3068638" y="2400301"/>
              <a:ext cx="1665288" cy="1076325"/>
            </a:xfrm>
            <a:custGeom>
              <a:avLst/>
              <a:gdLst/>
              <a:ahLst/>
              <a:cxnLst>
                <a:cxn ang="0">
                  <a:pos x="0" y="678"/>
                </a:cxn>
                <a:cxn ang="0">
                  <a:pos x="206" y="561"/>
                </a:cxn>
                <a:cxn ang="0">
                  <a:pos x="431" y="465"/>
                </a:cxn>
                <a:cxn ang="0">
                  <a:pos x="680" y="390"/>
                </a:cxn>
                <a:cxn ang="0">
                  <a:pos x="804" y="314"/>
                </a:cxn>
                <a:cxn ang="0">
                  <a:pos x="889" y="239"/>
                </a:cxn>
                <a:cxn ang="0">
                  <a:pos x="954" y="164"/>
                </a:cxn>
                <a:cxn ang="0">
                  <a:pos x="1007" y="86"/>
                </a:cxn>
                <a:cxn ang="0">
                  <a:pos x="1049" y="0"/>
                </a:cxn>
                <a:cxn ang="0">
                  <a:pos x="930" y="72"/>
                </a:cxn>
                <a:cxn ang="0">
                  <a:pos x="828" y="137"/>
                </a:cxn>
                <a:cxn ang="0">
                  <a:pos x="734" y="175"/>
                </a:cxn>
                <a:cxn ang="0">
                  <a:pos x="633" y="212"/>
                </a:cxn>
                <a:cxn ang="0">
                  <a:pos x="541" y="226"/>
                </a:cxn>
                <a:cxn ang="0">
                  <a:pos x="469" y="234"/>
                </a:cxn>
                <a:cxn ang="0">
                  <a:pos x="383" y="226"/>
                </a:cxn>
                <a:cxn ang="0">
                  <a:pos x="319" y="239"/>
                </a:cxn>
                <a:cxn ang="0">
                  <a:pos x="257" y="268"/>
                </a:cxn>
                <a:cxn ang="0">
                  <a:pos x="201" y="320"/>
                </a:cxn>
                <a:cxn ang="0">
                  <a:pos x="143" y="390"/>
                </a:cxn>
                <a:cxn ang="0">
                  <a:pos x="78" y="494"/>
                </a:cxn>
                <a:cxn ang="0">
                  <a:pos x="30" y="590"/>
                </a:cxn>
                <a:cxn ang="0">
                  <a:pos x="0" y="678"/>
                </a:cxn>
                <a:cxn ang="0">
                  <a:pos x="0" y="678"/>
                </a:cxn>
              </a:cxnLst>
              <a:rect l="0" t="0" r="r" b="b"/>
              <a:pathLst>
                <a:path w="1049" h="678">
                  <a:moveTo>
                    <a:pt x="0" y="678"/>
                  </a:moveTo>
                  <a:lnTo>
                    <a:pt x="206" y="561"/>
                  </a:lnTo>
                  <a:lnTo>
                    <a:pt x="431" y="465"/>
                  </a:lnTo>
                  <a:lnTo>
                    <a:pt x="680" y="390"/>
                  </a:lnTo>
                  <a:lnTo>
                    <a:pt x="804" y="314"/>
                  </a:lnTo>
                  <a:lnTo>
                    <a:pt x="889" y="239"/>
                  </a:lnTo>
                  <a:lnTo>
                    <a:pt x="954" y="164"/>
                  </a:lnTo>
                  <a:lnTo>
                    <a:pt x="1007" y="86"/>
                  </a:lnTo>
                  <a:lnTo>
                    <a:pt x="1049" y="0"/>
                  </a:lnTo>
                  <a:lnTo>
                    <a:pt x="930" y="72"/>
                  </a:lnTo>
                  <a:lnTo>
                    <a:pt x="828" y="137"/>
                  </a:lnTo>
                  <a:lnTo>
                    <a:pt x="734" y="175"/>
                  </a:lnTo>
                  <a:lnTo>
                    <a:pt x="633" y="212"/>
                  </a:lnTo>
                  <a:lnTo>
                    <a:pt x="541" y="226"/>
                  </a:lnTo>
                  <a:lnTo>
                    <a:pt x="469" y="234"/>
                  </a:lnTo>
                  <a:lnTo>
                    <a:pt x="383" y="226"/>
                  </a:lnTo>
                  <a:lnTo>
                    <a:pt x="319" y="239"/>
                  </a:lnTo>
                  <a:lnTo>
                    <a:pt x="257" y="268"/>
                  </a:lnTo>
                  <a:lnTo>
                    <a:pt x="201" y="320"/>
                  </a:lnTo>
                  <a:lnTo>
                    <a:pt x="143" y="390"/>
                  </a:lnTo>
                  <a:lnTo>
                    <a:pt x="78" y="494"/>
                  </a:lnTo>
                  <a:lnTo>
                    <a:pt x="30" y="590"/>
                  </a:lnTo>
                  <a:lnTo>
                    <a:pt x="0" y="678"/>
                  </a:lnTo>
                  <a:lnTo>
                    <a:pt x="0" y="678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3509963" y="1728788"/>
              <a:ext cx="1127125" cy="582613"/>
            </a:xfrm>
            <a:custGeom>
              <a:avLst/>
              <a:gdLst/>
              <a:ahLst/>
              <a:cxnLst>
                <a:cxn ang="0">
                  <a:pos x="0" y="297"/>
                </a:cxn>
                <a:cxn ang="0">
                  <a:pos x="12" y="254"/>
                </a:cxn>
                <a:cxn ang="0">
                  <a:pos x="27" y="204"/>
                </a:cxn>
                <a:cxn ang="0">
                  <a:pos x="51" y="153"/>
                </a:cxn>
                <a:cxn ang="0">
                  <a:pos x="82" y="107"/>
                </a:cxn>
                <a:cxn ang="0">
                  <a:pos x="119" y="68"/>
                </a:cxn>
                <a:cxn ang="0">
                  <a:pos x="167" y="35"/>
                </a:cxn>
                <a:cxn ang="0">
                  <a:pos x="210" y="16"/>
                </a:cxn>
                <a:cxn ang="0">
                  <a:pos x="261" y="0"/>
                </a:cxn>
                <a:cxn ang="0">
                  <a:pos x="317" y="0"/>
                </a:cxn>
                <a:cxn ang="0">
                  <a:pos x="384" y="3"/>
                </a:cxn>
                <a:cxn ang="0">
                  <a:pos x="440" y="11"/>
                </a:cxn>
                <a:cxn ang="0">
                  <a:pos x="507" y="35"/>
                </a:cxn>
                <a:cxn ang="0">
                  <a:pos x="561" y="54"/>
                </a:cxn>
                <a:cxn ang="0">
                  <a:pos x="609" y="78"/>
                </a:cxn>
                <a:cxn ang="0">
                  <a:pos x="657" y="118"/>
                </a:cxn>
                <a:cxn ang="0">
                  <a:pos x="691" y="160"/>
                </a:cxn>
                <a:cxn ang="0">
                  <a:pos x="710" y="193"/>
                </a:cxn>
                <a:cxn ang="0">
                  <a:pos x="657" y="239"/>
                </a:cxn>
                <a:cxn ang="0">
                  <a:pos x="604" y="276"/>
                </a:cxn>
                <a:cxn ang="0">
                  <a:pos x="544" y="311"/>
                </a:cxn>
                <a:cxn ang="0">
                  <a:pos x="488" y="338"/>
                </a:cxn>
                <a:cxn ang="0">
                  <a:pos x="442" y="353"/>
                </a:cxn>
                <a:cxn ang="0">
                  <a:pos x="392" y="365"/>
                </a:cxn>
                <a:cxn ang="0">
                  <a:pos x="333" y="367"/>
                </a:cxn>
                <a:cxn ang="0">
                  <a:pos x="287" y="367"/>
                </a:cxn>
                <a:cxn ang="0">
                  <a:pos x="282" y="303"/>
                </a:cxn>
                <a:cxn ang="0">
                  <a:pos x="303" y="303"/>
                </a:cxn>
                <a:cxn ang="0">
                  <a:pos x="338" y="290"/>
                </a:cxn>
                <a:cxn ang="0">
                  <a:pos x="367" y="266"/>
                </a:cxn>
                <a:cxn ang="0">
                  <a:pos x="387" y="242"/>
                </a:cxn>
                <a:cxn ang="0">
                  <a:pos x="394" y="204"/>
                </a:cxn>
                <a:cxn ang="0">
                  <a:pos x="394" y="172"/>
                </a:cxn>
                <a:cxn ang="0">
                  <a:pos x="384" y="129"/>
                </a:cxn>
                <a:cxn ang="0">
                  <a:pos x="367" y="107"/>
                </a:cxn>
                <a:cxn ang="0">
                  <a:pos x="343" y="92"/>
                </a:cxn>
                <a:cxn ang="0">
                  <a:pos x="319" y="78"/>
                </a:cxn>
                <a:cxn ang="0">
                  <a:pos x="293" y="73"/>
                </a:cxn>
                <a:cxn ang="0">
                  <a:pos x="268" y="73"/>
                </a:cxn>
                <a:cxn ang="0">
                  <a:pos x="237" y="78"/>
                </a:cxn>
                <a:cxn ang="0">
                  <a:pos x="210" y="97"/>
                </a:cxn>
                <a:cxn ang="0">
                  <a:pos x="191" y="112"/>
                </a:cxn>
                <a:cxn ang="0">
                  <a:pos x="174" y="140"/>
                </a:cxn>
                <a:cxn ang="0">
                  <a:pos x="167" y="164"/>
                </a:cxn>
                <a:cxn ang="0">
                  <a:pos x="164" y="196"/>
                </a:cxn>
                <a:cxn ang="0">
                  <a:pos x="169" y="228"/>
                </a:cxn>
                <a:cxn ang="0">
                  <a:pos x="188" y="257"/>
                </a:cxn>
                <a:cxn ang="0">
                  <a:pos x="207" y="278"/>
                </a:cxn>
                <a:cxn ang="0">
                  <a:pos x="237" y="295"/>
                </a:cxn>
                <a:cxn ang="0">
                  <a:pos x="261" y="300"/>
                </a:cxn>
                <a:cxn ang="0">
                  <a:pos x="261" y="367"/>
                </a:cxn>
                <a:cxn ang="0">
                  <a:pos x="199" y="357"/>
                </a:cxn>
                <a:cxn ang="0">
                  <a:pos x="135" y="343"/>
                </a:cxn>
                <a:cxn ang="0">
                  <a:pos x="70" y="324"/>
                </a:cxn>
                <a:cxn ang="0">
                  <a:pos x="0" y="297"/>
                </a:cxn>
                <a:cxn ang="0">
                  <a:pos x="0" y="297"/>
                </a:cxn>
              </a:cxnLst>
              <a:rect l="0" t="0" r="r" b="b"/>
              <a:pathLst>
                <a:path w="710" h="367">
                  <a:moveTo>
                    <a:pt x="0" y="297"/>
                  </a:moveTo>
                  <a:lnTo>
                    <a:pt x="12" y="254"/>
                  </a:lnTo>
                  <a:lnTo>
                    <a:pt x="27" y="204"/>
                  </a:lnTo>
                  <a:lnTo>
                    <a:pt x="51" y="153"/>
                  </a:lnTo>
                  <a:lnTo>
                    <a:pt x="82" y="107"/>
                  </a:lnTo>
                  <a:lnTo>
                    <a:pt x="119" y="68"/>
                  </a:lnTo>
                  <a:lnTo>
                    <a:pt x="167" y="35"/>
                  </a:lnTo>
                  <a:lnTo>
                    <a:pt x="210" y="16"/>
                  </a:lnTo>
                  <a:lnTo>
                    <a:pt x="261" y="0"/>
                  </a:lnTo>
                  <a:lnTo>
                    <a:pt x="317" y="0"/>
                  </a:lnTo>
                  <a:lnTo>
                    <a:pt x="384" y="3"/>
                  </a:lnTo>
                  <a:lnTo>
                    <a:pt x="440" y="11"/>
                  </a:lnTo>
                  <a:lnTo>
                    <a:pt x="507" y="35"/>
                  </a:lnTo>
                  <a:lnTo>
                    <a:pt x="561" y="54"/>
                  </a:lnTo>
                  <a:lnTo>
                    <a:pt x="609" y="78"/>
                  </a:lnTo>
                  <a:lnTo>
                    <a:pt x="657" y="118"/>
                  </a:lnTo>
                  <a:lnTo>
                    <a:pt x="691" y="160"/>
                  </a:lnTo>
                  <a:lnTo>
                    <a:pt x="710" y="193"/>
                  </a:lnTo>
                  <a:lnTo>
                    <a:pt x="657" y="239"/>
                  </a:lnTo>
                  <a:lnTo>
                    <a:pt x="604" y="276"/>
                  </a:lnTo>
                  <a:lnTo>
                    <a:pt x="544" y="311"/>
                  </a:lnTo>
                  <a:lnTo>
                    <a:pt x="488" y="338"/>
                  </a:lnTo>
                  <a:lnTo>
                    <a:pt x="442" y="353"/>
                  </a:lnTo>
                  <a:lnTo>
                    <a:pt x="392" y="365"/>
                  </a:lnTo>
                  <a:lnTo>
                    <a:pt x="333" y="367"/>
                  </a:lnTo>
                  <a:lnTo>
                    <a:pt x="287" y="367"/>
                  </a:lnTo>
                  <a:lnTo>
                    <a:pt x="282" y="303"/>
                  </a:lnTo>
                  <a:lnTo>
                    <a:pt x="303" y="303"/>
                  </a:lnTo>
                  <a:lnTo>
                    <a:pt x="338" y="290"/>
                  </a:lnTo>
                  <a:lnTo>
                    <a:pt x="367" y="266"/>
                  </a:lnTo>
                  <a:lnTo>
                    <a:pt x="387" y="242"/>
                  </a:lnTo>
                  <a:lnTo>
                    <a:pt x="394" y="204"/>
                  </a:lnTo>
                  <a:lnTo>
                    <a:pt x="394" y="172"/>
                  </a:lnTo>
                  <a:lnTo>
                    <a:pt x="384" y="129"/>
                  </a:lnTo>
                  <a:lnTo>
                    <a:pt x="367" y="107"/>
                  </a:lnTo>
                  <a:lnTo>
                    <a:pt x="343" y="92"/>
                  </a:lnTo>
                  <a:lnTo>
                    <a:pt x="319" y="78"/>
                  </a:lnTo>
                  <a:lnTo>
                    <a:pt x="293" y="73"/>
                  </a:lnTo>
                  <a:lnTo>
                    <a:pt x="268" y="73"/>
                  </a:lnTo>
                  <a:lnTo>
                    <a:pt x="237" y="78"/>
                  </a:lnTo>
                  <a:lnTo>
                    <a:pt x="210" y="97"/>
                  </a:lnTo>
                  <a:lnTo>
                    <a:pt x="191" y="112"/>
                  </a:lnTo>
                  <a:lnTo>
                    <a:pt x="174" y="140"/>
                  </a:lnTo>
                  <a:lnTo>
                    <a:pt x="167" y="164"/>
                  </a:lnTo>
                  <a:lnTo>
                    <a:pt x="164" y="196"/>
                  </a:lnTo>
                  <a:lnTo>
                    <a:pt x="169" y="228"/>
                  </a:lnTo>
                  <a:lnTo>
                    <a:pt x="188" y="257"/>
                  </a:lnTo>
                  <a:lnTo>
                    <a:pt x="207" y="278"/>
                  </a:lnTo>
                  <a:lnTo>
                    <a:pt x="237" y="295"/>
                  </a:lnTo>
                  <a:lnTo>
                    <a:pt x="261" y="300"/>
                  </a:lnTo>
                  <a:lnTo>
                    <a:pt x="261" y="367"/>
                  </a:lnTo>
                  <a:lnTo>
                    <a:pt x="199" y="357"/>
                  </a:lnTo>
                  <a:lnTo>
                    <a:pt x="135" y="343"/>
                  </a:lnTo>
                  <a:lnTo>
                    <a:pt x="70" y="324"/>
                  </a:lnTo>
                  <a:lnTo>
                    <a:pt x="0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3910013" y="2205038"/>
              <a:ext cx="60325" cy="103188"/>
            </a:xfrm>
            <a:custGeom>
              <a:avLst/>
              <a:gdLst/>
              <a:ahLst/>
              <a:cxnLst>
                <a:cxn ang="0">
                  <a:pos x="6" y="65"/>
                </a:cxn>
                <a:cxn ang="0">
                  <a:pos x="38" y="65"/>
                </a:cxn>
                <a:cxn ang="0">
                  <a:pos x="35" y="5"/>
                </a:cxn>
                <a:cxn ang="0">
                  <a:pos x="0" y="0"/>
                </a:cxn>
                <a:cxn ang="0">
                  <a:pos x="6" y="65"/>
                </a:cxn>
                <a:cxn ang="0">
                  <a:pos x="6" y="65"/>
                </a:cxn>
              </a:cxnLst>
              <a:rect l="0" t="0" r="r" b="b"/>
              <a:pathLst>
                <a:path w="38" h="65">
                  <a:moveTo>
                    <a:pt x="6" y="65"/>
                  </a:moveTo>
                  <a:lnTo>
                    <a:pt x="38" y="65"/>
                  </a:lnTo>
                  <a:lnTo>
                    <a:pt x="35" y="5"/>
                  </a:lnTo>
                  <a:lnTo>
                    <a:pt x="0" y="0"/>
                  </a:lnTo>
                  <a:lnTo>
                    <a:pt x="6" y="65"/>
                  </a:lnTo>
                  <a:lnTo>
                    <a:pt x="6" y="65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2470151" y="3111501"/>
              <a:ext cx="4049713" cy="2593975"/>
            </a:xfrm>
            <a:custGeom>
              <a:avLst/>
              <a:gdLst/>
              <a:ahLst/>
              <a:cxnLst>
                <a:cxn ang="0">
                  <a:pos x="0" y="483"/>
                </a:cxn>
                <a:cxn ang="0">
                  <a:pos x="356" y="1634"/>
                </a:cxn>
                <a:cxn ang="0">
                  <a:pos x="2551" y="1385"/>
                </a:cxn>
                <a:cxn ang="0">
                  <a:pos x="2112" y="1021"/>
                </a:cxn>
                <a:cxn ang="0">
                  <a:pos x="1896" y="1187"/>
                </a:cxn>
                <a:cxn ang="0">
                  <a:pos x="1725" y="1292"/>
                </a:cxn>
                <a:cxn ang="0">
                  <a:pos x="1539" y="1385"/>
                </a:cxn>
                <a:cxn ang="0">
                  <a:pos x="1387" y="1426"/>
                </a:cxn>
                <a:cxn ang="0">
                  <a:pos x="1256" y="1457"/>
                </a:cxn>
                <a:cxn ang="0">
                  <a:pos x="1124" y="1464"/>
                </a:cxn>
                <a:cxn ang="0">
                  <a:pos x="982" y="1457"/>
                </a:cxn>
                <a:cxn ang="0">
                  <a:pos x="868" y="1426"/>
                </a:cxn>
                <a:cxn ang="0">
                  <a:pos x="752" y="1356"/>
                </a:cxn>
                <a:cxn ang="0">
                  <a:pos x="685" y="1295"/>
                </a:cxn>
                <a:cxn ang="0">
                  <a:pos x="605" y="1177"/>
                </a:cxn>
                <a:cxn ang="0">
                  <a:pos x="544" y="986"/>
                </a:cxn>
                <a:cxn ang="0">
                  <a:pos x="793" y="1110"/>
                </a:cxn>
                <a:cxn ang="0">
                  <a:pos x="728" y="852"/>
                </a:cxn>
                <a:cxn ang="0">
                  <a:pos x="1010" y="967"/>
                </a:cxn>
                <a:cxn ang="0">
                  <a:pos x="916" y="745"/>
                </a:cxn>
                <a:cxn ang="0">
                  <a:pos x="1191" y="837"/>
                </a:cxn>
                <a:cxn ang="0">
                  <a:pos x="1119" y="589"/>
                </a:cxn>
                <a:cxn ang="0">
                  <a:pos x="1363" y="688"/>
                </a:cxn>
                <a:cxn ang="0">
                  <a:pos x="1309" y="475"/>
                </a:cxn>
                <a:cxn ang="0">
                  <a:pos x="1510" y="538"/>
                </a:cxn>
                <a:cxn ang="0">
                  <a:pos x="1459" y="282"/>
                </a:cxn>
                <a:cxn ang="0">
                  <a:pos x="1216" y="0"/>
                </a:cxn>
                <a:cxn ang="0">
                  <a:pos x="1247" y="381"/>
                </a:cxn>
                <a:cxn ang="0">
                  <a:pos x="916" y="159"/>
                </a:cxn>
                <a:cxn ang="0">
                  <a:pos x="937" y="488"/>
                </a:cxn>
                <a:cxn ang="0">
                  <a:pos x="658" y="249"/>
                </a:cxn>
                <a:cxn ang="0">
                  <a:pos x="629" y="601"/>
                </a:cxn>
                <a:cxn ang="0">
                  <a:pos x="324" y="391"/>
                </a:cxn>
                <a:cxn ang="0">
                  <a:pos x="409" y="743"/>
                </a:cxn>
                <a:cxn ang="0">
                  <a:pos x="0" y="483"/>
                </a:cxn>
                <a:cxn ang="0">
                  <a:pos x="0" y="483"/>
                </a:cxn>
              </a:cxnLst>
              <a:rect l="0" t="0" r="r" b="b"/>
              <a:pathLst>
                <a:path w="2551" h="1634">
                  <a:moveTo>
                    <a:pt x="0" y="483"/>
                  </a:moveTo>
                  <a:lnTo>
                    <a:pt x="356" y="1634"/>
                  </a:lnTo>
                  <a:lnTo>
                    <a:pt x="2551" y="1385"/>
                  </a:lnTo>
                  <a:lnTo>
                    <a:pt x="2112" y="1021"/>
                  </a:lnTo>
                  <a:lnTo>
                    <a:pt x="1896" y="1187"/>
                  </a:lnTo>
                  <a:lnTo>
                    <a:pt x="1725" y="1292"/>
                  </a:lnTo>
                  <a:lnTo>
                    <a:pt x="1539" y="1385"/>
                  </a:lnTo>
                  <a:lnTo>
                    <a:pt x="1387" y="1426"/>
                  </a:lnTo>
                  <a:lnTo>
                    <a:pt x="1256" y="1457"/>
                  </a:lnTo>
                  <a:lnTo>
                    <a:pt x="1124" y="1464"/>
                  </a:lnTo>
                  <a:lnTo>
                    <a:pt x="982" y="1457"/>
                  </a:lnTo>
                  <a:lnTo>
                    <a:pt x="868" y="1426"/>
                  </a:lnTo>
                  <a:lnTo>
                    <a:pt x="752" y="1356"/>
                  </a:lnTo>
                  <a:lnTo>
                    <a:pt x="685" y="1295"/>
                  </a:lnTo>
                  <a:lnTo>
                    <a:pt x="605" y="1177"/>
                  </a:lnTo>
                  <a:lnTo>
                    <a:pt x="544" y="986"/>
                  </a:lnTo>
                  <a:lnTo>
                    <a:pt x="793" y="1110"/>
                  </a:lnTo>
                  <a:lnTo>
                    <a:pt x="728" y="852"/>
                  </a:lnTo>
                  <a:lnTo>
                    <a:pt x="1010" y="967"/>
                  </a:lnTo>
                  <a:lnTo>
                    <a:pt x="916" y="745"/>
                  </a:lnTo>
                  <a:lnTo>
                    <a:pt x="1191" y="837"/>
                  </a:lnTo>
                  <a:lnTo>
                    <a:pt x="1119" y="589"/>
                  </a:lnTo>
                  <a:lnTo>
                    <a:pt x="1363" y="688"/>
                  </a:lnTo>
                  <a:lnTo>
                    <a:pt x="1309" y="475"/>
                  </a:lnTo>
                  <a:lnTo>
                    <a:pt x="1510" y="538"/>
                  </a:lnTo>
                  <a:lnTo>
                    <a:pt x="1459" y="282"/>
                  </a:lnTo>
                  <a:lnTo>
                    <a:pt x="1216" y="0"/>
                  </a:lnTo>
                  <a:lnTo>
                    <a:pt x="1247" y="381"/>
                  </a:lnTo>
                  <a:lnTo>
                    <a:pt x="916" y="159"/>
                  </a:lnTo>
                  <a:lnTo>
                    <a:pt x="937" y="488"/>
                  </a:lnTo>
                  <a:lnTo>
                    <a:pt x="658" y="249"/>
                  </a:lnTo>
                  <a:lnTo>
                    <a:pt x="629" y="601"/>
                  </a:lnTo>
                  <a:lnTo>
                    <a:pt x="324" y="391"/>
                  </a:lnTo>
                  <a:lnTo>
                    <a:pt x="409" y="743"/>
                  </a:lnTo>
                  <a:lnTo>
                    <a:pt x="0" y="483"/>
                  </a:lnTo>
                  <a:lnTo>
                    <a:pt x="0" y="483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5619751" y="1519238"/>
              <a:ext cx="1717675" cy="3709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1" y="0"/>
                </a:cxn>
                <a:cxn ang="0">
                  <a:pos x="1082" y="2330"/>
                </a:cxn>
                <a:cxn ang="0">
                  <a:pos x="1058" y="2337"/>
                </a:cxn>
                <a:cxn ang="0">
                  <a:pos x="954" y="1802"/>
                </a:cxn>
                <a:cxn ang="0">
                  <a:pos x="891" y="1493"/>
                </a:cxn>
                <a:cxn ang="0">
                  <a:pos x="814" y="1182"/>
                </a:cxn>
                <a:cxn ang="0">
                  <a:pos x="720" y="880"/>
                </a:cxn>
                <a:cxn ang="0">
                  <a:pos x="623" y="663"/>
                </a:cxn>
                <a:cxn ang="0">
                  <a:pos x="536" y="531"/>
                </a:cxn>
                <a:cxn ang="0">
                  <a:pos x="420" y="408"/>
                </a:cxn>
                <a:cxn ang="0">
                  <a:pos x="335" y="330"/>
                </a:cxn>
                <a:cxn ang="0">
                  <a:pos x="278" y="299"/>
                </a:cxn>
                <a:cxn ang="0">
                  <a:pos x="161" y="154"/>
                </a:cxn>
                <a:cxn ang="0">
                  <a:pos x="46" y="3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82" h="2337">
                  <a:moveTo>
                    <a:pt x="0" y="0"/>
                  </a:moveTo>
                  <a:lnTo>
                    <a:pt x="881" y="0"/>
                  </a:lnTo>
                  <a:lnTo>
                    <a:pt x="1082" y="2330"/>
                  </a:lnTo>
                  <a:lnTo>
                    <a:pt x="1058" y="2337"/>
                  </a:lnTo>
                  <a:lnTo>
                    <a:pt x="954" y="1802"/>
                  </a:lnTo>
                  <a:lnTo>
                    <a:pt x="891" y="1493"/>
                  </a:lnTo>
                  <a:lnTo>
                    <a:pt x="814" y="1182"/>
                  </a:lnTo>
                  <a:lnTo>
                    <a:pt x="720" y="880"/>
                  </a:lnTo>
                  <a:lnTo>
                    <a:pt x="623" y="663"/>
                  </a:lnTo>
                  <a:lnTo>
                    <a:pt x="536" y="531"/>
                  </a:lnTo>
                  <a:lnTo>
                    <a:pt x="420" y="408"/>
                  </a:lnTo>
                  <a:lnTo>
                    <a:pt x="335" y="330"/>
                  </a:lnTo>
                  <a:lnTo>
                    <a:pt x="278" y="299"/>
                  </a:lnTo>
                  <a:lnTo>
                    <a:pt x="161" y="154"/>
                  </a:lnTo>
                  <a:lnTo>
                    <a:pt x="46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3" name="techfest1.avi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52800" y="2209800"/>
            <a:ext cx="24384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dino1-256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490" y="1136664"/>
            <a:ext cx="914400" cy="914400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2845" y="693751"/>
            <a:ext cx="533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Striped Right Arrow 18"/>
          <p:cNvSpPr/>
          <p:nvPr/>
        </p:nvSpPr>
        <p:spPr>
          <a:xfrm>
            <a:off x="2511290" y="1327164"/>
            <a:ext cx="609600" cy="533400"/>
          </a:xfrm>
          <a:prstGeom prst="striped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52400" y="4876800"/>
            <a:ext cx="8229600" cy="1752600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illustration purposes, we represent DNA by a black-and-white picture: each pixel corresponds to one position in the DNA sequence of a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During the course of evolution, point mutations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accumulate in non-coding DNA. This is represented here by white noise.</a:t>
            </a:r>
          </a:p>
        </p:txBody>
      </p:sp>
      <p:sp>
        <p:nvSpPr>
          <p:cNvPr id="27" name="Rectangle 2"/>
          <p:cNvSpPr txBox="1">
            <a:spLocks noRot="1" noChangeArrowheads="1"/>
          </p:cNvSpPr>
          <p:nvPr/>
        </p:nvSpPr>
        <p:spPr bwMode="auto">
          <a:xfrm>
            <a:off x="381000" y="0"/>
            <a:ext cx="81534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charset="0"/>
                <a:ea typeface="ＭＳ Ｐゴシック" pitchFamily="-112" charset="-128"/>
                <a:cs typeface="ＭＳ Ｐゴシック" pitchFamily="-112" charset="-128"/>
              </a:rPr>
              <a:t>Accumulating Mutations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togglePause">
                                      <p:cBhvr>
                                        <p:cTn id="9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2"/>
          <p:cNvGrpSpPr>
            <a:grpSpLocks noChangeAspect="1"/>
          </p:cNvGrpSpPr>
          <p:nvPr/>
        </p:nvGrpSpPr>
        <p:grpSpPr>
          <a:xfrm>
            <a:off x="1766888" y="1128713"/>
            <a:ext cx="5570538" cy="4576763"/>
            <a:chOff x="1766888" y="1128713"/>
            <a:chExt cx="5570538" cy="4576763"/>
          </a:xfrm>
        </p:grpSpPr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4119563" y="2495551"/>
              <a:ext cx="1627188" cy="2495550"/>
            </a:xfrm>
            <a:custGeom>
              <a:avLst/>
              <a:gdLst/>
              <a:ahLst/>
              <a:cxnLst>
                <a:cxn ang="0">
                  <a:pos x="0" y="1572"/>
                </a:cxn>
                <a:cxn ang="0">
                  <a:pos x="361" y="1275"/>
                </a:cxn>
                <a:cxn ang="0">
                  <a:pos x="607" y="1042"/>
                </a:cxn>
                <a:cxn ang="0">
                  <a:pos x="696" y="916"/>
                </a:cxn>
                <a:cxn ang="0">
                  <a:pos x="763" y="772"/>
                </a:cxn>
                <a:cxn ang="0">
                  <a:pos x="795" y="613"/>
                </a:cxn>
                <a:cxn ang="0">
                  <a:pos x="824" y="386"/>
                </a:cxn>
                <a:cxn ang="0">
                  <a:pos x="827" y="152"/>
                </a:cxn>
                <a:cxn ang="0">
                  <a:pos x="817" y="0"/>
                </a:cxn>
                <a:cxn ang="0">
                  <a:pos x="872" y="200"/>
                </a:cxn>
                <a:cxn ang="0">
                  <a:pos x="955" y="509"/>
                </a:cxn>
                <a:cxn ang="0">
                  <a:pos x="1001" y="694"/>
                </a:cxn>
                <a:cxn ang="0">
                  <a:pos x="1020" y="811"/>
                </a:cxn>
                <a:cxn ang="0">
                  <a:pos x="1025" y="919"/>
                </a:cxn>
                <a:cxn ang="0">
                  <a:pos x="1012" y="1005"/>
                </a:cxn>
                <a:cxn ang="0">
                  <a:pos x="983" y="1107"/>
                </a:cxn>
                <a:cxn ang="0">
                  <a:pos x="935" y="1182"/>
                </a:cxn>
                <a:cxn ang="0">
                  <a:pos x="880" y="1259"/>
                </a:cxn>
                <a:cxn ang="0">
                  <a:pos x="817" y="1324"/>
                </a:cxn>
                <a:cxn ang="0">
                  <a:pos x="734" y="1380"/>
                </a:cxn>
                <a:cxn ang="0">
                  <a:pos x="624" y="1430"/>
                </a:cxn>
                <a:cxn ang="0">
                  <a:pos x="455" y="1493"/>
                </a:cxn>
                <a:cxn ang="0">
                  <a:pos x="319" y="1527"/>
                </a:cxn>
                <a:cxn ang="0">
                  <a:pos x="163" y="1560"/>
                </a:cxn>
                <a:cxn ang="0">
                  <a:pos x="0" y="1572"/>
                </a:cxn>
                <a:cxn ang="0">
                  <a:pos x="0" y="1572"/>
                </a:cxn>
              </a:cxnLst>
              <a:rect l="0" t="0" r="r" b="b"/>
              <a:pathLst>
                <a:path w="1025" h="1572">
                  <a:moveTo>
                    <a:pt x="0" y="1572"/>
                  </a:moveTo>
                  <a:lnTo>
                    <a:pt x="361" y="1275"/>
                  </a:lnTo>
                  <a:lnTo>
                    <a:pt x="607" y="1042"/>
                  </a:lnTo>
                  <a:lnTo>
                    <a:pt x="696" y="916"/>
                  </a:lnTo>
                  <a:lnTo>
                    <a:pt x="763" y="772"/>
                  </a:lnTo>
                  <a:lnTo>
                    <a:pt x="795" y="613"/>
                  </a:lnTo>
                  <a:lnTo>
                    <a:pt x="824" y="386"/>
                  </a:lnTo>
                  <a:lnTo>
                    <a:pt x="827" y="152"/>
                  </a:lnTo>
                  <a:lnTo>
                    <a:pt x="817" y="0"/>
                  </a:lnTo>
                  <a:lnTo>
                    <a:pt x="872" y="200"/>
                  </a:lnTo>
                  <a:lnTo>
                    <a:pt x="955" y="509"/>
                  </a:lnTo>
                  <a:lnTo>
                    <a:pt x="1001" y="694"/>
                  </a:lnTo>
                  <a:lnTo>
                    <a:pt x="1020" y="811"/>
                  </a:lnTo>
                  <a:lnTo>
                    <a:pt x="1025" y="919"/>
                  </a:lnTo>
                  <a:lnTo>
                    <a:pt x="1012" y="1005"/>
                  </a:lnTo>
                  <a:lnTo>
                    <a:pt x="983" y="1107"/>
                  </a:lnTo>
                  <a:lnTo>
                    <a:pt x="935" y="1182"/>
                  </a:lnTo>
                  <a:lnTo>
                    <a:pt x="880" y="1259"/>
                  </a:lnTo>
                  <a:lnTo>
                    <a:pt x="817" y="1324"/>
                  </a:lnTo>
                  <a:lnTo>
                    <a:pt x="734" y="1380"/>
                  </a:lnTo>
                  <a:lnTo>
                    <a:pt x="624" y="1430"/>
                  </a:lnTo>
                  <a:lnTo>
                    <a:pt x="455" y="1493"/>
                  </a:lnTo>
                  <a:lnTo>
                    <a:pt x="319" y="1527"/>
                  </a:lnTo>
                  <a:lnTo>
                    <a:pt x="163" y="1560"/>
                  </a:lnTo>
                  <a:lnTo>
                    <a:pt x="0" y="1572"/>
                  </a:lnTo>
                  <a:lnTo>
                    <a:pt x="0" y="1572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1766888" y="1516063"/>
              <a:ext cx="1455738" cy="118745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24" y="748"/>
                </a:cxn>
                <a:cxn ang="0">
                  <a:pos x="338" y="542"/>
                </a:cxn>
                <a:cxn ang="0">
                  <a:pos x="502" y="340"/>
                </a:cxn>
                <a:cxn ang="0">
                  <a:pos x="663" y="190"/>
                </a:cxn>
                <a:cxn ang="0">
                  <a:pos x="809" y="77"/>
                </a:cxn>
                <a:cxn ang="0">
                  <a:pos x="917" y="0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917" h="748">
                  <a:moveTo>
                    <a:pt x="0" y="9"/>
                  </a:moveTo>
                  <a:lnTo>
                    <a:pt x="224" y="748"/>
                  </a:lnTo>
                  <a:lnTo>
                    <a:pt x="338" y="542"/>
                  </a:lnTo>
                  <a:lnTo>
                    <a:pt x="502" y="340"/>
                  </a:lnTo>
                  <a:lnTo>
                    <a:pt x="663" y="190"/>
                  </a:lnTo>
                  <a:lnTo>
                    <a:pt x="809" y="77"/>
                  </a:lnTo>
                  <a:lnTo>
                    <a:pt x="917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3235326" y="1128713"/>
              <a:ext cx="2376488" cy="390525"/>
            </a:xfrm>
            <a:custGeom>
              <a:avLst/>
              <a:gdLst/>
              <a:ahLst/>
              <a:cxnLst>
                <a:cxn ang="0">
                  <a:pos x="0" y="244"/>
                </a:cxn>
                <a:cxn ang="0">
                  <a:pos x="1497" y="246"/>
                </a:cxn>
                <a:cxn ang="0">
                  <a:pos x="1299" y="118"/>
                </a:cxn>
                <a:cxn ang="0">
                  <a:pos x="1149" y="48"/>
                </a:cxn>
                <a:cxn ang="0">
                  <a:pos x="993" y="8"/>
                </a:cxn>
                <a:cxn ang="0">
                  <a:pos x="847" y="0"/>
                </a:cxn>
                <a:cxn ang="0">
                  <a:pos x="654" y="0"/>
                </a:cxn>
                <a:cxn ang="0">
                  <a:pos x="452" y="32"/>
                </a:cxn>
                <a:cxn ang="0">
                  <a:pos x="257" y="97"/>
                </a:cxn>
                <a:cxn ang="0">
                  <a:pos x="93" y="183"/>
                </a:cxn>
                <a:cxn ang="0">
                  <a:pos x="0" y="244"/>
                </a:cxn>
                <a:cxn ang="0">
                  <a:pos x="0" y="244"/>
                </a:cxn>
              </a:cxnLst>
              <a:rect l="0" t="0" r="r" b="b"/>
              <a:pathLst>
                <a:path w="1497" h="246">
                  <a:moveTo>
                    <a:pt x="0" y="244"/>
                  </a:moveTo>
                  <a:lnTo>
                    <a:pt x="1497" y="246"/>
                  </a:lnTo>
                  <a:lnTo>
                    <a:pt x="1299" y="118"/>
                  </a:lnTo>
                  <a:lnTo>
                    <a:pt x="1149" y="48"/>
                  </a:lnTo>
                  <a:lnTo>
                    <a:pt x="993" y="8"/>
                  </a:lnTo>
                  <a:lnTo>
                    <a:pt x="847" y="0"/>
                  </a:lnTo>
                  <a:lnTo>
                    <a:pt x="654" y="0"/>
                  </a:lnTo>
                  <a:lnTo>
                    <a:pt x="452" y="32"/>
                  </a:lnTo>
                  <a:lnTo>
                    <a:pt x="257" y="97"/>
                  </a:lnTo>
                  <a:lnTo>
                    <a:pt x="93" y="183"/>
                  </a:lnTo>
                  <a:lnTo>
                    <a:pt x="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1916113" y="2733676"/>
              <a:ext cx="547688" cy="1152525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345" y="726"/>
                </a:cxn>
                <a:cxn ang="0">
                  <a:pos x="263" y="704"/>
                </a:cxn>
                <a:cxn ang="0">
                  <a:pos x="178" y="667"/>
                </a:cxn>
                <a:cxn ang="0">
                  <a:pos x="108" y="616"/>
                </a:cxn>
                <a:cxn ang="0">
                  <a:pos x="52" y="554"/>
                </a:cxn>
                <a:cxn ang="0">
                  <a:pos x="11" y="490"/>
                </a:cxn>
                <a:cxn ang="0">
                  <a:pos x="0" y="391"/>
                </a:cxn>
                <a:cxn ang="0">
                  <a:pos x="19" y="284"/>
                </a:cxn>
                <a:cxn ang="0">
                  <a:pos x="52" y="171"/>
                </a:cxn>
                <a:cxn ang="0">
                  <a:pos x="94" y="77"/>
                </a:cxn>
                <a:cxn ang="0">
                  <a:pos x="127" y="0"/>
                </a:cxn>
                <a:cxn ang="0">
                  <a:pos x="127" y="0"/>
                </a:cxn>
              </a:cxnLst>
              <a:rect l="0" t="0" r="r" b="b"/>
              <a:pathLst>
                <a:path w="345" h="726">
                  <a:moveTo>
                    <a:pt x="127" y="0"/>
                  </a:moveTo>
                  <a:lnTo>
                    <a:pt x="345" y="726"/>
                  </a:lnTo>
                  <a:lnTo>
                    <a:pt x="263" y="704"/>
                  </a:lnTo>
                  <a:lnTo>
                    <a:pt x="178" y="667"/>
                  </a:lnTo>
                  <a:lnTo>
                    <a:pt x="108" y="616"/>
                  </a:lnTo>
                  <a:lnTo>
                    <a:pt x="52" y="554"/>
                  </a:lnTo>
                  <a:lnTo>
                    <a:pt x="11" y="490"/>
                  </a:lnTo>
                  <a:lnTo>
                    <a:pt x="0" y="391"/>
                  </a:lnTo>
                  <a:lnTo>
                    <a:pt x="19" y="284"/>
                  </a:lnTo>
                  <a:lnTo>
                    <a:pt x="52" y="171"/>
                  </a:lnTo>
                  <a:lnTo>
                    <a:pt x="94" y="77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2325688" y="2813051"/>
              <a:ext cx="428625" cy="409575"/>
            </a:xfrm>
            <a:custGeom>
              <a:avLst/>
              <a:gdLst/>
              <a:ahLst/>
              <a:cxnLst>
                <a:cxn ang="0">
                  <a:pos x="70" y="14"/>
                </a:cxn>
                <a:cxn ang="0">
                  <a:pos x="142" y="116"/>
                </a:cxn>
                <a:cxn ang="0">
                  <a:pos x="70" y="116"/>
                </a:cxn>
                <a:cxn ang="0">
                  <a:pos x="24" y="132"/>
                </a:cxn>
                <a:cxn ang="0">
                  <a:pos x="0" y="156"/>
                </a:cxn>
                <a:cxn ang="0">
                  <a:pos x="5" y="201"/>
                </a:cxn>
                <a:cxn ang="0">
                  <a:pos x="45" y="244"/>
                </a:cxn>
                <a:cxn ang="0">
                  <a:pos x="106" y="258"/>
                </a:cxn>
                <a:cxn ang="0">
                  <a:pos x="181" y="242"/>
                </a:cxn>
                <a:cxn ang="0">
                  <a:pos x="239" y="201"/>
                </a:cxn>
                <a:cxn ang="0">
                  <a:pos x="265" y="150"/>
                </a:cxn>
                <a:cxn ang="0">
                  <a:pos x="270" y="97"/>
                </a:cxn>
                <a:cxn ang="0">
                  <a:pos x="251" y="46"/>
                </a:cxn>
                <a:cxn ang="0">
                  <a:pos x="219" y="14"/>
                </a:cxn>
                <a:cxn ang="0">
                  <a:pos x="157" y="0"/>
                </a:cxn>
                <a:cxn ang="0">
                  <a:pos x="101" y="0"/>
                </a:cxn>
                <a:cxn ang="0">
                  <a:pos x="70" y="14"/>
                </a:cxn>
                <a:cxn ang="0">
                  <a:pos x="70" y="14"/>
                </a:cxn>
              </a:cxnLst>
              <a:rect l="0" t="0" r="r" b="b"/>
              <a:pathLst>
                <a:path w="270" h="258">
                  <a:moveTo>
                    <a:pt x="70" y="14"/>
                  </a:moveTo>
                  <a:lnTo>
                    <a:pt x="142" y="116"/>
                  </a:lnTo>
                  <a:lnTo>
                    <a:pt x="70" y="116"/>
                  </a:lnTo>
                  <a:lnTo>
                    <a:pt x="24" y="132"/>
                  </a:lnTo>
                  <a:lnTo>
                    <a:pt x="0" y="156"/>
                  </a:lnTo>
                  <a:lnTo>
                    <a:pt x="5" y="201"/>
                  </a:lnTo>
                  <a:lnTo>
                    <a:pt x="45" y="244"/>
                  </a:lnTo>
                  <a:lnTo>
                    <a:pt x="106" y="258"/>
                  </a:lnTo>
                  <a:lnTo>
                    <a:pt x="181" y="242"/>
                  </a:lnTo>
                  <a:lnTo>
                    <a:pt x="239" y="201"/>
                  </a:lnTo>
                  <a:lnTo>
                    <a:pt x="265" y="150"/>
                  </a:lnTo>
                  <a:lnTo>
                    <a:pt x="270" y="97"/>
                  </a:lnTo>
                  <a:lnTo>
                    <a:pt x="251" y="46"/>
                  </a:lnTo>
                  <a:lnTo>
                    <a:pt x="219" y="14"/>
                  </a:lnTo>
                  <a:lnTo>
                    <a:pt x="157" y="0"/>
                  </a:lnTo>
                  <a:lnTo>
                    <a:pt x="101" y="0"/>
                  </a:lnTo>
                  <a:lnTo>
                    <a:pt x="70" y="14"/>
                  </a:lnTo>
                  <a:lnTo>
                    <a:pt x="70" y="14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3068638" y="2400301"/>
              <a:ext cx="1665288" cy="1076325"/>
            </a:xfrm>
            <a:custGeom>
              <a:avLst/>
              <a:gdLst/>
              <a:ahLst/>
              <a:cxnLst>
                <a:cxn ang="0">
                  <a:pos x="0" y="678"/>
                </a:cxn>
                <a:cxn ang="0">
                  <a:pos x="206" y="561"/>
                </a:cxn>
                <a:cxn ang="0">
                  <a:pos x="431" y="465"/>
                </a:cxn>
                <a:cxn ang="0">
                  <a:pos x="680" y="390"/>
                </a:cxn>
                <a:cxn ang="0">
                  <a:pos x="804" y="314"/>
                </a:cxn>
                <a:cxn ang="0">
                  <a:pos x="889" y="239"/>
                </a:cxn>
                <a:cxn ang="0">
                  <a:pos x="954" y="164"/>
                </a:cxn>
                <a:cxn ang="0">
                  <a:pos x="1007" y="86"/>
                </a:cxn>
                <a:cxn ang="0">
                  <a:pos x="1049" y="0"/>
                </a:cxn>
                <a:cxn ang="0">
                  <a:pos x="930" y="72"/>
                </a:cxn>
                <a:cxn ang="0">
                  <a:pos x="828" y="137"/>
                </a:cxn>
                <a:cxn ang="0">
                  <a:pos x="734" y="175"/>
                </a:cxn>
                <a:cxn ang="0">
                  <a:pos x="633" y="212"/>
                </a:cxn>
                <a:cxn ang="0">
                  <a:pos x="541" y="226"/>
                </a:cxn>
                <a:cxn ang="0">
                  <a:pos x="469" y="234"/>
                </a:cxn>
                <a:cxn ang="0">
                  <a:pos x="383" y="226"/>
                </a:cxn>
                <a:cxn ang="0">
                  <a:pos x="319" y="239"/>
                </a:cxn>
                <a:cxn ang="0">
                  <a:pos x="257" y="268"/>
                </a:cxn>
                <a:cxn ang="0">
                  <a:pos x="201" y="320"/>
                </a:cxn>
                <a:cxn ang="0">
                  <a:pos x="143" y="390"/>
                </a:cxn>
                <a:cxn ang="0">
                  <a:pos x="78" y="494"/>
                </a:cxn>
                <a:cxn ang="0">
                  <a:pos x="30" y="590"/>
                </a:cxn>
                <a:cxn ang="0">
                  <a:pos x="0" y="678"/>
                </a:cxn>
                <a:cxn ang="0">
                  <a:pos x="0" y="678"/>
                </a:cxn>
              </a:cxnLst>
              <a:rect l="0" t="0" r="r" b="b"/>
              <a:pathLst>
                <a:path w="1049" h="678">
                  <a:moveTo>
                    <a:pt x="0" y="678"/>
                  </a:moveTo>
                  <a:lnTo>
                    <a:pt x="206" y="561"/>
                  </a:lnTo>
                  <a:lnTo>
                    <a:pt x="431" y="465"/>
                  </a:lnTo>
                  <a:lnTo>
                    <a:pt x="680" y="390"/>
                  </a:lnTo>
                  <a:lnTo>
                    <a:pt x="804" y="314"/>
                  </a:lnTo>
                  <a:lnTo>
                    <a:pt x="889" y="239"/>
                  </a:lnTo>
                  <a:lnTo>
                    <a:pt x="954" y="164"/>
                  </a:lnTo>
                  <a:lnTo>
                    <a:pt x="1007" y="86"/>
                  </a:lnTo>
                  <a:lnTo>
                    <a:pt x="1049" y="0"/>
                  </a:lnTo>
                  <a:lnTo>
                    <a:pt x="930" y="72"/>
                  </a:lnTo>
                  <a:lnTo>
                    <a:pt x="828" y="137"/>
                  </a:lnTo>
                  <a:lnTo>
                    <a:pt x="734" y="175"/>
                  </a:lnTo>
                  <a:lnTo>
                    <a:pt x="633" y="212"/>
                  </a:lnTo>
                  <a:lnTo>
                    <a:pt x="541" y="226"/>
                  </a:lnTo>
                  <a:lnTo>
                    <a:pt x="469" y="234"/>
                  </a:lnTo>
                  <a:lnTo>
                    <a:pt x="383" y="226"/>
                  </a:lnTo>
                  <a:lnTo>
                    <a:pt x="319" y="239"/>
                  </a:lnTo>
                  <a:lnTo>
                    <a:pt x="257" y="268"/>
                  </a:lnTo>
                  <a:lnTo>
                    <a:pt x="201" y="320"/>
                  </a:lnTo>
                  <a:lnTo>
                    <a:pt x="143" y="390"/>
                  </a:lnTo>
                  <a:lnTo>
                    <a:pt x="78" y="494"/>
                  </a:lnTo>
                  <a:lnTo>
                    <a:pt x="30" y="590"/>
                  </a:lnTo>
                  <a:lnTo>
                    <a:pt x="0" y="678"/>
                  </a:lnTo>
                  <a:lnTo>
                    <a:pt x="0" y="678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3509963" y="1728788"/>
              <a:ext cx="1127125" cy="582613"/>
            </a:xfrm>
            <a:custGeom>
              <a:avLst/>
              <a:gdLst/>
              <a:ahLst/>
              <a:cxnLst>
                <a:cxn ang="0">
                  <a:pos x="0" y="297"/>
                </a:cxn>
                <a:cxn ang="0">
                  <a:pos x="12" y="254"/>
                </a:cxn>
                <a:cxn ang="0">
                  <a:pos x="27" y="204"/>
                </a:cxn>
                <a:cxn ang="0">
                  <a:pos x="51" y="153"/>
                </a:cxn>
                <a:cxn ang="0">
                  <a:pos x="82" y="107"/>
                </a:cxn>
                <a:cxn ang="0">
                  <a:pos x="119" y="68"/>
                </a:cxn>
                <a:cxn ang="0">
                  <a:pos x="167" y="35"/>
                </a:cxn>
                <a:cxn ang="0">
                  <a:pos x="210" y="16"/>
                </a:cxn>
                <a:cxn ang="0">
                  <a:pos x="261" y="0"/>
                </a:cxn>
                <a:cxn ang="0">
                  <a:pos x="317" y="0"/>
                </a:cxn>
                <a:cxn ang="0">
                  <a:pos x="384" y="3"/>
                </a:cxn>
                <a:cxn ang="0">
                  <a:pos x="440" y="11"/>
                </a:cxn>
                <a:cxn ang="0">
                  <a:pos x="507" y="35"/>
                </a:cxn>
                <a:cxn ang="0">
                  <a:pos x="561" y="54"/>
                </a:cxn>
                <a:cxn ang="0">
                  <a:pos x="609" y="78"/>
                </a:cxn>
                <a:cxn ang="0">
                  <a:pos x="657" y="118"/>
                </a:cxn>
                <a:cxn ang="0">
                  <a:pos x="691" y="160"/>
                </a:cxn>
                <a:cxn ang="0">
                  <a:pos x="710" y="193"/>
                </a:cxn>
                <a:cxn ang="0">
                  <a:pos x="657" y="239"/>
                </a:cxn>
                <a:cxn ang="0">
                  <a:pos x="604" y="276"/>
                </a:cxn>
                <a:cxn ang="0">
                  <a:pos x="544" y="311"/>
                </a:cxn>
                <a:cxn ang="0">
                  <a:pos x="488" y="338"/>
                </a:cxn>
                <a:cxn ang="0">
                  <a:pos x="442" y="353"/>
                </a:cxn>
                <a:cxn ang="0">
                  <a:pos x="392" y="365"/>
                </a:cxn>
                <a:cxn ang="0">
                  <a:pos x="333" y="367"/>
                </a:cxn>
                <a:cxn ang="0">
                  <a:pos x="287" y="367"/>
                </a:cxn>
                <a:cxn ang="0">
                  <a:pos x="282" y="303"/>
                </a:cxn>
                <a:cxn ang="0">
                  <a:pos x="303" y="303"/>
                </a:cxn>
                <a:cxn ang="0">
                  <a:pos x="338" y="290"/>
                </a:cxn>
                <a:cxn ang="0">
                  <a:pos x="367" y="266"/>
                </a:cxn>
                <a:cxn ang="0">
                  <a:pos x="387" y="242"/>
                </a:cxn>
                <a:cxn ang="0">
                  <a:pos x="394" y="204"/>
                </a:cxn>
                <a:cxn ang="0">
                  <a:pos x="394" y="172"/>
                </a:cxn>
                <a:cxn ang="0">
                  <a:pos x="384" y="129"/>
                </a:cxn>
                <a:cxn ang="0">
                  <a:pos x="367" y="107"/>
                </a:cxn>
                <a:cxn ang="0">
                  <a:pos x="343" y="92"/>
                </a:cxn>
                <a:cxn ang="0">
                  <a:pos x="319" y="78"/>
                </a:cxn>
                <a:cxn ang="0">
                  <a:pos x="293" y="73"/>
                </a:cxn>
                <a:cxn ang="0">
                  <a:pos x="268" y="73"/>
                </a:cxn>
                <a:cxn ang="0">
                  <a:pos x="237" y="78"/>
                </a:cxn>
                <a:cxn ang="0">
                  <a:pos x="210" y="97"/>
                </a:cxn>
                <a:cxn ang="0">
                  <a:pos x="191" y="112"/>
                </a:cxn>
                <a:cxn ang="0">
                  <a:pos x="174" y="140"/>
                </a:cxn>
                <a:cxn ang="0">
                  <a:pos x="167" y="164"/>
                </a:cxn>
                <a:cxn ang="0">
                  <a:pos x="164" y="196"/>
                </a:cxn>
                <a:cxn ang="0">
                  <a:pos x="169" y="228"/>
                </a:cxn>
                <a:cxn ang="0">
                  <a:pos x="188" y="257"/>
                </a:cxn>
                <a:cxn ang="0">
                  <a:pos x="207" y="278"/>
                </a:cxn>
                <a:cxn ang="0">
                  <a:pos x="237" y="295"/>
                </a:cxn>
                <a:cxn ang="0">
                  <a:pos x="261" y="300"/>
                </a:cxn>
                <a:cxn ang="0">
                  <a:pos x="261" y="367"/>
                </a:cxn>
                <a:cxn ang="0">
                  <a:pos x="199" y="357"/>
                </a:cxn>
                <a:cxn ang="0">
                  <a:pos x="135" y="343"/>
                </a:cxn>
                <a:cxn ang="0">
                  <a:pos x="70" y="324"/>
                </a:cxn>
                <a:cxn ang="0">
                  <a:pos x="0" y="297"/>
                </a:cxn>
                <a:cxn ang="0">
                  <a:pos x="0" y="297"/>
                </a:cxn>
              </a:cxnLst>
              <a:rect l="0" t="0" r="r" b="b"/>
              <a:pathLst>
                <a:path w="710" h="367">
                  <a:moveTo>
                    <a:pt x="0" y="297"/>
                  </a:moveTo>
                  <a:lnTo>
                    <a:pt x="12" y="254"/>
                  </a:lnTo>
                  <a:lnTo>
                    <a:pt x="27" y="204"/>
                  </a:lnTo>
                  <a:lnTo>
                    <a:pt x="51" y="153"/>
                  </a:lnTo>
                  <a:lnTo>
                    <a:pt x="82" y="107"/>
                  </a:lnTo>
                  <a:lnTo>
                    <a:pt x="119" y="68"/>
                  </a:lnTo>
                  <a:lnTo>
                    <a:pt x="167" y="35"/>
                  </a:lnTo>
                  <a:lnTo>
                    <a:pt x="210" y="16"/>
                  </a:lnTo>
                  <a:lnTo>
                    <a:pt x="261" y="0"/>
                  </a:lnTo>
                  <a:lnTo>
                    <a:pt x="317" y="0"/>
                  </a:lnTo>
                  <a:lnTo>
                    <a:pt x="384" y="3"/>
                  </a:lnTo>
                  <a:lnTo>
                    <a:pt x="440" y="11"/>
                  </a:lnTo>
                  <a:lnTo>
                    <a:pt x="507" y="35"/>
                  </a:lnTo>
                  <a:lnTo>
                    <a:pt x="561" y="54"/>
                  </a:lnTo>
                  <a:lnTo>
                    <a:pt x="609" y="78"/>
                  </a:lnTo>
                  <a:lnTo>
                    <a:pt x="657" y="118"/>
                  </a:lnTo>
                  <a:lnTo>
                    <a:pt x="691" y="160"/>
                  </a:lnTo>
                  <a:lnTo>
                    <a:pt x="710" y="193"/>
                  </a:lnTo>
                  <a:lnTo>
                    <a:pt x="657" y="239"/>
                  </a:lnTo>
                  <a:lnTo>
                    <a:pt x="604" y="276"/>
                  </a:lnTo>
                  <a:lnTo>
                    <a:pt x="544" y="311"/>
                  </a:lnTo>
                  <a:lnTo>
                    <a:pt x="488" y="338"/>
                  </a:lnTo>
                  <a:lnTo>
                    <a:pt x="442" y="353"/>
                  </a:lnTo>
                  <a:lnTo>
                    <a:pt x="392" y="365"/>
                  </a:lnTo>
                  <a:lnTo>
                    <a:pt x="333" y="367"/>
                  </a:lnTo>
                  <a:lnTo>
                    <a:pt x="287" y="367"/>
                  </a:lnTo>
                  <a:lnTo>
                    <a:pt x="282" y="303"/>
                  </a:lnTo>
                  <a:lnTo>
                    <a:pt x="303" y="303"/>
                  </a:lnTo>
                  <a:lnTo>
                    <a:pt x="338" y="290"/>
                  </a:lnTo>
                  <a:lnTo>
                    <a:pt x="367" y="266"/>
                  </a:lnTo>
                  <a:lnTo>
                    <a:pt x="387" y="242"/>
                  </a:lnTo>
                  <a:lnTo>
                    <a:pt x="394" y="204"/>
                  </a:lnTo>
                  <a:lnTo>
                    <a:pt x="394" y="172"/>
                  </a:lnTo>
                  <a:lnTo>
                    <a:pt x="384" y="129"/>
                  </a:lnTo>
                  <a:lnTo>
                    <a:pt x="367" y="107"/>
                  </a:lnTo>
                  <a:lnTo>
                    <a:pt x="343" y="92"/>
                  </a:lnTo>
                  <a:lnTo>
                    <a:pt x="319" y="78"/>
                  </a:lnTo>
                  <a:lnTo>
                    <a:pt x="293" y="73"/>
                  </a:lnTo>
                  <a:lnTo>
                    <a:pt x="268" y="73"/>
                  </a:lnTo>
                  <a:lnTo>
                    <a:pt x="237" y="78"/>
                  </a:lnTo>
                  <a:lnTo>
                    <a:pt x="210" y="97"/>
                  </a:lnTo>
                  <a:lnTo>
                    <a:pt x="191" y="112"/>
                  </a:lnTo>
                  <a:lnTo>
                    <a:pt x="174" y="140"/>
                  </a:lnTo>
                  <a:lnTo>
                    <a:pt x="167" y="164"/>
                  </a:lnTo>
                  <a:lnTo>
                    <a:pt x="164" y="196"/>
                  </a:lnTo>
                  <a:lnTo>
                    <a:pt x="169" y="228"/>
                  </a:lnTo>
                  <a:lnTo>
                    <a:pt x="188" y="257"/>
                  </a:lnTo>
                  <a:lnTo>
                    <a:pt x="207" y="278"/>
                  </a:lnTo>
                  <a:lnTo>
                    <a:pt x="237" y="295"/>
                  </a:lnTo>
                  <a:lnTo>
                    <a:pt x="261" y="300"/>
                  </a:lnTo>
                  <a:lnTo>
                    <a:pt x="261" y="367"/>
                  </a:lnTo>
                  <a:lnTo>
                    <a:pt x="199" y="357"/>
                  </a:lnTo>
                  <a:lnTo>
                    <a:pt x="135" y="343"/>
                  </a:lnTo>
                  <a:lnTo>
                    <a:pt x="70" y="324"/>
                  </a:lnTo>
                  <a:lnTo>
                    <a:pt x="0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3910013" y="2205038"/>
              <a:ext cx="60325" cy="103188"/>
            </a:xfrm>
            <a:custGeom>
              <a:avLst/>
              <a:gdLst/>
              <a:ahLst/>
              <a:cxnLst>
                <a:cxn ang="0">
                  <a:pos x="6" y="65"/>
                </a:cxn>
                <a:cxn ang="0">
                  <a:pos x="38" y="65"/>
                </a:cxn>
                <a:cxn ang="0">
                  <a:pos x="35" y="5"/>
                </a:cxn>
                <a:cxn ang="0">
                  <a:pos x="0" y="0"/>
                </a:cxn>
                <a:cxn ang="0">
                  <a:pos x="6" y="65"/>
                </a:cxn>
                <a:cxn ang="0">
                  <a:pos x="6" y="65"/>
                </a:cxn>
              </a:cxnLst>
              <a:rect l="0" t="0" r="r" b="b"/>
              <a:pathLst>
                <a:path w="38" h="65">
                  <a:moveTo>
                    <a:pt x="6" y="65"/>
                  </a:moveTo>
                  <a:lnTo>
                    <a:pt x="38" y="65"/>
                  </a:lnTo>
                  <a:lnTo>
                    <a:pt x="35" y="5"/>
                  </a:lnTo>
                  <a:lnTo>
                    <a:pt x="0" y="0"/>
                  </a:lnTo>
                  <a:lnTo>
                    <a:pt x="6" y="65"/>
                  </a:lnTo>
                  <a:lnTo>
                    <a:pt x="6" y="65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2470151" y="3111501"/>
              <a:ext cx="4049713" cy="2593975"/>
            </a:xfrm>
            <a:custGeom>
              <a:avLst/>
              <a:gdLst/>
              <a:ahLst/>
              <a:cxnLst>
                <a:cxn ang="0">
                  <a:pos x="0" y="483"/>
                </a:cxn>
                <a:cxn ang="0">
                  <a:pos x="356" y="1634"/>
                </a:cxn>
                <a:cxn ang="0">
                  <a:pos x="2551" y="1385"/>
                </a:cxn>
                <a:cxn ang="0">
                  <a:pos x="2112" y="1021"/>
                </a:cxn>
                <a:cxn ang="0">
                  <a:pos x="1896" y="1187"/>
                </a:cxn>
                <a:cxn ang="0">
                  <a:pos x="1725" y="1292"/>
                </a:cxn>
                <a:cxn ang="0">
                  <a:pos x="1539" y="1385"/>
                </a:cxn>
                <a:cxn ang="0">
                  <a:pos x="1387" y="1426"/>
                </a:cxn>
                <a:cxn ang="0">
                  <a:pos x="1256" y="1457"/>
                </a:cxn>
                <a:cxn ang="0">
                  <a:pos x="1124" y="1464"/>
                </a:cxn>
                <a:cxn ang="0">
                  <a:pos x="982" y="1457"/>
                </a:cxn>
                <a:cxn ang="0">
                  <a:pos x="868" y="1426"/>
                </a:cxn>
                <a:cxn ang="0">
                  <a:pos x="752" y="1356"/>
                </a:cxn>
                <a:cxn ang="0">
                  <a:pos x="685" y="1295"/>
                </a:cxn>
                <a:cxn ang="0">
                  <a:pos x="605" y="1177"/>
                </a:cxn>
                <a:cxn ang="0">
                  <a:pos x="544" y="986"/>
                </a:cxn>
                <a:cxn ang="0">
                  <a:pos x="793" y="1110"/>
                </a:cxn>
                <a:cxn ang="0">
                  <a:pos x="728" y="852"/>
                </a:cxn>
                <a:cxn ang="0">
                  <a:pos x="1010" y="967"/>
                </a:cxn>
                <a:cxn ang="0">
                  <a:pos x="916" y="745"/>
                </a:cxn>
                <a:cxn ang="0">
                  <a:pos x="1191" y="837"/>
                </a:cxn>
                <a:cxn ang="0">
                  <a:pos x="1119" y="589"/>
                </a:cxn>
                <a:cxn ang="0">
                  <a:pos x="1363" y="688"/>
                </a:cxn>
                <a:cxn ang="0">
                  <a:pos x="1309" y="475"/>
                </a:cxn>
                <a:cxn ang="0">
                  <a:pos x="1510" y="538"/>
                </a:cxn>
                <a:cxn ang="0">
                  <a:pos x="1459" y="282"/>
                </a:cxn>
                <a:cxn ang="0">
                  <a:pos x="1216" y="0"/>
                </a:cxn>
                <a:cxn ang="0">
                  <a:pos x="1247" y="381"/>
                </a:cxn>
                <a:cxn ang="0">
                  <a:pos x="916" y="159"/>
                </a:cxn>
                <a:cxn ang="0">
                  <a:pos x="937" y="488"/>
                </a:cxn>
                <a:cxn ang="0">
                  <a:pos x="658" y="249"/>
                </a:cxn>
                <a:cxn ang="0">
                  <a:pos x="629" y="601"/>
                </a:cxn>
                <a:cxn ang="0">
                  <a:pos x="324" y="391"/>
                </a:cxn>
                <a:cxn ang="0">
                  <a:pos x="409" y="743"/>
                </a:cxn>
                <a:cxn ang="0">
                  <a:pos x="0" y="483"/>
                </a:cxn>
                <a:cxn ang="0">
                  <a:pos x="0" y="483"/>
                </a:cxn>
              </a:cxnLst>
              <a:rect l="0" t="0" r="r" b="b"/>
              <a:pathLst>
                <a:path w="2551" h="1634">
                  <a:moveTo>
                    <a:pt x="0" y="483"/>
                  </a:moveTo>
                  <a:lnTo>
                    <a:pt x="356" y="1634"/>
                  </a:lnTo>
                  <a:lnTo>
                    <a:pt x="2551" y="1385"/>
                  </a:lnTo>
                  <a:lnTo>
                    <a:pt x="2112" y="1021"/>
                  </a:lnTo>
                  <a:lnTo>
                    <a:pt x="1896" y="1187"/>
                  </a:lnTo>
                  <a:lnTo>
                    <a:pt x="1725" y="1292"/>
                  </a:lnTo>
                  <a:lnTo>
                    <a:pt x="1539" y="1385"/>
                  </a:lnTo>
                  <a:lnTo>
                    <a:pt x="1387" y="1426"/>
                  </a:lnTo>
                  <a:lnTo>
                    <a:pt x="1256" y="1457"/>
                  </a:lnTo>
                  <a:lnTo>
                    <a:pt x="1124" y="1464"/>
                  </a:lnTo>
                  <a:lnTo>
                    <a:pt x="982" y="1457"/>
                  </a:lnTo>
                  <a:lnTo>
                    <a:pt x="868" y="1426"/>
                  </a:lnTo>
                  <a:lnTo>
                    <a:pt x="752" y="1356"/>
                  </a:lnTo>
                  <a:lnTo>
                    <a:pt x="685" y="1295"/>
                  </a:lnTo>
                  <a:lnTo>
                    <a:pt x="605" y="1177"/>
                  </a:lnTo>
                  <a:lnTo>
                    <a:pt x="544" y="986"/>
                  </a:lnTo>
                  <a:lnTo>
                    <a:pt x="793" y="1110"/>
                  </a:lnTo>
                  <a:lnTo>
                    <a:pt x="728" y="852"/>
                  </a:lnTo>
                  <a:lnTo>
                    <a:pt x="1010" y="967"/>
                  </a:lnTo>
                  <a:lnTo>
                    <a:pt x="916" y="745"/>
                  </a:lnTo>
                  <a:lnTo>
                    <a:pt x="1191" y="837"/>
                  </a:lnTo>
                  <a:lnTo>
                    <a:pt x="1119" y="589"/>
                  </a:lnTo>
                  <a:lnTo>
                    <a:pt x="1363" y="688"/>
                  </a:lnTo>
                  <a:lnTo>
                    <a:pt x="1309" y="475"/>
                  </a:lnTo>
                  <a:lnTo>
                    <a:pt x="1510" y="538"/>
                  </a:lnTo>
                  <a:lnTo>
                    <a:pt x="1459" y="282"/>
                  </a:lnTo>
                  <a:lnTo>
                    <a:pt x="1216" y="0"/>
                  </a:lnTo>
                  <a:lnTo>
                    <a:pt x="1247" y="381"/>
                  </a:lnTo>
                  <a:lnTo>
                    <a:pt x="916" y="159"/>
                  </a:lnTo>
                  <a:lnTo>
                    <a:pt x="937" y="488"/>
                  </a:lnTo>
                  <a:lnTo>
                    <a:pt x="658" y="249"/>
                  </a:lnTo>
                  <a:lnTo>
                    <a:pt x="629" y="601"/>
                  </a:lnTo>
                  <a:lnTo>
                    <a:pt x="324" y="391"/>
                  </a:lnTo>
                  <a:lnTo>
                    <a:pt x="409" y="743"/>
                  </a:lnTo>
                  <a:lnTo>
                    <a:pt x="0" y="483"/>
                  </a:lnTo>
                  <a:lnTo>
                    <a:pt x="0" y="483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5619751" y="1519238"/>
              <a:ext cx="1717675" cy="3709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1" y="0"/>
                </a:cxn>
                <a:cxn ang="0">
                  <a:pos x="1082" y="2330"/>
                </a:cxn>
                <a:cxn ang="0">
                  <a:pos x="1058" y="2337"/>
                </a:cxn>
                <a:cxn ang="0">
                  <a:pos x="954" y="1802"/>
                </a:cxn>
                <a:cxn ang="0">
                  <a:pos x="891" y="1493"/>
                </a:cxn>
                <a:cxn ang="0">
                  <a:pos x="814" y="1182"/>
                </a:cxn>
                <a:cxn ang="0">
                  <a:pos x="720" y="880"/>
                </a:cxn>
                <a:cxn ang="0">
                  <a:pos x="623" y="663"/>
                </a:cxn>
                <a:cxn ang="0">
                  <a:pos x="536" y="531"/>
                </a:cxn>
                <a:cxn ang="0">
                  <a:pos x="420" y="408"/>
                </a:cxn>
                <a:cxn ang="0">
                  <a:pos x="335" y="330"/>
                </a:cxn>
                <a:cxn ang="0">
                  <a:pos x="278" y="299"/>
                </a:cxn>
                <a:cxn ang="0">
                  <a:pos x="161" y="154"/>
                </a:cxn>
                <a:cxn ang="0">
                  <a:pos x="46" y="3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82" h="2337">
                  <a:moveTo>
                    <a:pt x="0" y="0"/>
                  </a:moveTo>
                  <a:lnTo>
                    <a:pt x="881" y="0"/>
                  </a:lnTo>
                  <a:lnTo>
                    <a:pt x="1082" y="2330"/>
                  </a:lnTo>
                  <a:lnTo>
                    <a:pt x="1058" y="2337"/>
                  </a:lnTo>
                  <a:lnTo>
                    <a:pt x="954" y="1802"/>
                  </a:lnTo>
                  <a:lnTo>
                    <a:pt x="891" y="1493"/>
                  </a:lnTo>
                  <a:lnTo>
                    <a:pt x="814" y="1182"/>
                  </a:lnTo>
                  <a:lnTo>
                    <a:pt x="720" y="880"/>
                  </a:lnTo>
                  <a:lnTo>
                    <a:pt x="623" y="663"/>
                  </a:lnTo>
                  <a:lnTo>
                    <a:pt x="536" y="531"/>
                  </a:lnTo>
                  <a:lnTo>
                    <a:pt x="420" y="408"/>
                  </a:lnTo>
                  <a:lnTo>
                    <a:pt x="335" y="330"/>
                  </a:lnTo>
                  <a:lnTo>
                    <a:pt x="278" y="299"/>
                  </a:lnTo>
                  <a:lnTo>
                    <a:pt x="161" y="154"/>
                  </a:lnTo>
                  <a:lnTo>
                    <a:pt x="46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00">
                <a:alpha val="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advClick="0" advTm="0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691</Words>
  <Application>Microsoft Macintosh PowerPoint</Application>
  <PresentationFormat>On-screen Show (4:3)</PresentationFormat>
  <Paragraphs>117</Paragraphs>
  <Slides>19</Slides>
  <Notes>7</Notes>
  <HiddenSlides>0</HiddenSlides>
  <MMClips>1</MMClips>
  <ScaleCrop>false</ScaleCrop>
  <HeadingPairs>
    <vt:vector size="6" baseType="variant">
      <vt:variant>
        <vt:lpstr>Design Template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Office Theme</vt:lpstr>
      <vt:lpstr>Compass</vt:lpstr>
      <vt:lpstr>1_Compass</vt:lpstr>
      <vt:lpstr>Equation</vt:lpstr>
      <vt:lpstr>Slide 1</vt:lpstr>
      <vt:lpstr>Phylogenetic Reconstruction</vt:lpstr>
      <vt:lpstr>Slide 3</vt:lpstr>
      <vt:lpstr>Steel’s Conjecture</vt:lpstr>
      <vt:lpstr>The Ancestral Reconstruction Problem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Sebastien Roch</dc:creator>
  <cp:lastModifiedBy>Constantinos Daskalakis</cp:lastModifiedBy>
  <cp:revision>135</cp:revision>
  <dcterms:created xsi:type="dcterms:W3CDTF">2011-05-04T23:17:58Z</dcterms:created>
  <dcterms:modified xsi:type="dcterms:W3CDTF">2011-05-04T23:22:51Z</dcterms:modified>
</cp:coreProperties>
</file>