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Layouts/slideLayout24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Layouts/slideLayout2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slideLayouts/slideLayout29.xml" ContentType="application/vnd.openxmlformats-officedocument.presentationml.slideLayout+xml"/>
  <Override PartName="/ppt/notesSlides/notesSlide9.xml" ContentType="application/vnd.openxmlformats-officedocument.presentationml.notesSlide+xml"/>
  <Default Extension="wdp" ContentType="image/vnd.ms-photo"/>
  <Override PartName="/ppt/slideLayouts/slideLayout1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Layouts/slideLayout2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Layouts/slideLayout2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2.xml" ContentType="application/vnd.openxmlformats-officedocument.presentationml.slideLayout+xml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371" r:id="rId3"/>
    <p:sldId id="372" r:id="rId4"/>
    <p:sldId id="376" r:id="rId5"/>
    <p:sldId id="377" r:id="rId6"/>
    <p:sldId id="390" r:id="rId7"/>
    <p:sldId id="283" r:id="rId8"/>
    <p:sldId id="284" r:id="rId9"/>
    <p:sldId id="484" r:id="rId10"/>
    <p:sldId id="441" r:id="rId11"/>
    <p:sldId id="401" r:id="rId12"/>
    <p:sldId id="402" r:id="rId13"/>
    <p:sldId id="404" r:id="rId14"/>
    <p:sldId id="442" r:id="rId15"/>
    <p:sldId id="450" r:id="rId16"/>
    <p:sldId id="447" r:id="rId17"/>
    <p:sldId id="486" r:id="rId18"/>
    <p:sldId id="448" r:id="rId19"/>
    <p:sldId id="451" r:id="rId20"/>
    <p:sldId id="456" r:id="rId21"/>
    <p:sldId id="457" r:id="rId22"/>
    <p:sldId id="452" r:id="rId23"/>
    <p:sldId id="458" r:id="rId24"/>
    <p:sldId id="460" r:id="rId25"/>
    <p:sldId id="461" r:id="rId26"/>
    <p:sldId id="455" r:id="rId27"/>
    <p:sldId id="462" r:id="rId28"/>
    <p:sldId id="468" r:id="rId29"/>
    <p:sldId id="463" r:id="rId30"/>
    <p:sldId id="464" r:id="rId31"/>
    <p:sldId id="470" r:id="rId32"/>
    <p:sldId id="485" r:id="rId33"/>
    <p:sldId id="465" r:id="rId34"/>
    <p:sldId id="477" r:id="rId35"/>
    <p:sldId id="474" r:id="rId36"/>
    <p:sldId id="476" r:id="rId37"/>
    <p:sldId id="475" r:id="rId38"/>
    <p:sldId id="478" r:id="rId39"/>
    <p:sldId id="479" r:id="rId40"/>
    <p:sldId id="480" r:id="rId41"/>
    <p:sldId id="481" r:id="rId42"/>
    <p:sldId id="482" r:id="rId43"/>
    <p:sldId id="483" r:id="rId44"/>
    <p:sldId id="48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6600"/>
    <a:srgbClr val="FFCC66"/>
    <a:srgbClr val="00FFFF"/>
    <a:srgbClr val="66FFFF"/>
    <a:srgbClr val="CCFFFF"/>
    <a:srgbClr val="FFAE6B"/>
    <a:srgbClr val="FFFF99"/>
    <a:srgbClr val="2A6B1F"/>
    <a:srgbClr val="F2F2F2"/>
    <a:srgbClr val="486624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3259" autoAdjust="0"/>
    <p:restoredTop sz="90816" autoAdjust="0"/>
  </p:normalViewPr>
  <p:slideViewPr>
    <p:cSldViewPr>
      <p:cViewPr>
        <p:scale>
          <a:sx n="100" d="100"/>
          <a:sy n="100" d="100"/>
        </p:scale>
        <p:origin x="-1240" y="-4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4" d="100"/>
          <a:sy n="114" d="100"/>
        </p:scale>
        <p:origin x="-397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F4598-5B58-49B2-9E8D-D8BD7D27CF27}" type="datetimeFigureOut">
              <a:rPr lang="en-US" smtClean="0"/>
              <a:pPr/>
              <a:t>6/9/14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8007F-645B-4508-972D-09B93A6F7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1057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261CB-B478-48D1-A038-689B24DB15F4}" type="datetimeFigureOut">
              <a:rPr lang="en-US" smtClean="0"/>
              <a:pPr/>
              <a:t>6/9/14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F7F74-8035-4756-8F95-506704FC2D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235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Economics </a:t>
            </a:r>
            <a:r>
              <a:rPr lang="zh-CN" altLang="zh-CN" dirty="0" smtClean="0"/>
              <a:t>u</a:t>
            </a:r>
            <a:r>
              <a:rPr lang="en-US" altLang="zh-CN" dirty="0" err="1" smtClean="0"/>
              <a:t>sually</a:t>
            </a:r>
            <a:r>
              <a:rPr lang="en-US" altLang="zh-CN" dirty="0" smtClean="0"/>
              <a:t> makes the following t</a:t>
            </a:r>
            <a:r>
              <a:rPr lang="en-US" dirty="0" smtClean="0"/>
              <a:t>wo standard assumptions </a:t>
            </a:r>
            <a:r>
              <a:rPr lang="en-US" altLang="zh-CN" dirty="0" smtClean="0"/>
              <a:t>about bidder types.</a:t>
            </a:r>
          </a:p>
          <a:p>
            <a:pPr defTabSz="448650">
              <a:defRPr/>
            </a:pPr>
            <a:r>
              <a:rPr lang="en-US" altLang="zh-CN" dirty="0" smtClean="0"/>
              <a:t>Say what additive 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9818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0F59-57B3-3246-A710-651FE289FD6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Slower on assumptions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9818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Slower on assumptions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9818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First show a characterization later show you how to use it for separation oracle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0F59-57B3-3246-A710-651FE289FD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9388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F7F74-8035-4756-8F95-506704FC2D7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5962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As in part I,</a:t>
            </a:r>
            <a:r>
              <a:rPr lang="en-US" altLang="zh-CN" baseline="0" dirty="0" smtClean="0"/>
              <a:t> the next thing we need to understand is the corners.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0F59-57B3-3246-A710-651FE289FD6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8120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Slower on assumptions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9818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Say</a:t>
            </a:r>
            <a:r>
              <a:rPr lang="en-US" altLang="zh-CN" baseline="0" dirty="0" smtClean="0"/>
              <a:t> it similar to Myerson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9818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5782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不要boring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0F59-57B3-3246-A710-651FE289FD6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9388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Economics </a:t>
            </a:r>
            <a:r>
              <a:rPr lang="zh-CN" altLang="zh-CN" dirty="0" smtClean="0"/>
              <a:t>u</a:t>
            </a:r>
            <a:r>
              <a:rPr lang="en-US" altLang="zh-CN" dirty="0" err="1" smtClean="0"/>
              <a:t>sually</a:t>
            </a:r>
            <a:r>
              <a:rPr lang="en-US" altLang="zh-CN" dirty="0" smtClean="0"/>
              <a:t> makes the following t</a:t>
            </a:r>
            <a:r>
              <a:rPr lang="en-US" dirty="0" smtClean="0"/>
              <a:t>wo standard assumptions </a:t>
            </a:r>
            <a:r>
              <a:rPr lang="en-US" altLang="zh-CN" dirty="0" smtClean="0"/>
              <a:t>about bidder types.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9818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have shown you a long list of papers</a:t>
            </a:r>
            <a:r>
              <a:rPr lang="en-US" baseline="0" dirty="0" smtClean="0"/>
              <a:t>, but the message I really want to convey is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0F59-57B3-3246-A710-651FE289FD6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8303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Slower on assumptions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9818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have shown you a long list of papers</a:t>
            </a:r>
            <a:r>
              <a:rPr lang="en-US" baseline="0" dirty="0" smtClean="0"/>
              <a:t>, but the message I really want to convey is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0F59-57B3-3246-A710-651FE289FD6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8303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Explain more on why we are not done. Only </a:t>
            </a:r>
            <a:r>
              <a:rPr lang="en-US" dirty="0" err="1" smtClean="0"/>
              <a:t>marginals</a:t>
            </a:r>
            <a:r>
              <a:rPr lang="en-US" dirty="0" smtClean="0"/>
              <a:t> I</a:t>
            </a:r>
            <a:r>
              <a:rPr lang="en-US" baseline="0" dirty="0" smtClean="0"/>
              <a:t> can’t run an auction.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Maybe explain FPRAS?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F7F74-8035-4756-8F95-506704FC2D7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51481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5782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5782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Slower on assumptions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98187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it to SODA ’13 like before</a:t>
            </a:r>
          </a:p>
          <a:p>
            <a:endParaRPr lang="en-US" dirty="0" smtClean="0"/>
          </a:p>
          <a:p>
            <a:r>
              <a:rPr lang="en-US" dirty="0" smtClean="0"/>
              <a:t>Nuts</a:t>
            </a:r>
            <a:r>
              <a:rPr lang="en-US" baseline="0" dirty="0" smtClean="0"/>
              <a:t> and bolts</a:t>
            </a:r>
          </a:p>
          <a:p>
            <a:r>
              <a:rPr lang="en-US" baseline="0" dirty="0" smtClean="0"/>
              <a:t>Put on the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F7F74-8035-4756-8F95-506704FC2D7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6151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first known non-linear objective that can be exactly optimized.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F7F74-8035-4756-8F95-506704FC2D7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97110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first known non-linear objective that can be exactly optimized.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F7F74-8035-4756-8F95-506704FC2D7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971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</a:t>
            </a:r>
            <a:r>
              <a:rPr lang="en-US" baseline="0" dirty="0" smtClean="0"/>
              <a:t> say input out loud.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9818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MDMDP is a very</a:t>
            </a:r>
            <a:r>
              <a:rPr lang="en-US" baseline="0" dirty="0" smtClean="0"/>
              <a:t> general. Some concrete examples that are modeled by MDMDP.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9818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9818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REMOVE maybe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9818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9818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Slower on assumptions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9818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75"/>
            <a:r>
              <a:rPr lang="en-US" altLang="zh-CN" dirty="0" smtClean="0">
                <a:effectLst/>
              </a:rPr>
              <a:t>Say what feasibility</a:t>
            </a:r>
            <a:r>
              <a:rPr lang="en-US" altLang="zh-CN" baseline="0" dirty="0" smtClean="0">
                <a:effectLst/>
              </a:rPr>
              <a:t> means</a:t>
            </a:r>
            <a:endParaRPr lang="en-US" dirty="0" smtClean="0">
              <a:effectLst/>
            </a:endParaRPr>
          </a:p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578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981200"/>
            <a:ext cx="5772833" cy="1617226"/>
          </a:xfrm>
        </p:spPr>
        <p:txBody>
          <a:bodyPr>
            <a:normAutofit/>
          </a:bodyPr>
          <a:lstStyle>
            <a:lvl1pPr algn="l">
              <a:defRPr lang="en-US" sz="28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610166"/>
            <a:ext cx="5029200" cy="762000"/>
          </a:xfrm>
        </p:spPr>
        <p:txBody>
          <a:bodyPr>
            <a:normAutofit/>
          </a:bodyPr>
          <a:lstStyle>
            <a:lvl1pPr marL="0" indent="0" algn="l">
              <a:buNone/>
              <a:defRPr lang="en-US" sz="26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E6FA-6889-42C0-9BF6-AB2CFA070F97}" type="datetimeFigureOut">
              <a:rPr lang="en-US" smtClean="0"/>
              <a:pPr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</p:grpSpPr>
        <p:sp>
          <p:nvSpPr>
            <p:cNvPr id="18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  <a:reflection blurRad="6350" stA="50000" endA="300" endPos="55500" dist="101600" dir="5400000" sy="-100000" algn="bl" rotWithShape="0"/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500" dist="101600" dir="5400000" sy="-100000" algn="bl" rotWithShape="0"/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0197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4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201445"/>
            <a:ext cx="8001000" cy="762000"/>
          </a:xfrm>
        </p:spPr>
        <p:txBody>
          <a:bodyPr>
            <a:normAutofit/>
          </a:bodyPr>
          <a:lstStyle>
            <a:lvl1pPr algn="ctr">
              <a:defRPr sz="28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638635" y="1219200"/>
            <a:ext cx="8005715" cy="5257800"/>
          </a:xfrm>
        </p:spPr>
        <p:txBody>
          <a:bodyPr>
            <a:normAutofit/>
          </a:bodyPr>
          <a:lstStyle>
            <a:lvl1pPr marL="457200" indent="-4572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bg1"/>
                </a:solidFill>
              </a:defRPr>
            </a:lvl2pPr>
            <a:lvl3pPr>
              <a:lnSpc>
                <a:spcPct val="130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ct val="13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3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886661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8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201445"/>
            <a:ext cx="8001000" cy="762000"/>
          </a:xfrm>
        </p:spPr>
        <p:txBody>
          <a:bodyPr>
            <a:normAutofit/>
          </a:bodyPr>
          <a:lstStyle>
            <a:lvl1pPr algn="ctr">
              <a:defRPr sz="28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535309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7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201445"/>
            <a:ext cx="8001000" cy="762000"/>
          </a:xfrm>
        </p:spPr>
        <p:txBody>
          <a:bodyPr>
            <a:normAutofit/>
          </a:bodyPr>
          <a:lstStyle>
            <a:lvl1pPr algn="ctr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290032" y="233563"/>
            <a:ext cx="753207" cy="765355"/>
            <a:chOff x="1683798" y="1735245"/>
            <a:chExt cx="1185417" cy="1205119"/>
          </a:xfrm>
        </p:grpSpPr>
        <p:sp>
          <p:nvSpPr>
            <p:cNvPr id="8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700187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1D23-BD60-3B41-9E2B-72878C4F4C76}" type="datetimeFigureOut">
              <a:rPr lang="en-US" smtClean="0"/>
              <a:pPr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59B1-C31B-434D-AF92-9E52CA7629B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3048000" y="2667000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50446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6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3048000" y="2667000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731739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3810000" y="4038600"/>
            <a:ext cx="1335890" cy="1523556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5486400" y="4237879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644565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2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3810000" y="4038600"/>
            <a:ext cx="1335890" cy="1523556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5486400" y="4237879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513621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9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818084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0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013727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657725"/>
            <a:ext cx="5751512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2995613"/>
            <a:ext cx="57515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E6FA-6889-42C0-9BF6-AB2CFA070F97}" type="datetimeFigureOut">
              <a:rPr lang="en-US" smtClean="0"/>
              <a:pPr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61892" y="3716846"/>
            <a:ext cx="1669862" cy="1904445"/>
            <a:chOff x="1199353" y="1735245"/>
            <a:chExt cx="1669862" cy="1904445"/>
          </a:xfrm>
        </p:grpSpPr>
        <p:sp>
          <p:nvSpPr>
            <p:cNvPr id="8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451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15_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981200"/>
            <a:ext cx="5772833" cy="1617226"/>
          </a:xfrm>
        </p:spPr>
        <p:txBody>
          <a:bodyPr>
            <a:normAutofit/>
          </a:bodyPr>
          <a:lstStyle>
            <a:lvl1pPr algn="l">
              <a:defRPr lang="en-US" sz="28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610166"/>
            <a:ext cx="5029200" cy="762000"/>
          </a:xfrm>
        </p:spPr>
        <p:txBody>
          <a:bodyPr>
            <a:normAutofit/>
          </a:bodyPr>
          <a:lstStyle>
            <a:lvl1pPr marL="0" indent="0" algn="l">
              <a:buNone/>
              <a:defRPr lang="en-US" sz="26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E6FA-6889-42C0-9BF6-AB2CFA070F97}" type="datetimeFigureOut">
              <a:rPr lang="en-US" smtClean="0"/>
              <a:pPr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0197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76200"/>
            <a:ext cx="7700639" cy="762000"/>
          </a:xfrm>
        </p:spPr>
        <p:txBody>
          <a:bodyPr>
            <a:normAutofit/>
          </a:bodyPr>
          <a:lstStyle>
            <a:lvl1pPr algn="l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7196550" cy="5334000"/>
          </a:xfrm>
        </p:spPr>
        <p:txBody>
          <a:bodyPr>
            <a:normAutofit/>
          </a:bodyPr>
          <a:lstStyle>
            <a:lvl1pPr marL="457200" indent="-4572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3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8001000" y="228600"/>
            <a:ext cx="753207" cy="765355"/>
            <a:chOff x="1683798" y="1735245"/>
            <a:chExt cx="1185417" cy="1205119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0942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76200"/>
            <a:ext cx="7700639" cy="762000"/>
          </a:xfrm>
        </p:spPr>
        <p:txBody>
          <a:bodyPr>
            <a:normAutofit/>
          </a:bodyPr>
          <a:lstStyle>
            <a:lvl1pPr algn="l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35" y="1219200"/>
            <a:ext cx="8005715" cy="5105400"/>
          </a:xfrm>
        </p:spPr>
        <p:txBody>
          <a:bodyPr>
            <a:normAutofit/>
          </a:bodyPr>
          <a:lstStyle>
            <a:lvl1pPr marL="457200" indent="-4572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3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290032" y="233563"/>
            <a:ext cx="753207" cy="765355"/>
            <a:chOff x="1683798" y="1735245"/>
            <a:chExt cx="1185417" cy="1205119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8406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2" y="0"/>
            <a:ext cx="709085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l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99" y="1981200"/>
            <a:ext cx="909685" cy="5486400"/>
          </a:xfrm>
        </p:spPr>
        <p:txBody>
          <a:bodyPr vert="eaVert">
            <a:normAutofit/>
          </a:bodyPr>
          <a:lstStyle>
            <a:lvl1pPr algn="l">
              <a:defRPr sz="28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616240"/>
            <a:ext cx="7272750" cy="5860760"/>
          </a:xfrm>
        </p:spPr>
        <p:txBody>
          <a:bodyPr>
            <a:normAutofit/>
          </a:bodyPr>
          <a:lstStyle>
            <a:lvl1pPr marL="548640" indent="-54864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3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30179" y="199319"/>
            <a:ext cx="753207" cy="765355"/>
            <a:chOff x="1683798" y="1735245"/>
            <a:chExt cx="1185417" cy="12051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015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953000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315200" cy="762000"/>
          </a:xfrm>
        </p:spPr>
        <p:txBody>
          <a:bodyPr>
            <a:normAutofit/>
          </a:bodyPr>
          <a:lstStyle>
            <a:lvl1pPr algn="l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290032" y="233563"/>
            <a:ext cx="753207" cy="765355"/>
            <a:chOff x="1683798" y="1735245"/>
            <a:chExt cx="1185417" cy="1205119"/>
          </a:xfrm>
        </p:grpSpPr>
        <p:sp>
          <p:nvSpPr>
            <p:cNvPr id="1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295400"/>
            <a:ext cx="4038600" cy="4953000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72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290032" y="233563"/>
            <a:ext cx="753207" cy="765355"/>
            <a:chOff x="1683798" y="1735245"/>
            <a:chExt cx="1185417" cy="1205119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7799" y="76200"/>
            <a:ext cx="7700639" cy="762000"/>
          </a:xfrm>
        </p:spPr>
        <p:txBody>
          <a:bodyPr>
            <a:normAutofit/>
          </a:bodyPr>
          <a:lstStyle>
            <a:lvl1pPr algn="l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0500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4571999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76399"/>
            <a:ext cx="4155850" cy="498475"/>
          </a:xfrm>
        </p:spPr>
        <p:txBody>
          <a:bodyPr anchor="b">
            <a:noAutofit/>
          </a:bodyPr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34658"/>
            <a:ext cx="4041775" cy="639762"/>
          </a:xfrm>
        </p:spPr>
        <p:txBody>
          <a:bodyPr anchor="b"/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3679501" cy="1001844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707488" y="567643"/>
            <a:ext cx="753207" cy="765355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4040188" cy="3962399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990600"/>
            <a:ext cx="4041775" cy="5264603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231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4800600" cy="1143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3276600" cy="990600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00200"/>
            <a:ext cx="3429000" cy="533400"/>
          </a:xfrm>
        </p:spPr>
        <p:txBody>
          <a:bodyPr anchor="b">
            <a:noAutofit/>
          </a:bodyPr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1" y="234658"/>
            <a:ext cx="3809999" cy="679742"/>
          </a:xfrm>
        </p:spPr>
        <p:txBody>
          <a:bodyPr anchor="b"/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2"/>
          </p:nvPr>
        </p:nvSpPr>
        <p:spPr>
          <a:xfrm>
            <a:off x="1162232" y="2286001"/>
            <a:ext cx="3333568" cy="4240017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7" name="Content Placeholder 5"/>
          <p:cNvSpPr>
            <a:spLocks noGrp="1"/>
          </p:cNvSpPr>
          <p:nvPr>
            <p:ph sz="quarter" idx="4"/>
          </p:nvPr>
        </p:nvSpPr>
        <p:spPr>
          <a:xfrm>
            <a:off x="4953001" y="990600"/>
            <a:ext cx="3809999" cy="5593599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231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3855016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73" y="1676400"/>
            <a:ext cx="3864298" cy="498475"/>
          </a:xfrm>
        </p:spPr>
        <p:txBody>
          <a:bodyPr anchor="b">
            <a:noAutofit/>
          </a:bodyPr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178" y="2286000"/>
            <a:ext cx="3750748" cy="4267199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228600"/>
            <a:ext cx="4498975" cy="639762"/>
          </a:xfrm>
        </p:spPr>
        <p:txBody>
          <a:bodyPr anchor="b"/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990600"/>
            <a:ext cx="4498975" cy="5562600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108959" cy="100184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299006" y="609600"/>
            <a:ext cx="629920" cy="640080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9678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3855016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108959" cy="100184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299006" y="609600"/>
            <a:ext cx="629920" cy="640080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418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3855016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108959" cy="100184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299006" y="609600"/>
            <a:ext cx="629920" cy="640080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513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17_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981200"/>
            <a:ext cx="5772833" cy="1617226"/>
          </a:xfrm>
        </p:spPr>
        <p:txBody>
          <a:bodyPr>
            <a:normAutofit/>
          </a:bodyPr>
          <a:lstStyle>
            <a:lvl1pPr algn="l">
              <a:defRPr lang="en-US" sz="28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610166"/>
            <a:ext cx="5029200" cy="762000"/>
          </a:xfrm>
        </p:spPr>
        <p:txBody>
          <a:bodyPr>
            <a:normAutofit/>
          </a:bodyPr>
          <a:lstStyle>
            <a:lvl1pPr marL="0" indent="0" algn="l">
              <a:buNone/>
              <a:defRPr lang="en-US" sz="26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E6FA-6889-42C0-9BF6-AB2CFA070F97}" type="datetimeFigureOut">
              <a:rPr lang="en-US" smtClean="0"/>
              <a:pPr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601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4343400" y="0"/>
            <a:ext cx="4800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1" y="0"/>
            <a:ext cx="3855016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73" y="1676400"/>
            <a:ext cx="3864298" cy="498475"/>
          </a:xfrm>
        </p:spPr>
        <p:txBody>
          <a:bodyPr anchor="b">
            <a:noAutofit/>
          </a:bodyPr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178" y="2286000"/>
            <a:ext cx="3750748" cy="4267199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228600"/>
            <a:ext cx="4498975" cy="639762"/>
          </a:xfrm>
        </p:spPr>
        <p:txBody>
          <a:bodyPr anchor="b"/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990600"/>
            <a:ext cx="4498975" cy="5562600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108959" cy="100184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299006" y="609600"/>
            <a:ext cx="629920" cy="640080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119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3000" y="288532"/>
            <a:ext cx="6374426" cy="574284"/>
          </a:xfrm>
        </p:spPr>
        <p:txBody>
          <a:bodyPr>
            <a:normAutofit/>
          </a:bodyPr>
          <a:lstStyle>
            <a:lvl1pPr algn="l">
              <a:defRPr sz="2800" b="1" cap="none" spc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260703" y="227466"/>
            <a:ext cx="682799" cy="694148"/>
            <a:chOff x="1683798" y="1735245"/>
            <a:chExt cx="1185417" cy="1205119"/>
          </a:xfrm>
        </p:grpSpPr>
        <p:sp>
          <p:nvSpPr>
            <p:cNvPr id="15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2686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1018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02" y="136790"/>
            <a:ext cx="2293398" cy="1162050"/>
          </a:xfrm>
        </p:spPr>
        <p:txBody>
          <a:bodyPr anchor="b">
            <a:noAutofit/>
          </a:bodyPr>
          <a:lstStyle>
            <a:lvl1pPr algn="l">
              <a:defRPr sz="2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73050"/>
            <a:ext cx="4800600" cy="5853113"/>
          </a:xfrm>
        </p:spPr>
        <p:txBody>
          <a:bodyPr>
            <a:normAutofit/>
          </a:bodyPr>
          <a:lstStyle>
            <a:lvl1pPr>
              <a:defRPr sz="2000"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latin typeface="Times New Roman" pitchFamily="18" charset="0"/>
                <a:cs typeface="Times New Roman" pitchFamily="18" charset="0"/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124200" cy="40687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318984" y="495492"/>
            <a:ext cx="753207" cy="765355"/>
            <a:chOff x="1683798" y="1735245"/>
            <a:chExt cx="1185417" cy="1205119"/>
          </a:xfrm>
        </p:grpSpPr>
        <p:sp>
          <p:nvSpPr>
            <p:cNvPr id="18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663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796419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00" y="60859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363157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558209" y="4580922"/>
            <a:ext cx="1335888" cy="1523556"/>
            <a:chOff x="1199353" y="1735245"/>
            <a:chExt cx="1669862" cy="1904445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0108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00" y="1143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363157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558209" y="4580922"/>
            <a:ext cx="1335888" cy="1523556"/>
            <a:chOff x="1199353" y="1735245"/>
            <a:chExt cx="1669862" cy="1904445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762000"/>
          </a:xfrm>
        </p:spPr>
        <p:txBody>
          <a:bodyPr>
            <a:normAutofit/>
          </a:bodyPr>
          <a:lstStyle>
            <a:lvl1pPr algn="ctr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5777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3048000" y="2667000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840990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5105400" y="4237879"/>
            <a:ext cx="3581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383915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6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383915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3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3505200" y="4038600"/>
            <a:ext cx="1335890" cy="1523556"/>
            <a:chOff x="1199353" y="1735245"/>
            <a:chExt cx="1669862" cy="1904445"/>
          </a:xfrm>
        </p:grpSpPr>
        <p:sp>
          <p:nvSpPr>
            <p:cNvPr id="20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5105400" y="4237879"/>
            <a:ext cx="3581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701341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1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2944555" y="3492037"/>
            <a:ext cx="1669862" cy="1904445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5029200" y="4072316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7" name="Group 36"/>
          <p:cNvGrpSpPr>
            <a:grpSpLocks/>
          </p:cNvGrpSpPr>
          <p:nvPr userDrawn="1"/>
        </p:nvGrpSpPr>
        <p:grpSpPr>
          <a:xfrm rot="5400000">
            <a:off x="5445588" y="3165012"/>
            <a:ext cx="6863424" cy="533400"/>
            <a:chOff x="0" y="6675120"/>
            <a:chExt cx="9144000" cy="182880"/>
          </a:xfrm>
          <a:solidFill>
            <a:schemeClr val="bg1">
              <a:lumMod val="65000"/>
            </a:schemeClr>
          </a:solidFill>
        </p:grpSpPr>
        <p:sp>
          <p:nvSpPr>
            <p:cNvPr id="38" name="Rectangle 37"/>
            <p:cNvSpPr/>
            <p:nvPr userDrawn="1"/>
          </p:nvSpPr>
          <p:spPr>
            <a:xfrm>
              <a:off x="0" y="6675120"/>
              <a:ext cx="1920240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[1] Broader</a:t>
              </a:r>
              <a:r>
                <a:rPr lang="en-US" sz="1200" b="1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View</a:t>
              </a:r>
              <a:endPara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1981200" y="6675120"/>
              <a:ext cx="2560320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ts val="12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[2]  Multi-Dimensional Auction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4617720" y="6675120"/>
              <a:ext cx="2267712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ts val="12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[3] Price</a:t>
              </a:r>
              <a:r>
                <a:rPr lang="en-US" sz="1200" b="1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 Case</a:t>
              </a:r>
              <a:endPara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6949440" y="6675120"/>
              <a:ext cx="2194560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ts val="12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[4] Others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147990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5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201445"/>
            <a:ext cx="8001000" cy="762000"/>
          </a:xfrm>
        </p:spPr>
        <p:txBody>
          <a:bodyPr>
            <a:normAutofit/>
          </a:bodyPr>
          <a:lstStyle>
            <a:lvl1pPr algn="ctr">
              <a:defRPr sz="28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638635" y="1219200"/>
            <a:ext cx="8005715" cy="5257800"/>
          </a:xfrm>
        </p:spPr>
        <p:txBody>
          <a:bodyPr>
            <a:normAutofit/>
          </a:bodyPr>
          <a:lstStyle>
            <a:lvl1pPr marL="457200" indent="-4572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bg1"/>
                </a:solidFill>
              </a:defRPr>
            </a:lvl2pPr>
            <a:lvl3pPr>
              <a:lnSpc>
                <a:spcPct val="130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ct val="13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3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886661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5E6FA-6889-42C0-9BF6-AB2CFA070F97}" type="datetimeFigureOut">
              <a:rPr lang="en-US" smtClean="0"/>
              <a:pPr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036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87" r:id="rId3"/>
    <p:sldLayoutId id="2147483661" r:id="rId4"/>
    <p:sldLayoutId id="2147483663" r:id="rId5"/>
    <p:sldLayoutId id="2147483684" r:id="rId6"/>
    <p:sldLayoutId id="2147483681" r:id="rId7"/>
    <p:sldLayoutId id="2147483679" r:id="rId8"/>
    <p:sldLayoutId id="2147483669" r:id="rId9"/>
    <p:sldLayoutId id="2147483682" r:id="rId10"/>
    <p:sldLayoutId id="2147483672" r:id="rId11"/>
    <p:sldLayoutId id="2147483671" r:id="rId12"/>
    <p:sldLayoutId id="2147483660" r:id="rId13"/>
    <p:sldLayoutId id="2147483670" r:id="rId14"/>
    <p:sldLayoutId id="2147483668" r:id="rId15"/>
    <p:sldLayoutId id="2147483680" r:id="rId16"/>
    <p:sldLayoutId id="2147483674" r:id="rId17"/>
    <p:sldLayoutId id="2147483675" r:id="rId18"/>
    <p:sldLayoutId id="2147483651" r:id="rId19"/>
    <p:sldLayoutId id="2147483650" r:id="rId20"/>
    <p:sldLayoutId id="2147483676" r:id="rId21"/>
    <p:sldLayoutId id="2147483664" r:id="rId22"/>
    <p:sldLayoutId id="2147483652" r:id="rId23"/>
    <p:sldLayoutId id="2147483654" r:id="rId24"/>
    <p:sldLayoutId id="2147483653" r:id="rId25"/>
    <p:sldLayoutId id="2147483688" r:id="rId26"/>
    <p:sldLayoutId id="2147483677" r:id="rId27"/>
    <p:sldLayoutId id="2147483685" r:id="rId28"/>
    <p:sldLayoutId id="2147483686" r:id="rId29"/>
    <p:sldLayoutId id="2147483678" r:id="rId30"/>
    <p:sldLayoutId id="2147483662" r:id="rId31"/>
    <p:sldLayoutId id="2147483655" r:id="rId32"/>
    <p:sldLayoutId id="2147483656" r:id="rId33"/>
    <p:sldLayoutId id="2147483657" r:id="rId34"/>
    <p:sldLayoutId id="2147483673" r:id="rId3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dimacs.rutgers.edu/FOCS12/" TargetMode="External"/><Relationship Id="rId3" Type="http://schemas.openxmlformats.org/officeDocument/2006/relationships/hyperlink" Target="http://arxiv.org/abs/1207.551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16.png"/><Relationship Id="rId5" Type="http://schemas.openxmlformats.org/officeDocument/2006/relationships/image" Target="../media/image24.png"/><Relationship Id="rId6" Type="http://schemas.openxmlformats.org/officeDocument/2006/relationships/image" Target="../media/image10.png"/><Relationship Id="rId7" Type="http://schemas.openxmlformats.org/officeDocument/2006/relationships/image" Target="../media/image19.png"/><Relationship Id="rId8" Type="http://schemas.openxmlformats.org/officeDocument/2006/relationships/image" Target="../media/image32.jpe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8" Type="http://schemas.openxmlformats.org/officeDocument/2006/relationships/image" Target="../media/image42.emf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5" Type="http://schemas.openxmlformats.org/officeDocument/2006/relationships/image" Target="../media/image57.emf"/><Relationship Id="rId6" Type="http://schemas.openxmlformats.org/officeDocument/2006/relationships/image" Target="../media/image58.emf"/><Relationship Id="rId7" Type="http://schemas.openxmlformats.org/officeDocument/2006/relationships/image" Target="../media/image50.emf"/><Relationship Id="rId8" Type="http://schemas.openxmlformats.org/officeDocument/2006/relationships/image" Target="../media/image51.emf"/><Relationship Id="rId9" Type="http://schemas.openxmlformats.org/officeDocument/2006/relationships/image" Target="../media/image52.emf"/><Relationship Id="rId10" Type="http://schemas.openxmlformats.org/officeDocument/2006/relationships/image" Target="../media/image59.emf"/><Relationship Id="rId11" Type="http://schemas.openxmlformats.org/officeDocument/2006/relationships/image" Target="../media/image60.emf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9.emf"/><Relationship Id="rId8" Type="http://schemas.openxmlformats.org/officeDocument/2006/relationships/image" Target="../media/image62.emf"/><Relationship Id="rId9" Type="http://schemas.openxmlformats.org/officeDocument/2006/relationships/image" Target="../media/image63.emf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9.emf"/><Relationship Id="rId8" Type="http://schemas.openxmlformats.org/officeDocument/2006/relationships/image" Target="../media/image62.emf"/><Relationship Id="rId9" Type="http://schemas.openxmlformats.org/officeDocument/2006/relationships/image" Target="../media/image63.emf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9.emf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6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66.emf"/><Relationship Id="rId5" Type="http://schemas.openxmlformats.org/officeDocument/2006/relationships/image" Target="../media/image67.emf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4" Type="http://schemas.openxmlformats.org/officeDocument/2006/relationships/image" Target="../media/image70.emf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1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8.e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emf"/><Relationship Id="rId13" Type="http://schemas.openxmlformats.org/officeDocument/2006/relationships/image" Target="../media/image13.emf"/><Relationship Id="rId14" Type="http://schemas.openxmlformats.org/officeDocument/2006/relationships/image" Target="../media/image14.emf"/><Relationship Id="rId15" Type="http://schemas.openxmlformats.org/officeDocument/2006/relationships/image" Target="../media/image15.emf"/><Relationship Id="rId16" Type="http://schemas.openxmlformats.org/officeDocument/2006/relationships/image" Target="../media/image16.png"/><Relationship Id="rId17" Type="http://schemas.openxmlformats.org/officeDocument/2006/relationships/image" Target="../media/image17.emf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16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10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4.png"/><Relationship Id="rId5" Type="http://schemas.openxmlformats.org/officeDocument/2006/relationships/image" Target="../media/image10.png"/><Relationship Id="rId6" Type="http://schemas.openxmlformats.org/officeDocument/2006/relationships/image" Target="../media/image19.png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9" Type="http://schemas.openxmlformats.org/officeDocument/2006/relationships/image" Target="../media/image28.jpe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png"/><Relationship Id="rId5" Type="http://schemas.openxmlformats.org/officeDocument/2006/relationships/image" Target="../media/image16.png"/><Relationship Id="rId6" Type="http://schemas.openxmlformats.org/officeDocument/2006/relationships/image" Target="../media/image24.png"/><Relationship Id="rId7" Type="http://schemas.openxmlformats.org/officeDocument/2006/relationships/image" Target="../media/image10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209800"/>
            <a:ext cx="5943600" cy="14097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</a:t>
            </a:r>
            <a:r>
              <a:rPr lang="zh-CN" altLang="en-US" sz="24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4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II:</a:t>
            </a:r>
            <a:r>
              <a:rPr lang="zh-CN" altLang="en-US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Revenue-optimal Mechanisms</a:t>
            </a:r>
            <a:endParaRPr lang="en-US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16"/>
          <p:cNvGrpSpPr/>
          <p:nvPr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矩形 12"/>
            <p:cNvSpPr/>
            <p:nvPr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矩形 9"/>
            <p:cNvSpPr/>
            <p:nvPr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  <a:reflection blurRad="6350" stA="50000" endA="300" endPos="55500" dist="101600" dir="5400000" sy="-100000" algn="bl" rotWithShape="0"/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矩形 10"/>
            <p:cNvSpPr/>
            <p:nvPr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11"/>
            <p:cNvSpPr/>
            <p:nvPr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13"/>
            <p:cNvSpPr/>
            <p:nvPr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4"/>
            <p:cNvSpPr/>
            <p:nvPr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500" dist="101600" dir="5400000" sy="-100000" algn="bl" rotWithShape="0"/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9"/>
            <p:cNvSpPr/>
            <p:nvPr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90600" y="4648200"/>
            <a:ext cx="4847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/>
              </a:rPr>
              <a:t>Yang</a:t>
            </a:r>
            <a:r>
              <a:rPr lang="zh-CN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/>
              </a:rPr>
              <a:t>Cai,</a:t>
            </a:r>
            <a:r>
              <a:rPr lang="zh-CN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/>
              </a:rPr>
              <a:t>UC</a:t>
            </a:r>
            <a:r>
              <a:rPr lang="zh-CN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/>
              </a:rPr>
              <a:t>Berkeley</a:t>
            </a:r>
            <a:r>
              <a:rPr lang="zh-CN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/>
              </a:rPr>
              <a:t>and</a:t>
            </a:r>
            <a:r>
              <a:rPr lang="zh-CN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/>
              </a:rPr>
              <a:t>McGill</a:t>
            </a:r>
            <a:r>
              <a:rPr lang="zh-CN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/>
              </a:rPr>
              <a:t>University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3810000"/>
            <a:ext cx="130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Apple Symbols"/>
                <a:cs typeface="Apple Symbols"/>
              </a:rPr>
              <a:t>June</a:t>
            </a:r>
            <a:r>
              <a:rPr lang="zh-CN" altLang="en-US" dirty="0" smtClean="0">
                <a:solidFill>
                  <a:schemeClr val="bg1"/>
                </a:solidFill>
                <a:latin typeface="Apple Symbols"/>
                <a:cs typeface="Apple Symbols"/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  <a:latin typeface="Apple Symbols"/>
                <a:cs typeface="Apple Symbols"/>
              </a:rPr>
              <a:t>8,</a:t>
            </a:r>
            <a:r>
              <a:rPr lang="zh-CN" altLang="en-US" dirty="0" smtClean="0">
                <a:solidFill>
                  <a:schemeClr val="bg1"/>
                </a:solidFill>
                <a:latin typeface="Apple Symbols"/>
                <a:cs typeface="Apple Symbols"/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  <a:latin typeface="Apple Symbols"/>
                <a:cs typeface="Apple Symbols"/>
              </a:rPr>
              <a:t>2014</a:t>
            </a:r>
            <a:endParaRPr lang="en-US" dirty="0">
              <a:solidFill>
                <a:schemeClr val="bg1"/>
              </a:solidFill>
              <a:latin typeface="Apple Symbols"/>
              <a:cs typeface="Apple Symbol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305961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Reference:</a:t>
            </a:r>
            <a:r>
              <a:rPr lang="en-US" sz="2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Yang </a:t>
            </a:r>
            <a:r>
              <a:rPr lang="en-US" sz="20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Cai</a:t>
            </a:r>
            <a:r>
              <a:rPr lang="en-US" sz="2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Constantinos Daskalakis and Matt Weinberg:</a:t>
            </a:r>
            <a:r>
              <a:rPr lang="en-US" sz="2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</a:rPr>
              <a:t>Optimal Multi-Dimensional Mechanism Design: Reducing Revenue to Welfare </a:t>
            </a:r>
            <a:r>
              <a:rPr lang="en-US" sz="2000" i="1" dirty="0" smtClean="0">
                <a:solidFill>
                  <a:srgbClr val="FFFF00"/>
                </a:solidFill>
              </a:rPr>
              <a:t>Maximization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smtClean="0">
                <a:hlinkClick r:id="rId2"/>
              </a:rPr>
              <a:t>FOCS </a:t>
            </a:r>
            <a:r>
              <a:rPr lang="en-US" sz="2000" dirty="0" smtClean="0">
                <a:hlinkClick r:id="rId2"/>
              </a:rPr>
              <a:t>2012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Times New Roman"/>
                <a:cs typeface="Times New Roman"/>
                <a:hlinkClick r:id="rId3"/>
              </a:rPr>
              <a:t>http</a:t>
            </a:r>
            <a:r>
              <a:rPr lang="en-US" sz="2000" dirty="0" smtClean="0">
                <a:latin typeface="Times New Roman"/>
                <a:cs typeface="Times New Roman"/>
                <a:hlinkClick r:id="rId3"/>
              </a:rPr>
              <a:t>://arxiv.org/abs/</a:t>
            </a:r>
            <a:r>
              <a:rPr lang="en-US" sz="2000" dirty="0" smtClean="0">
                <a:latin typeface="Times New Roman"/>
                <a:cs typeface="Times New Roman"/>
                <a:hlinkClick r:id="rId3"/>
              </a:rPr>
              <a:t>1207.5518</a:t>
            </a:r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280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087120" y="4343400"/>
            <a:ext cx="6908800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Items are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spectrums.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Valuation</a:t>
            </a:r>
            <a:r>
              <a:rPr lang="en-US" altLang="zh-CN" sz="2000" dirty="0" smtClean="0">
                <a:latin typeface="Times New Roman"/>
                <a:cs typeface="Times New Roman"/>
              </a:rPr>
              <a:t>: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non</a:t>
            </a:r>
            <a:r>
              <a:rPr lang="zh-CN" alt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additive</a:t>
            </a:r>
            <a:r>
              <a:rPr lang="zh-CN" alt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(general)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Feasibility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Constraint: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No spectrum should be given to more than one bidder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+ can’t allocate all spectrums to the large companies + many more...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   might be an arbitrary set system.</a:t>
            </a:r>
          </a:p>
        </p:txBody>
      </p:sp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95400" y="6197600"/>
            <a:ext cx="692435" cy="584200"/>
          </a:xfrm>
          <a:prstGeom prst="rect">
            <a:avLst/>
          </a:prstGeom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1447799" y="76200"/>
            <a:ext cx="7700639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2400" i="1" dirty="0" smtClean="0">
                <a:latin typeface="Times New Roman"/>
                <a:cs typeface="Times New Roman"/>
              </a:rPr>
              <a:t>Example 4:</a:t>
            </a:r>
            <a:r>
              <a:rPr lang="en-US" dirty="0" smtClean="0">
                <a:latin typeface="Times New Roman"/>
                <a:cs typeface="Times New Roman"/>
              </a:rPr>
              <a:t> selling </a:t>
            </a:r>
            <a:r>
              <a:rPr lang="en-US" dirty="0" smtClean="0">
                <a:solidFill>
                  <a:srgbClr val="FFC000"/>
                </a:solidFill>
                <a:latin typeface="Times New Roman"/>
                <a:cs typeface="Times New Roman"/>
              </a:rPr>
              <a:t>spectrum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143000" y="1262418"/>
            <a:ext cx="7118005" cy="3030017"/>
            <a:chOff x="1256870" y="1262418"/>
            <a:chExt cx="7118005" cy="3030017"/>
          </a:xfrm>
        </p:grpSpPr>
        <p:grpSp>
          <p:nvGrpSpPr>
            <p:cNvPr id="47" name="Group 46"/>
            <p:cNvGrpSpPr/>
            <p:nvPr/>
          </p:nvGrpSpPr>
          <p:grpSpPr>
            <a:xfrm>
              <a:off x="1256870" y="1262418"/>
              <a:ext cx="7118005" cy="3030017"/>
              <a:chOff x="1256870" y="1262418"/>
              <a:chExt cx="7118005" cy="3030017"/>
            </a:xfrm>
          </p:grpSpPr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971870" y="2133600"/>
                <a:ext cx="1403005" cy="13746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组合 42"/>
              <p:cNvGrpSpPr/>
              <p:nvPr/>
            </p:nvGrpSpPr>
            <p:grpSpPr>
              <a:xfrm>
                <a:off x="1256870" y="1262418"/>
                <a:ext cx="1219950" cy="3030017"/>
                <a:chOff x="555626" y="1341847"/>
                <a:chExt cx="1318335" cy="3284692"/>
              </a:xfrm>
            </p:grpSpPr>
            <p:grpSp>
              <p:nvGrpSpPr>
                <p:cNvPr id="53" name="组合 45"/>
                <p:cNvGrpSpPr/>
                <p:nvPr/>
              </p:nvGrpSpPr>
              <p:grpSpPr>
                <a:xfrm>
                  <a:off x="555626" y="1647826"/>
                  <a:ext cx="335521" cy="2691956"/>
                  <a:chOff x="555626" y="1647826"/>
                  <a:chExt cx="335521" cy="2691956"/>
                </a:xfrm>
              </p:grpSpPr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555626" y="1647826"/>
                    <a:ext cx="282347" cy="3475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en-US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572882" y="2848065"/>
                    <a:ext cx="234083" cy="3475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i="1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endParaRPr lang="en-US" sz="18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560535" y="3992277"/>
                    <a:ext cx="330612" cy="3475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m</a:t>
                    </a:r>
                    <a:endParaRPr lang="en-US" sz="18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59" name="组合 35"/>
                <p:cNvGrpSpPr/>
                <p:nvPr/>
              </p:nvGrpSpPr>
              <p:grpSpPr>
                <a:xfrm>
                  <a:off x="982824" y="1341847"/>
                  <a:ext cx="891137" cy="3284692"/>
                  <a:chOff x="692156" y="1405815"/>
                  <a:chExt cx="947111" cy="3491009"/>
                </a:xfrm>
              </p:grpSpPr>
              <p:grpSp>
                <p:nvGrpSpPr>
                  <p:cNvPr id="60" name="组合 34"/>
                  <p:cNvGrpSpPr/>
                  <p:nvPr/>
                </p:nvGrpSpPr>
                <p:grpSpPr>
                  <a:xfrm>
                    <a:off x="692156" y="1405815"/>
                    <a:ext cx="947111" cy="3491009"/>
                    <a:chOff x="692156" y="1405815"/>
                    <a:chExt cx="947111" cy="3491009"/>
                  </a:xfrm>
                </p:grpSpPr>
                <p:pic>
                  <p:nvPicPr>
                    <p:cNvPr id="63" name="Picture 62"/>
                    <p:cNvPicPr>
                      <a:picLocks noChangeAspect="1"/>
                    </p:cNvPicPr>
                    <p:nvPr/>
                  </p:nvPicPr>
                  <p:blipFill>
                    <a:blip r:embed="rId5" cstate="print"/>
                    <a:srcRect b="17010"/>
                    <a:stretch>
                      <a:fillRect/>
                    </a:stretch>
                  </p:blipFill>
                  <p:spPr>
                    <a:xfrm>
                      <a:off x="692156" y="1405815"/>
                      <a:ext cx="914400" cy="918064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  <p:pic>
                  <p:nvPicPr>
                    <p:cNvPr id="64" name="Picture 63"/>
                    <p:cNvPicPr>
                      <a:picLocks noChangeAspect="1"/>
                    </p:cNvPicPr>
                    <p:nvPr/>
                  </p:nvPicPr>
                  <p:blipFill>
                    <a:blip r:embed="rId6" cstate="print"/>
                    <a:srcRect l="13195"/>
                    <a:stretch>
                      <a:fillRect/>
                    </a:stretch>
                  </p:blipFill>
                  <p:spPr>
                    <a:xfrm>
                      <a:off x="698043" y="2686694"/>
                      <a:ext cx="915113" cy="914400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  <p:pic>
                  <p:nvPicPr>
                    <p:cNvPr id="65" name="Picture 64"/>
                    <p:cNvPicPr>
                      <a:picLocks noChangeAspect="1"/>
                    </p:cNvPicPr>
                    <p:nvPr/>
                  </p:nvPicPr>
                  <p:blipFill>
                    <a:blip r:embed="rId7" cstate="print"/>
                    <a:stretch>
                      <a:fillRect/>
                    </a:stretch>
                  </p:blipFill>
                  <p:spPr>
                    <a:xfrm>
                      <a:off x="722203" y="3982424"/>
                      <a:ext cx="917064" cy="914400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</p:grpSp>
              <p:sp>
                <p:nvSpPr>
                  <p:cNvPr id="61" name="TextBox 60"/>
                  <p:cNvSpPr txBox="1"/>
                  <p:nvPr/>
                </p:nvSpPr>
                <p:spPr>
                  <a:xfrm rot="5400000">
                    <a:off x="939615" y="3611532"/>
                    <a:ext cx="43623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 rot="5400000">
                    <a:off x="930090" y="2316428"/>
                    <a:ext cx="43623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</p:grpSp>
          </p:grpSp>
        </p:grpSp>
        <p:pic>
          <p:nvPicPr>
            <p:cNvPr id="48" name="Picture 47" descr="imgres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161870" y="1600200"/>
              <a:ext cx="3530600" cy="2285999"/>
            </a:xfrm>
            <a:prstGeom prst="rect">
              <a:avLst/>
            </a:prstGeom>
          </p:spPr>
        </p:pic>
      </p:grpSp>
      <p:sp>
        <p:nvSpPr>
          <p:cNvPr id="69" name="TextBox 68"/>
          <p:cNvSpPr txBox="1"/>
          <p:nvPr/>
        </p:nvSpPr>
        <p:spPr>
          <a:xfrm>
            <a:off x="1638300" y="1841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84208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Solution?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05000" y="2971800"/>
            <a:ext cx="6553200" cy="1295400"/>
            <a:chOff x="2209800" y="2971800"/>
            <a:chExt cx="6553200" cy="1295400"/>
          </a:xfrm>
        </p:grpSpPr>
        <p:pic>
          <p:nvPicPr>
            <p:cNvPr id="6" name="Picture 2" descr="http://www.veryicon.com/icon/png/System/Refresh%20Cl/Symbols%20Warnin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9800" y="2971800"/>
              <a:ext cx="1295400" cy="1295400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3505200" y="3200400"/>
              <a:ext cx="52578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latin typeface="Arial Black"/>
                  <a:cs typeface="Arial Black"/>
                </a:rPr>
                <a:t>Will the same solution work in the </a:t>
              </a:r>
              <a:r>
                <a:rPr lang="en-US" sz="2600" i="1" dirty="0" smtClean="0">
                  <a:latin typeface="Arial Black"/>
                  <a:cs typeface="Arial Black"/>
                </a:rPr>
                <a:t>general setting</a:t>
              </a:r>
              <a:r>
                <a:rPr lang="en-US" sz="2600" dirty="0" smtClean="0">
                  <a:latin typeface="Arial Black"/>
                  <a:cs typeface="Arial Black"/>
                </a:rPr>
                <a:t>?</a:t>
              </a:r>
              <a:endParaRPr lang="en-US" sz="2600" dirty="0">
                <a:latin typeface="Arial Black"/>
                <a:cs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2914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036"/>
          <p:cNvSpPr/>
          <p:nvPr/>
        </p:nvSpPr>
        <p:spPr>
          <a:xfrm>
            <a:off x="-76200" y="0"/>
            <a:ext cx="92202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8087255"/>
              </p:ext>
            </p:extLst>
          </p:nvPr>
        </p:nvGraphicFramePr>
        <p:xfrm>
          <a:off x="1752600" y="1828800"/>
          <a:ext cx="4953000" cy="4227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3000"/>
              </a:tblGrid>
              <a:tr h="7629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687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131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752600" y="459944"/>
            <a:ext cx="677886" cy="688820"/>
            <a:chOff x="1683798" y="1735245"/>
            <a:chExt cx="1185417" cy="12051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矩形 12"/>
            <p:cNvSpPr/>
            <p:nvPr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矩形 10"/>
            <p:cNvSpPr/>
            <p:nvPr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矩形 13"/>
            <p:cNvSpPr/>
            <p:nvPr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9"/>
            <p:cNvSpPr/>
            <p:nvPr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423561" y="1905000"/>
            <a:ext cx="26818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[1]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General Setting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8400" y="4343400"/>
            <a:ext cx="396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[3] 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New Method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23560" y="2803672"/>
            <a:ext cx="3520040" cy="89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lang="en-US" sz="2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[2] </a:t>
            </a:r>
            <a:r>
              <a:rPr lang="en-US" sz="2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Problem with the basic approach</a:t>
            </a:r>
            <a:endParaRPr lang="en-US" sz="2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7" name="标题 26"/>
          <p:cNvSpPr>
            <a:spLocks noGrp="1"/>
          </p:cNvSpPr>
          <p:nvPr>
            <p:ph type="title"/>
          </p:nvPr>
        </p:nvSpPr>
        <p:spPr>
          <a:xfrm>
            <a:off x="1981200" y="381000"/>
            <a:ext cx="4191000" cy="76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CHAPTER</a:t>
            </a:r>
            <a:r>
              <a:rPr lang="en-US" altLang="zh-CN" sz="2400" dirty="0" smtClean="0"/>
              <a:t>2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2438400" y="5486400"/>
            <a:ext cx="297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[4] 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9385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body" idx="1"/>
          </p:nvPr>
        </p:nvSpPr>
        <p:spPr>
          <a:xfrm>
            <a:off x="4114800" y="3505200"/>
            <a:ext cx="3886200" cy="1388752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C000"/>
                </a:solidFill>
                <a:latin typeface="Times New Roman"/>
                <a:cs typeface="Times New Roman"/>
              </a:rPr>
              <a:t>Q: </a:t>
            </a:r>
            <a:r>
              <a:rPr lang="en-US" dirty="0" smtClean="0">
                <a:latin typeface="Times New Roman"/>
                <a:cs typeface="Times New Roman"/>
              </a:rPr>
              <a:t>Is the reduced form of an auction still useful?</a:t>
            </a:r>
            <a:endParaRPr lang="en-US" dirty="0">
              <a:solidFill>
                <a:srgbClr val="FFC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4267200" y="3733800"/>
            <a:ext cx="4267200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It is still well defined,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 bidder can’t even compute her utility based on the reduced form.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Oval Callout 6"/>
          <p:cNvSpPr/>
          <p:nvPr/>
        </p:nvSpPr>
        <p:spPr>
          <a:xfrm flipH="1">
            <a:off x="2895600" y="2667000"/>
            <a:ext cx="838200" cy="609600"/>
          </a:xfrm>
          <a:prstGeom prst="wedgeEllipseCallout">
            <a:avLst>
              <a:gd name="adj1" fmla="val -78611"/>
              <a:gd name="adj2" fmla="val 625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?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Rectangle 16"/>
          <p:cNvSpPr/>
          <p:nvPr/>
        </p:nvSpPr>
        <p:spPr>
          <a:xfrm rot="5400000">
            <a:off x="-3314699" y="3314701"/>
            <a:ext cx="6857997" cy="228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defRPr/>
            </a:pPr>
            <a:r>
              <a:rPr lang="en-US" sz="1200" b="1" spc="300" dirty="0" smtClean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[2] Problems with the basic approach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4822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6" grpId="0" build="p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Wrong?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5285246"/>
            <a:ext cx="692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9600" y="1143000"/>
            <a:ext cx="8001000" cy="1511300"/>
            <a:chOff x="685800" y="1143000"/>
            <a:chExt cx="8001000" cy="1511300"/>
          </a:xfrm>
        </p:grpSpPr>
        <p:sp>
          <p:nvSpPr>
            <p:cNvPr id="3" name="TextBox 2"/>
            <p:cNvSpPr txBox="1"/>
            <p:nvPr/>
          </p:nvSpPr>
          <p:spPr>
            <a:xfrm>
              <a:off x="685800" y="1143000"/>
              <a:ext cx="80010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6600"/>
                  </a:solidFill>
                  <a:latin typeface="Times New Roman"/>
                  <a:cs typeface="Times New Roman"/>
                </a:rPr>
                <a:t>Example</a:t>
              </a:r>
              <a:r>
                <a:rPr lang="en-US" sz="2400" dirty="0" smtClean="0">
                  <a:latin typeface="Times New Roman"/>
                  <a:cs typeface="Times New Roman"/>
                </a:rPr>
                <a:t>: There are 2 items and 1 bidder. The bidder has the following valuation:</a:t>
              </a:r>
            </a:p>
            <a:p>
              <a:r>
                <a:rPr lang="en-US" sz="2400" dirty="0" smtClean="0">
                  <a:latin typeface="Times New Roman"/>
                  <a:cs typeface="Times New Roman"/>
                </a:rPr>
                <a:t>  t({1,2}) = 1, t({1}) = t({2}) = t(  ) = 0</a:t>
              </a:r>
              <a:endParaRPr lang="en-US" sz="2400" dirty="0">
                <a:latin typeface="Times New Roman"/>
                <a:cs typeface="Times New Roman"/>
              </a:endParaRPr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564466" y="1828800"/>
              <a:ext cx="769534" cy="8255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762000" y="2590800"/>
            <a:ext cx="745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Consider two different allocations: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>
                <a:latin typeface="Times New Roman"/>
                <a:cs typeface="Times New Roman"/>
              </a:rPr>
              <a:t>Allocation 1: Give the bidder both items </a:t>
            </a:r>
            <a:r>
              <a:rPr lang="en-US" sz="2400" dirty="0" err="1" smtClean="0">
                <a:latin typeface="Times New Roman"/>
                <a:cs typeface="Times New Roman"/>
              </a:rPr>
              <a:t>w.p</a:t>
            </a:r>
            <a:r>
              <a:rPr lang="en-US" sz="2400" dirty="0" smtClean="0">
                <a:latin typeface="Times New Roman"/>
                <a:cs typeface="Times New Roman"/>
              </a:rPr>
              <a:t>. ½, nothing </a:t>
            </a:r>
            <a:r>
              <a:rPr lang="en-US" sz="2400" dirty="0" err="1" smtClean="0">
                <a:latin typeface="Times New Roman"/>
                <a:cs typeface="Times New Roman"/>
              </a:rPr>
              <a:t>w.p</a:t>
            </a:r>
            <a:r>
              <a:rPr lang="en-US" sz="2400" dirty="0" smtClean="0">
                <a:latin typeface="Times New Roman"/>
                <a:cs typeface="Times New Roman"/>
              </a:rPr>
              <a:t>. ½.</a:t>
            </a:r>
          </a:p>
          <a:p>
            <a:pPr marL="342900" indent="-342900">
              <a:buFont typeface="Wingdings" charset="2"/>
              <a:buChar char="q"/>
            </a:pPr>
            <a:endParaRPr lang="en-US" sz="2400" dirty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>
                <a:latin typeface="Times New Roman"/>
                <a:cs typeface="Times New Roman"/>
              </a:rPr>
              <a:t>Allocation 2: Give the bidder a single item uniformly at random.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562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Problem</a:t>
            </a:r>
            <a:r>
              <a:rPr lang="en-US" sz="2400" dirty="0" smtClean="0">
                <a:latin typeface="Times New Roman"/>
                <a:cs typeface="Times New Roman"/>
              </a:rPr>
              <a:t>: The same reduced form, but very different value.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909843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6058214"/>
              </p:ext>
            </p:extLst>
          </p:nvPr>
        </p:nvGraphicFramePr>
        <p:xfrm>
          <a:off x="607255" y="1219200"/>
          <a:ext cx="7620000" cy="136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283"/>
                <a:gridCol w="5894717"/>
              </a:tblGrid>
              <a:tr h="1363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i="1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Variables: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760" lvl="0" indent="-27432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“Allocation probabilities”</a:t>
                      </a:r>
                    </a:p>
                    <a:p>
                      <a:pPr marL="365760" lvl="0" indent="-27432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“Prices”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Times New Roman"/>
                <a:cs typeface="Times New Roman"/>
              </a:rPr>
              <a:t>Succinct 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LP formulation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5648478"/>
              </p:ext>
            </p:extLst>
          </p:nvPr>
        </p:nvGraphicFramePr>
        <p:xfrm>
          <a:off x="607255" y="5257800"/>
          <a:ext cx="7620000" cy="967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283"/>
                <a:gridCol w="5894717"/>
              </a:tblGrid>
              <a:tr h="9670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Objective: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760" marR="0" lvl="1" indent="-27432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xpecte</a:t>
                      </a:r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 Re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venu</a:t>
                      </a:r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0" name="组合 29"/>
          <p:cNvGrpSpPr/>
          <p:nvPr/>
        </p:nvGrpSpPr>
        <p:grpSpPr>
          <a:xfrm>
            <a:off x="4572000" y="1143000"/>
            <a:ext cx="4498145" cy="1524000"/>
            <a:chOff x="4722055" y="1295400"/>
            <a:chExt cx="4498145" cy="1524000"/>
          </a:xfrm>
        </p:grpSpPr>
        <p:grpSp>
          <p:nvGrpSpPr>
            <p:cNvPr id="23" name="组合 22"/>
            <p:cNvGrpSpPr/>
            <p:nvPr/>
          </p:nvGrpSpPr>
          <p:grpSpPr>
            <a:xfrm>
              <a:off x="4722055" y="2006600"/>
              <a:ext cx="3657600" cy="812800"/>
              <a:chOff x="4648200" y="1701800"/>
              <a:chExt cx="3657600" cy="812800"/>
            </a:xfrm>
          </p:grpSpPr>
          <p:pic>
            <p:nvPicPr>
              <p:cNvPr id="16" name="Picture 15" descr="latex-image-1.pdf"/>
              <p:cNvPicPr>
                <a:picLocks noChangeAspect="1"/>
              </p:cNvPicPr>
              <p:nvPr/>
            </p:nvPicPr>
            <p:blipFill>
              <a:blip r:embed="rId3" cstate="print">
                <a:lum bright="80000" contrast="60000"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803900" y="1701800"/>
                <a:ext cx="2501900" cy="812800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4648200" y="1778000"/>
                <a:ext cx="1752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zh-CN" sz="2000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--------------</a:t>
                </a:r>
                <a:endParaRPr lang="en-US" sz="20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6169855" y="1295400"/>
              <a:ext cx="3050345" cy="914400"/>
              <a:chOff x="6096000" y="1143000"/>
              <a:chExt cx="3050345" cy="914400"/>
            </a:xfrm>
          </p:grpSpPr>
          <p:pic>
            <p:nvPicPr>
              <p:cNvPr id="15" name="Picture 14" descr="latex-image-1.pdf"/>
              <p:cNvPicPr>
                <a:picLocks noChangeAspect="1"/>
              </p:cNvPicPr>
              <p:nvPr/>
            </p:nvPicPr>
            <p:blipFill>
              <a:blip r:embed="rId4" cstate="print">
                <a:lum bright="80000" contrast="60000"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248400" y="1143000"/>
                <a:ext cx="2897945" cy="914400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6096000" y="1276290"/>
                <a:ext cx="457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---</a:t>
                </a:r>
                <a:endParaRPr lang="en-US" sz="20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</p:grpSp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0641883"/>
              </p:ext>
            </p:extLst>
          </p:nvPr>
        </p:nvGraphicFramePr>
        <p:xfrm>
          <a:off x="607255" y="2590800"/>
          <a:ext cx="7622345" cy="270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815"/>
                <a:gridCol w="5896530"/>
              </a:tblGrid>
              <a:tr h="26822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Constraints:</a:t>
                      </a: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b="1" i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760" lvl="0" indent="-27432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endParaRPr lang="en-US" sz="2000" b="1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5760" lvl="0" indent="-27432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Truthfulness Constraints</a:t>
                      </a:r>
                    </a:p>
                    <a:p>
                      <a:pPr marL="91440" lvl="0" indent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en-US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  <a:p>
                      <a:pPr marL="365760" lvl="0" indent="-27432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Feasibility Constraints </a:t>
                      </a:r>
                    </a:p>
                    <a:p>
                      <a:pPr marL="365760" lvl="0" indent="-27432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en-US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 cstate="print">
            <a:lum bright="10000" contrast="2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14600" y="3429000"/>
            <a:ext cx="6629400" cy="8161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743200" y="4038600"/>
            <a:ext cx="5617934" cy="1165086"/>
            <a:chOff x="2743200" y="4038600"/>
            <a:chExt cx="5617934" cy="1165086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2743200" y="4038600"/>
              <a:ext cx="1981200" cy="0"/>
            </a:xfrm>
            <a:prstGeom prst="line">
              <a:avLst/>
            </a:prstGeom>
            <a:ln>
              <a:solidFill>
                <a:srgbClr val="CC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733800" y="4038600"/>
              <a:ext cx="2971800" cy="457200"/>
            </a:xfrm>
            <a:prstGeom prst="straightConnector1">
              <a:avLst/>
            </a:prstGeom>
            <a:ln>
              <a:solidFill>
                <a:srgbClr val="CC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791200" y="4495800"/>
              <a:ext cx="25699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2000" dirty="0" smtClean="0">
                  <a:latin typeface="Times New Roman"/>
                  <a:cs typeface="Times New Roman"/>
                </a:rPr>
                <a:t>Not bidder i’s utility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2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Can’t guarantee BIC</a:t>
              </a:r>
              <a:endParaRPr lang="en-US" sz="200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640793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 smtClean="0">
                <a:latin typeface="Times New Roman"/>
                <a:cs typeface="Times New Roman"/>
              </a:rPr>
              <a:t>Can</a:t>
            </a:r>
            <a:r>
              <a:rPr lang="zh-CN" altLang="en-US" sz="3200" dirty="0" smtClean="0"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latin typeface="Times New Roman"/>
                <a:cs typeface="Times New Roman"/>
              </a:rPr>
              <a:t>we</a:t>
            </a:r>
            <a:r>
              <a:rPr lang="zh-CN" altLang="en-US" sz="3200" dirty="0" smtClean="0"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latin typeface="Times New Roman"/>
                <a:cs typeface="Times New Roman"/>
              </a:rPr>
              <a:t>fix</a:t>
            </a:r>
            <a:r>
              <a:rPr lang="zh-CN" altLang="en-US" sz="3200" dirty="0" smtClean="0"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latin typeface="Times New Roman"/>
                <a:cs typeface="Times New Roman"/>
              </a:rPr>
              <a:t>this?</a:t>
            </a:r>
            <a:endParaRPr lang="en-US" sz="32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2400" y="1066800"/>
            <a:ext cx="8789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Trouble</a:t>
            </a:r>
            <a:r>
              <a:rPr lang="en-US" sz="2400" dirty="0" smtClean="0">
                <a:latin typeface="Arial"/>
                <a:cs typeface="Arial"/>
              </a:rPr>
              <a:t> with general types: </a:t>
            </a:r>
            <a:r>
              <a:rPr lang="en-US" sz="2400" dirty="0">
                <a:latin typeface="Arial"/>
                <a:cs typeface="Arial"/>
              </a:rPr>
              <a:t>reduced form of </a:t>
            </a:r>
            <a:r>
              <a:rPr lang="en-US" sz="2400" dirty="0" smtClean="0">
                <a:latin typeface="Arial"/>
                <a:cs typeface="Arial"/>
              </a:rPr>
              <a:t>auction is useless</a:t>
            </a:r>
            <a:r>
              <a:rPr lang="en-US" sz="2400" dirty="0">
                <a:latin typeface="Arial"/>
                <a:cs typeface="Arial"/>
              </a:rPr>
              <a:t>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52400" y="1752600"/>
            <a:ext cx="922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 smtClean="0">
                <a:solidFill>
                  <a:srgbClr val="33CC33"/>
                </a:solidFill>
                <a:latin typeface="Arial"/>
                <a:cs typeface="Arial"/>
              </a:rPr>
              <a:t>Solution</a:t>
            </a:r>
            <a:r>
              <a:rPr lang="en-US" sz="2400" dirty="0" smtClean="0">
                <a:latin typeface="Arial"/>
                <a:cs typeface="Arial"/>
              </a:rPr>
              <a:t>: a</a:t>
            </a:r>
            <a:r>
              <a:rPr lang="zh-CN" altLang="en-US" sz="2400" dirty="0" smtClean="0">
                <a:latin typeface="Arial"/>
                <a:cs typeface="Arial"/>
              </a:rPr>
              <a:t> </a:t>
            </a:r>
            <a:r>
              <a:rPr lang="en-US" altLang="zh-CN" sz="2400" dirty="0" smtClean="0">
                <a:latin typeface="Arial"/>
                <a:cs typeface="Arial"/>
              </a:rPr>
              <a:t>new</a:t>
            </a:r>
            <a:r>
              <a:rPr lang="zh-CN" alt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implicit description </a:t>
            </a:r>
            <a:r>
              <a:rPr lang="en-US" sz="2400" dirty="0">
                <a:latin typeface="Arial"/>
                <a:cs typeface="Arial"/>
              </a:rPr>
              <a:t>of auctions </a:t>
            </a:r>
            <a:r>
              <a:rPr lang="en-US" sz="2400" dirty="0" smtClean="0">
                <a:latin typeface="Arial"/>
                <a:cs typeface="Arial"/>
              </a:rPr>
              <a:t>via</a:t>
            </a:r>
            <a:r>
              <a:rPr lang="zh-CN" alt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“</a:t>
            </a:r>
            <a:r>
              <a:rPr lang="en-US" sz="2400" dirty="0">
                <a:latin typeface="Arial"/>
                <a:cs typeface="Arial"/>
              </a:rPr>
              <a:t>swap value.”</a:t>
            </a:r>
          </a:p>
          <a:p>
            <a:endParaRPr lang="en-US" b="1" dirty="0">
              <a:solidFill>
                <a:srgbClr val="006600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00" y="2514600"/>
            <a:ext cx="2531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Implicit Form: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Arial Black"/>
              <a:cs typeface="Arial Black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127000" y="3200400"/>
            <a:ext cx="9956800" cy="1859280"/>
            <a:chOff x="-127000" y="3200400"/>
            <a:chExt cx="9956800" cy="185928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3200400"/>
              <a:ext cx="9829800" cy="1859280"/>
              <a:chOff x="0" y="4693920"/>
              <a:chExt cx="9829800" cy="185928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4693920"/>
                <a:ext cx="9144000" cy="14782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1333126" y="4876800"/>
                <a:ext cx="8496674" cy="1676400"/>
                <a:chOff x="1447800" y="2895600"/>
                <a:chExt cx="8558473" cy="1688593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6221068" y="2895600"/>
                  <a:ext cx="2668110" cy="1143000"/>
                  <a:chOff x="6221068" y="2998995"/>
                  <a:chExt cx="2668110" cy="1143000"/>
                </a:xfrm>
              </p:grpSpPr>
              <p:grpSp>
                <p:nvGrpSpPr>
                  <p:cNvPr id="77" name="组合 76"/>
                  <p:cNvGrpSpPr>
                    <a:grpSpLocks noChangeAspect="1"/>
                  </p:cNvGrpSpPr>
                  <p:nvPr/>
                </p:nvGrpSpPr>
                <p:grpSpPr>
                  <a:xfrm>
                    <a:off x="6374577" y="3075196"/>
                    <a:ext cx="2514601" cy="1014984"/>
                    <a:chOff x="1032398" y="3352800"/>
                    <a:chExt cx="2831759" cy="1143000"/>
                  </a:xfrm>
                </p:grpSpPr>
                <p:sp>
                  <p:nvSpPr>
                    <p:cNvPr id="49" name="圆角矩形 48"/>
                    <p:cNvSpPr/>
                    <p:nvPr/>
                  </p:nvSpPr>
                  <p:spPr>
                    <a:xfrm>
                      <a:off x="1032398" y="3352800"/>
                      <a:ext cx="2831759" cy="1143000"/>
                    </a:xfrm>
                    <a:prstGeom prst="round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rgbClr val="00B0F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矩形 35"/>
                    <p:cNvSpPr/>
                    <p:nvPr/>
                  </p:nvSpPr>
                  <p:spPr>
                    <a:xfrm flipH="1">
                      <a:off x="2263281" y="3733800"/>
                      <a:ext cx="1400439" cy="45057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eal type</a:t>
                      </a:r>
                      <a:endParaRPr lang="en-US" sz="2000" b="1" dirty="0"/>
                    </a:p>
                  </p:txBody>
                </p:sp>
                <p:grpSp>
                  <p:nvGrpSpPr>
                    <p:cNvPr id="39" name="组合 38"/>
                    <p:cNvGrpSpPr/>
                    <p:nvPr/>
                  </p:nvGrpSpPr>
                  <p:grpSpPr>
                    <a:xfrm>
                      <a:off x="1178628" y="3505200"/>
                      <a:ext cx="1151106" cy="885180"/>
                      <a:chOff x="4915991" y="4038600"/>
                      <a:chExt cx="1151106" cy="885180"/>
                    </a:xfrm>
                  </p:grpSpPr>
                  <p:pic>
                    <p:nvPicPr>
                      <p:cNvPr id="40" name="Picture 60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/>
                      <a:srcRect l="13195"/>
                      <a:stretch>
                        <a:fillRect/>
                      </a:stretch>
                    </p:blipFill>
                    <p:spPr>
                      <a:xfrm>
                        <a:off x="4915991" y="4038600"/>
                        <a:ext cx="885869" cy="885180"/>
                      </a:xfrm>
                      <a:prstGeom prst="ellipse">
                        <a:avLst/>
                      </a:prstGeom>
                      <a:ln w="9525" cap="rnd">
                        <a:solidFill>
                          <a:srgbClr val="333333"/>
                        </a:solidFill>
                      </a:ln>
                      <a:effectLst/>
                      <a:scene3d>
                        <a:camera prst="orthographicFront"/>
                        <a:lightRig rig="contrasting" dir="t">
                          <a:rot lat="0" lon="0" rev="3000000"/>
                        </a:lightRig>
                      </a:scene3d>
                      <a:sp3d contourW="7620">
                        <a:bevelT w="95250" h="31750"/>
                        <a:contourClr>
                          <a:srgbClr val="333333"/>
                        </a:contourClr>
                      </a:sp3d>
                    </p:spPr>
                  </p:pic>
                  <p:sp>
                    <p:nvSpPr>
                      <p:cNvPr id="41" name="矩形 40"/>
                      <p:cNvSpPr/>
                      <p:nvPr/>
                    </p:nvSpPr>
                    <p:spPr>
                      <a:xfrm>
                        <a:off x="5754193" y="4114800"/>
                        <a:ext cx="312904" cy="646331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3600" b="1" i="1" dirty="0" err="1" smtClean="0">
                            <a:latin typeface="Times New Roman" pitchFamily="18" charset="0"/>
                            <a:cs typeface="Times New Roman" pitchFamily="18" charset="0"/>
                          </a:rPr>
                          <a:t>i</a:t>
                        </a:r>
                        <a:endParaRPr lang="en-US" sz="3600" dirty="0"/>
                      </a:p>
                    </p:txBody>
                  </p:sp>
                </p:grpSp>
              </p:grpSp>
              <p:cxnSp>
                <p:nvCxnSpPr>
                  <p:cNvPr id="87" name="直接连接符 86"/>
                  <p:cNvCxnSpPr/>
                  <p:nvPr/>
                </p:nvCxnSpPr>
                <p:spPr>
                  <a:xfrm>
                    <a:off x="6221068" y="2998995"/>
                    <a:ext cx="0" cy="1143000"/>
                  </a:xfrm>
                  <a:prstGeom prst="line">
                    <a:avLst/>
                  </a:prstGeom>
                  <a:ln w="3810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1447800" y="3124200"/>
                  <a:ext cx="8558473" cy="1459993"/>
                  <a:chOff x="1880927" y="3124200"/>
                  <a:chExt cx="8558473" cy="1459993"/>
                </a:xfrm>
              </p:grpSpPr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1981200" y="3124200"/>
                    <a:ext cx="8458200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dirty="0" smtClean="0">
                        <a:latin typeface="Times" pitchFamily="18" charset="0"/>
                        <a:cs typeface="Times" pitchFamily="18" charset="0"/>
                      </a:rPr>
                      <a:t>: </a:t>
                    </a:r>
                    <a:r>
                      <a:rPr lang="en-US" sz="3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" pitchFamily="18" charset="0"/>
                        <a:cs typeface="Times" pitchFamily="18" charset="0"/>
                      </a:rPr>
                      <a:t>E</a:t>
                    </a:r>
                    <a:r>
                      <a:rPr lang="en-US" sz="4000" dirty="0" smtClean="0">
                        <a:latin typeface="Times" pitchFamily="18" charset="0"/>
                        <a:cs typeface="Times" pitchFamily="18" charset="0"/>
                      </a:rPr>
                      <a:t>[</a:t>
                    </a:r>
                    <a:r>
                      <a:rPr lang="en-US" sz="4000" dirty="0" err="1" smtClean="0">
                        <a:latin typeface="Times" pitchFamily="18" charset="0"/>
                        <a:cs typeface="Times" pitchFamily="18" charset="0"/>
                      </a:rPr>
                      <a:t>t</a:t>
                    </a:r>
                    <a:r>
                      <a:rPr lang="en-US" altLang="zh-CN" sz="4000" baseline="-25000" dirty="0" err="1" smtClean="0">
                        <a:latin typeface="Times" pitchFamily="18" charset="0"/>
                        <a:cs typeface="Times" pitchFamily="18" charset="0"/>
                      </a:rPr>
                      <a:t>i</a:t>
                    </a:r>
                    <a:r>
                      <a:rPr lang="en-US" altLang="zh-CN" sz="4000" dirty="0" smtClean="0">
                        <a:latin typeface="Times" pitchFamily="18" charset="0"/>
                        <a:cs typeface="Times" pitchFamily="18" charset="0"/>
                      </a:rPr>
                      <a:t>(	</a:t>
                    </a:r>
                    <a:r>
                      <a:rPr lang="en-US" altLang="zh-CN" sz="4000" b="1" dirty="0" smtClean="0">
                        <a:latin typeface="Times" pitchFamily="18" charset="0"/>
                        <a:cs typeface="Times" pitchFamily="18" charset="0"/>
                      </a:rPr>
                      <a:t>		</a:t>
                    </a:r>
                    <a:r>
                      <a:rPr lang="en-US" altLang="zh-CN" sz="4000" dirty="0" smtClean="0">
                        <a:latin typeface="Times" pitchFamily="18" charset="0"/>
                        <a:cs typeface="Times" pitchFamily="18" charset="0"/>
                      </a:rPr>
                      <a:t>	</a:t>
                    </a:r>
                    <a:r>
                      <a:rPr lang="en-US" altLang="zh-CN" sz="4000" dirty="0">
                        <a:latin typeface="Times" pitchFamily="18" charset="0"/>
                        <a:cs typeface="Times" pitchFamily="18" charset="0"/>
                      </a:rPr>
                      <a:t> </a:t>
                    </a:r>
                    <a:r>
                      <a:rPr lang="en-US" altLang="zh-CN" sz="4000" dirty="0" smtClean="0">
                        <a:latin typeface="Times" pitchFamily="18" charset="0"/>
                        <a:cs typeface="Times" pitchFamily="18" charset="0"/>
                      </a:rPr>
                      <a:t>                    )]   </a:t>
                    </a:r>
                    <a:endParaRPr lang="en-US" sz="4000" dirty="0">
                      <a:latin typeface="Times" pitchFamily="18" charset="0"/>
                      <a:cs typeface="Times" pitchFamily="18" charset="0"/>
                    </a:endParaRPr>
                  </a:p>
                </p:txBody>
              </p:sp>
              <p:pic>
                <p:nvPicPr>
                  <p:cNvPr id="7" name="Picture 6" descr="latex-image-1.pdf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80927" y="3761233"/>
                    <a:ext cx="1687068" cy="82296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7" name="组合 76"/>
                <p:cNvGrpSpPr>
                  <a:grpSpLocks noChangeAspect="1"/>
                </p:cNvGrpSpPr>
                <p:nvPr/>
              </p:nvGrpSpPr>
              <p:grpSpPr>
                <a:xfrm>
                  <a:off x="2920636" y="2971800"/>
                  <a:ext cx="3124198" cy="1014984"/>
                  <a:chOff x="1175934" y="3352800"/>
                  <a:chExt cx="3518244" cy="1143000"/>
                </a:xfrm>
              </p:grpSpPr>
              <p:sp>
                <p:nvSpPr>
                  <p:cNvPr id="69" name="圆角矩形 48"/>
                  <p:cNvSpPr/>
                  <p:nvPr/>
                </p:nvSpPr>
                <p:spPr>
                  <a:xfrm>
                    <a:off x="1175934" y="3352800"/>
                    <a:ext cx="3518244" cy="1143000"/>
                  </a:xfrm>
                  <a:prstGeom prst="round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矩形 35"/>
                  <p:cNvSpPr/>
                  <p:nvPr/>
                </p:nvSpPr>
                <p:spPr>
                  <a:xfrm flipH="1">
                    <a:off x="2413331" y="3733799"/>
                    <a:ext cx="2086926" cy="45057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r>
                      <a:rPr lang="en-US" sz="20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eported type</a:t>
                    </a:r>
                    <a:endParaRPr lang="en-US" sz="2000" b="1" dirty="0"/>
                  </a:p>
                </p:txBody>
              </p:sp>
              <p:grpSp>
                <p:nvGrpSpPr>
                  <p:cNvPr id="71" name="组合 38"/>
                  <p:cNvGrpSpPr/>
                  <p:nvPr/>
                </p:nvGrpSpPr>
                <p:grpSpPr>
                  <a:xfrm>
                    <a:off x="1377413" y="3505200"/>
                    <a:ext cx="1143303" cy="885180"/>
                    <a:chOff x="5114776" y="4038600"/>
                    <a:chExt cx="1143303" cy="885180"/>
                  </a:xfrm>
                </p:grpSpPr>
                <p:pic>
                  <p:nvPicPr>
                    <p:cNvPr id="72" name="Picture 60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l="13195"/>
                    <a:stretch>
                      <a:fillRect/>
                    </a:stretch>
                  </p:blipFill>
                  <p:spPr>
                    <a:xfrm>
                      <a:off x="5114776" y="4038600"/>
                      <a:ext cx="885869" cy="885180"/>
                    </a:xfrm>
                    <a:prstGeom prst="ellipse">
                      <a:avLst/>
                    </a:prstGeom>
                    <a:ln w="9525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  <p:sp>
                  <p:nvSpPr>
                    <p:cNvPr id="73" name="矩形 40"/>
                    <p:cNvSpPr/>
                    <p:nvPr/>
                  </p:nvSpPr>
                  <p:spPr>
                    <a:xfrm>
                      <a:off x="5945175" y="4114800"/>
                      <a:ext cx="312904" cy="64633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36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600" dirty="0"/>
                    </a:p>
                  </p:txBody>
                </p:sp>
              </p:grpSp>
            </p:grpSp>
          </p:grpSp>
        </p:grp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-127000" y="3657600"/>
              <a:ext cx="1955800" cy="9398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302250" y="3733800"/>
              <a:ext cx="749300" cy="812800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8153400" y="3778250"/>
              <a:ext cx="749300" cy="7493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0" y="5029200"/>
            <a:ext cx="9144000" cy="1676400"/>
            <a:chOff x="0" y="5029200"/>
            <a:chExt cx="9144000" cy="1676400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5029200"/>
              <a:ext cx="9144000" cy="1676400"/>
              <a:chOff x="0" y="5029200"/>
              <a:chExt cx="9144000" cy="167640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0" y="5029200"/>
                <a:ext cx="9144000" cy="1676400"/>
                <a:chOff x="-12700" y="4876800"/>
                <a:chExt cx="9144000" cy="1676400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-12700" y="4876800"/>
                  <a:ext cx="9144000" cy="13716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3" name="Group 32"/>
                <p:cNvGrpSpPr/>
                <p:nvPr/>
              </p:nvGrpSpPr>
              <p:grpSpPr>
                <a:xfrm>
                  <a:off x="749300" y="4953000"/>
                  <a:ext cx="8153400" cy="1600200"/>
                  <a:chOff x="396272" y="4800600"/>
                  <a:chExt cx="8153400" cy="1600200"/>
                </a:xfrm>
              </p:grpSpPr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396272" y="4953000"/>
                    <a:ext cx="8153400" cy="13849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4000" dirty="0" smtClean="0"/>
                      <a:t>      </a:t>
                    </a:r>
                    <a:r>
                      <a:rPr lang="en-US" altLang="zh-CN" sz="4000" dirty="0" smtClean="0">
                        <a:latin typeface="Times New Roman" pitchFamily="18" charset="0"/>
                        <a:cs typeface="Times New Roman" pitchFamily="18" charset="0"/>
                      </a:rPr>
                      <a:t>:</a:t>
                    </a:r>
                    <a:r>
                      <a:rPr lang="en-US" altLang="zh-CN" sz="4000" b="1" i="1" dirty="0" smtClean="0"/>
                      <a:t>  </a:t>
                    </a:r>
                    <a:r>
                      <a:rPr lang="en-US" altLang="zh-CN" sz="4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E</a:t>
                    </a:r>
                    <a:r>
                      <a:rPr lang="en-US" altLang="zh-CN" sz="4400" b="1" dirty="0" smtClean="0"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altLang="zh-CN" sz="3600" dirty="0" smtClean="0">
                        <a:latin typeface="Times New Roman" pitchFamily="18" charset="0"/>
                        <a:cs typeface="Times New Roman" pitchFamily="18" charset="0"/>
                      </a:rPr>
                      <a:t>[</a:t>
                    </a:r>
                    <a:r>
                      <a:rPr lang="zh-CN" altLang="en-US" sz="360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altLang="zh-CN" sz="360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altLang="zh-CN" sz="3600" b="1" i="1" dirty="0" err="1" smtClean="0">
                        <a:latin typeface="Times New Roman" pitchFamily="18" charset="0"/>
                        <a:cs typeface="Times New Roman" pitchFamily="18" charset="0"/>
                      </a:rPr>
                      <a:t>p</a:t>
                    </a:r>
                    <a:r>
                      <a:rPr lang="en-US" sz="3600" b="1" i="1" dirty="0" err="1" smtClean="0">
                        <a:latin typeface="Times New Roman" pitchFamily="18" charset="0"/>
                        <a:cs typeface="Times New Roman" pitchFamily="18" charset="0"/>
                      </a:rPr>
                      <a:t>rice</a:t>
                    </a:r>
                    <a:r>
                      <a:rPr lang="en-US" sz="4000" b="1" i="1" baseline="-25000" dirty="0" err="1" smtClean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rPr>
                      <a:t>i</a:t>
                    </a:r>
                    <a:r>
                      <a:rPr lang="en-US" sz="4000" i="1" baseline="-25000" dirty="0" smtClean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rPr>
                      <a:t>   </a:t>
                    </a:r>
                    <a:r>
                      <a:rPr lang="en-US" sz="4000" dirty="0" smtClean="0">
                        <a:latin typeface="Times New Roman" pitchFamily="18" charset="0"/>
                        <a:cs typeface="Times New Roman" pitchFamily="18" charset="0"/>
                      </a:rPr>
                      <a:t>                ]</a:t>
                    </a:r>
                    <a:r>
                      <a:rPr lang="en-US" altLang="zh-CN" sz="4000" dirty="0" smtClean="0"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zh-CN" altLang="zh-CN" sz="40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zh-CN" altLang="en-US" sz="4000" dirty="0" smtClean="0"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altLang="zh-CN" sz="4000" dirty="0" smtClean="0">
                        <a:latin typeface="Times New Roman" pitchFamily="18" charset="0"/>
                        <a:cs typeface="Times New Roman" pitchFamily="18" charset="0"/>
                      </a:rPr>
                      <a:t>]</a:t>
                    </a:r>
                    <a:r>
                      <a:rPr lang="zh-CN" altLang="en-US" sz="4000" dirty="0" smtClean="0">
                        <a:latin typeface="Times New Roman" pitchFamily="18" charset="0"/>
                        <a:cs typeface="Times New Roman" pitchFamily="18" charset="0"/>
                      </a:rPr>
                      <a:t>      </a:t>
                    </a:r>
                    <a:r>
                      <a:rPr lang="en-US" altLang="zh-CN" sz="4000" dirty="0" smtClean="0">
                        <a:latin typeface="Times New Roman" pitchFamily="18" charset="0"/>
                        <a:cs typeface="Times New Roman" pitchFamily="18" charset="0"/>
                      </a:rPr>
                      <a:t>]</a:t>
                    </a:r>
                    <a:r>
                      <a:rPr lang="en-US" altLang="zh-CN" sz="4000" dirty="0" smtClean="0"/>
                      <a:t>				        </a:t>
                    </a:r>
                    <a:endParaRPr lang="en-US" sz="4000" dirty="0"/>
                  </a:p>
                </p:txBody>
              </p:sp>
              <p:grpSp>
                <p:nvGrpSpPr>
                  <p:cNvPr id="38" name="组合 91"/>
                  <p:cNvGrpSpPr/>
                  <p:nvPr/>
                </p:nvGrpSpPr>
                <p:grpSpPr>
                  <a:xfrm>
                    <a:off x="4053872" y="4800600"/>
                    <a:ext cx="4095327" cy="1167385"/>
                    <a:chOff x="5425471" y="3429000"/>
                    <a:chExt cx="4095327" cy="1167385"/>
                  </a:xfrm>
                </p:grpSpPr>
                <p:grpSp>
                  <p:nvGrpSpPr>
                    <p:cNvPr id="44" name="组合 7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5921318" y="3581400"/>
                      <a:ext cx="3599480" cy="1014985"/>
                      <a:chOff x="1607025" y="3352798"/>
                      <a:chExt cx="4053469" cy="1143000"/>
                    </a:xfrm>
                  </p:grpSpPr>
                  <p:sp>
                    <p:nvSpPr>
                      <p:cNvPr id="46" name="圆角矩形 103"/>
                      <p:cNvSpPr/>
                      <p:nvPr/>
                    </p:nvSpPr>
                    <p:spPr>
                      <a:xfrm>
                        <a:off x="1607025" y="3352798"/>
                        <a:ext cx="3732155" cy="1143000"/>
                      </a:xfrm>
                      <a:prstGeom prst="round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0B0F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矩形 108"/>
                      <p:cNvSpPr/>
                      <p:nvPr/>
                    </p:nvSpPr>
                    <p:spPr>
                      <a:xfrm flipH="1">
                        <a:off x="3108099" y="3696041"/>
                        <a:ext cx="2552395" cy="450574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US" sz="2000" b="1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r</a:t>
                        </a:r>
                        <a:r>
                          <a:rPr lang="en-US" sz="2000" b="1" dirty="0" smtClean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eported</a:t>
                        </a:r>
                        <a:r>
                          <a:rPr lang="zh-CN" altLang="en-US" sz="2000" b="1" dirty="0" smtClean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lang="en-US" sz="2000" b="1" dirty="0" smtClean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type</a:t>
                        </a:r>
                        <a:endParaRPr lang="en-US" sz="2000" b="1" dirty="0"/>
                      </a:p>
                    </p:txBody>
                  </p:sp>
                  <p:grpSp>
                    <p:nvGrpSpPr>
                      <p:cNvPr id="48" name="组合 38"/>
                      <p:cNvGrpSpPr/>
                      <p:nvPr/>
                    </p:nvGrpSpPr>
                    <p:grpSpPr>
                      <a:xfrm>
                        <a:off x="1937769" y="3505200"/>
                        <a:ext cx="1238942" cy="885180"/>
                        <a:chOff x="5675132" y="4038600"/>
                        <a:chExt cx="1238942" cy="885180"/>
                      </a:xfrm>
                    </p:grpSpPr>
                    <p:pic>
                      <p:nvPicPr>
                        <p:cNvPr id="50" name="Picture 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 cstate="print"/>
                        <a:srcRect l="13195"/>
                        <a:stretch>
                          <a:fillRect/>
                        </a:stretch>
                      </p:blipFill>
                      <p:spPr>
                        <a:xfrm>
                          <a:off x="5675132" y="4038600"/>
                          <a:ext cx="885870" cy="885180"/>
                        </a:xfrm>
                        <a:prstGeom prst="ellipse">
                          <a:avLst/>
                        </a:prstGeom>
                        <a:ln w="9525" cap="rnd">
                          <a:solidFill>
                            <a:srgbClr val="333333"/>
                          </a:solidFill>
                        </a:ln>
                        <a:effectLst/>
                        <a:scene3d>
                          <a:camera prst="orthographicFront"/>
                          <a:lightRig rig="contrasting" dir="t">
                            <a:rot lat="0" lon="0" rev="3000000"/>
                          </a:lightRig>
                        </a:scene3d>
                        <a:sp3d contourW="7620">
                          <a:bevelT w="95250" h="31750"/>
                          <a:contourClr>
                            <a:srgbClr val="333333"/>
                          </a:contourClr>
                        </a:sp3d>
                      </p:spPr>
                    </p:pic>
                    <p:sp>
                      <p:nvSpPr>
                        <p:cNvPr id="51" name="矩形 107"/>
                        <p:cNvSpPr/>
                        <p:nvPr/>
                      </p:nvSpPr>
                      <p:spPr>
                        <a:xfrm>
                          <a:off x="6561702" y="4114800"/>
                          <a:ext cx="352372" cy="727850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sz="3600" b="1" i="1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i</a:t>
                          </a:r>
                          <a:endParaRPr lang="en-US" sz="3600" b="1" dirty="0"/>
                        </a:p>
                      </p:txBody>
                    </p:sp>
                  </p:grpSp>
                </p:grpSp>
                <p:cxnSp>
                  <p:nvCxnSpPr>
                    <p:cNvPr id="45" name="直接连接符 94"/>
                    <p:cNvCxnSpPr/>
                    <p:nvPr/>
                  </p:nvCxnSpPr>
                  <p:spPr>
                    <a:xfrm>
                      <a:off x="5425471" y="3429000"/>
                      <a:ext cx="0" cy="1143000"/>
                    </a:xfrm>
                    <a:prstGeom prst="line">
                      <a:avLst/>
                    </a:prstGeom>
                    <a:ln w="38100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42" name="Picture 41" descr="latex-image-1.pdf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62100" y="5638800"/>
                    <a:ext cx="1562100" cy="76200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6" name="Picture 5" descr="latex-image-1.pd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5334000"/>
                <a:ext cx="1485900" cy="927100"/>
              </a:xfrm>
              <a:prstGeom prst="rect">
                <a:avLst/>
              </a:prstGeom>
            </p:spPr>
          </p:pic>
        </p:grpSp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7708900" y="5562600"/>
              <a:ext cx="749300" cy="749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921140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Form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5285246"/>
            <a:ext cx="692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Example</a:t>
            </a:r>
            <a:r>
              <a:rPr lang="en-US" sz="2400" dirty="0" smtClean="0">
                <a:latin typeface="Times New Roman"/>
                <a:cs typeface="Times New Roman"/>
              </a:rPr>
              <a:t>: There are 2 items and 1 bidder. The bidder has the two types A and B</a:t>
            </a:r>
            <a:r>
              <a:rPr lang="en-US" altLang="zh-CN" sz="2400" dirty="0">
                <a:latin typeface="Times New Roman"/>
                <a:cs typeface="Times New Roman"/>
              </a:rPr>
              <a:t>: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Times New Roman"/>
                <a:cs typeface="Times New Roman"/>
              </a:rPr>
              <a:t>A({1,2}) = 1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and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0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for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any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other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set.</a:t>
            </a:r>
            <a:r>
              <a:rPr lang="zh-CN" altLang="en-US" sz="2400" dirty="0">
                <a:latin typeface="Times New Roman"/>
                <a:cs typeface="Times New Roman"/>
              </a:rPr>
              <a:t> </a:t>
            </a:r>
            <a:endParaRPr lang="en-US" altLang="zh-CN" sz="2400" dirty="0" smtClean="0">
              <a:latin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r>
              <a:rPr lang="en-US" altLang="zh-CN" sz="2400" dirty="0" smtClean="0">
                <a:latin typeface="Times New Roman"/>
                <a:cs typeface="Times New Roman"/>
              </a:rPr>
              <a:t>B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values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each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item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1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and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is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additive.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2732544"/>
            <a:ext cx="745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Consider the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following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allocation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rule</a:t>
            </a:r>
            <a:r>
              <a:rPr lang="en-US" sz="2400" dirty="0" smtClean="0">
                <a:latin typeface="Times New Roman"/>
                <a:cs typeface="Times New Roman"/>
              </a:rPr>
              <a:t>: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>
                <a:latin typeface="Times New Roman"/>
                <a:cs typeface="Times New Roman"/>
              </a:rPr>
              <a:t>Report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A</a:t>
            </a:r>
            <a:r>
              <a:rPr lang="en-US" sz="2400" dirty="0" smtClean="0">
                <a:latin typeface="Times New Roman"/>
                <a:cs typeface="Times New Roman"/>
              </a:rPr>
              <a:t>: Give the bidder both items </a:t>
            </a:r>
            <a:r>
              <a:rPr lang="en-US" sz="2400" dirty="0" err="1" smtClean="0">
                <a:latin typeface="Times New Roman"/>
                <a:cs typeface="Times New Roman"/>
              </a:rPr>
              <a:t>w.p</a:t>
            </a:r>
            <a:r>
              <a:rPr lang="en-US" sz="2400" dirty="0" smtClean="0">
                <a:latin typeface="Times New Roman"/>
                <a:cs typeface="Times New Roman"/>
              </a:rPr>
              <a:t>. ½, nothing </a:t>
            </a:r>
            <a:r>
              <a:rPr lang="en-US" sz="2400" dirty="0" err="1" smtClean="0">
                <a:latin typeface="Times New Roman"/>
                <a:cs typeface="Times New Roman"/>
              </a:rPr>
              <a:t>w.p</a:t>
            </a:r>
            <a:r>
              <a:rPr lang="en-US" sz="2400" dirty="0" smtClean="0">
                <a:latin typeface="Times New Roman"/>
                <a:cs typeface="Times New Roman"/>
              </a:rPr>
              <a:t>. ½.</a:t>
            </a:r>
          </a:p>
          <a:p>
            <a:pPr marL="342900" indent="-342900">
              <a:buFont typeface="Wingdings" charset="2"/>
              <a:buChar char="q"/>
            </a:pPr>
            <a:endParaRPr lang="en-US" sz="2400" dirty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>
                <a:latin typeface="Times New Roman"/>
                <a:cs typeface="Times New Roman"/>
              </a:rPr>
              <a:t>Report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B</a:t>
            </a:r>
            <a:r>
              <a:rPr lang="en-US" sz="2400" dirty="0" smtClean="0">
                <a:latin typeface="Times New Roman"/>
                <a:cs typeface="Times New Roman"/>
              </a:rPr>
              <a:t>: Give the bidder a single item uniformly at random.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558135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Times New Roman"/>
                <a:cs typeface="Times New Roman"/>
              </a:rPr>
              <a:t>π</a:t>
            </a:r>
            <a:r>
              <a:rPr lang="en-US" altLang="zh-CN" sz="2400" dirty="0" smtClean="0">
                <a:latin typeface="Times New Roman"/>
                <a:cs typeface="Times New Roman"/>
              </a:rPr>
              <a:t>(A,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A)=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½,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 π(A,B) = 0, </a:t>
            </a:r>
            <a:r>
              <a:rPr lang="el-GR" sz="2400" dirty="0">
                <a:latin typeface="Times New Roman"/>
                <a:cs typeface="Times New Roman"/>
              </a:rPr>
              <a:t>π</a:t>
            </a:r>
            <a:r>
              <a:rPr lang="en-US" altLang="zh-CN" sz="2400" dirty="0" smtClean="0">
                <a:latin typeface="Times New Roman"/>
                <a:cs typeface="Times New Roman"/>
              </a:rPr>
              <a:t>(B,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latin typeface="Times New Roman"/>
                <a:cs typeface="Times New Roman"/>
              </a:rPr>
              <a:t>A</a:t>
            </a:r>
            <a:r>
              <a:rPr lang="en-US" altLang="zh-CN" sz="2400" dirty="0" smtClean="0">
                <a:latin typeface="Times New Roman"/>
                <a:cs typeface="Times New Roman"/>
              </a:rPr>
              <a:t>)=1,</a:t>
            </a:r>
            <a:r>
              <a:rPr lang="el-GR" sz="2400" dirty="0">
                <a:latin typeface="Times New Roman"/>
                <a:cs typeface="Times New Roman"/>
              </a:rPr>
              <a:t> π</a:t>
            </a:r>
            <a:r>
              <a:rPr lang="en-US" altLang="zh-CN" sz="2400" dirty="0" smtClean="0">
                <a:latin typeface="Times New Roman"/>
                <a:cs typeface="Times New Roman"/>
              </a:rPr>
              <a:t>(B,B)=1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171733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implicit form useful?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066800"/>
            <a:ext cx="74549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>
                <a:latin typeface="Times New Roman"/>
                <a:cs typeface="Times New Roman"/>
              </a:rPr>
              <a:t>For bidders:</a:t>
            </a:r>
          </a:p>
          <a:p>
            <a:pPr marL="342900" indent="-342900">
              <a:buFont typeface="Wingdings" charset="2"/>
              <a:buChar char="q"/>
            </a:pPr>
            <a:endParaRPr lang="en-US" sz="2400" dirty="0">
              <a:latin typeface="Times New Roman"/>
              <a:cs typeface="Times New Roman"/>
            </a:endParaRPr>
          </a:p>
          <a:p>
            <a:pPr marL="800100" lvl="1" indent="-342900">
              <a:buFont typeface="Wingdings" charset="2"/>
              <a:buChar char="q"/>
            </a:pPr>
            <a:r>
              <a:rPr lang="en-US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YES! </a:t>
            </a:r>
            <a:r>
              <a:rPr lang="en-US" sz="2400" dirty="0" smtClean="0">
                <a:latin typeface="Times New Roman"/>
                <a:cs typeface="Times New Roman"/>
              </a:rPr>
              <a:t>Can compute utility.</a:t>
            </a:r>
          </a:p>
          <a:p>
            <a:pPr marL="800100" lvl="1" indent="-342900">
              <a:buFont typeface="Wingdings" charset="2"/>
              <a:buChar char="q"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800100" lvl="1" indent="-342900">
              <a:buFont typeface="Wingdings" charset="2"/>
              <a:buChar char="q"/>
            </a:pPr>
            <a:r>
              <a:rPr lang="en-US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Can write BIC constraint.</a:t>
            </a:r>
          </a:p>
          <a:p>
            <a:pPr marL="800100" lvl="1" indent="-342900">
              <a:buFont typeface="Wingdings" charset="2"/>
              <a:buChar char="q"/>
            </a:pPr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>
                <a:latin typeface="Times New Roman"/>
                <a:cs typeface="Times New Roman"/>
              </a:rPr>
              <a:t>For the auctioneer:</a:t>
            </a:r>
          </a:p>
          <a:p>
            <a:pPr marL="342900" indent="-342900">
              <a:buFont typeface="Wingdings" charset="2"/>
              <a:buChar char="q"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800100" lvl="1" indent="-342900">
              <a:buFont typeface="Wingdings" charset="2"/>
              <a:buChar char="q"/>
            </a:pPr>
            <a:r>
              <a:rPr lang="en-US" sz="2400" dirty="0" smtClean="0">
                <a:latin typeface="Times New Roman"/>
                <a:cs typeface="Times New Roman"/>
              </a:rPr>
              <a:t>Even given the optimal feasible implicit form, how to implement it?</a:t>
            </a:r>
          </a:p>
          <a:p>
            <a:pPr marL="800100" lvl="1" indent="-342900">
              <a:buFont typeface="Wingdings" charset="2"/>
              <a:buChar char="q"/>
            </a:pPr>
            <a:endParaRPr lang="en-US" sz="2400" dirty="0">
              <a:latin typeface="Times New Roman"/>
              <a:cs typeface="Times New Roman"/>
            </a:endParaRPr>
          </a:p>
          <a:p>
            <a:pPr marL="800100" lvl="1" indent="-342900">
              <a:buFont typeface="Wingdings" charset="2"/>
              <a:buChar char="q"/>
            </a:pPr>
            <a:r>
              <a:rPr lang="en-US" sz="2400" dirty="0" smtClean="0">
                <a:latin typeface="Times New Roman"/>
                <a:cs typeface="Times New Roman"/>
              </a:rPr>
              <a:t>What does the mechanism look like?</a:t>
            </a:r>
            <a:endParaRPr lang="en-US" sz="2400" dirty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q"/>
            </a:pP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57400" y="3429000"/>
            <a:ext cx="48387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709021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2743200" y="3810000"/>
            <a:ext cx="4495800" cy="13620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b="0" cap="none" dirty="0" smtClean="0"/>
              <a:t>Structure of</a:t>
            </a:r>
            <a:br>
              <a:rPr lang="en-US" altLang="zh-CN" b="0" cap="none" dirty="0" smtClean="0"/>
            </a:br>
            <a:r>
              <a:rPr lang="en-US" altLang="zh-CN" b="0" cap="none" dirty="0" smtClean="0"/>
              <a:t>the </a:t>
            </a:r>
            <a:r>
              <a:rPr lang="en-US" altLang="zh-CN" b="0" cap="none" dirty="0" smtClean="0">
                <a:solidFill>
                  <a:srgbClr val="008000"/>
                </a:solidFill>
                <a:latin typeface="Chalkduster"/>
                <a:cs typeface="Chalkduster"/>
              </a:rPr>
              <a:t>feasible</a:t>
            </a:r>
            <a:r>
              <a:rPr lang="en-US" altLang="zh-CN" b="0" cap="none" dirty="0" smtClean="0">
                <a:latin typeface="Chalkduster"/>
                <a:cs typeface="Chalkduster"/>
              </a:rPr>
              <a:t> </a:t>
            </a:r>
            <a:r>
              <a:rPr lang="en-US" altLang="zh-CN" b="0" cap="none" dirty="0" smtClean="0">
                <a:solidFill>
                  <a:srgbClr val="008000"/>
                </a:solidFill>
                <a:latin typeface="Chalkduster"/>
                <a:cs typeface="Chalkduster"/>
              </a:rPr>
              <a:t>Implicit</a:t>
            </a:r>
            <a:r>
              <a:rPr lang="zh-CN" altLang="en-US" b="0" cap="none" dirty="0" smtClean="0">
                <a:solidFill>
                  <a:srgbClr val="008000"/>
                </a:solidFill>
                <a:latin typeface="Chalkduster"/>
                <a:cs typeface="Chalkduster"/>
              </a:rPr>
              <a:t> </a:t>
            </a:r>
            <a:r>
              <a:rPr lang="en-US" altLang="zh-CN" b="0" cap="none" dirty="0" smtClean="0">
                <a:solidFill>
                  <a:srgbClr val="008000"/>
                </a:solidFill>
                <a:latin typeface="Chalkduster"/>
                <a:cs typeface="Chalkduster"/>
              </a:rPr>
              <a:t>Forms</a:t>
            </a:r>
            <a:endParaRPr lang="en-US" sz="2800" b="0" cap="none" dirty="0">
              <a:solidFill>
                <a:srgbClr val="0080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927001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036"/>
          <p:cNvSpPr/>
          <p:nvPr/>
        </p:nvSpPr>
        <p:spPr>
          <a:xfrm>
            <a:off x="5509948" y="0"/>
            <a:ext cx="363405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7450380"/>
              </p:ext>
            </p:extLst>
          </p:nvPr>
        </p:nvGraphicFramePr>
        <p:xfrm>
          <a:off x="5867400" y="2177584"/>
          <a:ext cx="2819400" cy="3537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9400"/>
              </a:tblGrid>
              <a:tr h="7942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90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6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75201" y="349074"/>
            <a:ext cx="3075666" cy="533400"/>
          </a:xfrm>
        </p:spPr>
        <p:txBody>
          <a:bodyPr vert="horz">
            <a:no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Contents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029200" y="231344"/>
            <a:ext cx="677886" cy="688820"/>
            <a:chOff x="1683798" y="1735245"/>
            <a:chExt cx="1185417" cy="12051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矩形 12"/>
            <p:cNvSpPr/>
            <p:nvPr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矩形 10"/>
            <p:cNvSpPr/>
            <p:nvPr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矩形 13"/>
            <p:cNvSpPr/>
            <p:nvPr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9"/>
            <p:cNvSpPr/>
            <p:nvPr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928761" y="2300406"/>
            <a:ext cx="26818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[1] </a:t>
            </a:r>
            <a:r>
              <a:rPr lang="en-US" sz="2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General Setting</a:t>
            </a:r>
            <a:endParaRPr lang="en-US" sz="20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43600" y="4267200"/>
            <a:ext cx="3048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[3] </a:t>
            </a:r>
            <a:r>
              <a:rPr lang="en-US" sz="2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New</a:t>
            </a:r>
            <a:r>
              <a:rPr lang="zh-CN" altLang="en-US" sz="2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altLang="zh-CN" sz="2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method</a:t>
            </a:r>
            <a:endParaRPr lang="en-US" sz="2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43600" y="5105400"/>
            <a:ext cx="1965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4]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28760" y="2956072"/>
            <a:ext cx="2834239" cy="82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lang="en-US" sz="2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[2] </a:t>
            </a:r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Problem with the basic approach</a:t>
            </a:r>
            <a:endParaRPr lang="en-US" sz="2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26" name="Picture 2" descr="http://www-03.ibm.com/software/lotus/symphony/gallery.nsf/GalleryClipArtAll/973949DEDFB3CB31852575960031BB85/$File/Icon-Gear02-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681492">
            <a:off x="2425559" y="2425558"/>
            <a:ext cx="1573752" cy="15737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www-03.ibm.com/software/lotus/symphony/gallery.nsf/GalleryClipArtAll/973949DEDFB3CB31852575960031BB85/$File/Icon-Gear02-Blue.pn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260599">
            <a:off x="695245" y="2981283"/>
            <a:ext cx="2351966" cy="23509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Straight Connector 65"/>
          <p:cNvCxnSpPr>
            <a:stCxn id="59" idx="3"/>
          </p:cNvCxnSpPr>
          <p:nvPr/>
        </p:nvCxnSpPr>
        <p:spPr>
          <a:xfrm>
            <a:off x="3043834" y="4245840"/>
            <a:ext cx="2823566" cy="478560"/>
          </a:xfrm>
          <a:prstGeom prst="line">
            <a:avLst/>
          </a:prstGeom>
          <a:ln w="28575" cap="rnd">
            <a:solidFill>
              <a:schemeClr val="bg1"/>
            </a:solidFill>
            <a:prstDash val="sysDash"/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609600" y="1651744"/>
            <a:ext cx="4000421" cy="4063256"/>
            <a:chOff x="4366747" y="1364847"/>
            <a:chExt cx="4281943" cy="4294875"/>
          </a:xfrm>
        </p:grpSpPr>
        <p:sp>
          <p:nvSpPr>
            <p:cNvPr id="2" name="Oval 1"/>
            <p:cNvSpPr/>
            <p:nvPr/>
          </p:nvSpPr>
          <p:spPr>
            <a:xfrm>
              <a:off x="4366747" y="1636807"/>
              <a:ext cx="4281943" cy="4022915"/>
            </a:xfrm>
            <a:prstGeom prst="ellipse">
              <a:avLst/>
            </a:prstGeom>
            <a:noFill/>
            <a:ln w="57150">
              <a:solidFill>
                <a:schemeClr val="bg1">
                  <a:lumMod val="95000"/>
                </a:schemeClr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270213">
              <a:off x="5397583" y="1364847"/>
              <a:ext cx="2039882" cy="120628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263565"/>
                </a:avLst>
              </a:prstTxWarp>
              <a:spAutoFit/>
            </a:bodyPr>
            <a:lstStyle/>
            <a:p>
              <a:endParaRPr lang="en-US" sz="40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endParaRPr>
            </a:p>
          </p:txBody>
        </p:sp>
      </p:grpSp>
      <p:cxnSp>
        <p:nvCxnSpPr>
          <p:cNvPr id="84" name="Straight Connector 83"/>
          <p:cNvCxnSpPr/>
          <p:nvPr/>
        </p:nvCxnSpPr>
        <p:spPr>
          <a:xfrm>
            <a:off x="4000420" y="3200403"/>
            <a:ext cx="1866980" cy="89065"/>
          </a:xfrm>
          <a:prstGeom prst="line">
            <a:avLst/>
          </a:prstGeom>
          <a:ln w="28575" cap="rnd">
            <a:solidFill>
              <a:srgbClr val="FF6600"/>
            </a:solidFill>
            <a:prstDash val="sysDash"/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/>
          <p:cNvSpPr/>
          <p:nvPr/>
        </p:nvSpPr>
        <p:spPr>
          <a:xfrm>
            <a:off x="2907824" y="4855289"/>
            <a:ext cx="368776" cy="374571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866616" y="3276266"/>
            <a:ext cx="368776" cy="374571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465852" y="3856895"/>
            <a:ext cx="368776" cy="374571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1800113" y="2505541"/>
            <a:ext cx="368776" cy="374571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3733800" y="2222359"/>
            <a:ext cx="2128520" cy="278102"/>
          </a:xfrm>
          <a:prstGeom prst="line">
            <a:avLst/>
          </a:prstGeom>
          <a:ln w="28575" cap="rnd">
            <a:solidFill>
              <a:srgbClr val="66FFFF"/>
            </a:solidFill>
            <a:prstDash val="sysDash"/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8007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9" grpId="0"/>
      <p:bldP spid="15" grpId="0"/>
      <p:bldP spid="18" grpId="0" animBg="1"/>
      <p:bldP spid="29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419600" y="1143000"/>
            <a:ext cx="4191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F0"/>
            </a:solidFill>
            <a:prstDash val="sys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3936714"/>
            <a:ext cx="4038600" cy="2311686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Let’s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call 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set of feasible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implicit forms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: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1200"/>
              </a:spcAft>
            </a:pPr>
            <a:endParaRPr lang="en-US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Set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Feasible</a:t>
            </a:r>
            <a:r>
              <a:rPr lang="en-US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Implicit Forms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sz="half" idx="13"/>
          </p:nvPr>
        </p:nvSpPr>
        <p:spPr>
          <a:xfrm>
            <a:off x="4648200" y="1295400"/>
            <a:ext cx="4038600" cy="2743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Implicit form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is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a collection functions: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Can view it as a vector: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906000" y="6527943"/>
            <a:ext cx="2171428" cy="660114"/>
          </a:xfrm>
          <a:prstGeom prst="rect">
            <a:avLst/>
          </a:prstGeom>
        </p:spPr>
      </p:pic>
      <p:cxnSp>
        <p:nvCxnSpPr>
          <p:cNvPr id="24" name="Elbow Connector 23"/>
          <p:cNvCxnSpPr/>
          <p:nvPr/>
        </p:nvCxnSpPr>
        <p:spPr>
          <a:xfrm rot="10800000" flipV="1">
            <a:off x="2590800" y="2656554"/>
            <a:ext cx="1828800" cy="1280160"/>
          </a:xfrm>
          <a:prstGeom prst="bentConnector2">
            <a:avLst/>
          </a:prstGeom>
          <a:ln w="28575">
            <a:solidFill>
              <a:srgbClr val="00B0F0"/>
            </a:solidFill>
            <a:prstDash val="sysDash"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14900" y="2381250"/>
            <a:ext cx="2781300" cy="8001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41900" y="3581400"/>
            <a:ext cx="1968500" cy="8255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33450" y="5162550"/>
            <a:ext cx="28321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22493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3" grpId="0" build="p"/>
      <p:bldP spid="2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43470"/>
          <a:stretch/>
        </p:blipFill>
        <p:spPr bwMode="auto">
          <a:xfrm>
            <a:off x="2895600" y="2220567"/>
            <a:ext cx="5636544" cy="4180233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49167"/>
            <a:ext cx="4440024" cy="315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Placeholder 19"/>
          <p:cNvSpPr>
            <a:spLocks noGrp="1"/>
          </p:cNvSpPr>
          <p:nvPr>
            <p:ph type="body" sz="quarter" idx="3"/>
          </p:nvPr>
        </p:nvSpPr>
        <p:spPr>
          <a:xfrm>
            <a:off x="5181600" y="1295400"/>
            <a:ext cx="3505200" cy="685800"/>
          </a:xfrm>
        </p:spPr>
        <p:txBody>
          <a:bodyPr anchor="b">
            <a:norm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Times New Roman"/>
                <a:cs typeface="Times New Roman"/>
              </a:rPr>
              <a:t>Proof</a:t>
            </a:r>
            <a:r>
              <a:rPr lang="en-US" sz="2800" dirty="0" smtClean="0">
                <a:solidFill>
                  <a:srgbClr val="00B0F0"/>
                </a:solidFill>
                <a:latin typeface="Times New Roman"/>
                <a:cs typeface="Times New Roman"/>
              </a:rPr>
              <a:t>: </a:t>
            </a:r>
            <a:r>
              <a:rPr lang="en-US" sz="2800" i="1" dirty="0" smtClean="0">
                <a:solidFill>
                  <a:srgbClr val="00B0F0"/>
                </a:solidFill>
                <a:latin typeface="Times New Roman"/>
                <a:cs typeface="Times New Roman"/>
              </a:rPr>
              <a:t>Easy!</a:t>
            </a:r>
            <a:endParaRPr lang="en-US" sz="2800" i="1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Set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Feasible</a:t>
            </a:r>
            <a:r>
              <a:rPr lang="en-US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Implicit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Forms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200142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46577" y="1810813"/>
            <a:ext cx="5228872" cy="3675951"/>
            <a:chOff x="2149590" y="1752600"/>
            <a:chExt cx="5394209" cy="3810000"/>
          </a:xfrm>
        </p:grpSpPr>
        <p:grpSp>
          <p:nvGrpSpPr>
            <p:cNvPr id="30" name="Group 29"/>
            <p:cNvGrpSpPr/>
            <p:nvPr/>
          </p:nvGrpSpPr>
          <p:grpSpPr>
            <a:xfrm>
              <a:off x="2149590" y="1752600"/>
              <a:ext cx="5394209" cy="3810000"/>
              <a:chOff x="2759022" y="2173671"/>
              <a:chExt cx="3926353" cy="2999791"/>
            </a:xfrm>
          </p:grpSpPr>
          <p:grpSp>
            <p:nvGrpSpPr>
              <p:cNvPr id="9" name="Group 104"/>
              <p:cNvGrpSpPr>
                <a:grpSpLocks/>
              </p:cNvGrpSpPr>
              <p:nvPr/>
            </p:nvGrpSpPr>
            <p:grpSpPr bwMode="auto">
              <a:xfrm rot="20680052">
                <a:off x="2768782" y="2173671"/>
                <a:ext cx="3916593" cy="2999791"/>
                <a:chOff x="17818" y="9648"/>
                <a:chExt cx="2440" cy="1920"/>
              </a:xfrm>
            </p:grpSpPr>
            <p:sp>
              <p:nvSpPr>
                <p:cNvPr id="15" name="Line 107"/>
                <p:cNvSpPr>
                  <a:spLocks noChangeShapeType="1"/>
                </p:cNvSpPr>
                <p:nvPr/>
              </p:nvSpPr>
              <p:spPr bwMode="auto">
                <a:xfrm>
                  <a:off x="18117" y="10856"/>
                  <a:ext cx="1298" cy="668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05"/>
                <p:cNvSpPr>
                  <a:spLocks/>
                </p:cNvSpPr>
                <p:nvPr/>
              </p:nvSpPr>
              <p:spPr bwMode="auto">
                <a:xfrm>
                  <a:off x="17968" y="9684"/>
                  <a:ext cx="1968" cy="1760"/>
                </a:xfrm>
                <a:custGeom>
                  <a:avLst/>
                  <a:gdLst>
                    <a:gd name="T0" fmla="*/ 84 w 1968"/>
                    <a:gd name="T1" fmla="*/ 392 h 1760"/>
                    <a:gd name="T2" fmla="*/ 0 w 1968"/>
                    <a:gd name="T3" fmla="*/ 876 h 1760"/>
                    <a:gd name="T4" fmla="*/ 316 w 1968"/>
                    <a:gd name="T5" fmla="*/ 1260 h 1760"/>
                    <a:gd name="T6" fmla="*/ 1312 w 1968"/>
                    <a:gd name="T7" fmla="*/ 1760 h 1760"/>
                    <a:gd name="T8" fmla="*/ 1760 w 1968"/>
                    <a:gd name="T9" fmla="*/ 1704 h 1760"/>
                    <a:gd name="T10" fmla="*/ 1872 w 1968"/>
                    <a:gd name="T11" fmla="*/ 1624 h 1760"/>
                    <a:gd name="T12" fmla="*/ 1960 w 1968"/>
                    <a:gd name="T13" fmla="*/ 1284 h 1760"/>
                    <a:gd name="T14" fmla="*/ 1968 w 1968"/>
                    <a:gd name="T15" fmla="*/ 904 h 1760"/>
                    <a:gd name="T16" fmla="*/ 1728 w 1968"/>
                    <a:gd name="T17" fmla="*/ 280 h 1760"/>
                    <a:gd name="T18" fmla="*/ 716 w 1968"/>
                    <a:gd name="T19" fmla="*/ 0 h 1760"/>
                    <a:gd name="T20" fmla="*/ 388 w 1968"/>
                    <a:gd name="T21" fmla="*/ 156 h 1760"/>
                    <a:gd name="T22" fmla="*/ 88 w 1968"/>
                    <a:gd name="T23" fmla="*/ 424 h 17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68"/>
                    <a:gd name="T37" fmla="*/ 0 h 1760"/>
                    <a:gd name="T38" fmla="*/ 1968 w 1968"/>
                    <a:gd name="T39" fmla="*/ 1760 h 176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68" h="1760">
                      <a:moveTo>
                        <a:pt x="84" y="392"/>
                      </a:moveTo>
                      <a:lnTo>
                        <a:pt x="0" y="876"/>
                      </a:lnTo>
                      <a:lnTo>
                        <a:pt x="316" y="1260"/>
                      </a:lnTo>
                      <a:lnTo>
                        <a:pt x="1312" y="1760"/>
                      </a:lnTo>
                      <a:lnTo>
                        <a:pt x="1760" y="1704"/>
                      </a:lnTo>
                      <a:lnTo>
                        <a:pt x="1872" y="1624"/>
                      </a:lnTo>
                      <a:lnTo>
                        <a:pt x="1960" y="1284"/>
                      </a:lnTo>
                      <a:lnTo>
                        <a:pt x="1968" y="904"/>
                      </a:lnTo>
                      <a:lnTo>
                        <a:pt x="1728" y="280"/>
                      </a:lnTo>
                      <a:lnTo>
                        <a:pt x="716" y="0"/>
                      </a:lnTo>
                      <a:lnTo>
                        <a:pt x="388" y="156"/>
                      </a:lnTo>
                      <a:lnTo>
                        <a:pt x="88" y="424"/>
                      </a:ln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  <a:headEnd/>
                  <a:tailEnd type="triangle" w="med" len="med"/>
                </a:ln>
                <a:effectLst>
                  <a:innerShdw blurRad="114300">
                    <a:prstClr val="black"/>
                  </a:innerShdw>
                </a:effectLst>
                <a:ex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Line 106"/>
                <p:cNvSpPr>
                  <a:spLocks noChangeShapeType="1"/>
                </p:cNvSpPr>
                <p:nvPr/>
              </p:nvSpPr>
              <p:spPr bwMode="auto">
                <a:xfrm>
                  <a:off x="17818" y="10378"/>
                  <a:ext cx="707" cy="857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>
                    <a:ln w="57150" cmpd="sng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18191" y="9648"/>
                  <a:ext cx="577" cy="256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>
                    <a:ln w="57150" cmpd="sng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17944" y="9972"/>
                  <a:ext cx="130" cy="671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>
                    <a:ln w="57150" cmpd="sng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" name="Line 110"/>
                <p:cNvSpPr>
                  <a:spLocks noChangeShapeType="1"/>
                </p:cNvSpPr>
                <p:nvPr/>
              </p:nvSpPr>
              <p:spPr bwMode="auto">
                <a:xfrm>
                  <a:off x="18599" y="9665"/>
                  <a:ext cx="1236" cy="348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Line 111"/>
                <p:cNvSpPr>
                  <a:spLocks noChangeShapeType="1"/>
                </p:cNvSpPr>
                <p:nvPr/>
              </p:nvSpPr>
              <p:spPr bwMode="auto">
                <a:xfrm>
                  <a:off x="19632" y="9792"/>
                  <a:ext cx="432" cy="1104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19776" y="10464"/>
                  <a:ext cx="288" cy="1104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19055" y="11320"/>
                  <a:ext cx="1203" cy="142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19925" y="10348"/>
                  <a:ext cx="28" cy="803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5" name="Line 108"/>
              <p:cNvSpPr>
                <a:spLocks noChangeShapeType="1"/>
              </p:cNvSpPr>
              <p:nvPr/>
            </p:nvSpPr>
            <p:spPr bwMode="auto">
              <a:xfrm rot="20680052" flipV="1">
                <a:off x="2759022" y="2653084"/>
                <a:ext cx="937214" cy="819855"/>
              </a:xfrm>
              <a:prstGeom prst="line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ln w="28575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" name="Line 113"/>
              <p:cNvSpPr>
                <a:spLocks noChangeShapeType="1"/>
              </p:cNvSpPr>
              <p:nvPr/>
            </p:nvSpPr>
            <p:spPr bwMode="auto">
              <a:xfrm rot="20680052" flipV="1">
                <a:off x="5933345" y="4276495"/>
                <a:ext cx="461755" cy="297403"/>
              </a:xfrm>
              <a:prstGeom prst="line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</p:grpSp>
        <p:pic>
          <p:nvPicPr>
            <p:cNvPr id="29" name="Picture 28" descr="latex-image-1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581400" y="2743200"/>
              <a:ext cx="2374900" cy="16129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3219632" y="2273369"/>
            <a:ext cx="1038140" cy="1003231"/>
            <a:chOff x="4730401" y="2194414"/>
            <a:chExt cx="1070966" cy="1039815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 flipV="1">
              <a:off x="4946389" y="2232516"/>
              <a:ext cx="854978" cy="100171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oval" w="med" len="med"/>
              <a:tailEnd type="stealth" w="lg" len="lg"/>
            </a:ln>
            <a:effectLst/>
          </p:spPr>
        </p:cxnSp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730401" y="2194414"/>
              <a:ext cx="914400" cy="7239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Set of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Feasible</a:t>
            </a:r>
            <a:r>
              <a:rPr lang="en-US" sz="24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Implicit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Forms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24600" y="3642841"/>
            <a:ext cx="2439151" cy="242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Q: 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Is there a </a:t>
            </a:r>
            <a:r>
              <a:rPr lang="en-US" sz="2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simple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allocation rule implementing the corners?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Callout 45"/>
          <p:cNvSpPr/>
          <p:nvPr/>
        </p:nvSpPr>
        <p:spPr>
          <a:xfrm>
            <a:off x="7396855" y="3276600"/>
            <a:ext cx="762000" cy="533400"/>
          </a:xfrm>
          <a:prstGeom prst="wedgeEllipseCallout">
            <a:avLst>
              <a:gd name="adj1" fmla="val -78611"/>
              <a:gd name="adj2" fmla="val 62500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?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53000" y="1828800"/>
            <a:ext cx="2053828" cy="11430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025900" y="1524000"/>
            <a:ext cx="9779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119571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047999" cy="1001844"/>
          </a:xfrm>
        </p:spPr>
        <p:txBody>
          <a:bodyPr>
            <a:no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Characterization of the Corners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3352800"/>
            <a:ext cx="9144000" cy="3581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24400" y="2057400"/>
            <a:ext cx="3962400" cy="784086"/>
            <a:chOff x="4608157" y="3200400"/>
            <a:chExt cx="3962400" cy="784086"/>
          </a:xfrm>
        </p:grpSpPr>
        <p:sp>
          <p:nvSpPr>
            <p:cNvPr id="15" name="TextBox 14"/>
            <p:cNvSpPr txBox="1"/>
            <p:nvPr/>
          </p:nvSpPr>
          <p:spPr>
            <a:xfrm>
              <a:off x="4760557" y="3276600"/>
              <a:ext cx="381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/>
                  <a:cs typeface="Times New Roman"/>
                </a:rPr>
                <a:t>       is the implicit form of some allocation rule </a:t>
              </a:r>
              <a:r>
                <a:rPr lang="en-US" sz="2000" b="1" dirty="0" smtClean="0">
                  <a:latin typeface="Times New Roman"/>
                  <a:cs typeface="Times New Roman"/>
                </a:rPr>
                <a:t>M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608157" y="3200400"/>
              <a:ext cx="952500" cy="762000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0" y="3429000"/>
            <a:ext cx="8648443" cy="1130300"/>
            <a:chOff x="0" y="3429000"/>
            <a:chExt cx="8648443" cy="1130300"/>
          </a:xfrm>
        </p:grpSpPr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0" y="3429000"/>
              <a:ext cx="5359400" cy="11303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848600" y="3505200"/>
              <a:ext cx="799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--- (1)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00100" y="4191000"/>
            <a:ext cx="7848343" cy="1130300"/>
            <a:chOff x="800100" y="4191000"/>
            <a:chExt cx="7848343" cy="1130300"/>
          </a:xfrm>
        </p:grpSpPr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800100" y="4191000"/>
              <a:ext cx="6896100" cy="1130300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848600" y="4267200"/>
              <a:ext cx="799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--- (2)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00100" y="5029200"/>
            <a:ext cx="7848343" cy="1130300"/>
            <a:chOff x="800100" y="5029200"/>
            <a:chExt cx="7848343" cy="1130300"/>
          </a:xfrm>
        </p:grpSpPr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800100" y="5029200"/>
              <a:ext cx="6515100" cy="1130300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7848600" y="5105400"/>
              <a:ext cx="799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--- (3)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00100" y="5791200"/>
            <a:ext cx="7848343" cy="1257300"/>
            <a:chOff x="800100" y="5791200"/>
            <a:chExt cx="7848343" cy="1257300"/>
          </a:xfrm>
        </p:grpSpPr>
        <p:sp>
          <p:nvSpPr>
            <p:cNvPr id="67" name="TextBox 66"/>
            <p:cNvSpPr txBox="1"/>
            <p:nvPr/>
          </p:nvSpPr>
          <p:spPr>
            <a:xfrm>
              <a:off x="7848600" y="6019800"/>
              <a:ext cx="799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--- (4)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5" name="Picture 34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800100" y="5791200"/>
              <a:ext cx="7200900" cy="1257300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5257800" y="38100"/>
            <a:ext cx="3657600" cy="2121203"/>
            <a:chOff x="5257800" y="38100"/>
            <a:chExt cx="3657600" cy="2121203"/>
          </a:xfrm>
        </p:grpSpPr>
        <p:grpSp>
          <p:nvGrpSpPr>
            <p:cNvPr id="14" name="Group 13"/>
            <p:cNvGrpSpPr/>
            <p:nvPr/>
          </p:nvGrpSpPr>
          <p:grpSpPr>
            <a:xfrm>
              <a:off x="5257800" y="152400"/>
              <a:ext cx="3657600" cy="2006903"/>
              <a:chOff x="5257800" y="152400"/>
              <a:chExt cx="3657600" cy="2006903"/>
            </a:xfrm>
          </p:grpSpPr>
          <p:grpSp>
            <p:nvGrpSpPr>
              <p:cNvPr id="5" name="Group 37"/>
              <p:cNvGrpSpPr>
                <a:grpSpLocks noChangeAspect="1"/>
              </p:cNvGrpSpPr>
              <p:nvPr/>
            </p:nvGrpSpPr>
            <p:grpSpPr>
              <a:xfrm>
                <a:off x="6221921" y="232722"/>
                <a:ext cx="2693479" cy="1926581"/>
                <a:chOff x="1636387" y="2259203"/>
                <a:chExt cx="5394208" cy="3810000"/>
              </a:xfrm>
              <a:effectLst>
                <a:reflection blurRad="6350" stA="17000" endPos="25000" dir="5400000" sy="-100000" algn="bl" rotWithShape="0"/>
              </a:effectLst>
            </p:grpSpPr>
            <p:grpSp>
              <p:nvGrpSpPr>
                <p:cNvPr id="6" name="Group 38"/>
                <p:cNvGrpSpPr/>
                <p:nvPr/>
              </p:nvGrpSpPr>
              <p:grpSpPr>
                <a:xfrm>
                  <a:off x="1636387" y="2259203"/>
                  <a:ext cx="5394208" cy="3810000"/>
                  <a:chOff x="2149592" y="1752600"/>
                  <a:chExt cx="5394208" cy="3810000"/>
                </a:xfrm>
              </p:grpSpPr>
              <p:grpSp>
                <p:nvGrpSpPr>
                  <p:cNvPr id="7" name="Group 46"/>
                  <p:cNvGrpSpPr/>
                  <p:nvPr/>
                </p:nvGrpSpPr>
                <p:grpSpPr>
                  <a:xfrm>
                    <a:off x="2149592" y="1752600"/>
                    <a:ext cx="5394208" cy="3810000"/>
                    <a:chOff x="2759023" y="2173671"/>
                    <a:chExt cx="3926352" cy="2999791"/>
                  </a:xfrm>
                </p:grpSpPr>
                <p:grpSp>
                  <p:nvGrpSpPr>
                    <p:cNvPr id="8" name="Group 104"/>
                    <p:cNvGrpSpPr>
                      <a:grpSpLocks/>
                    </p:cNvGrpSpPr>
                    <p:nvPr/>
                  </p:nvGrpSpPr>
                  <p:grpSpPr bwMode="auto">
                    <a:xfrm rot="20680052">
                      <a:off x="2768782" y="2173671"/>
                      <a:ext cx="3916593" cy="2999791"/>
                      <a:chOff x="17818" y="9648"/>
                      <a:chExt cx="2440" cy="1920"/>
                    </a:xfrm>
                  </p:grpSpPr>
                  <p:sp>
                    <p:nvSpPr>
                      <p:cNvPr id="52" name="Line 10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117" y="10856"/>
                        <a:ext cx="1298" cy="66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bg1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" name="Freeform 1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968" y="9684"/>
                        <a:ext cx="1968" cy="1760"/>
                      </a:xfrm>
                      <a:custGeom>
                        <a:avLst/>
                        <a:gdLst>
                          <a:gd name="T0" fmla="*/ 84 w 1968"/>
                          <a:gd name="T1" fmla="*/ 392 h 1760"/>
                          <a:gd name="T2" fmla="*/ 0 w 1968"/>
                          <a:gd name="T3" fmla="*/ 876 h 1760"/>
                          <a:gd name="T4" fmla="*/ 316 w 1968"/>
                          <a:gd name="T5" fmla="*/ 1260 h 1760"/>
                          <a:gd name="T6" fmla="*/ 1312 w 1968"/>
                          <a:gd name="T7" fmla="*/ 1760 h 1760"/>
                          <a:gd name="T8" fmla="*/ 1760 w 1968"/>
                          <a:gd name="T9" fmla="*/ 1704 h 1760"/>
                          <a:gd name="T10" fmla="*/ 1872 w 1968"/>
                          <a:gd name="T11" fmla="*/ 1624 h 1760"/>
                          <a:gd name="T12" fmla="*/ 1960 w 1968"/>
                          <a:gd name="T13" fmla="*/ 1284 h 1760"/>
                          <a:gd name="T14" fmla="*/ 1968 w 1968"/>
                          <a:gd name="T15" fmla="*/ 904 h 1760"/>
                          <a:gd name="T16" fmla="*/ 1728 w 1968"/>
                          <a:gd name="T17" fmla="*/ 280 h 1760"/>
                          <a:gd name="T18" fmla="*/ 716 w 1968"/>
                          <a:gd name="T19" fmla="*/ 0 h 1760"/>
                          <a:gd name="T20" fmla="*/ 388 w 1968"/>
                          <a:gd name="T21" fmla="*/ 156 h 1760"/>
                          <a:gd name="T22" fmla="*/ 88 w 1968"/>
                          <a:gd name="T23" fmla="*/ 424 h 1760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1968"/>
                          <a:gd name="T37" fmla="*/ 0 h 1760"/>
                          <a:gd name="T38" fmla="*/ 1968 w 1968"/>
                          <a:gd name="T39" fmla="*/ 1760 h 1760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1968" h="1760">
                            <a:moveTo>
                              <a:pt x="84" y="392"/>
                            </a:moveTo>
                            <a:lnTo>
                              <a:pt x="0" y="876"/>
                            </a:lnTo>
                            <a:lnTo>
                              <a:pt x="316" y="1260"/>
                            </a:lnTo>
                            <a:lnTo>
                              <a:pt x="1312" y="1760"/>
                            </a:lnTo>
                            <a:lnTo>
                              <a:pt x="1760" y="1704"/>
                            </a:lnTo>
                            <a:lnTo>
                              <a:pt x="1872" y="1624"/>
                            </a:lnTo>
                            <a:lnTo>
                              <a:pt x="1960" y="1284"/>
                            </a:lnTo>
                            <a:lnTo>
                              <a:pt x="1968" y="904"/>
                            </a:lnTo>
                            <a:lnTo>
                              <a:pt x="1728" y="280"/>
                            </a:lnTo>
                            <a:lnTo>
                              <a:pt x="716" y="0"/>
                            </a:lnTo>
                            <a:lnTo>
                              <a:pt x="388" y="156"/>
                            </a:lnTo>
                            <a:lnTo>
                              <a:pt x="88" y="424"/>
                            </a:lnTo>
                          </a:path>
                        </a:pathLst>
                      </a:custGeom>
                      <a:solidFill>
                        <a:schemeClr val="bg1">
                          <a:lumMod val="65000"/>
                        </a:schemeClr>
                      </a:solidFill>
                      <a:ln w="9525">
                        <a:noFill/>
                        <a:round/>
                        <a:headEnd/>
                        <a:tailEnd type="triangle" w="med" len="med"/>
                      </a:ln>
                      <a:effectLst>
                        <a:innerShdw blurRad="114300">
                          <a:prstClr val="black"/>
                        </a:innerShdw>
                      </a:effectLst>
                      <a:extLst/>
                    </p:spPr>
                    <p:txBody>
                      <a:bodyPr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818" y="10378"/>
                        <a:ext cx="707" cy="857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endParaRPr lang="en-US">
                          <a:ln w="57150" cmpd="sng">
                            <a:solidFill>
                              <a:schemeClr val="tx1"/>
                            </a:solidFill>
                          </a:ln>
                        </a:endParaRPr>
                      </a:p>
                    </p:txBody>
                  </p:sp>
                  <p:sp>
                    <p:nvSpPr>
                      <p:cNvPr id="55" name="Line 10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8191" y="9648"/>
                        <a:ext cx="577" cy="256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endParaRPr lang="en-US">
                          <a:ln w="57150" cmpd="sng">
                            <a:solidFill>
                              <a:schemeClr val="tx1"/>
                            </a:solidFill>
                          </a:ln>
                        </a:endParaRPr>
                      </a:p>
                    </p:txBody>
                  </p:sp>
                  <p:sp>
                    <p:nvSpPr>
                      <p:cNvPr id="56" name="Line 10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7944" y="9972"/>
                        <a:ext cx="130" cy="671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endParaRPr lang="en-US">
                          <a:ln w="57150" cmpd="sng">
                            <a:solidFill>
                              <a:schemeClr val="tx1"/>
                            </a:solidFill>
                          </a:ln>
                        </a:endParaRPr>
                      </a:p>
                    </p:txBody>
                  </p:sp>
                  <p:sp>
                    <p:nvSpPr>
                      <p:cNvPr id="57" name="Line 1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599" y="9665"/>
                        <a:ext cx="1236" cy="34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bg1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8" name="Line 1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632" y="9792"/>
                        <a:ext cx="432" cy="110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" name="Line 11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9776" y="10464"/>
                        <a:ext cx="288" cy="110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" name="Line 11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055" y="11320"/>
                        <a:ext cx="1203" cy="14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" name="Line 11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9925" y="10348"/>
                        <a:ext cx="28" cy="803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bg1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0" name="Line 108"/>
                    <p:cNvSpPr>
                      <a:spLocks noChangeShapeType="1"/>
                    </p:cNvSpPr>
                    <p:nvPr/>
                  </p:nvSpPr>
                  <p:spPr bwMode="auto">
                    <a:xfrm rot="20680052" flipV="1">
                      <a:off x="2759023" y="2653086"/>
                      <a:ext cx="937214" cy="819855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bg1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>
                        <a:ln w="28575" cmpd="sng"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51" name="Line 113"/>
                    <p:cNvSpPr>
                      <a:spLocks noChangeShapeType="1"/>
                    </p:cNvSpPr>
                    <p:nvPr/>
                  </p:nvSpPr>
                  <p:spPr bwMode="auto">
                    <a:xfrm rot="20680052" flipV="1">
                      <a:off x="5933345" y="4276495"/>
                      <a:ext cx="461755" cy="29740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bg1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48" name="Picture 47" descr="latex-image-1.pdf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00027" y="2640479"/>
                    <a:ext cx="3126613" cy="2089956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  <p:grpSp>
              <p:nvGrpSpPr>
                <p:cNvPr id="9" name="Group 40"/>
                <p:cNvGrpSpPr/>
                <p:nvPr/>
              </p:nvGrpSpPr>
              <p:grpSpPr>
                <a:xfrm>
                  <a:off x="3822903" y="2660024"/>
                  <a:ext cx="1527911" cy="1083300"/>
                  <a:chOff x="4273456" y="2194412"/>
                  <a:chExt cx="1527911" cy="1083300"/>
                </a:xfrm>
              </p:grpSpPr>
              <p:cxnSp>
                <p:nvCxnSpPr>
                  <p:cNvPr id="45" name="Straight Arrow Connector 44"/>
                  <p:cNvCxnSpPr>
                    <a:stCxn id="46" idx="2"/>
                  </p:cNvCxnSpPr>
                  <p:nvPr/>
                </p:nvCxnSpPr>
                <p:spPr bwMode="auto">
                  <a:xfrm flipV="1">
                    <a:off x="4967791" y="2232514"/>
                    <a:ext cx="833576" cy="104519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oval" w="med" len="med"/>
                    <a:tailEnd type="stealth" w="lg" len="lg"/>
                  </a:ln>
                  <a:effectLst/>
                </p:spPr>
              </p:cxnSp>
              <p:pic>
                <p:nvPicPr>
                  <p:cNvPr id="46" name="Picture 45" descr="latex-image-1.pdf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73456" y="2194412"/>
                    <a:ext cx="1388669" cy="108330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  <p:sp>
              <p:nvSpPr>
                <p:cNvPr id="43" name="Oval 42"/>
                <p:cNvSpPr>
                  <a:spLocks noChangeAspect="1"/>
                </p:cNvSpPr>
                <p:nvPr/>
              </p:nvSpPr>
              <p:spPr bwMode="auto">
                <a:xfrm>
                  <a:off x="5357246" y="2487803"/>
                  <a:ext cx="149349" cy="149348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112" charset="0"/>
                  </a:endParaRPr>
                </a:p>
              </p:txBody>
            </p:sp>
          </p:grpSp>
          <p:pic>
            <p:nvPicPr>
              <p:cNvPr id="13" name="Picture 12" descr="latex-image-1.pd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257800" y="152400"/>
                <a:ext cx="1301750" cy="724452"/>
              </a:xfrm>
              <a:prstGeom prst="rect">
                <a:avLst/>
              </a:prstGeom>
            </p:spPr>
          </p:pic>
        </p:grpSp>
        <p:pic>
          <p:nvPicPr>
            <p:cNvPr id="38" name="Picture 37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8001000" y="38100"/>
              <a:ext cx="812800" cy="711200"/>
            </a:xfrm>
            <a:prstGeom prst="rect">
              <a:avLst/>
            </a:prstGeom>
          </p:spPr>
        </p:pic>
      </p:grpSp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4800" y="2057400"/>
            <a:ext cx="4457700" cy="85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cxnSp>
        <p:nvCxnSpPr>
          <p:cNvPr id="69" name="直接连接符 68"/>
          <p:cNvCxnSpPr/>
          <p:nvPr/>
        </p:nvCxnSpPr>
        <p:spPr>
          <a:xfrm>
            <a:off x="3505200" y="2590800"/>
            <a:ext cx="82296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803955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047999" cy="1001844"/>
          </a:xfrm>
        </p:spPr>
        <p:txBody>
          <a:bodyPr>
            <a:no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Characterization of the Corners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1" name="Group 179"/>
          <p:cNvGrpSpPr/>
          <p:nvPr/>
        </p:nvGrpSpPr>
        <p:grpSpPr>
          <a:xfrm>
            <a:off x="152400" y="6019805"/>
            <a:ext cx="4495800" cy="609595"/>
            <a:chOff x="4175155" y="5715000"/>
            <a:chExt cx="4959221" cy="533400"/>
          </a:xfrm>
        </p:grpSpPr>
        <p:sp>
          <p:nvSpPr>
            <p:cNvPr id="85" name="Line Callout 1 (Accent Bar) 84"/>
            <p:cNvSpPr/>
            <p:nvPr/>
          </p:nvSpPr>
          <p:spPr>
            <a:xfrm flipH="1">
              <a:off x="4191000" y="5715000"/>
              <a:ext cx="4876800" cy="533400"/>
            </a:xfrm>
            <a:prstGeom prst="accentCallout1">
              <a:avLst>
                <a:gd name="adj1" fmla="val 56088"/>
                <a:gd name="adj2" fmla="val -3382"/>
                <a:gd name="adj3" fmla="val 33610"/>
                <a:gd name="adj4" fmla="val -17679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2D050"/>
              </a:solidFill>
              <a:prstDash val="sysDash"/>
              <a:headEnd type="oval" w="med" len="med"/>
              <a:tailEnd type="oval" w="med" len="med"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175155" y="5723692"/>
              <a:ext cx="4959221" cy="26634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91440">
                <a:spcBef>
                  <a:spcPts val="600"/>
                </a:spcBef>
                <a:spcAft>
                  <a:spcPts val="600"/>
                </a:spcAft>
              </a:pPr>
              <a:r>
                <a:rPr lang="en-US" sz="1900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interpretation: </a:t>
              </a:r>
              <a:r>
                <a:rPr lang="en-US" sz="1900" b="1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virtual</a:t>
              </a:r>
              <a:r>
                <a:rPr lang="en-US" sz="1900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 valuation for type </a:t>
              </a:r>
              <a:r>
                <a:rPr lang="en-US" sz="1900" b="1" i="1" dirty="0" err="1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t’</a:t>
              </a:r>
              <a:r>
                <a:rPr lang="en-US" sz="1900" b="1" i="1" baseline="-25000" dirty="0" err="1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i</a:t>
              </a:r>
              <a:endParaRPr lang="en-US" sz="1900" b="1" i="1" dirty="0">
                <a:solidFill>
                  <a:srgbClr val="00206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2" name="Group 180"/>
          <p:cNvGrpSpPr/>
          <p:nvPr/>
        </p:nvGrpSpPr>
        <p:grpSpPr>
          <a:xfrm>
            <a:off x="152400" y="4572000"/>
            <a:ext cx="2286000" cy="838200"/>
            <a:chOff x="6075492" y="4495800"/>
            <a:chExt cx="3400746" cy="990600"/>
          </a:xfrm>
        </p:grpSpPr>
        <p:sp>
          <p:nvSpPr>
            <p:cNvPr id="88" name="Line Callout 1 (Accent Bar) 87"/>
            <p:cNvSpPr/>
            <p:nvPr/>
          </p:nvSpPr>
          <p:spPr>
            <a:xfrm flipH="1">
              <a:off x="6075492" y="4495800"/>
              <a:ext cx="3101892" cy="990600"/>
            </a:xfrm>
            <a:prstGeom prst="accentCallout1">
              <a:avLst>
                <a:gd name="adj1" fmla="val 55607"/>
                <a:gd name="adj2" fmla="val -5463"/>
                <a:gd name="adj3" fmla="val 38667"/>
                <a:gd name="adj4" fmla="val -3080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2D050"/>
              </a:solidFill>
              <a:prstDash val="sysDash"/>
              <a:headEnd type="oval" w="med" len="med"/>
              <a:tailEnd type="oval" w="med" len="med"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096236" y="4495800"/>
              <a:ext cx="3380002" cy="80021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900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expected </a:t>
              </a:r>
              <a:r>
                <a:rPr lang="en-US" sz="1900" b="1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virtual</a:t>
              </a:r>
              <a:r>
                <a:rPr lang="en-US" sz="1900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 welfare of </a:t>
              </a:r>
              <a:r>
                <a:rPr lang="en-US" sz="1900" b="1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M</a:t>
              </a:r>
              <a:endParaRPr lang="en-US" sz="1900" dirty="0">
                <a:solidFill>
                  <a:srgbClr val="00206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228600" y="1524000"/>
            <a:ext cx="3581400" cy="1447800"/>
            <a:chOff x="228600" y="1447800"/>
            <a:chExt cx="3886200" cy="1447800"/>
          </a:xfrm>
        </p:grpSpPr>
        <p:sp>
          <p:nvSpPr>
            <p:cNvPr id="63" name="Line Callout 1 (Accent Bar) 84"/>
            <p:cNvSpPr/>
            <p:nvPr/>
          </p:nvSpPr>
          <p:spPr>
            <a:xfrm flipH="1">
              <a:off x="228600" y="1447800"/>
              <a:ext cx="3886200" cy="1447800"/>
            </a:xfrm>
            <a:prstGeom prst="accentCallout1">
              <a:avLst>
                <a:gd name="adj1" fmla="val 60968"/>
                <a:gd name="adj2" fmla="val -3778"/>
                <a:gd name="adj3" fmla="val 75270"/>
                <a:gd name="adj4" fmla="val -18749"/>
              </a:avLst>
            </a:prstGeom>
            <a:solidFill>
              <a:srgbClr val="CCFF99"/>
            </a:solidFill>
            <a:ln>
              <a:solidFill>
                <a:srgbClr val="92D050"/>
              </a:solidFill>
              <a:prstDash val="sysDash"/>
              <a:headEnd type="oval" w="med" len="med"/>
              <a:tailEnd type="oval" w="med" len="med"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57200" y="1524000"/>
              <a:ext cx="3581400" cy="125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9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virtual welfare maximizing implicit form when virtual </a:t>
              </a:r>
              <a:br>
                <a:rPr lang="en-US" sz="19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9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value functions are the </a:t>
              </a:r>
              <a:r>
                <a:rPr lang="en-US" sz="2000" b="1" i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000" b="1" i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1900" b="1" dirty="0" err="1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’s</a:t>
              </a:r>
              <a:endParaRPr lang="en-US" sz="19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09600" y="3352800"/>
            <a:ext cx="8496043" cy="1257300"/>
            <a:chOff x="609600" y="3352800"/>
            <a:chExt cx="8496043" cy="1257300"/>
          </a:xfrm>
        </p:grpSpPr>
        <p:sp>
          <p:nvSpPr>
            <p:cNvPr id="62" name="TextBox 61"/>
            <p:cNvSpPr txBox="1"/>
            <p:nvPr/>
          </p:nvSpPr>
          <p:spPr>
            <a:xfrm>
              <a:off x="8305800" y="3581400"/>
              <a:ext cx="799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--- (4)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09600" y="3352800"/>
              <a:ext cx="8026400" cy="1257300"/>
            </a:xfrm>
            <a:prstGeom prst="rect">
              <a:avLst/>
            </a:prstGeom>
          </p:spPr>
        </p:pic>
      </p:grpSp>
      <p:pic>
        <p:nvPicPr>
          <p:cNvPr id="70" name="Picture 6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0" y="2286000"/>
            <a:ext cx="4457700" cy="85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cxnSp>
        <p:nvCxnSpPr>
          <p:cNvPr id="71" name="直接连接符 68"/>
          <p:cNvCxnSpPr/>
          <p:nvPr/>
        </p:nvCxnSpPr>
        <p:spPr>
          <a:xfrm>
            <a:off x="7848600" y="2819400"/>
            <a:ext cx="82296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5257800" y="152400"/>
            <a:ext cx="3657600" cy="2006903"/>
            <a:chOff x="5257800" y="152400"/>
            <a:chExt cx="3657600" cy="2006903"/>
          </a:xfrm>
        </p:grpSpPr>
        <p:grpSp>
          <p:nvGrpSpPr>
            <p:cNvPr id="73" name="Group 37"/>
            <p:cNvGrpSpPr>
              <a:grpSpLocks noChangeAspect="1"/>
            </p:cNvGrpSpPr>
            <p:nvPr/>
          </p:nvGrpSpPr>
          <p:grpSpPr>
            <a:xfrm>
              <a:off x="6221921" y="232722"/>
              <a:ext cx="2693479" cy="1926581"/>
              <a:chOff x="1636387" y="2259203"/>
              <a:chExt cx="5394208" cy="3810000"/>
            </a:xfrm>
            <a:effectLst>
              <a:reflection blurRad="6350" stA="17000" endPos="25000" dir="5400000" sy="-100000" algn="bl" rotWithShape="0"/>
            </a:effectLst>
          </p:grpSpPr>
          <p:grpSp>
            <p:nvGrpSpPr>
              <p:cNvPr id="75" name="Group 38"/>
              <p:cNvGrpSpPr/>
              <p:nvPr/>
            </p:nvGrpSpPr>
            <p:grpSpPr>
              <a:xfrm>
                <a:off x="1636387" y="2259203"/>
                <a:ext cx="5394208" cy="3810000"/>
                <a:chOff x="2149592" y="1752600"/>
                <a:chExt cx="5394208" cy="3810000"/>
              </a:xfrm>
            </p:grpSpPr>
            <p:grpSp>
              <p:nvGrpSpPr>
                <p:cNvPr id="81" name="Group 46"/>
                <p:cNvGrpSpPr/>
                <p:nvPr/>
              </p:nvGrpSpPr>
              <p:grpSpPr>
                <a:xfrm>
                  <a:off x="2149592" y="1752600"/>
                  <a:ext cx="5394208" cy="3810000"/>
                  <a:chOff x="2759023" y="2173671"/>
                  <a:chExt cx="3926352" cy="2999791"/>
                </a:xfrm>
              </p:grpSpPr>
              <p:grpSp>
                <p:nvGrpSpPr>
                  <p:cNvPr id="83" name="Group 104"/>
                  <p:cNvGrpSpPr>
                    <a:grpSpLocks/>
                  </p:cNvGrpSpPr>
                  <p:nvPr/>
                </p:nvGrpSpPr>
                <p:grpSpPr bwMode="auto">
                  <a:xfrm rot="20680052">
                    <a:off x="2768782" y="2173671"/>
                    <a:ext cx="3916593" cy="2999791"/>
                    <a:chOff x="17818" y="9648"/>
                    <a:chExt cx="2440" cy="1920"/>
                  </a:xfrm>
                </p:grpSpPr>
                <p:sp>
                  <p:nvSpPr>
                    <p:cNvPr id="91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17" y="10856"/>
                      <a:ext cx="1298" cy="66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17968" y="9684"/>
                      <a:ext cx="1968" cy="1760"/>
                    </a:xfrm>
                    <a:custGeom>
                      <a:avLst/>
                      <a:gdLst>
                        <a:gd name="T0" fmla="*/ 84 w 1968"/>
                        <a:gd name="T1" fmla="*/ 392 h 1760"/>
                        <a:gd name="T2" fmla="*/ 0 w 1968"/>
                        <a:gd name="T3" fmla="*/ 876 h 1760"/>
                        <a:gd name="T4" fmla="*/ 316 w 1968"/>
                        <a:gd name="T5" fmla="*/ 1260 h 1760"/>
                        <a:gd name="T6" fmla="*/ 1312 w 1968"/>
                        <a:gd name="T7" fmla="*/ 1760 h 1760"/>
                        <a:gd name="T8" fmla="*/ 1760 w 1968"/>
                        <a:gd name="T9" fmla="*/ 1704 h 1760"/>
                        <a:gd name="T10" fmla="*/ 1872 w 1968"/>
                        <a:gd name="T11" fmla="*/ 1624 h 1760"/>
                        <a:gd name="T12" fmla="*/ 1960 w 1968"/>
                        <a:gd name="T13" fmla="*/ 1284 h 1760"/>
                        <a:gd name="T14" fmla="*/ 1968 w 1968"/>
                        <a:gd name="T15" fmla="*/ 904 h 1760"/>
                        <a:gd name="T16" fmla="*/ 1728 w 1968"/>
                        <a:gd name="T17" fmla="*/ 280 h 1760"/>
                        <a:gd name="T18" fmla="*/ 716 w 1968"/>
                        <a:gd name="T19" fmla="*/ 0 h 1760"/>
                        <a:gd name="T20" fmla="*/ 388 w 1968"/>
                        <a:gd name="T21" fmla="*/ 156 h 1760"/>
                        <a:gd name="T22" fmla="*/ 88 w 1968"/>
                        <a:gd name="T23" fmla="*/ 424 h 176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968"/>
                        <a:gd name="T37" fmla="*/ 0 h 1760"/>
                        <a:gd name="T38" fmla="*/ 1968 w 1968"/>
                        <a:gd name="T39" fmla="*/ 1760 h 176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968" h="1760">
                          <a:moveTo>
                            <a:pt x="84" y="392"/>
                          </a:moveTo>
                          <a:lnTo>
                            <a:pt x="0" y="876"/>
                          </a:lnTo>
                          <a:lnTo>
                            <a:pt x="316" y="1260"/>
                          </a:lnTo>
                          <a:lnTo>
                            <a:pt x="1312" y="1760"/>
                          </a:lnTo>
                          <a:lnTo>
                            <a:pt x="1760" y="1704"/>
                          </a:lnTo>
                          <a:lnTo>
                            <a:pt x="1872" y="1624"/>
                          </a:lnTo>
                          <a:lnTo>
                            <a:pt x="1960" y="1284"/>
                          </a:lnTo>
                          <a:lnTo>
                            <a:pt x="1968" y="904"/>
                          </a:lnTo>
                          <a:lnTo>
                            <a:pt x="1728" y="280"/>
                          </a:lnTo>
                          <a:lnTo>
                            <a:pt x="716" y="0"/>
                          </a:lnTo>
                          <a:lnTo>
                            <a:pt x="388" y="156"/>
                          </a:lnTo>
                          <a:lnTo>
                            <a:pt x="88" y="424"/>
                          </a:lnTo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9525">
                      <a:noFill/>
                      <a:round/>
                      <a:headEnd/>
                      <a:tailEnd type="triangle" w="med" len="med"/>
                    </a:ln>
                    <a:effectLst>
                      <a:innerShdw blurRad="114300">
                        <a:prstClr val="black"/>
                      </a:innerShdw>
                    </a:effectLst>
                    <a:extLst/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" name="Line 1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818" y="10378"/>
                      <a:ext cx="707" cy="857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bg1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>
                        <a:ln w="57150" cmpd="sng"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94" name="Line 10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191" y="9648"/>
                      <a:ext cx="577" cy="25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bg1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>
                        <a:ln w="57150" cmpd="sng"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95" name="Line 10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7944" y="9972"/>
                      <a:ext cx="130" cy="67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bg1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>
                        <a:ln w="57150" cmpd="sng"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96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599" y="9665"/>
                      <a:ext cx="1236" cy="3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632" y="9792"/>
                      <a:ext cx="432" cy="110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bg1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Line 11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776" y="10464"/>
                      <a:ext cx="288" cy="110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bg1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" name="Line 1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055" y="11320"/>
                      <a:ext cx="1203" cy="14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bg1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" name="Line 11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925" y="10348"/>
                      <a:ext cx="28" cy="80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4" name="Line 108"/>
                  <p:cNvSpPr>
                    <a:spLocks noChangeShapeType="1"/>
                  </p:cNvSpPr>
                  <p:nvPr/>
                </p:nvSpPr>
                <p:spPr bwMode="auto">
                  <a:xfrm rot="20680052" flipV="1">
                    <a:off x="2759023" y="2653086"/>
                    <a:ext cx="937214" cy="819855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>
                        <a:lumMod val="5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endParaRPr lang="en-US">
                      <a:ln w="28575" cmpd="sng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87" name="Line 113"/>
                  <p:cNvSpPr>
                    <a:spLocks noChangeShapeType="1"/>
                  </p:cNvSpPr>
                  <p:nvPr/>
                </p:nvSpPr>
                <p:spPr bwMode="auto">
                  <a:xfrm rot="20680052" flipV="1">
                    <a:off x="5933345" y="4276495"/>
                    <a:ext cx="461755" cy="297403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>
                        <a:lumMod val="5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2" name="Picture 81" descr="latex-image-1.pdf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00027" y="2640479"/>
                  <a:ext cx="3126613" cy="2089956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77" name="Group 40"/>
              <p:cNvGrpSpPr/>
              <p:nvPr/>
            </p:nvGrpSpPr>
            <p:grpSpPr>
              <a:xfrm>
                <a:off x="3822903" y="2660024"/>
                <a:ext cx="1527911" cy="1083300"/>
                <a:chOff x="4273456" y="2194412"/>
                <a:chExt cx="1527911" cy="1083300"/>
              </a:xfrm>
            </p:grpSpPr>
            <p:cxnSp>
              <p:nvCxnSpPr>
                <p:cNvPr id="79" name="Straight Arrow Connector 78"/>
                <p:cNvCxnSpPr>
                  <a:stCxn id="80" idx="2"/>
                </p:cNvCxnSpPr>
                <p:nvPr/>
              </p:nvCxnSpPr>
              <p:spPr bwMode="auto">
                <a:xfrm flipV="1">
                  <a:off x="4967791" y="2232514"/>
                  <a:ext cx="833576" cy="1045198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oval" w="med" len="med"/>
                  <a:tailEnd type="stealth" w="lg" len="lg"/>
                </a:ln>
                <a:effectLst/>
              </p:spPr>
            </p:cxnSp>
            <p:pic>
              <p:nvPicPr>
                <p:cNvPr id="80" name="Picture 79" descr="latex-image-1.pdf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73456" y="2194412"/>
                  <a:ext cx="1388669" cy="108330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78" name="Oval 77"/>
              <p:cNvSpPr>
                <a:spLocks noChangeAspect="1"/>
              </p:cNvSpPr>
              <p:nvPr/>
            </p:nvSpPr>
            <p:spPr bwMode="auto">
              <a:xfrm>
                <a:off x="5357246" y="2487803"/>
                <a:ext cx="149349" cy="149348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12" charset="0"/>
                </a:endParaRPr>
              </a:p>
            </p:txBody>
          </p:sp>
        </p:grpSp>
        <p:pic>
          <p:nvPicPr>
            <p:cNvPr id="74" name="Picture 73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257800" y="152400"/>
              <a:ext cx="1301750" cy="724452"/>
            </a:xfrm>
            <a:prstGeom prst="rect">
              <a:avLst/>
            </a:prstGeom>
          </p:spPr>
        </p:pic>
      </p:grpSp>
      <p:pic>
        <p:nvPicPr>
          <p:cNvPr id="101" name="Picture 10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01000" y="38100"/>
            <a:ext cx="812800" cy="7112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781300" y="4572000"/>
            <a:ext cx="6324343" cy="1130300"/>
            <a:chOff x="2781300" y="4572000"/>
            <a:chExt cx="6324343" cy="1130300"/>
          </a:xfrm>
        </p:grpSpPr>
        <p:sp>
          <p:nvSpPr>
            <p:cNvPr id="64" name="TextBox 63"/>
            <p:cNvSpPr txBox="1"/>
            <p:nvPr/>
          </p:nvSpPr>
          <p:spPr>
            <a:xfrm>
              <a:off x="8305800" y="4648200"/>
              <a:ext cx="799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-- (5)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8" name="Picture 27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781300" y="4572000"/>
              <a:ext cx="5905500" cy="1130300"/>
            </a:xfrm>
            <a:prstGeom prst="rect">
              <a:avLst/>
            </a:prstGeom>
          </p:spPr>
        </p:pic>
      </p:grpSp>
      <p:sp>
        <p:nvSpPr>
          <p:cNvPr id="102" name="虚尾箭头 75"/>
          <p:cNvSpPr/>
          <p:nvPr/>
        </p:nvSpPr>
        <p:spPr>
          <a:xfrm rot="16200000">
            <a:off x="-57150" y="3333750"/>
            <a:ext cx="1219200" cy="800100"/>
          </a:xfrm>
          <a:prstGeom prst="stripedRightArrow">
            <a:avLst>
              <a:gd name="adj1" fmla="val 50000"/>
              <a:gd name="adj2" fmla="val 2272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91200" y="5334000"/>
            <a:ext cx="288990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f</a:t>
            </a:r>
            <a:r>
              <a:rPr lang="en-US" b="1" i="1" baseline="-25000" dirty="0" smtClean="0">
                <a:latin typeface="Times New Roman"/>
                <a:cs typeface="Times New Roman"/>
              </a:rPr>
              <a:t>i</a:t>
            </a:r>
            <a:r>
              <a:rPr lang="en-US" b="1" i="1" dirty="0" smtClean="0">
                <a:latin typeface="Times New Roman"/>
                <a:cs typeface="Times New Roman"/>
              </a:rPr>
              <a:t>(</a:t>
            </a:r>
            <a:r>
              <a:rPr lang="en-US" b="1" i="1" dirty="0" err="1" smtClean="0">
                <a:latin typeface="Times New Roman"/>
                <a:cs typeface="Times New Roman"/>
              </a:rPr>
              <a:t>t’</a:t>
            </a:r>
            <a:r>
              <a:rPr lang="en-US" b="1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b="1" i="1" dirty="0" smtClean="0">
                <a:latin typeface="Times New Roman"/>
                <a:cs typeface="Times New Roman"/>
              </a:rPr>
              <a:t>) </a:t>
            </a:r>
            <a:r>
              <a:rPr lang="en-US" dirty="0" smtClean="0">
                <a:latin typeface="Times New Roman"/>
                <a:cs typeface="Times New Roman"/>
              </a:rPr>
              <a:t>is a </a:t>
            </a:r>
            <a:r>
              <a:rPr lang="en-US" dirty="0" smtClean="0">
                <a:solidFill>
                  <a:srgbClr val="FF6600"/>
                </a:solidFill>
                <a:latin typeface="Times New Roman"/>
                <a:cs typeface="Times New Roman"/>
              </a:rPr>
              <a:t>valuation function</a:t>
            </a:r>
            <a:r>
              <a:rPr lang="en-US" dirty="0" smtClean="0">
                <a:latin typeface="Times New Roman"/>
                <a:cs typeface="Times New Roman"/>
              </a:rPr>
              <a:t>!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46700" y="5803900"/>
            <a:ext cx="39497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831315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047999" cy="1001844"/>
          </a:xfrm>
        </p:spPr>
        <p:txBody>
          <a:bodyPr>
            <a:no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Characterization of the Corners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2" name="Group 180"/>
          <p:cNvGrpSpPr/>
          <p:nvPr/>
        </p:nvGrpSpPr>
        <p:grpSpPr>
          <a:xfrm>
            <a:off x="152400" y="4572000"/>
            <a:ext cx="2286000" cy="838200"/>
            <a:chOff x="6075492" y="4495800"/>
            <a:chExt cx="3400746" cy="990600"/>
          </a:xfrm>
        </p:grpSpPr>
        <p:sp>
          <p:nvSpPr>
            <p:cNvPr id="88" name="Line Callout 1 (Accent Bar) 87"/>
            <p:cNvSpPr/>
            <p:nvPr/>
          </p:nvSpPr>
          <p:spPr>
            <a:xfrm flipH="1">
              <a:off x="6075492" y="4495800"/>
              <a:ext cx="3101892" cy="990600"/>
            </a:xfrm>
            <a:prstGeom prst="accentCallout1">
              <a:avLst>
                <a:gd name="adj1" fmla="val 55607"/>
                <a:gd name="adj2" fmla="val -5463"/>
                <a:gd name="adj3" fmla="val 38667"/>
                <a:gd name="adj4" fmla="val -3080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2D050"/>
              </a:solidFill>
              <a:prstDash val="sysDash"/>
              <a:headEnd type="oval" w="med" len="med"/>
              <a:tailEnd type="oval" w="med" len="med"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096236" y="4495800"/>
              <a:ext cx="3380002" cy="80021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900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expected </a:t>
              </a:r>
              <a:r>
                <a:rPr lang="en-US" sz="1900" b="1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virtual</a:t>
              </a:r>
              <a:r>
                <a:rPr lang="en-US" sz="1900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 welfare of </a:t>
              </a:r>
              <a:r>
                <a:rPr lang="en-US" sz="1900" b="1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M</a:t>
              </a:r>
              <a:endParaRPr lang="en-US" sz="1900" dirty="0">
                <a:solidFill>
                  <a:srgbClr val="00206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228600" y="1524000"/>
            <a:ext cx="3581400" cy="1447800"/>
            <a:chOff x="228600" y="1447800"/>
            <a:chExt cx="3886200" cy="1447800"/>
          </a:xfrm>
        </p:grpSpPr>
        <p:sp>
          <p:nvSpPr>
            <p:cNvPr id="63" name="Line Callout 1 (Accent Bar) 84"/>
            <p:cNvSpPr/>
            <p:nvPr/>
          </p:nvSpPr>
          <p:spPr>
            <a:xfrm flipH="1">
              <a:off x="228600" y="1447800"/>
              <a:ext cx="3886200" cy="1447800"/>
            </a:xfrm>
            <a:prstGeom prst="accentCallout1">
              <a:avLst>
                <a:gd name="adj1" fmla="val 60968"/>
                <a:gd name="adj2" fmla="val -3778"/>
                <a:gd name="adj3" fmla="val 75270"/>
                <a:gd name="adj4" fmla="val -18749"/>
              </a:avLst>
            </a:prstGeom>
            <a:solidFill>
              <a:srgbClr val="CCFF99"/>
            </a:solidFill>
            <a:ln>
              <a:solidFill>
                <a:srgbClr val="92D050"/>
              </a:solidFill>
              <a:prstDash val="sysDash"/>
              <a:headEnd type="oval" w="med" len="med"/>
              <a:tailEnd type="oval" w="med" len="med"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57200" y="1524000"/>
              <a:ext cx="3581400" cy="125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9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virtual welfare maximizing implicit form when virtual </a:t>
              </a:r>
              <a:br>
                <a:rPr lang="en-US" sz="19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9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value functions are the </a:t>
              </a:r>
              <a:r>
                <a:rPr lang="en-US" sz="2000" b="1" i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000" b="1" i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1900" b="1" dirty="0" err="1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’s</a:t>
              </a:r>
              <a:endParaRPr lang="en-US" sz="19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09600" y="3352800"/>
            <a:ext cx="8496043" cy="1257300"/>
            <a:chOff x="609600" y="3352800"/>
            <a:chExt cx="8496043" cy="1257300"/>
          </a:xfrm>
        </p:grpSpPr>
        <p:sp>
          <p:nvSpPr>
            <p:cNvPr id="62" name="TextBox 61"/>
            <p:cNvSpPr txBox="1"/>
            <p:nvPr/>
          </p:nvSpPr>
          <p:spPr>
            <a:xfrm>
              <a:off x="8305800" y="3581400"/>
              <a:ext cx="799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--- (4)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09600" y="3352800"/>
              <a:ext cx="8026400" cy="1257300"/>
            </a:xfrm>
            <a:prstGeom prst="rect">
              <a:avLst/>
            </a:prstGeom>
          </p:spPr>
        </p:pic>
      </p:grpSp>
      <p:pic>
        <p:nvPicPr>
          <p:cNvPr id="70" name="Picture 6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0" y="2286000"/>
            <a:ext cx="4457700" cy="85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cxnSp>
        <p:nvCxnSpPr>
          <p:cNvPr id="71" name="直接连接符 68"/>
          <p:cNvCxnSpPr/>
          <p:nvPr/>
        </p:nvCxnSpPr>
        <p:spPr>
          <a:xfrm>
            <a:off x="7848600" y="2819400"/>
            <a:ext cx="82296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5257800" y="152400"/>
            <a:ext cx="3657600" cy="2006903"/>
            <a:chOff x="5257800" y="152400"/>
            <a:chExt cx="3657600" cy="2006903"/>
          </a:xfrm>
        </p:grpSpPr>
        <p:grpSp>
          <p:nvGrpSpPr>
            <p:cNvPr id="73" name="Group 37"/>
            <p:cNvGrpSpPr>
              <a:grpSpLocks noChangeAspect="1"/>
            </p:cNvGrpSpPr>
            <p:nvPr/>
          </p:nvGrpSpPr>
          <p:grpSpPr>
            <a:xfrm>
              <a:off x="6221921" y="232722"/>
              <a:ext cx="2693479" cy="1926581"/>
              <a:chOff x="1636387" y="2259203"/>
              <a:chExt cx="5394208" cy="3810000"/>
            </a:xfrm>
            <a:effectLst>
              <a:reflection blurRad="6350" stA="17000" endPos="25000" dir="5400000" sy="-100000" algn="bl" rotWithShape="0"/>
            </a:effectLst>
          </p:grpSpPr>
          <p:grpSp>
            <p:nvGrpSpPr>
              <p:cNvPr id="75" name="Group 38"/>
              <p:cNvGrpSpPr/>
              <p:nvPr/>
            </p:nvGrpSpPr>
            <p:grpSpPr>
              <a:xfrm>
                <a:off x="1636387" y="2259203"/>
                <a:ext cx="5394208" cy="3810000"/>
                <a:chOff x="2149592" y="1752600"/>
                <a:chExt cx="5394208" cy="3810000"/>
              </a:xfrm>
            </p:grpSpPr>
            <p:grpSp>
              <p:nvGrpSpPr>
                <p:cNvPr id="81" name="Group 46"/>
                <p:cNvGrpSpPr/>
                <p:nvPr/>
              </p:nvGrpSpPr>
              <p:grpSpPr>
                <a:xfrm>
                  <a:off x="2149592" y="1752600"/>
                  <a:ext cx="5394208" cy="3810000"/>
                  <a:chOff x="2759023" y="2173671"/>
                  <a:chExt cx="3926352" cy="2999791"/>
                </a:xfrm>
              </p:grpSpPr>
              <p:grpSp>
                <p:nvGrpSpPr>
                  <p:cNvPr id="83" name="Group 104"/>
                  <p:cNvGrpSpPr>
                    <a:grpSpLocks/>
                  </p:cNvGrpSpPr>
                  <p:nvPr/>
                </p:nvGrpSpPr>
                <p:grpSpPr bwMode="auto">
                  <a:xfrm rot="20680052">
                    <a:off x="2768782" y="2173671"/>
                    <a:ext cx="3916593" cy="2999791"/>
                    <a:chOff x="17818" y="9648"/>
                    <a:chExt cx="2440" cy="1920"/>
                  </a:xfrm>
                </p:grpSpPr>
                <p:sp>
                  <p:nvSpPr>
                    <p:cNvPr id="91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17" y="10856"/>
                      <a:ext cx="1298" cy="66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17968" y="9684"/>
                      <a:ext cx="1968" cy="1760"/>
                    </a:xfrm>
                    <a:custGeom>
                      <a:avLst/>
                      <a:gdLst>
                        <a:gd name="T0" fmla="*/ 84 w 1968"/>
                        <a:gd name="T1" fmla="*/ 392 h 1760"/>
                        <a:gd name="T2" fmla="*/ 0 w 1968"/>
                        <a:gd name="T3" fmla="*/ 876 h 1760"/>
                        <a:gd name="T4" fmla="*/ 316 w 1968"/>
                        <a:gd name="T5" fmla="*/ 1260 h 1760"/>
                        <a:gd name="T6" fmla="*/ 1312 w 1968"/>
                        <a:gd name="T7" fmla="*/ 1760 h 1760"/>
                        <a:gd name="T8" fmla="*/ 1760 w 1968"/>
                        <a:gd name="T9" fmla="*/ 1704 h 1760"/>
                        <a:gd name="T10" fmla="*/ 1872 w 1968"/>
                        <a:gd name="T11" fmla="*/ 1624 h 1760"/>
                        <a:gd name="T12" fmla="*/ 1960 w 1968"/>
                        <a:gd name="T13" fmla="*/ 1284 h 1760"/>
                        <a:gd name="T14" fmla="*/ 1968 w 1968"/>
                        <a:gd name="T15" fmla="*/ 904 h 1760"/>
                        <a:gd name="T16" fmla="*/ 1728 w 1968"/>
                        <a:gd name="T17" fmla="*/ 280 h 1760"/>
                        <a:gd name="T18" fmla="*/ 716 w 1968"/>
                        <a:gd name="T19" fmla="*/ 0 h 1760"/>
                        <a:gd name="T20" fmla="*/ 388 w 1968"/>
                        <a:gd name="T21" fmla="*/ 156 h 1760"/>
                        <a:gd name="T22" fmla="*/ 88 w 1968"/>
                        <a:gd name="T23" fmla="*/ 424 h 176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968"/>
                        <a:gd name="T37" fmla="*/ 0 h 1760"/>
                        <a:gd name="T38" fmla="*/ 1968 w 1968"/>
                        <a:gd name="T39" fmla="*/ 1760 h 176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968" h="1760">
                          <a:moveTo>
                            <a:pt x="84" y="392"/>
                          </a:moveTo>
                          <a:lnTo>
                            <a:pt x="0" y="876"/>
                          </a:lnTo>
                          <a:lnTo>
                            <a:pt x="316" y="1260"/>
                          </a:lnTo>
                          <a:lnTo>
                            <a:pt x="1312" y="1760"/>
                          </a:lnTo>
                          <a:lnTo>
                            <a:pt x="1760" y="1704"/>
                          </a:lnTo>
                          <a:lnTo>
                            <a:pt x="1872" y="1624"/>
                          </a:lnTo>
                          <a:lnTo>
                            <a:pt x="1960" y="1284"/>
                          </a:lnTo>
                          <a:lnTo>
                            <a:pt x="1968" y="904"/>
                          </a:lnTo>
                          <a:lnTo>
                            <a:pt x="1728" y="280"/>
                          </a:lnTo>
                          <a:lnTo>
                            <a:pt x="716" y="0"/>
                          </a:lnTo>
                          <a:lnTo>
                            <a:pt x="388" y="156"/>
                          </a:lnTo>
                          <a:lnTo>
                            <a:pt x="88" y="424"/>
                          </a:lnTo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9525">
                      <a:noFill/>
                      <a:round/>
                      <a:headEnd/>
                      <a:tailEnd type="triangle" w="med" len="med"/>
                    </a:ln>
                    <a:effectLst>
                      <a:innerShdw blurRad="114300">
                        <a:prstClr val="black"/>
                      </a:innerShdw>
                    </a:effectLst>
                    <a:extLst/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" name="Line 1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818" y="10378"/>
                      <a:ext cx="707" cy="857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bg1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>
                        <a:ln w="57150" cmpd="sng"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94" name="Line 10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191" y="9648"/>
                      <a:ext cx="577" cy="25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bg1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>
                        <a:ln w="57150" cmpd="sng"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95" name="Line 10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7944" y="9972"/>
                      <a:ext cx="130" cy="67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bg1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>
                        <a:ln w="57150" cmpd="sng"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96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599" y="9665"/>
                      <a:ext cx="1236" cy="3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632" y="9792"/>
                      <a:ext cx="432" cy="110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bg1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Line 11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776" y="10464"/>
                      <a:ext cx="288" cy="110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bg1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" name="Line 1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055" y="11320"/>
                      <a:ext cx="1203" cy="14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bg1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" name="Line 11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925" y="10348"/>
                      <a:ext cx="28" cy="80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4" name="Line 108"/>
                  <p:cNvSpPr>
                    <a:spLocks noChangeShapeType="1"/>
                  </p:cNvSpPr>
                  <p:nvPr/>
                </p:nvSpPr>
                <p:spPr bwMode="auto">
                  <a:xfrm rot="20680052" flipV="1">
                    <a:off x="2759023" y="2653086"/>
                    <a:ext cx="937214" cy="819855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>
                        <a:lumMod val="5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endParaRPr lang="en-US">
                      <a:ln w="28575" cmpd="sng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87" name="Line 113"/>
                  <p:cNvSpPr>
                    <a:spLocks noChangeShapeType="1"/>
                  </p:cNvSpPr>
                  <p:nvPr/>
                </p:nvSpPr>
                <p:spPr bwMode="auto">
                  <a:xfrm rot="20680052" flipV="1">
                    <a:off x="5933345" y="4276495"/>
                    <a:ext cx="461755" cy="297403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>
                        <a:lumMod val="5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2" name="Picture 81" descr="latex-image-1.pdf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00027" y="2640479"/>
                  <a:ext cx="3126613" cy="2089956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77" name="Group 40"/>
              <p:cNvGrpSpPr/>
              <p:nvPr/>
            </p:nvGrpSpPr>
            <p:grpSpPr>
              <a:xfrm>
                <a:off x="3822903" y="2660024"/>
                <a:ext cx="1527911" cy="1083300"/>
                <a:chOff x="4273456" y="2194412"/>
                <a:chExt cx="1527911" cy="1083300"/>
              </a:xfrm>
            </p:grpSpPr>
            <p:cxnSp>
              <p:nvCxnSpPr>
                <p:cNvPr id="79" name="Straight Arrow Connector 78"/>
                <p:cNvCxnSpPr>
                  <a:stCxn id="80" idx="2"/>
                </p:cNvCxnSpPr>
                <p:nvPr/>
              </p:nvCxnSpPr>
              <p:spPr bwMode="auto">
                <a:xfrm flipV="1">
                  <a:off x="4967791" y="2232514"/>
                  <a:ext cx="833576" cy="1045198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oval" w="med" len="med"/>
                  <a:tailEnd type="stealth" w="lg" len="lg"/>
                </a:ln>
                <a:effectLst/>
              </p:spPr>
            </p:cxnSp>
            <p:pic>
              <p:nvPicPr>
                <p:cNvPr id="80" name="Picture 79" descr="latex-image-1.pdf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73456" y="2194412"/>
                  <a:ext cx="1388669" cy="108330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78" name="Oval 77"/>
              <p:cNvSpPr>
                <a:spLocks noChangeAspect="1"/>
              </p:cNvSpPr>
              <p:nvPr/>
            </p:nvSpPr>
            <p:spPr bwMode="auto">
              <a:xfrm>
                <a:off x="5357246" y="2487803"/>
                <a:ext cx="149349" cy="149348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12" charset="0"/>
                </a:endParaRPr>
              </a:p>
            </p:txBody>
          </p:sp>
        </p:grpSp>
        <p:pic>
          <p:nvPicPr>
            <p:cNvPr id="74" name="Picture 73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257800" y="152400"/>
              <a:ext cx="1301750" cy="724452"/>
            </a:xfrm>
            <a:prstGeom prst="rect">
              <a:avLst/>
            </a:prstGeom>
          </p:spPr>
        </p:pic>
      </p:grpSp>
      <p:pic>
        <p:nvPicPr>
          <p:cNvPr id="101" name="Picture 10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01000" y="38100"/>
            <a:ext cx="812800" cy="7112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781300" y="4572000"/>
            <a:ext cx="6324343" cy="1130300"/>
            <a:chOff x="2781300" y="4572000"/>
            <a:chExt cx="6324343" cy="1130300"/>
          </a:xfrm>
        </p:grpSpPr>
        <p:sp>
          <p:nvSpPr>
            <p:cNvPr id="64" name="TextBox 63"/>
            <p:cNvSpPr txBox="1"/>
            <p:nvPr/>
          </p:nvSpPr>
          <p:spPr>
            <a:xfrm>
              <a:off x="8305800" y="4648200"/>
              <a:ext cx="799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-- (5)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8" name="Picture 27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781300" y="4572000"/>
              <a:ext cx="5905500" cy="1130300"/>
            </a:xfrm>
            <a:prstGeom prst="rect">
              <a:avLst/>
            </a:prstGeom>
          </p:spPr>
        </p:pic>
      </p:grpSp>
      <p:sp>
        <p:nvSpPr>
          <p:cNvPr id="46" name="矩形 48"/>
          <p:cNvSpPr/>
          <p:nvPr/>
        </p:nvSpPr>
        <p:spPr>
          <a:xfrm>
            <a:off x="0" y="3429000"/>
            <a:ext cx="9144000" cy="1798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Callout 45"/>
          <p:cNvSpPr/>
          <p:nvPr/>
        </p:nvSpPr>
        <p:spPr>
          <a:xfrm>
            <a:off x="152400" y="2819400"/>
            <a:ext cx="762000" cy="609600"/>
          </a:xfrm>
          <a:prstGeom prst="wedgeEllipseCallout">
            <a:avLst>
              <a:gd name="adj1" fmla="val 59036"/>
              <a:gd name="adj2" fmla="val 47374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?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8" name="矩形 48"/>
          <p:cNvSpPr/>
          <p:nvPr/>
        </p:nvSpPr>
        <p:spPr>
          <a:xfrm>
            <a:off x="0" y="3475708"/>
            <a:ext cx="9169400" cy="21630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28600" y="3505200"/>
            <a:ext cx="708660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30000"/>
              </a:lnSpc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Q: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Can you name an algorithm doing this?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4800" y="4313908"/>
            <a:ext cx="523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YES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, the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elfare maximizing allocation rule ( w/ virtual value functions 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</a:t>
            </a:r>
            <a:r>
              <a:rPr lang="en-US" sz="2000" b="1" i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=1,..,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01917" y="4414933"/>
            <a:ext cx="5318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"/>
                <a:cs typeface="Times"/>
              </a:rPr>
              <a:t>=  : </a:t>
            </a:r>
            <a:r>
              <a:rPr lang="en-US" sz="2000" b="1" dirty="0" smtClean="0">
                <a:solidFill>
                  <a:srgbClr val="FFFF00"/>
                </a:solidFill>
                <a:latin typeface="Times"/>
                <a:cs typeface="Times"/>
              </a:rPr>
              <a:t>welfare-</a:t>
            </a:r>
            <a:r>
              <a:rPr lang="en-US" sz="2000" b="1" dirty="0" err="1" smtClean="0">
                <a:solidFill>
                  <a:srgbClr val="FFFF00"/>
                </a:solidFill>
                <a:latin typeface="Times"/>
                <a:cs typeface="Times"/>
              </a:rPr>
              <a:t>maximizer</a:t>
            </a:r>
            <a:r>
              <a:rPr lang="en-US" sz="2000" b="1" dirty="0" smtClean="0">
                <a:solidFill>
                  <a:srgbClr val="FFFF00"/>
                </a:solidFill>
                <a:latin typeface="Times"/>
                <a:cs typeface="Times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Times"/>
                <a:cs typeface="Times"/>
              </a:rPr>
              <a:t>( </a:t>
            </a:r>
            <a:r>
              <a:rPr lang="en-US" sz="2800" b="1" dirty="0" smtClean="0">
                <a:solidFill>
                  <a:srgbClr val="FFFF00"/>
                </a:solidFill>
                <a:latin typeface="Times"/>
                <a:cs typeface="Times"/>
              </a:rPr>
              <a:t>{ </a:t>
            </a:r>
            <a:r>
              <a:rPr lang="en-US" sz="2800" b="1" i="1" dirty="0" smtClean="0">
                <a:solidFill>
                  <a:srgbClr val="FFFF00"/>
                </a:solidFill>
                <a:latin typeface="Times"/>
                <a:cs typeface="Times"/>
              </a:rPr>
              <a:t>f</a:t>
            </a:r>
            <a:r>
              <a:rPr lang="en-US" sz="2800" b="1" baseline="-25000" dirty="0" smtClean="0">
                <a:solidFill>
                  <a:srgbClr val="FFFF00"/>
                </a:solidFill>
                <a:latin typeface="Times"/>
                <a:cs typeface="Times"/>
              </a:rPr>
              <a:t>i </a:t>
            </a:r>
            <a:r>
              <a:rPr lang="en-US" sz="2800" b="1" dirty="0" smtClean="0">
                <a:solidFill>
                  <a:srgbClr val="FFFF00"/>
                </a:solidFill>
                <a:latin typeface="Times"/>
                <a:cs typeface="Times"/>
              </a:rPr>
              <a:t>} </a:t>
            </a:r>
            <a:r>
              <a:rPr lang="en-US" sz="2000" b="1" dirty="0" smtClean="0">
                <a:solidFill>
                  <a:srgbClr val="FFFF00"/>
                </a:solidFill>
                <a:latin typeface="Times"/>
                <a:cs typeface="Times"/>
              </a:rPr>
              <a:t>)</a:t>
            </a:r>
            <a:endParaRPr lang="en-US" sz="2000" b="1" dirty="0">
              <a:solidFill>
                <a:srgbClr val="FFFF00"/>
              </a:solidFill>
              <a:latin typeface="Times"/>
              <a:cs typeface="Times"/>
            </a:endParaRPr>
          </a:p>
        </p:txBody>
      </p:sp>
      <p:cxnSp>
        <p:nvCxnSpPr>
          <p:cNvPr id="52" name="直接连接符 66"/>
          <p:cNvCxnSpPr/>
          <p:nvPr/>
        </p:nvCxnSpPr>
        <p:spPr>
          <a:xfrm>
            <a:off x="8168640" y="5029200"/>
            <a:ext cx="822960" cy="0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肘形连接符 69"/>
          <p:cNvCxnSpPr/>
          <p:nvPr/>
        </p:nvCxnSpPr>
        <p:spPr>
          <a:xfrm rot="5400000">
            <a:off x="7962900" y="5143500"/>
            <a:ext cx="762000" cy="533400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179"/>
          <p:cNvGrpSpPr/>
          <p:nvPr/>
        </p:nvGrpSpPr>
        <p:grpSpPr>
          <a:xfrm>
            <a:off x="152400" y="6019805"/>
            <a:ext cx="4495800" cy="609595"/>
            <a:chOff x="4175155" y="5715000"/>
            <a:chExt cx="4959221" cy="533400"/>
          </a:xfrm>
        </p:grpSpPr>
        <p:sp>
          <p:nvSpPr>
            <p:cNvPr id="57" name="Line Callout 1 (Accent Bar) 56"/>
            <p:cNvSpPr/>
            <p:nvPr/>
          </p:nvSpPr>
          <p:spPr>
            <a:xfrm flipH="1">
              <a:off x="4191000" y="5715000"/>
              <a:ext cx="4876800" cy="533400"/>
            </a:xfrm>
            <a:prstGeom prst="accentCallout1">
              <a:avLst>
                <a:gd name="adj1" fmla="val 56088"/>
                <a:gd name="adj2" fmla="val -3382"/>
                <a:gd name="adj3" fmla="val 33610"/>
                <a:gd name="adj4" fmla="val -17679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2D050"/>
              </a:solidFill>
              <a:prstDash val="sysDash"/>
              <a:headEnd type="oval" w="med" len="med"/>
              <a:tailEnd type="oval" w="med" len="med"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175155" y="5723692"/>
              <a:ext cx="4959221" cy="26634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91440">
                <a:spcBef>
                  <a:spcPts val="600"/>
                </a:spcBef>
                <a:spcAft>
                  <a:spcPts val="600"/>
                </a:spcAft>
              </a:pPr>
              <a:r>
                <a:rPr lang="en-US" sz="1900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interpretation: </a:t>
              </a:r>
              <a:r>
                <a:rPr lang="en-US" sz="1900" b="1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virtual</a:t>
              </a:r>
              <a:r>
                <a:rPr lang="en-US" sz="1900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 valuation for type </a:t>
              </a:r>
              <a:r>
                <a:rPr lang="en-US" sz="1900" b="1" i="1" dirty="0" err="1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t’</a:t>
              </a:r>
              <a:r>
                <a:rPr lang="en-US" sz="1900" b="1" i="1" baseline="-25000" dirty="0" err="1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i</a:t>
              </a:r>
              <a:endParaRPr lang="en-US" sz="1900" b="1" i="1" dirty="0">
                <a:solidFill>
                  <a:srgbClr val="002060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46700" y="5803900"/>
            <a:ext cx="39497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881290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/>
      <p:bldP spid="50" grpId="0"/>
      <p:bldP spid="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折角形 58"/>
          <p:cNvSpPr/>
          <p:nvPr/>
        </p:nvSpPr>
        <p:spPr>
          <a:xfrm>
            <a:off x="0" y="1371600"/>
            <a:ext cx="8839200" cy="502920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381001" y="1600200"/>
            <a:ext cx="4495799" cy="2375009"/>
            <a:chOff x="379379" y="4389569"/>
            <a:chExt cx="3945781" cy="2375009"/>
          </a:xfrm>
        </p:grpSpPr>
        <p:sp>
          <p:nvSpPr>
            <p:cNvPr id="4" name="TextBox 3"/>
            <p:cNvSpPr txBox="1"/>
            <p:nvPr/>
          </p:nvSpPr>
          <p:spPr>
            <a:xfrm>
              <a:off x="856625" y="4389569"/>
              <a:ext cx="3468535" cy="2375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smtClean="0">
                  <a:latin typeface="Times New Roman"/>
                  <a:cs typeface="Times New Roman"/>
                </a:rPr>
                <a:t>Theorem [C.-Daskalakis-Weinberg]:</a:t>
              </a:r>
            </a:p>
            <a:p>
              <a:pPr>
                <a:lnSpc>
                  <a:spcPct val="150000"/>
                </a:lnSpc>
              </a:pPr>
              <a:r>
                <a:rPr lang="en-US" sz="2000" dirty="0" smtClean="0">
                  <a:latin typeface="Times New Roman"/>
                  <a:cs typeface="Times New Roman"/>
                </a:rPr>
                <a:t>	     is a 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Convex </a:t>
              </a:r>
              <a:r>
                <a:rPr lang="en-US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Polytope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  </a:t>
              </a:r>
              <a:r>
                <a:rPr lang="en-US" sz="2000" dirty="0" smtClean="0">
                  <a:latin typeface="Times New Roman"/>
                  <a:cs typeface="Times New Roman"/>
                </a:rPr>
                <a:t>whose corners are </a:t>
              </a:r>
              <a:r>
                <a:rPr lang="en-US" sz="2000" b="1" dirty="0" smtClean="0">
                  <a:latin typeface="Times New Roman"/>
                  <a:cs typeface="Times New Roman"/>
                </a:rPr>
                <a:t>implementable</a:t>
              </a:r>
              <a:r>
                <a:rPr lang="en-US" sz="2000" dirty="0" smtClean="0">
                  <a:latin typeface="Times New Roman"/>
                  <a:cs typeface="Times New Roman"/>
                </a:rPr>
                <a:t> by </a:t>
              </a:r>
              <a:r>
                <a:rPr lang="en-US" sz="2000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virtual </a:t>
              </a:r>
              <a:r>
                <a:rPr lang="en-US" sz="2000" b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w</a:t>
              </a:r>
              <a:r>
                <a:rPr lang="en-US" sz="2000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elfare </a:t>
              </a:r>
              <a:r>
                <a:rPr lang="en-US" sz="2000" b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m</a:t>
              </a:r>
              <a:r>
                <a:rPr lang="en-US" sz="2000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aximizing </a:t>
              </a:r>
              <a:r>
                <a:rPr lang="en-US" sz="2000" dirty="0" smtClean="0">
                  <a:latin typeface="Times New Roman"/>
                  <a:cs typeface="Times New Roman"/>
                </a:rPr>
                <a:t>allocation rules.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  <p:sp>
          <p:nvSpPr>
            <p:cNvPr id="32" name="Right Arrow 31"/>
            <p:cNvSpPr/>
            <p:nvPr/>
          </p:nvSpPr>
          <p:spPr bwMode="auto">
            <a:xfrm>
              <a:off x="379379" y="4544167"/>
              <a:ext cx="401266" cy="365760"/>
            </a:xfrm>
            <a:prstGeom prst="rightArrow">
              <a:avLst>
                <a:gd name="adj1" fmla="val 50000"/>
                <a:gd name="adj2" fmla="val 69149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780645" y="4922969"/>
              <a:ext cx="1367142" cy="647700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381001" y="4267200"/>
            <a:ext cx="4191000" cy="1913344"/>
            <a:chOff x="485374" y="6261348"/>
            <a:chExt cx="3179843" cy="1913344"/>
          </a:xfrm>
        </p:grpSpPr>
        <p:sp>
          <p:nvSpPr>
            <p:cNvPr id="39" name="TextBox 38"/>
            <p:cNvSpPr txBox="1"/>
            <p:nvPr/>
          </p:nvSpPr>
          <p:spPr>
            <a:xfrm>
              <a:off x="856625" y="6261348"/>
              <a:ext cx="2808592" cy="191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smtClean="0">
                  <a:latin typeface="Times New Roman"/>
                  <a:cs typeface="Times New Roman"/>
                </a:rPr>
                <a:t>Corollary: Any feasible implicit form can be implemented as </a:t>
              </a:r>
              <a:r>
                <a:rPr lang="en-US" sz="2000" b="1" dirty="0" smtClean="0">
                  <a:latin typeface="Times New Roman"/>
                  <a:cs typeface="Times New Roman"/>
                </a:rPr>
                <a:t>a  distribution over virtual welfare maximizing allocation rules</a:t>
              </a:r>
              <a:r>
                <a:rPr lang="en-US" sz="2000" dirty="0" smtClean="0">
                  <a:latin typeface="Times New Roman"/>
                  <a:cs typeface="Times New Roman"/>
                </a:rPr>
                <a:t>.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  <p:sp>
          <p:nvSpPr>
            <p:cNvPr id="27" name="Right Arrow 26"/>
            <p:cNvSpPr/>
            <p:nvPr/>
          </p:nvSpPr>
          <p:spPr bwMode="auto">
            <a:xfrm>
              <a:off x="485374" y="6437332"/>
              <a:ext cx="317984" cy="365760"/>
            </a:xfrm>
            <a:prstGeom prst="rightArrow">
              <a:avLst>
                <a:gd name="adj1" fmla="val 50000"/>
                <a:gd name="adj2" fmla="val 69149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sp>
        <p:nvSpPr>
          <p:cNvPr id="56" name="标题 5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 Theorem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495804" y="1828800"/>
            <a:ext cx="4267196" cy="3429001"/>
            <a:chOff x="6050970" y="-60561"/>
            <a:chExt cx="2864430" cy="2219864"/>
          </a:xfrm>
        </p:grpSpPr>
        <p:grpSp>
          <p:nvGrpSpPr>
            <p:cNvPr id="98" name="Group 97"/>
            <p:cNvGrpSpPr/>
            <p:nvPr/>
          </p:nvGrpSpPr>
          <p:grpSpPr>
            <a:xfrm>
              <a:off x="6050970" y="-60561"/>
              <a:ext cx="2864430" cy="2219864"/>
              <a:chOff x="6050970" y="-60561"/>
              <a:chExt cx="2864430" cy="2219864"/>
            </a:xfrm>
          </p:grpSpPr>
          <p:grpSp>
            <p:nvGrpSpPr>
              <p:cNvPr id="99" name="Group 37"/>
              <p:cNvGrpSpPr>
                <a:grpSpLocks noChangeAspect="1"/>
              </p:cNvGrpSpPr>
              <p:nvPr/>
            </p:nvGrpSpPr>
            <p:grpSpPr>
              <a:xfrm>
                <a:off x="6221921" y="232722"/>
                <a:ext cx="2693479" cy="1926581"/>
                <a:chOff x="1636387" y="2259203"/>
                <a:chExt cx="5394208" cy="3810000"/>
              </a:xfrm>
              <a:effectLst>
                <a:reflection blurRad="6350" stA="17000" endPos="25000" dir="5400000" sy="-100000" algn="bl" rotWithShape="0"/>
              </a:effectLst>
            </p:grpSpPr>
            <p:grpSp>
              <p:nvGrpSpPr>
                <p:cNvPr id="101" name="Group 38"/>
                <p:cNvGrpSpPr/>
                <p:nvPr/>
              </p:nvGrpSpPr>
              <p:grpSpPr>
                <a:xfrm>
                  <a:off x="1636387" y="2259203"/>
                  <a:ext cx="5394208" cy="3810000"/>
                  <a:chOff x="2149592" y="1752600"/>
                  <a:chExt cx="5394208" cy="3810000"/>
                </a:xfrm>
              </p:grpSpPr>
              <p:grpSp>
                <p:nvGrpSpPr>
                  <p:cNvPr id="106" name="Group 46"/>
                  <p:cNvGrpSpPr/>
                  <p:nvPr/>
                </p:nvGrpSpPr>
                <p:grpSpPr>
                  <a:xfrm>
                    <a:off x="2149592" y="1752600"/>
                    <a:ext cx="5394208" cy="3810000"/>
                    <a:chOff x="2759023" y="2173671"/>
                    <a:chExt cx="3926352" cy="2999791"/>
                  </a:xfrm>
                </p:grpSpPr>
                <p:grpSp>
                  <p:nvGrpSpPr>
                    <p:cNvPr id="108" name="Group 104"/>
                    <p:cNvGrpSpPr>
                      <a:grpSpLocks/>
                    </p:cNvGrpSpPr>
                    <p:nvPr/>
                  </p:nvGrpSpPr>
                  <p:grpSpPr bwMode="auto">
                    <a:xfrm rot="20680052">
                      <a:off x="2768782" y="2173671"/>
                      <a:ext cx="3916593" cy="2999791"/>
                      <a:chOff x="17818" y="9648"/>
                      <a:chExt cx="2440" cy="1920"/>
                    </a:xfrm>
                  </p:grpSpPr>
                  <p:sp>
                    <p:nvSpPr>
                      <p:cNvPr id="111" name="Line 10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117" y="10856"/>
                        <a:ext cx="1298" cy="66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bg1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2" name="Freeform 1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968" y="9684"/>
                        <a:ext cx="1968" cy="1760"/>
                      </a:xfrm>
                      <a:custGeom>
                        <a:avLst/>
                        <a:gdLst>
                          <a:gd name="T0" fmla="*/ 84 w 1968"/>
                          <a:gd name="T1" fmla="*/ 392 h 1760"/>
                          <a:gd name="T2" fmla="*/ 0 w 1968"/>
                          <a:gd name="T3" fmla="*/ 876 h 1760"/>
                          <a:gd name="T4" fmla="*/ 316 w 1968"/>
                          <a:gd name="T5" fmla="*/ 1260 h 1760"/>
                          <a:gd name="T6" fmla="*/ 1312 w 1968"/>
                          <a:gd name="T7" fmla="*/ 1760 h 1760"/>
                          <a:gd name="T8" fmla="*/ 1760 w 1968"/>
                          <a:gd name="T9" fmla="*/ 1704 h 1760"/>
                          <a:gd name="T10" fmla="*/ 1872 w 1968"/>
                          <a:gd name="T11" fmla="*/ 1624 h 1760"/>
                          <a:gd name="T12" fmla="*/ 1960 w 1968"/>
                          <a:gd name="T13" fmla="*/ 1284 h 1760"/>
                          <a:gd name="T14" fmla="*/ 1968 w 1968"/>
                          <a:gd name="T15" fmla="*/ 904 h 1760"/>
                          <a:gd name="T16" fmla="*/ 1728 w 1968"/>
                          <a:gd name="T17" fmla="*/ 280 h 1760"/>
                          <a:gd name="T18" fmla="*/ 716 w 1968"/>
                          <a:gd name="T19" fmla="*/ 0 h 1760"/>
                          <a:gd name="T20" fmla="*/ 388 w 1968"/>
                          <a:gd name="T21" fmla="*/ 156 h 1760"/>
                          <a:gd name="T22" fmla="*/ 88 w 1968"/>
                          <a:gd name="T23" fmla="*/ 424 h 1760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1968"/>
                          <a:gd name="T37" fmla="*/ 0 h 1760"/>
                          <a:gd name="T38" fmla="*/ 1968 w 1968"/>
                          <a:gd name="T39" fmla="*/ 1760 h 1760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1968" h="1760">
                            <a:moveTo>
                              <a:pt x="84" y="392"/>
                            </a:moveTo>
                            <a:lnTo>
                              <a:pt x="0" y="876"/>
                            </a:lnTo>
                            <a:lnTo>
                              <a:pt x="316" y="1260"/>
                            </a:lnTo>
                            <a:lnTo>
                              <a:pt x="1312" y="1760"/>
                            </a:lnTo>
                            <a:lnTo>
                              <a:pt x="1760" y="1704"/>
                            </a:lnTo>
                            <a:lnTo>
                              <a:pt x="1872" y="1624"/>
                            </a:lnTo>
                            <a:lnTo>
                              <a:pt x="1960" y="1284"/>
                            </a:lnTo>
                            <a:lnTo>
                              <a:pt x="1968" y="904"/>
                            </a:lnTo>
                            <a:lnTo>
                              <a:pt x="1728" y="280"/>
                            </a:lnTo>
                            <a:lnTo>
                              <a:pt x="716" y="0"/>
                            </a:lnTo>
                            <a:lnTo>
                              <a:pt x="388" y="156"/>
                            </a:lnTo>
                            <a:lnTo>
                              <a:pt x="88" y="424"/>
                            </a:lnTo>
                          </a:path>
                        </a:pathLst>
                      </a:custGeom>
                      <a:solidFill>
                        <a:schemeClr val="bg1">
                          <a:lumMod val="65000"/>
                        </a:schemeClr>
                      </a:solidFill>
                      <a:ln w="9525">
                        <a:noFill/>
                        <a:round/>
                        <a:headEnd/>
                        <a:tailEnd type="triangle" w="med" len="med"/>
                      </a:ln>
                      <a:effectLst>
                        <a:innerShdw blurRad="114300">
                          <a:prstClr val="black"/>
                        </a:innerShdw>
                      </a:effectLst>
                      <a:extLst/>
                    </p:spPr>
                    <p:txBody>
                      <a:bodyPr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818" y="10378"/>
                        <a:ext cx="707" cy="857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endParaRPr lang="en-US">
                          <a:ln w="57150" cmpd="sng">
                            <a:solidFill>
                              <a:schemeClr val="tx1"/>
                            </a:solidFill>
                          </a:ln>
                        </a:endParaRPr>
                      </a:p>
                    </p:txBody>
                  </p:sp>
                  <p:sp>
                    <p:nvSpPr>
                      <p:cNvPr id="114" name="Line 10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8191" y="9648"/>
                        <a:ext cx="577" cy="256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endParaRPr lang="en-US">
                          <a:ln w="57150" cmpd="sng">
                            <a:solidFill>
                              <a:schemeClr val="tx1"/>
                            </a:solidFill>
                          </a:ln>
                        </a:endParaRPr>
                      </a:p>
                    </p:txBody>
                  </p:sp>
                  <p:sp>
                    <p:nvSpPr>
                      <p:cNvPr id="115" name="Line 10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7944" y="9972"/>
                        <a:ext cx="130" cy="671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endParaRPr lang="en-US">
                          <a:ln w="57150" cmpd="sng">
                            <a:solidFill>
                              <a:schemeClr val="tx1"/>
                            </a:solidFill>
                          </a:ln>
                        </a:endParaRPr>
                      </a:p>
                    </p:txBody>
                  </p:sp>
                  <p:sp>
                    <p:nvSpPr>
                      <p:cNvPr id="116" name="Line 1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599" y="9665"/>
                        <a:ext cx="1236" cy="34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bg1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7" name="Line 1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632" y="9792"/>
                        <a:ext cx="432" cy="110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8" name="Line 11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9776" y="10464"/>
                        <a:ext cx="288" cy="110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9" name="Line 11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055" y="11320"/>
                        <a:ext cx="1203" cy="14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0" name="Line 11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9925" y="10348"/>
                        <a:ext cx="28" cy="803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bg1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09" name="Line 108"/>
                    <p:cNvSpPr>
                      <a:spLocks noChangeShapeType="1"/>
                    </p:cNvSpPr>
                    <p:nvPr/>
                  </p:nvSpPr>
                  <p:spPr bwMode="auto">
                    <a:xfrm rot="20680052" flipV="1">
                      <a:off x="2759023" y="2653086"/>
                      <a:ext cx="937214" cy="819855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bg1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>
                        <a:ln w="28575" cmpd="sng"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110" name="Line 113"/>
                    <p:cNvSpPr>
                      <a:spLocks noChangeShapeType="1"/>
                    </p:cNvSpPr>
                    <p:nvPr/>
                  </p:nvSpPr>
                  <p:spPr bwMode="auto">
                    <a:xfrm rot="20680052" flipV="1">
                      <a:off x="5933345" y="4276495"/>
                      <a:ext cx="461755" cy="29740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bg1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107" name="Picture 106" descr="latex-image-1.pdf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00027" y="2640479"/>
                    <a:ext cx="3126613" cy="2089956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  <p:grpSp>
              <p:nvGrpSpPr>
                <p:cNvPr id="102" name="Group 40"/>
                <p:cNvGrpSpPr/>
                <p:nvPr/>
              </p:nvGrpSpPr>
              <p:grpSpPr>
                <a:xfrm>
                  <a:off x="3822903" y="2660024"/>
                  <a:ext cx="1527911" cy="1083300"/>
                  <a:chOff x="4273456" y="2194412"/>
                  <a:chExt cx="1527911" cy="1083300"/>
                </a:xfrm>
              </p:grpSpPr>
              <p:cxnSp>
                <p:nvCxnSpPr>
                  <p:cNvPr id="104" name="Straight Arrow Connector 103"/>
                  <p:cNvCxnSpPr>
                    <a:stCxn id="105" idx="2"/>
                  </p:cNvCxnSpPr>
                  <p:nvPr/>
                </p:nvCxnSpPr>
                <p:spPr bwMode="auto">
                  <a:xfrm flipV="1">
                    <a:off x="4967791" y="2232514"/>
                    <a:ext cx="833576" cy="104519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oval" w="med" len="med"/>
                    <a:tailEnd type="stealth" w="lg" len="lg"/>
                  </a:ln>
                  <a:effectLst/>
                </p:spPr>
              </p:cxnSp>
              <p:pic>
                <p:nvPicPr>
                  <p:cNvPr id="105" name="Picture 104" descr="latex-image-1.pdf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73456" y="2194412"/>
                    <a:ext cx="1388669" cy="108330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  <p:sp>
              <p:nvSpPr>
                <p:cNvPr id="103" name="Oval 102"/>
                <p:cNvSpPr>
                  <a:spLocks noChangeAspect="1"/>
                </p:cNvSpPr>
                <p:nvPr/>
              </p:nvSpPr>
              <p:spPr bwMode="auto">
                <a:xfrm>
                  <a:off x="5357246" y="2487803"/>
                  <a:ext cx="149349" cy="149348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112" charset="0"/>
                  </a:endParaRPr>
                </a:p>
              </p:txBody>
            </p:sp>
          </p:grpSp>
          <p:pic>
            <p:nvPicPr>
              <p:cNvPr id="100" name="Picture 99" descr="latex-image-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050970" y="-60561"/>
                <a:ext cx="1301750" cy="724452"/>
              </a:xfrm>
              <a:prstGeom prst="rect">
                <a:avLst/>
              </a:prstGeom>
            </p:spPr>
          </p:pic>
        </p:grpSp>
        <p:pic>
          <p:nvPicPr>
            <p:cNvPr id="121" name="Picture 120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8001000" y="38100"/>
              <a:ext cx="812800" cy="71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234946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implicit form useful?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5240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800" dirty="0" smtClean="0">
                <a:latin typeface="Times New Roman"/>
                <a:cs typeface="Times New Roman"/>
              </a:rPr>
              <a:t>For the auctioneer:</a:t>
            </a:r>
          </a:p>
          <a:p>
            <a:endParaRPr lang="en-US" sz="2800" dirty="0" smtClean="0">
              <a:latin typeface="Times New Roman"/>
              <a:cs typeface="Times New Roman"/>
            </a:endParaRPr>
          </a:p>
          <a:p>
            <a:pPr marL="800100" lvl="1" indent="-342900">
              <a:buFont typeface="Wingdings" charset="2"/>
              <a:buChar char="q"/>
            </a:pPr>
            <a:r>
              <a:rPr lang="en-US" sz="2800" dirty="0" smtClean="0">
                <a:latin typeface="Times New Roman"/>
                <a:cs typeface="Times New Roman"/>
              </a:rPr>
              <a:t>Even given the optimal feasible implicit form, how to implement it?</a:t>
            </a:r>
            <a:endParaRPr lang="en-US" sz="2800" dirty="0">
              <a:latin typeface="Times New Roman"/>
              <a:cs typeface="Times New Roman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Decompose it into Corners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,</a:t>
            </a:r>
            <a:r>
              <a:rPr lang="zh-CN" altLang="en-US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then</a:t>
            </a:r>
            <a:r>
              <a:rPr lang="zh-CN" altLang="en-US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implement</a:t>
            </a:r>
            <a:r>
              <a:rPr lang="zh-CN" altLang="en-US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the</a:t>
            </a:r>
            <a:r>
              <a:rPr lang="zh-CN" altLang="en-US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corners</a:t>
            </a:r>
            <a:r>
              <a:rPr lang="zh-CN" altLang="en-US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using</a:t>
            </a:r>
            <a:r>
              <a:rPr lang="zh-CN" altLang="en-US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virtual</a:t>
            </a:r>
            <a:r>
              <a:rPr lang="zh-CN" altLang="en-US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welfare</a:t>
            </a:r>
            <a:r>
              <a:rPr lang="zh-CN" altLang="en-US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maximizing</a:t>
            </a:r>
            <a:r>
              <a:rPr lang="zh-CN" altLang="en-US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allocation</a:t>
            </a:r>
            <a:r>
              <a:rPr lang="zh-CN" altLang="en-US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rules!</a:t>
            </a:r>
            <a:endParaRPr lang="en-US" sz="240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800100" lvl="1" indent="-342900">
              <a:buFont typeface="Wingdings" charset="2"/>
              <a:buChar char="q"/>
            </a:pPr>
            <a:endParaRPr lang="en-US" sz="2800" dirty="0">
              <a:latin typeface="Times New Roman"/>
              <a:cs typeface="Times New Roman"/>
            </a:endParaRPr>
          </a:p>
          <a:p>
            <a:pPr marL="800100" lvl="1" indent="-342900">
              <a:buFont typeface="Wingdings" charset="2"/>
              <a:buChar char="q"/>
            </a:pPr>
            <a:r>
              <a:rPr lang="en-US" sz="2800" dirty="0" smtClean="0">
                <a:latin typeface="Times New Roman"/>
                <a:cs typeface="Times New Roman"/>
              </a:rPr>
              <a:t>What does the mechanism look like?</a:t>
            </a:r>
          </a:p>
          <a:p>
            <a:pPr marL="342900" indent="-342900">
              <a:buFont typeface="Wingdings" charset="2"/>
              <a:buChar char="q"/>
            </a:pP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474251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00639" cy="762000"/>
          </a:xfrm>
        </p:spPr>
        <p:txBody>
          <a:bodyPr/>
          <a:lstStyle/>
          <a:p>
            <a:r>
              <a:rPr lang="en-US" dirty="0" smtClean="0"/>
              <a:t>How does the Optimal Mechanism Look Like?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914400"/>
            <a:ext cx="8305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Let       be the optimal implicit form and                         .</a:t>
            </a:r>
          </a:p>
          <a:p>
            <a:pPr marL="342900" indent="-342900">
              <a:buFont typeface="Wingdings" charset="2"/>
              <a:buChar char="q"/>
            </a:pP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     is the corner</a:t>
            </a:r>
            <a:r>
              <a:rPr lang="en-US" sz="2000" dirty="0" smtClean="0">
                <a:solidFill>
                  <a:srgbClr val="000000"/>
                </a:solidFill>
                <a:latin typeface="Chalkduster"/>
                <a:cs typeface="Chalkduster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that can be implemented by </a:t>
            </a:r>
            <a:r>
              <a:rPr lang="en-US" sz="2000" b="1" dirty="0">
                <a:solidFill>
                  <a:srgbClr val="008000"/>
                </a:solidFill>
                <a:latin typeface="Times"/>
                <a:cs typeface="Times"/>
              </a:rPr>
              <a:t>welfare-</a:t>
            </a:r>
            <a:r>
              <a:rPr lang="en-US" sz="2000" b="1" dirty="0" err="1">
                <a:solidFill>
                  <a:srgbClr val="008000"/>
                </a:solidFill>
                <a:latin typeface="Times"/>
                <a:cs typeface="Times"/>
              </a:rPr>
              <a:t>maximizer</a:t>
            </a:r>
            <a:r>
              <a:rPr lang="en-US" sz="2000" b="1" dirty="0">
                <a:solidFill>
                  <a:srgbClr val="008000"/>
                </a:solidFill>
                <a:latin typeface="Times"/>
                <a:cs typeface="Times"/>
              </a:rPr>
              <a:t> ( { </a:t>
            </a:r>
            <a:r>
              <a:rPr lang="en-US" sz="2000" b="1" i="1" dirty="0" smtClean="0">
                <a:solidFill>
                  <a:srgbClr val="008000"/>
                </a:solidFill>
                <a:latin typeface="Times"/>
                <a:cs typeface="Times"/>
              </a:rPr>
              <a:t>f</a:t>
            </a:r>
            <a:r>
              <a:rPr lang="en-US" sz="2000" b="1" baseline="-25000" dirty="0" smtClean="0">
                <a:solidFill>
                  <a:srgbClr val="008000"/>
                </a:solidFill>
                <a:latin typeface="Times"/>
                <a:cs typeface="Times"/>
              </a:rPr>
              <a:t>i</a:t>
            </a:r>
            <a:r>
              <a:rPr lang="en-US" sz="2000" b="1" baseline="30000" dirty="0" smtClean="0">
                <a:solidFill>
                  <a:srgbClr val="008000"/>
                </a:solidFill>
                <a:latin typeface="Times"/>
                <a:cs typeface="Times"/>
              </a:rPr>
              <a:t>(k)</a:t>
            </a:r>
            <a:r>
              <a:rPr lang="en-US" sz="2000" b="1" baseline="-25000" dirty="0" smtClean="0">
                <a:solidFill>
                  <a:srgbClr val="008000"/>
                </a:solidFill>
                <a:latin typeface="Times"/>
                <a:cs typeface="Times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"/>
                <a:cs typeface="Times"/>
              </a:rPr>
              <a:t>} </a:t>
            </a:r>
            <a:r>
              <a:rPr lang="en-US" sz="2000" b="1" dirty="0" smtClean="0">
                <a:solidFill>
                  <a:srgbClr val="008000"/>
                </a:solidFill>
                <a:latin typeface="Times"/>
                <a:cs typeface="Times"/>
              </a:rPr>
              <a:t>)</a:t>
            </a:r>
            <a:r>
              <a:rPr lang="en-US" sz="2000" dirty="0" smtClean="0">
                <a:latin typeface="Times"/>
                <a:cs typeface="Times"/>
              </a:rPr>
              <a:t>.</a:t>
            </a:r>
            <a:endParaRPr lang="en-US" sz="2000" b="1" dirty="0">
              <a:solidFill>
                <a:srgbClr val="008000"/>
              </a:solidFill>
              <a:latin typeface="Times"/>
              <a:cs typeface="Times"/>
            </a:endParaRPr>
          </a:p>
          <a:p>
            <a:pPr marL="342900" indent="-342900">
              <a:buFont typeface="Wingdings" charset="2"/>
              <a:buChar char="q"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The Mechanism looks like the following</a:t>
            </a:r>
          </a:p>
          <a:p>
            <a:pPr marL="342900" indent="-342900">
              <a:buFont typeface="Wingdings" charset="2"/>
              <a:buChar char="q"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q"/>
            </a:pPr>
            <a:endParaRPr lang="en-US" sz="2400" dirty="0">
              <a:latin typeface="Times New Roman"/>
              <a:cs typeface="Times New Roman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8600" y="1295400"/>
            <a:ext cx="8229599" cy="1285220"/>
            <a:chOff x="304800" y="4810780"/>
            <a:chExt cx="8229599" cy="1285220"/>
          </a:xfrm>
        </p:grpSpPr>
        <p:sp>
          <p:nvSpPr>
            <p:cNvPr id="4" name="TextBox 3"/>
            <p:cNvSpPr txBox="1"/>
            <p:nvPr/>
          </p:nvSpPr>
          <p:spPr>
            <a:xfrm>
              <a:off x="609600" y="5572780"/>
              <a:ext cx="7924799" cy="523220"/>
            </a:xfrm>
            <a:prstGeom prst="rect">
              <a:avLst/>
            </a:prstGeom>
            <a:ln>
              <a:noFill/>
              <a:prstDash val="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FF6600"/>
                  </a:solidFill>
                  <a:latin typeface="Apple Casual"/>
                  <a:cs typeface="Apple Casual"/>
                </a:rPr>
                <a:t>How</a:t>
              </a:r>
              <a:r>
                <a:rPr lang="zh-CN" altLang="en-US" sz="2800" dirty="0" smtClean="0">
                  <a:solidFill>
                    <a:srgbClr val="FF6600"/>
                  </a:solidFill>
                  <a:latin typeface="Apple Casual"/>
                  <a:cs typeface="Apple Casual"/>
                </a:rPr>
                <a:t> </a:t>
              </a:r>
              <a:r>
                <a:rPr lang="en-US" altLang="zh-CN" sz="2800" dirty="0" smtClean="0">
                  <a:solidFill>
                    <a:srgbClr val="FF6600"/>
                  </a:solidFill>
                  <a:latin typeface="Apple Casual"/>
                  <a:cs typeface="Apple Casual"/>
                </a:rPr>
                <a:t>do we compute the optimal implicit form?</a:t>
              </a:r>
              <a:endParaRPr lang="en-US" sz="2800" dirty="0">
                <a:solidFill>
                  <a:srgbClr val="FF6600"/>
                </a:solidFill>
                <a:latin typeface="Apple Casual"/>
                <a:cs typeface="Apple Casual"/>
              </a:endParaRPr>
            </a:p>
          </p:txBody>
        </p:sp>
        <p:sp>
          <p:nvSpPr>
            <p:cNvPr id="6" name="Oval Callout 2"/>
            <p:cNvSpPr/>
            <p:nvPr/>
          </p:nvSpPr>
          <p:spPr>
            <a:xfrm>
              <a:off x="304800" y="4810780"/>
              <a:ext cx="1143000" cy="609600"/>
            </a:xfrm>
            <a:prstGeom prst="wedgeEllipseCallou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266700" dir="2700000" algn="tl" rotWithShape="0">
                <a:prstClr val="black">
                  <a:alpha val="40000"/>
                </a:prstClr>
              </a:outerShdw>
            </a:effectLst>
            <a:scene3d>
              <a:camera prst="perspectiveRight"/>
              <a:lightRig rig="threePt" dir="t"/>
            </a:scene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Cooper Black" pitchFamily="18" charset="0"/>
                </a:rPr>
                <a:t>?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95400" y="1295400"/>
            <a:ext cx="5608074" cy="635000"/>
            <a:chOff x="2095500" y="1422400"/>
            <a:chExt cx="5608074" cy="635000"/>
          </a:xfrm>
        </p:grpSpPr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095500" y="1447800"/>
              <a:ext cx="675967" cy="594032"/>
            </a:xfrm>
            <a:prstGeom prst="rect">
              <a:avLst/>
            </a:prstGeom>
          </p:spPr>
        </p:pic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829300" y="1422400"/>
              <a:ext cx="1874274" cy="635000"/>
            </a:xfrm>
            <a:prstGeom prst="rect">
              <a:avLst/>
            </a:prstGeom>
          </p:spPr>
        </p:pic>
      </p:grp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38200" y="1905000"/>
            <a:ext cx="67056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308389"/>
            <a:ext cx="9144000" cy="30162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300" dirty="0" smtClean="0">
                <a:latin typeface="Chalkboard"/>
                <a:cs typeface="Chalkboard"/>
              </a:rPr>
              <a:t>The seller </a:t>
            </a:r>
            <a:r>
              <a:rPr lang="en-US" sz="2400" dirty="0" smtClean="0">
                <a:latin typeface="Chalkboard"/>
                <a:cs typeface="Chalkboard"/>
              </a:rPr>
              <a:t>samples </a:t>
            </a:r>
            <a:r>
              <a:rPr lang="en-US" sz="2400" dirty="0">
                <a:latin typeface="Chalkboard"/>
                <a:cs typeface="Chalkboard"/>
              </a:rPr>
              <a:t>a virtual transformation </a:t>
            </a:r>
            <a:r>
              <a:rPr lang="en-US" sz="2400" b="1" dirty="0">
                <a:solidFill>
                  <a:srgbClr val="008000"/>
                </a:solidFill>
                <a:latin typeface="Chalkboard"/>
                <a:cs typeface="Chalkboard"/>
              </a:rPr>
              <a:t>{ f</a:t>
            </a:r>
            <a:r>
              <a:rPr lang="en-US" sz="2400" b="1" baseline="-25000" dirty="0">
                <a:solidFill>
                  <a:srgbClr val="008000"/>
                </a:solidFill>
                <a:latin typeface="Chalkboard"/>
                <a:cs typeface="Chalkboard"/>
              </a:rPr>
              <a:t>i</a:t>
            </a:r>
            <a:r>
              <a:rPr lang="en-US" sz="2400" b="1" baseline="30000" dirty="0">
                <a:solidFill>
                  <a:srgbClr val="008000"/>
                </a:solidFill>
                <a:latin typeface="Chalkboard"/>
                <a:cs typeface="Chalkboard"/>
              </a:rPr>
              <a:t>(k)</a:t>
            </a:r>
            <a:r>
              <a:rPr lang="en-US" sz="2400" b="1" baseline="-25000" dirty="0">
                <a:solidFill>
                  <a:srgbClr val="008000"/>
                </a:solidFill>
                <a:latin typeface="Chalkboard"/>
                <a:cs typeface="Chalkboard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Chalkboard"/>
                <a:cs typeface="Chalkboard"/>
              </a:rPr>
              <a:t>} </a:t>
            </a:r>
            <a:r>
              <a:rPr lang="en-US" sz="2400" dirty="0" err="1">
                <a:solidFill>
                  <a:srgbClr val="000000"/>
                </a:solidFill>
                <a:latin typeface="Chalkboard"/>
                <a:cs typeface="Chalkboard"/>
              </a:rPr>
              <a:t>w.p</a:t>
            </a:r>
            <a:r>
              <a:rPr lang="en-US" sz="2400" dirty="0">
                <a:solidFill>
                  <a:srgbClr val="000000"/>
                </a:solidFill>
                <a:latin typeface="Chalkboard"/>
                <a:cs typeface="Chalkboard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Chalkboard"/>
                <a:cs typeface="Chalkboard"/>
              </a:rPr>
              <a:t>p</a:t>
            </a:r>
            <a:r>
              <a:rPr lang="en-US" sz="2400" b="1" baseline="-25000" dirty="0" err="1">
                <a:solidFill>
                  <a:srgbClr val="000000"/>
                </a:solidFill>
                <a:latin typeface="Chalkboard"/>
                <a:cs typeface="Chalkboard"/>
              </a:rPr>
              <a:t>k</a:t>
            </a:r>
            <a:endParaRPr lang="en-US" sz="2400" b="1" baseline="-250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pPr marL="342900" indent="-342900">
              <a:buFont typeface="+mj-lt"/>
              <a:buAutoNum type="arabicPeriod"/>
            </a:pPr>
            <a:endParaRPr lang="en-US" sz="2400" b="1" dirty="0">
              <a:solidFill>
                <a:srgbClr val="000000"/>
              </a:solidFill>
              <a:latin typeface="Chalkboard"/>
              <a:cs typeface="Chalkboard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halkboard"/>
                <a:cs typeface="Chalkboard"/>
              </a:rPr>
              <a:t>Bidders submit their types </a:t>
            </a:r>
            <a:r>
              <a:rPr lang="en-US" sz="2400" b="1" dirty="0">
                <a:solidFill>
                  <a:srgbClr val="000000"/>
                </a:solidFill>
                <a:latin typeface="Chalkboard"/>
                <a:cs typeface="Chalkboard"/>
              </a:rPr>
              <a:t>t</a:t>
            </a:r>
          </a:p>
          <a:p>
            <a:pPr marL="342900" indent="-342900">
              <a:buFont typeface="+mj-lt"/>
              <a:buAutoNum type="arabicPeriod"/>
            </a:pPr>
            <a:endParaRPr lang="en-US" sz="2400" b="1" dirty="0">
              <a:solidFill>
                <a:srgbClr val="000000"/>
              </a:solidFill>
              <a:latin typeface="Chalkboard"/>
              <a:cs typeface="Chalkboard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halkboard"/>
                <a:cs typeface="Chalkboard"/>
              </a:rPr>
              <a:t>The seller transform the </a:t>
            </a:r>
            <a:r>
              <a:rPr lang="en-US" sz="2400" i="1" dirty="0">
                <a:solidFill>
                  <a:srgbClr val="FF0000"/>
                </a:solidFill>
                <a:latin typeface="Chalkboard"/>
                <a:cs typeface="Chalkboard"/>
              </a:rPr>
              <a:t>real type</a:t>
            </a:r>
            <a:r>
              <a:rPr lang="en-US" sz="2400" dirty="0">
                <a:solidFill>
                  <a:srgbClr val="FF0000"/>
                </a:solidFill>
                <a:latin typeface="Chalkboard"/>
                <a:cs typeface="Chalkboar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halkboard"/>
                <a:cs typeface="Chalkboard"/>
              </a:rPr>
              <a:t>t</a:t>
            </a:r>
            <a:r>
              <a:rPr lang="en-US" sz="2400" b="1" baseline="-25000" dirty="0" err="1">
                <a:solidFill>
                  <a:srgbClr val="000000"/>
                </a:solidFill>
                <a:latin typeface="Chalkboard"/>
                <a:cs typeface="Chalkboard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halkboard"/>
                <a:cs typeface="Chalkboard"/>
              </a:rPr>
              <a:t> to </a:t>
            </a:r>
            <a:r>
              <a:rPr lang="en-US" sz="2400" i="1" dirty="0">
                <a:solidFill>
                  <a:srgbClr val="FF6600"/>
                </a:solidFill>
                <a:latin typeface="Chalkboard"/>
                <a:cs typeface="Chalkboard"/>
              </a:rPr>
              <a:t>“virtual” type </a:t>
            </a:r>
            <a:r>
              <a:rPr lang="en-US" sz="2400" b="1" dirty="0">
                <a:solidFill>
                  <a:srgbClr val="000000"/>
                </a:solidFill>
                <a:latin typeface="Chalkboard"/>
                <a:cs typeface="Chalkboard"/>
              </a:rPr>
              <a:t>f</a:t>
            </a:r>
            <a:r>
              <a:rPr lang="en-US" sz="2400" b="1" baseline="-25000" dirty="0">
                <a:solidFill>
                  <a:srgbClr val="000000"/>
                </a:solidFill>
                <a:latin typeface="Chalkboard"/>
                <a:cs typeface="Chalkboard"/>
              </a:rPr>
              <a:t>i</a:t>
            </a:r>
            <a:r>
              <a:rPr lang="en-US" sz="2400" b="1" baseline="30000" dirty="0">
                <a:solidFill>
                  <a:srgbClr val="000000"/>
                </a:solidFill>
                <a:latin typeface="Chalkboard"/>
                <a:cs typeface="Chalkboard"/>
              </a:rPr>
              <a:t>(k)</a:t>
            </a:r>
            <a:r>
              <a:rPr lang="en-US" sz="2400" b="1" dirty="0">
                <a:solidFill>
                  <a:srgbClr val="000000"/>
                </a:solidFill>
                <a:latin typeface="Chalkboard"/>
                <a:cs typeface="Chalkboard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latin typeface="Chalkboard"/>
                <a:cs typeface="Chalkboard"/>
              </a:rPr>
              <a:t>t</a:t>
            </a:r>
            <a:r>
              <a:rPr lang="en-US" sz="2400" b="1" baseline="-25000" dirty="0" err="1">
                <a:solidFill>
                  <a:srgbClr val="000000"/>
                </a:solidFill>
                <a:latin typeface="Chalkboard"/>
                <a:cs typeface="Chalkboard"/>
              </a:rPr>
              <a:t>i</a:t>
            </a:r>
            <a:r>
              <a:rPr lang="en-US" sz="2400" b="1" dirty="0">
                <a:solidFill>
                  <a:srgbClr val="000000"/>
                </a:solidFill>
                <a:latin typeface="Chalkboard"/>
                <a:cs typeface="Chalkboard"/>
              </a:rPr>
              <a:t>) </a:t>
            </a:r>
            <a:r>
              <a:rPr lang="en-US" sz="2400" dirty="0">
                <a:solidFill>
                  <a:srgbClr val="000000"/>
                </a:solidFill>
                <a:latin typeface="Chalkboard"/>
                <a:cs typeface="Chalkboard"/>
              </a:rPr>
              <a:t>for every bidder </a:t>
            </a:r>
            <a:r>
              <a:rPr lang="en-US" sz="2400" dirty="0" err="1" smtClean="0">
                <a:solidFill>
                  <a:srgbClr val="000000"/>
                </a:solidFill>
                <a:latin typeface="Chalkboard"/>
                <a:cs typeface="Chalkboard"/>
              </a:rPr>
              <a:t>i</a:t>
            </a:r>
            <a:endParaRPr lang="en-US" sz="2400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pPr marL="342900" indent="-342900">
              <a:buFont typeface="+mj-lt"/>
              <a:buAutoNum type="arabicPeriod"/>
            </a:pPr>
            <a:endParaRPr lang="en-US" sz="2300" dirty="0" smtClean="0">
              <a:solidFill>
                <a:srgbClr val="000000"/>
              </a:solidFill>
              <a:latin typeface="Chalkboard"/>
              <a:cs typeface="Chalkboard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300" dirty="0" smtClean="0">
                <a:solidFill>
                  <a:srgbClr val="000000"/>
                </a:solidFill>
                <a:latin typeface="Chalkboard"/>
                <a:cs typeface="Chalkboard"/>
              </a:rPr>
              <a:t>Use the </a:t>
            </a:r>
            <a:r>
              <a:rPr lang="en-US" sz="2300" dirty="0">
                <a:solidFill>
                  <a:srgbClr val="000000"/>
                </a:solidFill>
                <a:latin typeface="Chalkboard"/>
                <a:cs typeface="Chalkboard"/>
              </a:rPr>
              <a:t>to </a:t>
            </a:r>
            <a:r>
              <a:rPr lang="en-US" sz="2300" dirty="0">
                <a:solidFill>
                  <a:srgbClr val="FF6600"/>
                </a:solidFill>
                <a:latin typeface="Chalkboard"/>
                <a:cs typeface="Chalkboard"/>
              </a:rPr>
              <a:t>“virtual” </a:t>
            </a:r>
            <a:r>
              <a:rPr lang="en-US" sz="2300" dirty="0" smtClean="0">
                <a:solidFill>
                  <a:srgbClr val="000000"/>
                </a:solidFill>
                <a:latin typeface="Chalkboard"/>
                <a:cs typeface="Chalkboard"/>
              </a:rPr>
              <a:t>welfare maximizing allocation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974665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2" grpId="0" uiExpand="1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036"/>
          <p:cNvSpPr/>
          <p:nvPr/>
        </p:nvSpPr>
        <p:spPr>
          <a:xfrm>
            <a:off x="-76200" y="0"/>
            <a:ext cx="92202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0490383"/>
              </p:ext>
            </p:extLst>
          </p:nvPr>
        </p:nvGraphicFramePr>
        <p:xfrm>
          <a:off x="1752600" y="1828800"/>
          <a:ext cx="4953000" cy="4227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3000"/>
              </a:tblGrid>
              <a:tr h="7629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687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131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752600" y="459944"/>
            <a:ext cx="677886" cy="688820"/>
            <a:chOff x="1683798" y="1735245"/>
            <a:chExt cx="1185417" cy="12051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矩形 12"/>
            <p:cNvSpPr/>
            <p:nvPr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矩形 10"/>
            <p:cNvSpPr/>
            <p:nvPr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矩形 13"/>
            <p:cNvSpPr/>
            <p:nvPr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9"/>
            <p:cNvSpPr/>
            <p:nvPr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423561" y="1905000"/>
            <a:ext cx="26818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[1]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General Setting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8400" y="4343400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[3] </a:t>
            </a:r>
            <a:r>
              <a:rPr lang="en-US" altLang="zh-CN" sz="2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New Method</a:t>
            </a:r>
            <a:endParaRPr lang="en-US" sz="24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23560" y="2803672"/>
            <a:ext cx="3520040" cy="82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[2] Problem with the basic approach</a:t>
            </a:r>
          </a:p>
        </p:txBody>
      </p:sp>
      <p:sp>
        <p:nvSpPr>
          <p:cNvPr id="27" name="标题 26"/>
          <p:cNvSpPr>
            <a:spLocks noGrp="1"/>
          </p:cNvSpPr>
          <p:nvPr>
            <p:ph type="title"/>
          </p:nvPr>
        </p:nvSpPr>
        <p:spPr>
          <a:xfrm>
            <a:off x="1981200" y="381000"/>
            <a:ext cx="4191000" cy="76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CHAPTER</a:t>
            </a:r>
            <a:r>
              <a:rPr lang="en-US" altLang="zh-CN" sz="2400" dirty="0" smtClean="0"/>
              <a:t>3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2438400" y="5486400"/>
            <a:ext cx="297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[4] 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1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5772833" cy="1617226"/>
          </a:xfrm>
        </p:spPr>
        <p:txBody>
          <a:bodyPr/>
          <a:lstStyle/>
          <a:p>
            <a:pPr algn="r"/>
            <a:r>
              <a:rPr lang="en-US" b="1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[1] General Setting</a:t>
            </a:r>
            <a:endParaRPr lang="en-US" b="1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90800" y="3505200"/>
            <a:ext cx="5486400" cy="23622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General Valuation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Combinatorial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feasibility constraint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447319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760433"/>
              </p:ext>
            </p:extLst>
          </p:nvPr>
        </p:nvGraphicFramePr>
        <p:xfrm>
          <a:off x="304800" y="1600200"/>
          <a:ext cx="6096000" cy="4267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053"/>
                <a:gridCol w="4170947"/>
              </a:tblGrid>
              <a:tr h="131170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1" i="1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Variables: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0080" lvl="0" indent="-3429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charset="2"/>
                        <a:buChar char="q"/>
                      </a:pPr>
                      <a:r>
                        <a:rPr lang="en-US" sz="2000" b="1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“Implicit Forms”</a:t>
                      </a:r>
                    </a:p>
                    <a:p>
                      <a:pPr marL="640080" lvl="0" indent="-3429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charset="2"/>
                        <a:buChar char="q"/>
                      </a:pPr>
                      <a:r>
                        <a:rPr lang="en-US" sz="2000" b="1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“Prices”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67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Constraints:</a:t>
                      </a: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b="1" i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0080" lvl="0" indent="-3429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charset="2"/>
                        <a:buChar char="q"/>
                      </a:pPr>
                      <a:r>
                        <a:rPr lang="en-US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Truthfulness Constraints</a:t>
                      </a:r>
                    </a:p>
                    <a:p>
                      <a:pPr marL="640080" lvl="0" indent="-3429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charset="2"/>
                        <a:buChar char="q"/>
                      </a:pPr>
                      <a:endParaRPr lang="en-US" sz="2000" b="1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640080" lvl="0" indent="-3429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charset="2"/>
                        <a:buChar char="q"/>
                      </a:pPr>
                      <a:r>
                        <a:rPr lang="en-US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Feasibility Constraints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87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Objective: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0080" marR="0" lvl="1" indent="-3429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xpecte</a:t>
                      </a:r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 Re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venu</a:t>
                      </a:r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0" dirty="0" smtClean="0">
                <a:latin typeface="Times New Roman"/>
                <a:cs typeface="Times New Roman"/>
              </a:rPr>
              <a:t>Succinct LP (General)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66999" y="3637021"/>
            <a:ext cx="6248401" cy="7825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21249932">
            <a:off x="5903215" y="4497917"/>
            <a:ext cx="3272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/>
              </a:rPr>
              <a:t>Separation oracle?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/>
            </a:endParaRPr>
          </a:p>
          <a:p>
            <a:pPr marL="800100" lvl="1" indent="-342900">
              <a:buFont typeface="Wingdings" charset="2"/>
              <a:buChar char="q"/>
            </a:pP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3972630"/>
            <a:ext cx="1203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  <a:r>
              <a:rPr lang="en-US" altLang="zh-CN" sz="4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  <a:endParaRPr lang="en-US" sz="4000" b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18" name="直接连接符 31"/>
          <p:cNvCxnSpPr/>
          <p:nvPr/>
        </p:nvCxnSpPr>
        <p:spPr>
          <a:xfrm>
            <a:off x="2815389" y="4876800"/>
            <a:ext cx="3128211" cy="0"/>
          </a:xfrm>
          <a:prstGeom prst="line">
            <a:avLst/>
          </a:prstGeom>
          <a:ln w="76200">
            <a:solidFill>
              <a:srgbClr val="99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690904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743200" y="4200525"/>
            <a:ext cx="4495800" cy="1362075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Checking Feasibility For </a:t>
            </a:r>
            <a:r>
              <a:rPr lang="en-US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Implicit </a:t>
            </a:r>
            <a:r>
              <a:rPr lang="en-US" sz="28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Forms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105141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43470"/>
          <a:stretch/>
        </p:blipFill>
        <p:spPr bwMode="auto">
          <a:xfrm>
            <a:off x="76200" y="2133600"/>
            <a:ext cx="4343400" cy="3048000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Separation Oracle?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 rot="21339161">
            <a:off x="99535" y="2366083"/>
            <a:ext cx="4191000" cy="1779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Chalkboard"/>
                <a:cs typeface="Chalkboard"/>
              </a:rPr>
              <a:t>One idea</a:t>
            </a:r>
            <a:r>
              <a:rPr lang="en-US" altLang="zh-CN" sz="2000" b="1" dirty="0" smtClean="0">
                <a:solidFill>
                  <a:schemeClr val="bg1"/>
                </a:solidFill>
                <a:latin typeface="Chalkboard"/>
                <a:cs typeface="Chalkboard"/>
              </a:rPr>
              <a:t>: </a:t>
            </a:r>
            <a:endParaRPr lang="en-US" sz="2000" b="1" dirty="0" smtClean="0">
              <a:solidFill>
                <a:schemeClr val="bg1"/>
              </a:solidFill>
              <a:latin typeface="Chalkboard"/>
              <a:cs typeface="Chalkboard"/>
            </a:endParaRPr>
          </a:p>
          <a:p>
            <a:pPr algn="ctr">
              <a:lnSpc>
                <a:spcPct val="150000"/>
              </a:lnSpc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>Separation Ξ 0ptimization</a:t>
            </a:r>
            <a: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/>
            </a:r>
            <a:b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</a:br>
            <a:r>
              <a:rPr lang="en-US" sz="1600" dirty="0" smtClean="0">
                <a:solidFill>
                  <a:schemeClr val="bg1"/>
                </a:solidFill>
                <a:latin typeface="Chalkboard"/>
                <a:cs typeface="Chalkboard"/>
              </a:rPr>
              <a:t>[</a:t>
            </a:r>
            <a:r>
              <a:rPr lang="nl-NL" sz="1600" dirty="0" smtClean="0">
                <a:solidFill>
                  <a:schemeClr val="bg1"/>
                </a:solidFill>
                <a:latin typeface="Chalkboard"/>
                <a:cs typeface="Chalkboard"/>
              </a:rPr>
              <a:t>Grötschel, Lovász, Schrijver ’80, </a:t>
            </a:r>
            <a:r>
              <a:rPr lang="nl-NL" sz="1600" dirty="0" err="1" smtClean="0">
                <a:solidFill>
                  <a:schemeClr val="bg1"/>
                </a:solidFill>
                <a:latin typeface="Chalkboard"/>
                <a:cs typeface="Chalkboard"/>
              </a:rPr>
              <a:t>Karp</a:t>
            </a:r>
            <a:r>
              <a:rPr lang="nl-NL" sz="1600" dirty="0" smtClean="0">
                <a:solidFill>
                  <a:schemeClr val="bg1"/>
                </a:solidFill>
                <a:latin typeface="Chalkboard"/>
                <a:cs typeface="Chalkboard"/>
              </a:rPr>
              <a:t> </a:t>
            </a:r>
            <a:r>
              <a:rPr lang="nl-NL" sz="1600" dirty="0" err="1" smtClean="0">
                <a:solidFill>
                  <a:schemeClr val="bg1"/>
                </a:solidFill>
                <a:latin typeface="Chalkboard"/>
                <a:cs typeface="Chalkboard"/>
              </a:rPr>
              <a:t>Papadimitriou</a:t>
            </a:r>
            <a:r>
              <a:rPr lang="nl-NL" sz="1600" dirty="0" smtClean="0">
                <a:solidFill>
                  <a:schemeClr val="bg1"/>
                </a:solidFill>
                <a:latin typeface="Chalkboard"/>
                <a:cs typeface="Chalkboard"/>
              </a:rPr>
              <a:t> </a:t>
            </a:r>
            <a:r>
              <a:rPr lang="nl-NL" sz="1600" smtClean="0">
                <a:solidFill>
                  <a:schemeClr val="bg1"/>
                </a:solidFill>
                <a:latin typeface="Chalkboard"/>
                <a:cs typeface="Chalkboard"/>
              </a:rPr>
              <a:t>’80</a:t>
            </a:r>
            <a:r>
              <a:rPr lang="en-US" sz="1600" smtClean="0">
                <a:solidFill>
                  <a:schemeClr val="bg1"/>
                </a:solidFill>
                <a:latin typeface="Chalkboard"/>
                <a:cs typeface="Chalkboard"/>
              </a:rPr>
              <a:t>]</a:t>
            </a:r>
            <a:endParaRPr lang="en-US" sz="2000" dirty="0">
              <a:solidFill>
                <a:schemeClr val="bg1"/>
              </a:solidFill>
              <a:latin typeface="Chalkboard"/>
              <a:cs typeface="Chalkboard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4648200" y="1295400"/>
            <a:ext cx="4038600" cy="50292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Given an alg. that </a:t>
            </a:r>
            <a:r>
              <a:rPr lang="en-US" sz="2400" b="1" i="1" dirty="0" smtClean="0">
                <a:solidFill>
                  <a:srgbClr val="008000"/>
                </a:solidFill>
              </a:rPr>
              <a:t>optimizes any linear function</a:t>
            </a:r>
            <a:r>
              <a:rPr lang="en-US" sz="2400" dirty="0" smtClean="0"/>
              <a:t> over </a:t>
            </a:r>
            <a:r>
              <a:rPr lang="en-US" sz="2400" b="1" i="1" dirty="0">
                <a:solidFill>
                  <a:srgbClr val="FF6600"/>
                </a:solidFill>
              </a:rPr>
              <a:t>P</a:t>
            </a:r>
            <a:r>
              <a:rPr lang="en-US" sz="2400" dirty="0" smtClean="0"/>
              <a:t>, can turn it into an </a:t>
            </a:r>
            <a:r>
              <a:rPr lang="en-US" sz="2400" b="1" i="1" dirty="0" smtClean="0">
                <a:solidFill>
                  <a:srgbClr val="008000"/>
                </a:solidFill>
              </a:rPr>
              <a:t>separation oracle </a:t>
            </a:r>
            <a:r>
              <a:rPr lang="en-US" sz="2400" dirty="0" smtClean="0"/>
              <a:t>for </a:t>
            </a:r>
            <a:r>
              <a:rPr lang="en-US" sz="2400" i="1" dirty="0" smtClean="0">
                <a:solidFill>
                  <a:srgbClr val="FF6600"/>
                </a:solidFill>
              </a:rPr>
              <a:t>P</a:t>
            </a:r>
            <a:r>
              <a:rPr lang="en-US" sz="2400" dirty="0" smtClean="0"/>
              <a:t> using </a:t>
            </a:r>
            <a:r>
              <a:rPr lang="en-US" sz="2400" b="1" i="1" dirty="0" smtClean="0"/>
              <a:t>ellipsoid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Usually, the other way.</a:t>
            </a:r>
          </a:p>
          <a:p>
            <a:pPr marL="457200" lvl="1" indent="0">
              <a:buNone/>
            </a:pPr>
            <a:r>
              <a:rPr lang="en-US" altLang="zh-CN" sz="2200" dirty="0" smtClean="0"/>
              <a:t>-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Ellipsoid+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Separation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Oracle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=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Optimization</a:t>
            </a:r>
            <a:endParaRPr lang="en-US" sz="2200" dirty="0" smtClean="0"/>
          </a:p>
          <a:p>
            <a:r>
              <a:rPr lang="en-US" sz="2400" dirty="0" smtClean="0"/>
              <a:t>Why would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you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want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do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that?</a:t>
            </a:r>
          </a:p>
          <a:p>
            <a:pPr marL="457200" lvl="1" indent="0">
              <a:buNone/>
            </a:pPr>
            <a:r>
              <a:rPr lang="en-US" altLang="zh-CN" sz="2200" dirty="0" smtClean="0"/>
              <a:t>-</a:t>
            </a:r>
            <a:r>
              <a:rPr lang="zh-CN" altLang="en-US" sz="2200" dirty="0" smtClean="0"/>
              <a:t> </a:t>
            </a:r>
            <a:r>
              <a:rPr lang="en-US" sz="2200" dirty="0" smtClean="0"/>
              <a:t>Want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to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optimize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over</a:t>
            </a:r>
            <a:r>
              <a:rPr lang="zh-CN" altLang="en-US" sz="2200" dirty="0" smtClean="0"/>
              <a:t> </a:t>
            </a:r>
            <a:r>
              <a:rPr lang="en-US" altLang="zh-CN" sz="2200" b="1" i="1" dirty="0" smtClean="0">
                <a:solidFill>
                  <a:srgbClr val="FF6600"/>
                </a:solidFill>
              </a:rPr>
              <a:t>P</a:t>
            </a:r>
            <a:r>
              <a:rPr lang="zh-CN" altLang="en-US" sz="2200" b="1" i="1" dirty="0" smtClean="0">
                <a:solidFill>
                  <a:srgbClr val="FF6600"/>
                </a:solidFill>
              </a:rPr>
              <a:t>     </a:t>
            </a:r>
            <a:r>
              <a:rPr lang="en-US" altLang="zh-CN" sz="2200" b="1" i="1" dirty="0" smtClean="0">
                <a:solidFill>
                  <a:srgbClr val="FF6600"/>
                </a:solidFill>
              </a:rPr>
              <a:t>P’</a:t>
            </a:r>
            <a:r>
              <a:rPr lang="zh-CN" altLang="en-US" sz="2200" b="1" i="1" dirty="0" smtClean="0">
                <a:solidFill>
                  <a:srgbClr val="FF6600"/>
                </a:solidFill>
              </a:rPr>
              <a:t> </a:t>
            </a:r>
            <a:endParaRPr lang="en-US" sz="2200" b="1" i="1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>
            <a:off x="7656472" y="5715000"/>
            <a:ext cx="49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U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9158857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43470"/>
          <a:stretch/>
        </p:blipFill>
        <p:spPr bwMode="auto">
          <a:xfrm>
            <a:off x="4419600" y="3505200"/>
            <a:ext cx="4343400" cy="3048000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圆角矩形 25"/>
          <p:cNvSpPr/>
          <p:nvPr/>
        </p:nvSpPr>
        <p:spPr>
          <a:xfrm>
            <a:off x="381000" y="1371600"/>
            <a:ext cx="3657600" cy="4724400"/>
          </a:xfrm>
          <a:prstGeom prst="roundRect">
            <a:avLst>
              <a:gd name="adj" fmla="val 485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Separation Oracle?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2743200"/>
            <a:ext cx="3048000" cy="2819400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 smtClean="0">
                <a:solidFill>
                  <a:srgbClr val="002060"/>
                </a:solidFill>
                <a:latin typeface="Arial"/>
                <a:cs typeface="Arial"/>
              </a:rPr>
              <a:t>[</a:t>
            </a:r>
            <a:r>
              <a:rPr lang="en-US" b="1" dirty="0" smtClean="0">
                <a:solidFill>
                  <a:srgbClr val="002060"/>
                </a:solidFill>
                <a:latin typeface="Arial"/>
                <a:cs typeface="Arial"/>
              </a:rPr>
              <a:t>Characterization</a:t>
            </a:r>
            <a:r>
              <a:rPr lang="en-US" altLang="zh-CN" dirty="0" smtClean="0">
                <a:solidFill>
                  <a:srgbClr val="002060"/>
                </a:solidFill>
                <a:latin typeface="Arial"/>
                <a:cs typeface="Arial"/>
              </a:rPr>
              <a:t>]:</a:t>
            </a:r>
            <a:endParaRPr lang="en-US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lnSpc>
                <a:spcPct val="140000"/>
              </a:lnSpc>
              <a:spcBef>
                <a:spcPts val="600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	</a:t>
            </a:r>
            <a:r>
              <a:rPr lang="en-US" altLang="zh-CN" dirty="0" smtClean="0">
                <a:latin typeface="Arial"/>
                <a:cs typeface="Arial"/>
              </a:rPr>
              <a:t>“</a:t>
            </a:r>
            <a:r>
              <a:rPr lang="en-US" dirty="0" smtClean="0">
                <a:solidFill>
                  <a:srgbClr val="002060"/>
                </a:solidFill>
                <a:latin typeface="Arial"/>
                <a:cs typeface="Arial"/>
              </a:rPr>
              <a:t>Corners 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are </a:t>
            </a: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implementable </a:t>
            </a:r>
            <a:r>
              <a:rPr lang="en-US" dirty="0" smtClean="0">
                <a:solidFill>
                  <a:srgbClr val="002060"/>
                </a:solidFill>
                <a:latin typeface="Arial"/>
                <a:cs typeface="Arial"/>
              </a:rPr>
              <a:t>by 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virtual</a:t>
            </a: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 welfare maximizing 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allocation rules</a:t>
            </a:r>
            <a:r>
              <a:rPr lang="en-US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r>
              <a:rPr lang="en-US" altLang="zh-CN" dirty="0" smtClean="0">
                <a:solidFill>
                  <a:srgbClr val="002060"/>
                </a:solidFill>
                <a:latin typeface="Arial"/>
                <a:cs typeface="Arial"/>
              </a:rPr>
              <a:t>”</a:t>
            </a:r>
            <a:endParaRPr lang="en-US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lnSpc>
                <a:spcPct val="140000"/>
              </a:lnSpc>
            </a:pPr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140000"/>
              </a:lnSpc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6" name="矩形 15"/>
          <p:cNvSpPr/>
          <p:nvPr/>
        </p:nvSpPr>
        <p:spPr>
          <a:xfrm rot="21339161">
            <a:off x="4388930" y="3718904"/>
            <a:ext cx="4191000" cy="1779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Chalkboard"/>
                <a:cs typeface="Chalkboard"/>
              </a:rPr>
              <a:t>One idea</a:t>
            </a:r>
            <a:r>
              <a:rPr lang="en-US" altLang="zh-CN" sz="2000" b="1" dirty="0" smtClean="0">
                <a:solidFill>
                  <a:schemeClr val="bg1"/>
                </a:solidFill>
                <a:latin typeface="Chalkboard"/>
                <a:cs typeface="Chalkboard"/>
              </a:rPr>
              <a:t>: </a:t>
            </a:r>
            <a:endParaRPr lang="en-US" sz="2000" b="1" dirty="0" smtClean="0">
              <a:solidFill>
                <a:schemeClr val="bg1"/>
              </a:solidFill>
              <a:latin typeface="Chalkboard"/>
              <a:cs typeface="Chalkboard"/>
            </a:endParaRPr>
          </a:p>
          <a:p>
            <a:pPr algn="ctr">
              <a:lnSpc>
                <a:spcPct val="150000"/>
              </a:lnSpc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>Separation Ξ 0ptimization</a:t>
            </a:r>
            <a: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/>
            </a:r>
            <a:b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</a:br>
            <a:r>
              <a:rPr lang="en-US" sz="1600" dirty="0" smtClean="0">
                <a:solidFill>
                  <a:schemeClr val="bg1"/>
                </a:solidFill>
                <a:latin typeface="Chalkboard"/>
                <a:cs typeface="Chalkboard"/>
              </a:rPr>
              <a:t>[</a:t>
            </a:r>
            <a:r>
              <a:rPr lang="nl-NL" sz="1600" dirty="0" smtClean="0">
                <a:solidFill>
                  <a:schemeClr val="bg1"/>
                </a:solidFill>
                <a:latin typeface="Chalkboard"/>
                <a:cs typeface="Chalkboard"/>
              </a:rPr>
              <a:t>Grötschel, Lovász, Schrijver ’80, </a:t>
            </a:r>
            <a:r>
              <a:rPr lang="nl-NL" sz="1600" dirty="0" err="1" smtClean="0">
                <a:solidFill>
                  <a:schemeClr val="bg1"/>
                </a:solidFill>
                <a:latin typeface="Chalkboard"/>
                <a:cs typeface="Chalkboard"/>
              </a:rPr>
              <a:t>Karp</a:t>
            </a:r>
            <a:r>
              <a:rPr lang="nl-NL" sz="1600" dirty="0" smtClean="0">
                <a:solidFill>
                  <a:schemeClr val="bg1"/>
                </a:solidFill>
                <a:latin typeface="Chalkboard"/>
                <a:cs typeface="Chalkboard"/>
              </a:rPr>
              <a:t> </a:t>
            </a:r>
            <a:r>
              <a:rPr lang="nl-NL" sz="1600" dirty="0" err="1" smtClean="0">
                <a:solidFill>
                  <a:schemeClr val="bg1"/>
                </a:solidFill>
                <a:latin typeface="Chalkboard"/>
                <a:cs typeface="Chalkboard"/>
              </a:rPr>
              <a:t>Papadimitriou</a:t>
            </a:r>
            <a:r>
              <a:rPr lang="nl-NL" sz="1600" dirty="0" smtClean="0">
                <a:solidFill>
                  <a:schemeClr val="bg1"/>
                </a:solidFill>
                <a:latin typeface="Chalkboard"/>
                <a:cs typeface="Chalkboard"/>
              </a:rPr>
              <a:t> ’80</a:t>
            </a:r>
            <a:r>
              <a:rPr lang="en-US" sz="1600" dirty="0" smtClean="0">
                <a:solidFill>
                  <a:schemeClr val="bg1"/>
                </a:solidFill>
                <a:latin typeface="Chalkboard"/>
                <a:cs typeface="Chalkboard"/>
              </a:rPr>
              <a:t>]</a:t>
            </a:r>
            <a:endParaRPr lang="en-US" sz="2000" dirty="0">
              <a:solidFill>
                <a:schemeClr val="bg1"/>
              </a:solidFill>
              <a:latin typeface="Chalkboard"/>
              <a:cs typeface="Chalkboard"/>
            </a:endParaRPr>
          </a:p>
        </p:txBody>
      </p:sp>
      <p:sp>
        <p:nvSpPr>
          <p:cNvPr id="23" name="饼形 22"/>
          <p:cNvSpPr/>
          <p:nvPr/>
        </p:nvSpPr>
        <p:spPr>
          <a:xfrm>
            <a:off x="914400" y="1676400"/>
            <a:ext cx="762000" cy="762000"/>
          </a:xfrm>
          <a:prstGeom prst="pi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66644" y="1600200"/>
            <a:ext cx="1681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Black" pitchFamily="34" charset="0"/>
                <a:cs typeface="Arial"/>
              </a:rPr>
              <a:t>Almost…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4495800" y="1371600"/>
            <a:ext cx="4038600" cy="1676400"/>
          </a:xfrm>
          <a:prstGeom prst="roundRect">
            <a:avLst>
              <a:gd name="adj" fmla="val 11854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/>
              </a:rPr>
              <a:t>Can we optimize?</a:t>
            </a:r>
          </a:p>
        </p:txBody>
      </p:sp>
      <p:sp>
        <p:nvSpPr>
          <p:cNvPr id="30" name="Oval Callout 2"/>
          <p:cNvSpPr/>
          <p:nvPr/>
        </p:nvSpPr>
        <p:spPr>
          <a:xfrm>
            <a:off x="7620000" y="1066800"/>
            <a:ext cx="1143000" cy="609600"/>
          </a:xfrm>
          <a:prstGeom prst="wedgeEllipseCallout">
            <a:avLst/>
          </a:prstGeom>
          <a:solidFill>
            <a:srgbClr val="FFC000"/>
          </a:solidFill>
          <a:ln>
            <a:noFill/>
          </a:ln>
          <a:effectLst>
            <a:outerShdw blurRad="50800" dist="2667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ooper Black" pitchFamily="18" charset="0"/>
              </a:rPr>
              <a:t>?</a:t>
            </a:r>
          </a:p>
        </p:txBody>
      </p:sp>
      <p:sp>
        <p:nvSpPr>
          <p:cNvPr id="31" name="虚尾箭头 30"/>
          <p:cNvSpPr/>
          <p:nvPr/>
        </p:nvSpPr>
        <p:spPr>
          <a:xfrm rot="16200000">
            <a:off x="7048501" y="2857498"/>
            <a:ext cx="685797" cy="762001"/>
          </a:xfrm>
          <a:prstGeom prst="stripedRightArrow">
            <a:avLst>
              <a:gd name="adj1" fmla="val 45588"/>
              <a:gd name="adj2" fmla="val 41176"/>
            </a:avLst>
          </a:prstGeom>
          <a:solidFill>
            <a:srgbClr val="CCFF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虚尾箭头 31"/>
          <p:cNvSpPr/>
          <p:nvPr/>
        </p:nvSpPr>
        <p:spPr>
          <a:xfrm rot="10800000">
            <a:off x="3505200" y="1828800"/>
            <a:ext cx="914399" cy="6096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CCFF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405163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build="p"/>
      <p:bldP spid="16" grpId="0"/>
      <p:bldP spid="23" grpId="0" animBg="1"/>
      <p:bldP spid="24" grpId="0"/>
      <p:bldP spid="28" grpId="0" animBg="1"/>
      <p:bldP spid="30" grpId="0" animBg="1"/>
      <p:bldP spid="31" grpId="0" animBg="1"/>
      <p:bldP spid="3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4672" y="1524000"/>
            <a:ext cx="4126327" cy="650875"/>
          </a:xfrm>
        </p:spPr>
        <p:txBody>
          <a:bodyPr/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Tahoma" pitchFamily="34" charset="0"/>
                <a:cs typeface="Times" pitchFamily="18" charset="0"/>
              </a:rPr>
              <a:t>Separation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Tahoma" pitchFamily="34" charset="0"/>
                <a:cs typeface="Times" pitchFamily="18" charset="0"/>
              </a:rPr>
              <a:t>Ξ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Tahoma" pitchFamily="34" charset="0"/>
                <a:cs typeface="Times" pitchFamily="18" charset="0"/>
              </a:rPr>
              <a:t>  Optimization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Times New Roman"/>
                <a:cs typeface="Times New Roman"/>
              </a:rPr>
              <a:t>Separation and Optimization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4343400" y="990600"/>
            <a:ext cx="4498975" cy="5715000"/>
          </a:xfrm>
        </p:spPr>
        <p:txBody>
          <a:bodyPr>
            <a:normAutofit fontScale="92500" lnSpcReduction="20000"/>
          </a:bodyPr>
          <a:lstStyle/>
          <a:p>
            <a:pPr marL="274320" lvl="1" indent="-274320">
              <a:spcBef>
                <a:spcPts val="1200"/>
              </a:spcBef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/>
                <a:cs typeface="Times New Roman"/>
              </a:rPr>
              <a:t>Can we efficiently compute these corners exactly for arbitrary     and types?</a:t>
            </a:r>
          </a:p>
          <a:p>
            <a:pPr marL="274320" lvl="1" indent="-274320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setting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of Part I (additive + multi-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item auction)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: YES!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274320" lvl="1" indent="-274320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setting of Example 2 (additive + matching): Unclear ... BUT,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can efficiently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compute virtual welfare-maximizing allocation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for each type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profile. </a:t>
            </a:r>
          </a:p>
          <a:p>
            <a:pPr marL="274320" lvl="1" indent="-274320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General question: For an arbitrary     and arbitrary types, if given an alg.        that computes virtual welfare-maximizing allocation for any type profile, </a:t>
            </a:r>
            <a:r>
              <a:rPr lang="en-US" sz="2000" dirty="0">
                <a:solidFill>
                  <a:srgbClr val="FF6600"/>
                </a:solidFill>
                <a:latin typeface="Times New Roman"/>
                <a:cs typeface="Times New Roman"/>
              </a:rPr>
              <a:t>c</a:t>
            </a:r>
            <a:r>
              <a:rPr lang="en-US" sz="2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an we use it to compute the corners?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Can we compute the corners?</a:t>
            </a:r>
            <a:endParaRPr lang="en-US" dirty="0"/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15200" y="1295400"/>
            <a:ext cx="787400" cy="7112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772400" y="4800600"/>
            <a:ext cx="787400" cy="7112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93000" y="5105400"/>
            <a:ext cx="889000" cy="7239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Computing these corners </a:t>
            </a:r>
            <a:r>
              <a:rPr lang="en-US" sz="2800" b="1" dirty="0" smtClean="0">
                <a:sym typeface="Wingdings"/>
              </a:rPr>
              <a:t> Separation Oracle [GLS, KP]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810399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00639" cy="762000"/>
          </a:xfrm>
        </p:spPr>
        <p:txBody>
          <a:bodyPr/>
          <a:lstStyle/>
          <a:p>
            <a:r>
              <a:rPr lang="en-US" dirty="0"/>
              <a:t>Can we compute the corners</a:t>
            </a:r>
            <a:r>
              <a:rPr lang="zh-CN" altLang="en-US" dirty="0"/>
              <a:t> </a:t>
            </a:r>
            <a:r>
              <a:rPr lang="en-US" altLang="zh-CN" dirty="0" smtClean="0"/>
              <a:t>given Alg.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en-US" altLang="zh-CN" baseline="-25000" dirty="0" smtClean="0">
                <a:latin typeface="Apple Chancery"/>
                <a:cs typeface="Apple Chancery"/>
              </a:rPr>
              <a:t>F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85800" y="990600"/>
            <a:ext cx="8156575" cy="5867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1" indent="-274320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Trivial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method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:</a:t>
            </a:r>
            <a:r>
              <a:rPr lang="zh-CN" alt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endParaRPr lang="en-US" altLang="zh-CN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674370" lvl="2" indent="-274320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latin typeface="Times New Roman"/>
                <a:cs typeface="Times New Roman"/>
              </a:rPr>
              <a:t>For </a:t>
            </a:r>
            <a:r>
              <a:rPr lang="en-US" sz="2000" dirty="0" smtClean="0">
                <a:latin typeface="Times New Roman"/>
                <a:cs typeface="Times New Roman"/>
              </a:rPr>
              <a:t>every    ,  u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se </a:t>
            </a:r>
            <a:r>
              <a:rPr lang="en-US" altLang="zh-CN" sz="2000" dirty="0" smtClean="0"/>
              <a:t>A</a:t>
            </a:r>
            <a:r>
              <a:rPr lang="en-US" altLang="zh-CN" sz="2000" baseline="-25000" dirty="0" smtClean="0">
                <a:latin typeface="Apple Chancery"/>
                <a:cs typeface="Apple Chancery"/>
              </a:rPr>
              <a:t>F </a:t>
            </a:r>
            <a:r>
              <a:rPr lang="en-US" altLang="zh-CN" sz="2000" dirty="0" smtClean="0">
                <a:latin typeface="Times New Roman"/>
                <a:cs typeface="Times New Roman"/>
              </a:rPr>
              <a:t>to co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mpute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virtual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welfare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maximizing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allocation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for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every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profile,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then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take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expectation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to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get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corresponding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implicit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form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/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corner.</a:t>
            </a:r>
          </a:p>
          <a:p>
            <a:pPr marL="674370" lvl="2" indent="-274320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Exact but </a:t>
            </a:r>
            <a:r>
              <a:rPr lang="en-US" sz="2000" dirty="0" smtClean="0">
                <a:latin typeface="Times New Roman"/>
                <a:cs typeface="Times New Roman"/>
              </a:rPr>
              <a:t>running time = </a:t>
            </a:r>
            <a:r>
              <a:rPr lang="en-US" sz="2000" dirty="0" err="1" smtClean="0">
                <a:latin typeface="Times New Roman"/>
                <a:cs typeface="Times New Roman"/>
              </a:rPr>
              <a:t>Θ</a:t>
            </a:r>
            <a:r>
              <a:rPr lang="en-US" sz="2000" dirty="0" smtClean="0">
                <a:latin typeface="Times New Roman"/>
                <a:cs typeface="Times New Roman"/>
              </a:rPr>
              <a:t>(#profiles) = </a:t>
            </a:r>
            <a:r>
              <a:rPr lang="en-US" sz="2000" dirty="0" err="1" smtClean="0">
                <a:latin typeface="Times New Roman"/>
                <a:cs typeface="Times New Roman"/>
              </a:rPr>
              <a:t>Θ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>
                <a:latin typeface="Apple Chancery"/>
                <a:cs typeface="Apple Chancery"/>
              </a:rPr>
              <a:t>D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=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exponential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!</a:t>
            </a:r>
            <a:endParaRPr lang="en-US"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74320" lvl="1" indent="-274320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Semi-trivial method:</a:t>
            </a:r>
          </a:p>
          <a:p>
            <a:pPr marL="674370" lvl="2" indent="-274320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For every     ， sample k profiles from </a:t>
            </a:r>
            <a:r>
              <a:rPr lang="en-US" sz="2000" i="1" dirty="0" smtClean="0">
                <a:solidFill>
                  <a:schemeClr val="tx1"/>
                </a:solidFill>
                <a:latin typeface="Apple Chancery"/>
                <a:cs typeface="Apple Chancery"/>
              </a:rPr>
              <a:t>D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Then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use the trivial method to compute the corner on these profiles to approximate the real corner.</a:t>
            </a:r>
          </a:p>
          <a:p>
            <a:pPr marL="674370" lvl="2" indent="-274320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Runs in time polynomial in k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and gets within additive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ε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poly(1/k).</a:t>
            </a:r>
          </a:p>
          <a:p>
            <a:pPr marL="674370" lvl="2" indent="-274320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Doesn’t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give </a:t>
            </a:r>
            <a:r>
              <a:rPr lang="en-US" sz="2000" u="sng" dirty="0">
                <a:solidFill>
                  <a:srgbClr val="FF6600"/>
                </a:solidFill>
                <a:latin typeface="Times New Roman"/>
                <a:cs typeface="Times New Roman"/>
              </a:rPr>
              <a:t>anything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without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ɛ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exponentially small. [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GLS, KP] </a:t>
            </a:r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674370" lvl="2" indent="-274320">
              <a:spcBef>
                <a:spcPts val="1200"/>
              </a:spcBef>
              <a:spcAft>
                <a:spcPts val="1200"/>
              </a:spcAft>
            </a:pP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674370" lvl="2" indent="-274320">
              <a:spcBef>
                <a:spcPts val="1200"/>
              </a:spcBef>
              <a:spcAft>
                <a:spcPts val="1200"/>
              </a:spcAft>
            </a:pPr>
            <a:endParaRPr lang="en-US" sz="2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674370" lvl="2" indent="-274320">
              <a:spcBef>
                <a:spcPts val="1200"/>
              </a:spcBef>
              <a:spcAft>
                <a:spcPts val="1200"/>
              </a:spcAft>
            </a:pPr>
            <a:endParaRPr lang="en-US" sz="2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09800" y="4267200"/>
            <a:ext cx="832556" cy="7620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09800" y="1676400"/>
            <a:ext cx="832556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388075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4672" y="1524000"/>
            <a:ext cx="4126327" cy="650875"/>
          </a:xfrm>
        </p:spPr>
        <p:txBody>
          <a:bodyPr/>
          <a:lstStyle/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Tahoma" pitchFamily="34" charset="0"/>
                <a:cs typeface="Times" pitchFamily="18" charset="0"/>
              </a:rPr>
              <a:t>Separation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Tahoma" pitchFamily="34" charset="0"/>
                <a:cs typeface="Times" pitchFamily="18" charset="0"/>
              </a:rPr>
              <a:t>Ξ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Tahoma" pitchFamily="34" charset="0"/>
                <a:cs typeface="Times" pitchFamily="18" charset="0"/>
              </a:rPr>
              <a:t> Optimization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  <a:ea typeface="Tahoma" pitchFamily="34" charset="0"/>
              <a:cs typeface="Times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2209800"/>
            <a:ext cx="3750748" cy="4267199"/>
          </a:xfrm>
        </p:spPr>
        <p:txBody>
          <a:bodyPr>
            <a:normAutofit/>
          </a:bodyPr>
          <a:lstStyle/>
          <a:p>
            <a:endParaRPr lang="en-US" sz="2400" dirty="0" smtClean="0">
              <a:latin typeface="Arial Black"/>
              <a:cs typeface="Arial Black"/>
            </a:endParaRPr>
          </a:p>
          <a:p>
            <a:pPr marL="274320" lvl="1" indent="-274320"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Can’t apply GLS directly.</a:t>
            </a:r>
          </a:p>
          <a:p>
            <a:pPr marL="274320" lvl="1" indent="-274320"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Novel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techniques give an 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efficient approximate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separation oracle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lnSpc>
                <a:spcPct val="120000"/>
              </a:lnSpc>
            </a:pPr>
            <a:endParaRPr lang="en-US" sz="2000" dirty="0" smtClean="0">
              <a:solidFill>
                <a:schemeClr val="tx1"/>
              </a:solidFill>
              <a:latin typeface="Times" pitchFamily="18" charset="0"/>
              <a:ea typeface="Tahoma" pitchFamily="34" charset="0"/>
              <a:cs typeface="Times" pitchFamily="18" charset="0"/>
            </a:endParaRPr>
          </a:p>
          <a:p>
            <a:pPr lvl="1">
              <a:lnSpc>
                <a:spcPct val="120000"/>
              </a:lnSpc>
            </a:pPr>
            <a:endParaRPr lang="en-US" sz="2200" dirty="0" smtClean="0">
              <a:solidFill>
                <a:schemeClr val="tx1"/>
              </a:solidFill>
              <a:latin typeface="Times" pitchFamily="18" charset="0"/>
              <a:ea typeface="Tahoma" pitchFamily="34" charset="0"/>
              <a:cs typeface="Times" pitchFamily="18" charset="0"/>
            </a:endParaRPr>
          </a:p>
          <a:p>
            <a:pPr lvl="1">
              <a:lnSpc>
                <a:spcPct val="120000"/>
              </a:lnSpc>
            </a:pPr>
            <a:endParaRPr lang="en-US" sz="2200" dirty="0" smtClean="0">
              <a:solidFill>
                <a:schemeClr val="tx1"/>
              </a:solidFill>
              <a:latin typeface="Times" pitchFamily="18" charset="0"/>
              <a:ea typeface="Tahoma" pitchFamily="34" charset="0"/>
              <a:cs typeface="Times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Times New Roman"/>
                <a:cs typeface="Times New Roman"/>
              </a:rPr>
              <a:t>Separation and Optimization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4343400" y="990600"/>
            <a:ext cx="4498975" cy="5715000"/>
          </a:xfrm>
        </p:spPr>
        <p:txBody>
          <a:bodyPr>
            <a:normAutofit fontScale="85000" lnSpcReduction="20000"/>
          </a:bodyPr>
          <a:lstStyle/>
          <a:p>
            <a:pPr marL="274320" lvl="1" indent="-274320">
              <a:spcBef>
                <a:spcPts val="1200"/>
              </a:spcBef>
              <a:spcAft>
                <a:spcPts val="1200"/>
              </a:spcAft>
            </a:pP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Sample k = poly(input size) type profiles from </a:t>
            </a:r>
            <a:r>
              <a:rPr lang="en-US" sz="2200" dirty="0" smtClean="0">
                <a:solidFill>
                  <a:srgbClr val="000000"/>
                </a:solidFill>
                <a:latin typeface="Apple Chancery"/>
                <a:cs typeface="Apple Chancery"/>
              </a:rPr>
              <a:t>D 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 and create a uniform distribution </a:t>
            </a:r>
            <a:r>
              <a:rPr lang="en-US" sz="2200" dirty="0" smtClean="0">
                <a:solidFill>
                  <a:srgbClr val="000000"/>
                </a:solidFill>
                <a:latin typeface="Apple Chancery"/>
                <a:cs typeface="Apple Chancery"/>
              </a:rPr>
              <a:t>D’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over these sampled profiles.</a:t>
            </a:r>
          </a:p>
          <a:p>
            <a:pPr marL="274320" lvl="1" indent="-274320">
              <a:spcBef>
                <a:spcPts val="1200"/>
              </a:spcBef>
              <a:spcAft>
                <a:spcPts val="1200"/>
              </a:spcAft>
            </a:pP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F(</a:t>
            </a:r>
            <a:r>
              <a:rPr lang="en-US" sz="2200" dirty="0" smtClean="0">
                <a:solidFill>
                  <a:srgbClr val="008000"/>
                </a:solidFill>
                <a:latin typeface="Apple Chancery"/>
                <a:cs typeface="Apple Chancery"/>
              </a:rPr>
              <a:t>F, D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)≈F(</a:t>
            </a:r>
            <a:r>
              <a:rPr lang="en-US" sz="2200" dirty="0">
                <a:solidFill>
                  <a:srgbClr val="008000"/>
                </a:solidFill>
                <a:latin typeface="Apple Chancery"/>
                <a:cs typeface="Apple Chancery"/>
              </a:rPr>
              <a:t>F, </a:t>
            </a:r>
            <a:r>
              <a:rPr lang="en-US" sz="2200" dirty="0" smtClean="0">
                <a:solidFill>
                  <a:srgbClr val="008000"/>
                </a:solidFill>
                <a:latin typeface="Apple Chancery"/>
                <a:cs typeface="Apple Chancery"/>
              </a:rPr>
              <a:t>D’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)</a:t>
            </a:r>
            <a:endParaRPr lang="en-US" sz="2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674370" lvl="2" indent="-274320">
              <a:spcBef>
                <a:spcPts val="1200"/>
              </a:spcBef>
              <a:spcAft>
                <a:spcPts val="1200"/>
              </a:spcAft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Intuitively,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for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any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mechanism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M,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induced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implicit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form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F(</a:t>
            </a:r>
            <a:r>
              <a:rPr lang="en-US" sz="2000" dirty="0">
                <a:solidFill>
                  <a:srgbClr val="008000"/>
                </a:solidFill>
                <a:latin typeface="Apple Chancery"/>
                <a:cs typeface="Apple Chancery"/>
              </a:rPr>
              <a:t>F, D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)</a:t>
            </a:r>
            <a:r>
              <a:rPr lang="zh-CN" alt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“close”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induced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implicit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form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F(</a:t>
            </a:r>
            <a:r>
              <a:rPr lang="en-US" sz="2000" dirty="0">
                <a:solidFill>
                  <a:srgbClr val="008000"/>
                </a:solidFill>
                <a:latin typeface="Apple Chancery"/>
                <a:cs typeface="Apple Chancery"/>
              </a:rPr>
              <a:t>F, D’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)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w.h.p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274320" lvl="1" indent="-274320">
              <a:spcBef>
                <a:spcPts val="1200"/>
              </a:spcBef>
              <a:spcAft>
                <a:spcPts val="1200"/>
              </a:spcAft>
            </a:pP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For every direction    , use the trivial method to compute the corresponding corner in </a:t>
            </a:r>
            <a:r>
              <a:rPr lang="en-US" sz="2200" dirty="0">
                <a:solidFill>
                  <a:srgbClr val="000000"/>
                </a:solidFill>
                <a:latin typeface="Times New Roman"/>
                <a:cs typeface="Times New Roman"/>
              </a:rPr>
              <a:t>F(</a:t>
            </a:r>
            <a:r>
              <a:rPr lang="en-US" sz="2200" dirty="0">
                <a:solidFill>
                  <a:srgbClr val="000000"/>
                </a:solidFill>
                <a:latin typeface="Apple Chancery"/>
                <a:cs typeface="Apple Chancery"/>
              </a:rPr>
              <a:t>F, D’</a:t>
            </a:r>
            <a:r>
              <a:rPr lang="en-US" sz="2200" dirty="0" smtClean="0">
                <a:solidFill>
                  <a:srgbClr val="000000"/>
                </a:solidFill>
                <a:latin typeface="Apple Chancery"/>
                <a:cs typeface="Apple Chancery"/>
              </a:rPr>
              <a:t>)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 Takes 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poly(k)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time.</a:t>
            </a:r>
          </a:p>
          <a:p>
            <a:pPr marL="274320" lvl="1" indent="-274320">
              <a:spcBef>
                <a:spcPts val="1200"/>
              </a:spcBef>
              <a:spcAft>
                <a:spcPts val="1200"/>
              </a:spcAft>
            </a:pP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Use GLS to convert it to a separation oracle for </a:t>
            </a:r>
            <a:r>
              <a:rPr lang="en-US" sz="2200" dirty="0">
                <a:solidFill>
                  <a:srgbClr val="000000"/>
                </a:solidFill>
                <a:latin typeface="Times New Roman"/>
                <a:cs typeface="Times New Roman"/>
              </a:rPr>
              <a:t>F(</a:t>
            </a:r>
            <a:r>
              <a:rPr lang="en-US" sz="2200" dirty="0">
                <a:solidFill>
                  <a:srgbClr val="000000"/>
                </a:solidFill>
                <a:latin typeface="Apple Chancery"/>
                <a:cs typeface="Apple Chancery"/>
              </a:rPr>
              <a:t>F, D’</a:t>
            </a:r>
            <a:r>
              <a:rPr lang="en-US" sz="2200" dirty="0" smtClean="0">
                <a:solidFill>
                  <a:srgbClr val="000000"/>
                </a:solidFill>
                <a:latin typeface="Apple Chancery"/>
                <a:cs typeface="Apple Chancery"/>
              </a:rPr>
              <a:t>)</a:t>
            </a:r>
            <a:endParaRPr lang="en-US" sz="2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74320" lvl="1" indent="-274320">
              <a:spcBef>
                <a:spcPts val="1200"/>
              </a:spcBef>
              <a:spcAft>
                <a:spcPts val="1200"/>
              </a:spcAft>
            </a:pPr>
            <a:endParaRPr lang="en-US" sz="2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Approximate Separation Oracle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with </a:t>
            </a:r>
            <a:r>
              <a:rPr lang="en-US" altLang="zh-CN" sz="1800" dirty="0"/>
              <a:t>A</a:t>
            </a:r>
            <a:r>
              <a:rPr lang="en-US" altLang="zh-CN" sz="1800" baseline="-25000" dirty="0">
                <a:latin typeface="Apple Chancery"/>
                <a:cs typeface="Apple Chancery"/>
              </a:rPr>
              <a:t>F</a:t>
            </a:r>
            <a:endParaRPr lang="en-US" sz="1800" dirty="0"/>
          </a:p>
        </p:txBody>
      </p:sp>
      <p:sp>
        <p:nvSpPr>
          <p:cNvPr id="10" name="虚尾箭头 14"/>
          <p:cNvSpPr/>
          <p:nvPr/>
        </p:nvSpPr>
        <p:spPr>
          <a:xfrm>
            <a:off x="3505200" y="4343400"/>
            <a:ext cx="685800" cy="533400"/>
          </a:xfrm>
          <a:prstGeom prst="stripedRightArrow">
            <a:avLst>
              <a:gd name="adj1" fmla="val 60084"/>
              <a:gd name="adj2" fmla="val 3991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38455" y="4343400"/>
            <a:ext cx="74814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073770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build="p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43470"/>
          <a:stretch/>
        </p:blipFill>
        <p:spPr bwMode="auto">
          <a:xfrm>
            <a:off x="685800" y="1524000"/>
            <a:ext cx="8229600" cy="4572000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2147205"/>
            <a:ext cx="6781800" cy="3110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20000"/>
              </a:lnSpc>
              <a:spcBef>
                <a:spcPts val="3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[C.-Daskalakis-Weinberg] MD Version of</a:t>
            </a:r>
            <a:r>
              <a:rPr lang="en-US" altLang="zh-CN" sz="24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zh-CN" sz="2400" b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“</a:t>
            </a:r>
            <a:r>
              <a:rPr lang="en-US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o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ptimization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≡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/>
              </a:rPr>
              <a:t>separation</a:t>
            </a:r>
            <a:r>
              <a:rPr lang="en-US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/>
              </a:rPr>
              <a:t>”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/>
              </a:rPr>
              <a:t>: </a:t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/>
              </a:rPr>
            </a:b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  <a:cs typeface="Arial"/>
              </a:rPr>
              <a:t>Given 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  <a:cs typeface="Arial"/>
              </a:rPr>
              <a:t>max-welfare algorithm for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  <a:cs typeface="Arial"/>
              </a:rPr>
              <a:t>allocation constraints </a:t>
            </a:r>
            <a:r>
              <a:rPr lang="en-US" sz="2400" dirty="0" smtClean="0">
                <a:solidFill>
                  <a:schemeClr val="bg1"/>
                </a:solidFill>
                <a:latin typeface="Apple Chancery"/>
                <a:cs typeface="Apple Chancery"/>
              </a:rPr>
              <a:t>F,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  <a:cs typeface="Arial"/>
              </a:rPr>
              <a:t>can 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  <a:cs typeface="Arial"/>
              </a:rPr>
              <a:t>find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  <a:cs typeface="Arial"/>
              </a:rPr>
              <a:t>an approximate 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  <a:cs typeface="Arial"/>
              </a:rPr>
              <a:t>separation oracle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  <a:cs typeface="Arial"/>
              </a:rPr>
              <a:t>for 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F(</a:t>
            </a:r>
            <a:r>
              <a:rPr lang="en-US" sz="2400" dirty="0">
                <a:solidFill>
                  <a:schemeClr val="bg1"/>
                </a:solidFill>
                <a:latin typeface="Apple Chancery"/>
                <a:cs typeface="Apple Chancery"/>
              </a:rPr>
              <a:t>F, D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)</a:t>
            </a: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  <a:cs typeface="Arial"/>
              </a:rPr>
              <a:t>(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  <a:cs typeface="Arial"/>
              </a:rPr>
              <a:t>and vice versa).</a:t>
            </a:r>
          </a:p>
          <a:p>
            <a:pPr marL="0" lvl="1">
              <a:lnSpc>
                <a:spcPct val="120000"/>
              </a:lnSpc>
            </a:pPr>
            <a:endParaRPr lang="en-US" sz="2400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6144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2990317"/>
              </p:ext>
            </p:extLst>
          </p:nvPr>
        </p:nvGraphicFramePr>
        <p:xfrm>
          <a:off x="304800" y="1600200"/>
          <a:ext cx="6096000" cy="4467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053"/>
                <a:gridCol w="4170947"/>
              </a:tblGrid>
              <a:tr h="131170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1" i="1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Variables: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0080" lvl="0" indent="-3429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charset="2"/>
                        <a:buChar char="q"/>
                      </a:pPr>
                      <a:r>
                        <a:rPr lang="en-US" sz="2000" b="1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“Implicit Forms”</a:t>
                      </a:r>
                    </a:p>
                    <a:p>
                      <a:pPr marL="640080" lvl="0" indent="-3429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charset="2"/>
                        <a:buChar char="q"/>
                      </a:pPr>
                      <a:r>
                        <a:rPr lang="en-US" sz="2000" b="1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“Prices”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67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Constraints:</a:t>
                      </a: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b="1" i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0080" lvl="0" indent="-3429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charset="2"/>
                        <a:buChar char="q"/>
                      </a:pPr>
                      <a:r>
                        <a:rPr lang="en-US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Truthfulness Constraints</a:t>
                      </a:r>
                    </a:p>
                    <a:p>
                      <a:pPr marL="640080" lvl="0" indent="-3429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charset="2"/>
                        <a:buChar char="q"/>
                      </a:pPr>
                      <a:endParaRPr lang="en-US" sz="2000" b="1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640080" lvl="0" indent="-3429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charset="2"/>
                        <a:buChar char="q"/>
                      </a:pPr>
                      <a:r>
                        <a:rPr lang="en-US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Feasibility Constraints</a:t>
                      </a:r>
                    </a:p>
                    <a:p>
                      <a:pPr marL="297180" lvl="0" indent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charset="2"/>
                        <a:buNone/>
                      </a:pPr>
                      <a:r>
                        <a:rPr lang="en-US" sz="20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n-US" sz="20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Implicit</a:t>
                      </a:r>
                      <a:r>
                        <a:rPr lang="en-US" sz="20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forms in</a:t>
                      </a:r>
                      <a:r>
                        <a:rPr lang="en-US" sz="2000" b="0" baseline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F</a:t>
                      </a:r>
                      <a:r>
                        <a:rPr lang="en-US" sz="2000" b="0" baseline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0" baseline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ple Chancery"/>
                          <a:cs typeface="Apple Chancery"/>
                        </a:rPr>
                        <a:t>F,D</a:t>
                      </a:r>
                      <a:r>
                        <a:rPr lang="en-US" sz="2000" b="0" baseline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endParaRPr lang="en-US" sz="2000" b="0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87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Objective: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0080" marR="0" lvl="1" indent="-3429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xpecte</a:t>
                      </a:r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 Re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venu</a:t>
                      </a:r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0" dirty="0" smtClean="0">
                <a:latin typeface="Times New Roman"/>
                <a:cs typeface="Times New Roman"/>
              </a:rPr>
              <a:t>Succinct LP (General)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66999" y="3637021"/>
            <a:ext cx="6248401" cy="78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499976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7399589"/>
              </p:ext>
            </p:extLst>
          </p:nvPr>
        </p:nvGraphicFramePr>
        <p:xfrm>
          <a:off x="304800" y="1600200"/>
          <a:ext cx="6096000" cy="4467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053"/>
                <a:gridCol w="4170947"/>
              </a:tblGrid>
              <a:tr h="131170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1" i="1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Variables: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0080" lvl="0" indent="-3429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charset="2"/>
                        <a:buChar char="q"/>
                      </a:pPr>
                      <a:r>
                        <a:rPr lang="en-US" sz="2000" b="1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“Implicit Forms”</a:t>
                      </a:r>
                    </a:p>
                    <a:p>
                      <a:pPr marL="640080" lvl="0" indent="-3429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charset="2"/>
                        <a:buChar char="q"/>
                      </a:pPr>
                      <a:r>
                        <a:rPr lang="en-US" sz="2000" b="1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“Prices”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67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Constraints:</a:t>
                      </a: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200" b="1" i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0080" lvl="0" indent="-3429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charset="2"/>
                        <a:buChar char="q"/>
                      </a:pPr>
                      <a:r>
                        <a:rPr lang="en-US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Truthfulness Constraints</a:t>
                      </a:r>
                    </a:p>
                    <a:p>
                      <a:pPr marL="640080" lvl="0" indent="-3429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charset="2"/>
                        <a:buChar char="q"/>
                      </a:pPr>
                      <a:endParaRPr lang="en-US" sz="2000" b="1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640080" lvl="0" indent="-3429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charset="2"/>
                        <a:buChar char="q"/>
                      </a:pPr>
                      <a:r>
                        <a:rPr lang="en-US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Feasibility Constraints</a:t>
                      </a:r>
                    </a:p>
                    <a:p>
                      <a:pPr marL="297180" lvl="0" indent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charset="2"/>
                        <a:buNone/>
                      </a:pPr>
                      <a:r>
                        <a:rPr lang="en-US" sz="20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n-US" sz="20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Implicit</a:t>
                      </a:r>
                      <a:r>
                        <a:rPr lang="en-US" sz="20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forms in</a:t>
                      </a:r>
                      <a:r>
                        <a:rPr lang="en-US" sz="2000" b="0" baseline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F</a:t>
                      </a:r>
                      <a:r>
                        <a:rPr lang="en-US" sz="2000" b="0" baseline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0" baseline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ple Chancery"/>
                          <a:cs typeface="Apple Chancery"/>
                        </a:rPr>
                        <a:t>F,D’</a:t>
                      </a:r>
                      <a:r>
                        <a:rPr lang="en-US" sz="2000" b="0" baseline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endParaRPr lang="en-US" sz="2000" b="0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87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Objective: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0080" marR="0" lvl="1" indent="-3429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xpecte</a:t>
                      </a:r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 Re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venu</a:t>
                      </a:r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0" dirty="0" smtClean="0">
                <a:latin typeface="Times New Roman"/>
                <a:cs typeface="Times New Roman"/>
              </a:rPr>
              <a:t>Real LP We Solve (General)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66999" y="3637021"/>
            <a:ext cx="6248401" cy="782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249932">
            <a:off x="5668690" y="4483311"/>
            <a:ext cx="3559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/>
              </a:rPr>
              <a:t>Separation oracle!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/>
            </a:endParaRPr>
          </a:p>
          <a:p>
            <a:pPr marL="800100" lvl="1" indent="-342900">
              <a:buFont typeface="Wingdings" charset="2"/>
              <a:buChar char="q"/>
            </a:pP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289852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086600" y="990600"/>
            <a:ext cx="1128056" cy="2971800"/>
            <a:chOff x="1368136" y="846747"/>
            <a:chExt cx="1288580" cy="3394694"/>
          </a:xfrm>
        </p:grpSpPr>
        <p:grpSp>
          <p:nvGrpSpPr>
            <p:cNvPr id="39" name="组合 40"/>
            <p:cNvGrpSpPr/>
            <p:nvPr/>
          </p:nvGrpSpPr>
          <p:grpSpPr>
            <a:xfrm>
              <a:off x="1368137" y="1302425"/>
              <a:ext cx="1288579" cy="2939016"/>
              <a:chOff x="3851756" y="1415887"/>
              <a:chExt cx="1479963" cy="3375532"/>
            </a:xfrm>
          </p:grpSpPr>
          <p:grpSp>
            <p:nvGrpSpPr>
              <p:cNvPr id="40" name="组合 38"/>
              <p:cNvGrpSpPr/>
              <p:nvPr/>
            </p:nvGrpSpPr>
            <p:grpSpPr>
              <a:xfrm>
                <a:off x="4999433" y="1759025"/>
                <a:ext cx="332286" cy="2849544"/>
                <a:chOff x="4999433" y="1759025"/>
                <a:chExt cx="332286" cy="2849544"/>
              </a:xfrm>
            </p:grpSpPr>
            <p:sp>
              <p:nvSpPr>
                <p:cNvPr id="47" name="TextBox 46"/>
                <p:cNvSpPr txBox="1"/>
                <p:nvPr/>
              </p:nvSpPr>
              <p:spPr>
                <a:xfrm>
                  <a:off x="4999433" y="175902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en-US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5031637" y="2926073"/>
                  <a:ext cx="2487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/>
                      <a:cs typeface="Times New Roman"/>
                    </a:rPr>
                    <a:t>j</a:t>
                  </a:r>
                  <a:endParaRPr lang="en-US" sz="18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5031637" y="4239237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/>
                      <a:cs typeface="Times New Roman"/>
                    </a:rPr>
                    <a:t>n</a:t>
                  </a:r>
                  <a:endParaRPr lang="en-US" sz="18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41" name="组合 39"/>
              <p:cNvGrpSpPr/>
              <p:nvPr/>
            </p:nvGrpSpPr>
            <p:grpSpPr>
              <a:xfrm>
                <a:off x="3851756" y="1415887"/>
                <a:ext cx="1147678" cy="3375532"/>
                <a:chOff x="3851756" y="1415887"/>
                <a:chExt cx="1147678" cy="3375532"/>
              </a:xfrm>
            </p:grpSpPr>
            <p:pic>
              <p:nvPicPr>
                <p:cNvPr id="42" name="Picture 41"/>
                <p:cNvPicPr>
                  <a:picLocks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39218" y="1415887"/>
                  <a:ext cx="897673" cy="839761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 w="19050">
                  <a:solidFill>
                    <a:schemeClr val="bg1"/>
                  </a:solidFill>
                </a:ln>
                <a:effectLst>
                  <a:reflection blurRad="6350" stA="44000" endPos="32000" dir="5400000" sy="-100000" algn="bl" rotWithShape="0"/>
                </a:effectLst>
              </p:spPr>
            </p:pic>
            <p:pic>
              <p:nvPicPr>
                <p:cNvPr id="43" name="Picture 42"/>
                <p:cNvPicPr>
                  <a:picLocks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51756" y="2688200"/>
                  <a:ext cx="1147678" cy="941072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 w="19050">
                  <a:noFill/>
                </a:ln>
                <a:effectLst/>
              </p:spPr>
            </p:pic>
            <p:sp>
              <p:nvSpPr>
                <p:cNvPr id="44" name="TextBox 43"/>
                <p:cNvSpPr txBox="1"/>
                <p:nvPr/>
              </p:nvSpPr>
              <p:spPr>
                <a:xfrm rot="5400000">
                  <a:off x="4237347" y="3616558"/>
                  <a:ext cx="4362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pic>
              <p:nvPicPr>
                <p:cNvPr id="45" name="Picture 44"/>
                <p:cNvPicPr>
                  <a:picLocks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rcRect b="6758"/>
                <a:stretch/>
              </p:blipFill>
              <p:spPr>
                <a:xfrm>
                  <a:off x="3939219" y="3962097"/>
                  <a:ext cx="897673" cy="829322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 w="19050">
                  <a:noFill/>
                </a:ln>
                <a:effectLst>
                  <a:reflection blurRad="6350" stA="50000" endPos="28000" dir="5400000" sy="-100000" algn="bl" rotWithShape="0"/>
                </a:effectLst>
              </p:spPr>
            </p:pic>
            <p:sp>
              <p:nvSpPr>
                <p:cNvPr id="46" name="TextBox 45"/>
                <p:cNvSpPr txBox="1"/>
                <p:nvPr/>
              </p:nvSpPr>
              <p:spPr>
                <a:xfrm rot="5400000">
                  <a:off x="4208773" y="2332319"/>
                  <a:ext cx="4362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</p:grpSp>
        </p:grpSp>
        <p:sp>
          <p:nvSpPr>
            <p:cNvPr id="3" name="TextBox 2"/>
            <p:cNvSpPr txBox="1"/>
            <p:nvPr/>
          </p:nvSpPr>
          <p:spPr>
            <a:xfrm>
              <a:off x="1368136" y="846747"/>
              <a:ext cx="9609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  <a:latin typeface="Times" pitchFamily="18" charset="0"/>
                  <a:ea typeface="Tahoma" pitchFamily="34" charset="0"/>
                  <a:cs typeface="Times" pitchFamily="18" charset="0"/>
                </a:rPr>
                <a:t>Items</a:t>
              </a:r>
              <a:endParaRPr lang="en-US" sz="1600" b="1" dirty="0">
                <a:solidFill>
                  <a:srgbClr val="0070C0"/>
                </a:solidFill>
                <a:latin typeface="Times" pitchFamily="18" charset="0"/>
                <a:ea typeface="Tahoma" pitchFamily="34" charset="0"/>
                <a:cs typeface="Times" pitchFamily="18" charset="0"/>
              </a:endParaRPr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2971801" y="985214"/>
            <a:ext cx="2360268" cy="3053386"/>
            <a:chOff x="1605817" y="953704"/>
            <a:chExt cx="2561334" cy="3313495"/>
          </a:xfrm>
        </p:grpSpPr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>
              <a:off x="2872057" y="1594733"/>
              <a:ext cx="1295094" cy="2639494"/>
              <a:chOff x="1411751" y="1410157"/>
              <a:chExt cx="1473200" cy="3002485"/>
            </a:xfrm>
          </p:grpSpPr>
          <p:pic>
            <p:nvPicPr>
              <p:cNvPr id="19" name="Picture 18" descr="latex-image-1.pdf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26743" y="1410157"/>
                <a:ext cx="1308100" cy="584200"/>
              </a:xfrm>
              <a:prstGeom prst="rect">
                <a:avLst/>
              </a:prstGeom>
            </p:spPr>
          </p:pic>
          <p:pic>
            <p:nvPicPr>
              <p:cNvPr id="20" name="Picture 19" descr="latex-image-1.pdf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45792" y="2585524"/>
                <a:ext cx="1270000" cy="584200"/>
              </a:xfrm>
              <a:prstGeom prst="rect">
                <a:avLst/>
              </a:prstGeom>
            </p:spPr>
          </p:pic>
          <p:pic>
            <p:nvPicPr>
              <p:cNvPr id="21" name="Picture 20" descr="latex-image-1.pdf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11751" y="3828442"/>
                <a:ext cx="1473200" cy="584200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1605817" y="953704"/>
              <a:ext cx="1405753" cy="3313495"/>
              <a:chOff x="5309347" y="882895"/>
              <a:chExt cx="1479742" cy="3498875"/>
            </a:xfrm>
          </p:grpSpPr>
          <p:grpSp>
            <p:nvGrpSpPr>
              <p:cNvPr id="50" name="组合 42"/>
              <p:cNvGrpSpPr/>
              <p:nvPr/>
            </p:nvGrpSpPr>
            <p:grpSpPr>
              <a:xfrm>
                <a:off x="5309347" y="1342210"/>
                <a:ext cx="1219950" cy="3039560"/>
                <a:chOff x="555626" y="1341847"/>
                <a:chExt cx="1318335" cy="3284692"/>
              </a:xfrm>
            </p:grpSpPr>
            <p:grpSp>
              <p:nvGrpSpPr>
                <p:cNvPr id="51" name="组合 45"/>
                <p:cNvGrpSpPr/>
                <p:nvPr/>
              </p:nvGrpSpPr>
              <p:grpSpPr>
                <a:xfrm>
                  <a:off x="555626" y="1647826"/>
                  <a:ext cx="335521" cy="2691956"/>
                  <a:chOff x="555626" y="1647826"/>
                  <a:chExt cx="335521" cy="2691956"/>
                </a:xfrm>
              </p:grpSpPr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555626" y="1647826"/>
                    <a:ext cx="282347" cy="3475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en-US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572882" y="2848065"/>
                    <a:ext cx="234083" cy="3475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i="1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endParaRPr lang="en-US" sz="18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560535" y="3992277"/>
                    <a:ext cx="330612" cy="3475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m</a:t>
                    </a:r>
                    <a:endParaRPr lang="en-US" sz="18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52" name="组合 35"/>
                <p:cNvGrpSpPr/>
                <p:nvPr/>
              </p:nvGrpSpPr>
              <p:grpSpPr>
                <a:xfrm>
                  <a:off x="982824" y="1341847"/>
                  <a:ext cx="891137" cy="3284692"/>
                  <a:chOff x="692156" y="1405815"/>
                  <a:chExt cx="947111" cy="3491009"/>
                </a:xfrm>
              </p:grpSpPr>
              <p:grpSp>
                <p:nvGrpSpPr>
                  <p:cNvPr id="53" name="组合 34"/>
                  <p:cNvGrpSpPr/>
                  <p:nvPr/>
                </p:nvGrpSpPr>
                <p:grpSpPr>
                  <a:xfrm>
                    <a:off x="692156" y="1405815"/>
                    <a:ext cx="947111" cy="3491009"/>
                    <a:chOff x="692156" y="1405815"/>
                    <a:chExt cx="947111" cy="3491009"/>
                  </a:xfrm>
                </p:grpSpPr>
                <p:pic>
                  <p:nvPicPr>
                    <p:cNvPr id="57" name="Picture 56"/>
                    <p:cNvPicPr>
                      <a:picLocks noChangeAspect="1"/>
                    </p:cNvPicPr>
                    <p:nvPr/>
                  </p:nvPicPr>
                  <p:blipFill>
                    <a:blip r:embed="rId9" cstate="print"/>
                    <a:srcRect b="17010"/>
                    <a:stretch>
                      <a:fillRect/>
                    </a:stretch>
                  </p:blipFill>
                  <p:spPr>
                    <a:xfrm>
                      <a:off x="692156" y="1405815"/>
                      <a:ext cx="914400" cy="918064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  <p:pic>
                  <p:nvPicPr>
                    <p:cNvPr id="58" name="Picture 57"/>
                    <p:cNvPicPr>
                      <a:picLocks noChangeAspect="1"/>
                    </p:cNvPicPr>
                    <p:nvPr/>
                  </p:nvPicPr>
                  <p:blipFill>
                    <a:blip r:embed="rId10" cstate="print"/>
                    <a:srcRect l="13195"/>
                    <a:stretch>
                      <a:fillRect/>
                    </a:stretch>
                  </p:blipFill>
                  <p:spPr>
                    <a:xfrm>
                      <a:off x="698043" y="2686694"/>
                      <a:ext cx="915113" cy="914400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  <p:pic>
                  <p:nvPicPr>
                    <p:cNvPr id="59" name="Picture 58"/>
                    <p:cNvPicPr>
                      <a:picLocks noChangeAspect="1"/>
                    </p:cNvPicPr>
                    <p:nvPr/>
                  </p:nvPicPr>
                  <p:blipFill>
                    <a:blip r:embed="rId11" cstate="print"/>
                    <a:stretch>
                      <a:fillRect/>
                    </a:stretch>
                  </p:blipFill>
                  <p:spPr>
                    <a:xfrm>
                      <a:off x="722203" y="3982424"/>
                      <a:ext cx="917064" cy="914400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</p:grpSp>
              <p:sp>
                <p:nvSpPr>
                  <p:cNvPr id="54" name="TextBox 53"/>
                  <p:cNvSpPr txBox="1"/>
                  <p:nvPr/>
                </p:nvSpPr>
                <p:spPr>
                  <a:xfrm rot="5400000">
                    <a:off x="939615" y="3611532"/>
                    <a:ext cx="43623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 rot="5400000">
                    <a:off x="930090" y="2316428"/>
                    <a:ext cx="43623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</p:grpSp>
          </p:grpSp>
          <p:sp>
            <p:nvSpPr>
              <p:cNvPr id="56" name="TextBox 55"/>
              <p:cNvSpPr txBox="1"/>
              <p:nvPr/>
            </p:nvSpPr>
            <p:spPr>
              <a:xfrm>
                <a:off x="5647080" y="882895"/>
                <a:ext cx="1142009" cy="387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70C0"/>
                    </a:solidFill>
                    <a:latin typeface="Times" pitchFamily="18" charset="0"/>
                    <a:ea typeface="Tahoma" pitchFamily="34" charset="0"/>
                    <a:cs typeface="Times" pitchFamily="18" charset="0"/>
                  </a:rPr>
                  <a:t>Bidders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577386" y="3657600"/>
            <a:ext cx="7957014" cy="2205732"/>
            <a:chOff x="577386" y="3657600"/>
            <a:chExt cx="7957014" cy="2205732"/>
          </a:xfrm>
        </p:grpSpPr>
        <p:sp>
          <p:nvSpPr>
            <p:cNvPr id="7" name="Rectangle 6"/>
            <p:cNvSpPr/>
            <p:nvPr/>
          </p:nvSpPr>
          <p:spPr>
            <a:xfrm>
              <a:off x="577386" y="3657600"/>
              <a:ext cx="7957014" cy="2205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Aft>
                  <a:spcPts val="200"/>
                </a:spcAft>
              </a:pP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Bidders:</a:t>
              </a:r>
            </a:p>
            <a:p>
              <a:pPr marL="285750" indent="-285750">
                <a:lnSpc>
                  <a:spcPct val="120000"/>
                </a:lnSpc>
                <a:spcAft>
                  <a:spcPts val="200"/>
                </a:spcAft>
                <a:buFont typeface="Wingdings" pitchFamily="2" charset="2"/>
                <a:buChar char="§"/>
              </a:pPr>
              <a:r>
                <a:rPr lang="en-US" dirty="0">
                  <a:latin typeface="Times New Roman"/>
                  <a:cs typeface="Times New Roman"/>
                </a:rPr>
                <a:t>h</a:t>
              </a:r>
              <a:r>
                <a:rPr lang="en-US" dirty="0" smtClean="0">
                  <a:latin typeface="Times New Roman"/>
                  <a:cs typeface="Times New Roman"/>
                </a:rPr>
                <a:t>ave </a:t>
              </a:r>
              <a:r>
                <a:rPr lang="en-US" dirty="0">
                  <a:latin typeface="Times New Roman"/>
                  <a:cs typeface="Times New Roman"/>
                </a:rPr>
                <a:t>values on “items” and bundles of  “items</a:t>
              </a:r>
              <a:r>
                <a:rPr lang="en-US" dirty="0" smtClean="0">
                  <a:latin typeface="Times New Roman"/>
                  <a:cs typeface="Times New Roman"/>
                </a:rPr>
                <a:t>”.</a:t>
              </a:r>
            </a:p>
            <a:p>
              <a:pPr marL="285750" indent="-285750">
                <a:lnSpc>
                  <a:spcPct val="120000"/>
                </a:lnSpc>
                <a:spcAft>
                  <a:spcPts val="200"/>
                </a:spcAft>
                <a:buFont typeface="Wingdings" pitchFamily="2" charset="2"/>
                <a:buChar char="§"/>
              </a:pPr>
              <a:r>
                <a:rPr lang="en-US" b="1" i="1" dirty="0" smtClean="0">
                  <a:latin typeface="Times New Roman"/>
                  <a:cs typeface="Times New Roman"/>
                </a:rPr>
                <a:t>Valuation</a:t>
              </a:r>
              <a:r>
                <a:rPr lang="en-US" i="1" dirty="0" smtClean="0">
                  <a:latin typeface="Times New Roman"/>
                  <a:cs typeface="Times New Roman"/>
                </a:rPr>
                <a:t> </a:t>
              </a:r>
              <a:r>
                <a:rPr lang="en-US" dirty="0" smtClean="0">
                  <a:latin typeface="Times New Roman"/>
                  <a:cs typeface="Times New Roman"/>
                </a:rPr>
                <a:t>aka</a:t>
              </a:r>
              <a:r>
                <a:rPr lang="en-US" i="1" dirty="0" smtClean="0">
                  <a:latin typeface="Times New Roman"/>
                  <a:cs typeface="Times New Roman"/>
                </a:rPr>
                <a:t> </a:t>
              </a:r>
              <a:r>
                <a:rPr lang="en-US" b="1" i="1" dirty="0" smtClean="0">
                  <a:latin typeface="Times New Roman"/>
                  <a:cs typeface="Times New Roman"/>
                </a:rPr>
                <a:t>type</a:t>
              </a:r>
              <a:r>
                <a:rPr lang="en-US" dirty="0" smtClean="0">
                  <a:latin typeface="Times New Roman"/>
                  <a:cs typeface="Times New Roman"/>
                </a:rPr>
                <a:t>              </a:t>
              </a:r>
              <a:r>
                <a:rPr lang="en-US" dirty="0">
                  <a:latin typeface="Times New Roman"/>
                  <a:cs typeface="Times New Roman"/>
                </a:rPr>
                <a:t>encodes that information</a:t>
              </a:r>
              <a:r>
                <a:rPr lang="en-US" dirty="0" smtClean="0">
                  <a:latin typeface="Times New Roman"/>
                  <a:cs typeface="Times New Roman"/>
                </a:rPr>
                <a:t>.</a:t>
              </a:r>
            </a:p>
            <a:p>
              <a:pPr marL="285750" indent="-285750">
                <a:lnSpc>
                  <a:spcPct val="120000"/>
                </a:lnSpc>
                <a:spcAft>
                  <a:spcPts val="200"/>
                </a:spcAft>
                <a:buFont typeface="Wingdings" pitchFamily="2" charset="2"/>
                <a:buChar char="§"/>
              </a:pPr>
              <a:r>
                <a:rPr lang="en-US" b="1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Common Prior:  </a:t>
              </a:r>
              <a:r>
                <a:rPr lang="en-US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Each </a:t>
              </a:r>
              <a:r>
                <a:rPr lang="en-US" dirty="0" smtClean="0">
                  <a:latin typeface="Times New Roman"/>
                  <a:cs typeface="Times New Roman"/>
                </a:rPr>
                <a:t>    is sampled independently from      .</a:t>
              </a:r>
            </a:p>
            <a:p>
              <a:pPr marL="742950" lvl="1" indent="-285750">
                <a:lnSpc>
                  <a:spcPct val="120000"/>
                </a:lnSpc>
                <a:spcAft>
                  <a:spcPts val="2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latin typeface="Times New Roman"/>
                  <a:cs typeface="Times New Roman"/>
                </a:rPr>
                <a:t>Every bidder and the auctioneer knows </a:t>
              </a:r>
              <a:endParaRPr lang="en-US" sz="1600" dirty="0">
                <a:latin typeface="Times New Roman"/>
                <a:cs typeface="Times New Roman"/>
              </a:endParaRPr>
            </a:p>
            <a:p>
              <a:pPr marL="285750" indent="-285750">
                <a:lnSpc>
                  <a:spcPct val="120000"/>
                </a:lnSpc>
                <a:spcAft>
                  <a:spcPts val="200"/>
                </a:spcAft>
                <a:buFont typeface="Wingdings" pitchFamily="2" charset="2"/>
                <a:buChar char="§"/>
              </a:pPr>
              <a:r>
                <a:rPr lang="en-US" b="1" dirty="0" smtClean="0">
                  <a:solidFill>
                    <a:srgbClr val="FF6600"/>
                  </a:solidFill>
                  <a:latin typeface="Times New Roman"/>
                  <a:cs typeface="Times New Roman"/>
                </a:rPr>
                <a:t>Additive:</a:t>
              </a:r>
              <a:r>
                <a:rPr lang="en-US" dirty="0" smtClean="0">
                  <a:solidFill>
                    <a:srgbClr val="FF6600"/>
                  </a:solidFill>
                  <a:latin typeface="Times New Roman"/>
                  <a:cs typeface="Times New Roman"/>
                </a:rPr>
                <a:t> </a:t>
              </a:r>
              <a:r>
                <a:rPr lang="en-US" dirty="0" smtClean="0">
                  <a:latin typeface="Times New Roman"/>
                  <a:cs typeface="Times New Roman"/>
                </a:rPr>
                <a:t>Values for bundles of items = sum of values for each item</a:t>
              </a:r>
            </a:p>
          </p:txBody>
        </p:sp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514600" y="4419600"/>
              <a:ext cx="1206500" cy="58420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895600" y="4800600"/>
              <a:ext cx="3928709" cy="850900"/>
              <a:chOff x="2656614" y="6068111"/>
              <a:chExt cx="3928709" cy="850900"/>
            </a:xfrm>
          </p:grpSpPr>
          <p:pic>
            <p:nvPicPr>
              <p:cNvPr id="87" name="Picture 86" descr="latex-image-1.pdf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656614" y="6068111"/>
                <a:ext cx="723900" cy="571500"/>
              </a:xfrm>
              <a:prstGeom prst="rect">
                <a:avLst/>
              </a:prstGeom>
            </p:spPr>
          </p:pic>
          <p:pic>
            <p:nvPicPr>
              <p:cNvPr id="15" name="Picture 14" descr="latex-image-1.pdf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772523" y="6112769"/>
                <a:ext cx="812800" cy="584200"/>
              </a:xfrm>
              <a:prstGeom prst="rect">
                <a:avLst/>
              </a:prstGeom>
            </p:spPr>
          </p:pic>
          <p:pic>
            <p:nvPicPr>
              <p:cNvPr id="17" name="Picture 16" descr="latex-image-1.pdf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256814" y="6372911"/>
                <a:ext cx="749300" cy="546100"/>
              </a:xfrm>
              <a:prstGeom prst="rect">
                <a:avLst/>
              </a:prstGeom>
            </p:spPr>
          </p:pic>
        </p:grp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Times New Roman" pitchFamily="18" charset="0"/>
                <a:cs typeface="Times New Roman" pitchFamily="18" charset="0"/>
              </a:rPr>
              <a:t>[Background]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Auctions: Set-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up (General)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251011" y="1691210"/>
            <a:ext cx="1454589" cy="1704923"/>
            <a:chOff x="5251011" y="1691210"/>
            <a:chExt cx="1454589" cy="1704923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51011" y="2045635"/>
              <a:ext cx="1378388" cy="1350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5486400" y="1691210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  <a:latin typeface="Times" pitchFamily="18" charset="0"/>
                  <a:ea typeface="Tahoma" pitchFamily="34" charset="0"/>
                  <a:cs typeface="Times" pitchFamily="18" charset="0"/>
                </a:rPr>
                <a:t>Auctioneer</a:t>
              </a:r>
            </a:p>
          </p:txBody>
        </p:sp>
      </p:grpSp>
      <p:cxnSp>
        <p:nvCxnSpPr>
          <p:cNvPr id="13" name="Elbow Connector 12"/>
          <p:cNvCxnSpPr/>
          <p:nvPr/>
        </p:nvCxnSpPr>
        <p:spPr>
          <a:xfrm rot="5400000" flipH="1" flipV="1">
            <a:off x="853440" y="1341120"/>
            <a:ext cx="2377440" cy="2103120"/>
          </a:xfrm>
          <a:prstGeom prst="bentConnector2">
            <a:avLst/>
          </a:prstGeom>
          <a:ln w="19050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914400" y="5486400"/>
            <a:ext cx="6248400" cy="381000"/>
            <a:chOff x="914400" y="5486400"/>
            <a:chExt cx="6248400" cy="381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914400" y="5486400"/>
              <a:ext cx="6248400" cy="304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914400" y="5486400"/>
              <a:ext cx="6248400" cy="381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83634" y="5943600"/>
            <a:ext cx="8046016" cy="1050693"/>
            <a:chOff x="583634" y="5943600"/>
            <a:chExt cx="8046016" cy="1050693"/>
          </a:xfrm>
        </p:grpSpPr>
        <p:sp>
          <p:nvSpPr>
            <p:cNvPr id="30" name="TextBox 29"/>
            <p:cNvSpPr txBox="1"/>
            <p:nvPr/>
          </p:nvSpPr>
          <p:spPr>
            <a:xfrm>
              <a:off x="583634" y="5943600"/>
              <a:ext cx="2441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charset="2"/>
                <a:buChar char="§"/>
              </a:pPr>
              <a:r>
                <a:rPr lang="en-US" b="1" dirty="0">
                  <a:solidFill>
                    <a:srgbClr val="008000"/>
                  </a:solidFill>
                  <a:latin typeface="Times New Roman"/>
                  <a:cs typeface="Times New Roman"/>
                </a:rPr>
                <a:t>Non</a:t>
              </a:r>
              <a:r>
                <a:rPr lang="en-US" b="1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-additive </a:t>
              </a:r>
              <a:r>
                <a:rPr lang="en-US" altLang="zh-CN" b="1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Types</a:t>
              </a:r>
              <a:r>
                <a:rPr lang="zh-CN" altLang="en-US" b="1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： </a:t>
              </a:r>
              <a:endParaRPr lang="en-US" dirty="0"/>
            </a:p>
          </p:txBody>
        </p:sp>
        <p:pic>
          <p:nvPicPr>
            <p:cNvPr id="33" name="Picture 32" descr="latex-image-1.pdf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990600" y="6324600"/>
              <a:ext cx="7639050" cy="669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337447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Finishing the Proof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143000"/>
            <a:ext cx="7696200" cy="532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>
                <a:latin typeface="Times New Roman"/>
                <a:cs typeface="Times New Roman"/>
              </a:rPr>
              <a:t>Let      </a:t>
            </a:r>
            <a:r>
              <a:rPr lang="en-US" altLang="zh-CN" sz="2400" dirty="0" smtClean="0">
                <a:latin typeface="Times New Roman"/>
                <a:cs typeface="Times New Roman"/>
              </a:rPr>
              <a:t>be the optimal solution of the LP, M</a:t>
            </a:r>
            <a:r>
              <a:rPr lang="en-US" altLang="zh-CN" sz="2400" baseline="30000" dirty="0" smtClean="0">
                <a:latin typeface="Times New Roman"/>
                <a:cs typeface="Times New Roman"/>
              </a:rPr>
              <a:t>*</a:t>
            </a:r>
            <a:r>
              <a:rPr lang="en-US" altLang="zh-CN" sz="2400" dirty="0" smtClean="0">
                <a:latin typeface="Times New Roman"/>
                <a:cs typeface="Times New Roman"/>
              </a:rPr>
              <a:t> be the corresponding mechanism.</a:t>
            </a:r>
          </a:p>
          <a:p>
            <a:pPr marL="342900" indent="-342900">
              <a:buFont typeface="Wingdings" charset="2"/>
              <a:buChar char="q"/>
            </a:pPr>
            <a:endParaRPr lang="en-US" altLang="zh-CN" sz="2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Because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Apple Chancery"/>
                <a:cs typeface="Apple Chancery"/>
              </a:rPr>
              <a:t>F, D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)≈F(</a:t>
            </a:r>
            <a:r>
              <a:rPr lang="en-US" sz="2400" dirty="0">
                <a:solidFill>
                  <a:srgbClr val="000000"/>
                </a:solidFill>
                <a:latin typeface="Apple Chancery"/>
                <a:cs typeface="Apple Chancery"/>
              </a:rPr>
              <a:t>F, D’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Rev</a:t>
            </a:r>
            <a:r>
              <a:rPr lang="en-US" altLang="zh-CN" sz="2400" baseline="-25000" dirty="0" err="1" smtClean="0">
                <a:solidFill>
                  <a:srgbClr val="000000"/>
                </a:solidFill>
                <a:latin typeface="Apple Chancery"/>
                <a:cs typeface="Apple Chancery"/>
              </a:rPr>
              <a:t>D</a:t>
            </a:r>
            <a:r>
              <a:rPr lang="en-US" altLang="zh-CN" sz="2400" baseline="-25000" dirty="0" smtClean="0">
                <a:solidFill>
                  <a:srgbClr val="000000"/>
                </a:solidFill>
                <a:latin typeface="Apple Chancery"/>
                <a:cs typeface="Apple Chancery"/>
              </a:rPr>
              <a:t>’</a:t>
            </a:r>
            <a:r>
              <a:rPr lang="zh-CN" altLang="en-US" sz="2400" baseline="-25000" dirty="0" smtClean="0">
                <a:solidFill>
                  <a:srgbClr val="000000"/>
                </a:solidFill>
                <a:latin typeface="Apple Chancery"/>
                <a:cs typeface="Apple Chancery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(M</a:t>
            </a:r>
            <a:r>
              <a:rPr lang="zh-CN" altLang="en-US" sz="24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*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)≈OPT.</a:t>
            </a:r>
          </a:p>
          <a:p>
            <a:pPr marL="342900" indent="-342900">
              <a:buFont typeface="Wingdings" charset="2"/>
              <a:buChar char="q"/>
            </a:pPr>
            <a:endParaRPr lang="en-US" sz="2400" dirty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>
                <a:latin typeface="Times New Roman"/>
                <a:cs typeface="Times New Roman"/>
              </a:rPr>
              <a:t>Also</a:t>
            </a:r>
            <a:r>
              <a:rPr lang="en-US" altLang="zh-CN" sz="2400" dirty="0" smtClean="0">
                <a:latin typeface="Times New Roman"/>
                <a:cs typeface="Times New Roman"/>
              </a:rPr>
              <a:t>,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because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of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F(</a:t>
            </a:r>
            <a:r>
              <a:rPr lang="en-US" sz="2400" dirty="0">
                <a:solidFill>
                  <a:srgbClr val="000000"/>
                </a:solidFill>
                <a:latin typeface="Apple Chancery"/>
                <a:cs typeface="Apple Chancery"/>
              </a:rPr>
              <a:t>F, D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)≈F(</a:t>
            </a:r>
            <a:r>
              <a:rPr lang="en-US" sz="2400" dirty="0">
                <a:solidFill>
                  <a:srgbClr val="000000"/>
                </a:solidFill>
                <a:latin typeface="Apple Chancery"/>
                <a:cs typeface="Apple Chancery"/>
              </a:rPr>
              <a:t>F, D’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lang="en-US" altLang="zh-CN" sz="2400" dirty="0" smtClean="0">
                <a:solidFill>
                  <a:srgbClr val="000000"/>
                </a:solidFill>
                <a:latin typeface="Apple Chancery"/>
                <a:cs typeface="Apple Chancery"/>
              </a:rPr>
              <a:t>,</a:t>
            </a:r>
            <a:r>
              <a:rPr lang="zh-CN" altLang="en-US" sz="2400" dirty="0" smtClean="0">
                <a:solidFill>
                  <a:srgbClr val="000000"/>
                </a:solidFill>
                <a:latin typeface="Apple Chancery"/>
                <a:cs typeface="Apple Chancery"/>
              </a:rPr>
              <a:t> </a:t>
            </a:r>
            <a:r>
              <a:rPr lang="en-US" altLang="zh-CN" sz="2400" dirty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f we use </a:t>
            </a:r>
            <a:r>
              <a:rPr lang="en-US" altLang="zh-CN" sz="2400" dirty="0" smtClean="0">
                <a:latin typeface="Times New Roman"/>
                <a:cs typeface="Times New Roman"/>
              </a:rPr>
              <a:t>M</a:t>
            </a:r>
            <a:r>
              <a:rPr lang="en-US" altLang="zh-CN" sz="2400" baseline="30000" dirty="0" smtClean="0">
                <a:latin typeface="Times New Roman"/>
                <a:cs typeface="Times New Roman"/>
              </a:rPr>
              <a:t>* </a:t>
            </a:r>
            <a:r>
              <a:rPr lang="en-US" altLang="zh-CN" sz="2400" dirty="0" smtClean="0">
                <a:latin typeface="Times New Roman"/>
                <a:cs typeface="Times New Roman"/>
              </a:rPr>
              <a:t>on the real dist. </a:t>
            </a:r>
            <a:r>
              <a:rPr lang="en-US" altLang="zh-CN" sz="2400" dirty="0" smtClean="0">
                <a:latin typeface="Apple Chancery"/>
                <a:cs typeface="Apple Chancery"/>
              </a:rPr>
              <a:t>D</a:t>
            </a:r>
            <a:r>
              <a:rPr lang="en-US" altLang="zh-CN" sz="2400" dirty="0" smtClean="0">
                <a:latin typeface="Times New Roman"/>
                <a:cs typeface="Times New Roman"/>
              </a:rPr>
              <a:t>, the corresponding implicit form             and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err="1" smtClean="0">
                <a:latin typeface="Times New Roman"/>
                <a:cs typeface="Times New Roman"/>
              </a:rPr>
              <a:t>Rev</a:t>
            </a:r>
            <a:r>
              <a:rPr lang="en-US" altLang="zh-CN" sz="2400" baseline="-25000" dirty="0" err="1">
                <a:solidFill>
                  <a:srgbClr val="000000"/>
                </a:solidFill>
                <a:latin typeface="Apple Chancery"/>
                <a:cs typeface="Apple Chancery"/>
              </a:rPr>
              <a:t>D</a:t>
            </a:r>
            <a:r>
              <a:rPr lang="en-US" altLang="zh-CN" sz="2400" baseline="-25000" dirty="0">
                <a:solidFill>
                  <a:srgbClr val="000000"/>
                </a:solidFill>
                <a:latin typeface="Apple Chancery"/>
                <a:cs typeface="Apple Chancery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(M</a:t>
            </a:r>
            <a:r>
              <a:rPr lang="zh-CN" altLang="en-US" sz="2400" baseline="30000" dirty="0" smtClean="0">
                <a:latin typeface="Times New Roman"/>
                <a:cs typeface="Times New Roman"/>
              </a:rPr>
              <a:t>*</a:t>
            </a:r>
            <a:r>
              <a:rPr lang="en-US" altLang="zh-CN" sz="2400" dirty="0" smtClean="0">
                <a:latin typeface="Times New Roman"/>
                <a:cs typeface="Times New Roman"/>
              </a:rPr>
              <a:t>)≈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Rev</a:t>
            </a:r>
            <a:r>
              <a:rPr lang="en-US" altLang="zh-CN" sz="2400" baseline="-25000" dirty="0" err="1" smtClean="0">
                <a:solidFill>
                  <a:srgbClr val="000000"/>
                </a:solidFill>
                <a:latin typeface="Apple Chancery"/>
                <a:cs typeface="Apple Chancery"/>
              </a:rPr>
              <a:t>D</a:t>
            </a:r>
            <a:r>
              <a:rPr lang="en-US" altLang="zh-CN" sz="2400" baseline="-25000" dirty="0" smtClean="0">
                <a:solidFill>
                  <a:srgbClr val="000000"/>
                </a:solidFill>
                <a:latin typeface="Apple Chancery"/>
                <a:cs typeface="Apple Chancery"/>
              </a:rPr>
              <a:t>’</a:t>
            </a:r>
            <a:r>
              <a:rPr lang="zh-CN" altLang="en-US" sz="2400" baseline="-25000" dirty="0" smtClean="0">
                <a:solidFill>
                  <a:srgbClr val="000000"/>
                </a:solidFill>
                <a:latin typeface="Apple Chancery"/>
                <a:cs typeface="Apple Chancery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lang="zh-CN" altLang="en-US" sz="24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*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</a:p>
          <a:p>
            <a:pPr marL="342900" indent="-342900">
              <a:buFont typeface="Wingdings" charset="2"/>
              <a:buChar char="q"/>
            </a:pPr>
            <a:endParaRPr lang="en-US" altLang="zh-CN" sz="2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Rev</a:t>
            </a:r>
            <a:r>
              <a:rPr lang="en-US" altLang="zh-CN" sz="2400" baseline="-25000" dirty="0" err="1">
                <a:solidFill>
                  <a:srgbClr val="008000"/>
                </a:solidFill>
                <a:latin typeface="Apple Chancery"/>
                <a:cs typeface="Apple Chancery"/>
              </a:rPr>
              <a:t>D</a:t>
            </a:r>
            <a:r>
              <a:rPr lang="en-US" altLang="zh-CN" sz="2400" baseline="-25000" dirty="0">
                <a:solidFill>
                  <a:srgbClr val="008000"/>
                </a:solidFill>
                <a:latin typeface="Apple Chancery"/>
                <a:cs typeface="Apple Chancery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(M</a:t>
            </a:r>
            <a:r>
              <a:rPr lang="zh-CN" altLang="zh-CN" sz="2400" baseline="30000" dirty="0" smtClean="0">
                <a:solidFill>
                  <a:srgbClr val="008000"/>
                </a:solidFill>
                <a:latin typeface="Apple Chancery"/>
                <a:cs typeface="Apple Chancery"/>
              </a:rPr>
              <a:t>*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)≈OPT</a:t>
            </a:r>
            <a:r>
              <a:rPr lang="en-US" altLang="zh-CN" sz="2400" dirty="0" smtClean="0">
                <a:latin typeface="Times New Roman"/>
                <a:cs typeface="Times New Roman"/>
              </a:rPr>
              <a:t>.</a:t>
            </a:r>
          </a:p>
          <a:p>
            <a:pPr marL="342900" indent="-342900">
              <a:buFont typeface="Wingdings" charset="2"/>
              <a:buChar char="q"/>
            </a:pPr>
            <a:endParaRPr lang="en-US" altLang="zh-CN" sz="2400" dirty="0" smtClean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altLang="zh-CN" sz="2400" dirty="0" smtClean="0">
                <a:latin typeface="Times New Roman"/>
                <a:cs typeface="Times New Roman"/>
              </a:rPr>
              <a:t>M</a:t>
            </a:r>
            <a:r>
              <a:rPr lang="en-US" altLang="zh-CN" sz="2400" baseline="30000" dirty="0" smtClean="0">
                <a:latin typeface="Times New Roman"/>
                <a:cs typeface="Times New Roman"/>
              </a:rPr>
              <a:t>*</a:t>
            </a:r>
            <a:r>
              <a:rPr lang="en-US" altLang="zh-CN" sz="2400" dirty="0" smtClean="0">
                <a:latin typeface="Times New Roman"/>
                <a:cs typeface="Times New Roman"/>
              </a:rPr>
              <a:t> is feasible </a:t>
            </a:r>
            <a:r>
              <a:rPr lang="en-US" altLang="zh-CN" sz="2400" dirty="0" err="1" smtClean="0">
                <a:latin typeface="Times New Roman"/>
                <a:cs typeface="Times New Roman"/>
              </a:rPr>
              <a:t>w.p</a:t>
            </a:r>
            <a:r>
              <a:rPr lang="en-US" altLang="zh-CN" sz="2400" dirty="0" smtClean="0">
                <a:latin typeface="Times New Roman"/>
                <a:cs typeface="Times New Roman"/>
              </a:rPr>
              <a:t>. 1, </a:t>
            </a:r>
            <a:r>
              <a:rPr lang="en-US" altLang="zh-CN" sz="2400" b="1" i="1" dirty="0" err="1" smtClean="0">
                <a:latin typeface="Times New Roman"/>
                <a:cs typeface="Times New Roman"/>
              </a:rPr>
              <a:t>ε</a:t>
            </a:r>
            <a:r>
              <a:rPr lang="en-US" sz="2400" b="1" i="1" dirty="0" smtClean="0">
                <a:latin typeface="Times New Roman"/>
                <a:cs typeface="Times New Roman"/>
              </a:rPr>
              <a:t>-BIC </a:t>
            </a:r>
            <a:r>
              <a:rPr lang="en-US" sz="2400" dirty="0" smtClean="0">
                <a:latin typeface="Times New Roman"/>
                <a:cs typeface="Times New Roman"/>
              </a:rPr>
              <a:t>and </a:t>
            </a:r>
            <a:r>
              <a:rPr lang="en-US" altLang="zh-CN" sz="2400" b="1" i="1" dirty="0" err="1">
                <a:latin typeface="Times New Roman"/>
                <a:cs typeface="Times New Roman"/>
              </a:rPr>
              <a:t>ε</a:t>
            </a:r>
            <a:r>
              <a:rPr lang="en-US" sz="2400" b="1" i="1" dirty="0" smtClean="0">
                <a:latin typeface="Times New Roman"/>
                <a:cs typeface="Times New Roman"/>
              </a:rPr>
              <a:t>-revenue-optimal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  <a:endParaRPr lang="en-US" altLang="zh-CN" sz="2400" dirty="0" smtClean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q"/>
            </a:pP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47800" y="1524000"/>
            <a:ext cx="711200" cy="6096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400800" y="3733800"/>
            <a:ext cx="1295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48336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82000" cy="861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295400" y="201445"/>
            <a:ext cx="7239000" cy="762000"/>
          </a:xfrm>
        </p:spPr>
        <p:txBody>
          <a:bodyPr/>
          <a:lstStyle/>
          <a:p>
            <a:pPr algn="l"/>
            <a:r>
              <a:rPr lang="en-US" dirty="0" smtClean="0"/>
              <a:t>Final Result</a:t>
            </a:r>
            <a:endParaRPr lang="en-US" sz="2000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19" name="Rectangle 4"/>
          <p:cNvSpPr/>
          <p:nvPr/>
        </p:nvSpPr>
        <p:spPr>
          <a:xfrm>
            <a:off x="793880" y="2136100"/>
            <a:ext cx="7511920" cy="2893100"/>
          </a:xfrm>
          <a:prstGeom prst="rect">
            <a:avLst/>
          </a:prstGeom>
          <a:noFill/>
          <a:ln w="76200"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>[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>C.-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>Daskalakis-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>Weinberg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>’13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>]: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>Even for general valuation functions and arbitrary allocation constraints, if given access to a (virtual) welfare-maximizing algorithm, there is a FPRAS for finding the revenue-optimal mechanism, and the mechanism runs in polynomial time.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54772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4953000" y="4038600"/>
            <a:ext cx="3733800" cy="1588031"/>
          </a:xfrm>
        </p:spPr>
        <p:txBody>
          <a:bodyPr/>
          <a:lstStyle/>
          <a:p>
            <a:r>
              <a:rPr lang="en-US" sz="3600" b="0" dirty="0" smtClean="0">
                <a:latin typeface="Arial Black" pitchFamily="34" charset="0"/>
              </a:rPr>
              <a:t>Let</a:t>
            </a:r>
            <a:r>
              <a:rPr lang="en-US" altLang="zh-CN" sz="3600" b="0" dirty="0" smtClean="0">
                <a:latin typeface="Arial Black" pitchFamily="34" charset="0"/>
              </a:rPr>
              <a:t>’s wrap up</a:t>
            </a:r>
            <a:endParaRPr lang="en-US" sz="3600" b="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758063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2438400" y="0"/>
            <a:ext cx="67056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876800" y="533400"/>
            <a:ext cx="34290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Black" pitchFamily="34" charset="0"/>
              </a:rPr>
              <a:t>Summary</a:t>
            </a:r>
            <a:endParaRPr lang="en-US" sz="1600" dirty="0" smtClean="0">
              <a:latin typeface="Arial Black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6000" y="1447800"/>
            <a:ext cx="6705600" cy="529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600"/>
              </a:spcAft>
            </a:pPr>
            <a:r>
              <a:rPr lang="en-US" dirty="0" smtClean="0">
                <a:latin typeface="Arial Black" pitchFamily="34" charset="0"/>
              </a:rPr>
              <a:t>	</a:t>
            </a:r>
            <a:r>
              <a:rPr lang="en-US" sz="2000" dirty="0" smtClean="0">
                <a:latin typeface="Arial Black" pitchFamily="34" charset="0"/>
              </a:rPr>
              <a:t>We give a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REDUCTION FROM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000" dirty="0" smtClean="0">
                <a:latin typeface="Arial Black" pitchFamily="34" charset="0"/>
              </a:rPr>
              <a:t>designing a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revenue-optimal auction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</a:rPr>
              <a:t>(mechanism design) </a:t>
            </a:r>
            <a:r>
              <a:rPr lang="en-US" sz="2000" dirty="0" smtClean="0">
                <a:latin typeface="Arial Black" pitchFamily="34" charset="0"/>
              </a:rPr>
              <a:t>to computing  a welfare-optimal allocation 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</a:rPr>
              <a:t>(algorithm design)</a:t>
            </a:r>
            <a:r>
              <a:rPr lang="en-US" sz="2000" dirty="0" smtClean="0">
                <a:latin typeface="Arial Black" pitchFamily="34" charset="0"/>
              </a:rPr>
              <a:t>.</a:t>
            </a:r>
          </a:p>
          <a:p>
            <a:pPr marL="742950" lvl="1" indent="-285750">
              <a:lnSpc>
                <a:spcPct val="130000"/>
              </a:lnSpc>
              <a:spcAft>
                <a:spcPts val="600"/>
              </a:spcAft>
              <a:buFontTx/>
              <a:buChar char="-"/>
            </a:pPr>
            <a:r>
              <a:rPr lang="en-US" dirty="0" smtClean="0">
                <a:latin typeface="Arial Black" pitchFamily="34" charset="0"/>
              </a:rPr>
              <a:t>Arbitrary allocation constraints.</a:t>
            </a:r>
          </a:p>
          <a:p>
            <a:pPr marL="742950" lvl="1" indent="-285750">
              <a:lnSpc>
                <a:spcPct val="130000"/>
              </a:lnSpc>
              <a:spcAft>
                <a:spcPts val="600"/>
              </a:spcAft>
              <a:buFontTx/>
              <a:buChar char="-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General valuations.</a:t>
            </a:r>
          </a:p>
          <a:p>
            <a:pPr marL="742950" lvl="1" indent="-285750">
              <a:lnSpc>
                <a:spcPct val="130000"/>
              </a:lnSpc>
              <a:spcAft>
                <a:spcPts val="600"/>
              </a:spcAft>
              <a:buFontTx/>
              <a:buChar char="-"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Can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this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reduction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applied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other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objectives?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altLang="zh-CN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YES!</a:t>
            </a:r>
            <a:r>
              <a:rPr lang="zh-CN" altLang="en-US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altLang="zh-CN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</a:t>
            </a:r>
            <a:r>
              <a:rPr lang="zh-CN" altLang="en-US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altLang="zh-CN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Part</a:t>
            </a:r>
            <a:r>
              <a:rPr lang="zh-CN" altLang="en-US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altLang="zh-CN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III</a:t>
            </a:r>
            <a:r>
              <a:rPr lang="zh-CN" altLang="en-US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altLang="zh-CN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(Matt).</a:t>
            </a:r>
          </a:p>
          <a:p>
            <a:pPr lvl="1">
              <a:lnSpc>
                <a:spcPct val="130000"/>
              </a:lnSpc>
              <a:spcAft>
                <a:spcPts val="600"/>
              </a:spcAft>
            </a:pPr>
            <a:endParaRPr lang="en-US" sz="1600" dirty="0" smtClean="0">
              <a:latin typeface="Arial Black" pitchFamily="34" charset="0"/>
            </a:endParaRPr>
          </a:p>
          <a:p>
            <a:pPr lvl="1">
              <a:lnSpc>
                <a:spcPct val="130000"/>
              </a:lnSpc>
              <a:spcAft>
                <a:spcPts val="1200"/>
              </a:spcAft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endParaRPr lang="en-US" dirty="0">
              <a:latin typeface="Arial Black" pitchFamily="34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dirty="0" smtClean="0">
                <a:latin typeface="Arial Black" pitchFamily="34" charset="0"/>
              </a:rPr>
              <a:t> </a:t>
            </a:r>
          </a:p>
        </p:txBody>
      </p:sp>
      <p:grpSp>
        <p:nvGrpSpPr>
          <p:cNvPr id="30" name="Group 16"/>
          <p:cNvGrpSpPr>
            <a:grpSpLocks noChangeAspect="1"/>
          </p:cNvGrpSpPr>
          <p:nvPr/>
        </p:nvGrpSpPr>
        <p:grpSpPr>
          <a:xfrm>
            <a:off x="4038599" y="401921"/>
            <a:ext cx="609601" cy="588679"/>
            <a:chOff x="1683797" y="1735243"/>
            <a:chExt cx="1185418" cy="12051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矩形 12"/>
            <p:cNvSpPr/>
            <p:nvPr/>
          </p:nvSpPr>
          <p:spPr>
            <a:xfrm>
              <a:off x="1750605" y="1735243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1683797" y="2391721"/>
              <a:ext cx="548640" cy="548640"/>
            </a:xfrm>
            <a:prstGeom prst="rect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矩形 13"/>
            <p:cNvSpPr/>
            <p:nvPr/>
          </p:nvSpPr>
          <p:spPr>
            <a:xfrm>
              <a:off x="2320501" y="2391721"/>
              <a:ext cx="548640" cy="54864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矩形 9"/>
            <p:cNvSpPr/>
            <p:nvPr/>
          </p:nvSpPr>
          <p:spPr>
            <a:xfrm>
              <a:off x="2320575" y="1735949"/>
              <a:ext cx="548640" cy="54864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768615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" grpId="0" build="p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2438400" y="0"/>
            <a:ext cx="67056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876800" y="533400"/>
            <a:ext cx="34290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Black" pitchFamily="34" charset="0"/>
              </a:rPr>
              <a:t>Summary</a:t>
            </a:r>
            <a:endParaRPr lang="en-US" sz="1600" dirty="0" smtClean="0">
              <a:latin typeface="Arial Black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6000" y="1143000"/>
            <a:ext cx="6705600" cy="6711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600"/>
              </a:spcAft>
            </a:pPr>
            <a:r>
              <a:rPr lang="en-US" dirty="0" smtClean="0">
                <a:latin typeface="Arial Black" pitchFamily="34" charset="0"/>
              </a:rPr>
              <a:t>	</a:t>
            </a:r>
            <a:endParaRPr lang="en-US" sz="1600" dirty="0" smtClean="0">
              <a:latin typeface="Arial Black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Open Problems</a:t>
            </a:r>
            <a:endParaRPr lang="en-US" dirty="0">
              <a:latin typeface="Arial Black" pitchFamily="34" charset="0"/>
            </a:endParaRPr>
          </a:p>
          <a:p>
            <a:pPr lvl="1">
              <a:lnSpc>
                <a:spcPct val="130000"/>
              </a:lnSpc>
              <a:spcAft>
                <a:spcPts val="120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Q1: For what valuations and feasibility constraints can we design an efficient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/>
                <a:cs typeface="Apple Chancery"/>
              </a:rPr>
              <a:t>F</a:t>
            </a:r>
            <a:r>
              <a:rPr lang="zh-CN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？</a:t>
            </a: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00150" lvl="2" indent="-285750">
              <a:lnSpc>
                <a:spcPct val="130000"/>
              </a:lnSpc>
              <a:spcAft>
                <a:spcPts val="1200"/>
              </a:spcAft>
              <a:buFont typeface="Arial"/>
              <a:buChar char="•"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For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submodular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functions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we can’t unless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P=NP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even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one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bidder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multi-item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auction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setting [CDW ’13].</a:t>
            </a:r>
          </a:p>
          <a:p>
            <a:pPr lvl="1">
              <a:lnSpc>
                <a:spcPct val="130000"/>
              </a:lnSpc>
              <a:spcAft>
                <a:spcPts val="1200"/>
              </a:spcAft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Q2: Understand the structure of the virtual transformations.</a:t>
            </a:r>
          </a:p>
          <a:p>
            <a:pPr marL="1200150" lvl="2" indent="-285750">
              <a:lnSpc>
                <a:spcPct val="130000"/>
              </a:lnSpc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structure is well understood in Myerson’s work. For multidimensional settings, special cases are studied [AFHH ’13, HH ’14], but no general result is known.</a:t>
            </a:r>
          </a:p>
          <a:p>
            <a:pPr lvl="1">
              <a:lnSpc>
                <a:spcPct val="130000"/>
              </a:lnSpc>
              <a:spcAft>
                <a:spcPts val="1200"/>
              </a:spcAft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lnSpc>
                <a:spcPct val="130000"/>
              </a:lnSpc>
            </a:pPr>
            <a:endParaRPr lang="en-US" dirty="0">
              <a:latin typeface="Arial Black" pitchFamily="34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dirty="0" smtClean="0">
                <a:latin typeface="Arial Black" pitchFamily="34" charset="0"/>
              </a:rPr>
              <a:t> </a:t>
            </a:r>
          </a:p>
        </p:txBody>
      </p:sp>
      <p:grpSp>
        <p:nvGrpSpPr>
          <p:cNvPr id="30" name="Group 16"/>
          <p:cNvGrpSpPr>
            <a:grpSpLocks noChangeAspect="1"/>
          </p:cNvGrpSpPr>
          <p:nvPr/>
        </p:nvGrpSpPr>
        <p:grpSpPr>
          <a:xfrm>
            <a:off x="4038599" y="401921"/>
            <a:ext cx="609601" cy="588679"/>
            <a:chOff x="1683797" y="1735243"/>
            <a:chExt cx="1185418" cy="12051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矩形 12"/>
            <p:cNvSpPr/>
            <p:nvPr/>
          </p:nvSpPr>
          <p:spPr>
            <a:xfrm>
              <a:off x="1750605" y="1735243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1683797" y="2391721"/>
              <a:ext cx="548640" cy="548640"/>
            </a:xfrm>
            <a:prstGeom prst="rect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矩形 13"/>
            <p:cNvSpPr/>
            <p:nvPr/>
          </p:nvSpPr>
          <p:spPr>
            <a:xfrm>
              <a:off x="2320501" y="2391721"/>
              <a:ext cx="548640" cy="54864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矩形 9"/>
            <p:cNvSpPr/>
            <p:nvPr/>
          </p:nvSpPr>
          <p:spPr>
            <a:xfrm>
              <a:off x="2320575" y="1735949"/>
              <a:ext cx="548640" cy="54864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标题 5"/>
          <p:cNvSpPr>
            <a:spLocks noGrp="1"/>
          </p:cNvSpPr>
          <p:nvPr>
            <p:ph type="ctrTitle"/>
          </p:nvPr>
        </p:nvSpPr>
        <p:spPr>
          <a:xfrm>
            <a:off x="228600" y="2667000"/>
            <a:ext cx="2286000" cy="1464826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Thank you for your attention!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</a:b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Segoe Print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7233" y="2286000"/>
            <a:ext cx="251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auhaus 93" pitchFamily="82" charset="0"/>
              </a:rPr>
              <a:t>THE END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767738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" grpId="0" build="p"/>
      <p:bldP spid="4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84681" y="4267200"/>
            <a:ext cx="7349719" cy="2012859"/>
            <a:chOff x="1184681" y="4267200"/>
            <a:chExt cx="6893595" cy="2012859"/>
          </a:xfrm>
        </p:grpSpPr>
        <p:sp>
          <p:nvSpPr>
            <p:cNvPr id="64" name="TextBox 63"/>
            <p:cNvSpPr txBox="1"/>
            <p:nvPr/>
          </p:nvSpPr>
          <p:spPr>
            <a:xfrm>
              <a:off x="1184681" y="4267200"/>
              <a:ext cx="6893595" cy="201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en-US" sz="2000" b="1" dirty="0" smtClean="0">
                  <a:latin typeface="Times New Roman"/>
                  <a:cs typeface="Times New Roman"/>
                </a:rPr>
                <a:t>      Auctioneer:</a:t>
              </a:r>
            </a:p>
            <a:p>
              <a:pPr marL="342900" indent="-342900">
                <a:lnSpc>
                  <a:spcPct val="120000"/>
                </a:lnSpc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800" dirty="0" smtClean="0">
                  <a:latin typeface="Times New Roman"/>
                  <a:cs typeface="Times New Roman"/>
                </a:rPr>
                <a:t>needs </a:t>
              </a:r>
              <a:r>
                <a:rPr lang="en-US" sz="1800" dirty="0">
                  <a:latin typeface="Times New Roman"/>
                  <a:cs typeface="Times New Roman"/>
                </a:rPr>
                <a:t>to decide some allocation  </a:t>
              </a:r>
              <a:r>
                <a:rPr lang="en-US" sz="1800" i="1" dirty="0">
                  <a:latin typeface="Times New Roman"/>
                  <a:cs typeface="Times New Roman"/>
                </a:rPr>
                <a:t>A</a:t>
              </a:r>
              <a:r>
                <a:rPr lang="en-US" sz="1800" dirty="0">
                  <a:latin typeface="Times New Roman"/>
                  <a:cs typeface="Times New Roman"/>
                </a:rPr>
                <a:t> </a:t>
              </a:r>
              <a:r>
                <a:rPr lang="en-US" sz="1800" dirty="0">
                  <a:latin typeface="Times New Roman"/>
                  <a:cs typeface="Times New Roman"/>
                  <a:sym typeface="Symbol"/>
                </a:rPr>
                <a:t> [</a:t>
              </a:r>
              <a:r>
                <a:rPr lang="en-US" sz="1800" i="1" dirty="0">
                  <a:latin typeface="Times New Roman"/>
                  <a:cs typeface="Times New Roman"/>
                  <a:sym typeface="Symbol"/>
                </a:rPr>
                <a:t>m</a:t>
              </a:r>
              <a:r>
                <a:rPr lang="en-US" sz="1800" dirty="0">
                  <a:latin typeface="Times New Roman"/>
                  <a:cs typeface="Times New Roman"/>
                  <a:sym typeface="Symbol"/>
                </a:rPr>
                <a:t>] x [</a:t>
              </a:r>
              <a:r>
                <a:rPr lang="en-US" sz="1800" i="1" dirty="0">
                  <a:latin typeface="Times New Roman"/>
                  <a:cs typeface="Times New Roman"/>
                  <a:sym typeface="Symbol"/>
                </a:rPr>
                <a:t>n</a:t>
              </a:r>
              <a:r>
                <a:rPr lang="en-US" sz="1800" dirty="0">
                  <a:latin typeface="Times New Roman"/>
                  <a:cs typeface="Times New Roman"/>
                  <a:sym typeface="Symbol"/>
                </a:rPr>
                <a:t>].</a:t>
              </a:r>
            </a:p>
            <a:p>
              <a:pPr marL="342900" indent="-342900">
                <a:lnSpc>
                  <a:spcPct val="120000"/>
                </a:lnSpc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800" b="1" dirty="0" smtClean="0">
                  <a:solidFill>
                    <a:srgbClr val="2A6B1F"/>
                  </a:solidFill>
                  <a:latin typeface="Times New Roman"/>
                  <a:cs typeface="Times New Roman"/>
                </a:rPr>
                <a:t>(</a:t>
              </a:r>
              <a:r>
                <a:rPr lang="en-US" sz="1800" b="1" dirty="0">
                  <a:solidFill>
                    <a:srgbClr val="2A6B1F"/>
                  </a:solidFill>
                  <a:latin typeface="Times New Roman"/>
                  <a:cs typeface="Times New Roman"/>
                </a:rPr>
                <a:t>possibly combinatorial) constraints on what  allocations are feasible.</a:t>
              </a:r>
            </a:p>
            <a:p>
              <a:pPr marL="342900" indent="-342900">
                <a:lnSpc>
                  <a:spcPct val="120000"/>
                </a:lnSpc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800" dirty="0">
                  <a:latin typeface="Times New Roman"/>
                  <a:cs typeface="Times New Roman"/>
                </a:rPr>
                <a:t>Some set </a:t>
              </a:r>
              <a:r>
                <a:rPr lang="en-US" sz="1800" dirty="0" smtClean="0">
                  <a:latin typeface="Times New Roman"/>
                  <a:cs typeface="Times New Roman"/>
                </a:rPr>
                <a:t>system                            describes </a:t>
              </a:r>
              <a:r>
                <a:rPr lang="en-US" sz="1800" dirty="0">
                  <a:latin typeface="Times New Roman"/>
                  <a:cs typeface="Times New Roman"/>
                </a:rPr>
                <a:t>what allocations are OK</a:t>
              </a:r>
              <a:r>
                <a:rPr lang="en-US" sz="1800" dirty="0" smtClean="0">
                  <a:latin typeface="Times New Roman"/>
                  <a:cs typeface="Times New Roman"/>
                </a:rPr>
                <a:t>.</a:t>
              </a:r>
              <a:endParaRPr lang="en-US" dirty="0"/>
            </a:p>
          </p:txBody>
        </p:sp>
        <p:pic>
          <p:nvPicPr>
            <p:cNvPr id="65" name="Picture 64" descr="latex-image-1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860891" y="5486400"/>
              <a:ext cx="1917700" cy="673100"/>
            </a:xfrm>
            <a:prstGeom prst="rect">
              <a:avLst/>
            </a:prstGeom>
          </p:spPr>
        </p:pic>
      </p:grp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389231" y="1712699"/>
            <a:ext cx="2316369" cy="255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5195105" y="1331699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Times" pitchFamily="18" charset="0"/>
                <a:ea typeface="Tahoma" pitchFamily="34" charset="0"/>
                <a:cs typeface="Times" pitchFamily="18" charset="0"/>
              </a:rPr>
              <a:t>Auctioneer</a:t>
            </a:r>
          </a:p>
        </p:txBody>
      </p:sp>
      <p:sp>
        <p:nvSpPr>
          <p:cNvPr id="6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Times New Roman" pitchFamily="18" charset="0"/>
                <a:cs typeface="Times New Roman" pitchFamily="18" charset="0"/>
              </a:rPr>
              <a:t>[Background]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Auctions: Set-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up (General)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0643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01625" y="2594887"/>
            <a:ext cx="2775299" cy="342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Times New Roman"/>
                <a:cs typeface="Times New Roman"/>
              </a:rPr>
              <a:t>Uses as input:</a:t>
            </a:r>
            <a:r>
              <a:rPr lang="en-US" dirty="0" smtClean="0">
                <a:latin typeface="Times New Roman"/>
                <a:cs typeface="Times New Roman"/>
              </a:rPr>
              <a:t> the auction, own type, beliefs about behavior of other bidders;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Bids;</a:t>
            </a:r>
          </a:p>
          <a:p>
            <a:pPr>
              <a:lnSpc>
                <a:spcPct val="120000"/>
              </a:lnSpc>
            </a:pPr>
            <a:endParaRPr lang="en-US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Goal: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dirty="0" smtClean="0">
                <a:latin typeface="Times New Roman"/>
                <a:cs typeface="Times New Roman"/>
              </a:rPr>
              <a:t>ptimize own utility (= expected value minus expected price).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6320" y="2509659"/>
            <a:ext cx="526605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Designs auction, specifying allocation and price rules;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Asks bidders to bid;</a:t>
            </a: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Implements the allocation </a:t>
            </a:r>
            <a:r>
              <a:rPr lang="en-US" dirty="0" smtClean="0">
                <a:latin typeface="Times New Roman"/>
                <a:cs typeface="Times New Roman"/>
              </a:rPr>
              <a:t>and price rule </a:t>
            </a:r>
            <a:r>
              <a:rPr lang="en-US" dirty="0">
                <a:latin typeface="Times New Roman"/>
                <a:cs typeface="Times New Roman"/>
              </a:rPr>
              <a:t>specified by the </a:t>
            </a:r>
            <a:r>
              <a:rPr lang="en-US" dirty="0" smtClean="0">
                <a:latin typeface="Times New Roman"/>
                <a:cs typeface="Times New Roman"/>
              </a:rPr>
              <a:t>auction;</a:t>
            </a:r>
            <a:endParaRPr lang="en-US" sz="20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endParaRPr lang="en-US" sz="14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Goal:</a:t>
            </a:r>
            <a:r>
              <a:rPr lang="en-US" sz="2000" dirty="0" smtClean="0">
                <a:latin typeface="Times New Roman"/>
                <a:cs typeface="Times New Roman"/>
              </a:rPr>
              <a:t> Find an auction that: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AutoNum type="arabicParenR"/>
            </a:pPr>
            <a:r>
              <a:rPr lang="en-US" dirty="0" smtClean="0">
                <a:latin typeface="Times New Roman"/>
                <a:cs typeface="Times New Roman"/>
              </a:rPr>
              <a:t>Encourages bidders to bid </a:t>
            </a:r>
            <a:r>
              <a:rPr lang="en-US" b="1" dirty="0" smtClean="0">
                <a:latin typeface="Times New Roman"/>
                <a:cs typeface="Times New Roman"/>
              </a:rPr>
              <a:t>truthfully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dirty="0" err="1" smtClean="0">
                <a:latin typeface="Times New Roman"/>
                <a:cs typeface="Times New Roman"/>
              </a:rPr>
              <a:t>w.l.o.g</a:t>
            </a:r>
            <a:r>
              <a:rPr lang="en-US" dirty="0" smtClean="0">
                <a:latin typeface="Times New Roman"/>
                <a:cs typeface="Times New Roman"/>
              </a:rPr>
              <a:t>.)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AutoNum type="arabicParenR"/>
            </a:pPr>
            <a:r>
              <a:rPr lang="en-US" dirty="0" smtClean="0">
                <a:latin typeface="Times New Roman"/>
                <a:cs typeface="Times New Roman"/>
              </a:rPr>
              <a:t>Maximizes revenue, </a:t>
            </a:r>
            <a:r>
              <a:rPr lang="en-US" sz="1600" dirty="0" smtClean="0">
                <a:latin typeface="Times New Roman"/>
                <a:cs typeface="Times New Roman"/>
              </a:rPr>
              <a:t>subject to 1)</a:t>
            </a:r>
            <a:endParaRPr lang="en-US" dirty="0" smtClean="0">
              <a:latin typeface="Times New Roman"/>
              <a:cs typeface="Times New Roman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76320" y="1003270"/>
            <a:ext cx="3322320" cy="1405812"/>
            <a:chOff x="3576320" y="1272670"/>
            <a:chExt cx="3322320" cy="1405812"/>
          </a:xfrm>
        </p:grpSpPr>
        <p:sp>
          <p:nvSpPr>
            <p:cNvPr id="6" name="TextBox 5"/>
            <p:cNvSpPr txBox="1"/>
            <p:nvPr/>
          </p:nvSpPr>
          <p:spPr>
            <a:xfrm>
              <a:off x="3576320" y="2235404"/>
              <a:ext cx="2819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  <a:latin typeface="Times New Roman"/>
                  <a:cs typeface="Times New Roman"/>
                </a:rPr>
                <a:t>Auctioneer:</a:t>
              </a:r>
              <a:endParaRPr lang="en-US" sz="2000" b="1" dirty="0">
                <a:solidFill>
                  <a:srgbClr val="0070C0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63794" y="1272670"/>
              <a:ext cx="1434846" cy="1405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513240" y="1454078"/>
            <a:ext cx="2563684" cy="912036"/>
            <a:chOff x="513240" y="1723478"/>
            <a:chExt cx="2563684" cy="91203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240" y="1723478"/>
              <a:ext cx="917575" cy="912036"/>
            </a:xfrm>
            <a:prstGeom prst="ellipse">
              <a:avLst/>
            </a:prstGeom>
            <a:ln w="12700" cap="rnd">
              <a:noFill/>
            </a:ln>
            <a:effectLst/>
          </p:spPr>
        </p:pic>
        <p:sp>
          <p:nvSpPr>
            <p:cNvPr id="4" name="Rectangle 3"/>
            <p:cNvSpPr/>
            <p:nvPr/>
          </p:nvSpPr>
          <p:spPr>
            <a:xfrm>
              <a:off x="1367802" y="2235404"/>
              <a:ext cx="17091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  <a:latin typeface="Times New Roman"/>
                  <a:cs typeface="Times New Roman"/>
                </a:rPr>
                <a:t>Each Bidder: 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3291840" y="1452880"/>
            <a:ext cx="0" cy="5025653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5"/>
          <p:cNvSpPr>
            <a:spLocks noGrp="1"/>
          </p:cNvSpPr>
          <p:nvPr>
            <p:ph type="title"/>
          </p:nvPr>
        </p:nvSpPr>
        <p:spPr>
          <a:xfrm>
            <a:off x="1447799" y="76200"/>
            <a:ext cx="7700639" cy="762000"/>
          </a:xfrm>
        </p:spPr>
        <p:txBody>
          <a:bodyPr/>
          <a:lstStyle/>
          <a:p>
            <a:r>
              <a:rPr lang="en-US" b="0" dirty="0">
                <a:latin typeface="Times New Roman" pitchFamily="18" charset="0"/>
                <a:cs typeface="Times New Roman" pitchFamily="18" charset="0"/>
              </a:rPr>
              <a:t>[Background] </a:t>
            </a:r>
            <a:r>
              <a:rPr lang="en-US" dirty="0">
                <a:latin typeface="Times New Roman"/>
                <a:cs typeface="Times New Roman"/>
              </a:rPr>
              <a:t>Auctions: Execution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794817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762000" y="4343400"/>
            <a:ext cx="8382000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Setting in Part I, e.g. Items are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paintings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Valuation: </a:t>
            </a:r>
            <a:r>
              <a:rPr lang="en-US" sz="2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additive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Feasibility Constraint: No painting should be given to more than one bidder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so: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/>
              <a:cs typeface="Times New Roman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71600" y="5791200"/>
            <a:ext cx="6527800" cy="647700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92697" y="1307934"/>
            <a:ext cx="1555405" cy="152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8" name="组合 40"/>
          <p:cNvGrpSpPr/>
          <p:nvPr/>
        </p:nvGrpSpPr>
        <p:grpSpPr>
          <a:xfrm>
            <a:off x="6033735" y="1260909"/>
            <a:ext cx="1222229" cy="3013096"/>
            <a:chOff x="3927959" y="1415887"/>
            <a:chExt cx="1403760" cy="3460615"/>
          </a:xfrm>
        </p:grpSpPr>
        <p:grpSp>
          <p:nvGrpSpPr>
            <p:cNvPr id="41" name="组合 38"/>
            <p:cNvGrpSpPr/>
            <p:nvPr/>
          </p:nvGrpSpPr>
          <p:grpSpPr>
            <a:xfrm>
              <a:off x="4999433" y="1759025"/>
              <a:ext cx="332286" cy="2849544"/>
              <a:chOff x="4999433" y="1759025"/>
              <a:chExt cx="332286" cy="2849544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4999433" y="1759025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031637" y="2926073"/>
                <a:ext cx="248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/>
                    <a:cs typeface="Times New Roman"/>
                  </a:rPr>
                  <a:t>j</a:t>
                </a:r>
                <a:endParaRPr lang="en-US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031637" y="4239237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/>
                    <a:cs typeface="Times New Roman"/>
                  </a:rPr>
                  <a:t>n</a:t>
                </a:r>
                <a:endParaRPr lang="en-US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2" name="组合 39"/>
            <p:cNvGrpSpPr/>
            <p:nvPr/>
          </p:nvGrpSpPr>
          <p:grpSpPr>
            <a:xfrm>
              <a:off x="3927959" y="1415887"/>
              <a:ext cx="1027008" cy="3460615"/>
              <a:chOff x="3927959" y="1415887"/>
              <a:chExt cx="1027008" cy="3460615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 cstate="print"/>
              <a:srcRect r="15970" b="10591"/>
              <a:stretch>
                <a:fillRect/>
              </a:stretch>
            </p:blipFill>
            <p:spPr>
              <a:xfrm>
                <a:off x="3927959" y="1415887"/>
                <a:ext cx="1007871" cy="9144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 w="19050">
                <a:solidFill>
                  <a:schemeClr val="tx1"/>
                </a:solidFill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6" cstate="print"/>
              <a:srcRect l="6128" r="1532"/>
              <a:stretch>
                <a:fillRect/>
              </a:stretch>
            </p:blipFill>
            <p:spPr>
              <a:xfrm>
                <a:off x="3939389" y="2682284"/>
                <a:ext cx="1004315" cy="9144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 w="19050">
                <a:solidFill>
                  <a:schemeClr val="tx1"/>
                </a:solidFill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45" name="TextBox 44"/>
              <p:cNvSpPr txBox="1"/>
              <p:nvPr/>
            </p:nvSpPr>
            <p:spPr>
              <a:xfrm rot="5400000">
                <a:off x="4237347" y="3616558"/>
                <a:ext cx="4362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7" cstate="print"/>
              <a:srcRect r="6845"/>
              <a:stretch>
                <a:fillRect/>
              </a:stretch>
            </p:blipFill>
            <p:spPr>
              <a:xfrm>
                <a:off x="3955995" y="3962102"/>
                <a:ext cx="998972" cy="9144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 w="19050">
                <a:solidFill>
                  <a:schemeClr val="tx1"/>
                </a:solidFill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49" name="TextBox 48"/>
              <p:cNvSpPr txBox="1"/>
              <p:nvPr/>
            </p:nvSpPr>
            <p:spPr>
              <a:xfrm rot="5400000">
                <a:off x="4208773" y="2332319"/>
                <a:ext cx="4362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</p:grpSp>
      </p:grpSp>
      <p:grpSp>
        <p:nvGrpSpPr>
          <p:cNvPr id="54" name="组合 42"/>
          <p:cNvGrpSpPr/>
          <p:nvPr/>
        </p:nvGrpSpPr>
        <p:grpSpPr>
          <a:xfrm>
            <a:off x="1256870" y="1262418"/>
            <a:ext cx="1219950" cy="3030017"/>
            <a:chOff x="555626" y="1341847"/>
            <a:chExt cx="1318335" cy="3284692"/>
          </a:xfrm>
        </p:grpSpPr>
        <p:grpSp>
          <p:nvGrpSpPr>
            <p:cNvPr id="68" name="组合 45"/>
            <p:cNvGrpSpPr/>
            <p:nvPr/>
          </p:nvGrpSpPr>
          <p:grpSpPr>
            <a:xfrm>
              <a:off x="555626" y="1647826"/>
              <a:ext cx="335521" cy="2691956"/>
              <a:chOff x="555626" y="1647826"/>
              <a:chExt cx="335521" cy="2691956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555626" y="1647826"/>
                <a:ext cx="282347" cy="347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72882" y="2848065"/>
                <a:ext cx="234083" cy="347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i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560535" y="3992277"/>
                <a:ext cx="330612" cy="347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en-US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9" name="组合 35"/>
            <p:cNvGrpSpPr/>
            <p:nvPr/>
          </p:nvGrpSpPr>
          <p:grpSpPr>
            <a:xfrm>
              <a:off x="982824" y="1341847"/>
              <a:ext cx="891137" cy="3284692"/>
              <a:chOff x="692156" y="1405815"/>
              <a:chExt cx="947111" cy="3491009"/>
            </a:xfrm>
          </p:grpSpPr>
          <p:grpSp>
            <p:nvGrpSpPr>
              <p:cNvPr id="70" name="组合 34"/>
              <p:cNvGrpSpPr/>
              <p:nvPr/>
            </p:nvGrpSpPr>
            <p:grpSpPr>
              <a:xfrm>
                <a:off x="692156" y="1405815"/>
                <a:ext cx="947111" cy="3491009"/>
                <a:chOff x="692156" y="1405815"/>
                <a:chExt cx="947111" cy="3491009"/>
              </a:xfrm>
            </p:grpSpPr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>
                <a:blip r:embed="rId8" cstate="print"/>
                <a:srcRect b="17010"/>
                <a:stretch>
                  <a:fillRect/>
                </a:stretch>
              </p:blipFill>
              <p:spPr>
                <a:xfrm>
                  <a:off x="692156" y="1405815"/>
                  <a:ext cx="914400" cy="918064"/>
                </a:xfrm>
                <a:prstGeom prst="ellipse">
                  <a:avLst/>
                </a:prstGeom>
                <a:ln w="12700" cap="rnd">
                  <a:solidFill>
                    <a:srgbClr val="333333"/>
                  </a:solidFill>
                </a:ln>
                <a:effectLst/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>
                <a:blip r:embed="rId9" cstate="print"/>
                <a:srcRect l="13195"/>
                <a:stretch>
                  <a:fillRect/>
                </a:stretch>
              </p:blipFill>
              <p:spPr>
                <a:xfrm>
                  <a:off x="698043" y="2686694"/>
                  <a:ext cx="915113" cy="914400"/>
                </a:xfrm>
                <a:prstGeom prst="ellipse">
                  <a:avLst/>
                </a:prstGeom>
                <a:ln w="12700" cap="rnd">
                  <a:solidFill>
                    <a:srgbClr val="333333"/>
                  </a:solidFill>
                </a:ln>
                <a:effectLst/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722203" y="3982424"/>
                  <a:ext cx="917064" cy="914400"/>
                </a:xfrm>
                <a:prstGeom prst="ellipse">
                  <a:avLst/>
                </a:prstGeom>
                <a:ln w="12700" cap="rnd">
                  <a:solidFill>
                    <a:srgbClr val="333333"/>
                  </a:solidFill>
                </a:ln>
                <a:effectLst/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</p:grpSp>
          <p:sp>
            <p:nvSpPr>
              <p:cNvPr id="71" name="TextBox 70"/>
              <p:cNvSpPr txBox="1"/>
              <p:nvPr/>
            </p:nvSpPr>
            <p:spPr>
              <a:xfrm rot="5400000">
                <a:off x="939615" y="3611532"/>
                <a:ext cx="4362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 rot="5400000">
                <a:off x="930090" y="2316428"/>
                <a:ext cx="4362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</p:grpSp>
      </p:grpSp>
      <p:cxnSp>
        <p:nvCxnSpPr>
          <p:cNvPr id="6" name="Straight Arrow Connector 5"/>
          <p:cNvCxnSpPr/>
          <p:nvPr/>
        </p:nvCxnSpPr>
        <p:spPr>
          <a:xfrm>
            <a:off x="2454086" y="2790661"/>
            <a:ext cx="3579649" cy="1096649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2476820" y="3895609"/>
            <a:ext cx="3581325" cy="1968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ross 9"/>
          <p:cNvSpPr/>
          <p:nvPr/>
        </p:nvSpPr>
        <p:spPr>
          <a:xfrm rot="2579315">
            <a:off x="3406171" y="3630689"/>
            <a:ext cx="548640" cy="548640"/>
          </a:xfrm>
          <a:prstGeom prst="plus">
            <a:avLst>
              <a:gd name="adj" fmla="val 3987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/>
        <p:txBody>
          <a:bodyPr wrap="none">
            <a:norm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Example 1:</a:t>
            </a:r>
            <a:r>
              <a:rPr lang="en-US" sz="2800" i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effectLst/>
                <a:latin typeface="Times New Roman"/>
                <a:cs typeface="Times New Roman"/>
              </a:rPr>
              <a:t>selling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paintings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61617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  <p:bldP spid="10" grpId="0" uiExpan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193800" y="4595575"/>
            <a:ext cx="71882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Items are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houses</a:t>
            </a:r>
            <a:r>
              <a:rPr lang="en-US" sz="2000" dirty="0" smtClean="0">
                <a:latin typeface="Times New Roman"/>
                <a:cs typeface="Times New Roman"/>
              </a:rPr>
              <a:t>. 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Valuation: </a:t>
            </a:r>
            <a:r>
              <a:rPr lang="en-US" sz="2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additive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Feasibility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Constraint</a:t>
            </a:r>
            <a:r>
              <a:rPr lang="zh-CN" altLang="en-US" sz="2000" dirty="0">
                <a:latin typeface="Times New Roman"/>
                <a:cs typeface="Times New Roman"/>
              </a:rPr>
              <a:t>:</a:t>
            </a:r>
            <a:r>
              <a:rPr lang="en-US" sz="2000" dirty="0" smtClean="0">
                <a:latin typeface="Times New Roman"/>
                <a:cs typeface="Times New Roman"/>
              </a:rPr>
              <a:t>Each house can be allocated to at most one bidder + Each bidder can receive at most one house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so: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28800" y="6210300"/>
            <a:ext cx="3644900" cy="647700"/>
          </a:xfrm>
          <a:prstGeom prst="rect">
            <a:avLst/>
          </a:prstGeom>
        </p:spPr>
      </p:pic>
      <p:grpSp>
        <p:nvGrpSpPr>
          <p:cNvPr id="41" name="组合 42"/>
          <p:cNvGrpSpPr/>
          <p:nvPr/>
        </p:nvGrpSpPr>
        <p:grpSpPr>
          <a:xfrm>
            <a:off x="1256870" y="1262418"/>
            <a:ext cx="1219950" cy="3030018"/>
            <a:chOff x="555626" y="1341847"/>
            <a:chExt cx="1318335" cy="3284693"/>
          </a:xfrm>
        </p:grpSpPr>
        <p:grpSp>
          <p:nvGrpSpPr>
            <p:cNvPr id="42" name="组合 45"/>
            <p:cNvGrpSpPr/>
            <p:nvPr/>
          </p:nvGrpSpPr>
          <p:grpSpPr>
            <a:xfrm>
              <a:off x="555626" y="1647826"/>
              <a:ext cx="335521" cy="2691956"/>
              <a:chOff x="555626" y="1647826"/>
              <a:chExt cx="335521" cy="2691956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555626" y="1647826"/>
                <a:ext cx="282347" cy="347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72882" y="2848065"/>
                <a:ext cx="234083" cy="347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i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60535" y="3992277"/>
                <a:ext cx="330612" cy="347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en-US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3" name="组合 35"/>
            <p:cNvGrpSpPr/>
            <p:nvPr/>
          </p:nvGrpSpPr>
          <p:grpSpPr>
            <a:xfrm>
              <a:off x="982824" y="1341847"/>
              <a:ext cx="891137" cy="3284693"/>
              <a:chOff x="692156" y="1405815"/>
              <a:chExt cx="947111" cy="3491010"/>
            </a:xfrm>
          </p:grpSpPr>
          <p:grpSp>
            <p:nvGrpSpPr>
              <p:cNvPr id="44" name="组合 34"/>
              <p:cNvGrpSpPr/>
              <p:nvPr/>
            </p:nvGrpSpPr>
            <p:grpSpPr>
              <a:xfrm>
                <a:off x="692156" y="1405815"/>
                <a:ext cx="947111" cy="3491010"/>
                <a:chOff x="692156" y="1405815"/>
                <a:chExt cx="947111" cy="3491010"/>
              </a:xfrm>
            </p:grpSpPr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4" cstate="print"/>
                <a:srcRect b="17010"/>
                <a:stretch>
                  <a:fillRect/>
                </a:stretch>
              </p:blipFill>
              <p:spPr>
                <a:xfrm>
                  <a:off x="692156" y="1405815"/>
                  <a:ext cx="914400" cy="918064"/>
                </a:xfrm>
                <a:prstGeom prst="ellipse">
                  <a:avLst/>
                </a:prstGeom>
                <a:ln w="12700" cap="rnd">
                  <a:solidFill>
                    <a:srgbClr val="333333"/>
                  </a:solidFill>
                </a:ln>
                <a:effectLst/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5" cstate="print"/>
                <a:srcRect l="13195"/>
                <a:stretch>
                  <a:fillRect/>
                </a:stretch>
              </p:blipFill>
              <p:spPr>
                <a:xfrm>
                  <a:off x="698043" y="2686694"/>
                  <a:ext cx="915113" cy="914400"/>
                </a:xfrm>
                <a:prstGeom prst="ellipse">
                  <a:avLst/>
                </a:prstGeom>
                <a:ln w="12700" cap="rnd">
                  <a:solidFill>
                    <a:srgbClr val="333333"/>
                  </a:solidFill>
                </a:ln>
                <a:effectLst/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22203" y="3982425"/>
                  <a:ext cx="917064" cy="914400"/>
                </a:xfrm>
                <a:prstGeom prst="ellipse">
                  <a:avLst/>
                </a:prstGeom>
                <a:ln w="12700" cap="rnd">
                  <a:solidFill>
                    <a:srgbClr val="333333"/>
                  </a:solidFill>
                </a:ln>
                <a:effectLst/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</p:grpSp>
          <p:sp>
            <p:nvSpPr>
              <p:cNvPr id="45" name="TextBox 44"/>
              <p:cNvSpPr txBox="1"/>
              <p:nvPr/>
            </p:nvSpPr>
            <p:spPr>
              <a:xfrm rot="5400000">
                <a:off x="939615" y="3611532"/>
                <a:ext cx="4362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 rot="5400000">
                <a:off x="930090" y="2316428"/>
                <a:ext cx="4362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873091" y="1207751"/>
            <a:ext cx="1582655" cy="3230062"/>
            <a:chOff x="5873091" y="1309351"/>
            <a:chExt cx="1582655" cy="3230062"/>
          </a:xfrm>
        </p:grpSpPr>
        <p:grpSp>
          <p:nvGrpSpPr>
            <p:cNvPr id="3" name="Group 2"/>
            <p:cNvGrpSpPr/>
            <p:nvPr/>
          </p:nvGrpSpPr>
          <p:grpSpPr>
            <a:xfrm>
              <a:off x="5873091" y="1309351"/>
              <a:ext cx="1582655" cy="3230062"/>
              <a:chOff x="5700286" y="1368569"/>
              <a:chExt cx="1582655" cy="3230062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6989828" y="1648680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>
                    <a:latin typeface="Times New Roman"/>
                    <a:cs typeface="Times New Roman"/>
                  </a:rPr>
                  <a:t>1</a:t>
                </a:r>
                <a:endParaRPr lang="en-US" sz="16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001414" y="2752169"/>
                <a:ext cx="248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i="1" dirty="0" smtClean="0">
                    <a:latin typeface="Times New Roman"/>
                    <a:cs typeface="Times New Roman"/>
                  </a:rPr>
                  <a:t>j</a:t>
                </a:r>
                <a:endParaRPr lang="en-US" sz="18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982859" y="393379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i="1" dirty="0" smtClean="0">
                    <a:latin typeface="Times New Roman"/>
                    <a:cs typeface="Times New Roman"/>
                  </a:rPr>
                  <a:t>n</a:t>
                </a:r>
                <a:endParaRPr lang="en-US" sz="1800" i="1" dirty="0">
                  <a:latin typeface="Times New Roman"/>
                  <a:cs typeface="Times New Roman"/>
                </a:endParaRPr>
              </a:p>
            </p:txBody>
          </p:sp>
          <p:pic>
            <p:nvPicPr>
              <p:cNvPr id="1026" name="Picture 2" descr="http://4.bp.blogspot.com/-uQeM7Kklkh8/T3HzMpUGk8I/AAAAAAAAA0M/YV7ru3rx8lc/s1600/American+Beauty'+houses+photos+(1)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0286" y="2473569"/>
                <a:ext cx="1227489" cy="93902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outerShdw blurRad="76200" dir="2700000" sy="23000" kx="1200000" algn="br" rotWithShape="0">
                  <a:prstClr val="black">
                    <a:alpha val="20000"/>
                  </a:prstClr>
                </a:outerShdw>
                <a:softEdge rad="127000"/>
              </a:effectLst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http://www.co.hunterdon.nj.us/photos/museums/hallhouse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0286" y="1368569"/>
                <a:ext cx="1227961" cy="93902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outerShdw blurRad="76200" dir="2700000" sy="23000" kx="1200000" algn="br" rotWithShape="0">
                  <a:prstClr val="black">
                    <a:alpha val="20000"/>
                  </a:prstClr>
                </a:outerShdw>
                <a:softEdge rad="127000"/>
              </a:effectLst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http://0.tqn.com/d/architecture/1/0/f/k/2003-may6t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7484" y="3659602"/>
                <a:ext cx="1227961" cy="93902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outerShdw blurRad="76200" dir="2700000" sy="23000" kx="1200000" algn="br" rotWithShape="0">
                  <a:prstClr val="black">
                    <a:alpha val="20000"/>
                  </a:prstClr>
                </a:outerShdw>
                <a:softEdge rad="127000"/>
              </a:effectLst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4" name="TextBox 73"/>
            <p:cNvSpPr txBox="1"/>
            <p:nvPr/>
          </p:nvSpPr>
          <p:spPr>
            <a:xfrm rot="5400000">
              <a:off x="6297756" y="3251080"/>
              <a:ext cx="378631" cy="401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 rot="5400000">
              <a:off x="6289462" y="2126996"/>
              <a:ext cx="378631" cy="401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cxnSp>
        <p:nvCxnSpPr>
          <p:cNvPr id="76" name="Straight Arrow Connector 75"/>
          <p:cNvCxnSpPr>
            <a:endCxn id="1030" idx="1"/>
          </p:cNvCxnSpPr>
          <p:nvPr/>
        </p:nvCxnSpPr>
        <p:spPr>
          <a:xfrm>
            <a:off x="2471284" y="2995863"/>
            <a:ext cx="3419005" cy="972436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1030" idx="1"/>
          </p:cNvCxnSpPr>
          <p:nvPr/>
        </p:nvCxnSpPr>
        <p:spPr>
          <a:xfrm>
            <a:off x="2476820" y="3957642"/>
            <a:ext cx="3413469" cy="1065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Cross 77"/>
          <p:cNvSpPr/>
          <p:nvPr/>
        </p:nvSpPr>
        <p:spPr>
          <a:xfrm rot="2579315">
            <a:off x="3107563" y="3740746"/>
            <a:ext cx="457200" cy="457200"/>
          </a:xfrm>
          <a:prstGeom prst="plus">
            <a:avLst>
              <a:gd name="adj" fmla="val 3987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>
            <a:endCxn id="1028" idx="1"/>
          </p:cNvCxnSpPr>
          <p:nvPr/>
        </p:nvCxnSpPr>
        <p:spPr>
          <a:xfrm flipV="1">
            <a:off x="2476820" y="1677266"/>
            <a:ext cx="3396271" cy="112212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92697" y="1307934"/>
            <a:ext cx="1555405" cy="152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4" name="Cross 83"/>
          <p:cNvSpPr/>
          <p:nvPr/>
        </p:nvSpPr>
        <p:spPr>
          <a:xfrm rot="2579315">
            <a:off x="3044363" y="2320868"/>
            <a:ext cx="457200" cy="457200"/>
          </a:xfrm>
          <a:prstGeom prst="plus">
            <a:avLst>
              <a:gd name="adj" fmla="val 3987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>
                <a:latin typeface="Times New Roman"/>
                <a:cs typeface="Times New Roman"/>
              </a:rPr>
              <a:t>Example 2:</a:t>
            </a:r>
            <a:r>
              <a:rPr lang="en-US" dirty="0">
                <a:latin typeface="Times New Roman"/>
                <a:cs typeface="Times New Roman"/>
              </a:rPr>
              <a:t> selling </a:t>
            </a:r>
            <a:r>
              <a:rPr lang="en-US" dirty="0">
                <a:solidFill>
                  <a:srgbClr val="FFC000"/>
                </a:solidFill>
                <a:latin typeface="Times New Roman"/>
                <a:cs typeface="Times New Roman"/>
              </a:rPr>
              <a:t>houses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77133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uiExpand="1" build="p"/>
      <p:bldP spid="78" grpId="0" uiExpand="1" animBg="1"/>
      <p:bldP spid="84" grpId="0" uiExpan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967740" y="4527014"/>
            <a:ext cx="78714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Items are possible locations for building a bridge  </a:t>
            </a:r>
            <a:r>
              <a:rPr lang="en-US" sz="2000" i="1" dirty="0" smtClean="0">
                <a:latin typeface="Times New Roman"/>
                <a:cs typeface="Times New Roman"/>
              </a:rPr>
              <a:t>L</a:t>
            </a:r>
            <a:r>
              <a:rPr lang="en-US" sz="2000" dirty="0" smtClean="0">
                <a:latin typeface="Times New Roman"/>
                <a:cs typeface="Times New Roman"/>
              </a:rPr>
              <a:t> = {</a:t>
            </a:r>
            <a:r>
              <a:rPr lang="en-US" sz="2000" i="1" dirty="0" smtClean="0">
                <a:latin typeface="Times New Roman"/>
                <a:cs typeface="Times New Roman"/>
              </a:rPr>
              <a:t>l</a:t>
            </a:r>
            <a:r>
              <a:rPr lang="en-US" sz="2000" baseline="-25000" dirty="0" smtClean="0">
                <a:latin typeface="Times New Roman"/>
                <a:cs typeface="Times New Roman"/>
              </a:rPr>
              <a:t>1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i="1" dirty="0" smtClean="0">
                <a:latin typeface="Times New Roman"/>
                <a:cs typeface="Times New Roman"/>
              </a:rPr>
              <a:t>l</a:t>
            </a:r>
            <a:r>
              <a:rPr lang="en-US" sz="2000" baseline="-25000" dirty="0" smtClean="0"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latin typeface="Times New Roman"/>
                <a:cs typeface="Times New Roman"/>
              </a:rPr>
              <a:t>, …,</a:t>
            </a:r>
            <a:r>
              <a:rPr lang="en-US" sz="2000" i="1" dirty="0" err="1" smtClean="0">
                <a:latin typeface="Times New Roman"/>
                <a:cs typeface="Times New Roman"/>
              </a:rPr>
              <a:t>l</a:t>
            </a:r>
            <a:r>
              <a:rPr lang="en-US" sz="2000" i="1" baseline="-25000" dirty="0" err="1" smtClean="0">
                <a:latin typeface="Times New Roman"/>
                <a:cs typeface="Times New Roman"/>
              </a:rPr>
              <a:t>n</a:t>
            </a:r>
            <a:r>
              <a:rPr lang="en-US" sz="2000" dirty="0" smtClean="0">
                <a:latin typeface="Times New Roman"/>
                <a:cs typeface="Times New Roman"/>
              </a:rPr>
              <a:t>}.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Valuation: </a:t>
            </a:r>
            <a:r>
              <a:rPr lang="en-US" sz="2000" dirty="0" err="1">
                <a:solidFill>
                  <a:srgbClr val="3366FF"/>
                </a:solidFill>
                <a:latin typeface="Times New Roman"/>
                <a:cs typeface="Times New Roman"/>
              </a:rPr>
              <a:t>S</a:t>
            </a:r>
            <a:r>
              <a:rPr lang="en-US" sz="2000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ubmodular</a:t>
            </a:r>
            <a:r>
              <a:rPr lang="en-US" sz="2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If a location is “given” to one bidder, it is “given” to all bidders (as every bidder will use a bridge if it is built).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so: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00200" y="6172200"/>
            <a:ext cx="3124200" cy="6477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56870" y="1262418"/>
            <a:ext cx="6976540" cy="3030017"/>
            <a:chOff x="1256870" y="1262418"/>
            <a:chExt cx="6976540" cy="303001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0500" y="1596803"/>
              <a:ext cx="3224919" cy="22542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85889" y="1913922"/>
              <a:ext cx="1747521" cy="1523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31" name="组合 42"/>
            <p:cNvGrpSpPr/>
            <p:nvPr/>
          </p:nvGrpSpPr>
          <p:grpSpPr>
            <a:xfrm>
              <a:off x="1256870" y="1262418"/>
              <a:ext cx="1219950" cy="3030017"/>
              <a:chOff x="555626" y="1341847"/>
              <a:chExt cx="1318335" cy="3284692"/>
            </a:xfrm>
          </p:grpSpPr>
          <p:grpSp>
            <p:nvGrpSpPr>
              <p:cNvPr id="32" name="组合 45"/>
              <p:cNvGrpSpPr/>
              <p:nvPr/>
            </p:nvGrpSpPr>
            <p:grpSpPr>
              <a:xfrm>
                <a:off x="555626" y="1647826"/>
                <a:ext cx="335521" cy="2691956"/>
                <a:chOff x="555626" y="1647826"/>
                <a:chExt cx="335521" cy="2691956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555626" y="1647826"/>
                  <a:ext cx="282347" cy="3475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en-US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572882" y="2848065"/>
                  <a:ext cx="234083" cy="3475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i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endParaRPr lang="en-US" sz="18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560535" y="3992277"/>
                  <a:ext cx="330612" cy="3475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endParaRPr lang="en-US" sz="18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3" name="组合 35"/>
              <p:cNvGrpSpPr/>
              <p:nvPr/>
            </p:nvGrpSpPr>
            <p:grpSpPr>
              <a:xfrm>
                <a:off x="982824" y="1341847"/>
                <a:ext cx="891137" cy="3284692"/>
                <a:chOff x="692156" y="1405815"/>
                <a:chExt cx="947111" cy="3491009"/>
              </a:xfrm>
            </p:grpSpPr>
            <p:grpSp>
              <p:nvGrpSpPr>
                <p:cNvPr id="34" name="组合 34"/>
                <p:cNvGrpSpPr/>
                <p:nvPr/>
              </p:nvGrpSpPr>
              <p:grpSpPr>
                <a:xfrm>
                  <a:off x="692156" y="1405815"/>
                  <a:ext cx="947111" cy="3491009"/>
                  <a:chOff x="692156" y="1405815"/>
                  <a:chExt cx="947111" cy="3491009"/>
                </a:xfrm>
              </p:grpSpPr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rcRect b="17010"/>
                  <a:stretch>
                    <a:fillRect/>
                  </a:stretch>
                </p:blipFill>
                <p:spPr>
                  <a:xfrm>
                    <a:off x="692156" y="1405815"/>
                    <a:ext cx="914400" cy="918064"/>
                  </a:xfrm>
                  <a:prstGeom prst="ellipse">
                    <a:avLst/>
                  </a:prstGeom>
                  <a:ln w="12700" cap="rnd">
                    <a:solidFill>
                      <a:srgbClr val="333333"/>
                    </a:solidFill>
                  </a:ln>
                  <a:effectLst/>
                  <a:scene3d>
                    <a:camera prst="orthographicFront"/>
                    <a:lightRig rig="contrasting" dir="t">
                      <a:rot lat="0" lon="0" rev="3000000"/>
                    </a:lightRig>
                  </a:scene3d>
                  <a:sp3d contourW="7620">
                    <a:bevelT w="95250" h="31750"/>
                    <a:contourClr>
                      <a:srgbClr val="333333"/>
                    </a:contourClr>
                  </a:sp3d>
                </p:spPr>
              </p:pic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>
                  <a:blip r:embed="rId7" cstate="print"/>
                  <a:srcRect l="13195"/>
                  <a:stretch>
                    <a:fillRect/>
                  </a:stretch>
                </p:blipFill>
                <p:spPr>
                  <a:xfrm>
                    <a:off x="698043" y="2686694"/>
                    <a:ext cx="915113" cy="914400"/>
                  </a:xfrm>
                  <a:prstGeom prst="ellipse">
                    <a:avLst/>
                  </a:prstGeom>
                  <a:ln w="12700" cap="rnd">
                    <a:solidFill>
                      <a:srgbClr val="333333"/>
                    </a:solidFill>
                  </a:ln>
                  <a:effectLst/>
                  <a:scene3d>
                    <a:camera prst="orthographicFront"/>
                    <a:lightRig rig="contrasting" dir="t">
                      <a:rot lat="0" lon="0" rev="3000000"/>
                    </a:lightRig>
                  </a:scene3d>
                  <a:sp3d contourW="7620">
                    <a:bevelT w="95250" h="31750"/>
                    <a:contourClr>
                      <a:srgbClr val="333333"/>
                    </a:contourClr>
                  </a:sp3d>
                </p:spPr>
              </p:pic>
              <p:pic>
                <p:nvPicPr>
                  <p:cNvPr id="39" name="Picture 38"/>
                  <p:cNvPicPr>
                    <a:picLocks noChangeAspect="1"/>
                  </p:cNvPicPr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>
                    <a:off x="722203" y="3982424"/>
                    <a:ext cx="917064" cy="914400"/>
                  </a:xfrm>
                  <a:prstGeom prst="ellipse">
                    <a:avLst/>
                  </a:prstGeom>
                  <a:ln w="12700" cap="rnd">
                    <a:solidFill>
                      <a:srgbClr val="333333"/>
                    </a:solidFill>
                  </a:ln>
                  <a:effectLst/>
                  <a:scene3d>
                    <a:camera prst="orthographicFront"/>
                    <a:lightRig rig="contrasting" dir="t">
                      <a:rot lat="0" lon="0" rev="3000000"/>
                    </a:lightRig>
                  </a:scene3d>
                  <a:sp3d contourW="7620">
                    <a:bevelT w="95250" h="31750"/>
                    <a:contourClr>
                      <a:srgbClr val="333333"/>
                    </a:contourClr>
                  </a:sp3d>
                </p:spPr>
              </p:pic>
            </p:grpSp>
            <p:sp>
              <p:nvSpPr>
                <p:cNvPr id="35" name="TextBox 34"/>
                <p:cNvSpPr txBox="1"/>
                <p:nvPr/>
              </p:nvSpPr>
              <p:spPr>
                <a:xfrm rot="5400000">
                  <a:off x="939615" y="3611532"/>
                  <a:ext cx="4362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 rot="5400000">
                  <a:off x="930090" y="2316428"/>
                  <a:ext cx="4362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</p:grpSp>
        </p:grp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Example 3: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building </a:t>
            </a:r>
            <a:r>
              <a:rPr lang="en-US" dirty="0">
                <a:solidFill>
                  <a:srgbClr val="FFC000"/>
                </a:solidFill>
                <a:latin typeface="Times New Roman"/>
                <a:cs typeface="Times New Roman"/>
              </a:rPr>
              <a:t>bridges (public good</a:t>
            </a:r>
            <a:r>
              <a:rPr lang="en-US" dirty="0" smtClean="0">
                <a:solidFill>
                  <a:srgbClr val="FFC000"/>
                </a:solidFill>
                <a:latin typeface="Times New Roman"/>
                <a:cs typeface="Times New Roman"/>
              </a:rPr>
              <a:t>)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7775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9014</TotalTime>
  <Words>2693</Words>
  <Application>Microsoft Macintosh PowerPoint</Application>
  <PresentationFormat>On-screen Show (4:3)</PresentationFormat>
  <Paragraphs>429</Paragraphs>
  <Slides>44</Slides>
  <Notes>29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Part II: Revenue-optimal Mechanisms</vt:lpstr>
      <vt:lpstr>Contents</vt:lpstr>
      <vt:lpstr>[1] General Setting</vt:lpstr>
      <vt:lpstr>[Background] Auctions: Set-up (General)</vt:lpstr>
      <vt:lpstr>[Background] Auctions: Set-up (General)</vt:lpstr>
      <vt:lpstr>[Background] Auctions: Execution</vt:lpstr>
      <vt:lpstr>Example 1: selling paintings</vt:lpstr>
      <vt:lpstr>Example 2: selling houses</vt:lpstr>
      <vt:lpstr>Example 3: building bridges (public good)</vt:lpstr>
      <vt:lpstr>Slide 10</vt:lpstr>
      <vt:lpstr>Same Solution?</vt:lpstr>
      <vt:lpstr>CHAPTER2</vt:lpstr>
      <vt:lpstr>Slide 13</vt:lpstr>
      <vt:lpstr>What Goes Wrong?</vt:lpstr>
      <vt:lpstr>Succinct LP formulation</vt:lpstr>
      <vt:lpstr>Can we fix this?</vt:lpstr>
      <vt:lpstr>Implicit Form</vt:lpstr>
      <vt:lpstr>Is implicit form useful?</vt:lpstr>
      <vt:lpstr>Structure of the feasible Implicit Forms</vt:lpstr>
      <vt:lpstr>Set of  Feasible  Implicit Forms</vt:lpstr>
      <vt:lpstr>Set of  Feasible  Implicit Forms</vt:lpstr>
      <vt:lpstr>Set of  Feasible  Implicit Forms</vt:lpstr>
      <vt:lpstr>Characterization of the Corners</vt:lpstr>
      <vt:lpstr>Characterization of the Corners</vt:lpstr>
      <vt:lpstr>Characterization of the Corners</vt:lpstr>
      <vt:lpstr>Characterization Theorem</vt:lpstr>
      <vt:lpstr>Is implicit form useful?</vt:lpstr>
      <vt:lpstr>How does the Optimal Mechanism Look Like?</vt:lpstr>
      <vt:lpstr>CHAPTER3</vt:lpstr>
      <vt:lpstr>Succinct LP (General)</vt:lpstr>
      <vt:lpstr>Checking Feasibility For Implicit Forms</vt:lpstr>
      <vt:lpstr>Separation Oracle?</vt:lpstr>
      <vt:lpstr>Separation Oracle?</vt:lpstr>
      <vt:lpstr>Separation and Optimization</vt:lpstr>
      <vt:lpstr>Can we compute the corners given Alg. AF?</vt:lpstr>
      <vt:lpstr>Separation and Optimization</vt:lpstr>
      <vt:lpstr>Slide 37</vt:lpstr>
      <vt:lpstr>Succinct LP (General)</vt:lpstr>
      <vt:lpstr>Real LP We Solve (General)</vt:lpstr>
      <vt:lpstr>Finishing the Proof</vt:lpstr>
      <vt:lpstr>Final Result</vt:lpstr>
      <vt:lpstr>Slide 42</vt:lpstr>
      <vt:lpstr>Slide 43</vt:lpstr>
      <vt:lpstr>Thank you for your attention!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 Zhan</dc:creator>
  <cp:lastModifiedBy>Constantinos Daskalakis</cp:lastModifiedBy>
  <cp:revision>460</cp:revision>
  <dcterms:created xsi:type="dcterms:W3CDTF">2014-06-09T21:14:15Z</dcterms:created>
  <dcterms:modified xsi:type="dcterms:W3CDTF">2014-06-09T21:18:01Z</dcterms:modified>
</cp:coreProperties>
</file>