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4" r:id="rId3"/>
    <p:sldId id="286" r:id="rId4"/>
    <p:sldId id="304" r:id="rId5"/>
    <p:sldId id="320" r:id="rId6"/>
    <p:sldId id="321" r:id="rId7"/>
    <p:sldId id="318" r:id="rId8"/>
    <p:sldId id="274" r:id="rId9"/>
    <p:sldId id="285" r:id="rId10"/>
    <p:sldId id="281" r:id="rId11"/>
    <p:sldId id="322" r:id="rId12"/>
    <p:sldId id="323" r:id="rId13"/>
    <p:sldId id="301" r:id="rId14"/>
    <p:sldId id="290" r:id="rId15"/>
    <p:sldId id="297" r:id="rId16"/>
    <p:sldId id="289" r:id="rId17"/>
    <p:sldId id="324" r:id="rId18"/>
    <p:sldId id="298" r:id="rId19"/>
    <p:sldId id="299" r:id="rId20"/>
    <p:sldId id="300" r:id="rId21"/>
    <p:sldId id="293" r:id="rId22"/>
    <p:sldId id="325" r:id="rId23"/>
    <p:sldId id="264" r:id="rId24"/>
    <p:sldId id="272" r:id="rId25"/>
    <p:sldId id="311" r:id="rId26"/>
    <p:sldId id="312" r:id="rId27"/>
    <p:sldId id="316" r:id="rId28"/>
    <p:sldId id="313" r:id="rId29"/>
    <p:sldId id="275" r:id="rId30"/>
    <p:sldId id="314" r:id="rId31"/>
    <p:sldId id="317" r:id="rId32"/>
    <p:sldId id="315" r:id="rId33"/>
    <p:sldId id="326" r:id="rId34"/>
    <p:sldId id="270" r:id="rId35"/>
    <p:sldId id="27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CC"/>
    <a:srgbClr val="009900"/>
    <a:srgbClr val="CC0000"/>
    <a:srgbClr val="FF9900"/>
    <a:srgbClr val="FFFFFF"/>
    <a:srgbClr val="FFFF66"/>
    <a:srgbClr val="FC2020"/>
    <a:srgbClr val="99CCFF"/>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85915" autoAdjust="0"/>
  </p:normalViewPr>
  <p:slideViewPr>
    <p:cSldViewPr>
      <p:cViewPr varScale="1">
        <p:scale>
          <a:sx n="63" d="100"/>
          <a:sy n="63" d="100"/>
        </p:scale>
        <p:origin x="-126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varyColors val="1"/>
        <c:ser>
          <c:idx val="0"/>
          <c:order val="0"/>
          <c:tx>
            <c:strRef>
              <c:f>Sheet1!$B$1</c:f>
              <c:strCache>
                <c:ptCount val="1"/>
                <c:pt idx="0">
                  <c:v>Oracle</c:v>
                </c:pt>
              </c:strCache>
            </c:strRef>
          </c:tx>
          <c:spPr>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8900000" scaled="1"/>
              <a:tileRect/>
            </a:gradFill>
          </c:spPr>
          <c:cat>
            <c:strRef>
              <c:f>Sheet1!$A$2:$A$3</c:f>
              <c:strCache>
                <c:ptCount val="2"/>
                <c:pt idx="0">
                  <c:v>Actors</c:v>
                </c:pt>
                <c:pt idx="1">
                  <c:v>Diseases</c:v>
                </c:pt>
              </c:strCache>
            </c:strRef>
          </c:cat>
          <c:val>
            <c:numRef>
              <c:f>Sheet1!$B$2:$B$3</c:f>
              <c:numCache>
                <c:formatCode>General</c:formatCode>
                <c:ptCount val="2"/>
                <c:pt idx="0">
                  <c:v>0.54</c:v>
                </c:pt>
                <c:pt idx="1">
                  <c:v>0.44000000000000011</c:v>
                </c:pt>
              </c:numCache>
            </c:numRef>
          </c:val>
        </c:ser>
        <c:ser>
          <c:idx val="1"/>
          <c:order val="1"/>
          <c:tx>
            <c:strRef>
              <c:f>Sheet1!$C$1</c:f>
              <c:strCache>
                <c:ptCount val="1"/>
                <c:pt idx="0">
                  <c:v>Full Model</c:v>
                </c:pt>
              </c:strCache>
            </c:strRef>
          </c:tx>
          <c:spPr>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8900000" scaled="1"/>
              <a:tileRect/>
            </a:gradFill>
          </c:spPr>
          <c:cat>
            <c:strRef>
              <c:f>Sheet1!$A$2:$A$3</c:f>
              <c:strCache>
                <c:ptCount val="2"/>
                <c:pt idx="0">
                  <c:v>Actors</c:v>
                </c:pt>
                <c:pt idx="1">
                  <c:v>Diseases</c:v>
                </c:pt>
              </c:strCache>
            </c:strRef>
          </c:cat>
          <c:val>
            <c:numRef>
              <c:f>Sheet1!$C$2:$C$3</c:f>
              <c:numCache>
                <c:formatCode>General</c:formatCode>
                <c:ptCount val="2"/>
              </c:numCache>
            </c:numRef>
          </c:val>
        </c:ser>
        <c:ser>
          <c:idx val="2"/>
          <c:order val="2"/>
          <c:tx>
            <c:strRef>
              <c:f>Sheet1!$D$1</c:f>
              <c:strCache>
                <c:ptCount val="1"/>
                <c:pt idx="0">
                  <c:v>Search</c:v>
                </c:pt>
              </c:strCache>
            </c:strRef>
          </c:tx>
          <c:spPr>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c:spPr>
          <c:cat>
            <c:strRef>
              <c:f>Sheet1!$A$2:$A$3</c:f>
              <c:strCache>
                <c:ptCount val="2"/>
                <c:pt idx="0">
                  <c:v>Actors</c:v>
                </c:pt>
                <c:pt idx="1">
                  <c:v>Diseases</c:v>
                </c:pt>
              </c:strCache>
            </c:strRef>
          </c:cat>
          <c:val>
            <c:numRef>
              <c:f>Sheet1!$D$2:$D$3</c:f>
              <c:numCache>
                <c:formatCode>General</c:formatCode>
                <c:ptCount val="2"/>
              </c:numCache>
            </c:numRef>
          </c:val>
        </c:ser>
        <c:ser>
          <c:idx val="3"/>
          <c:order val="3"/>
          <c:tx>
            <c:strRef>
              <c:f>Sheet1!$E$1</c:f>
              <c:strCache>
                <c:ptCount val="1"/>
                <c:pt idx="0">
                  <c:v>No Template</c:v>
                </c:pt>
              </c:strCache>
            </c:strRef>
          </c:tx>
          <c:spPr>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8900000" scaled="1"/>
              <a:tileRect/>
            </a:gradFill>
          </c:spPr>
          <c:cat>
            <c:strRef>
              <c:f>Sheet1!$A$2:$A$3</c:f>
              <c:strCache>
                <c:ptCount val="2"/>
                <c:pt idx="0">
                  <c:v>Actors</c:v>
                </c:pt>
                <c:pt idx="1">
                  <c:v>Diseases</c:v>
                </c:pt>
              </c:strCache>
            </c:strRef>
          </c:cat>
          <c:val>
            <c:numRef>
              <c:f>Sheet1!$E$2:$E$3</c:f>
              <c:numCache>
                <c:formatCode>General</c:formatCode>
                <c:ptCount val="2"/>
              </c:numCache>
            </c:numRef>
          </c:val>
        </c:ser>
        <c:ser>
          <c:idx val="4"/>
          <c:order val="4"/>
          <c:tx>
            <c:strRef>
              <c:f>Sheet1!$F$1</c:f>
              <c:strCache>
                <c:ptCount val="1"/>
                <c:pt idx="0">
                  <c:v>Disjoint</c:v>
                </c:pt>
              </c:strCache>
            </c:strRef>
          </c:tx>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c:spPr>
          <c:cat>
            <c:strRef>
              <c:f>Sheet1!$A$2:$A$3</c:f>
              <c:strCache>
                <c:ptCount val="2"/>
                <c:pt idx="0">
                  <c:v>Actors</c:v>
                </c:pt>
                <c:pt idx="1">
                  <c:v>Diseases</c:v>
                </c:pt>
              </c:strCache>
            </c:strRef>
          </c:cat>
          <c:val>
            <c:numRef>
              <c:f>Sheet1!$F$2:$F$3</c:f>
              <c:numCache>
                <c:formatCode>General</c:formatCode>
                <c:ptCount val="2"/>
              </c:numCache>
            </c:numRef>
          </c:val>
        </c:ser>
        <c:dLbls>
          <c:showVal val="1"/>
        </c:dLbls>
        <c:gapWidth val="250"/>
        <c:overlap val="-40"/>
        <c:axId val="104162048"/>
        <c:axId val="104163584"/>
      </c:barChart>
      <c:catAx>
        <c:axId val="104162048"/>
        <c:scaling>
          <c:orientation val="minMax"/>
        </c:scaling>
        <c:axPos val="b"/>
        <c:tickLblPos val="nextTo"/>
        <c:crossAx val="104163584"/>
        <c:crosses val="autoZero"/>
        <c:auto val="1"/>
        <c:lblAlgn val="ctr"/>
        <c:lblOffset val="100"/>
      </c:catAx>
      <c:valAx>
        <c:axId val="104163584"/>
        <c:scaling>
          <c:orientation val="minMax"/>
          <c:max val="0.60000000000000064"/>
          <c:min val="0"/>
        </c:scaling>
        <c:axPos val="l"/>
        <c:title>
          <c:tx>
            <c:rich>
              <a:bodyPr/>
              <a:lstStyle/>
              <a:p>
                <a:pPr>
                  <a:defRPr/>
                </a:pPr>
                <a:r>
                  <a:rPr lang="en-US" sz="1800" b="1" i="0" u="none" strike="noStrike" cap="small" baseline="0" dirty="0" smtClean="0"/>
                  <a:t>Rouge </a:t>
                </a:r>
                <a:r>
                  <a:rPr lang="en-US" dirty="0" smtClean="0"/>
                  <a:t>F-Score</a:t>
                </a:r>
                <a:endParaRPr lang="en-US" dirty="0"/>
              </a:p>
            </c:rich>
          </c:tx>
          <c:layout/>
        </c:title>
        <c:numFmt formatCode="General" sourceLinked="1"/>
        <c:tickLblPos val="nextTo"/>
        <c:crossAx val="104162048"/>
        <c:crosses val="autoZero"/>
        <c:crossBetween val="between"/>
      </c:valAx>
      <c:spPr>
        <a:noFill/>
        <a:ln w="25400">
          <a:noFill/>
        </a:ln>
      </c:spPr>
    </c:plotArea>
    <c:legend>
      <c:legendPos val="r"/>
      <c:layout>
        <c:manualLayout>
          <c:xMode val="edge"/>
          <c:yMode val="edge"/>
          <c:x val="0.80516586468358275"/>
          <c:y val="1.2130015203394282E-3"/>
          <c:w val="0.18255018469913509"/>
          <c:h val="0.21824195204423943"/>
        </c:manualLayout>
      </c:layout>
      <c:overlay val="1"/>
      <c:txPr>
        <a:bodyPr/>
        <a:lstStyle/>
        <a:p>
          <a:pPr>
            <a:defRPr sz="12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varyColors val="1"/>
        <c:ser>
          <c:idx val="0"/>
          <c:order val="0"/>
          <c:tx>
            <c:strRef>
              <c:f>Sheet1!$B$1</c:f>
              <c:strCache>
                <c:ptCount val="1"/>
                <c:pt idx="0">
                  <c:v>Oracle</c:v>
                </c:pt>
              </c:strCache>
            </c:strRef>
          </c:tx>
          <c:spPr>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8900000" scaled="1"/>
              <a:tileRect/>
            </a:gradFill>
          </c:spPr>
          <c:cat>
            <c:strRef>
              <c:f>Sheet1!$A$2:$A$3</c:f>
              <c:strCache>
                <c:ptCount val="2"/>
                <c:pt idx="0">
                  <c:v>Actors</c:v>
                </c:pt>
                <c:pt idx="1">
                  <c:v>Diseases</c:v>
                </c:pt>
              </c:strCache>
            </c:strRef>
          </c:cat>
          <c:val>
            <c:numRef>
              <c:f>Sheet1!$B$2:$B$3</c:f>
              <c:numCache>
                <c:formatCode>General</c:formatCode>
                <c:ptCount val="2"/>
                <c:pt idx="0">
                  <c:v>0.54</c:v>
                </c:pt>
                <c:pt idx="1">
                  <c:v>0.44</c:v>
                </c:pt>
              </c:numCache>
            </c:numRef>
          </c:val>
        </c:ser>
        <c:ser>
          <c:idx val="1"/>
          <c:order val="1"/>
          <c:tx>
            <c:strRef>
              <c:f>Sheet1!$C$1</c:f>
              <c:strCache>
                <c:ptCount val="1"/>
                <c:pt idx="0">
                  <c:v>Full Model</c:v>
                </c:pt>
              </c:strCache>
            </c:strRef>
          </c:tx>
          <c:spPr>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8900000" scaled="1"/>
              <a:tileRect/>
            </a:gradFill>
          </c:spPr>
          <c:cat>
            <c:strRef>
              <c:f>Sheet1!$A$2:$A$3</c:f>
              <c:strCache>
                <c:ptCount val="2"/>
                <c:pt idx="0">
                  <c:v>Actors</c:v>
                </c:pt>
                <c:pt idx="1">
                  <c:v>Diseases</c:v>
                </c:pt>
              </c:strCache>
            </c:strRef>
          </c:cat>
          <c:val>
            <c:numRef>
              <c:f>Sheet1!$C$2:$C$3</c:f>
              <c:numCache>
                <c:formatCode>General</c:formatCode>
                <c:ptCount val="2"/>
                <c:pt idx="0">
                  <c:v>0.41000000000000009</c:v>
                </c:pt>
                <c:pt idx="1">
                  <c:v>0.37000000000000011</c:v>
                </c:pt>
              </c:numCache>
            </c:numRef>
          </c:val>
        </c:ser>
        <c:ser>
          <c:idx val="2"/>
          <c:order val="2"/>
          <c:tx>
            <c:strRef>
              <c:f>Sheet1!$D$1</c:f>
              <c:strCache>
                <c:ptCount val="1"/>
                <c:pt idx="0">
                  <c:v>Search</c:v>
                </c:pt>
              </c:strCache>
            </c:strRef>
          </c:tx>
          <c:spPr>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c:spPr>
          <c:cat>
            <c:strRef>
              <c:f>Sheet1!$A$2:$A$3</c:f>
              <c:strCache>
                <c:ptCount val="2"/>
                <c:pt idx="0">
                  <c:v>Actors</c:v>
                </c:pt>
                <c:pt idx="1">
                  <c:v>Diseases</c:v>
                </c:pt>
              </c:strCache>
            </c:strRef>
          </c:cat>
          <c:val>
            <c:numRef>
              <c:f>Sheet1!$D$2:$D$3</c:f>
              <c:numCache>
                <c:formatCode>General</c:formatCode>
                <c:ptCount val="2"/>
              </c:numCache>
            </c:numRef>
          </c:val>
        </c:ser>
        <c:ser>
          <c:idx val="3"/>
          <c:order val="3"/>
          <c:tx>
            <c:strRef>
              <c:f>Sheet1!$E$1</c:f>
              <c:strCache>
                <c:ptCount val="1"/>
                <c:pt idx="0">
                  <c:v>No Template</c:v>
                </c:pt>
              </c:strCache>
            </c:strRef>
          </c:tx>
          <c:spPr>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8900000" scaled="1"/>
              <a:tileRect/>
            </a:gradFill>
          </c:spPr>
          <c:cat>
            <c:strRef>
              <c:f>Sheet1!$A$2:$A$3</c:f>
              <c:strCache>
                <c:ptCount val="2"/>
                <c:pt idx="0">
                  <c:v>Actors</c:v>
                </c:pt>
                <c:pt idx="1">
                  <c:v>Diseases</c:v>
                </c:pt>
              </c:strCache>
            </c:strRef>
          </c:cat>
          <c:val>
            <c:numRef>
              <c:f>Sheet1!$E$2:$E$3</c:f>
              <c:numCache>
                <c:formatCode>General</c:formatCode>
                <c:ptCount val="2"/>
              </c:numCache>
            </c:numRef>
          </c:val>
        </c:ser>
        <c:ser>
          <c:idx val="4"/>
          <c:order val="4"/>
          <c:tx>
            <c:strRef>
              <c:f>Sheet1!$F$1</c:f>
              <c:strCache>
                <c:ptCount val="1"/>
                <c:pt idx="0">
                  <c:v>Disjoint</c:v>
                </c:pt>
              </c:strCache>
            </c:strRef>
          </c:tx>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c:spPr>
          <c:cat>
            <c:strRef>
              <c:f>Sheet1!$A$2:$A$3</c:f>
              <c:strCache>
                <c:ptCount val="2"/>
                <c:pt idx="0">
                  <c:v>Actors</c:v>
                </c:pt>
                <c:pt idx="1">
                  <c:v>Diseases</c:v>
                </c:pt>
              </c:strCache>
            </c:strRef>
          </c:cat>
          <c:val>
            <c:numRef>
              <c:f>Sheet1!$F$2:$F$3</c:f>
              <c:numCache>
                <c:formatCode>General</c:formatCode>
                <c:ptCount val="2"/>
              </c:numCache>
            </c:numRef>
          </c:val>
        </c:ser>
        <c:dLbls>
          <c:showVal val="1"/>
        </c:dLbls>
        <c:gapWidth val="250"/>
        <c:overlap val="-40"/>
        <c:axId val="104336768"/>
        <c:axId val="104379520"/>
      </c:barChart>
      <c:catAx>
        <c:axId val="104336768"/>
        <c:scaling>
          <c:orientation val="minMax"/>
        </c:scaling>
        <c:axPos val="b"/>
        <c:tickLblPos val="nextTo"/>
        <c:crossAx val="104379520"/>
        <c:crosses val="autoZero"/>
        <c:auto val="1"/>
        <c:lblAlgn val="ctr"/>
        <c:lblOffset val="100"/>
      </c:catAx>
      <c:valAx>
        <c:axId val="104379520"/>
        <c:scaling>
          <c:orientation val="minMax"/>
          <c:max val="0.60000000000000064"/>
          <c:min val="0"/>
        </c:scaling>
        <c:axPos val="l"/>
        <c:title>
          <c:tx>
            <c:rich>
              <a:bodyPr/>
              <a:lstStyle/>
              <a:p>
                <a:pPr>
                  <a:defRPr/>
                </a:pPr>
                <a:r>
                  <a:rPr lang="en-US" sz="1800" b="1" i="0" u="none" strike="noStrike" cap="small" baseline="0" dirty="0" smtClean="0"/>
                  <a:t>Rouge </a:t>
                </a:r>
                <a:r>
                  <a:rPr lang="en-US" dirty="0" smtClean="0"/>
                  <a:t>F-Score</a:t>
                </a:r>
                <a:endParaRPr lang="en-US" dirty="0"/>
              </a:p>
            </c:rich>
          </c:tx>
          <c:layout/>
        </c:title>
        <c:numFmt formatCode="General" sourceLinked="1"/>
        <c:tickLblPos val="nextTo"/>
        <c:crossAx val="104336768"/>
        <c:crosses val="autoZero"/>
        <c:crossBetween val="between"/>
      </c:valAx>
      <c:spPr>
        <a:noFill/>
        <a:ln w="25400">
          <a:noFill/>
        </a:ln>
      </c:spPr>
    </c:plotArea>
    <c:legend>
      <c:legendPos val="r"/>
      <c:layout>
        <c:manualLayout>
          <c:xMode val="edge"/>
          <c:yMode val="edge"/>
          <c:x val="0.80516586468358309"/>
          <c:y val="1.2130015203394282E-3"/>
          <c:w val="0.18255018469913517"/>
          <c:h val="0.21824195204423949"/>
        </c:manualLayout>
      </c:layout>
      <c:overlay val="1"/>
      <c:txPr>
        <a:bodyPr/>
        <a:lstStyle/>
        <a:p>
          <a:pPr>
            <a:defRPr sz="12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6"/>
  <c:chart>
    <c:autoTitleDeleted val="1"/>
    <c:plotArea>
      <c:layout/>
      <c:barChart>
        <c:barDir val="col"/>
        <c:grouping val="clustered"/>
        <c:varyColors val="1"/>
        <c:ser>
          <c:idx val="0"/>
          <c:order val="0"/>
          <c:tx>
            <c:strRef>
              <c:f>Sheet1!$B$1</c:f>
              <c:strCache>
                <c:ptCount val="1"/>
                <c:pt idx="0">
                  <c:v>Oracle</c:v>
                </c:pt>
              </c:strCache>
            </c:strRef>
          </c:tx>
          <c:spPr>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8900000" scaled="1"/>
              <a:tileRect/>
            </a:gradFill>
          </c:spPr>
          <c:cat>
            <c:strRef>
              <c:f>Sheet1!$A$2:$A$3</c:f>
              <c:strCache>
                <c:ptCount val="2"/>
                <c:pt idx="0">
                  <c:v>Actors</c:v>
                </c:pt>
                <c:pt idx="1">
                  <c:v>Diseases</c:v>
                </c:pt>
              </c:strCache>
            </c:strRef>
          </c:cat>
          <c:val>
            <c:numRef>
              <c:f>Sheet1!$B$2:$B$3</c:f>
              <c:numCache>
                <c:formatCode>General</c:formatCode>
                <c:ptCount val="2"/>
                <c:pt idx="0">
                  <c:v>0.54</c:v>
                </c:pt>
                <c:pt idx="1">
                  <c:v>0.44</c:v>
                </c:pt>
              </c:numCache>
            </c:numRef>
          </c:val>
        </c:ser>
        <c:ser>
          <c:idx val="1"/>
          <c:order val="1"/>
          <c:tx>
            <c:strRef>
              <c:f>Sheet1!$C$1</c:f>
              <c:strCache>
                <c:ptCount val="1"/>
                <c:pt idx="0">
                  <c:v>Full Model</c:v>
                </c:pt>
              </c:strCache>
            </c:strRef>
          </c:tx>
          <c:spPr>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8900000" scaled="1"/>
              <a:tileRect/>
            </a:gradFill>
          </c:spPr>
          <c:cat>
            <c:strRef>
              <c:f>Sheet1!$A$2:$A$3</c:f>
              <c:strCache>
                <c:ptCount val="2"/>
                <c:pt idx="0">
                  <c:v>Actors</c:v>
                </c:pt>
                <c:pt idx="1">
                  <c:v>Diseases</c:v>
                </c:pt>
              </c:strCache>
            </c:strRef>
          </c:cat>
          <c:val>
            <c:numRef>
              <c:f>Sheet1!$C$2:$C$3</c:f>
              <c:numCache>
                <c:formatCode>General</c:formatCode>
                <c:ptCount val="2"/>
                <c:pt idx="0">
                  <c:v>0.41000000000000009</c:v>
                </c:pt>
                <c:pt idx="1">
                  <c:v>0.37000000000000011</c:v>
                </c:pt>
              </c:numCache>
            </c:numRef>
          </c:val>
        </c:ser>
        <c:ser>
          <c:idx val="2"/>
          <c:order val="2"/>
          <c:tx>
            <c:strRef>
              <c:f>Sheet1!$D$1</c:f>
              <c:strCache>
                <c:ptCount val="1"/>
                <c:pt idx="0">
                  <c:v>Search</c:v>
                </c:pt>
              </c:strCache>
            </c:strRef>
          </c:tx>
          <c:spPr>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c:spPr>
          <c:cat>
            <c:strRef>
              <c:f>Sheet1!$A$2:$A$3</c:f>
              <c:strCache>
                <c:ptCount val="2"/>
                <c:pt idx="0">
                  <c:v>Actors</c:v>
                </c:pt>
                <c:pt idx="1">
                  <c:v>Diseases</c:v>
                </c:pt>
              </c:strCache>
            </c:strRef>
          </c:cat>
          <c:val>
            <c:numRef>
              <c:f>Sheet1!$D$2:$D$3</c:f>
              <c:numCache>
                <c:formatCode>General</c:formatCode>
                <c:ptCount val="2"/>
                <c:pt idx="0">
                  <c:v>0.13</c:v>
                </c:pt>
                <c:pt idx="1">
                  <c:v>0.32000000000000012</c:v>
                </c:pt>
              </c:numCache>
            </c:numRef>
          </c:val>
        </c:ser>
        <c:ser>
          <c:idx val="3"/>
          <c:order val="3"/>
          <c:tx>
            <c:strRef>
              <c:f>Sheet1!$E$1</c:f>
              <c:strCache>
                <c:ptCount val="1"/>
                <c:pt idx="0">
                  <c:v>No Template</c:v>
                </c:pt>
              </c:strCache>
            </c:strRef>
          </c:tx>
          <c:spPr>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8900000" scaled="1"/>
              <a:tileRect/>
            </a:gradFill>
          </c:spPr>
          <c:cat>
            <c:strRef>
              <c:f>Sheet1!$A$2:$A$3</c:f>
              <c:strCache>
                <c:ptCount val="2"/>
                <c:pt idx="0">
                  <c:v>Actors</c:v>
                </c:pt>
                <c:pt idx="1">
                  <c:v>Diseases</c:v>
                </c:pt>
              </c:strCache>
            </c:strRef>
          </c:cat>
          <c:val>
            <c:numRef>
              <c:f>Sheet1!$E$2:$E$3</c:f>
              <c:numCache>
                <c:formatCode>General</c:formatCode>
                <c:ptCount val="2"/>
              </c:numCache>
            </c:numRef>
          </c:val>
        </c:ser>
        <c:ser>
          <c:idx val="4"/>
          <c:order val="4"/>
          <c:tx>
            <c:strRef>
              <c:f>Sheet1!$F$1</c:f>
              <c:strCache>
                <c:ptCount val="1"/>
                <c:pt idx="0">
                  <c:v>Disjoint</c:v>
                </c:pt>
              </c:strCache>
            </c:strRef>
          </c:tx>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c:spPr>
          <c:cat>
            <c:strRef>
              <c:f>Sheet1!$A$2:$A$3</c:f>
              <c:strCache>
                <c:ptCount val="2"/>
                <c:pt idx="0">
                  <c:v>Actors</c:v>
                </c:pt>
                <c:pt idx="1">
                  <c:v>Diseases</c:v>
                </c:pt>
              </c:strCache>
            </c:strRef>
          </c:cat>
          <c:val>
            <c:numRef>
              <c:f>Sheet1!$F$2:$F$3</c:f>
              <c:numCache>
                <c:formatCode>General</c:formatCode>
                <c:ptCount val="2"/>
              </c:numCache>
            </c:numRef>
          </c:val>
        </c:ser>
        <c:dLbls>
          <c:showVal val="1"/>
        </c:dLbls>
        <c:gapWidth val="250"/>
        <c:overlap val="-40"/>
        <c:axId val="111757568"/>
        <c:axId val="111767552"/>
      </c:barChart>
      <c:catAx>
        <c:axId val="111757568"/>
        <c:scaling>
          <c:orientation val="minMax"/>
        </c:scaling>
        <c:axPos val="b"/>
        <c:tickLblPos val="nextTo"/>
        <c:crossAx val="111767552"/>
        <c:crosses val="autoZero"/>
        <c:auto val="1"/>
        <c:lblAlgn val="ctr"/>
        <c:lblOffset val="100"/>
      </c:catAx>
      <c:valAx>
        <c:axId val="111767552"/>
        <c:scaling>
          <c:orientation val="minMax"/>
          <c:max val="0.60000000000000064"/>
          <c:min val="0"/>
        </c:scaling>
        <c:axPos val="l"/>
        <c:title>
          <c:tx>
            <c:rich>
              <a:bodyPr/>
              <a:lstStyle/>
              <a:p>
                <a:pPr>
                  <a:defRPr/>
                </a:pPr>
                <a:r>
                  <a:rPr lang="en-US" sz="1800" b="1" i="0" u="none" strike="noStrike" cap="small" baseline="0" dirty="0" smtClean="0"/>
                  <a:t>Rouge </a:t>
                </a:r>
                <a:r>
                  <a:rPr lang="en-US" dirty="0" smtClean="0"/>
                  <a:t>F-Score</a:t>
                </a:r>
                <a:endParaRPr lang="en-US" dirty="0"/>
              </a:p>
            </c:rich>
          </c:tx>
          <c:layout/>
        </c:title>
        <c:numFmt formatCode="General" sourceLinked="1"/>
        <c:tickLblPos val="nextTo"/>
        <c:crossAx val="111757568"/>
        <c:crosses val="autoZero"/>
        <c:crossBetween val="between"/>
      </c:valAx>
      <c:spPr>
        <a:noFill/>
        <a:ln w="25400">
          <a:noFill/>
        </a:ln>
      </c:spPr>
    </c:plotArea>
    <c:legend>
      <c:legendPos val="r"/>
      <c:layout>
        <c:manualLayout>
          <c:xMode val="edge"/>
          <c:yMode val="edge"/>
          <c:x val="0.80516586468358309"/>
          <c:y val="1.2130015203394282E-3"/>
          <c:w val="0.18255018469913517"/>
          <c:h val="0.21824195204423949"/>
        </c:manualLayout>
      </c:layout>
      <c:overlay val="1"/>
      <c:txPr>
        <a:bodyPr/>
        <a:lstStyle/>
        <a:p>
          <a:pPr>
            <a:defRPr sz="1200"/>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varyColors val="1"/>
        <c:ser>
          <c:idx val="0"/>
          <c:order val="0"/>
          <c:tx>
            <c:strRef>
              <c:f>Sheet1!$B$1</c:f>
              <c:strCache>
                <c:ptCount val="1"/>
                <c:pt idx="0">
                  <c:v>Oracle</c:v>
                </c:pt>
              </c:strCache>
            </c:strRef>
          </c:tx>
          <c:spPr>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8900000" scaled="1"/>
              <a:tileRect/>
            </a:gradFill>
          </c:spPr>
          <c:cat>
            <c:strRef>
              <c:f>Sheet1!$A$2:$A$3</c:f>
              <c:strCache>
                <c:ptCount val="2"/>
                <c:pt idx="0">
                  <c:v>Actors</c:v>
                </c:pt>
                <c:pt idx="1">
                  <c:v>Diseases</c:v>
                </c:pt>
              </c:strCache>
            </c:strRef>
          </c:cat>
          <c:val>
            <c:numRef>
              <c:f>Sheet1!$B$2:$B$3</c:f>
              <c:numCache>
                <c:formatCode>General</c:formatCode>
                <c:ptCount val="2"/>
                <c:pt idx="0">
                  <c:v>0.54</c:v>
                </c:pt>
                <c:pt idx="1">
                  <c:v>0.44</c:v>
                </c:pt>
              </c:numCache>
            </c:numRef>
          </c:val>
        </c:ser>
        <c:ser>
          <c:idx val="1"/>
          <c:order val="1"/>
          <c:tx>
            <c:strRef>
              <c:f>Sheet1!$C$1</c:f>
              <c:strCache>
                <c:ptCount val="1"/>
                <c:pt idx="0">
                  <c:v>Full Model</c:v>
                </c:pt>
              </c:strCache>
            </c:strRef>
          </c:tx>
          <c:spPr>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8900000" scaled="1"/>
              <a:tileRect/>
            </a:gradFill>
          </c:spPr>
          <c:cat>
            <c:strRef>
              <c:f>Sheet1!$A$2:$A$3</c:f>
              <c:strCache>
                <c:ptCount val="2"/>
                <c:pt idx="0">
                  <c:v>Actors</c:v>
                </c:pt>
                <c:pt idx="1">
                  <c:v>Diseases</c:v>
                </c:pt>
              </c:strCache>
            </c:strRef>
          </c:cat>
          <c:val>
            <c:numRef>
              <c:f>Sheet1!$C$2:$C$3</c:f>
              <c:numCache>
                <c:formatCode>General</c:formatCode>
                <c:ptCount val="2"/>
                <c:pt idx="0">
                  <c:v>0.41000000000000009</c:v>
                </c:pt>
                <c:pt idx="1">
                  <c:v>0.37000000000000011</c:v>
                </c:pt>
              </c:numCache>
            </c:numRef>
          </c:val>
        </c:ser>
        <c:ser>
          <c:idx val="2"/>
          <c:order val="2"/>
          <c:tx>
            <c:strRef>
              <c:f>Sheet1!$D$1</c:f>
              <c:strCache>
                <c:ptCount val="1"/>
                <c:pt idx="0">
                  <c:v>Search</c:v>
                </c:pt>
              </c:strCache>
            </c:strRef>
          </c:tx>
          <c:spPr>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c:spPr>
          <c:cat>
            <c:strRef>
              <c:f>Sheet1!$A$2:$A$3</c:f>
              <c:strCache>
                <c:ptCount val="2"/>
                <c:pt idx="0">
                  <c:v>Actors</c:v>
                </c:pt>
                <c:pt idx="1">
                  <c:v>Diseases</c:v>
                </c:pt>
              </c:strCache>
            </c:strRef>
          </c:cat>
          <c:val>
            <c:numRef>
              <c:f>Sheet1!$D$2:$D$3</c:f>
              <c:numCache>
                <c:formatCode>General</c:formatCode>
                <c:ptCount val="2"/>
                <c:pt idx="0">
                  <c:v>0.13</c:v>
                </c:pt>
                <c:pt idx="1">
                  <c:v>0.32000000000000012</c:v>
                </c:pt>
              </c:numCache>
            </c:numRef>
          </c:val>
        </c:ser>
        <c:ser>
          <c:idx val="3"/>
          <c:order val="3"/>
          <c:tx>
            <c:strRef>
              <c:f>Sheet1!$E$1</c:f>
              <c:strCache>
                <c:ptCount val="1"/>
                <c:pt idx="0">
                  <c:v>No Template</c:v>
                </c:pt>
              </c:strCache>
            </c:strRef>
          </c:tx>
          <c:spPr>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8900000" scaled="1"/>
              <a:tileRect/>
            </a:gradFill>
          </c:spPr>
          <c:cat>
            <c:strRef>
              <c:f>Sheet1!$A$2:$A$3</c:f>
              <c:strCache>
                <c:ptCount val="2"/>
                <c:pt idx="0">
                  <c:v>Actors</c:v>
                </c:pt>
                <c:pt idx="1">
                  <c:v>Diseases</c:v>
                </c:pt>
              </c:strCache>
            </c:strRef>
          </c:cat>
          <c:val>
            <c:numRef>
              <c:f>Sheet1!$E$2:$E$3</c:f>
              <c:numCache>
                <c:formatCode>General</c:formatCode>
                <c:ptCount val="2"/>
                <c:pt idx="0">
                  <c:v>0.39000000000000012</c:v>
                </c:pt>
                <c:pt idx="1">
                  <c:v>0.28000000000000008</c:v>
                </c:pt>
              </c:numCache>
            </c:numRef>
          </c:val>
        </c:ser>
        <c:ser>
          <c:idx val="4"/>
          <c:order val="4"/>
          <c:tx>
            <c:strRef>
              <c:f>Sheet1!$F$1</c:f>
              <c:strCache>
                <c:ptCount val="1"/>
                <c:pt idx="0">
                  <c:v>Disjoint</c:v>
                </c:pt>
              </c:strCache>
            </c:strRef>
          </c:tx>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c:spPr>
          <c:cat>
            <c:strRef>
              <c:f>Sheet1!$A$2:$A$3</c:f>
              <c:strCache>
                <c:ptCount val="2"/>
                <c:pt idx="0">
                  <c:v>Actors</c:v>
                </c:pt>
                <c:pt idx="1">
                  <c:v>Diseases</c:v>
                </c:pt>
              </c:strCache>
            </c:strRef>
          </c:cat>
          <c:val>
            <c:numRef>
              <c:f>Sheet1!$F$2:$F$3</c:f>
              <c:numCache>
                <c:formatCode>General</c:formatCode>
                <c:ptCount val="2"/>
              </c:numCache>
            </c:numRef>
          </c:val>
        </c:ser>
        <c:dLbls>
          <c:showVal val="1"/>
        </c:dLbls>
        <c:gapWidth val="250"/>
        <c:overlap val="-40"/>
        <c:axId val="113939584"/>
        <c:axId val="113941120"/>
      </c:barChart>
      <c:catAx>
        <c:axId val="113939584"/>
        <c:scaling>
          <c:orientation val="minMax"/>
        </c:scaling>
        <c:axPos val="b"/>
        <c:tickLblPos val="nextTo"/>
        <c:crossAx val="113941120"/>
        <c:crosses val="autoZero"/>
        <c:auto val="1"/>
        <c:lblAlgn val="ctr"/>
        <c:lblOffset val="100"/>
      </c:catAx>
      <c:valAx>
        <c:axId val="113941120"/>
        <c:scaling>
          <c:orientation val="minMax"/>
          <c:max val="0.60000000000000064"/>
          <c:min val="0"/>
        </c:scaling>
        <c:axPos val="l"/>
        <c:title>
          <c:tx>
            <c:rich>
              <a:bodyPr/>
              <a:lstStyle/>
              <a:p>
                <a:pPr>
                  <a:defRPr/>
                </a:pPr>
                <a:r>
                  <a:rPr lang="en-US" sz="1800" b="1" i="0" u="none" strike="noStrike" cap="small" baseline="0" dirty="0" smtClean="0"/>
                  <a:t>Rouge </a:t>
                </a:r>
                <a:r>
                  <a:rPr lang="en-US" dirty="0" smtClean="0"/>
                  <a:t>F-Score</a:t>
                </a:r>
                <a:endParaRPr lang="en-US" dirty="0"/>
              </a:p>
            </c:rich>
          </c:tx>
          <c:layout/>
        </c:title>
        <c:numFmt formatCode="General" sourceLinked="1"/>
        <c:tickLblPos val="nextTo"/>
        <c:crossAx val="113939584"/>
        <c:crosses val="autoZero"/>
        <c:crossBetween val="between"/>
      </c:valAx>
      <c:spPr>
        <a:noFill/>
        <a:ln w="25400">
          <a:noFill/>
        </a:ln>
      </c:spPr>
    </c:plotArea>
    <c:legend>
      <c:legendPos val="r"/>
      <c:layout>
        <c:manualLayout>
          <c:xMode val="edge"/>
          <c:yMode val="edge"/>
          <c:x val="0.80516586468358309"/>
          <c:y val="1.2130015203394282E-3"/>
          <c:w val="0.18255018469913517"/>
          <c:h val="0.21824195204423949"/>
        </c:manualLayout>
      </c:layout>
      <c:overlay val="1"/>
      <c:txPr>
        <a:bodyPr/>
        <a:lstStyle/>
        <a:p>
          <a:pPr>
            <a:defRPr sz="1200"/>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barChart>
        <c:barDir val="col"/>
        <c:grouping val="clustered"/>
        <c:varyColors val="1"/>
        <c:ser>
          <c:idx val="0"/>
          <c:order val="0"/>
          <c:tx>
            <c:strRef>
              <c:f>Sheet1!$B$1</c:f>
              <c:strCache>
                <c:ptCount val="1"/>
                <c:pt idx="0">
                  <c:v>Oracle</c:v>
                </c:pt>
              </c:strCache>
            </c:strRef>
          </c:tx>
          <c:spPr>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8900000" scaled="1"/>
              <a:tileRect/>
            </a:gradFill>
          </c:spPr>
          <c:cat>
            <c:strRef>
              <c:f>Sheet1!$A$2:$A$3</c:f>
              <c:strCache>
                <c:ptCount val="2"/>
                <c:pt idx="0">
                  <c:v>Actors</c:v>
                </c:pt>
                <c:pt idx="1">
                  <c:v>Diseases</c:v>
                </c:pt>
              </c:strCache>
            </c:strRef>
          </c:cat>
          <c:val>
            <c:numRef>
              <c:f>Sheet1!$B$2:$B$3</c:f>
              <c:numCache>
                <c:formatCode>General</c:formatCode>
                <c:ptCount val="2"/>
                <c:pt idx="0">
                  <c:v>0.54</c:v>
                </c:pt>
                <c:pt idx="1">
                  <c:v>0.44</c:v>
                </c:pt>
              </c:numCache>
            </c:numRef>
          </c:val>
        </c:ser>
        <c:ser>
          <c:idx val="1"/>
          <c:order val="1"/>
          <c:tx>
            <c:strRef>
              <c:f>Sheet1!$C$1</c:f>
              <c:strCache>
                <c:ptCount val="1"/>
                <c:pt idx="0">
                  <c:v>Full Model</c:v>
                </c:pt>
              </c:strCache>
            </c:strRef>
          </c:tx>
          <c:spPr>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8900000" scaled="1"/>
              <a:tileRect/>
            </a:gradFill>
          </c:spPr>
          <c:cat>
            <c:strRef>
              <c:f>Sheet1!$A$2:$A$3</c:f>
              <c:strCache>
                <c:ptCount val="2"/>
                <c:pt idx="0">
                  <c:v>Actors</c:v>
                </c:pt>
                <c:pt idx="1">
                  <c:v>Diseases</c:v>
                </c:pt>
              </c:strCache>
            </c:strRef>
          </c:cat>
          <c:val>
            <c:numRef>
              <c:f>Sheet1!$C$2:$C$3</c:f>
              <c:numCache>
                <c:formatCode>General</c:formatCode>
                <c:ptCount val="2"/>
                <c:pt idx="0">
                  <c:v>0.41000000000000009</c:v>
                </c:pt>
                <c:pt idx="1">
                  <c:v>0.37000000000000011</c:v>
                </c:pt>
              </c:numCache>
            </c:numRef>
          </c:val>
        </c:ser>
        <c:ser>
          <c:idx val="2"/>
          <c:order val="2"/>
          <c:tx>
            <c:strRef>
              <c:f>Sheet1!$D$1</c:f>
              <c:strCache>
                <c:ptCount val="1"/>
                <c:pt idx="0">
                  <c:v>Search</c:v>
                </c:pt>
              </c:strCache>
            </c:strRef>
          </c:tx>
          <c:spPr>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c:spPr>
          <c:cat>
            <c:strRef>
              <c:f>Sheet1!$A$2:$A$3</c:f>
              <c:strCache>
                <c:ptCount val="2"/>
                <c:pt idx="0">
                  <c:v>Actors</c:v>
                </c:pt>
                <c:pt idx="1">
                  <c:v>Diseases</c:v>
                </c:pt>
              </c:strCache>
            </c:strRef>
          </c:cat>
          <c:val>
            <c:numRef>
              <c:f>Sheet1!$D$2:$D$3</c:f>
              <c:numCache>
                <c:formatCode>General</c:formatCode>
                <c:ptCount val="2"/>
                <c:pt idx="0">
                  <c:v>0.13</c:v>
                </c:pt>
                <c:pt idx="1">
                  <c:v>0.32000000000000012</c:v>
                </c:pt>
              </c:numCache>
            </c:numRef>
          </c:val>
        </c:ser>
        <c:ser>
          <c:idx val="3"/>
          <c:order val="3"/>
          <c:tx>
            <c:strRef>
              <c:f>Sheet1!$E$1</c:f>
              <c:strCache>
                <c:ptCount val="1"/>
                <c:pt idx="0">
                  <c:v>No Template</c:v>
                </c:pt>
              </c:strCache>
            </c:strRef>
          </c:tx>
          <c:spPr>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8900000" scaled="1"/>
              <a:tileRect/>
            </a:gradFill>
          </c:spPr>
          <c:cat>
            <c:strRef>
              <c:f>Sheet1!$A$2:$A$3</c:f>
              <c:strCache>
                <c:ptCount val="2"/>
                <c:pt idx="0">
                  <c:v>Actors</c:v>
                </c:pt>
                <c:pt idx="1">
                  <c:v>Diseases</c:v>
                </c:pt>
              </c:strCache>
            </c:strRef>
          </c:cat>
          <c:val>
            <c:numRef>
              <c:f>Sheet1!$E$2:$E$3</c:f>
              <c:numCache>
                <c:formatCode>General</c:formatCode>
                <c:ptCount val="2"/>
                <c:pt idx="0">
                  <c:v>0.39000000000000012</c:v>
                </c:pt>
                <c:pt idx="1">
                  <c:v>0.28000000000000008</c:v>
                </c:pt>
              </c:numCache>
            </c:numRef>
          </c:val>
        </c:ser>
        <c:ser>
          <c:idx val="4"/>
          <c:order val="4"/>
          <c:tx>
            <c:strRef>
              <c:f>Sheet1!$F$1</c:f>
              <c:strCache>
                <c:ptCount val="1"/>
                <c:pt idx="0">
                  <c:v>Disjoint</c:v>
                </c:pt>
              </c:strCache>
            </c:strRef>
          </c:tx>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8900000" scaled="1"/>
              <a:tileRect/>
            </a:gradFill>
          </c:spPr>
          <c:cat>
            <c:strRef>
              <c:f>Sheet1!$A$2:$A$3</c:f>
              <c:strCache>
                <c:ptCount val="2"/>
                <c:pt idx="0">
                  <c:v>Actors</c:v>
                </c:pt>
                <c:pt idx="1">
                  <c:v>Diseases</c:v>
                </c:pt>
              </c:strCache>
            </c:strRef>
          </c:cat>
          <c:val>
            <c:numRef>
              <c:f>Sheet1!$F$2:$F$3</c:f>
              <c:numCache>
                <c:formatCode>General</c:formatCode>
                <c:ptCount val="2"/>
                <c:pt idx="0">
                  <c:v>0.3600000000000001</c:v>
                </c:pt>
                <c:pt idx="1">
                  <c:v>0.35000000000000009</c:v>
                </c:pt>
              </c:numCache>
            </c:numRef>
          </c:val>
        </c:ser>
        <c:dLbls>
          <c:showVal val="1"/>
        </c:dLbls>
        <c:gapWidth val="250"/>
        <c:overlap val="-40"/>
        <c:axId val="113971200"/>
        <c:axId val="113972736"/>
      </c:barChart>
      <c:catAx>
        <c:axId val="113971200"/>
        <c:scaling>
          <c:orientation val="minMax"/>
        </c:scaling>
        <c:axPos val="b"/>
        <c:tickLblPos val="nextTo"/>
        <c:crossAx val="113972736"/>
        <c:crosses val="autoZero"/>
        <c:auto val="1"/>
        <c:lblAlgn val="ctr"/>
        <c:lblOffset val="100"/>
      </c:catAx>
      <c:valAx>
        <c:axId val="113972736"/>
        <c:scaling>
          <c:orientation val="minMax"/>
          <c:max val="0.60000000000000064"/>
          <c:min val="0"/>
        </c:scaling>
        <c:axPos val="l"/>
        <c:title>
          <c:tx>
            <c:rich>
              <a:bodyPr/>
              <a:lstStyle/>
              <a:p>
                <a:pPr>
                  <a:defRPr/>
                </a:pPr>
                <a:r>
                  <a:rPr lang="en-US" sz="1800" b="1" i="0" u="none" strike="noStrike" cap="small" baseline="0" dirty="0" smtClean="0"/>
                  <a:t>Rouge </a:t>
                </a:r>
                <a:r>
                  <a:rPr lang="en-US" dirty="0" smtClean="0"/>
                  <a:t>F-Score</a:t>
                </a:r>
                <a:endParaRPr lang="en-US" dirty="0"/>
              </a:p>
            </c:rich>
          </c:tx>
          <c:layout/>
        </c:title>
        <c:numFmt formatCode="General" sourceLinked="1"/>
        <c:tickLblPos val="nextTo"/>
        <c:crossAx val="113971200"/>
        <c:crosses val="autoZero"/>
        <c:crossBetween val="between"/>
      </c:valAx>
      <c:spPr>
        <a:noFill/>
        <a:ln w="25400">
          <a:noFill/>
        </a:ln>
      </c:spPr>
    </c:plotArea>
    <c:legend>
      <c:legendPos val="r"/>
      <c:layout>
        <c:manualLayout>
          <c:xMode val="edge"/>
          <c:yMode val="edge"/>
          <c:x val="0.80516586468358309"/>
          <c:y val="1.2130015203394282E-3"/>
          <c:w val="0.18255018469913517"/>
          <c:h val="0.21824195204423949"/>
        </c:manualLayout>
      </c:layout>
      <c:overlay val="1"/>
      <c:txPr>
        <a:bodyPr/>
        <a:lstStyle/>
        <a:p>
          <a:pPr>
            <a:defRPr sz="1200"/>
          </a:pPr>
          <a:endParaRPr lang="en-US"/>
        </a:p>
      </c:txPr>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3CB6F-CFA8-4002-B903-77F2A8FA6223}" type="datetimeFigureOut">
              <a:rPr lang="en-US" smtClean="0"/>
              <a:pPr/>
              <a:t>7/27/2009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FFFF9-D1A9-43AD-AD49-E79565E43DB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many example</a:t>
            </a:r>
            <a:r>
              <a:rPr lang="en-US" baseline="0" dirty="0" smtClean="0"/>
              <a:t>s where articles have been promoted to full article status</a:t>
            </a:r>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5</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But if we select nothing, the rank will be 0!  Therefore…</a:t>
            </a:r>
          </a:p>
        </p:txBody>
      </p:sp>
      <p:sp>
        <p:nvSpPr>
          <p:cNvPr id="4" name="Slide Number Placeholder 3"/>
          <p:cNvSpPr>
            <a:spLocks noGrp="1"/>
          </p:cNvSpPr>
          <p:nvPr>
            <p:ph type="sldNum" sz="quarter" idx="10"/>
          </p:nvPr>
        </p:nvSpPr>
        <p:spPr/>
        <p:txBody>
          <a:bodyPr/>
          <a:lstStyle/>
          <a:p>
            <a:fld id="{E26FFFF9-D1A9-43AD-AD49-E79565E43DBB}"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training time</a:t>
            </a:r>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a:t>
            </a:r>
            <a:r>
              <a:rPr lang="en-US" baseline="0" dirty="0" smtClean="0"/>
              <a:t> rouge applicable here?  Typically in summarization, summary is taken from input documents.  But we have no idea if it will be the case here</a:t>
            </a:r>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24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 baseline to beat</a:t>
            </a:r>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27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organized</a:t>
            </a:r>
            <a:r>
              <a:rPr lang="en-US" baseline="0" dirty="0" smtClean="0"/>
              <a:t> resources, really bad.  Even when there are, our system performs better</a:t>
            </a:r>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28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Ignore</a:t>
            </a:r>
            <a:r>
              <a:rPr lang="en-US" baseline="0" dirty="0" smtClean="0"/>
              <a:t> all sections; just 1 selector instead of 4</a:t>
            </a:r>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29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again</a:t>
            </a:r>
            <a:r>
              <a:rPr lang="en-US" baseline="0" dirty="0" smtClean="0"/>
              <a:t> see that our system performs better across the domains, however the difference is more substantial in diseases</a:t>
            </a:r>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30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Consistent performance gain by</a:t>
            </a:r>
            <a:r>
              <a:rPr lang="en-US" baseline="0" dirty="0" smtClean="0"/>
              <a:t> using joint training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32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35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we automate it?</a:t>
            </a:r>
          </a:p>
          <a:p>
            <a:r>
              <a:rPr lang="en-US" dirty="0" smtClean="0"/>
              <a:t>Currently,</a:t>
            </a:r>
            <a:r>
              <a:rPr lang="en-US" baseline="0" dirty="0" smtClean="0"/>
              <a:t> all of these are generated by human editors, so there are coverage issues.</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Citations – </a:t>
            </a:r>
            <a:r>
              <a:rPr lang="en-US" dirty="0" err="1" smtClean="0"/>
              <a:t>barzilay</a:t>
            </a:r>
            <a:r>
              <a:rPr lang="en-US" dirty="0" smtClean="0"/>
              <a:t> &amp; lee, </a:t>
            </a:r>
            <a:r>
              <a:rPr lang="en-US" dirty="0" err="1" smtClean="0"/>
              <a:t>chen</a:t>
            </a:r>
            <a:r>
              <a:rPr lang="en-US" dirty="0" smtClean="0"/>
              <a:t> et al 2009, </a:t>
            </a:r>
            <a:r>
              <a:rPr lang="en-US" dirty="0" err="1" smtClean="0"/>
              <a:t>elsner</a:t>
            </a:r>
            <a:r>
              <a:rPr lang="en-US" dirty="0" smtClean="0"/>
              <a:t> &amp; </a:t>
            </a:r>
            <a:r>
              <a:rPr lang="en-US" dirty="0" err="1" smtClean="0"/>
              <a:t>charniak</a:t>
            </a:r>
            <a:r>
              <a:rPr lang="en-US" dirty="0" smtClean="0"/>
              <a:t> 2007?</a:t>
            </a:r>
          </a:p>
          <a:p>
            <a:endParaRPr lang="en-US" dirty="0" smtClean="0"/>
          </a:p>
          <a:p>
            <a:r>
              <a:rPr lang="en-US" dirty="0" smtClean="0"/>
              <a:t>Because</a:t>
            </a:r>
            <a:r>
              <a:rPr lang="en-US" baseline="0" dirty="0" smtClean="0"/>
              <a:t> our data is relatively easy, we use a simple technique</a:t>
            </a:r>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going to explain the algorithm, but first I’ll present</a:t>
            </a:r>
            <a:r>
              <a:rPr lang="en-US" baseline="0" dirty="0" smtClean="0"/>
              <a:t> the training data</a:t>
            </a:r>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a:t>
            </a:r>
            <a:r>
              <a:rPr lang="en-US" baseline="0" dirty="0" smtClean="0"/>
              <a:t> translate the variables into ILP</a:t>
            </a:r>
          </a:p>
          <a:p>
            <a:r>
              <a:rPr lang="en-US" baseline="0" dirty="0" smtClean="0"/>
              <a:t>explain </a:t>
            </a:r>
            <a:r>
              <a:rPr lang="en-US" baseline="0" dirty="0" err="1" smtClean="0"/>
              <a:t>x_ij</a:t>
            </a:r>
            <a:r>
              <a:rPr lang="en-US" baseline="0" dirty="0" smtClean="0"/>
              <a:t>, binary indicator variable.  Want to give 1 or 0.</a:t>
            </a:r>
          </a:p>
          <a:p>
            <a:r>
              <a:rPr lang="en-US" baseline="0" dirty="0" smtClean="0"/>
              <a:t>Sum all the ranks of selected variables.</a:t>
            </a:r>
          </a:p>
          <a:p>
            <a:endParaRPr lang="en-US" baseline="0" dirty="0" smtClean="0"/>
          </a:p>
          <a:p>
            <a:r>
              <a:rPr lang="en-US" baseline="0" dirty="0" smtClean="0"/>
              <a:t>Move j j+1 to side; x=1 x=0 closer</a:t>
            </a:r>
          </a:p>
        </p:txBody>
      </p:sp>
      <p:sp>
        <p:nvSpPr>
          <p:cNvPr id="4" name="Slide Number Placeholder 3"/>
          <p:cNvSpPr>
            <a:spLocks noGrp="1"/>
          </p:cNvSpPr>
          <p:nvPr>
            <p:ph type="sldNum" sz="quarter" idx="10"/>
          </p:nvPr>
        </p:nvSpPr>
        <p:spPr/>
        <p:txBody>
          <a:bodyPr/>
          <a:lstStyle/>
          <a:p>
            <a:fld id="{E26FFFF9-D1A9-43AD-AD49-E79565E43DBB}"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6FFFF9-D1A9-43AD-AD49-E79565E43DBB}"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A57F3E-9FCB-41E2-8D95-E76F9AE17D30}" type="datetimeFigureOut">
              <a:rPr lang="en-US" smtClean="0"/>
              <a:pPr/>
              <a:t>7/27/2009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F0A5CA-5475-4B6A-8C48-C6402A73A5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57F3E-9FCB-41E2-8D95-E76F9AE17D30}" type="datetimeFigureOut">
              <a:rPr lang="en-US" smtClean="0"/>
              <a:pPr/>
              <a:t>7/27/2009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F0A5CA-5475-4B6A-8C48-C6402A73A5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57F3E-9FCB-41E2-8D95-E76F9AE17D30}" type="datetimeFigureOut">
              <a:rPr lang="en-US" smtClean="0"/>
              <a:pPr/>
              <a:t>7/27/2009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F0A5CA-5475-4B6A-8C48-C6402A73A5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57F3E-9FCB-41E2-8D95-E76F9AE17D30}" type="datetimeFigureOut">
              <a:rPr lang="en-US" smtClean="0"/>
              <a:pPr/>
              <a:t>7/27/2009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F0A5CA-5475-4B6A-8C48-C6402A73A51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57F3E-9FCB-41E2-8D95-E76F9AE17D30}" type="datetimeFigureOut">
              <a:rPr lang="en-US" smtClean="0"/>
              <a:pPr/>
              <a:t>7/27/2009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F0A5CA-5475-4B6A-8C48-C6402A73A51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A57F3E-9FCB-41E2-8D95-E76F9AE17D30}" type="datetimeFigureOut">
              <a:rPr lang="en-US" smtClean="0"/>
              <a:pPr/>
              <a:t>7/27/2009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F0A5CA-5475-4B6A-8C48-C6402A73A51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A57F3E-9FCB-41E2-8D95-E76F9AE17D30}" type="datetimeFigureOut">
              <a:rPr lang="en-US" smtClean="0"/>
              <a:pPr/>
              <a:t>7/27/2009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F0A5CA-5475-4B6A-8C48-C6402A73A51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57F3E-9FCB-41E2-8D95-E76F9AE17D30}" type="datetimeFigureOut">
              <a:rPr lang="en-US" smtClean="0"/>
              <a:pPr/>
              <a:t>7/27/2009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F0A5CA-5475-4B6A-8C48-C6402A73A51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57F3E-9FCB-41E2-8D95-E76F9AE17D30}" type="datetimeFigureOut">
              <a:rPr lang="en-US" smtClean="0"/>
              <a:pPr/>
              <a:t>7/27/2009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F0A5CA-5475-4B6A-8C48-C6402A73A51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57F3E-9FCB-41E2-8D95-E76F9AE17D30}" type="datetimeFigureOut">
              <a:rPr lang="en-US" smtClean="0"/>
              <a:pPr/>
              <a:t>7/27/2009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F0A5CA-5475-4B6A-8C48-C6402A73A51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57F3E-9FCB-41E2-8D95-E76F9AE17D30}" type="datetimeFigureOut">
              <a:rPr lang="en-US" smtClean="0"/>
              <a:pPr/>
              <a:t>7/27/2009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F0A5CA-5475-4B6A-8C48-C6402A73A5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57F3E-9FCB-41E2-8D95-E76F9AE17D30}" type="datetimeFigureOut">
              <a:rPr lang="en-US" smtClean="0"/>
              <a:pPr/>
              <a:t>7/27/2009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0A5CA-5475-4B6A-8C48-C6402A73A5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8.png"/><Relationship Id="rId7" Type="http://schemas.openxmlformats.org/officeDocument/2006/relationships/hyperlink" Target="http://rds.yahoo.com/_ylt=A0geu8E8rctJvtcAv7tXNyoA/SIG=175f2ki28/EXP=1238171324/**http:/74.6.239.67/search/cache?ei=UTF-8&amp;p=%22macular+hole%22+causes&amp;fr=yfp-t-305&amp;u=www.nei.nih.gov/health/macularhole/&amp;w=%22macular+hole%22+causes&amp;d=ZVfFGp2uScrG&amp;icp=1&amp;.intl=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nei.nih.gov/health/macularhole/" TargetMode="External"/><Relationship Id="rId5" Type="http://schemas.openxmlformats.org/officeDocument/2006/relationships/hyperlink" Target="http://rds.yahoo.com/_ylt=A0geu8E8rctJvtcAvbtXNyoA/SIG=17hd2vsgk/EXP=1238171324/**http:/74.6.239.67/search/cache?ei=UTF-8&amp;p=%22macular+hole%22+causes&amp;fr=yfp-t-305&amp;u=healthnewsflash.com/conditions/macular_hole.htm&amp;w=%22macular+hole%22+causes&amp;d=aVqDeZ2uSfAx&amp;icp=1&amp;.intl=us" TargetMode="External"/><Relationship Id="rId4" Type="http://schemas.openxmlformats.org/officeDocument/2006/relationships/hyperlink" Target="http://healthnewsflash.com/conditions/macular_hole.htm"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ndex.php?title=3-M_syndrome&amp;oldid=221932230"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en.wikipedia.org/w/index.php?title=User_talk:209.190.172.98&amp;action=edit&amp;redlink=1" TargetMode="External"/><Relationship Id="rId4" Type="http://schemas.openxmlformats.org/officeDocument/2006/relationships/hyperlink" Target="http://en.wikipedia.org/wiki/Special:Contributions/209.190.172.98" TargetMode="Externa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ndex.php?title=Felty%27s_syndrome&amp;oldid=259719864" TargetMode="External"/><Relationship Id="rId13" Type="http://schemas.openxmlformats.org/officeDocument/2006/relationships/hyperlink" Target="http://en.wikipedia.org/w/index.php?title=Felty%27s_syndrome&amp;oldid=258268326" TargetMode="External"/><Relationship Id="rId18" Type="http://schemas.openxmlformats.org/officeDocument/2006/relationships/hyperlink" Target="http://en.wikipedia.org/wiki/Felty%27s_syndrome#Treatment" TargetMode="External"/><Relationship Id="rId3" Type="http://schemas.openxmlformats.org/officeDocument/2006/relationships/hyperlink" Target="http://en.wikipedia.org/w/index.php?title=Felty%27s_syndrome&amp;oldid=270915824" TargetMode="External"/><Relationship Id="rId7" Type="http://schemas.openxmlformats.org/officeDocument/2006/relationships/hyperlink" Target="http://en.wikipedia.org/w/index.php?title=User:AnjaManix&amp;action=edit&amp;redlink=1" TargetMode="External"/><Relationship Id="rId12" Type="http://schemas.openxmlformats.org/officeDocument/2006/relationships/hyperlink" Target="http://en.wikipedia.org/wiki/Felty%27s_syndrome#Causes" TargetMode="External"/><Relationship Id="rId17" Type="http://schemas.openxmlformats.org/officeDocument/2006/relationships/hyperlink" Target="http://en.wikipedia.org/w/index.php?title=Felty%27s_syndrome&amp;oldid=258250000" TargetMode="External"/><Relationship Id="rId2" Type="http://schemas.openxmlformats.org/officeDocument/2006/relationships/image" Target="../media/image6.jpeg"/><Relationship Id="rId16" Type="http://schemas.openxmlformats.org/officeDocument/2006/relationships/hyperlink" Target="http://en.wikipedia.org/wiki/User:Arcadian" TargetMode="External"/><Relationship Id="rId1" Type="http://schemas.openxmlformats.org/officeDocument/2006/relationships/slideLayout" Target="../slideLayouts/slideLayout2.xml"/><Relationship Id="rId6" Type="http://schemas.openxmlformats.org/officeDocument/2006/relationships/hyperlink" Target="http://en.wikipedia.org/w/index.php?title=Felty%27s_syndrome&amp;oldid=264150355" TargetMode="External"/><Relationship Id="rId11" Type="http://schemas.openxmlformats.org/officeDocument/2006/relationships/hyperlink" Target="http://en.wikipedia.org/wiki/User:Kilbad" TargetMode="External"/><Relationship Id="rId5" Type="http://schemas.openxmlformats.org/officeDocument/2006/relationships/hyperlink" Target="http://en.wikipedia.org/wiki/Felty%27s_syndrome#Complications" TargetMode="External"/><Relationship Id="rId15" Type="http://schemas.openxmlformats.org/officeDocument/2006/relationships/hyperlink" Target="http://en.wikipedia.org/w/index.php?title=Felty%27s_syndrome&amp;oldid=258250342" TargetMode="External"/><Relationship Id="rId10" Type="http://schemas.openxmlformats.org/officeDocument/2006/relationships/hyperlink" Target="http://en.wikipedia.org/w/index.php?title=Felty%27s_syndrome&amp;oldid=258268408" TargetMode="External"/><Relationship Id="rId4" Type="http://schemas.openxmlformats.org/officeDocument/2006/relationships/hyperlink" Target="http://en.wikipedia.org/wiki/User:Stevenfruitsmaak" TargetMode="External"/><Relationship Id="rId9" Type="http://schemas.openxmlformats.org/officeDocument/2006/relationships/hyperlink" Target="http://en.wikipedia.org/wiki/Special:Contributions/212.20.74.230" TargetMode="External"/><Relationship Id="rId14" Type="http://schemas.openxmlformats.org/officeDocument/2006/relationships/hyperlink" Target="http://en.wikipedia.org/wiki/Felty%27s_syndrome#Diagnosis"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en.wikipedia.org/wiki/Pellagr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en.wikipedia.org/wiki/Cogan_syndrome#cite_note-1" TargetMode="External"/><Relationship Id="rId13" Type="http://schemas.openxmlformats.org/officeDocument/2006/relationships/hyperlink" Target="http://en.wikipedia.org/wiki/Felty_syndrome#cite_note-1" TargetMode="External"/><Relationship Id="rId3" Type="http://schemas.openxmlformats.org/officeDocument/2006/relationships/image" Target="../media/image6.jpeg"/><Relationship Id="rId7" Type="http://schemas.openxmlformats.org/officeDocument/2006/relationships/hyperlink" Target="http://en.wikipedia.org/wiki/Cogan_syndrome#cite_note-0" TargetMode="External"/><Relationship Id="rId12" Type="http://schemas.openxmlformats.org/officeDocument/2006/relationships/hyperlink" Target="http://en.wikipedia.org/wiki/Felty_syndrome#cite_note-pmid15454123-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en.wikipedia.org/wiki/Keratitis" TargetMode="External"/><Relationship Id="rId11" Type="http://schemas.openxmlformats.org/officeDocument/2006/relationships/hyperlink" Target="http://en.wikipedia.org/wiki/Neutropenia" TargetMode="External"/><Relationship Id="rId5" Type="http://schemas.openxmlformats.org/officeDocument/2006/relationships/hyperlink" Target="http://en.wikipedia.org/wiki/Amyoplasia#cite_note-0" TargetMode="External"/><Relationship Id="rId10" Type="http://schemas.openxmlformats.org/officeDocument/2006/relationships/hyperlink" Target="http://en.wikipedia.org/wiki/Splenomegaly" TargetMode="External"/><Relationship Id="rId4" Type="http://schemas.openxmlformats.org/officeDocument/2006/relationships/hyperlink" Target="http://en.wikipedia.org/wiki/Arthrogryposis" TargetMode="External"/><Relationship Id="rId9" Type="http://schemas.openxmlformats.org/officeDocument/2006/relationships/hyperlink" Target="http://en.wikipedia.org/wiki/Rheumatoid_arthriti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Autosomal_recessive" TargetMode="External"/><Relationship Id="rId3" Type="http://schemas.openxmlformats.org/officeDocument/2006/relationships/hyperlink" Target="http://en.wikipedia.org/w/index.php?title=3-M_syndrome&amp;direction=prev&amp;oldid=221932230#cite_note-ORPHA-0" TargetMode="External"/><Relationship Id="rId7" Type="http://schemas.openxmlformats.org/officeDocument/2006/relationships/hyperlink" Target="http://en.wikipedia.org/wiki/Mental_retardation" TargetMode="External"/><Relationship Id="rId12" Type="http://schemas.openxmlformats.org/officeDocument/2006/relationships/hyperlink" Target="http://en.wikipedia.org/w/index.php?title=3-M_syndrome&amp;direction=prev&amp;oldid=221932230#cite_note-5"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en.wikipedia.org/w/index.php?title=3-M_syndrome&amp;direction=prev&amp;oldid=221932230#cite_note-2" TargetMode="External"/><Relationship Id="rId11" Type="http://schemas.openxmlformats.org/officeDocument/2006/relationships/hyperlink" Target="http://en.wikipedia.org/wiki/Ubiquitin" TargetMode="External"/><Relationship Id="rId5" Type="http://schemas.openxmlformats.org/officeDocument/2006/relationships/hyperlink" Target="http://en.wikipedia.org/wiki/Dwarfism" TargetMode="External"/><Relationship Id="rId10" Type="http://schemas.openxmlformats.org/officeDocument/2006/relationships/hyperlink" Target="http://en.wikipedia.org/w/index.php?title=3-M_syndrome&amp;direction=prev&amp;oldid=221932230#cite_note-4" TargetMode="External"/><Relationship Id="rId4" Type="http://schemas.openxmlformats.org/officeDocument/2006/relationships/hyperlink" Target="http://en.wikipedia.org/w/index.php?title=3-M_syndrome&amp;direction=prev&amp;oldid=221932230#cite_note-1" TargetMode="External"/><Relationship Id="rId9" Type="http://schemas.openxmlformats.org/officeDocument/2006/relationships/hyperlink" Target="http://en.wikipedia.org/w/index.php?title=3-M_syndrome&amp;direction=prev&amp;oldid=221932230#cite_note-3"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Wikipedia:AutoWikiBrowser" TargetMode="External"/><Relationship Id="rId3" Type="http://schemas.openxmlformats.org/officeDocument/2006/relationships/image" Target="../media/image2.jpeg"/><Relationship Id="rId7" Type="http://schemas.openxmlformats.org/officeDocument/2006/relationships/hyperlink" Target="http://en.wikipedia.org/wiki/Special:Contributions/Rich_Farmbroug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User_talk:Rich_Farmbrough" TargetMode="External"/><Relationship Id="rId5" Type="http://schemas.openxmlformats.org/officeDocument/2006/relationships/hyperlink" Target="http://en.wikipedia.org/wiki/User:Rich_Farmbrough" TargetMode="External"/><Relationship Id="rId4" Type="http://schemas.openxmlformats.org/officeDocument/2006/relationships/hyperlink" Target="http://en.wikipedia.org/w/index.php?title=3-M_syndrome&amp;oldid=290006074"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imdb.com/title/tt0095690/" TargetMode="External"/><Relationship Id="rId13" Type="http://schemas.openxmlformats.org/officeDocument/2006/relationships/hyperlink" Target="http://en.wikipedia.org/wiki/Malay_language" TargetMode="External"/><Relationship Id="rId18" Type="http://schemas.openxmlformats.org/officeDocument/2006/relationships/hyperlink" Target="http://en.wikipedia.org/wiki/Equator" TargetMode="External"/><Relationship Id="rId26" Type="http://schemas.openxmlformats.org/officeDocument/2006/relationships/hyperlink" Target="http://en.wikipedia.org/wiki/Order_of_magnitude" TargetMode="External"/><Relationship Id="rId3" Type="http://schemas.openxmlformats.org/officeDocument/2006/relationships/image" Target="../media/image4.jpeg"/><Relationship Id="rId21" Type="http://schemas.openxmlformats.org/officeDocument/2006/relationships/hyperlink" Target="http://en.wikipedia.org/wiki/Indonesia" TargetMode="External"/><Relationship Id="rId7" Type="http://schemas.openxmlformats.org/officeDocument/2006/relationships/hyperlink" Target="http://www.imdb.com/name/nm1497472/" TargetMode="External"/><Relationship Id="rId12" Type="http://schemas.openxmlformats.org/officeDocument/2006/relationships/hyperlink" Target="http://en.wikipedia.org/wiki/Pinyin" TargetMode="External"/><Relationship Id="rId17" Type="http://schemas.openxmlformats.org/officeDocument/2006/relationships/hyperlink" Target="http://en.wikipedia.org/wiki/Malay_Peninsula" TargetMode="External"/><Relationship Id="rId25" Type="http://schemas.openxmlformats.org/officeDocument/2006/relationships/hyperlink" Target="http://en.wikipedia.org/wiki/Southeast_Asia" TargetMode="External"/><Relationship Id="rId2" Type="http://schemas.openxmlformats.org/officeDocument/2006/relationships/notesSlide" Target="../notesSlides/notesSlide2.xml"/><Relationship Id="rId16" Type="http://schemas.openxmlformats.org/officeDocument/2006/relationships/hyperlink" Target="http://en.wikipedia.org/wiki/City-state" TargetMode="External"/><Relationship Id="rId20" Type="http://schemas.openxmlformats.org/officeDocument/2006/relationships/hyperlink" Target="http://en.wikipedia.org/wiki/Johor" TargetMode="External"/><Relationship Id="rId29" Type="http://schemas.openxmlformats.org/officeDocument/2006/relationships/hyperlink" Target="http://en.wikipedia.org/wiki/San_Marino" TargetMode="External"/><Relationship Id="rId1" Type="http://schemas.openxmlformats.org/officeDocument/2006/relationships/slideLayout" Target="../slideLayouts/slideLayout2.xml"/><Relationship Id="rId6" Type="http://schemas.openxmlformats.org/officeDocument/2006/relationships/hyperlink" Target="http://www.imdb.com/name/nm1497320/" TargetMode="External"/><Relationship Id="rId11" Type="http://schemas.openxmlformats.org/officeDocument/2006/relationships/hyperlink" Target="http://en.wikipedia.org/wiki/Chinese_language" TargetMode="External"/><Relationship Id="rId24" Type="http://schemas.openxmlformats.org/officeDocument/2006/relationships/hyperlink" Target="http://en.wikipedia.org/wiki/Microstate" TargetMode="External"/><Relationship Id="rId5" Type="http://schemas.openxmlformats.org/officeDocument/2006/relationships/hyperlink" Target="http://www.imdb.com/name/nm0000354/" TargetMode="External"/><Relationship Id="rId15" Type="http://schemas.openxmlformats.org/officeDocument/2006/relationships/hyperlink" Target="http://en.wikipedia.org/wiki/Island_country" TargetMode="External"/><Relationship Id="rId23" Type="http://schemas.openxmlformats.org/officeDocument/2006/relationships/hyperlink" Target="http://en.wikipedia.org/wiki/Singapore#cite_note-land-6" TargetMode="External"/><Relationship Id="rId28" Type="http://schemas.openxmlformats.org/officeDocument/2006/relationships/hyperlink" Target="http://en.wikipedia.org/wiki/Vatican_City" TargetMode="External"/><Relationship Id="rId10" Type="http://schemas.openxmlformats.org/officeDocument/2006/relationships/image" Target="../media/image6.jpeg"/><Relationship Id="rId19" Type="http://schemas.openxmlformats.org/officeDocument/2006/relationships/hyperlink" Target="http://en.wikipedia.org/wiki/Malaysia" TargetMode="External"/><Relationship Id="rId4" Type="http://schemas.openxmlformats.org/officeDocument/2006/relationships/image" Target="../media/image5.jpeg"/><Relationship Id="rId9" Type="http://schemas.openxmlformats.org/officeDocument/2006/relationships/hyperlink" Target="http://www.imdb.com/title/tt0115956/" TargetMode="External"/><Relationship Id="rId14" Type="http://schemas.openxmlformats.org/officeDocument/2006/relationships/hyperlink" Target="http://en.wikipedia.org/wiki/Tamil_language" TargetMode="External"/><Relationship Id="rId22" Type="http://schemas.openxmlformats.org/officeDocument/2006/relationships/hyperlink" Target="http://en.wikipedia.org/wiki/Riau_Islands" TargetMode="External"/><Relationship Id="rId27" Type="http://schemas.openxmlformats.org/officeDocument/2006/relationships/hyperlink" Target="http://en.wikipedia.org/wiki/Monac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a:bodyPr>
          <a:lstStyle/>
          <a:p>
            <a:r>
              <a:rPr lang="en-US" dirty="0" smtClean="0"/>
              <a:t>Automatically Generating Wikipedia Articles:</a:t>
            </a:r>
            <a:br>
              <a:rPr lang="en-US" dirty="0" smtClean="0"/>
            </a:br>
            <a:r>
              <a:rPr lang="en-US" dirty="0" smtClean="0"/>
              <a:t>A Structure-Aware Approach</a:t>
            </a:r>
            <a:endParaRPr lang="en-US" dirty="0"/>
          </a:p>
        </p:txBody>
      </p:sp>
      <p:sp>
        <p:nvSpPr>
          <p:cNvPr id="3" name="Subtitle 2"/>
          <p:cNvSpPr>
            <a:spLocks noGrp="1"/>
          </p:cNvSpPr>
          <p:nvPr>
            <p:ph type="subTitle" idx="1"/>
          </p:nvPr>
        </p:nvSpPr>
        <p:spPr/>
        <p:txBody>
          <a:bodyPr/>
          <a:lstStyle/>
          <a:p>
            <a:r>
              <a:rPr lang="en-US" dirty="0" smtClean="0"/>
              <a:t>Christina Sauper &amp; Regina Barzilay</a:t>
            </a:r>
          </a:p>
          <a:p>
            <a:r>
              <a:rPr lang="en-US" dirty="0" smtClean="0"/>
              <a:t>MIT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3352800" y="1676400"/>
            <a:ext cx="5257800" cy="4953000"/>
          </a:xfrm>
          <a:prstGeom prst="roundRect">
            <a:avLst>
              <a:gd name="adj" fmla="val 13027"/>
            </a:avLst>
          </a:prstGeom>
          <a:solidFill>
            <a:srgbClr val="FFFFCC"/>
          </a:soli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Our Method</a:t>
            </a:r>
            <a:endParaRPr lang="en-US" dirty="0"/>
          </a:p>
        </p:txBody>
      </p:sp>
      <p:grpSp>
        <p:nvGrpSpPr>
          <p:cNvPr id="54" name="Group 53"/>
          <p:cNvGrpSpPr/>
          <p:nvPr/>
        </p:nvGrpSpPr>
        <p:grpSpPr>
          <a:xfrm>
            <a:off x="3581400" y="2362200"/>
            <a:ext cx="2133600" cy="3886200"/>
            <a:chOff x="3581400" y="2362200"/>
            <a:chExt cx="2133600" cy="3886200"/>
          </a:xfrm>
        </p:grpSpPr>
        <p:sp>
          <p:nvSpPr>
            <p:cNvPr id="9" name="Rectangle 8"/>
            <p:cNvSpPr/>
            <p:nvPr/>
          </p:nvSpPr>
          <p:spPr>
            <a:xfrm>
              <a:off x="3581400" y="2362200"/>
              <a:ext cx="2133600" cy="1143000"/>
            </a:xfrm>
            <a:prstGeom prst="rect">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ectangle 9"/>
            <p:cNvSpPr/>
            <p:nvPr/>
          </p:nvSpPr>
          <p:spPr>
            <a:xfrm>
              <a:off x="3581400" y="3733800"/>
              <a:ext cx="2133600" cy="1143000"/>
            </a:xfrm>
            <a:prstGeom prst="rect">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ectangle 10"/>
            <p:cNvSpPr/>
            <p:nvPr/>
          </p:nvSpPr>
          <p:spPr>
            <a:xfrm>
              <a:off x="3581400" y="5105400"/>
              <a:ext cx="2133600" cy="1143000"/>
            </a:xfrm>
            <a:prstGeom prst="rect">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ounded Rectangle 12"/>
            <p:cNvSpPr/>
            <p:nvPr/>
          </p:nvSpPr>
          <p:spPr>
            <a:xfrm>
              <a:off x="3733800" y="2438400"/>
              <a:ext cx="838200" cy="53340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ounded Rectangle 13"/>
            <p:cNvSpPr/>
            <p:nvPr/>
          </p:nvSpPr>
          <p:spPr>
            <a:xfrm>
              <a:off x="4267200" y="2667000"/>
              <a:ext cx="838200" cy="53340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ounded Rectangle 14"/>
            <p:cNvSpPr/>
            <p:nvPr/>
          </p:nvSpPr>
          <p:spPr>
            <a:xfrm>
              <a:off x="3886200" y="2819400"/>
              <a:ext cx="838200" cy="53340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ounded Rectangle 15"/>
            <p:cNvSpPr/>
            <p:nvPr/>
          </p:nvSpPr>
          <p:spPr>
            <a:xfrm>
              <a:off x="4800600" y="2514600"/>
              <a:ext cx="838200" cy="533400"/>
            </a:xfrm>
            <a:prstGeom prst="roundRect">
              <a:avLst/>
            </a:prstGeom>
            <a:solidFill>
              <a:schemeClr val="accent2">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Rounded Rectangle 16"/>
            <p:cNvSpPr/>
            <p:nvPr/>
          </p:nvSpPr>
          <p:spPr>
            <a:xfrm>
              <a:off x="3657600" y="4191000"/>
              <a:ext cx="838200" cy="53340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8" name="Rounded Rectangle 17"/>
            <p:cNvSpPr/>
            <p:nvPr/>
          </p:nvSpPr>
          <p:spPr>
            <a:xfrm>
              <a:off x="3810000" y="3810000"/>
              <a:ext cx="838200" cy="53340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Rounded Rectangle 18"/>
            <p:cNvSpPr/>
            <p:nvPr/>
          </p:nvSpPr>
          <p:spPr>
            <a:xfrm>
              <a:off x="4267200" y="4114800"/>
              <a:ext cx="838200" cy="53340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1" name="Rounded Rectangle 20"/>
            <p:cNvSpPr/>
            <p:nvPr/>
          </p:nvSpPr>
          <p:spPr>
            <a:xfrm>
              <a:off x="4572000" y="3962400"/>
              <a:ext cx="838200" cy="53340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Rounded Rectangle 21"/>
            <p:cNvSpPr/>
            <p:nvPr/>
          </p:nvSpPr>
          <p:spPr>
            <a:xfrm>
              <a:off x="3657600" y="5257800"/>
              <a:ext cx="838200" cy="533400"/>
            </a:xfrm>
            <a:prstGeom prst="roundRect">
              <a:avLst/>
            </a:prstGeom>
            <a:solidFill>
              <a:schemeClr val="accent3">
                <a:lumMod val="20000"/>
                <a:lumOff val="80000"/>
              </a:schemeClr>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Rounded Rectangle 22"/>
            <p:cNvSpPr/>
            <p:nvPr/>
          </p:nvSpPr>
          <p:spPr>
            <a:xfrm>
              <a:off x="3886200" y="5410200"/>
              <a:ext cx="838200" cy="533400"/>
            </a:xfrm>
            <a:prstGeom prst="roundRect">
              <a:avLst/>
            </a:prstGeom>
            <a:solidFill>
              <a:schemeClr val="accent3">
                <a:lumMod val="20000"/>
                <a:lumOff val="80000"/>
              </a:schemeClr>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ounded Rectangle 23"/>
            <p:cNvSpPr/>
            <p:nvPr/>
          </p:nvSpPr>
          <p:spPr>
            <a:xfrm>
              <a:off x="4800600" y="5257800"/>
              <a:ext cx="838200" cy="533400"/>
            </a:xfrm>
            <a:prstGeom prst="roundRect">
              <a:avLst/>
            </a:prstGeom>
            <a:solidFill>
              <a:schemeClr val="accent3">
                <a:lumMod val="20000"/>
                <a:lumOff val="80000"/>
              </a:schemeClr>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Rounded Rectangle 24"/>
            <p:cNvSpPr/>
            <p:nvPr/>
          </p:nvSpPr>
          <p:spPr>
            <a:xfrm>
              <a:off x="4495800" y="5638800"/>
              <a:ext cx="838200" cy="533400"/>
            </a:xfrm>
            <a:prstGeom prst="roundRect">
              <a:avLst/>
            </a:prstGeom>
            <a:solidFill>
              <a:schemeClr val="accent3">
                <a:lumMod val="20000"/>
                <a:lumOff val="80000"/>
              </a:schemeClr>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Rounded Rectangle 19"/>
            <p:cNvSpPr/>
            <p:nvPr/>
          </p:nvSpPr>
          <p:spPr>
            <a:xfrm>
              <a:off x="4800600" y="4267200"/>
              <a:ext cx="838200" cy="533400"/>
            </a:xfrm>
            <a:prstGeom prst="roundRect">
              <a:avLst/>
            </a:prstGeom>
            <a:solidFill>
              <a:schemeClr val="accent6">
                <a:lumMod val="20000"/>
                <a:lumOff val="80000"/>
              </a:schemeClr>
            </a:solidFill>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cxnSp>
        <p:nvCxnSpPr>
          <p:cNvPr id="46" name="Straight Arrow Connector 45"/>
          <p:cNvCxnSpPr>
            <a:stCxn id="5" idx="3"/>
            <a:endCxn id="9" idx="1"/>
          </p:cNvCxnSpPr>
          <p:nvPr/>
        </p:nvCxnSpPr>
        <p:spPr>
          <a:xfrm flipV="1">
            <a:off x="1676400" y="2933700"/>
            <a:ext cx="1905000" cy="9964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a:stCxn id="7" idx="3"/>
            <a:endCxn id="11" idx="1"/>
          </p:cNvCxnSpPr>
          <p:nvPr/>
        </p:nvCxnSpPr>
        <p:spPr>
          <a:xfrm>
            <a:off x="1676400" y="4692134"/>
            <a:ext cx="1905000" cy="9847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6" idx="3"/>
            <a:endCxn id="10" idx="1"/>
          </p:cNvCxnSpPr>
          <p:nvPr/>
        </p:nvCxnSpPr>
        <p:spPr>
          <a:xfrm flipV="1">
            <a:off x="1676400" y="4305300"/>
            <a:ext cx="1905000" cy="58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72" name="Group 71"/>
          <p:cNvGrpSpPr/>
          <p:nvPr/>
        </p:nvGrpSpPr>
        <p:grpSpPr>
          <a:xfrm>
            <a:off x="304800" y="3581400"/>
            <a:ext cx="1524000" cy="1828800"/>
            <a:chOff x="304800" y="3581400"/>
            <a:chExt cx="1524000" cy="1828800"/>
          </a:xfrm>
        </p:grpSpPr>
        <p:sp>
          <p:nvSpPr>
            <p:cNvPr id="4" name="Rounded Rectangle 3"/>
            <p:cNvSpPr/>
            <p:nvPr/>
          </p:nvSpPr>
          <p:spPr>
            <a:xfrm>
              <a:off x="304800" y="3581400"/>
              <a:ext cx="1524000" cy="1828800"/>
            </a:xfrm>
            <a:prstGeom prst="round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TextBox 4"/>
            <p:cNvSpPr txBox="1"/>
            <p:nvPr/>
          </p:nvSpPr>
          <p:spPr>
            <a:xfrm>
              <a:off x="457200" y="3745468"/>
              <a:ext cx="1219200" cy="369332"/>
            </a:xfrm>
            <a:prstGeom prst="rect">
              <a:avLst/>
            </a:prstGeom>
            <a:noFill/>
          </p:spPr>
          <p:txBody>
            <a:bodyPr wrap="square" rtlCol="0">
              <a:spAutoFit/>
            </a:bodyPr>
            <a:lstStyle/>
            <a:p>
              <a:r>
                <a:rPr lang="en-US" b="1" dirty="0" smtClean="0">
                  <a:solidFill>
                    <a:srgbClr val="CC0000"/>
                  </a:solidFill>
                </a:rPr>
                <a:t>Diagnosis</a:t>
              </a:r>
              <a:endParaRPr lang="en-US" b="1" dirty="0">
                <a:solidFill>
                  <a:srgbClr val="CC0000"/>
                </a:solidFill>
              </a:endParaRPr>
            </a:p>
          </p:txBody>
        </p:sp>
        <p:sp>
          <p:nvSpPr>
            <p:cNvPr id="6" name="TextBox 5"/>
            <p:cNvSpPr txBox="1"/>
            <p:nvPr/>
          </p:nvSpPr>
          <p:spPr>
            <a:xfrm>
              <a:off x="457200" y="4126468"/>
              <a:ext cx="1219200" cy="369332"/>
            </a:xfrm>
            <a:prstGeom prst="rect">
              <a:avLst/>
            </a:prstGeom>
            <a:noFill/>
          </p:spPr>
          <p:txBody>
            <a:bodyPr wrap="square" rtlCol="0">
              <a:spAutoFit/>
            </a:bodyPr>
            <a:lstStyle/>
            <a:p>
              <a:r>
                <a:rPr lang="en-US" b="1" dirty="0" smtClean="0">
                  <a:solidFill>
                    <a:srgbClr val="FF9900"/>
                  </a:solidFill>
                </a:rPr>
                <a:t>Causes</a:t>
              </a:r>
              <a:endParaRPr lang="en-US" b="1" dirty="0">
                <a:solidFill>
                  <a:srgbClr val="FF9900"/>
                </a:solidFill>
              </a:endParaRPr>
            </a:p>
          </p:txBody>
        </p:sp>
        <p:sp>
          <p:nvSpPr>
            <p:cNvPr id="7" name="TextBox 6"/>
            <p:cNvSpPr txBox="1"/>
            <p:nvPr/>
          </p:nvSpPr>
          <p:spPr>
            <a:xfrm>
              <a:off x="457200" y="4507468"/>
              <a:ext cx="1219200" cy="369332"/>
            </a:xfrm>
            <a:prstGeom prst="rect">
              <a:avLst/>
            </a:prstGeom>
            <a:noFill/>
          </p:spPr>
          <p:txBody>
            <a:bodyPr wrap="square" rtlCol="0">
              <a:spAutoFit/>
            </a:bodyPr>
            <a:lstStyle/>
            <a:p>
              <a:r>
                <a:rPr lang="en-US" b="1" dirty="0" smtClean="0">
                  <a:solidFill>
                    <a:srgbClr val="009900"/>
                  </a:solidFill>
                </a:rPr>
                <a:t>Symptoms</a:t>
              </a:r>
              <a:endParaRPr lang="en-US" b="1" dirty="0">
                <a:solidFill>
                  <a:srgbClr val="009900"/>
                </a:solidFill>
              </a:endParaRPr>
            </a:p>
          </p:txBody>
        </p:sp>
        <p:sp>
          <p:nvSpPr>
            <p:cNvPr id="56" name="TextBox 55"/>
            <p:cNvSpPr txBox="1"/>
            <p:nvPr/>
          </p:nvSpPr>
          <p:spPr>
            <a:xfrm>
              <a:off x="838200" y="4953000"/>
              <a:ext cx="615553" cy="340799"/>
            </a:xfrm>
            <a:prstGeom prst="rect">
              <a:avLst/>
            </a:prstGeom>
            <a:noFill/>
          </p:spPr>
          <p:txBody>
            <a:bodyPr vert="vert" wrap="none" rtlCol="0">
              <a:spAutoFit/>
            </a:bodyPr>
            <a:lstStyle/>
            <a:p>
              <a:r>
                <a:rPr lang="en-US" sz="2800" dirty="0" smtClean="0"/>
                <a:t>…</a:t>
              </a:r>
              <a:endParaRPr lang="en-US" sz="2800" dirty="0"/>
            </a:p>
          </p:txBody>
        </p:sp>
      </p:grpSp>
      <p:grpSp>
        <p:nvGrpSpPr>
          <p:cNvPr id="67" name="Group 66"/>
          <p:cNvGrpSpPr/>
          <p:nvPr/>
        </p:nvGrpSpPr>
        <p:grpSpPr>
          <a:xfrm>
            <a:off x="7315200" y="3581400"/>
            <a:ext cx="1066800" cy="1752600"/>
            <a:chOff x="7315200" y="3581400"/>
            <a:chExt cx="1066800" cy="1752600"/>
          </a:xfrm>
        </p:grpSpPr>
        <p:sp>
          <p:nvSpPr>
            <p:cNvPr id="27" name="Rounded Rectangle 26"/>
            <p:cNvSpPr/>
            <p:nvPr/>
          </p:nvSpPr>
          <p:spPr>
            <a:xfrm>
              <a:off x="7315200" y="3581400"/>
              <a:ext cx="1066800" cy="1752600"/>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7467600" y="37338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29" name="Rounded Rectangle 28"/>
            <p:cNvSpPr/>
            <p:nvPr/>
          </p:nvSpPr>
          <p:spPr>
            <a:xfrm>
              <a:off x="7467600" y="4495800"/>
              <a:ext cx="762000" cy="304800"/>
            </a:xfrm>
            <a:prstGeom prst="roundRect">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30" name="Rounded Rectangle 29"/>
            <p:cNvSpPr/>
            <p:nvPr/>
          </p:nvSpPr>
          <p:spPr>
            <a:xfrm>
              <a:off x="7467600" y="4114800"/>
              <a:ext cx="762000" cy="304800"/>
            </a:xfrm>
            <a:prstGeom prst="roundRect">
              <a:avLst/>
            </a:prstGeom>
            <a:solidFill>
              <a:srgbClr val="FF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57" name="TextBox 56"/>
            <p:cNvSpPr txBox="1"/>
            <p:nvPr/>
          </p:nvSpPr>
          <p:spPr>
            <a:xfrm>
              <a:off x="7620000" y="4876800"/>
              <a:ext cx="615553" cy="340799"/>
            </a:xfrm>
            <a:prstGeom prst="rect">
              <a:avLst/>
            </a:prstGeom>
            <a:noFill/>
          </p:spPr>
          <p:txBody>
            <a:bodyPr vert="vert" wrap="none" rtlCol="0">
              <a:spAutoFit/>
            </a:bodyPr>
            <a:lstStyle/>
            <a:p>
              <a:r>
                <a:rPr lang="en-US" sz="2800" dirty="0" smtClean="0"/>
                <a:t>…</a:t>
              </a:r>
              <a:endParaRPr lang="en-US" sz="2800" dirty="0"/>
            </a:p>
          </p:txBody>
        </p:sp>
      </p:grpSp>
      <p:sp>
        <p:nvSpPr>
          <p:cNvPr id="58" name="TextBox 57"/>
          <p:cNvSpPr txBox="1"/>
          <p:nvPr/>
        </p:nvSpPr>
        <p:spPr>
          <a:xfrm>
            <a:off x="1905000" y="1676400"/>
            <a:ext cx="1600200" cy="1200329"/>
          </a:xfrm>
          <a:prstGeom prst="rect">
            <a:avLst/>
          </a:prstGeom>
          <a:noFill/>
        </p:spPr>
        <p:txBody>
          <a:bodyPr wrap="square" rtlCol="0">
            <a:spAutoFit/>
          </a:bodyPr>
          <a:lstStyle/>
          <a:p>
            <a:pPr algn="ctr"/>
            <a:r>
              <a:rPr lang="en-US" sz="2400" b="1" dirty="0" smtClean="0"/>
              <a:t>Candidate Retrieval</a:t>
            </a:r>
          </a:p>
          <a:p>
            <a:pPr algn="ctr"/>
            <a:r>
              <a:rPr lang="en-US" dirty="0" smtClean="0"/>
              <a:t>(Yahoo!)</a:t>
            </a:r>
            <a:r>
              <a:rPr lang="en-US" sz="2400" b="1" dirty="0" smtClean="0"/>
              <a:t> </a:t>
            </a:r>
            <a:endParaRPr lang="en-US" sz="2400" b="1" dirty="0"/>
          </a:p>
        </p:txBody>
      </p:sp>
      <p:sp>
        <p:nvSpPr>
          <p:cNvPr id="59" name="TextBox 58"/>
          <p:cNvSpPr txBox="1"/>
          <p:nvPr/>
        </p:nvSpPr>
        <p:spPr>
          <a:xfrm>
            <a:off x="6019800" y="1676400"/>
            <a:ext cx="1371600" cy="830997"/>
          </a:xfrm>
          <a:prstGeom prst="rect">
            <a:avLst/>
          </a:prstGeom>
          <a:noFill/>
        </p:spPr>
        <p:txBody>
          <a:bodyPr wrap="square" rtlCol="0">
            <a:spAutoFit/>
          </a:bodyPr>
          <a:lstStyle/>
          <a:p>
            <a:pPr algn="ctr"/>
            <a:r>
              <a:rPr lang="en-US" sz="2400" b="1" dirty="0" smtClean="0"/>
              <a:t>Joint Selection</a:t>
            </a:r>
          </a:p>
        </p:txBody>
      </p:sp>
      <p:sp>
        <p:nvSpPr>
          <p:cNvPr id="62" name="TextBox 61"/>
          <p:cNvSpPr txBox="1"/>
          <p:nvPr/>
        </p:nvSpPr>
        <p:spPr>
          <a:xfrm>
            <a:off x="152400" y="3200400"/>
            <a:ext cx="1981200" cy="369332"/>
          </a:xfrm>
          <a:prstGeom prst="rect">
            <a:avLst/>
          </a:prstGeom>
          <a:noFill/>
        </p:spPr>
        <p:txBody>
          <a:bodyPr wrap="square" rtlCol="0">
            <a:spAutoFit/>
          </a:bodyPr>
          <a:lstStyle/>
          <a:p>
            <a:pPr algn="ctr"/>
            <a:r>
              <a:rPr lang="en-US" dirty="0" smtClean="0"/>
              <a:t>Disease template</a:t>
            </a:r>
            <a:endParaRPr lang="en-US" dirty="0"/>
          </a:p>
        </p:txBody>
      </p:sp>
      <p:sp>
        <p:nvSpPr>
          <p:cNvPr id="63" name="TextBox 62"/>
          <p:cNvSpPr txBox="1"/>
          <p:nvPr/>
        </p:nvSpPr>
        <p:spPr>
          <a:xfrm>
            <a:off x="3657600" y="1981200"/>
            <a:ext cx="1981200" cy="369332"/>
          </a:xfrm>
          <a:prstGeom prst="rect">
            <a:avLst/>
          </a:prstGeom>
          <a:noFill/>
        </p:spPr>
        <p:txBody>
          <a:bodyPr wrap="square" rtlCol="0">
            <a:spAutoFit/>
          </a:bodyPr>
          <a:lstStyle/>
          <a:p>
            <a:pPr algn="ctr"/>
            <a:r>
              <a:rPr lang="en-US" dirty="0" smtClean="0"/>
              <a:t>Candidate Excerpts</a:t>
            </a:r>
            <a:endParaRPr lang="en-US" dirty="0"/>
          </a:p>
        </p:txBody>
      </p:sp>
      <p:sp>
        <p:nvSpPr>
          <p:cNvPr id="64" name="TextBox 63"/>
          <p:cNvSpPr txBox="1"/>
          <p:nvPr/>
        </p:nvSpPr>
        <p:spPr>
          <a:xfrm>
            <a:off x="6858000" y="3200400"/>
            <a:ext cx="1981200" cy="369332"/>
          </a:xfrm>
          <a:prstGeom prst="rect">
            <a:avLst/>
          </a:prstGeom>
          <a:noFill/>
        </p:spPr>
        <p:txBody>
          <a:bodyPr wrap="square" rtlCol="0">
            <a:spAutoFit/>
          </a:bodyPr>
          <a:lstStyle/>
          <a:p>
            <a:pPr algn="ctr"/>
            <a:r>
              <a:rPr lang="en-US" dirty="0" smtClean="0"/>
              <a:t>Final article</a:t>
            </a:r>
            <a:endParaRPr lang="en-US" dirty="0"/>
          </a:p>
        </p:txBody>
      </p:sp>
      <p:sp>
        <p:nvSpPr>
          <p:cNvPr id="69" name="TextBox 68"/>
          <p:cNvSpPr txBox="1"/>
          <p:nvPr/>
        </p:nvSpPr>
        <p:spPr>
          <a:xfrm>
            <a:off x="2209800" y="3962400"/>
            <a:ext cx="1219200" cy="369332"/>
          </a:xfrm>
          <a:prstGeom prst="rect">
            <a:avLst/>
          </a:prstGeom>
          <a:noFill/>
        </p:spPr>
        <p:txBody>
          <a:bodyPr wrap="square" rtlCol="0">
            <a:spAutoFit/>
          </a:bodyPr>
          <a:lstStyle/>
          <a:p>
            <a:r>
              <a:rPr lang="en-US" b="1" dirty="0" smtClean="0">
                <a:solidFill>
                  <a:srgbClr val="FF9900"/>
                </a:solidFill>
              </a:rPr>
              <a:t>query</a:t>
            </a:r>
            <a:endParaRPr lang="en-US" b="1" dirty="0">
              <a:solidFill>
                <a:srgbClr val="FF9900"/>
              </a:solidFill>
            </a:endParaRPr>
          </a:p>
        </p:txBody>
      </p:sp>
      <p:sp>
        <p:nvSpPr>
          <p:cNvPr id="71" name="TextBox 70"/>
          <p:cNvSpPr txBox="1"/>
          <p:nvPr/>
        </p:nvSpPr>
        <p:spPr>
          <a:xfrm rot="1633976">
            <a:off x="2226732" y="4906689"/>
            <a:ext cx="1219200" cy="369332"/>
          </a:xfrm>
          <a:prstGeom prst="rect">
            <a:avLst/>
          </a:prstGeom>
          <a:noFill/>
        </p:spPr>
        <p:txBody>
          <a:bodyPr wrap="square" rtlCol="0">
            <a:spAutoFit/>
          </a:bodyPr>
          <a:lstStyle/>
          <a:p>
            <a:r>
              <a:rPr lang="en-US" b="1" dirty="0" smtClean="0">
                <a:solidFill>
                  <a:srgbClr val="009900"/>
                </a:solidFill>
              </a:rPr>
              <a:t>query</a:t>
            </a:r>
            <a:endParaRPr lang="en-US" b="1" dirty="0">
              <a:solidFill>
                <a:srgbClr val="009900"/>
              </a:solidFill>
            </a:endParaRPr>
          </a:p>
        </p:txBody>
      </p:sp>
      <p:cxnSp>
        <p:nvCxnSpPr>
          <p:cNvPr id="36" name="Straight Arrow Connector 35"/>
          <p:cNvCxnSpPr>
            <a:stCxn id="16" idx="3"/>
            <a:endCxn id="28" idx="1"/>
          </p:cNvCxnSpPr>
          <p:nvPr/>
        </p:nvCxnSpPr>
        <p:spPr>
          <a:xfrm>
            <a:off x="5638800" y="2781300"/>
            <a:ext cx="1828800" cy="1104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a:stCxn id="20" idx="3"/>
            <a:endCxn id="30" idx="1"/>
          </p:cNvCxnSpPr>
          <p:nvPr/>
        </p:nvCxnSpPr>
        <p:spPr>
          <a:xfrm flipV="1">
            <a:off x="5638800" y="4267200"/>
            <a:ext cx="1828800" cy="266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25" idx="3"/>
            <a:endCxn id="29" idx="1"/>
          </p:cNvCxnSpPr>
          <p:nvPr/>
        </p:nvCxnSpPr>
        <p:spPr>
          <a:xfrm flipV="1">
            <a:off x="5334000" y="4648200"/>
            <a:ext cx="2133600" cy="1257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2" name="TextBox 51"/>
          <p:cNvSpPr txBox="1"/>
          <p:nvPr/>
        </p:nvSpPr>
        <p:spPr>
          <a:xfrm>
            <a:off x="7086600" y="762000"/>
            <a:ext cx="1550424" cy="584775"/>
          </a:xfrm>
          <a:prstGeom prst="rect">
            <a:avLst/>
          </a:prstGeom>
          <a:noFill/>
        </p:spPr>
        <p:txBody>
          <a:bodyPr wrap="none" rtlCol="0">
            <a:spAutoFit/>
          </a:bodyPr>
          <a:lstStyle/>
          <a:p>
            <a:r>
              <a:rPr lang="en-US" sz="3200" cap="small" dirty="0" smtClean="0">
                <a:solidFill>
                  <a:srgbClr val="CC0000"/>
                </a:solidFill>
              </a:rPr>
              <a:t>This talk</a:t>
            </a:r>
            <a:endParaRPr lang="en-US" sz="3200" cap="small" dirty="0">
              <a:solidFill>
                <a:srgbClr val="CC0000"/>
              </a:solidFill>
            </a:endParaRPr>
          </a:p>
        </p:txBody>
      </p:sp>
      <p:cxnSp>
        <p:nvCxnSpPr>
          <p:cNvPr id="61" name="Shape 60"/>
          <p:cNvCxnSpPr>
            <a:stCxn id="59" idx="3"/>
            <a:endCxn id="52" idx="2"/>
          </p:cNvCxnSpPr>
          <p:nvPr/>
        </p:nvCxnSpPr>
        <p:spPr>
          <a:xfrm flipV="1">
            <a:off x="7391400" y="1346775"/>
            <a:ext cx="470412" cy="745124"/>
          </a:xfrm>
          <a:prstGeom prst="curvedConnector2">
            <a:avLst/>
          </a:prstGeom>
          <a:ln>
            <a:solidFill>
              <a:srgbClr val="CC0000"/>
            </a:solidFill>
            <a:headEnd type="triangle" w="lg" len="med"/>
            <a:tailEnd type="none"/>
          </a:ln>
        </p:spPr>
        <p:style>
          <a:lnRef idx="2">
            <a:schemeClr val="accent2"/>
          </a:lnRef>
          <a:fillRef idx="0">
            <a:schemeClr val="accent2"/>
          </a:fillRef>
          <a:effectRef idx="1">
            <a:schemeClr val="accent2"/>
          </a:effectRef>
          <a:fontRef idx="minor">
            <a:schemeClr val="tx1"/>
          </a:fontRef>
        </p:style>
      </p:cxnSp>
      <p:sp>
        <p:nvSpPr>
          <p:cNvPr id="76" name="TextBox 75"/>
          <p:cNvSpPr txBox="1"/>
          <p:nvPr/>
        </p:nvSpPr>
        <p:spPr>
          <a:xfrm rot="19948187">
            <a:off x="2041071" y="3014473"/>
            <a:ext cx="1219200" cy="369332"/>
          </a:xfrm>
          <a:prstGeom prst="rect">
            <a:avLst/>
          </a:prstGeom>
          <a:noFill/>
        </p:spPr>
        <p:txBody>
          <a:bodyPr wrap="square" rtlCol="0">
            <a:spAutoFit/>
          </a:bodyPr>
          <a:lstStyle/>
          <a:p>
            <a:r>
              <a:rPr lang="en-US" b="1" dirty="0" smtClean="0">
                <a:solidFill>
                  <a:srgbClr val="CC0000"/>
                </a:solidFill>
              </a:rPr>
              <a:t>query</a:t>
            </a:r>
            <a:endParaRPr lang="en-US" b="1" dirty="0">
              <a:solidFill>
                <a:srgbClr val="CC0000"/>
              </a:solidFill>
            </a:endParaRPr>
          </a:p>
        </p:txBody>
      </p:sp>
      <p:grpSp>
        <p:nvGrpSpPr>
          <p:cNvPr id="60" name="Group 59"/>
          <p:cNvGrpSpPr/>
          <p:nvPr/>
        </p:nvGrpSpPr>
        <p:grpSpPr>
          <a:xfrm>
            <a:off x="4495800" y="2514600"/>
            <a:ext cx="1143000" cy="3657600"/>
            <a:chOff x="4495800" y="2514600"/>
            <a:chExt cx="1143000" cy="3657600"/>
          </a:xfrm>
        </p:grpSpPr>
        <p:sp>
          <p:nvSpPr>
            <p:cNvPr id="49" name="Rounded Rectangle 48"/>
            <p:cNvSpPr/>
            <p:nvPr/>
          </p:nvSpPr>
          <p:spPr>
            <a:xfrm>
              <a:off x="4800600" y="2514600"/>
              <a:ext cx="838200" cy="533400"/>
            </a:xfrm>
            <a:prstGeom prst="roundRect">
              <a:avLst/>
            </a:prstGeom>
            <a:solidFill>
              <a:srgbClr val="CC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0" name="Rounded Rectangle 49"/>
            <p:cNvSpPr/>
            <p:nvPr/>
          </p:nvSpPr>
          <p:spPr>
            <a:xfrm>
              <a:off x="4495800" y="5638800"/>
              <a:ext cx="838200" cy="533400"/>
            </a:xfrm>
            <a:prstGeom prst="roundRect">
              <a:avLst/>
            </a:prstGeom>
            <a:solidFill>
              <a:srgbClr val="0099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 name="Rounded Rectangle 52"/>
            <p:cNvSpPr/>
            <p:nvPr/>
          </p:nvSpPr>
          <p:spPr>
            <a:xfrm>
              <a:off x="4800600" y="4267200"/>
              <a:ext cx="838200" cy="533400"/>
            </a:xfrm>
            <a:prstGeom prst="roundRect">
              <a:avLst/>
            </a:prstGeom>
            <a:solidFill>
              <a:srgbClr val="FF99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58" grpId="0"/>
      <p:bldP spid="59" grpId="0"/>
      <p:bldP spid="63" grpId="0"/>
      <p:bldP spid="64" grpId="0"/>
      <p:bldP spid="69" grpId="0"/>
      <p:bldP spid="71" grpId="0"/>
      <p:bldP spid="52"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724400" y="3200400"/>
            <a:ext cx="4191000" cy="3505200"/>
          </a:xfrm>
          <a:prstGeom prst="rect">
            <a:avLst/>
          </a:prstGeom>
          <a:solidFill>
            <a:srgbClr val="0099CC"/>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52400" y="3200400"/>
            <a:ext cx="4191000" cy="3505200"/>
          </a:xfrm>
          <a:prstGeom prst="rect">
            <a:avLst/>
          </a:prstGeom>
          <a:solidFill>
            <a:srgbClr val="FF99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Joint Selection: Input</a:t>
            </a:r>
            <a:endParaRPr lang="en-US" dirty="0"/>
          </a:p>
        </p:txBody>
      </p:sp>
      <p:sp>
        <p:nvSpPr>
          <p:cNvPr id="3" name="Content Placeholder 2"/>
          <p:cNvSpPr>
            <a:spLocks noGrp="1"/>
          </p:cNvSpPr>
          <p:nvPr>
            <p:ph idx="1"/>
          </p:nvPr>
        </p:nvSpPr>
        <p:spPr/>
        <p:txBody>
          <a:bodyPr/>
          <a:lstStyle/>
          <a:p>
            <a:r>
              <a:rPr lang="en-US" dirty="0" smtClean="0"/>
              <a:t>For each section,</a:t>
            </a:r>
          </a:p>
          <a:p>
            <a:pPr lvl="1"/>
            <a:r>
              <a:rPr lang="en-US" dirty="0" smtClean="0"/>
              <a:t>About 60 excerpts obtained via candidate retrieval</a:t>
            </a:r>
            <a:endParaRPr lang="en-US" dirty="0"/>
          </a:p>
        </p:txBody>
      </p:sp>
      <p:grpSp>
        <p:nvGrpSpPr>
          <p:cNvPr id="4" name="Group 3"/>
          <p:cNvGrpSpPr/>
          <p:nvPr/>
        </p:nvGrpSpPr>
        <p:grpSpPr>
          <a:xfrm>
            <a:off x="302912" y="3352800"/>
            <a:ext cx="3108240" cy="2209800"/>
            <a:chOff x="4320869" y="2286000"/>
            <a:chExt cx="4823131" cy="3429000"/>
          </a:xfrm>
        </p:grpSpPr>
        <p:pic>
          <p:nvPicPr>
            <p:cNvPr id="5" name="Picture 4" descr="hnf_macular.jpg"/>
            <p:cNvPicPr>
              <a:picLocks noChangeAspect="1"/>
            </p:cNvPicPr>
            <p:nvPr/>
          </p:nvPicPr>
          <p:blipFill>
            <a:blip r:embed="rId3" cstate="print"/>
            <a:stretch>
              <a:fillRect/>
            </a:stretch>
          </p:blipFill>
          <p:spPr>
            <a:xfrm>
              <a:off x="4320869" y="2286000"/>
              <a:ext cx="4823131" cy="3429000"/>
            </a:xfrm>
            <a:prstGeom prst="roundRect">
              <a:avLst>
                <a:gd name="adj" fmla="val 5846"/>
              </a:avLst>
            </a:prstGeom>
            <a:ln>
              <a:noFill/>
            </a:ln>
            <a:effectLst>
              <a:outerShdw blurRad="292100" dist="139700" dir="2700000" algn="tl" rotWithShape="0">
                <a:srgbClr val="333333">
                  <a:alpha val="65000"/>
                </a:srgbClr>
              </a:outerShdw>
            </a:effectLst>
          </p:spPr>
        </p:pic>
        <p:sp>
          <p:nvSpPr>
            <p:cNvPr id="6" name="Rectangle 5"/>
            <p:cNvSpPr/>
            <p:nvPr/>
          </p:nvSpPr>
          <p:spPr>
            <a:xfrm>
              <a:off x="4419600" y="3886200"/>
              <a:ext cx="4648200" cy="42760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p:cNvSpPr/>
            <p:nvPr/>
          </p:nvSpPr>
          <p:spPr>
            <a:xfrm>
              <a:off x="4419600" y="4601598"/>
              <a:ext cx="4648200" cy="42760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p:cNvSpPr/>
            <p:nvPr/>
          </p:nvSpPr>
          <p:spPr>
            <a:xfrm>
              <a:off x="4419600" y="5211198"/>
              <a:ext cx="4648200" cy="42760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grpSp>
        <p:nvGrpSpPr>
          <p:cNvPr id="9" name="Group 8"/>
          <p:cNvGrpSpPr/>
          <p:nvPr/>
        </p:nvGrpSpPr>
        <p:grpSpPr>
          <a:xfrm>
            <a:off x="838200" y="4419600"/>
            <a:ext cx="3202289" cy="2057400"/>
            <a:chOff x="3352800" y="609600"/>
            <a:chExt cx="5381625" cy="3457575"/>
          </a:xfrm>
        </p:grpSpPr>
        <p:pic>
          <p:nvPicPr>
            <p:cNvPr id="10" name="Picture 9" descr="nei_macular.jpg"/>
            <p:cNvPicPr>
              <a:picLocks noChangeAspect="1"/>
            </p:cNvPicPr>
            <p:nvPr/>
          </p:nvPicPr>
          <p:blipFill>
            <a:blip r:embed="rId4" cstate="print"/>
            <a:stretch>
              <a:fillRect/>
            </a:stretch>
          </p:blipFill>
          <p:spPr>
            <a:xfrm>
              <a:off x="3352800" y="609600"/>
              <a:ext cx="5381625" cy="3457575"/>
            </a:xfrm>
            <a:prstGeom prst="roundRect">
              <a:avLst>
                <a:gd name="adj" fmla="val 5846"/>
              </a:avLst>
            </a:prstGeom>
            <a:ln>
              <a:noFill/>
            </a:ln>
            <a:effectLst>
              <a:outerShdw blurRad="292100" dist="139700" dir="2700000" algn="tl" rotWithShape="0">
                <a:srgbClr val="333333">
                  <a:alpha val="65000"/>
                </a:srgbClr>
              </a:outerShdw>
            </a:effectLst>
          </p:spPr>
        </p:pic>
        <p:sp>
          <p:nvSpPr>
            <p:cNvPr id="11" name="Rectangle 10"/>
            <p:cNvSpPr/>
            <p:nvPr/>
          </p:nvSpPr>
          <p:spPr>
            <a:xfrm>
              <a:off x="3352800" y="1905000"/>
              <a:ext cx="5334000" cy="685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p:cNvSpPr/>
            <p:nvPr/>
          </p:nvSpPr>
          <p:spPr>
            <a:xfrm>
              <a:off x="3352800" y="3429000"/>
              <a:ext cx="5334000" cy="5334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grpSp>
        <p:nvGrpSpPr>
          <p:cNvPr id="23" name="Group 22"/>
          <p:cNvGrpSpPr/>
          <p:nvPr/>
        </p:nvGrpSpPr>
        <p:grpSpPr>
          <a:xfrm>
            <a:off x="4876800" y="3352800"/>
            <a:ext cx="3322181" cy="2156503"/>
            <a:chOff x="3581400" y="3276600"/>
            <a:chExt cx="4343400" cy="2819400"/>
          </a:xfrm>
        </p:grpSpPr>
        <p:sp>
          <p:nvSpPr>
            <p:cNvPr id="18" name="Rounded Rectangle 17"/>
            <p:cNvSpPr/>
            <p:nvPr/>
          </p:nvSpPr>
          <p:spPr>
            <a:xfrm>
              <a:off x="3581400" y="3276600"/>
              <a:ext cx="4343400" cy="2819400"/>
            </a:xfrm>
            <a:prstGeom prst="roundRect">
              <a:avLst>
                <a:gd name="adj" fmla="val 6197"/>
              </a:avLst>
            </a:prstGeom>
            <a:solidFill>
              <a:schemeClr val="bg1"/>
            </a:solidFill>
            <a:ln>
              <a:solidFill>
                <a:schemeClr val="bg1">
                  <a:lumMod val="65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nectop.jpg"/>
            <p:cNvPicPr>
              <a:picLocks noChangeAspect="1"/>
            </p:cNvPicPr>
            <p:nvPr/>
          </p:nvPicPr>
          <p:blipFill>
            <a:blip r:embed="rId5" cstate="print"/>
            <a:stretch>
              <a:fillRect/>
            </a:stretch>
          </p:blipFill>
          <p:spPr>
            <a:xfrm>
              <a:off x="3581400" y="3276600"/>
              <a:ext cx="4343400" cy="706917"/>
            </a:xfrm>
            <a:prstGeom prst="round2SameRect">
              <a:avLst>
                <a:gd name="adj1" fmla="val 26779"/>
                <a:gd name="adj2" fmla="val 0"/>
              </a:avLst>
            </a:prstGeom>
            <a:ln>
              <a:solidFill>
                <a:schemeClr val="bg1">
                  <a:lumMod val="65000"/>
                </a:schemeClr>
              </a:solidFill>
            </a:ln>
          </p:spPr>
        </p:pic>
        <p:sp>
          <p:nvSpPr>
            <p:cNvPr id="19" name="TextBox 18"/>
            <p:cNvSpPr txBox="1"/>
            <p:nvPr/>
          </p:nvSpPr>
          <p:spPr>
            <a:xfrm>
              <a:off x="3581400" y="3962400"/>
              <a:ext cx="4343400" cy="2102464"/>
            </a:xfrm>
            <a:prstGeom prst="rect">
              <a:avLst/>
            </a:prstGeom>
            <a:noFill/>
          </p:spPr>
          <p:txBody>
            <a:bodyPr wrap="square" rtlCol="0">
              <a:spAutoFit/>
            </a:bodyPr>
            <a:lstStyle/>
            <a:p>
              <a:pPr algn="ctr"/>
              <a:r>
                <a:rPr lang="en-US" sz="1050" b="1" dirty="0" smtClean="0"/>
                <a:t>Macular Hole</a:t>
              </a:r>
              <a:endParaRPr lang="en-US" sz="400" dirty="0" smtClean="0"/>
            </a:p>
            <a:p>
              <a:pPr algn="just"/>
              <a:r>
                <a:rPr lang="en-US" sz="800" b="1" dirty="0" smtClean="0"/>
                <a:t>Conventional Treatment:</a:t>
              </a:r>
              <a:endParaRPr lang="en-US" sz="800" dirty="0" smtClean="0"/>
            </a:p>
            <a:p>
              <a:pPr algn="just"/>
              <a:r>
                <a:rPr lang="en-US" sz="600" dirty="0" smtClean="0"/>
                <a:t>A surgical procedure called </a:t>
              </a:r>
              <a:r>
                <a:rPr lang="en-US" sz="600" dirty="0" err="1" smtClean="0"/>
                <a:t>vitrectomy</a:t>
              </a:r>
              <a:r>
                <a:rPr lang="en-US" sz="600" dirty="0" smtClean="0"/>
                <a:t> is often used to treat holes that go all the way through the macula. The vitreous is removed to prevent it from pulling on the retina. It is replaced with a gas bubble that eventually fills with natural fluids.</a:t>
              </a:r>
            </a:p>
            <a:p>
              <a:pPr algn="just"/>
              <a:endParaRPr lang="en-US" sz="400" dirty="0" smtClean="0"/>
            </a:p>
            <a:p>
              <a:pPr algn="just"/>
              <a:r>
                <a:rPr lang="en-US" sz="600" dirty="0" smtClean="0"/>
                <a:t>Following surgery, patients must usually keep their faces down for two or three weeks. This position allows the bubble to press against the macula and seal the hole. At the end of the 2-3 week period of strict face-down positioning, the patient is then permitted to resume a more normal upright posture. The air bubble itself, however, may take anywhere from 6-8 weeks following surgery to completely disappear. The air bubble is gradually </a:t>
              </a:r>
              <a:r>
                <a:rPr lang="en-US" sz="600" dirty="0" err="1" smtClean="0"/>
                <a:t>resorbed</a:t>
              </a:r>
              <a:r>
                <a:rPr lang="en-US" sz="600" dirty="0" smtClean="0"/>
                <a:t> by the body, and the vitreous cavity is then filled with liquid produced by cells in the front of the eye. </a:t>
              </a:r>
            </a:p>
            <a:p>
              <a:pPr algn="just"/>
              <a:endParaRPr lang="en-US" sz="400" dirty="0" smtClean="0"/>
            </a:p>
            <a:p>
              <a:pPr algn="just"/>
              <a:r>
                <a:rPr lang="en-US" sz="600" dirty="0" err="1" smtClean="0"/>
                <a:t>Vitrectomy</a:t>
              </a:r>
              <a:r>
                <a:rPr lang="en-US" sz="600" dirty="0" smtClean="0"/>
                <a:t> can lead to complications, most commonly an increase in how fast cataracts develop. Other less common complications include infection and retinal detachment either during surgery or afterward.</a:t>
              </a:r>
            </a:p>
          </p:txBody>
        </p:sp>
        <p:sp>
          <p:nvSpPr>
            <p:cNvPr id="20" name="Rectangle 19"/>
            <p:cNvSpPr/>
            <p:nvPr/>
          </p:nvSpPr>
          <p:spPr>
            <a:xfrm>
              <a:off x="3657600" y="4374861"/>
              <a:ext cx="4191000" cy="381000"/>
            </a:xfrm>
            <a:prstGeom prst="rect">
              <a:avLst/>
            </a:prstGeom>
            <a:noFill/>
            <a:ln>
              <a:solidFill>
                <a:srgbClr val="0099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1" name="Rectangle 20"/>
            <p:cNvSpPr/>
            <p:nvPr/>
          </p:nvSpPr>
          <p:spPr>
            <a:xfrm>
              <a:off x="3657600" y="4816330"/>
              <a:ext cx="4191000" cy="762000"/>
            </a:xfrm>
            <a:prstGeom prst="rect">
              <a:avLst/>
            </a:prstGeom>
            <a:noFill/>
            <a:ln>
              <a:solidFill>
                <a:srgbClr val="0099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Rectangle 21"/>
            <p:cNvSpPr/>
            <p:nvPr/>
          </p:nvSpPr>
          <p:spPr>
            <a:xfrm>
              <a:off x="3657600" y="5623070"/>
              <a:ext cx="4191000" cy="381000"/>
            </a:xfrm>
            <a:prstGeom prst="rect">
              <a:avLst/>
            </a:prstGeom>
            <a:noFill/>
            <a:ln>
              <a:solidFill>
                <a:srgbClr val="0099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grpSp>
        <p:nvGrpSpPr>
          <p:cNvPr id="16" name="Group 15"/>
          <p:cNvGrpSpPr/>
          <p:nvPr/>
        </p:nvGrpSpPr>
        <p:grpSpPr>
          <a:xfrm>
            <a:off x="5943600" y="4114800"/>
            <a:ext cx="2759479" cy="2362200"/>
            <a:chOff x="5105400" y="2819400"/>
            <a:chExt cx="3382587" cy="2895600"/>
          </a:xfrm>
        </p:grpSpPr>
        <p:pic>
          <p:nvPicPr>
            <p:cNvPr id="13" name="Picture 12" descr="maculartreat.jpg"/>
            <p:cNvPicPr>
              <a:picLocks noChangeAspect="1"/>
            </p:cNvPicPr>
            <p:nvPr/>
          </p:nvPicPr>
          <p:blipFill>
            <a:blip r:embed="rId6" cstate="print"/>
            <a:srcRect b="35860"/>
            <a:stretch>
              <a:fillRect/>
            </a:stretch>
          </p:blipFill>
          <p:spPr>
            <a:xfrm>
              <a:off x="5105400" y="2819400"/>
              <a:ext cx="3382587" cy="2895600"/>
            </a:xfrm>
            <a:prstGeom prst="roundRect">
              <a:avLst>
                <a:gd name="adj" fmla="val 5846"/>
              </a:avLst>
            </a:prstGeom>
            <a:ln>
              <a:solidFill>
                <a:schemeClr val="bg1">
                  <a:lumMod val="65000"/>
                </a:schemeClr>
              </a:solidFill>
            </a:ln>
            <a:effectLst>
              <a:outerShdw blurRad="292100" dist="139700" dir="2700000" algn="tl" rotWithShape="0">
                <a:srgbClr val="333333">
                  <a:alpha val="65000"/>
                </a:srgbClr>
              </a:outerShdw>
            </a:effectLst>
          </p:spPr>
        </p:pic>
        <p:sp>
          <p:nvSpPr>
            <p:cNvPr id="14" name="Rectangle 13"/>
            <p:cNvSpPr/>
            <p:nvPr/>
          </p:nvSpPr>
          <p:spPr>
            <a:xfrm>
              <a:off x="5135142" y="3886200"/>
              <a:ext cx="3234826" cy="838200"/>
            </a:xfrm>
            <a:prstGeom prst="rect">
              <a:avLst/>
            </a:prstGeom>
            <a:noFill/>
            <a:ln>
              <a:solidFill>
                <a:srgbClr val="0099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ectangle 14"/>
            <p:cNvSpPr/>
            <p:nvPr/>
          </p:nvSpPr>
          <p:spPr>
            <a:xfrm>
              <a:off x="5123110" y="5057272"/>
              <a:ext cx="3234826" cy="609600"/>
            </a:xfrm>
            <a:prstGeom prst="rect">
              <a:avLst/>
            </a:prstGeom>
            <a:noFill/>
            <a:ln>
              <a:solidFill>
                <a:srgbClr val="0099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7" name="TextBox 26"/>
          <p:cNvSpPr txBox="1"/>
          <p:nvPr/>
        </p:nvSpPr>
        <p:spPr>
          <a:xfrm>
            <a:off x="228600" y="2819400"/>
            <a:ext cx="4038600" cy="369332"/>
          </a:xfrm>
          <a:prstGeom prst="rect">
            <a:avLst/>
          </a:prstGeom>
          <a:noFill/>
        </p:spPr>
        <p:txBody>
          <a:bodyPr wrap="square" rtlCol="0">
            <a:spAutoFit/>
          </a:bodyPr>
          <a:lstStyle/>
          <a:p>
            <a:pPr algn="ctr"/>
            <a:r>
              <a:rPr lang="en-US" dirty="0" smtClean="0"/>
              <a:t>Candidate excerpts for Causes</a:t>
            </a:r>
            <a:endParaRPr lang="en-US" dirty="0"/>
          </a:p>
        </p:txBody>
      </p:sp>
      <p:sp>
        <p:nvSpPr>
          <p:cNvPr id="28" name="TextBox 27"/>
          <p:cNvSpPr txBox="1"/>
          <p:nvPr/>
        </p:nvSpPr>
        <p:spPr>
          <a:xfrm>
            <a:off x="4800600" y="2819400"/>
            <a:ext cx="4038600" cy="369332"/>
          </a:xfrm>
          <a:prstGeom prst="rect">
            <a:avLst/>
          </a:prstGeom>
          <a:noFill/>
        </p:spPr>
        <p:txBody>
          <a:bodyPr wrap="square" rtlCol="0">
            <a:spAutoFit/>
          </a:bodyPr>
          <a:lstStyle/>
          <a:p>
            <a:pPr algn="ctr"/>
            <a:r>
              <a:rPr lang="en-US" dirty="0" smtClean="0"/>
              <a:t>Candidate excerpts for Treatment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Selection: Output</a:t>
            </a:r>
            <a:endParaRPr lang="en-US" dirty="0"/>
          </a:p>
        </p:txBody>
      </p:sp>
      <p:sp>
        <p:nvSpPr>
          <p:cNvPr id="3" name="Content Placeholder 2"/>
          <p:cNvSpPr>
            <a:spLocks noGrp="1"/>
          </p:cNvSpPr>
          <p:nvPr>
            <p:ph idx="1"/>
          </p:nvPr>
        </p:nvSpPr>
        <p:spPr/>
        <p:txBody>
          <a:bodyPr>
            <a:normAutofit/>
          </a:bodyPr>
          <a:lstStyle/>
          <a:p>
            <a:r>
              <a:rPr lang="en-US" sz="2800" dirty="0" smtClean="0"/>
              <a:t>For each section</a:t>
            </a:r>
          </a:p>
          <a:p>
            <a:pPr lvl="1"/>
            <a:r>
              <a:rPr lang="en-US" sz="2400" dirty="0" smtClean="0"/>
              <a:t>Exactly one excerpt, chosen jointly across sections</a:t>
            </a:r>
          </a:p>
          <a:p>
            <a:r>
              <a:rPr lang="en-US" sz="2800" dirty="0" smtClean="0"/>
              <a:t>Together, these represent a complete article</a:t>
            </a:r>
            <a:endParaRPr lang="en-US" sz="2800" dirty="0"/>
          </a:p>
        </p:txBody>
      </p:sp>
      <p:grpSp>
        <p:nvGrpSpPr>
          <p:cNvPr id="4" name="Group 3"/>
          <p:cNvGrpSpPr/>
          <p:nvPr/>
        </p:nvGrpSpPr>
        <p:grpSpPr>
          <a:xfrm>
            <a:off x="1066800" y="3200400"/>
            <a:ext cx="4191000" cy="1752600"/>
            <a:chOff x="609600" y="685800"/>
            <a:chExt cx="7848600" cy="2667000"/>
          </a:xfrm>
        </p:grpSpPr>
        <p:sp>
          <p:nvSpPr>
            <p:cNvPr id="5" name="Rectangle 4"/>
            <p:cNvSpPr/>
            <p:nvPr/>
          </p:nvSpPr>
          <p:spPr>
            <a:xfrm>
              <a:off x="609600" y="685800"/>
              <a:ext cx="7848600" cy="26670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85799" y="1219200"/>
              <a:ext cx="7620000" cy="1861714"/>
            </a:xfrm>
            <a:prstGeom prst="rect">
              <a:avLst/>
            </a:prstGeom>
            <a:noFill/>
          </p:spPr>
          <p:txBody>
            <a:bodyPr wrap="square" rtlCol="0">
              <a:spAutoFit/>
            </a:bodyPr>
            <a:lstStyle/>
            <a:p>
              <a:pPr algn="just"/>
              <a:r>
                <a:rPr lang="en-US" sz="1050" dirty="0" smtClean="0"/>
                <a:t>DNA banking is the storage of DNA (typically extracted from white blood cells) for possible future use. Because it is likely that testing methodology and our understanding of genes, mutations, and diseases will improve in the future, consideration should be given to banking DNA of affected individuals. DNA banking is particularly relevant in situations in which molecular genetic testing is available on a research basis only.</a:t>
              </a:r>
              <a:endParaRPr lang="en-US" sz="1050" dirty="0"/>
            </a:p>
          </p:txBody>
        </p:sp>
        <p:sp>
          <p:nvSpPr>
            <p:cNvPr id="7" name="TextBox 6"/>
            <p:cNvSpPr txBox="1"/>
            <p:nvPr/>
          </p:nvSpPr>
          <p:spPr>
            <a:xfrm>
              <a:off x="685799" y="685800"/>
              <a:ext cx="2514601" cy="608863"/>
            </a:xfrm>
            <a:prstGeom prst="rect">
              <a:avLst/>
            </a:prstGeom>
            <a:noFill/>
          </p:spPr>
          <p:txBody>
            <a:bodyPr wrap="square" rtlCol="0">
              <a:spAutoFit/>
            </a:bodyPr>
            <a:lstStyle/>
            <a:p>
              <a:r>
                <a:rPr lang="en-US" sz="2000" dirty="0" smtClean="0"/>
                <a:t>Diagnosis</a:t>
              </a:r>
              <a:endParaRPr lang="en-US" sz="2000" dirty="0"/>
            </a:p>
          </p:txBody>
        </p:sp>
        <p:cxnSp>
          <p:nvCxnSpPr>
            <p:cNvPr id="8" name="Straight Connector 7"/>
            <p:cNvCxnSpPr/>
            <p:nvPr/>
          </p:nvCxnSpPr>
          <p:spPr>
            <a:xfrm>
              <a:off x="762000" y="1181637"/>
              <a:ext cx="7467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600200" y="3733800"/>
            <a:ext cx="4191000" cy="1752600"/>
            <a:chOff x="609600" y="685800"/>
            <a:chExt cx="7848600" cy="2667000"/>
          </a:xfrm>
        </p:grpSpPr>
        <p:sp>
          <p:nvSpPr>
            <p:cNvPr id="15" name="Rectangle 14"/>
            <p:cNvSpPr/>
            <p:nvPr/>
          </p:nvSpPr>
          <p:spPr>
            <a:xfrm>
              <a:off x="609600" y="685800"/>
              <a:ext cx="7848600" cy="26670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85799" y="1219200"/>
              <a:ext cx="7620000" cy="2107602"/>
            </a:xfrm>
            <a:prstGeom prst="rect">
              <a:avLst/>
            </a:prstGeom>
            <a:noFill/>
          </p:spPr>
          <p:txBody>
            <a:bodyPr wrap="square" rtlCol="0">
              <a:spAutoFit/>
            </a:bodyPr>
            <a:lstStyle/>
            <a:p>
              <a:pPr algn="just"/>
              <a:r>
                <a:rPr lang="en-US" sz="1050" dirty="0" smtClean="0"/>
                <a:t>Three M syndrome is thought to be inherited as an autosomal recessive genetic trait. Human traits, including the classic genetic diseases, are the product of the interaction of two genes, one received from the father and one from the mother. In recessive disorders, the condition does not occur unless an individual inherits the same defective gene for the same trait from each parent. If an individual receives one normal gene and one gene for the disease, the person will be a carrier for the disease, but usually will not show symptoms.</a:t>
              </a:r>
              <a:endParaRPr lang="en-US" sz="1050" dirty="0"/>
            </a:p>
          </p:txBody>
        </p:sp>
        <p:sp>
          <p:nvSpPr>
            <p:cNvPr id="17" name="TextBox 16"/>
            <p:cNvSpPr txBox="1"/>
            <p:nvPr/>
          </p:nvSpPr>
          <p:spPr>
            <a:xfrm>
              <a:off x="685799" y="685800"/>
              <a:ext cx="2514601" cy="608863"/>
            </a:xfrm>
            <a:prstGeom prst="rect">
              <a:avLst/>
            </a:prstGeom>
            <a:noFill/>
          </p:spPr>
          <p:txBody>
            <a:bodyPr wrap="square" rtlCol="0">
              <a:spAutoFit/>
            </a:bodyPr>
            <a:lstStyle/>
            <a:p>
              <a:r>
                <a:rPr lang="en-US" sz="2000" dirty="0" smtClean="0"/>
                <a:t>Causes</a:t>
              </a:r>
              <a:endParaRPr lang="en-US" sz="2000" dirty="0"/>
            </a:p>
          </p:txBody>
        </p:sp>
        <p:cxnSp>
          <p:nvCxnSpPr>
            <p:cNvPr id="18" name="Straight Connector 17"/>
            <p:cNvCxnSpPr/>
            <p:nvPr/>
          </p:nvCxnSpPr>
          <p:spPr>
            <a:xfrm>
              <a:off x="762000" y="1181637"/>
              <a:ext cx="7467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133600" y="4267200"/>
            <a:ext cx="4191000" cy="1752600"/>
            <a:chOff x="609600" y="685800"/>
            <a:chExt cx="7848600" cy="2667000"/>
          </a:xfrm>
        </p:grpSpPr>
        <p:sp>
          <p:nvSpPr>
            <p:cNvPr id="10" name="Rectangle 9"/>
            <p:cNvSpPr/>
            <p:nvPr/>
          </p:nvSpPr>
          <p:spPr>
            <a:xfrm>
              <a:off x="609600" y="685800"/>
              <a:ext cx="7848600" cy="26670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85799" y="1219200"/>
              <a:ext cx="7620000" cy="1861714"/>
            </a:xfrm>
            <a:prstGeom prst="rect">
              <a:avLst/>
            </a:prstGeom>
            <a:noFill/>
          </p:spPr>
          <p:txBody>
            <a:bodyPr wrap="square" rtlCol="0">
              <a:spAutoFit/>
            </a:bodyPr>
            <a:lstStyle/>
            <a:p>
              <a:pPr algn="just"/>
              <a:r>
                <a:rPr lang="en-US" sz="1050" dirty="0" smtClean="0"/>
                <a:t>Three M syndrome is an extremely rare inherited disorder that appears to affect males and females in equal numbers. Approximately 25 cases have been reported in the medical literature since the disorder was first described in 1972. The name "Three M syndrome" refers to the last initials of three researchers (J.D. Miller, V.A. </a:t>
              </a:r>
              <a:r>
                <a:rPr lang="en-US" sz="1050" dirty="0" err="1" smtClean="0"/>
                <a:t>McKusick</a:t>
              </a:r>
              <a:r>
                <a:rPr lang="en-US" sz="1050" dirty="0" smtClean="0"/>
                <a:t>, P. </a:t>
              </a:r>
              <a:r>
                <a:rPr lang="en-US" sz="1050" dirty="0" err="1" smtClean="0"/>
                <a:t>Malvaux</a:t>
              </a:r>
              <a:r>
                <a:rPr lang="en-US" sz="1050" dirty="0" smtClean="0"/>
                <a:t>) who were among the first to identify the disorder and report their findings in the medical literature.</a:t>
              </a:r>
              <a:endParaRPr lang="en-US" sz="1050" dirty="0"/>
            </a:p>
          </p:txBody>
        </p:sp>
        <p:sp>
          <p:nvSpPr>
            <p:cNvPr id="12" name="TextBox 11"/>
            <p:cNvSpPr txBox="1"/>
            <p:nvPr/>
          </p:nvSpPr>
          <p:spPr>
            <a:xfrm>
              <a:off x="685799" y="685800"/>
              <a:ext cx="2514601" cy="608863"/>
            </a:xfrm>
            <a:prstGeom prst="rect">
              <a:avLst/>
            </a:prstGeom>
            <a:noFill/>
          </p:spPr>
          <p:txBody>
            <a:bodyPr wrap="square" rtlCol="0">
              <a:spAutoFit/>
            </a:bodyPr>
            <a:lstStyle/>
            <a:p>
              <a:r>
                <a:rPr lang="en-US" sz="2000" dirty="0" smtClean="0"/>
                <a:t>Symptoms</a:t>
              </a:r>
              <a:endParaRPr lang="en-US" sz="2000" dirty="0"/>
            </a:p>
          </p:txBody>
        </p:sp>
        <p:cxnSp>
          <p:nvCxnSpPr>
            <p:cNvPr id="13" name="Straight Connector 12"/>
            <p:cNvCxnSpPr/>
            <p:nvPr/>
          </p:nvCxnSpPr>
          <p:spPr>
            <a:xfrm>
              <a:off x="762000" y="1181637"/>
              <a:ext cx="7467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667000" y="4800600"/>
            <a:ext cx="4191000" cy="1752600"/>
            <a:chOff x="609600" y="685800"/>
            <a:chExt cx="7848600" cy="2667000"/>
          </a:xfrm>
        </p:grpSpPr>
        <p:sp>
          <p:nvSpPr>
            <p:cNvPr id="20" name="Rectangle 19"/>
            <p:cNvSpPr/>
            <p:nvPr/>
          </p:nvSpPr>
          <p:spPr>
            <a:xfrm>
              <a:off x="609600" y="685800"/>
              <a:ext cx="7848600" cy="26670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85799" y="1219200"/>
              <a:ext cx="7620000" cy="2107601"/>
            </a:xfrm>
            <a:prstGeom prst="rect">
              <a:avLst/>
            </a:prstGeom>
            <a:noFill/>
          </p:spPr>
          <p:txBody>
            <a:bodyPr wrap="square" rtlCol="0">
              <a:spAutoFit/>
            </a:bodyPr>
            <a:lstStyle/>
            <a:p>
              <a:pPr algn="just"/>
              <a:r>
                <a:rPr lang="en-US" sz="1050" dirty="0" smtClean="0"/>
                <a:t>The treatment of Three M syndrome is directed toward the specific symptoms that are apparent in each individual. Treatment may require the coordinated efforts of a team of specialists. Pediatricians, orthopedists, dental specialists, and/or other health care professionals may need to systematically and comprehensively plan an affected child's treatment. In some cases, orthopedic techniques, surgery, and/or other supportive techniques may be used to help treat certain skeletal abnormalities associated with Three M syndrome.</a:t>
              </a:r>
              <a:endParaRPr lang="en-US" sz="1050" dirty="0"/>
            </a:p>
          </p:txBody>
        </p:sp>
        <p:sp>
          <p:nvSpPr>
            <p:cNvPr id="22" name="TextBox 21"/>
            <p:cNvSpPr txBox="1"/>
            <p:nvPr/>
          </p:nvSpPr>
          <p:spPr>
            <a:xfrm>
              <a:off x="685799" y="685800"/>
              <a:ext cx="2514601" cy="608863"/>
            </a:xfrm>
            <a:prstGeom prst="rect">
              <a:avLst/>
            </a:prstGeom>
            <a:noFill/>
          </p:spPr>
          <p:txBody>
            <a:bodyPr wrap="square" rtlCol="0">
              <a:spAutoFit/>
            </a:bodyPr>
            <a:lstStyle/>
            <a:p>
              <a:r>
                <a:rPr lang="en-US" sz="2000" dirty="0" smtClean="0"/>
                <a:t>Treatment</a:t>
              </a:r>
              <a:endParaRPr lang="en-US" sz="2000" dirty="0"/>
            </a:p>
          </p:txBody>
        </p:sp>
        <p:cxnSp>
          <p:nvCxnSpPr>
            <p:cNvPr id="23" name="Straight Connector 22"/>
            <p:cNvCxnSpPr/>
            <p:nvPr/>
          </p:nvCxnSpPr>
          <p:spPr>
            <a:xfrm>
              <a:off x="762000" y="1181637"/>
              <a:ext cx="7467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Data</a:t>
            </a:r>
            <a:endParaRPr lang="en-US" dirty="0"/>
          </a:p>
        </p:txBody>
      </p:sp>
      <p:sp>
        <p:nvSpPr>
          <p:cNvPr id="3" name="Content Placeholder 2"/>
          <p:cNvSpPr>
            <a:spLocks noGrp="1"/>
          </p:cNvSpPr>
          <p:nvPr>
            <p:ph idx="1"/>
          </p:nvPr>
        </p:nvSpPr>
        <p:spPr/>
        <p:txBody>
          <a:bodyPr>
            <a:normAutofit/>
          </a:bodyPr>
          <a:lstStyle/>
          <a:p>
            <a:r>
              <a:rPr lang="en-US" sz="2800" dirty="0" smtClean="0"/>
              <a:t>No manual annotation </a:t>
            </a:r>
            <a:r>
              <a:rPr lang="en-US" sz="2800" dirty="0" smtClean="0"/>
              <a:t>required with Wikipedia data</a:t>
            </a:r>
            <a:endParaRPr lang="en-US" sz="2800" dirty="0" smtClean="0"/>
          </a:p>
          <a:p>
            <a:pPr marL="971550" lvl="1" indent="-514350">
              <a:buFont typeface="+mj-lt"/>
              <a:buAutoNum type="arabicPeriod"/>
            </a:pPr>
            <a:r>
              <a:rPr lang="en-US" sz="2400" dirty="0" smtClean="0"/>
              <a:t>Select </a:t>
            </a:r>
            <a:r>
              <a:rPr lang="en-US" sz="2400" dirty="0" smtClean="0"/>
              <a:t>existing</a:t>
            </a:r>
            <a:r>
              <a:rPr lang="en-US" sz="2400" dirty="0" smtClean="0"/>
              <a:t> </a:t>
            </a:r>
            <a:r>
              <a:rPr lang="en-US" sz="2400" dirty="0" smtClean="0"/>
              <a:t>articles </a:t>
            </a:r>
            <a:r>
              <a:rPr lang="en-US" sz="2400" dirty="0" smtClean="0"/>
              <a:t>from </a:t>
            </a:r>
            <a:r>
              <a:rPr lang="en-US" sz="2400" dirty="0" smtClean="0"/>
              <a:t>a given category</a:t>
            </a:r>
            <a:endParaRPr lang="en-US" sz="2400" dirty="0" smtClean="0"/>
          </a:p>
          <a:p>
            <a:pPr marL="971550" lvl="1" indent="-514350">
              <a:buFont typeface="+mj-lt"/>
              <a:buAutoNum type="arabicPeriod"/>
            </a:pPr>
            <a:r>
              <a:rPr lang="en-US" sz="2400" dirty="0" smtClean="0"/>
              <a:t>Retrieve candidates for each section using our candidate retrieval method</a:t>
            </a:r>
          </a:p>
          <a:p>
            <a:pPr marL="971550" lvl="1" indent="-514350">
              <a:buFont typeface="+mj-lt"/>
              <a:buAutoNum type="arabicPeriod"/>
            </a:pPr>
            <a:r>
              <a:rPr lang="en-US" sz="2400" dirty="0" smtClean="0"/>
              <a:t>Mark examples based on similarity to original</a:t>
            </a:r>
          </a:p>
          <a:p>
            <a:pPr marL="1371600" lvl="2" indent="-514350"/>
            <a:r>
              <a:rPr lang="en-US" sz="2000" dirty="0" smtClean="0"/>
              <a:t>Positive examples: cosine similarity &gt; threshold</a:t>
            </a:r>
          </a:p>
        </p:txBody>
      </p:sp>
      <p:sp>
        <p:nvSpPr>
          <p:cNvPr id="6" name="Rounded Rectangle 5"/>
          <p:cNvSpPr/>
          <p:nvPr/>
        </p:nvSpPr>
        <p:spPr>
          <a:xfrm>
            <a:off x="533400" y="4800600"/>
            <a:ext cx="1752600" cy="1600200"/>
          </a:xfrm>
          <a:prstGeom prst="roundRect">
            <a:avLst>
              <a:gd name="adj" fmla="val 13109"/>
            </a:avLst>
          </a:prstGeom>
          <a:ln>
            <a:solidFill>
              <a:srgbClr val="FF9900"/>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US" sz="900" dirty="0" smtClean="0">
                <a:solidFill>
                  <a:schemeClr val="tx1"/>
                </a:solidFill>
              </a:rPr>
              <a:t>Chickenpox is usually acquired by the inhalation of airborne respiratory droplets from an infected host. The highly contagious nature of VZV explains the epidemics of chickenpox that spread through schools as one child who is infected quickly spreads the virus to many classmates.</a:t>
            </a:r>
          </a:p>
        </p:txBody>
      </p:sp>
      <p:sp>
        <p:nvSpPr>
          <p:cNvPr id="7" name="Rounded Rectangle 6"/>
          <p:cNvSpPr/>
          <p:nvPr/>
        </p:nvSpPr>
        <p:spPr>
          <a:xfrm>
            <a:off x="5257800" y="4800600"/>
            <a:ext cx="1752600" cy="1600200"/>
          </a:xfrm>
          <a:prstGeom prst="roundRect">
            <a:avLst>
              <a:gd name="adj" fmla="val 13109"/>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US" sz="900" dirty="0" smtClean="0">
                <a:solidFill>
                  <a:schemeClr val="tx1"/>
                </a:solidFill>
              </a:rPr>
              <a:t>The cause of chicken pox is the varicella-zoster virus (VZV).. Chickenpox is highly contagious, and the chickenpox virus can be transmitted by numerous methods including airborne transmission, direct contact, and droplet transmission.</a:t>
            </a:r>
          </a:p>
        </p:txBody>
      </p:sp>
      <p:sp>
        <p:nvSpPr>
          <p:cNvPr id="8" name="Rounded Rectangle 7"/>
          <p:cNvSpPr/>
          <p:nvPr/>
        </p:nvSpPr>
        <p:spPr>
          <a:xfrm>
            <a:off x="3352800" y="4800600"/>
            <a:ext cx="1752600" cy="1600200"/>
          </a:xfrm>
          <a:prstGeom prst="roundRect">
            <a:avLst>
              <a:gd name="adj" fmla="val 13109"/>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US" sz="900" dirty="0" smtClean="0">
                <a:solidFill>
                  <a:schemeClr val="tx1"/>
                </a:solidFill>
              </a:rPr>
              <a:t>The average child develops 250 to 500 small, itchy, fluid-filled blisters over red spots on the skin. The blisters often appear first on the face, trunk, or scalp and spread from there. Appearance of the small blisters on the scalp, found in 80% of cases, clinches the diagnosis.</a:t>
            </a:r>
          </a:p>
        </p:txBody>
      </p:sp>
      <p:sp>
        <p:nvSpPr>
          <p:cNvPr id="12" name="TextBox 11"/>
          <p:cNvSpPr txBox="1"/>
          <p:nvPr/>
        </p:nvSpPr>
        <p:spPr>
          <a:xfrm>
            <a:off x="304800" y="4267200"/>
            <a:ext cx="2209800" cy="461665"/>
          </a:xfrm>
          <a:prstGeom prst="rect">
            <a:avLst/>
          </a:prstGeom>
          <a:noFill/>
        </p:spPr>
        <p:txBody>
          <a:bodyPr wrap="square" rtlCol="0">
            <a:spAutoFit/>
          </a:bodyPr>
          <a:lstStyle/>
          <a:p>
            <a:pPr algn="ctr"/>
            <a:r>
              <a:rPr lang="en-US" sz="2400" dirty="0" smtClean="0"/>
              <a:t>Original </a:t>
            </a:r>
            <a:r>
              <a:rPr lang="en-US" sz="2400" dirty="0" smtClean="0"/>
              <a:t>article</a:t>
            </a:r>
            <a:endParaRPr lang="en-US" sz="2400" dirty="0"/>
          </a:p>
        </p:txBody>
      </p:sp>
      <p:sp>
        <p:nvSpPr>
          <p:cNvPr id="15" name="TextBox 14"/>
          <p:cNvSpPr txBox="1"/>
          <p:nvPr/>
        </p:nvSpPr>
        <p:spPr>
          <a:xfrm>
            <a:off x="3886200" y="4267200"/>
            <a:ext cx="4507992" cy="461665"/>
          </a:xfrm>
          <a:prstGeom prst="rect">
            <a:avLst/>
          </a:prstGeom>
          <a:noFill/>
        </p:spPr>
        <p:txBody>
          <a:bodyPr wrap="square" rtlCol="0">
            <a:spAutoFit/>
          </a:bodyPr>
          <a:lstStyle/>
          <a:p>
            <a:pPr algn="ctr"/>
            <a:r>
              <a:rPr lang="en-US" sz="2400" dirty="0" smtClean="0"/>
              <a:t>Retrieved </a:t>
            </a:r>
            <a:r>
              <a:rPr lang="en-US" sz="2400" dirty="0" smtClean="0"/>
              <a:t>candidates</a:t>
            </a:r>
            <a:endParaRPr lang="en-US" sz="2400" dirty="0"/>
          </a:p>
        </p:txBody>
      </p:sp>
      <p:sp>
        <p:nvSpPr>
          <p:cNvPr id="18" name="Rounded Rectangle 17"/>
          <p:cNvSpPr/>
          <p:nvPr/>
        </p:nvSpPr>
        <p:spPr>
          <a:xfrm>
            <a:off x="7162800" y="4800600"/>
            <a:ext cx="1752600" cy="1600200"/>
          </a:xfrm>
          <a:prstGeom prst="roundRect">
            <a:avLst>
              <a:gd name="adj" fmla="val 13109"/>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t"/>
          <a:lstStyle/>
          <a:p>
            <a:pPr algn="just"/>
            <a:r>
              <a:rPr lang="en-US" sz="900" b="1" dirty="0" smtClean="0"/>
              <a:t>3-M </a:t>
            </a:r>
            <a:r>
              <a:rPr lang="en-US" sz="900" b="1" dirty="0" smtClean="0"/>
              <a:t>syndrome</a:t>
            </a:r>
            <a:r>
              <a:rPr lang="en-US" sz="900" dirty="0" smtClean="0"/>
              <a:t> is </a:t>
            </a:r>
            <a:r>
              <a:rPr lang="en-US" sz="900" dirty="0" smtClean="0"/>
              <a:t>a rare hereditary growth retardation </a:t>
            </a:r>
            <a:r>
              <a:rPr lang="en-US" sz="900" dirty="0" smtClean="0"/>
              <a:t>syndrome. </a:t>
            </a:r>
            <a:r>
              <a:rPr lang="en-US" sz="900" dirty="0" smtClean="0"/>
              <a:t>The name 3-M originates from the initials of the three authors Miller, </a:t>
            </a:r>
            <a:r>
              <a:rPr lang="en-US" sz="900" dirty="0" err="1" smtClean="0"/>
              <a:t>McKusick</a:t>
            </a:r>
            <a:r>
              <a:rPr lang="en-US" sz="900" dirty="0" smtClean="0"/>
              <a:t> and </a:t>
            </a:r>
            <a:r>
              <a:rPr lang="en-US" sz="900" dirty="0" err="1" smtClean="0"/>
              <a:t>Malvaux</a:t>
            </a:r>
            <a:r>
              <a:rPr lang="en-US" sz="900" dirty="0" smtClean="0"/>
              <a:t> who first reported the </a:t>
            </a:r>
            <a:r>
              <a:rPr lang="en-US" sz="900" dirty="0" smtClean="0"/>
              <a:t>syndrome. </a:t>
            </a:r>
            <a:r>
              <a:rPr lang="en-US" sz="900" dirty="0" smtClean="0"/>
              <a:t>Major symptoms </a:t>
            </a:r>
            <a:r>
              <a:rPr lang="en-US" sz="900" dirty="0" smtClean="0"/>
              <a:t>are </a:t>
            </a:r>
            <a:r>
              <a:rPr lang="en-US" sz="900" dirty="0" smtClean="0"/>
              <a:t>dwarfism, facial </a:t>
            </a:r>
            <a:r>
              <a:rPr lang="en-US" sz="900" dirty="0" err="1" smtClean="0"/>
              <a:t>dysmorphia</a:t>
            </a:r>
            <a:r>
              <a:rPr lang="en-US" sz="900" dirty="0" smtClean="0"/>
              <a:t> and skeletal abnormalities.</a:t>
            </a:r>
            <a:endParaRPr lang="en-US" sz="900" dirty="0" smtClean="0">
              <a:solidFill>
                <a:schemeClr val="tx1"/>
              </a:solidFill>
            </a:endParaRPr>
          </a:p>
        </p:txBody>
      </p:sp>
      <p:grpSp>
        <p:nvGrpSpPr>
          <p:cNvPr id="68" name="Group 67"/>
          <p:cNvGrpSpPr/>
          <p:nvPr/>
        </p:nvGrpSpPr>
        <p:grpSpPr>
          <a:xfrm>
            <a:off x="1410494" y="6400006"/>
            <a:ext cx="6629400" cy="1588"/>
            <a:chOff x="1410494" y="6400006"/>
            <a:chExt cx="6629400" cy="1588"/>
          </a:xfrm>
        </p:grpSpPr>
        <p:cxnSp>
          <p:nvCxnSpPr>
            <p:cNvPr id="21" name="Curved Connector 20"/>
            <p:cNvCxnSpPr>
              <a:stCxn id="6" idx="2"/>
              <a:endCxn id="8" idx="2"/>
            </p:cNvCxnSpPr>
            <p:nvPr/>
          </p:nvCxnSpPr>
          <p:spPr>
            <a:xfrm rot="16200000" flipH="1">
              <a:off x="2819400" y="4991100"/>
              <a:ext cx="1588" cy="2819400"/>
            </a:xfrm>
            <a:prstGeom prst="curvedConnector3">
              <a:avLst>
                <a:gd name="adj1" fmla="val 916077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3" name="Curved Connector 22"/>
            <p:cNvCxnSpPr>
              <a:stCxn id="6" idx="2"/>
              <a:endCxn id="7" idx="2"/>
            </p:cNvCxnSpPr>
            <p:nvPr/>
          </p:nvCxnSpPr>
          <p:spPr>
            <a:xfrm rot="16200000" flipH="1">
              <a:off x="3771900" y="4038600"/>
              <a:ext cx="1588" cy="4724400"/>
            </a:xfrm>
            <a:prstGeom prst="curvedConnector3">
              <a:avLst>
                <a:gd name="adj1" fmla="val 16140370"/>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6" name="Curved Connector 25"/>
            <p:cNvCxnSpPr>
              <a:stCxn id="6" idx="2"/>
              <a:endCxn id="18" idx="2"/>
            </p:cNvCxnSpPr>
            <p:nvPr/>
          </p:nvCxnSpPr>
          <p:spPr>
            <a:xfrm rot="16200000" flipH="1">
              <a:off x="4724400" y="3086100"/>
              <a:ext cx="1588" cy="6629400"/>
            </a:xfrm>
            <a:prstGeom prst="curvedConnector3">
              <a:avLst>
                <a:gd name="adj1" fmla="val 23992451"/>
              </a:avLst>
            </a:prstGeom>
            <a:ln>
              <a:tailEnd type="stealth" w="lg" len="lg"/>
            </a:ln>
          </p:spPr>
          <p:style>
            <a:lnRef idx="1">
              <a:schemeClr val="dk1"/>
            </a:lnRef>
            <a:fillRef idx="0">
              <a:schemeClr val="dk1"/>
            </a:fillRef>
            <a:effectRef idx="0">
              <a:schemeClr val="dk1"/>
            </a:effectRef>
            <a:fontRef idx="minor">
              <a:schemeClr val="tx1"/>
            </a:fontRef>
          </p:style>
        </p:cxnSp>
      </p:grpSp>
      <p:grpSp>
        <p:nvGrpSpPr>
          <p:cNvPr id="62" name="Group 61"/>
          <p:cNvGrpSpPr/>
          <p:nvPr/>
        </p:nvGrpSpPr>
        <p:grpSpPr>
          <a:xfrm>
            <a:off x="3352800" y="4800600"/>
            <a:ext cx="5562600" cy="1600200"/>
            <a:chOff x="3352800" y="4648200"/>
            <a:chExt cx="5562600" cy="1600200"/>
          </a:xfrm>
        </p:grpSpPr>
        <p:grpSp>
          <p:nvGrpSpPr>
            <p:cNvPr id="61" name="Group 60"/>
            <p:cNvGrpSpPr/>
            <p:nvPr/>
          </p:nvGrpSpPr>
          <p:grpSpPr>
            <a:xfrm>
              <a:off x="3352800" y="4648200"/>
              <a:ext cx="1752600" cy="1600200"/>
              <a:chOff x="3352800" y="3276600"/>
              <a:chExt cx="1752600" cy="1600200"/>
            </a:xfrm>
          </p:grpSpPr>
          <p:sp>
            <p:nvSpPr>
              <p:cNvPr id="55" name="Rounded Rectangle 54"/>
              <p:cNvSpPr/>
              <p:nvPr/>
            </p:nvSpPr>
            <p:spPr>
              <a:xfrm>
                <a:off x="3352800" y="3276600"/>
                <a:ext cx="1752600" cy="1600200"/>
              </a:xfrm>
              <a:prstGeom prst="roundRect">
                <a:avLst>
                  <a:gd name="adj" fmla="val 13109"/>
                </a:avLst>
              </a:prstGeom>
              <a:solidFill>
                <a:srgbClr val="FFFFFF">
                  <a:alpha val="69804"/>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400" b="1" dirty="0" smtClean="0">
                  <a:solidFill>
                    <a:schemeClr val="tx1"/>
                  </a:solidFill>
                </a:endParaRPr>
              </a:p>
            </p:txBody>
          </p:sp>
          <p:sp>
            <p:nvSpPr>
              <p:cNvPr id="52" name="Rounded Rectangle 51"/>
              <p:cNvSpPr/>
              <p:nvPr/>
            </p:nvSpPr>
            <p:spPr>
              <a:xfrm>
                <a:off x="3352800" y="3276600"/>
                <a:ext cx="1752600" cy="1600200"/>
              </a:xfrm>
              <a:prstGeom prst="roundRect">
                <a:avLst>
                  <a:gd name="adj" fmla="val 13109"/>
                </a:avLst>
              </a:prstGeom>
              <a:solidFill>
                <a:srgbClr val="FF9900">
                  <a:alpha val="5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solidFill>
                      <a:schemeClr val="tx1"/>
                    </a:solidFill>
                  </a:rPr>
                  <a:t>0.56</a:t>
                </a:r>
                <a:endParaRPr lang="en-US" sz="4000" b="1" dirty="0" smtClean="0">
                  <a:solidFill>
                    <a:schemeClr val="tx1"/>
                  </a:solidFill>
                </a:endParaRPr>
              </a:p>
            </p:txBody>
          </p:sp>
        </p:grpSp>
        <p:grpSp>
          <p:nvGrpSpPr>
            <p:cNvPr id="60" name="Group 59"/>
            <p:cNvGrpSpPr/>
            <p:nvPr/>
          </p:nvGrpSpPr>
          <p:grpSpPr>
            <a:xfrm>
              <a:off x="5257800" y="4648200"/>
              <a:ext cx="1752600" cy="1600200"/>
              <a:chOff x="5257800" y="3276600"/>
              <a:chExt cx="1752600" cy="1600200"/>
            </a:xfrm>
          </p:grpSpPr>
          <p:sp>
            <p:nvSpPr>
              <p:cNvPr id="57" name="Rounded Rectangle 56"/>
              <p:cNvSpPr/>
              <p:nvPr/>
            </p:nvSpPr>
            <p:spPr>
              <a:xfrm>
                <a:off x="5257800" y="3276600"/>
                <a:ext cx="1752600" cy="1600200"/>
              </a:xfrm>
              <a:prstGeom prst="roundRect">
                <a:avLst>
                  <a:gd name="adj" fmla="val 13109"/>
                </a:avLst>
              </a:prstGeom>
              <a:solidFill>
                <a:srgbClr val="FFFFFF">
                  <a:alpha val="69804"/>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400" b="1" dirty="0" smtClean="0">
                  <a:solidFill>
                    <a:schemeClr val="tx1"/>
                  </a:solidFill>
                </a:endParaRPr>
              </a:p>
            </p:txBody>
          </p:sp>
          <p:sp>
            <p:nvSpPr>
              <p:cNvPr id="53" name="Rounded Rectangle 52"/>
              <p:cNvSpPr/>
              <p:nvPr/>
            </p:nvSpPr>
            <p:spPr>
              <a:xfrm>
                <a:off x="5257800" y="3276600"/>
                <a:ext cx="1752600" cy="1600200"/>
              </a:xfrm>
              <a:prstGeom prst="roundRect">
                <a:avLst>
                  <a:gd name="adj" fmla="val 13109"/>
                </a:avLst>
              </a:prstGeom>
              <a:solidFill>
                <a:srgbClr val="FF9900">
                  <a:alpha val="5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solidFill>
                      <a:schemeClr val="tx1"/>
                    </a:solidFill>
                  </a:rPr>
                  <a:t>0.87</a:t>
                </a:r>
                <a:endParaRPr lang="en-US" sz="4000" b="1" dirty="0" smtClean="0">
                  <a:solidFill>
                    <a:schemeClr val="tx1"/>
                  </a:solidFill>
                </a:endParaRPr>
              </a:p>
            </p:txBody>
          </p:sp>
        </p:grpSp>
        <p:grpSp>
          <p:nvGrpSpPr>
            <p:cNvPr id="59" name="Group 58"/>
            <p:cNvGrpSpPr/>
            <p:nvPr/>
          </p:nvGrpSpPr>
          <p:grpSpPr>
            <a:xfrm>
              <a:off x="7162800" y="4648200"/>
              <a:ext cx="1752600" cy="1600200"/>
              <a:chOff x="7162800" y="3276600"/>
              <a:chExt cx="1752600" cy="1600200"/>
            </a:xfrm>
          </p:grpSpPr>
          <p:sp>
            <p:nvSpPr>
              <p:cNvPr id="58" name="Rounded Rectangle 57"/>
              <p:cNvSpPr/>
              <p:nvPr/>
            </p:nvSpPr>
            <p:spPr>
              <a:xfrm>
                <a:off x="7162800" y="3276600"/>
                <a:ext cx="1752600" cy="1600200"/>
              </a:xfrm>
              <a:prstGeom prst="roundRect">
                <a:avLst>
                  <a:gd name="adj" fmla="val 13109"/>
                </a:avLst>
              </a:prstGeom>
              <a:solidFill>
                <a:srgbClr val="FFFFFF">
                  <a:alpha val="69804"/>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400" b="1" dirty="0" smtClean="0">
                  <a:solidFill>
                    <a:schemeClr val="tx1"/>
                  </a:solidFill>
                </a:endParaRPr>
              </a:p>
            </p:txBody>
          </p:sp>
          <p:sp>
            <p:nvSpPr>
              <p:cNvPr id="54" name="Rounded Rectangle 53"/>
              <p:cNvSpPr/>
              <p:nvPr/>
            </p:nvSpPr>
            <p:spPr>
              <a:xfrm>
                <a:off x="7162800" y="3276600"/>
                <a:ext cx="1752600" cy="1600200"/>
              </a:xfrm>
              <a:prstGeom prst="roundRect">
                <a:avLst>
                  <a:gd name="adj" fmla="val 13109"/>
                </a:avLst>
              </a:prstGeom>
              <a:solidFill>
                <a:srgbClr val="FF9900">
                  <a:alpha val="5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smtClean="0">
                    <a:solidFill>
                      <a:schemeClr val="tx1"/>
                    </a:solidFill>
                  </a:rPr>
                  <a:t>0.12</a:t>
                </a:r>
                <a:endParaRPr lang="en-US" sz="4000" b="1" dirty="0" smtClean="0">
                  <a:solidFill>
                    <a:schemeClr val="tx1"/>
                  </a:solidFill>
                </a:endParaRPr>
              </a:p>
            </p:txBody>
          </p:sp>
        </p:grpSp>
      </p:grpSp>
      <p:grpSp>
        <p:nvGrpSpPr>
          <p:cNvPr id="63" name="Group 62"/>
          <p:cNvGrpSpPr/>
          <p:nvPr/>
        </p:nvGrpSpPr>
        <p:grpSpPr>
          <a:xfrm>
            <a:off x="4343400" y="5715000"/>
            <a:ext cx="4572000" cy="762000"/>
            <a:chOff x="4343400" y="5562600"/>
            <a:chExt cx="4572000" cy="762000"/>
          </a:xfrm>
        </p:grpSpPr>
        <p:sp>
          <p:nvSpPr>
            <p:cNvPr id="10" name="L-Shape 9"/>
            <p:cNvSpPr/>
            <p:nvPr/>
          </p:nvSpPr>
          <p:spPr>
            <a:xfrm rot="18900000">
              <a:off x="6270046" y="5632184"/>
              <a:ext cx="788513" cy="387838"/>
            </a:xfrm>
            <a:prstGeom prst="corner">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Multiply 10"/>
            <p:cNvSpPr/>
            <p:nvPr/>
          </p:nvSpPr>
          <p:spPr>
            <a:xfrm>
              <a:off x="4343400" y="5562600"/>
              <a:ext cx="762000" cy="762000"/>
            </a:xfrm>
            <a:prstGeom prst="mathMultiply">
              <a:avLst/>
            </a:prstGeom>
            <a:solidFill>
              <a:srgbClr val="CC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Multiply 18"/>
            <p:cNvSpPr/>
            <p:nvPr/>
          </p:nvSpPr>
          <p:spPr>
            <a:xfrm>
              <a:off x="8153400" y="5562600"/>
              <a:ext cx="762000" cy="762000"/>
            </a:xfrm>
            <a:prstGeom prst="mathMultiply">
              <a:avLst/>
            </a:prstGeom>
            <a:solidFill>
              <a:srgbClr val="CC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5"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4876800" y="1828800"/>
            <a:ext cx="3733800" cy="1828800"/>
            <a:chOff x="2705100" y="4191000"/>
            <a:chExt cx="3733800" cy="1828800"/>
          </a:xfrm>
        </p:grpSpPr>
        <p:grpSp>
          <p:nvGrpSpPr>
            <p:cNvPr id="64" name="Group 57"/>
            <p:cNvGrpSpPr/>
            <p:nvPr/>
          </p:nvGrpSpPr>
          <p:grpSpPr>
            <a:xfrm>
              <a:off x="3695700" y="4191000"/>
              <a:ext cx="762000" cy="1447800"/>
              <a:chOff x="3695700" y="4191000"/>
              <a:chExt cx="762000" cy="1447800"/>
            </a:xfrm>
          </p:grpSpPr>
          <p:sp>
            <p:nvSpPr>
              <p:cNvPr id="82" name="Rounded Rectangle 10"/>
              <p:cNvSpPr/>
              <p:nvPr/>
            </p:nvSpPr>
            <p:spPr>
              <a:xfrm>
                <a:off x="3695700" y="4572000"/>
                <a:ext cx="762000" cy="304800"/>
              </a:xfrm>
              <a:prstGeom prst="roundRect">
                <a:avLst/>
              </a:prstGeom>
              <a:solidFill>
                <a:srgbClr val="FF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3" name="Rounded Rectangle 11"/>
              <p:cNvSpPr/>
              <p:nvPr/>
            </p:nvSpPr>
            <p:spPr>
              <a:xfrm>
                <a:off x="3695700" y="4953000"/>
                <a:ext cx="762000" cy="304800"/>
              </a:xfrm>
              <a:prstGeom prst="roundRect">
                <a:avLst/>
              </a:prstGeom>
              <a:solidFill>
                <a:srgbClr val="FF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4" name="Rounded Rectangle 12"/>
              <p:cNvSpPr/>
              <p:nvPr/>
            </p:nvSpPr>
            <p:spPr>
              <a:xfrm>
                <a:off x="3695700" y="5334000"/>
                <a:ext cx="762000" cy="304800"/>
              </a:xfrm>
              <a:prstGeom prst="roundRect">
                <a:avLst/>
              </a:prstGeom>
              <a:solidFill>
                <a:srgbClr val="FF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5" name="Rounded Rectangle 17"/>
              <p:cNvSpPr/>
              <p:nvPr/>
            </p:nvSpPr>
            <p:spPr>
              <a:xfrm>
                <a:off x="3695700" y="4191000"/>
                <a:ext cx="762000" cy="304800"/>
              </a:xfrm>
              <a:prstGeom prst="roundRect">
                <a:avLst/>
              </a:prstGeom>
              <a:solidFill>
                <a:schemeClr val="bg1"/>
              </a:solidFill>
              <a:ln>
                <a:solidFill>
                  <a:srgbClr val="FF99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tx1"/>
                    </a:solidFill>
                  </a:rPr>
                  <a:t>Causes</a:t>
                </a:r>
                <a:endParaRPr lang="en-US" sz="1000" dirty="0">
                  <a:solidFill>
                    <a:schemeClr val="tx1"/>
                  </a:solidFill>
                </a:endParaRPr>
              </a:p>
            </p:txBody>
          </p:sp>
        </p:grpSp>
        <p:grpSp>
          <p:nvGrpSpPr>
            <p:cNvPr id="65" name="Group 58"/>
            <p:cNvGrpSpPr/>
            <p:nvPr/>
          </p:nvGrpSpPr>
          <p:grpSpPr>
            <a:xfrm>
              <a:off x="4686300" y="4191000"/>
              <a:ext cx="762000" cy="1447800"/>
              <a:chOff x="4686300" y="4191000"/>
              <a:chExt cx="762000" cy="1447800"/>
            </a:xfrm>
          </p:grpSpPr>
          <p:sp>
            <p:nvSpPr>
              <p:cNvPr id="78" name="Rounded Rectangle 7"/>
              <p:cNvSpPr/>
              <p:nvPr/>
            </p:nvSpPr>
            <p:spPr>
              <a:xfrm>
                <a:off x="4686300" y="4572000"/>
                <a:ext cx="762000" cy="304800"/>
              </a:xfrm>
              <a:prstGeom prst="roundRect">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9" name="Rounded Rectangle 8"/>
              <p:cNvSpPr/>
              <p:nvPr/>
            </p:nvSpPr>
            <p:spPr>
              <a:xfrm>
                <a:off x="4686300" y="4953000"/>
                <a:ext cx="762000" cy="304800"/>
              </a:xfrm>
              <a:prstGeom prst="roundRect">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0" name="Rounded Rectangle 9"/>
              <p:cNvSpPr/>
              <p:nvPr/>
            </p:nvSpPr>
            <p:spPr>
              <a:xfrm>
                <a:off x="4686300" y="5334000"/>
                <a:ext cx="762000" cy="304800"/>
              </a:xfrm>
              <a:prstGeom prst="roundRect">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1" name="Rounded Rectangle 80"/>
              <p:cNvSpPr/>
              <p:nvPr/>
            </p:nvSpPr>
            <p:spPr>
              <a:xfrm>
                <a:off x="4686300" y="4191000"/>
                <a:ext cx="762000" cy="304800"/>
              </a:xfrm>
              <a:prstGeom prst="roundRect">
                <a:avLst/>
              </a:prstGeom>
              <a:solidFill>
                <a:schemeClr val="bg1"/>
              </a:solidFill>
              <a:ln>
                <a:solidFill>
                  <a:srgbClr val="0099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tx1"/>
                    </a:solidFill>
                  </a:rPr>
                  <a:t>Symptoms</a:t>
                </a:r>
                <a:endParaRPr lang="en-US" sz="1000" dirty="0">
                  <a:solidFill>
                    <a:schemeClr val="tx1"/>
                  </a:solidFill>
                </a:endParaRPr>
              </a:p>
            </p:txBody>
          </p:sp>
        </p:grpSp>
        <p:grpSp>
          <p:nvGrpSpPr>
            <p:cNvPr id="66" name="Group 59"/>
            <p:cNvGrpSpPr/>
            <p:nvPr/>
          </p:nvGrpSpPr>
          <p:grpSpPr>
            <a:xfrm>
              <a:off x="2705100" y="4191000"/>
              <a:ext cx="762000" cy="1828800"/>
              <a:chOff x="2705100" y="4191000"/>
              <a:chExt cx="762000" cy="1828800"/>
            </a:xfrm>
          </p:grpSpPr>
          <p:sp>
            <p:nvSpPr>
              <p:cNvPr id="73" name="Rounded Rectangle 4"/>
              <p:cNvSpPr/>
              <p:nvPr/>
            </p:nvSpPr>
            <p:spPr>
              <a:xfrm>
                <a:off x="2705100" y="45720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4" name="Rounded Rectangle 5"/>
              <p:cNvSpPr/>
              <p:nvPr/>
            </p:nvSpPr>
            <p:spPr>
              <a:xfrm>
                <a:off x="2705100" y="49530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5" name="Rounded Rectangle 6"/>
              <p:cNvSpPr/>
              <p:nvPr/>
            </p:nvSpPr>
            <p:spPr>
              <a:xfrm>
                <a:off x="2705100" y="53340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6" name="Rounded Rectangle 75"/>
              <p:cNvSpPr/>
              <p:nvPr/>
            </p:nvSpPr>
            <p:spPr>
              <a:xfrm>
                <a:off x="2705100" y="4191000"/>
                <a:ext cx="762000" cy="304800"/>
              </a:xfrm>
              <a:prstGeom prst="roundRect">
                <a:avLst/>
              </a:prstGeom>
              <a:solidFill>
                <a:schemeClr val="bg1"/>
              </a:solidFill>
              <a:ln>
                <a:solidFill>
                  <a:srgbClr val="CC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tx1"/>
                    </a:solidFill>
                  </a:rPr>
                  <a:t>Diagnosis</a:t>
                </a:r>
                <a:endParaRPr lang="en-US" sz="1000" dirty="0">
                  <a:solidFill>
                    <a:schemeClr val="tx1"/>
                  </a:solidFill>
                </a:endParaRPr>
              </a:p>
            </p:txBody>
          </p:sp>
          <p:sp>
            <p:nvSpPr>
              <p:cNvPr id="77" name="Rounded Rectangle 76"/>
              <p:cNvSpPr/>
              <p:nvPr/>
            </p:nvSpPr>
            <p:spPr>
              <a:xfrm>
                <a:off x="2705100" y="57150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grpSp>
          <p:nvGrpSpPr>
            <p:cNvPr id="67" name="Group 60"/>
            <p:cNvGrpSpPr/>
            <p:nvPr/>
          </p:nvGrpSpPr>
          <p:grpSpPr>
            <a:xfrm>
              <a:off x="5676900" y="4191000"/>
              <a:ext cx="762000" cy="1828800"/>
              <a:chOff x="5676900" y="4191000"/>
              <a:chExt cx="762000" cy="1828800"/>
            </a:xfrm>
          </p:grpSpPr>
          <p:sp>
            <p:nvSpPr>
              <p:cNvPr id="68" name="Rounded Rectangle 67"/>
              <p:cNvSpPr/>
              <p:nvPr/>
            </p:nvSpPr>
            <p:spPr>
              <a:xfrm>
                <a:off x="5676900" y="4953000"/>
                <a:ext cx="762000" cy="304800"/>
              </a:xfrm>
              <a:prstGeom prst="roundRect">
                <a:avLst/>
              </a:prstGeom>
              <a:solidFill>
                <a:srgbClr val="0099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9" name="Rounded Rectangle 68"/>
              <p:cNvSpPr/>
              <p:nvPr/>
            </p:nvSpPr>
            <p:spPr>
              <a:xfrm>
                <a:off x="5676900" y="4572000"/>
                <a:ext cx="762000" cy="304800"/>
              </a:xfrm>
              <a:prstGeom prst="roundRect">
                <a:avLst/>
              </a:prstGeom>
              <a:solidFill>
                <a:srgbClr val="0099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0" name="Rounded Rectangle 69"/>
              <p:cNvSpPr/>
              <p:nvPr/>
            </p:nvSpPr>
            <p:spPr>
              <a:xfrm>
                <a:off x="5676900" y="5334000"/>
                <a:ext cx="762000" cy="304800"/>
              </a:xfrm>
              <a:prstGeom prst="roundRect">
                <a:avLst/>
              </a:prstGeom>
              <a:solidFill>
                <a:srgbClr val="0099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1" name="Rounded Rectangle 70"/>
              <p:cNvSpPr/>
              <p:nvPr/>
            </p:nvSpPr>
            <p:spPr>
              <a:xfrm>
                <a:off x="5676900" y="4191000"/>
                <a:ext cx="762000" cy="304800"/>
              </a:xfrm>
              <a:prstGeom prst="roundRect">
                <a:avLst/>
              </a:prstGeom>
              <a:solidFill>
                <a:schemeClr val="bg1"/>
              </a:solidFill>
              <a:ln>
                <a:solidFill>
                  <a:srgbClr val="0099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tx1"/>
                    </a:solidFill>
                  </a:rPr>
                  <a:t>Treatment</a:t>
                </a:r>
                <a:endParaRPr lang="en-US" sz="1000" dirty="0">
                  <a:solidFill>
                    <a:schemeClr val="tx1"/>
                  </a:solidFill>
                </a:endParaRPr>
              </a:p>
            </p:txBody>
          </p:sp>
          <p:sp>
            <p:nvSpPr>
              <p:cNvPr id="72" name="Rounded Rectangle 71"/>
              <p:cNvSpPr/>
              <p:nvPr/>
            </p:nvSpPr>
            <p:spPr>
              <a:xfrm>
                <a:off x="5676900" y="5715000"/>
                <a:ext cx="762000" cy="304800"/>
              </a:xfrm>
              <a:prstGeom prst="roundRect">
                <a:avLst/>
              </a:prstGeom>
              <a:solidFill>
                <a:srgbClr val="0099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sp>
        <p:nvSpPr>
          <p:cNvPr id="2" name="Title 1"/>
          <p:cNvSpPr>
            <a:spLocks noGrp="1"/>
          </p:cNvSpPr>
          <p:nvPr>
            <p:ph type="title"/>
          </p:nvPr>
        </p:nvSpPr>
        <p:spPr/>
        <p:txBody>
          <a:bodyPr/>
          <a:lstStyle/>
          <a:p>
            <a:r>
              <a:rPr lang="en-US" dirty="0" smtClean="0"/>
              <a:t>Excerpt </a:t>
            </a:r>
            <a:r>
              <a:rPr lang="en-US" dirty="0" smtClean="0"/>
              <a:t>Selection: Desiderata</a:t>
            </a:r>
            <a:endParaRPr lang="en-US" dirty="0"/>
          </a:p>
        </p:txBody>
      </p:sp>
      <p:sp>
        <p:nvSpPr>
          <p:cNvPr id="28" name="Content Placeholder 2"/>
          <p:cNvSpPr txBox="1">
            <a:spLocks/>
          </p:cNvSpPr>
          <p:nvPr/>
        </p:nvSpPr>
        <p:spPr>
          <a:xfrm>
            <a:off x="533400" y="1646237"/>
            <a:ext cx="4114800" cy="4525963"/>
          </a:xfrm>
          <a:prstGeom prst="rect">
            <a:avLst/>
          </a:prstGeom>
        </p:spPr>
        <p:txBody>
          <a:bodyPr vert="horz" lIns="91440" tIns="45720" rIns="91440" bIns="45720" rtlCol="0">
            <a:normAutofit/>
          </a:bodyPr>
          <a:lstStyle/>
          <a:p>
            <a:pPr marL="169863" indent="-284163">
              <a:spcBef>
                <a:spcPct val="20000"/>
              </a:spcBef>
              <a:buFont typeface="Arial" pitchFamily="34" charset="0"/>
              <a:buChar char="•"/>
            </a:pPr>
            <a:r>
              <a:rPr lang="en-US" sz="2200" dirty="0" smtClean="0"/>
              <a:t>Select one </a:t>
            </a:r>
            <a:r>
              <a:rPr lang="en-US" sz="2200" dirty="0" smtClean="0"/>
              <a:t>excerpt per section</a:t>
            </a:r>
          </a:p>
          <a:p>
            <a:pPr marL="169863" indent="-284163">
              <a:spcBef>
                <a:spcPct val="20000"/>
              </a:spcBef>
              <a:buFont typeface="Arial" pitchFamily="34" charset="0"/>
              <a:buChar char="•"/>
            </a:pPr>
            <a:r>
              <a:rPr lang="en-US" sz="2200" dirty="0" smtClean="0"/>
              <a:t>Maximize fit into each section</a:t>
            </a:r>
          </a:p>
          <a:p>
            <a:pPr marL="169863" indent="-284163">
              <a:spcBef>
                <a:spcPct val="20000"/>
              </a:spcBef>
              <a:buFont typeface="Arial" pitchFamily="34" charset="0"/>
              <a:buChar char="•"/>
            </a:pPr>
            <a:r>
              <a:rPr lang="en-US" sz="2200" dirty="0" smtClean="0"/>
              <a:t>Prohibit </a:t>
            </a:r>
            <a:r>
              <a:rPr lang="en-US" sz="2200" dirty="0" smtClean="0"/>
              <a:t>excessive redundancy</a:t>
            </a:r>
          </a:p>
        </p:txBody>
      </p:sp>
      <p:sp>
        <p:nvSpPr>
          <p:cNvPr id="30" name="TextBox 29"/>
          <p:cNvSpPr txBox="1"/>
          <p:nvPr/>
        </p:nvSpPr>
        <p:spPr>
          <a:xfrm>
            <a:off x="609600" y="4419600"/>
            <a:ext cx="8534400" cy="954107"/>
          </a:xfrm>
          <a:prstGeom prst="rect">
            <a:avLst/>
          </a:prstGeom>
          <a:noFill/>
        </p:spPr>
        <p:txBody>
          <a:bodyPr wrap="square" rtlCol="0">
            <a:spAutoFit/>
          </a:bodyPr>
          <a:lstStyle/>
          <a:p>
            <a:r>
              <a:rPr lang="en-US" sz="2800" dirty="0" smtClean="0"/>
              <a:t>Formulate as an Integer Linear Programming (ILP) optimization problem</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 </a:t>
            </a:r>
            <a:r>
              <a:rPr lang="en-US" dirty="0" smtClean="0"/>
              <a:t>Selection: Objective</a:t>
            </a:r>
            <a:endParaRPr lang="en-US" dirty="0"/>
          </a:p>
        </p:txBody>
      </p:sp>
      <p:sp>
        <p:nvSpPr>
          <p:cNvPr id="3" name="Content Placeholder 2"/>
          <p:cNvSpPr>
            <a:spLocks noGrp="1"/>
          </p:cNvSpPr>
          <p:nvPr>
            <p:ph idx="1"/>
          </p:nvPr>
        </p:nvSpPr>
        <p:spPr/>
        <p:txBody>
          <a:bodyPr vert="horz" lIns="91440" tIns="45720" rIns="91440" bIns="45720" rtlCol="0">
            <a:normAutofit/>
          </a:bodyPr>
          <a:lstStyle/>
          <a:p>
            <a:pPr marL="514350" indent="-514350">
              <a:lnSpc>
                <a:spcPct val="80000"/>
              </a:lnSpc>
              <a:buFont typeface="Arial" pitchFamily="34" charset="0"/>
              <a:buNone/>
            </a:pPr>
            <a:endParaRPr lang="en-US" sz="3000" dirty="0" smtClean="0"/>
          </a:p>
          <a:p>
            <a:pPr marL="514350" indent="-514350">
              <a:lnSpc>
                <a:spcPct val="80000"/>
              </a:lnSpc>
              <a:buFont typeface="Arial" pitchFamily="34" charset="0"/>
              <a:buNone/>
            </a:pPr>
            <a:endParaRPr lang="en-US" sz="3000" dirty="0" smtClean="0"/>
          </a:p>
          <a:p>
            <a:pPr marL="514350" indent="-514350">
              <a:lnSpc>
                <a:spcPct val="80000"/>
              </a:lnSpc>
              <a:buFont typeface="Arial" pitchFamily="34" charset="0"/>
              <a:buNone/>
            </a:pPr>
            <a:endParaRPr lang="en-US" sz="3000" dirty="0" smtClean="0"/>
          </a:p>
          <a:p>
            <a:pPr marL="514350" indent="-514350">
              <a:lnSpc>
                <a:spcPct val="80000"/>
              </a:lnSpc>
              <a:buFont typeface="Arial" pitchFamily="34" charset="0"/>
              <a:buNone/>
            </a:pPr>
            <a:endParaRPr lang="en-US" sz="3000" dirty="0" smtClean="0"/>
          </a:p>
          <a:p>
            <a:pPr marL="514350" indent="-514350">
              <a:lnSpc>
                <a:spcPct val="80000"/>
              </a:lnSpc>
              <a:buFont typeface="Arial" pitchFamily="34" charset="0"/>
              <a:buNone/>
            </a:pPr>
            <a:r>
              <a:rPr lang="en-US" sz="3000" dirty="0" smtClean="0"/>
              <a:t>Objective</a:t>
            </a:r>
            <a:r>
              <a:rPr lang="en-US" sz="3000" dirty="0" smtClean="0"/>
              <a:t>:</a:t>
            </a:r>
          </a:p>
          <a:p>
            <a:pPr marL="914400" lvl="1" indent="-514350">
              <a:lnSpc>
                <a:spcPct val="80000"/>
              </a:lnSpc>
            </a:pPr>
            <a:r>
              <a:rPr lang="en-US" sz="2600" dirty="0" smtClean="0"/>
              <a:t>Minimize total rank of selected excerpts</a:t>
            </a:r>
          </a:p>
          <a:p>
            <a:pPr marL="1314450" lvl="2" indent="-514350">
              <a:lnSpc>
                <a:spcPct val="80000"/>
              </a:lnSpc>
              <a:buNone/>
            </a:pP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x</a:t>
            </a:r>
            <a:r>
              <a:rPr lang="en-US" sz="2000" i="1" baseline="-25000" dirty="0" err="1" smtClean="0">
                <a:latin typeface="Times New Roman" pitchFamily="18" charset="0"/>
                <a:cs typeface="Times New Roman" pitchFamily="18" charset="0"/>
              </a:rPr>
              <a:t>i,j</a:t>
            </a:r>
            <a:r>
              <a:rPr lang="en-US" sz="2000" dirty="0" smtClean="0"/>
              <a:t> </a:t>
            </a:r>
            <a:r>
              <a:rPr lang="en-US" sz="2000" dirty="0" smtClean="0"/>
              <a:t>= 1 if excerpt </a:t>
            </a:r>
            <a:r>
              <a:rPr lang="en-US" sz="2000" i="1" dirty="0" smtClean="0">
                <a:latin typeface="Times New Roman" pitchFamily="18" charset="0"/>
                <a:cs typeface="Times New Roman" pitchFamily="18" charset="0"/>
              </a:rPr>
              <a:t>j</a:t>
            </a:r>
            <a:r>
              <a:rPr lang="en-US" sz="2000" dirty="0" smtClean="0"/>
              <a:t> </a:t>
            </a:r>
            <a:r>
              <a:rPr lang="en-US" sz="2000" dirty="0" smtClean="0"/>
              <a:t>is chosen for section </a:t>
            </a:r>
            <a:r>
              <a:rPr lang="en-US" sz="2000" i="1" dirty="0" smtClean="0">
                <a:latin typeface="Times New Roman" pitchFamily="18" charset="0"/>
                <a:cs typeface="Times New Roman" pitchFamily="18" charset="0"/>
              </a:rPr>
              <a:t>i</a:t>
            </a:r>
            <a:r>
              <a:rPr lang="en-US" sz="2000" dirty="0" smtClean="0">
                <a:cs typeface="Times New Roman" pitchFamily="18" charset="0"/>
              </a:rPr>
              <a:t>; </a:t>
            </a:r>
            <a:r>
              <a:rPr lang="en-US" sz="2000" dirty="0" smtClean="0">
                <a:cs typeface="Times New Roman" pitchFamily="18" charset="0"/>
              </a:rPr>
              <a:t>0 otherwise</a:t>
            </a:r>
            <a:endParaRPr lang="en-US" sz="2200" i="1" dirty="0" smtClean="0">
              <a:cs typeface="Times New Roman" pitchFamily="18" charset="0"/>
            </a:endParaRPr>
          </a:p>
        </p:txBody>
      </p:sp>
      <p:graphicFrame>
        <p:nvGraphicFramePr>
          <p:cNvPr id="61" name="Object 60"/>
          <p:cNvGraphicFramePr>
            <a:graphicFrameLocks noChangeAspect="1"/>
          </p:cNvGraphicFramePr>
          <p:nvPr/>
        </p:nvGraphicFramePr>
        <p:xfrm>
          <a:off x="2438400" y="4648200"/>
          <a:ext cx="3190875" cy="923925"/>
        </p:xfrm>
        <a:graphic>
          <a:graphicData uri="http://schemas.openxmlformats.org/presentationml/2006/ole">
            <p:oleObj spid="_x0000_s32774" name="Equation" r:id="rId4" imgW="1536480" imgH="444240" progId="Equation.3">
              <p:embed/>
            </p:oleObj>
          </a:graphicData>
        </a:graphic>
      </p:graphicFrame>
      <p:sp>
        <p:nvSpPr>
          <p:cNvPr id="57" name="TextBox 56"/>
          <p:cNvSpPr txBox="1"/>
          <p:nvPr/>
        </p:nvSpPr>
        <p:spPr>
          <a:xfrm>
            <a:off x="5410200" y="1905000"/>
            <a:ext cx="609600" cy="769441"/>
          </a:xfrm>
          <a:prstGeom prst="rect">
            <a:avLst/>
          </a:prstGeom>
          <a:noFill/>
        </p:spPr>
        <p:txBody>
          <a:bodyPr wrap="square" rtlCol="0">
            <a:spAutoFit/>
          </a:bodyPr>
          <a:lstStyle/>
          <a:p>
            <a:r>
              <a:rPr lang="en-US" sz="4400" dirty="0" smtClean="0"/>
              <a:t>…</a:t>
            </a:r>
            <a:endParaRPr lang="en-US" sz="4400" dirty="0"/>
          </a:p>
        </p:txBody>
      </p:sp>
      <p:sp>
        <p:nvSpPr>
          <p:cNvPr id="58" name="TextBox 57"/>
          <p:cNvSpPr txBox="1"/>
          <p:nvPr/>
        </p:nvSpPr>
        <p:spPr>
          <a:xfrm>
            <a:off x="2362200" y="1905000"/>
            <a:ext cx="609600" cy="769441"/>
          </a:xfrm>
          <a:prstGeom prst="rect">
            <a:avLst/>
          </a:prstGeom>
          <a:noFill/>
        </p:spPr>
        <p:txBody>
          <a:bodyPr wrap="square" rtlCol="0">
            <a:spAutoFit/>
          </a:bodyPr>
          <a:lstStyle/>
          <a:p>
            <a:r>
              <a:rPr lang="en-US" sz="4400" dirty="0" smtClean="0"/>
              <a:t>…</a:t>
            </a:r>
            <a:endParaRPr lang="en-US" sz="4400" dirty="0"/>
          </a:p>
        </p:txBody>
      </p:sp>
      <p:sp>
        <p:nvSpPr>
          <p:cNvPr id="95" name="Rounded Rectangle 8"/>
          <p:cNvSpPr/>
          <p:nvPr/>
        </p:nvSpPr>
        <p:spPr>
          <a:xfrm>
            <a:off x="4038600" y="2514600"/>
            <a:ext cx="914400" cy="304800"/>
          </a:xfrm>
          <a:prstGeom prst="roundRect">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i="1" dirty="0" smtClean="0">
                <a:solidFill>
                  <a:schemeClr val="tx1"/>
                </a:solidFill>
                <a:latin typeface="Times New Roman" pitchFamily="18" charset="0"/>
                <a:cs typeface="Times New Roman" pitchFamily="18" charset="0"/>
              </a:rPr>
              <a:t>x</a:t>
            </a:r>
            <a:r>
              <a:rPr lang="en-US" sz="1600" b="1" i="1" baseline="-25000" dirty="0" smtClean="0">
                <a:solidFill>
                  <a:schemeClr val="tx1"/>
                </a:solidFill>
                <a:latin typeface="Times New Roman" pitchFamily="18" charset="0"/>
                <a:cs typeface="Times New Roman" pitchFamily="18" charset="0"/>
              </a:rPr>
              <a:t>i,j+1</a:t>
            </a:r>
            <a:r>
              <a:rPr lang="en-US" sz="1600" b="1" dirty="0" smtClean="0">
                <a:solidFill>
                  <a:schemeClr val="tx1"/>
                </a:solidFill>
              </a:rPr>
              <a:t> = 0</a:t>
            </a:r>
            <a:endParaRPr lang="en-US" sz="1600" b="1" dirty="0">
              <a:solidFill>
                <a:schemeClr val="tx1"/>
              </a:solidFill>
            </a:endParaRPr>
          </a:p>
        </p:txBody>
      </p:sp>
      <p:sp>
        <p:nvSpPr>
          <p:cNvPr id="96" name="Rounded Rectangle 9"/>
          <p:cNvSpPr/>
          <p:nvPr/>
        </p:nvSpPr>
        <p:spPr>
          <a:xfrm>
            <a:off x="4038600" y="2895600"/>
            <a:ext cx="914400" cy="304800"/>
          </a:xfrm>
          <a:prstGeom prst="roundRect">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7" name="Rounded Rectangle 96"/>
          <p:cNvSpPr/>
          <p:nvPr/>
        </p:nvSpPr>
        <p:spPr>
          <a:xfrm>
            <a:off x="4038600" y="1752600"/>
            <a:ext cx="914400" cy="304800"/>
          </a:xfrm>
          <a:prstGeom prst="roundRect">
            <a:avLst/>
          </a:prstGeom>
          <a:solidFill>
            <a:schemeClr val="bg1"/>
          </a:solidFill>
          <a:ln>
            <a:solidFill>
              <a:srgbClr val="0099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solidFill>
                <a:schemeClr val="tx1"/>
              </a:solidFill>
            </a:endParaRPr>
          </a:p>
        </p:txBody>
      </p:sp>
      <p:sp>
        <p:nvSpPr>
          <p:cNvPr id="100" name="Rounded Rectangle 10"/>
          <p:cNvSpPr/>
          <p:nvPr/>
        </p:nvSpPr>
        <p:spPr>
          <a:xfrm>
            <a:off x="2971800" y="2133600"/>
            <a:ext cx="914400" cy="304800"/>
          </a:xfrm>
          <a:prstGeom prst="roundRect">
            <a:avLst/>
          </a:prstGeom>
          <a:solidFill>
            <a:schemeClr val="bg1"/>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1" name="Rounded Rectangle 11"/>
          <p:cNvSpPr/>
          <p:nvPr/>
        </p:nvSpPr>
        <p:spPr>
          <a:xfrm>
            <a:off x="2971800" y="2514600"/>
            <a:ext cx="914400" cy="304800"/>
          </a:xfrm>
          <a:prstGeom prst="roundRect">
            <a:avLst/>
          </a:prstGeom>
          <a:solidFill>
            <a:schemeClr val="bg1"/>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02" name="Rounded Rectangle 12"/>
          <p:cNvSpPr/>
          <p:nvPr/>
        </p:nvSpPr>
        <p:spPr>
          <a:xfrm>
            <a:off x="2971800" y="2895600"/>
            <a:ext cx="914400" cy="304800"/>
          </a:xfrm>
          <a:prstGeom prst="roundRect">
            <a:avLst/>
          </a:prstGeom>
          <a:solidFill>
            <a:schemeClr val="bg1"/>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14" name="Rounded Rectangle 7"/>
          <p:cNvSpPr/>
          <p:nvPr/>
        </p:nvSpPr>
        <p:spPr>
          <a:xfrm>
            <a:off x="4038600" y="2133600"/>
            <a:ext cx="914400" cy="304800"/>
          </a:xfrm>
          <a:prstGeom prst="roundRect">
            <a:avLst/>
          </a:prstGeom>
          <a:solidFill>
            <a:srgbClr val="009900"/>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i="1" dirty="0" err="1" smtClean="0">
                <a:latin typeface="Times New Roman" pitchFamily="18" charset="0"/>
                <a:cs typeface="Times New Roman" pitchFamily="18" charset="0"/>
              </a:rPr>
              <a:t>x</a:t>
            </a:r>
            <a:r>
              <a:rPr lang="en-US" sz="1600" b="1" i="1" baseline="-25000" dirty="0" err="1" smtClean="0">
                <a:latin typeface="Times New Roman" pitchFamily="18" charset="0"/>
                <a:cs typeface="Times New Roman" pitchFamily="18" charset="0"/>
              </a:rPr>
              <a:t>i,j</a:t>
            </a:r>
            <a:r>
              <a:rPr lang="en-US" sz="1600" b="1" dirty="0" smtClean="0"/>
              <a:t> = 1</a:t>
            </a:r>
            <a:endParaRPr lang="en-US" sz="1600" b="1" dirty="0"/>
          </a:p>
        </p:txBody>
      </p:sp>
      <p:sp>
        <p:nvSpPr>
          <p:cNvPr id="116" name="TextBox 115"/>
          <p:cNvSpPr txBox="1"/>
          <p:nvPr/>
        </p:nvSpPr>
        <p:spPr>
          <a:xfrm>
            <a:off x="3124200" y="1371600"/>
            <a:ext cx="762000" cy="369332"/>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-1</a:t>
            </a:r>
            <a:endParaRPr lang="en-US" dirty="0"/>
          </a:p>
        </p:txBody>
      </p:sp>
      <p:sp>
        <p:nvSpPr>
          <p:cNvPr id="117" name="TextBox 116"/>
          <p:cNvSpPr txBox="1"/>
          <p:nvPr/>
        </p:nvSpPr>
        <p:spPr>
          <a:xfrm>
            <a:off x="4038600" y="1371600"/>
            <a:ext cx="762000" cy="369332"/>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i</a:t>
            </a:r>
            <a:endParaRPr lang="en-US" dirty="0"/>
          </a:p>
        </p:txBody>
      </p:sp>
      <p:sp>
        <p:nvSpPr>
          <p:cNvPr id="118" name="Rounded Rectangle 7"/>
          <p:cNvSpPr/>
          <p:nvPr/>
        </p:nvSpPr>
        <p:spPr>
          <a:xfrm>
            <a:off x="2971800" y="1752600"/>
            <a:ext cx="914400" cy="304800"/>
          </a:xfrm>
          <a:prstGeom prst="roundRect">
            <a:avLst/>
          </a:prstGeom>
          <a:solidFill>
            <a:srgbClr val="FF9900"/>
          </a:solidFill>
          <a:ln>
            <a:solidFill>
              <a:srgbClr val="FF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solidFill>
                <a:schemeClr val="bg1"/>
              </a:solidFill>
            </a:endParaRPr>
          </a:p>
        </p:txBody>
      </p:sp>
      <p:sp>
        <p:nvSpPr>
          <p:cNvPr id="142" name="TextBox 141"/>
          <p:cNvSpPr txBox="1"/>
          <p:nvPr/>
        </p:nvSpPr>
        <p:spPr>
          <a:xfrm>
            <a:off x="4876800" y="2101644"/>
            <a:ext cx="762000" cy="369332"/>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j</a:t>
            </a:r>
            <a:endParaRPr lang="en-US" dirty="0"/>
          </a:p>
        </p:txBody>
      </p:sp>
      <p:sp>
        <p:nvSpPr>
          <p:cNvPr id="154" name="TextBox 153"/>
          <p:cNvSpPr txBox="1"/>
          <p:nvPr/>
        </p:nvSpPr>
        <p:spPr>
          <a:xfrm>
            <a:off x="4876800" y="2482644"/>
            <a:ext cx="762000" cy="369332"/>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j</a:t>
            </a:r>
            <a:r>
              <a:rPr lang="en-US" dirty="0" smtClean="0">
                <a:latin typeface="Times New Roman" pitchFamily="18" charset="0"/>
                <a:cs typeface="Times New Roman" pitchFamily="18" charset="0"/>
              </a:rPr>
              <a:t>+1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Excerpts</a:t>
            </a:r>
            <a:endParaRPr lang="en-US" dirty="0"/>
          </a:p>
        </p:txBody>
      </p:sp>
      <p:sp>
        <p:nvSpPr>
          <p:cNvPr id="3" name="Content Placeholder 2"/>
          <p:cNvSpPr>
            <a:spLocks noGrp="1"/>
          </p:cNvSpPr>
          <p:nvPr>
            <p:ph idx="1"/>
          </p:nvPr>
        </p:nvSpPr>
        <p:spPr/>
        <p:txBody>
          <a:bodyPr>
            <a:normAutofit/>
          </a:bodyPr>
          <a:lstStyle/>
          <a:p>
            <a:pPr marL="514350" indent="-514350"/>
            <a:r>
              <a:rPr lang="en-US" sz="2400" dirty="0" smtClean="0"/>
              <a:t>For </a:t>
            </a:r>
            <a:r>
              <a:rPr lang="en-US" sz="2400" dirty="0" smtClean="0"/>
              <a:t>each section </a:t>
            </a:r>
            <a:r>
              <a:rPr lang="en-US" sz="2400" i="1" dirty="0" smtClean="0">
                <a:latin typeface="Times New Roman" pitchFamily="18" charset="0"/>
                <a:cs typeface="Times New Roman" pitchFamily="18" charset="0"/>
              </a:rPr>
              <a:t>i</a:t>
            </a:r>
            <a:r>
              <a:rPr lang="en-US" sz="2400" dirty="0" smtClean="0"/>
              <a:t>, </a:t>
            </a:r>
            <a:r>
              <a:rPr lang="en-US" sz="2400" dirty="0" smtClean="0"/>
              <a:t>rank excerpts </a:t>
            </a:r>
            <a:r>
              <a:rPr lang="en-US" sz="2400" i="1" dirty="0" smtClean="0">
                <a:latin typeface="Times New Roman" pitchFamily="18" charset="0"/>
                <a:cs typeface="Times New Roman" pitchFamily="18" charset="0"/>
              </a:rPr>
              <a:t>e</a:t>
            </a:r>
            <a:r>
              <a:rPr lang="en-US" sz="2400" dirty="0" smtClean="0"/>
              <a:t> </a:t>
            </a:r>
          </a:p>
          <a:p>
            <a:pPr marL="803275" lvl="1" indent="-403225">
              <a:buNone/>
            </a:pPr>
            <a:r>
              <a:rPr lang="en-US" sz="2000" dirty="0" smtClean="0"/>
              <a:t>	</a:t>
            </a:r>
          </a:p>
          <a:p>
            <a:pPr marL="803275" lvl="1" indent="-403225"/>
            <a:endParaRPr lang="en-US" sz="2000" dirty="0" smtClean="0"/>
          </a:p>
          <a:p>
            <a:pPr marL="803275" lvl="1" indent="-403225"/>
            <a:endParaRPr lang="en-US" sz="2000" dirty="0" smtClean="0"/>
          </a:p>
          <a:p>
            <a:pPr marL="803275" lvl="1" indent="-403225"/>
            <a:r>
              <a:rPr lang="en-US" sz="2000" dirty="0" smtClean="0"/>
              <a:t>Features </a:t>
            </a:r>
            <a:r>
              <a:rPr lang="el-GR" sz="2000" b="1" i="1" dirty="0" smtClean="0">
                <a:latin typeface="Times New Roman" pitchFamily="18" charset="0"/>
                <a:cs typeface="Times New Roman" pitchFamily="18" charset="0"/>
              </a:rPr>
              <a:t>ϕ</a:t>
            </a:r>
            <a:r>
              <a:rPr lang="en-US" sz="2000" dirty="0" smtClean="0">
                <a:cs typeface="Times New Roman" pitchFamily="18" charset="0"/>
              </a:rPr>
              <a:t>:</a:t>
            </a:r>
            <a:endParaRPr lang="en-US" sz="2000" dirty="0" smtClean="0"/>
          </a:p>
          <a:p>
            <a:pPr marL="1031875" lvl="2" indent="-231775"/>
            <a:r>
              <a:rPr lang="en-US" sz="1600" dirty="0" smtClean="0"/>
              <a:t>Unigrams, bigrams, word position</a:t>
            </a:r>
          </a:p>
          <a:p>
            <a:pPr marL="1031875" lvl="2" indent="-231775"/>
            <a:r>
              <a:rPr lang="en-US" sz="1600" dirty="0" smtClean="0"/>
              <a:t>Length, sentence types</a:t>
            </a:r>
          </a:p>
          <a:p>
            <a:pPr marL="1031875" lvl="2" indent="-231775"/>
            <a:r>
              <a:rPr lang="en-US" sz="1600" dirty="0" smtClean="0"/>
              <a:t>Title mentions</a:t>
            </a:r>
          </a:p>
          <a:p>
            <a:pPr marL="1031875" lvl="2" indent="-231775"/>
            <a:r>
              <a:rPr lang="en-US" sz="1600" dirty="0" smtClean="0"/>
              <a:t>Counts of dates, pronouns</a:t>
            </a:r>
          </a:p>
          <a:p>
            <a:pPr marL="1031875" lvl="2" indent="-231775"/>
            <a:r>
              <a:rPr lang="en-US" sz="1600" dirty="0" smtClean="0"/>
              <a:t>Count of similar excerpts</a:t>
            </a:r>
          </a:p>
        </p:txBody>
      </p:sp>
      <p:grpSp>
        <p:nvGrpSpPr>
          <p:cNvPr id="60" name="Group 59"/>
          <p:cNvGrpSpPr/>
          <p:nvPr/>
        </p:nvGrpSpPr>
        <p:grpSpPr>
          <a:xfrm>
            <a:off x="4724400" y="2743200"/>
            <a:ext cx="3733800" cy="3581400"/>
            <a:chOff x="4724400" y="2438400"/>
            <a:chExt cx="3733800" cy="3581400"/>
          </a:xfrm>
        </p:grpSpPr>
        <p:grpSp>
          <p:nvGrpSpPr>
            <p:cNvPr id="44" name="Group 43"/>
            <p:cNvGrpSpPr/>
            <p:nvPr/>
          </p:nvGrpSpPr>
          <p:grpSpPr>
            <a:xfrm>
              <a:off x="4724400" y="2590800"/>
              <a:ext cx="2133600" cy="1143000"/>
              <a:chOff x="914400" y="2819400"/>
              <a:chExt cx="2133600" cy="1143000"/>
            </a:xfrm>
          </p:grpSpPr>
          <p:sp>
            <p:nvSpPr>
              <p:cNvPr id="4" name="Rectangle 3"/>
              <p:cNvSpPr/>
              <p:nvPr/>
            </p:nvSpPr>
            <p:spPr>
              <a:xfrm>
                <a:off x="914400" y="2819400"/>
                <a:ext cx="2133600" cy="1143000"/>
              </a:xfrm>
              <a:prstGeom prst="rect">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ounded Rectangle 4"/>
              <p:cNvSpPr/>
              <p:nvPr/>
            </p:nvSpPr>
            <p:spPr>
              <a:xfrm>
                <a:off x="1066800" y="2895600"/>
                <a:ext cx="838200" cy="533400"/>
              </a:xfrm>
              <a:prstGeom prst="roundRect">
                <a:avLst/>
              </a:prstGeom>
              <a:solidFill>
                <a:srgbClr val="F9DDD5"/>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Rounded Rectangle 5"/>
              <p:cNvSpPr/>
              <p:nvPr/>
            </p:nvSpPr>
            <p:spPr>
              <a:xfrm>
                <a:off x="1600200" y="3124200"/>
                <a:ext cx="838200" cy="533400"/>
              </a:xfrm>
              <a:prstGeom prst="roundRect">
                <a:avLst/>
              </a:prstGeom>
              <a:solidFill>
                <a:srgbClr val="F9DDD5"/>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ounded Rectangle 6"/>
              <p:cNvSpPr/>
              <p:nvPr/>
            </p:nvSpPr>
            <p:spPr>
              <a:xfrm>
                <a:off x="1219200" y="3276600"/>
                <a:ext cx="838200" cy="533400"/>
              </a:xfrm>
              <a:prstGeom prst="roundRect">
                <a:avLst/>
              </a:prstGeom>
              <a:solidFill>
                <a:srgbClr val="F9DDD5"/>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ounded Rectangle 7"/>
              <p:cNvSpPr/>
              <p:nvPr/>
            </p:nvSpPr>
            <p:spPr>
              <a:xfrm>
                <a:off x="2133600" y="2971800"/>
                <a:ext cx="838200" cy="533400"/>
              </a:xfrm>
              <a:prstGeom prst="roundRect">
                <a:avLst/>
              </a:prstGeom>
              <a:solidFill>
                <a:srgbClr val="F9DDD5"/>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grpSp>
          <p:nvGrpSpPr>
            <p:cNvPr id="45" name="Group 44"/>
            <p:cNvGrpSpPr/>
            <p:nvPr/>
          </p:nvGrpSpPr>
          <p:grpSpPr>
            <a:xfrm>
              <a:off x="4724400" y="4533900"/>
              <a:ext cx="2133600" cy="1143000"/>
              <a:chOff x="914400" y="4572000"/>
              <a:chExt cx="2133600" cy="1143000"/>
            </a:xfrm>
          </p:grpSpPr>
          <p:sp>
            <p:nvSpPr>
              <p:cNvPr id="9" name="Rectangle 8"/>
              <p:cNvSpPr/>
              <p:nvPr/>
            </p:nvSpPr>
            <p:spPr>
              <a:xfrm>
                <a:off x="914400" y="4572000"/>
                <a:ext cx="2133600" cy="1143000"/>
              </a:xfrm>
              <a:prstGeom prst="rect">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ounded Rectangle 9"/>
              <p:cNvSpPr/>
              <p:nvPr/>
            </p:nvSpPr>
            <p:spPr>
              <a:xfrm>
                <a:off x="990600" y="5029200"/>
                <a:ext cx="838200" cy="533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ounded Rectangle 10"/>
              <p:cNvSpPr/>
              <p:nvPr/>
            </p:nvSpPr>
            <p:spPr>
              <a:xfrm>
                <a:off x="1143000" y="4648200"/>
                <a:ext cx="838200" cy="533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ounded Rectangle 11"/>
              <p:cNvSpPr/>
              <p:nvPr/>
            </p:nvSpPr>
            <p:spPr>
              <a:xfrm>
                <a:off x="1600200" y="4953000"/>
                <a:ext cx="838200" cy="533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ounded Rectangle 12"/>
              <p:cNvSpPr/>
              <p:nvPr/>
            </p:nvSpPr>
            <p:spPr>
              <a:xfrm>
                <a:off x="1905000" y="4800600"/>
                <a:ext cx="838200" cy="533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ounded Rectangle 13"/>
              <p:cNvSpPr/>
              <p:nvPr/>
            </p:nvSpPr>
            <p:spPr>
              <a:xfrm>
                <a:off x="2133600" y="5105400"/>
                <a:ext cx="838200" cy="533400"/>
              </a:xfrm>
              <a:prstGeom prst="roundRect">
                <a:avLst/>
              </a:prstGeom>
              <a:solidFill>
                <a:schemeClr val="accent5">
                  <a:lumMod val="20000"/>
                  <a:lumOff val="80000"/>
                </a:schemeClr>
              </a:solidFill>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grpSp>
          <p:nvGrpSpPr>
            <p:cNvPr id="47" name="Group 46"/>
            <p:cNvGrpSpPr/>
            <p:nvPr/>
          </p:nvGrpSpPr>
          <p:grpSpPr>
            <a:xfrm>
              <a:off x="7696200" y="2438400"/>
              <a:ext cx="762000" cy="1447800"/>
              <a:chOff x="3886200" y="2819400"/>
              <a:chExt cx="762000" cy="1447800"/>
            </a:xfrm>
          </p:grpSpPr>
          <p:sp>
            <p:nvSpPr>
              <p:cNvPr id="33" name="Rounded Rectangle 32"/>
              <p:cNvSpPr/>
              <p:nvPr/>
            </p:nvSpPr>
            <p:spPr>
              <a:xfrm>
                <a:off x="3886200" y="28194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1</a:t>
                </a:r>
                <a:endParaRPr lang="en-US" dirty="0"/>
              </a:p>
            </p:txBody>
          </p:sp>
          <p:sp>
            <p:nvSpPr>
              <p:cNvPr id="34" name="Rounded Rectangle 33"/>
              <p:cNvSpPr/>
              <p:nvPr/>
            </p:nvSpPr>
            <p:spPr>
              <a:xfrm>
                <a:off x="3886200" y="32004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a:t>
                </a:r>
                <a:endParaRPr lang="en-US" dirty="0"/>
              </a:p>
            </p:txBody>
          </p:sp>
          <p:sp>
            <p:nvSpPr>
              <p:cNvPr id="35" name="Rounded Rectangle 34"/>
              <p:cNvSpPr/>
              <p:nvPr/>
            </p:nvSpPr>
            <p:spPr>
              <a:xfrm>
                <a:off x="3886200" y="35814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3</a:t>
                </a:r>
                <a:endParaRPr lang="en-US" dirty="0"/>
              </a:p>
            </p:txBody>
          </p:sp>
          <p:sp>
            <p:nvSpPr>
              <p:cNvPr id="41" name="Rounded Rectangle 40"/>
              <p:cNvSpPr/>
              <p:nvPr/>
            </p:nvSpPr>
            <p:spPr>
              <a:xfrm>
                <a:off x="3886200" y="39624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4</a:t>
                </a:r>
                <a:endParaRPr lang="en-US" dirty="0"/>
              </a:p>
            </p:txBody>
          </p:sp>
        </p:grpSp>
        <p:sp>
          <p:nvSpPr>
            <p:cNvPr id="48" name="Right Arrow 47"/>
            <p:cNvSpPr/>
            <p:nvPr/>
          </p:nvSpPr>
          <p:spPr>
            <a:xfrm>
              <a:off x="7086600" y="2971800"/>
              <a:ext cx="457200" cy="381000"/>
            </a:xfrm>
            <a:prstGeom prst="rightArrow">
              <a:avLst/>
            </a:pr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49" name="Right Arrow 48"/>
            <p:cNvSpPr/>
            <p:nvPr/>
          </p:nvSpPr>
          <p:spPr>
            <a:xfrm>
              <a:off x="7086600" y="4914900"/>
              <a:ext cx="457200" cy="381000"/>
            </a:xfrm>
            <a:prstGeom prst="rightArrow">
              <a:avLst/>
            </a:pr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grpSp>
          <p:nvGrpSpPr>
            <p:cNvPr id="57" name="Group 56"/>
            <p:cNvGrpSpPr/>
            <p:nvPr/>
          </p:nvGrpSpPr>
          <p:grpSpPr>
            <a:xfrm>
              <a:off x="7696200" y="4191000"/>
              <a:ext cx="762000" cy="1828800"/>
              <a:chOff x="7696200" y="4191000"/>
              <a:chExt cx="762000" cy="1828800"/>
            </a:xfrm>
          </p:grpSpPr>
          <p:sp>
            <p:nvSpPr>
              <p:cNvPr id="36" name="Rounded Rectangle 35"/>
              <p:cNvSpPr/>
              <p:nvPr/>
            </p:nvSpPr>
            <p:spPr>
              <a:xfrm>
                <a:off x="7696200" y="4191000"/>
                <a:ext cx="762000" cy="304800"/>
              </a:xfrm>
              <a:prstGeom prst="roundRect">
                <a:avLst/>
              </a:prstGeom>
              <a:solidFill>
                <a:srgbClr val="0099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1</a:t>
                </a:r>
                <a:endParaRPr lang="en-US" dirty="0"/>
              </a:p>
            </p:txBody>
          </p:sp>
          <p:sp>
            <p:nvSpPr>
              <p:cNvPr id="37" name="Rounded Rectangle 36"/>
              <p:cNvSpPr/>
              <p:nvPr/>
            </p:nvSpPr>
            <p:spPr>
              <a:xfrm>
                <a:off x="7696200" y="4572000"/>
                <a:ext cx="762000" cy="304800"/>
              </a:xfrm>
              <a:prstGeom prst="roundRect">
                <a:avLst/>
              </a:prstGeom>
              <a:solidFill>
                <a:srgbClr val="0099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a:t>
                </a:r>
                <a:endParaRPr lang="en-US" dirty="0"/>
              </a:p>
            </p:txBody>
          </p:sp>
          <p:sp>
            <p:nvSpPr>
              <p:cNvPr id="38" name="Rounded Rectangle 37"/>
              <p:cNvSpPr/>
              <p:nvPr/>
            </p:nvSpPr>
            <p:spPr>
              <a:xfrm>
                <a:off x="7696200" y="4953000"/>
                <a:ext cx="762000" cy="304800"/>
              </a:xfrm>
              <a:prstGeom prst="roundRect">
                <a:avLst/>
              </a:prstGeom>
              <a:solidFill>
                <a:srgbClr val="0099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3</a:t>
                </a:r>
                <a:endParaRPr lang="en-US" dirty="0"/>
              </a:p>
            </p:txBody>
          </p:sp>
          <p:sp>
            <p:nvSpPr>
              <p:cNvPr id="42" name="Rounded Rectangle 41"/>
              <p:cNvSpPr/>
              <p:nvPr/>
            </p:nvSpPr>
            <p:spPr>
              <a:xfrm>
                <a:off x="7696200" y="5334000"/>
                <a:ext cx="762000" cy="304800"/>
              </a:xfrm>
              <a:prstGeom prst="roundRect">
                <a:avLst/>
              </a:prstGeom>
              <a:solidFill>
                <a:srgbClr val="0099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4</a:t>
                </a:r>
                <a:endParaRPr lang="en-US" dirty="0"/>
              </a:p>
            </p:txBody>
          </p:sp>
          <p:sp>
            <p:nvSpPr>
              <p:cNvPr id="56" name="Rounded Rectangle 55"/>
              <p:cNvSpPr/>
              <p:nvPr/>
            </p:nvSpPr>
            <p:spPr>
              <a:xfrm>
                <a:off x="7696200" y="5715000"/>
                <a:ext cx="762000" cy="304800"/>
              </a:xfrm>
              <a:prstGeom prst="roundRect">
                <a:avLst/>
              </a:prstGeom>
              <a:solidFill>
                <a:srgbClr val="0099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5</a:t>
                </a:r>
                <a:endParaRPr lang="en-US" dirty="0"/>
              </a:p>
            </p:txBody>
          </p:sp>
        </p:grpSp>
      </p:grpSp>
      <p:sp>
        <p:nvSpPr>
          <p:cNvPr id="63" name="TextBox 62"/>
          <p:cNvSpPr txBox="1"/>
          <p:nvPr/>
        </p:nvSpPr>
        <p:spPr>
          <a:xfrm>
            <a:off x="4800600" y="2133600"/>
            <a:ext cx="1981200" cy="369332"/>
          </a:xfrm>
          <a:prstGeom prst="rect">
            <a:avLst/>
          </a:prstGeom>
          <a:noFill/>
        </p:spPr>
        <p:txBody>
          <a:bodyPr wrap="square" rtlCol="0">
            <a:spAutoFit/>
          </a:bodyPr>
          <a:lstStyle/>
          <a:p>
            <a:pPr algn="ctr"/>
            <a:r>
              <a:rPr lang="en-US" dirty="0" smtClean="0"/>
              <a:t>Candidate Excerpts</a:t>
            </a:r>
            <a:endParaRPr lang="en-US" dirty="0"/>
          </a:p>
        </p:txBody>
      </p:sp>
      <p:sp>
        <p:nvSpPr>
          <p:cNvPr id="64" name="TextBox 63"/>
          <p:cNvSpPr txBox="1"/>
          <p:nvPr/>
        </p:nvSpPr>
        <p:spPr>
          <a:xfrm>
            <a:off x="7086600" y="1981200"/>
            <a:ext cx="1981200" cy="646331"/>
          </a:xfrm>
          <a:prstGeom prst="rect">
            <a:avLst/>
          </a:prstGeom>
          <a:noFill/>
        </p:spPr>
        <p:txBody>
          <a:bodyPr wrap="square" rtlCol="0">
            <a:spAutoFit/>
          </a:bodyPr>
          <a:lstStyle/>
          <a:p>
            <a:pPr algn="ctr"/>
            <a:r>
              <a:rPr lang="en-US" dirty="0" smtClean="0"/>
              <a:t>Ranked</a:t>
            </a:r>
            <a:br>
              <a:rPr lang="en-US" dirty="0" smtClean="0"/>
            </a:br>
            <a:r>
              <a:rPr lang="en-US" dirty="0" smtClean="0"/>
              <a:t>Excerpts</a:t>
            </a:r>
            <a:endParaRPr lang="en-US" dirty="0"/>
          </a:p>
        </p:txBody>
      </p:sp>
      <p:sp>
        <p:nvSpPr>
          <p:cNvPr id="39" name="TextBox 38"/>
          <p:cNvSpPr txBox="1"/>
          <p:nvPr/>
        </p:nvSpPr>
        <p:spPr>
          <a:xfrm>
            <a:off x="4724400" y="2590800"/>
            <a:ext cx="2133600" cy="338554"/>
          </a:xfrm>
          <a:prstGeom prst="rect">
            <a:avLst/>
          </a:prstGeom>
          <a:noFill/>
        </p:spPr>
        <p:txBody>
          <a:bodyPr wrap="square" rtlCol="0">
            <a:spAutoFit/>
          </a:bodyPr>
          <a:lstStyle/>
          <a:p>
            <a:pPr algn="ctr"/>
            <a:r>
              <a:rPr lang="en-US" sz="1600" dirty="0" smtClean="0"/>
              <a:t>Diagnosis</a:t>
            </a:r>
            <a:endParaRPr lang="en-US" sz="1600" dirty="0"/>
          </a:p>
        </p:txBody>
      </p:sp>
      <p:sp>
        <p:nvSpPr>
          <p:cNvPr id="40" name="TextBox 39"/>
          <p:cNvSpPr txBox="1"/>
          <p:nvPr/>
        </p:nvSpPr>
        <p:spPr>
          <a:xfrm>
            <a:off x="4724400" y="4495800"/>
            <a:ext cx="2133600" cy="338554"/>
          </a:xfrm>
          <a:prstGeom prst="rect">
            <a:avLst/>
          </a:prstGeom>
          <a:noFill/>
        </p:spPr>
        <p:txBody>
          <a:bodyPr wrap="square" rtlCol="0">
            <a:spAutoFit/>
          </a:bodyPr>
          <a:lstStyle/>
          <a:p>
            <a:pPr algn="ctr"/>
            <a:r>
              <a:rPr lang="en-US" sz="1600" dirty="0" smtClean="0"/>
              <a:t>Treatment</a:t>
            </a:r>
            <a:endParaRPr lang="en-US" sz="1600" dirty="0"/>
          </a:p>
        </p:txBody>
      </p:sp>
      <p:sp>
        <p:nvSpPr>
          <p:cNvPr id="50" name="TextBox 49"/>
          <p:cNvSpPr txBox="1"/>
          <p:nvPr/>
        </p:nvSpPr>
        <p:spPr>
          <a:xfrm>
            <a:off x="1295400" y="2057400"/>
            <a:ext cx="2743200" cy="369332"/>
          </a:xfrm>
          <a:prstGeom prst="rect">
            <a:avLst/>
          </a:prstGeom>
          <a:noFill/>
        </p:spPr>
        <p:txBody>
          <a:bodyPr wrap="square" rtlCol="0">
            <a:spAutoFit/>
          </a:bodyPr>
          <a:lstStyle/>
          <a:p>
            <a:r>
              <a:rPr lang="en-US" i="1" dirty="0" err="1" smtClean="0">
                <a:latin typeface="Times New Roman" pitchFamily="18" charset="0"/>
                <a:cs typeface="Times New Roman" pitchFamily="18" charset="0"/>
              </a:rPr>
              <a:t>score</a:t>
            </a:r>
            <a:r>
              <a:rPr lang="en-US" i="1" baseline="-25000" dirty="0" err="1" smtClean="0">
                <a:latin typeface="Times New Roman" pitchFamily="18" charset="0"/>
                <a:cs typeface="Times New Roman" pitchFamily="18" charset="0"/>
              </a:rPr>
              <a:t>j</a:t>
            </a:r>
            <a:r>
              <a:rPr lang="en-US" i="1"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 </a:t>
            </a:r>
            <a:r>
              <a:rPr lang="el-GR" b="1" i="1" dirty="0" smtClean="0">
                <a:latin typeface="Times New Roman" pitchFamily="18" charset="0"/>
                <a:cs typeface="Times New Roman" pitchFamily="18" charset="0"/>
              </a:rPr>
              <a:t>ϕ</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a:t>
            </a:r>
            <a:r>
              <a:rPr lang="en-US" sz="1400"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w</a:t>
            </a:r>
            <a:r>
              <a:rPr lang="en-US" i="1" baseline="-25000" dirty="0" err="1" smtClean="0">
                <a:latin typeface="Times New Roman" pitchFamily="18" charset="0"/>
                <a:cs typeface="Times New Roman" pitchFamily="18" charset="0"/>
              </a:rPr>
              <a:t>i</a:t>
            </a:r>
            <a:endParaRPr lang="en-US" i="1" baseline="-25000" dirty="0" smtClean="0">
              <a:latin typeface="Times New Roman" pitchFamily="18" charset="0"/>
              <a:cs typeface="Times New Roman" pitchFamily="18" charset="0"/>
            </a:endParaRPr>
          </a:p>
        </p:txBody>
      </p:sp>
      <p:sp>
        <p:nvSpPr>
          <p:cNvPr id="43" name="TextBox 42"/>
          <p:cNvSpPr txBox="1"/>
          <p:nvPr/>
        </p:nvSpPr>
        <p:spPr>
          <a:xfrm>
            <a:off x="1447800" y="2743200"/>
            <a:ext cx="2743200"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w</a:t>
            </a:r>
            <a:r>
              <a:rPr lang="en-US" i="1" baseline="-25000" dirty="0" err="1" smtClean="0">
                <a:latin typeface="Times New Roman" pitchFamily="18" charset="0"/>
                <a:cs typeface="Times New Roman" pitchFamily="18" charset="0"/>
              </a:rPr>
              <a:t>i</a:t>
            </a:r>
            <a:r>
              <a:rPr lang="en-US" i="1" baseline="-25000" dirty="0" smtClean="0">
                <a:latin typeface="Times New Roman" pitchFamily="18" charset="0"/>
                <a:cs typeface="Times New Roman" pitchFamily="18" charset="0"/>
              </a:rPr>
              <a:t> </a:t>
            </a:r>
            <a:r>
              <a:rPr lang="en-US" sz="1600" dirty="0" smtClean="0"/>
              <a:t> </a:t>
            </a:r>
            <a:r>
              <a:rPr lang="en-US" sz="1600" dirty="0" smtClean="0"/>
              <a:t>– </a:t>
            </a:r>
            <a:r>
              <a:rPr lang="en-US" sz="1600" dirty="0" smtClean="0"/>
              <a:t>weights for section </a:t>
            </a:r>
            <a:r>
              <a:rPr lang="en-US" sz="1600" i="1" dirty="0" smtClean="0">
                <a:latin typeface="Times New Roman" pitchFamily="18" charset="0"/>
                <a:cs typeface="Times New Roman" pitchFamily="18" charset="0"/>
              </a:rPr>
              <a:t>i</a:t>
            </a:r>
            <a:r>
              <a:rPr lang="en-US" sz="1600" dirty="0" smtClean="0"/>
              <a:t> </a:t>
            </a:r>
            <a:endParaRPr lang="en-US" sz="1600" dirty="0" smtClean="0"/>
          </a:p>
        </p:txBody>
      </p:sp>
      <p:sp>
        <p:nvSpPr>
          <p:cNvPr id="46" name="TextBox 45"/>
          <p:cNvSpPr txBox="1"/>
          <p:nvPr/>
        </p:nvSpPr>
        <p:spPr>
          <a:xfrm>
            <a:off x="1447800" y="2362200"/>
            <a:ext cx="2743200" cy="369332"/>
          </a:xfrm>
          <a:prstGeom prst="rect">
            <a:avLst/>
          </a:prstGeom>
          <a:noFill/>
        </p:spPr>
        <p:txBody>
          <a:bodyPr wrap="square" rtlCol="0">
            <a:spAutoFit/>
          </a:bodyPr>
          <a:lstStyle/>
          <a:p>
            <a:r>
              <a:rPr lang="el-GR" b="1" i="1" dirty="0" smtClean="0">
                <a:latin typeface="Times New Roman" pitchFamily="18" charset="0"/>
                <a:cs typeface="Times New Roman" pitchFamily="18" charset="0"/>
              </a:rPr>
              <a:t>ϕ</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a:t>
            </a:r>
            <a:r>
              <a:rPr lang="en-US" sz="1600" dirty="0" smtClean="0"/>
              <a:t> – features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 </a:t>
            </a:r>
            <a:r>
              <a:rPr lang="en-US" dirty="0" smtClean="0"/>
              <a:t>Selection: Objective</a:t>
            </a:r>
            <a:endParaRPr lang="en-US" dirty="0"/>
          </a:p>
        </p:txBody>
      </p:sp>
      <p:sp>
        <p:nvSpPr>
          <p:cNvPr id="3" name="Content Placeholder 2"/>
          <p:cNvSpPr>
            <a:spLocks noGrp="1"/>
          </p:cNvSpPr>
          <p:nvPr>
            <p:ph idx="1"/>
          </p:nvPr>
        </p:nvSpPr>
        <p:spPr/>
        <p:txBody>
          <a:bodyPr vert="horz" lIns="91440" tIns="45720" rIns="91440" bIns="45720" rtlCol="0">
            <a:normAutofit/>
          </a:bodyPr>
          <a:lstStyle/>
          <a:p>
            <a:pPr marL="514350" indent="-514350">
              <a:lnSpc>
                <a:spcPct val="80000"/>
              </a:lnSpc>
              <a:buFont typeface="Arial" pitchFamily="34" charset="0"/>
              <a:buNone/>
            </a:pPr>
            <a:r>
              <a:rPr lang="en-US" sz="3000" dirty="0" smtClean="0"/>
              <a:t>Objective:</a:t>
            </a:r>
          </a:p>
          <a:p>
            <a:pPr marL="914400" lvl="1" indent="-514350">
              <a:lnSpc>
                <a:spcPct val="80000"/>
              </a:lnSpc>
            </a:pPr>
            <a:r>
              <a:rPr lang="en-US" sz="2600" dirty="0" smtClean="0"/>
              <a:t>Minimize total rank of selected </a:t>
            </a:r>
            <a:r>
              <a:rPr lang="en-US" sz="2600" dirty="0" smtClean="0"/>
              <a:t>excerpts</a:t>
            </a:r>
            <a:endParaRPr lang="en-US" sz="2200" i="1" dirty="0" smtClean="0">
              <a:cs typeface="Times New Roman" pitchFamily="18" charset="0"/>
            </a:endParaRPr>
          </a:p>
        </p:txBody>
      </p:sp>
      <p:graphicFrame>
        <p:nvGraphicFramePr>
          <p:cNvPr id="69637" name="Object 5"/>
          <p:cNvGraphicFramePr>
            <a:graphicFrameLocks noChangeAspect="1"/>
          </p:cNvGraphicFramePr>
          <p:nvPr/>
        </p:nvGraphicFramePr>
        <p:xfrm>
          <a:off x="1447800" y="2362200"/>
          <a:ext cx="3190875" cy="923925"/>
        </p:xfrm>
        <a:graphic>
          <a:graphicData uri="http://schemas.openxmlformats.org/presentationml/2006/ole">
            <p:oleObj spid="_x0000_s69637" name="Equation" r:id="rId4" imgW="1536480" imgH="4442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 </a:t>
            </a:r>
            <a:r>
              <a:rPr lang="en-US" dirty="0" smtClean="0"/>
              <a:t>Selection: Exclusivity</a:t>
            </a:r>
            <a:endParaRPr lang="en-US" dirty="0"/>
          </a:p>
        </p:txBody>
      </p:sp>
      <p:sp>
        <p:nvSpPr>
          <p:cNvPr id="3" name="Content Placeholder 2"/>
          <p:cNvSpPr>
            <a:spLocks noGrp="1"/>
          </p:cNvSpPr>
          <p:nvPr>
            <p:ph idx="1"/>
          </p:nvPr>
        </p:nvSpPr>
        <p:spPr/>
        <p:txBody>
          <a:bodyPr vert="horz" lIns="91440" tIns="45720" rIns="91440" bIns="45720" rtlCol="0">
            <a:normAutofit/>
          </a:bodyPr>
          <a:lstStyle/>
          <a:p>
            <a:pPr marL="514350" indent="-514350">
              <a:lnSpc>
                <a:spcPct val="80000"/>
              </a:lnSpc>
              <a:buFont typeface="Arial" pitchFamily="34" charset="0"/>
              <a:buNone/>
            </a:pPr>
            <a:r>
              <a:rPr lang="en-US" sz="3000" dirty="0" smtClean="0"/>
              <a:t>Objective:</a:t>
            </a:r>
          </a:p>
          <a:p>
            <a:pPr marL="914400" lvl="1" indent="-514350">
              <a:lnSpc>
                <a:spcPct val="80000"/>
              </a:lnSpc>
            </a:pPr>
            <a:r>
              <a:rPr lang="en-US" sz="2600" dirty="0" smtClean="0"/>
              <a:t>Minimize total rank of selected </a:t>
            </a:r>
            <a:r>
              <a:rPr lang="en-US" sz="2600" dirty="0" smtClean="0"/>
              <a:t>excerpts</a:t>
            </a:r>
            <a:endParaRPr lang="en-US" sz="2600" dirty="0" smtClean="0"/>
          </a:p>
          <a:p>
            <a:pPr>
              <a:lnSpc>
                <a:spcPct val="80000"/>
              </a:lnSpc>
              <a:buFont typeface="Arial" pitchFamily="34" charset="0"/>
              <a:buNone/>
            </a:pPr>
            <a:r>
              <a:rPr lang="en-US" sz="3000" dirty="0" smtClean="0"/>
              <a:t>Constraints:</a:t>
            </a:r>
          </a:p>
          <a:p>
            <a:pPr marL="914400" lvl="1" indent="-457200">
              <a:lnSpc>
                <a:spcPct val="80000"/>
              </a:lnSpc>
              <a:buFont typeface="Arial" pitchFamily="34" charset="0"/>
              <a:buAutoNum type="arabicPeriod"/>
            </a:pPr>
            <a:r>
              <a:rPr lang="en-US" sz="2600" dirty="0" smtClean="0"/>
              <a:t>Exclusivity</a:t>
            </a:r>
          </a:p>
          <a:p>
            <a:pPr lvl="2">
              <a:lnSpc>
                <a:spcPct val="80000"/>
              </a:lnSpc>
            </a:pPr>
            <a:r>
              <a:rPr lang="en-US" sz="2200" dirty="0" smtClean="0"/>
              <a:t>exactly one excerpt per </a:t>
            </a:r>
            <a:r>
              <a:rPr lang="en-US" sz="2200" dirty="0" smtClean="0"/>
              <a:t>section</a:t>
            </a:r>
            <a:endParaRPr lang="en-US" sz="2200" dirty="0" smtClean="0"/>
          </a:p>
        </p:txBody>
      </p:sp>
      <p:grpSp>
        <p:nvGrpSpPr>
          <p:cNvPr id="5" name="Group 10"/>
          <p:cNvGrpSpPr/>
          <p:nvPr/>
        </p:nvGrpSpPr>
        <p:grpSpPr>
          <a:xfrm>
            <a:off x="1666875" y="3565525"/>
            <a:ext cx="2524125" cy="701675"/>
            <a:chOff x="1666875" y="3032125"/>
            <a:chExt cx="2524125" cy="701675"/>
          </a:xfrm>
        </p:grpSpPr>
        <p:graphicFrame>
          <p:nvGraphicFramePr>
            <p:cNvPr id="4" name="Object 3"/>
            <p:cNvGraphicFramePr>
              <a:graphicFrameLocks noChangeAspect="1"/>
            </p:cNvGraphicFramePr>
            <p:nvPr/>
          </p:nvGraphicFramePr>
          <p:xfrm>
            <a:off x="1666875" y="3032125"/>
            <a:ext cx="1011238" cy="701675"/>
          </p:xfrm>
          <a:graphic>
            <a:graphicData uri="http://schemas.openxmlformats.org/presentationml/2006/ole">
              <p:oleObj spid="_x0000_s33794" name="Equation" r:id="rId4" imgW="622080" imgH="431640" progId="Equation.3">
                <p:embed/>
              </p:oleObj>
            </a:graphicData>
          </a:graphic>
        </p:graphicFrame>
        <p:graphicFrame>
          <p:nvGraphicFramePr>
            <p:cNvPr id="3075" name="Object 3"/>
            <p:cNvGraphicFramePr>
              <a:graphicFrameLocks noChangeAspect="1"/>
            </p:cNvGraphicFramePr>
            <p:nvPr/>
          </p:nvGraphicFramePr>
          <p:xfrm>
            <a:off x="2994025" y="3207543"/>
            <a:ext cx="1196975" cy="350838"/>
          </p:xfrm>
          <a:graphic>
            <a:graphicData uri="http://schemas.openxmlformats.org/presentationml/2006/ole">
              <p:oleObj spid="_x0000_s33795" name="Equation" r:id="rId5" imgW="736560" imgH="215640" progId="Equation.3">
                <p:embed/>
              </p:oleObj>
            </a:graphicData>
          </a:graphic>
        </p:graphicFrame>
      </p:grpSp>
      <p:grpSp>
        <p:nvGrpSpPr>
          <p:cNvPr id="89" name="Group 88"/>
          <p:cNvGrpSpPr/>
          <p:nvPr/>
        </p:nvGrpSpPr>
        <p:grpSpPr>
          <a:xfrm>
            <a:off x="1828800" y="4317642"/>
            <a:ext cx="1160826" cy="2230416"/>
            <a:chOff x="3792174" y="4170384"/>
            <a:chExt cx="1160826" cy="2230416"/>
          </a:xfrm>
        </p:grpSpPr>
        <p:grpSp>
          <p:nvGrpSpPr>
            <p:cNvPr id="87" name="Group 86"/>
            <p:cNvGrpSpPr/>
            <p:nvPr/>
          </p:nvGrpSpPr>
          <p:grpSpPr>
            <a:xfrm>
              <a:off x="4038600" y="4419600"/>
              <a:ext cx="762000" cy="1828800"/>
              <a:chOff x="4038600" y="4419600"/>
              <a:chExt cx="762000" cy="1828800"/>
            </a:xfrm>
          </p:grpSpPr>
          <p:sp>
            <p:nvSpPr>
              <p:cNvPr id="75" name="Rounded Rectangle 4"/>
              <p:cNvSpPr/>
              <p:nvPr/>
            </p:nvSpPr>
            <p:spPr>
              <a:xfrm>
                <a:off x="4038600" y="4800600"/>
                <a:ext cx="762000" cy="304800"/>
              </a:xfrm>
              <a:prstGeom prst="roundRect">
                <a:avLst/>
              </a:prstGeom>
              <a:solidFill>
                <a:srgbClr val="0099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76" name="Rounded Rectangle 5"/>
              <p:cNvSpPr/>
              <p:nvPr/>
            </p:nvSpPr>
            <p:spPr>
              <a:xfrm>
                <a:off x="4038600" y="5181600"/>
                <a:ext cx="762000" cy="304800"/>
              </a:xfrm>
              <a:prstGeom prst="roundRect">
                <a:avLst/>
              </a:prstGeom>
              <a:solidFill>
                <a:schemeClr val="bg1"/>
              </a:solidFill>
              <a:ln>
                <a:solidFill>
                  <a:srgbClr val="0099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2</a:t>
                </a:r>
                <a:endParaRPr lang="en-US" dirty="0">
                  <a:solidFill>
                    <a:schemeClr val="tx1">
                      <a:lumMod val="75000"/>
                      <a:lumOff val="25000"/>
                    </a:schemeClr>
                  </a:solidFill>
                </a:endParaRPr>
              </a:p>
            </p:txBody>
          </p:sp>
          <p:sp>
            <p:nvSpPr>
              <p:cNvPr id="77" name="Rounded Rectangle 6"/>
              <p:cNvSpPr/>
              <p:nvPr/>
            </p:nvSpPr>
            <p:spPr>
              <a:xfrm>
                <a:off x="4038600" y="5562600"/>
                <a:ext cx="762000" cy="304800"/>
              </a:xfrm>
              <a:prstGeom prst="roundRect">
                <a:avLst/>
              </a:prstGeom>
              <a:solidFill>
                <a:schemeClr val="bg1"/>
              </a:solidFill>
              <a:ln>
                <a:solidFill>
                  <a:srgbClr val="0099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3</a:t>
                </a:r>
                <a:endParaRPr lang="en-US" dirty="0">
                  <a:solidFill>
                    <a:schemeClr val="tx1">
                      <a:lumMod val="75000"/>
                      <a:lumOff val="25000"/>
                    </a:schemeClr>
                  </a:solidFill>
                </a:endParaRPr>
              </a:p>
            </p:txBody>
          </p:sp>
          <p:sp>
            <p:nvSpPr>
              <p:cNvPr id="78" name="Rounded Rectangle 77"/>
              <p:cNvSpPr/>
              <p:nvPr/>
            </p:nvSpPr>
            <p:spPr>
              <a:xfrm>
                <a:off x="4038600" y="4419600"/>
                <a:ext cx="762000" cy="304800"/>
              </a:xfrm>
              <a:prstGeom prst="roundRect">
                <a:avLst/>
              </a:prstGeom>
              <a:solidFill>
                <a:schemeClr val="bg1"/>
              </a:solidFill>
              <a:ln>
                <a:solidFill>
                  <a:srgbClr val="0099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tx1"/>
                    </a:solidFill>
                  </a:rPr>
                  <a:t>Treatment</a:t>
                </a:r>
                <a:endParaRPr lang="en-US" sz="1000" dirty="0">
                  <a:solidFill>
                    <a:schemeClr val="tx1"/>
                  </a:solidFill>
                </a:endParaRPr>
              </a:p>
            </p:txBody>
          </p:sp>
          <p:sp>
            <p:nvSpPr>
              <p:cNvPr id="79" name="Rounded Rectangle 78"/>
              <p:cNvSpPr/>
              <p:nvPr/>
            </p:nvSpPr>
            <p:spPr>
              <a:xfrm>
                <a:off x="4038600" y="5943600"/>
                <a:ext cx="762000" cy="304800"/>
              </a:xfrm>
              <a:prstGeom prst="roundRect">
                <a:avLst/>
              </a:prstGeom>
              <a:solidFill>
                <a:schemeClr val="bg1"/>
              </a:solidFill>
              <a:ln>
                <a:solidFill>
                  <a:srgbClr val="0099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4</a:t>
                </a:r>
                <a:endParaRPr lang="en-US" dirty="0">
                  <a:solidFill>
                    <a:schemeClr val="tx1">
                      <a:lumMod val="75000"/>
                      <a:lumOff val="25000"/>
                    </a:schemeClr>
                  </a:solidFill>
                </a:endParaRPr>
              </a:p>
            </p:txBody>
          </p:sp>
        </p:grpSp>
        <p:sp>
          <p:nvSpPr>
            <p:cNvPr id="80" name="Rectangle 79"/>
            <p:cNvSpPr/>
            <p:nvPr/>
          </p:nvSpPr>
          <p:spPr>
            <a:xfrm>
              <a:off x="3886200" y="4267200"/>
              <a:ext cx="1066800" cy="2133600"/>
            </a:xfrm>
            <a:prstGeom prst="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2" name="L-Shape 81"/>
            <p:cNvSpPr/>
            <p:nvPr/>
          </p:nvSpPr>
          <p:spPr>
            <a:xfrm rot="18900000">
              <a:off x="3792174" y="4170384"/>
              <a:ext cx="288936" cy="142116"/>
            </a:xfrm>
            <a:prstGeom prst="corner">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90" name="Group 89"/>
          <p:cNvGrpSpPr/>
          <p:nvPr/>
        </p:nvGrpSpPr>
        <p:grpSpPr>
          <a:xfrm>
            <a:off x="4470042" y="4241442"/>
            <a:ext cx="1244958" cy="2311758"/>
            <a:chOff x="2412642" y="4089042"/>
            <a:chExt cx="1244958" cy="2311758"/>
          </a:xfrm>
        </p:grpSpPr>
        <p:grpSp>
          <p:nvGrpSpPr>
            <p:cNvPr id="86" name="Group 85"/>
            <p:cNvGrpSpPr/>
            <p:nvPr/>
          </p:nvGrpSpPr>
          <p:grpSpPr>
            <a:xfrm>
              <a:off x="2743200" y="4419600"/>
              <a:ext cx="762000" cy="1828800"/>
              <a:chOff x="2743200" y="4419600"/>
              <a:chExt cx="762000" cy="1828800"/>
            </a:xfrm>
          </p:grpSpPr>
          <p:sp>
            <p:nvSpPr>
              <p:cNvPr id="69" name="Rounded Rectangle 4"/>
              <p:cNvSpPr/>
              <p:nvPr/>
            </p:nvSpPr>
            <p:spPr>
              <a:xfrm>
                <a:off x="2743200" y="4800600"/>
                <a:ext cx="762000" cy="304800"/>
              </a:xfrm>
              <a:prstGeom prst="roundRect">
                <a:avLst/>
              </a:prstGeom>
              <a:solidFill>
                <a:srgbClr val="0099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70" name="Rounded Rectangle 5"/>
              <p:cNvSpPr/>
              <p:nvPr/>
            </p:nvSpPr>
            <p:spPr>
              <a:xfrm>
                <a:off x="2743200" y="5181600"/>
                <a:ext cx="762000" cy="304800"/>
              </a:xfrm>
              <a:prstGeom prst="roundRect">
                <a:avLst/>
              </a:prstGeom>
              <a:solidFill>
                <a:srgbClr val="0099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71" name="Rounded Rectangle 6"/>
              <p:cNvSpPr/>
              <p:nvPr/>
            </p:nvSpPr>
            <p:spPr>
              <a:xfrm>
                <a:off x="2743200" y="5562600"/>
                <a:ext cx="762000" cy="304800"/>
              </a:xfrm>
              <a:prstGeom prst="roundRect">
                <a:avLst/>
              </a:prstGeom>
              <a:solidFill>
                <a:schemeClr val="bg1"/>
              </a:solidFill>
              <a:ln>
                <a:solidFill>
                  <a:srgbClr val="0099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3</a:t>
                </a:r>
                <a:endParaRPr lang="en-US" dirty="0">
                  <a:solidFill>
                    <a:schemeClr val="tx1">
                      <a:lumMod val="75000"/>
                      <a:lumOff val="25000"/>
                    </a:schemeClr>
                  </a:solidFill>
                </a:endParaRPr>
              </a:p>
            </p:txBody>
          </p:sp>
          <p:sp>
            <p:nvSpPr>
              <p:cNvPr id="72" name="Rounded Rectangle 71"/>
              <p:cNvSpPr/>
              <p:nvPr/>
            </p:nvSpPr>
            <p:spPr>
              <a:xfrm>
                <a:off x="2743200" y="4419600"/>
                <a:ext cx="762000" cy="304800"/>
              </a:xfrm>
              <a:prstGeom prst="roundRect">
                <a:avLst/>
              </a:prstGeom>
              <a:solidFill>
                <a:schemeClr val="bg1"/>
              </a:solidFill>
              <a:ln>
                <a:solidFill>
                  <a:srgbClr val="0099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tx1"/>
                    </a:solidFill>
                  </a:rPr>
                  <a:t>Treatment</a:t>
                </a:r>
                <a:endParaRPr lang="en-US" sz="1000" dirty="0">
                  <a:solidFill>
                    <a:schemeClr val="tx1"/>
                  </a:solidFill>
                </a:endParaRPr>
              </a:p>
            </p:txBody>
          </p:sp>
          <p:sp>
            <p:nvSpPr>
              <p:cNvPr id="73" name="Rounded Rectangle 72"/>
              <p:cNvSpPr/>
              <p:nvPr/>
            </p:nvSpPr>
            <p:spPr>
              <a:xfrm>
                <a:off x="2743200" y="5943600"/>
                <a:ext cx="762000" cy="304800"/>
              </a:xfrm>
              <a:prstGeom prst="roundRect">
                <a:avLst/>
              </a:prstGeom>
              <a:solidFill>
                <a:schemeClr val="bg1"/>
              </a:solidFill>
              <a:ln>
                <a:solidFill>
                  <a:srgbClr val="0099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4</a:t>
                </a:r>
                <a:endParaRPr lang="en-US" dirty="0">
                  <a:solidFill>
                    <a:schemeClr val="tx1">
                      <a:lumMod val="75000"/>
                      <a:lumOff val="25000"/>
                    </a:schemeClr>
                  </a:solidFill>
                </a:endParaRPr>
              </a:p>
            </p:txBody>
          </p:sp>
        </p:grpSp>
        <p:sp>
          <p:nvSpPr>
            <p:cNvPr id="83" name="Rectangle 82"/>
            <p:cNvSpPr/>
            <p:nvPr/>
          </p:nvSpPr>
          <p:spPr>
            <a:xfrm>
              <a:off x="2590800" y="4267200"/>
              <a:ext cx="1066800" cy="2133600"/>
            </a:xfrm>
            <a:prstGeom prst="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1" name="Multiply 80"/>
            <p:cNvSpPr/>
            <p:nvPr/>
          </p:nvSpPr>
          <p:spPr>
            <a:xfrm>
              <a:off x="2412642" y="4089042"/>
              <a:ext cx="381000" cy="381000"/>
            </a:xfrm>
            <a:prstGeom prst="mathMultiply">
              <a:avLst/>
            </a:prstGeom>
            <a:solidFill>
              <a:srgbClr val="CC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grpSp>
        <p:nvGrpSpPr>
          <p:cNvPr id="91" name="Group 90"/>
          <p:cNvGrpSpPr/>
          <p:nvPr/>
        </p:nvGrpSpPr>
        <p:grpSpPr>
          <a:xfrm>
            <a:off x="5765442" y="4241442"/>
            <a:ext cx="1244958" cy="2311758"/>
            <a:chOff x="1041042" y="4089042"/>
            <a:chExt cx="1244958" cy="2311758"/>
          </a:xfrm>
        </p:grpSpPr>
        <p:grpSp>
          <p:nvGrpSpPr>
            <p:cNvPr id="85" name="Group 84"/>
            <p:cNvGrpSpPr/>
            <p:nvPr/>
          </p:nvGrpSpPr>
          <p:grpSpPr>
            <a:xfrm>
              <a:off x="1371600" y="4419600"/>
              <a:ext cx="762000" cy="1828800"/>
              <a:chOff x="1371600" y="4419600"/>
              <a:chExt cx="762000" cy="1828800"/>
            </a:xfrm>
          </p:grpSpPr>
          <p:sp>
            <p:nvSpPr>
              <p:cNvPr id="60" name="Rounded Rectangle 4"/>
              <p:cNvSpPr/>
              <p:nvPr/>
            </p:nvSpPr>
            <p:spPr>
              <a:xfrm>
                <a:off x="1371600" y="4800600"/>
                <a:ext cx="762000" cy="304800"/>
              </a:xfrm>
              <a:prstGeom prst="roundRect">
                <a:avLst/>
              </a:prstGeom>
              <a:solidFill>
                <a:schemeClr val="bg1"/>
              </a:solidFill>
              <a:ln>
                <a:solidFill>
                  <a:srgbClr val="0099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1</a:t>
                </a:r>
                <a:endParaRPr lang="en-US" dirty="0">
                  <a:solidFill>
                    <a:schemeClr val="tx1">
                      <a:lumMod val="75000"/>
                      <a:lumOff val="25000"/>
                    </a:schemeClr>
                  </a:solidFill>
                </a:endParaRPr>
              </a:p>
            </p:txBody>
          </p:sp>
          <p:sp>
            <p:nvSpPr>
              <p:cNvPr id="63" name="Rounded Rectangle 5"/>
              <p:cNvSpPr/>
              <p:nvPr/>
            </p:nvSpPr>
            <p:spPr>
              <a:xfrm>
                <a:off x="1371600" y="5181600"/>
                <a:ext cx="762000" cy="304800"/>
              </a:xfrm>
              <a:prstGeom prst="roundRect">
                <a:avLst/>
              </a:prstGeom>
              <a:solidFill>
                <a:schemeClr val="bg1"/>
              </a:solidFill>
              <a:ln>
                <a:solidFill>
                  <a:srgbClr val="0099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2</a:t>
                </a:r>
                <a:endParaRPr lang="en-US" dirty="0">
                  <a:solidFill>
                    <a:schemeClr val="tx1">
                      <a:lumMod val="75000"/>
                      <a:lumOff val="25000"/>
                    </a:schemeClr>
                  </a:solidFill>
                </a:endParaRPr>
              </a:p>
            </p:txBody>
          </p:sp>
          <p:sp>
            <p:nvSpPr>
              <p:cNvPr id="64" name="Rounded Rectangle 6"/>
              <p:cNvSpPr/>
              <p:nvPr/>
            </p:nvSpPr>
            <p:spPr>
              <a:xfrm>
                <a:off x="1371600" y="5562600"/>
                <a:ext cx="762000" cy="304800"/>
              </a:xfrm>
              <a:prstGeom prst="roundRect">
                <a:avLst/>
              </a:prstGeom>
              <a:solidFill>
                <a:schemeClr val="bg1"/>
              </a:solidFill>
              <a:ln>
                <a:solidFill>
                  <a:srgbClr val="0099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3</a:t>
                </a:r>
                <a:endParaRPr lang="en-US" dirty="0">
                  <a:solidFill>
                    <a:schemeClr val="tx1">
                      <a:lumMod val="75000"/>
                      <a:lumOff val="25000"/>
                    </a:schemeClr>
                  </a:solidFill>
                </a:endParaRPr>
              </a:p>
            </p:txBody>
          </p:sp>
          <p:sp>
            <p:nvSpPr>
              <p:cNvPr id="65" name="Rounded Rectangle 64"/>
              <p:cNvSpPr/>
              <p:nvPr/>
            </p:nvSpPr>
            <p:spPr>
              <a:xfrm>
                <a:off x="1371600" y="4419600"/>
                <a:ext cx="762000" cy="304800"/>
              </a:xfrm>
              <a:prstGeom prst="roundRect">
                <a:avLst/>
              </a:prstGeom>
              <a:solidFill>
                <a:schemeClr val="bg1"/>
              </a:solidFill>
              <a:ln>
                <a:solidFill>
                  <a:srgbClr val="0099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tx1"/>
                    </a:solidFill>
                  </a:rPr>
                  <a:t>Treatment</a:t>
                </a:r>
                <a:endParaRPr lang="en-US" sz="1000" dirty="0">
                  <a:solidFill>
                    <a:schemeClr val="tx1"/>
                  </a:solidFill>
                </a:endParaRPr>
              </a:p>
            </p:txBody>
          </p:sp>
          <p:sp>
            <p:nvSpPr>
              <p:cNvPr id="66" name="Rounded Rectangle 65"/>
              <p:cNvSpPr/>
              <p:nvPr/>
            </p:nvSpPr>
            <p:spPr>
              <a:xfrm>
                <a:off x="1371600" y="5943600"/>
                <a:ext cx="762000" cy="304800"/>
              </a:xfrm>
              <a:prstGeom prst="roundRect">
                <a:avLst/>
              </a:prstGeom>
              <a:solidFill>
                <a:schemeClr val="bg1"/>
              </a:solidFill>
              <a:ln>
                <a:solidFill>
                  <a:srgbClr val="0099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4</a:t>
                </a:r>
                <a:endParaRPr lang="en-US" dirty="0">
                  <a:solidFill>
                    <a:schemeClr val="tx1">
                      <a:lumMod val="75000"/>
                      <a:lumOff val="25000"/>
                    </a:schemeClr>
                  </a:solidFill>
                </a:endParaRPr>
              </a:p>
            </p:txBody>
          </p:sp>
        </p:grpSp>
        <p:sp>
          <p:nvSpPr>
            <p:cNvPr id="84" name="Rectangle 83"/>
            <p:cNvSpPr/>
            <p:nvPr/>
          </p:nvSpPr>
          <p:spPr>
            <a:xfrm>
              <a:off x="1219200" y="4267200"/>
              <a:ext cx="1066800" cy="2133600"/>
            </a:xfrm>
            <a:prstGeom prst="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8" name="Multiply 87"/>
            <p:cNvSpPr/>
            <p:nvPr/>
          </p:nvSpPr>
          <p:spPr>
            <a:xfrm>
              <a:off x="1041042" y="4089042"/>
              <a:ext cx="381000" cy="381000"/>
            </a:xfrm>
            <a:prstGeom prst="mathMultiply">
              <a:avLst/>
            </a:prstGeom>
            <a:solidFill>
              <a:srgbClr val="CC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 </a:t>
            </a:r>
            <a:r>
              <a:rPr lang="en-US" dirty="0" smtClean="0"/>
              <a:t>Selection: Redundancy</a:t>
            </a:r>
            <a:endParaRPr lang="en-US" dirty="0"/>
          </a:p>
        </p:txBody>
      </p:sp>
      <p:sp>
        <p:nvSpPr>
          <p:cNvPr id="3" name="Content Placeholder 2"/>
          <p:cNvSpPr>
            <a:spLocks noGrp="1"/>
          </p:cNvSpPr>
          <p:nvPr>
            <p:ph idx="1"/>
          </p:nvPr>
        </p:nvSpPr>
        <p:spPr/>
        <p:txBody>
          <a:bodyPr vert="horz" lIns="91440" tIns="45720" rIns="91440" bIns="45720" rtlCol="0">
            <a:normAutofit/>
          </a:bodyPr>
          <a:lstStyle/>
          <a:p>
            <a:pPr marL="514350" indent="-514350">
              <a:lnSpc>
                <a:spcPct val="80000"/>
              </a:lnSpc>
              <a:buFont typeface="Arial" pitchFamily="34" charset="0"/>
              <a:buNone/>
            </a:pPr>
            <a:r>
              <a:rPr lang="en-US" sz="3000" dirty="0" smtClean="0"/>
              <a:t>Objective:</a:t>
            </a:r>
          </a:p>
          <a:p>
            <a:pPr marL="914400" lvl="1" indent="-514350">
              <a:lnSpc>
                <a:spcPct val="80000"/>
              </a:lnSpc>
            </a:pPr>
            <a:r>
              <a:rPr lang="en-US" sz="2600" dirty="0" smtClean="0"/>
              <a:t>Minimize total rank of selected </a:t>
            </a:r>
            <a:r>
              <a:rPr lang="en-US" sz="2600" dirty="0" smtClean="0"/>
              <a:t>excerpts:</a:t>
            </a:r>
            <a:endParaRPr lang="en-US" sz="2600" dirty="0" smtClean="0"/>
          </a:p>
          <a:p>
            <a:pPr>
              <a:lnSpc>
                <a:spcPct val="80000"/>
              </a:lnSpc>
              <a:buFont typeface="Arial" pitchFamily="34" charset="0"/>
              <a:buNone/>
            </a:pPr>
            <a:r>
              <a:rPr lang="en-US" sz="3000" dirty="0" smtClean="0"/>
              <a:t>Constraints:</a:t>
            </a:r>
          </a:p>
          <a:p>
            <a:pPr marL="914400" lvl="1" indent="-457200">
              <a:lnSpc>
                <a:spcPct val="80000"/>
              </a:lnSpc>
              <a:buFont typeface="Arial" pitchFamily="34" charset="0"/>
              <a:buAutoNum type="arabicPeriod"/>
            </a:pPr>
            <a:r>
              <a:rPr lang="en-US" sz="2600" dirty="0" smtClean="0"/>
              <a:t>Exclusivity</a:t>
            </a:r>
          </a:p>
          <a:p>
            <a:pPr lvl="2">
              <a:lnSpc>
                <a:spcPct val="80000"/>
              </a:lnSpc>
            </a:pPr>
            <a:r>
              <a:rPr lang="en-US" sz="2200" dirty="0" smtClean="0"/>
              <a:t>exactly one excerpt per topic</a:t>
            </a:r>
          </a:p>
          <a:p>
            <a:pPr marL="914400" lvl="1" indent="-457200">
              <a:lnSpc>
                <a:spcPct val="80000"/>
              </a:lnSpc>
              <a:buFont typeface="Arial" pitchFamily="34" charset="0"/>
              <a:buAutoNum type="arabicPeriod"/>
            </a:pPr>
            <a:r>
              <a:rPr lang="en-US" sz="2600" dirty="0" smtClean="0"/>
              <a:t>Redundancy</a:t>
            </a:r>
          </a:p>
          <a:p>
            <a:pPr lvl="2">
              <a:lnSpc>
                <a:spcPct val="80000"/>
              </a:lnSpc>
            </a:pPr>
            <a:r>
              <a:rPr lang="en-US" sz="2200" dirty="0" smtClean="0"/>
              <a:t>similarity between each pair of selected excerpts &lt; 0.5</a:t>
            </a:r>
          </a:p>
        </p:txBody>
      </p:sp>
      <p:grpSp>
        <p:nvGrpSpPr>
          <p:cNvPr id="6" name="Group 11"/>
          <p:cNvGrpSpPr/>
          <p:nvPr/>
        </p:nvGrpSpPr>
        <p:grpSpPr>
          <a:xfrm>
            <a:off x="1747838" y="4419600"/>
            <a:ext cx="5403850" cy="392113"/>
            <a:chOff x="1747838" y="4572000"/>
            <a:chExt cx="5403850" cy="392113"/>
          </a:xfrm>
        </p:grpSpPr>
        <p:graphicFrame>
          <p:nvGraphicFramePr>
            <p:cNvPr id="3076" name="Object 4"/>
            <p:cNvGraphicFramePr>
              <a:graphicFrameLocks noChangeAspect="1"/>
            </p:cNvGraphicFramePr>
            <p:nvPr/>
          </p:nvGraphicFramePr>
          <p:xfrm>
            <a:off x="1747838" y="4572000"/>
            <a:ext cx="2579687" cy="392113"/>
          </p:xfrm>
          <a:graphic>
            <a:graphicData uri="http://schemas.openxmlformats.org/presentationml/2006/ole">
              <p:oleObj spid="_x0000_s34820" name="Equation" r:id="rId3" imgW="1587240" imgH="241200" progId="Equation.3">
                <p:embed/>
              </p:oleObj>
            </a:graphicData>
          </a:graphic>
        </p:graphicFrame>
        <p:graphicFrame>
          <p:nvGraphicFramePr>
            <p:cNvPr id="3077" name="Object 5"/>
            <p:cNvGraphicFramePr>
              <a:graphicFrameLocks noChangeAspect="1"/>
            </p:cNvGraphicFramePr>
            <p:nvPr/>
          </p:nvGraphicFramePr>
          <p:xfrm>
            <a:off x="4757738" y="4572000"/>
            <a:ext cx="2393950" cy="350838"/>
          </p:xfrm>
          <a:graphic>
            <a:graphicData uri="http://schemas.openxmlformats.org/presentationml/2006/ole">
              <p:oleObj spid="_x0000_s34821" name="Equation" r:id="rId4" imgW="1473120" imgH="215640" progId="Equation.3">
                <p:embed/>
              </p:oleObj>
            </a:graphicData>
          </a:graphic>
        </p:graphicFrame>
      </p:grpSp>
      <p:grpSp>
        <p:nvGrpSpPr>
          <p:cNvPr id="7" name="Group 24"/>
          <p:cNvGrpSpPr/>
          <p:nvPr/>
        </p:nvGrpSpPr>
        <p:grpSpPr>
          <a:xfrm>
            <a:off x="3286760" y="5029200"/>
            <a:ext cx="2570480" cy="1219200"/>
            <a:chOff x="6248400" y="3200400"/>
            <a:chExt cx="2570480" cy="1219200"/>
          </a:xfrm>
        </p:grpSpPr>
        <p:sp>
          <p:nvSpPr>
            <p:cNvPr id="14" name="Rounded Rectangle 13"/>
            <p:cNvSpPr/>
            <p:nvPr/>
          </p:nvSpPr>
          <p:spPr>
            <a:xfrm>
              <a:off x="6365240" y="3327400"/>
              <a:ext cx="817880" cy="467360"/>
            </a:xfrm>
            <a:prstGeom prst="roundRect">
              <a:avLst/>
            </a:prstGeom>
            <a:no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solidFill>
                    <a:schemeClr val="tx1">
                      <a:lumMod val="65000"/>
                      <a:lumOff val="35000"/>
                    </a:schemeClr>
                  </a:solidFill>
                </a:rPr>
                <a:t>1</a:t>
              </a:r>
              <a:endParaRPr lang="en-US" sz="2000" dirty="0">
                <a:solidFill>
                  <a:schemeClr val="tx1">
                    <a:lumMod val="65000"/>
                    <a:lumOff val="35000"/>
                  </a:schemeClr>
                </a:solidFill>
              </a:endParaRPr>
            </a:p>
          </p:txBody>
        </p:sp>
        <p:sp>
          <p:nvSpPr>
            <p:cNvPr id="15" name="Rounded Rectangle 14"/>
            <p:cNvSpPr/>
            <p:nvPr/>
          </p:nvSpPr>
          <p:spPr>
            <a:xfrm>
              <a:off x="6365240" y="3853180"/>
              <a:ext cx="817880" cy="467360"/>
            </a:xfrm>
            <a:prstGeom prst="roundRect">
              <a:avLst/>
            </a:prstGeom>
            <a:solidFill>
              <a:srgbClr val="FF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t>2</a:t>
              </a:r>
              <a:endParaRPr lang="en-US" sz="2000" dirty="0"/>
            </a:p>
          </p:txBody>
        </p:sp>
        <p:sp>
          <p:nvSpPr>
            <p:cNvPr id="16" name="Rounded Rectangle 15"/>
            <p:cNvSpPr/>
            <p:nvPr/>
          </p:nvSpPr>
          <p:spPr>
            <a:xfrm>
              <a:off x="7884160" y="3327400"/>
              <a:ext cx="817880" cy="467360"/>
            </a:xfrm>
            <a:prstGeom prst="roundRect">
              <a:avLst/>
            </a:prstGeom>
            <a:solidFill>
              <a:srgbClr val="0099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t>1</a:t>
              </a:r>
              <a:endParaRPr lang="en-US" sz="2000" dirty="0"/>
            </a:p>
          </p:txBody>
        </p:sp>
        <p:sp>
          <p:nvSpPr>
            <p:cNvPr id="17" name="Rounded Rectangle 16"/>
            <p:cNvSpPr/>
            <p:nvPr/>
          </p:nvSpPr>
          <p:spPr>
            <a:xfrm>
              <a:off x="7884160" y="3853180"/>
              <a:ext cx="817880" cy="467360"/>
            </a:xfrm>
            <a:prstGeom prst="roundRect">
              <a:avLst/>
            </a:prstGeom>
            <a:noFill/>
            <a:ln>
              <a:solidFill>
                <a:srgbClr val="0099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solidFill>
                    <a:schemeClr val="tx1">
                      <a:lumMod val="65000"/>
                      <a:lumOff val="35000"/>
                    </a:schemeClr>
                  </a:solidFill>
                </a:rPr>
                <a:t>2</a:t>
              </a:r>
              <a:endParaRPr lang="en-US" sz="2000" dirty="0">
                <a:solidFill>
                  <a:schemeClr val="tx1">
                    <a:lumMod val="65000"/>
                    <a:lumOff val="35000"/>
                  </a:schemeClr>
                </a:solidFill>
              </a:endParaRPr>
            </a:p>
          </p:txBody>
        </p:sp>
        <p:cxnSp>
          <p:nvCxnSpPr>
            <p:cNvPr id="18" name="Straight Connector 17"/>
            <p:cNvCxnSpPr>
              <a:stCxn id="14" idx="3"/>
              <a:endCxn id="16" idx="1"/>
            </p:cNvCxnSpPr>
            <p:nvPr/>
          </p:nvCxnSpPr>
          <p:spPr>
            <a:xfrm>
              <a:off x="7183120" y="3561080"/>
              <a:ext cx="701040" cy="0"/>
            </a:xfrm>
            <a:prstGeom prst="line">
              <a:avLst/>
            </a:prstGeom>
            <a:ln>
              <a:solidFill>
                <a:srgbClr val="CC0000"/>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a:stCxn id="16" idx="1"/>
              <a:endCxn id="15" idx="3"/>
            </p:cNvCxnSpPr>
            <p:nvPr/>
          </p:nvCxnSpPr>
          <p:spPr>
            <a:xfrm rot="10800000" flipV="1">
              <a:off x="7183120" y="3561080"/>
              <a:ext cx="701040" cy="525780"/>
            </a:xfrm>
            <a:prstGeom prst="line">
              <a:avLst/>
            </a:prstGeom>
            <a:ln>
              <a:solidFill>
                <a:srgbClr val="009900"/>
              </a:solidFill>
            </a:ln>
          </p:spPr>
          <p:style>
            <a:lnRef idx="2">
              <a:schemeClr val="accent3"/>
            </a:lnRef>
            <a:fillRef idx="0">
              <a:schemeClr val="accent3"/>
            </a:fillRef>
            <a:effectRef idx="1">
              <a:schemeClr val="accent3"/>
            </a:effectRef>
            <a:fontRef idx="minor">
              <a:schemeClr val="tx1"/>
            </a:fontRef>
          </p:style>
        </p:cxnSp>
        <p:sp>
          <p:nvSpPr>
            <p:cNvPr id="20" name="TextBox 19"/>
            <p:cNvSpPr txBox="1"/>
            <p:nvPr/>
          </p:nvSpPr>
          <p:spPr>
            <a:xfrm>
              <a:off x="7299960" y="3276600"/>
              <a:ext cx="386142" cy="235962"/>
            </a:xfrm>
            <a:prstGeom prst="rect">
              <a:avLst/>
            </a:prstGeom>
            <a:noFill/>
          </p:spPr>
          <p:txBody>
            <a:bodyPr wrap="none" rtlCol="0">
              <a:spAutoFit/>
            </a:bodyPr>
            <a:lstStyle/>
            <a:p>
              <a:r>
                <a:rPr lang="en-US" sz="1400" dirty="0" smtClean="0"/>
                <a:t>0.75</a:t>
              </a:r>
              <a:endParaRPr lang="en-US" sz="1400" dirty="0"/>
            </a:p>
          </p:txBody>
        </p:sp>
        <p:sp>
          <p:nvSpPr>
            <p:cNvPr id="21" name="TextBox 20"/>
            <p:cNvSpPr txBox="1"/>
            <p:nvPr/>
          </p:nvSpPr>
          <p:spPr>
            <a:xfrm rot="19423704">
              <a:off x="7358380" y="3853180"/>
              <a:ext cx="386142" cy="235962"/>
            </a:xfrm>
            <a:prstGeom prst="rect">
              <a:avLst/>
            </a:prstGeom>
            <a:noFill/>
          </p:spPr>
          <p:txBody>
            <a:bodyPr wrap="none" rtlCol="0">
              <a:spAutoFit/>
            </a:bodyPr>
            <a:lstStyle/>
            <a:p>
              <a:r>
                <a:rPr lang="en-US" sz="1400" dirty="0" smtClean="0"/>
                <a:t>0.25</a:t>
              </a:r>
              <a:endParaRPr lang="en-US" sz="1400" dirty="0"/>
            </a:p>
          </p:txBody>
        </p:sp>
        <p:sp>
          <p:nvSpPr>
            <p:cNvPr id="22" name="Rectangle 21"/>
            <p:cNvSpPr/>
            <p:nvPr/>
          </p:nvSpPr>
          <p:spPr>
            <a:xfrm>
              <a:off x="6248400" y="3200400"/>
              <a:ext cx="2570480" cy="1219200"/>
            </a:xfrm>
            <a:prstGeom prst="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m.jpg"/>
          <p:cNvPicPr>
            <a:picLocks noChangeAspect="1"/>
          </p:cNvPicPr>
          <p:nvPr/>
        </p:nvPicPr>
        <p:blipFill>
          <a:blip r:embed="rId2" cstate="print"/>
          <a:stretch>
            <a:fillRect/>
          </a:stretch>
        </p:blipFill>
        <p:spPr>
          <a:xfrm>
            <a:off x="868961" y="0"/>
            <a:ext cx="7406078" cy="6858000"/>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685800" y="3505200"/>
            <a:ext cx="7848600" cy="2667000"/>
            <a:chOff x="609600" y="685800"/>
            <a:chExt cx="7848600" cy="2667000"/>
          </a:xfrm>
        </p:grpSpPr>
        <p:sp>
          <p:nvSpPr>
            <p:cNvPr id="7" name="Rectangle 6"/>
            <p:cNvSpPr/>
            <p:nvPr/>
          </p:nvSpPr>
          <p:spPr>
            <a:xfrm>
              <a:off x="609600" y="685800"/>
              <a:ext cx="7848600" cy="26670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85800" y="1219200"/>
              <a:ext cx="7620000" cy="2031325"/>
            </a:xfrm>
            <a:prstGeom prst="rect">
              <a:avLst/>
            </a:prstGeom>
            <a:noFill/>
          </p:spPr>
          <p:txBody>
            <a:bodyPr wrap="square" rtlCol="0">
              <a:spAutoFit/>
            </a:bodyPr>
            <a:lstStyle/>
            <a:p>
              <a:pPr algn="just"/>
              <a:r>
                <a:rPr lang="en-US" dirty="0" smtClean="0"/>
                <a:t>Three M syndrome is thought to be inherited as an autosomal recessive genetic trait. Human traits, including the classic genetic diseases, are the product of the interaction of two genes, one received from the father and one from the mother. In recessive disorders, the condition does not occur unless an individual inherits the same defective gene for the same trait from each parent. If an individual receives one normal gene and one gene for the disease, the person will be a carrier for the disease, but usually will not show symptoms.</a:t>
              </a:r>
              <a:endParaRPr lang="en-US" dirty="0"/>
            </a:p>
          </p:txBody>
        </p:sp>
        <p:sp>
          <p:nvSpPr>
            <p:cNvPr id="9" name="TextBox 8"/>
            <p:cNvSpPr txBox="1"/>
            <p:nvPr/>
          </p:nvSpPr>
          <p:spPr>
            <a:xfrm>
              <a:off x="685800" y="685800"/>
              <a:ext cx="2514600" cy="523220"/>
            </a:xfrm>
            <a:prstGeom prst="rect">
              <a:avLst/>
            </a:prstGeom>
            <a:noFill/>
          </p:spPr>
          <p:txBody>
            <a:bodyPr wrap="square" rtlCol="0">
              <a:spAutoFit/>
            </a:bodyPr>
            <a:lstStyle/>
            <a:p>
              <a:r>
                <a:rPr lang="en-US" sz="2800" dirty="0" smtClean="0"/>
                <a:t>Causes</a:t>
              </a:r>
              <a:endParaRPr lang="en-US" sz="2800" dirty="0"/>
            </a:p>
          </p:txBody>
        </p:sp>
        <p:cxnSp>
          <p:nvCxnSpPr>
            <p:cNvPr id="10" name="Straight Connector 9"/>
            <p:cNvCxnSpPr/>
            <p:nvPr/>
          </p:nvCxnSpPr>
          <p:spPr>
            <a:xfrm>
              <a:off x="762000" y="1181637"/>
              <a:ext cx="74676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ILP Optimization</a:t>
            </a:r>
            <a:endParaRPr lang="en-US" dirty="0"/>
          </a:p>
        </p:txBody>
      </p:sp>
      <p:sp>
        <p:nvSpPr>
          <p:cNvPr id="3" name="Content Placeholder 2"/>
          <p:cNvSpPr>
            <a:spLocks noGrp="1"/>
          </p:cNvSpPr>
          <p:nvPr>
            <p:ph idx="1"/>
          </p:nvPr>
        </p:nvSpPr>
        <p:spPr/>
        <p:txBody>
          <a:bodyPr>
            <a:normAutofit/>
          </a:bodyPr>
          <a:lstStyle/>
          <a:p>
            <a:r>
              <a:rPr lang="en-US" sz="2800" dirty="0" smtClean="0"/>
              <a:t>ILP has been applied previously in </a:t>
            </a:r>
            <a:r>
              <a:rPr lang="en-US" sz="2800" dirty="0" smtClean="0"/>
              <a:t>summarization</a:t>
            </a:r>
            <a:endParaRPr lang="en-US" sz="2800" dirty="0" smtClean="0"/>
          </a:p>
          <a:p>
            <a:pPr lvl="1">
              <a:buNone/>
            </a:pPr>
            <a:r>
              <a:rPr lang="en-US" sz="2000" dirty="0" smtClean="0">
                <a:solidFill>
                  <a:schemeClr val="tx1">
                    <a:lumMod val="50000"/>
                    <a:lumOff val="50000"/>
                  </a:schemeClr>
                </a:solidFill>
              </a:rPr>
              <a:t>Marciniak &amp; Strube 2005; Clarke &amp; Lapata 2007; McDonald </a:t>
            </a:r>
            <a:r>
              <a:rPr lang="en-US" sz="2000" dirty="0" smtClean="0">
                <a:solidFill>
                  <a:schemeClr val="tx1">
                    <a:lumMod val="50000"/>
                    <a:lumOff val="50000"/>
                  </a:schemeClr>
                </a:solidFill>
              </a:rPr>
              <a:t>2007</a:t>
            </a:r>
            <a:endParaRPr lang="en-US" sz="2000" dirty="0" smtClean="0">
              <a:solidFill>
                <a:schemeClr val="tx1">
                  <a:lumMod val="50000"/>
                  <a:lumOff val="50000"/>
                </a:schemeClr>
              </a:solidFill>
            </a:endParaRPr>
          </a:p>
          <a:p>
            <a:r>
              <a:rPr lang="en-US" sz="2800" dirty="0" smtClean="0"/>
              <a:t>Traditional approach:</a:t>
            </a:r>
          </a:p>
          <a:p>
            <a:pPr lvl="1"/>
            <a:r>
              <a:rPr lang="en-US" sz="2400" dirty="0" smtClean="0"/>
              <a:t>Disjoint learning; constraints during inference</a:t>
            </a:r>
            <a:endParaRPr lang="en-US" sz="2800" dirty="0" smtClean="0"/>
          </a:p>
          <a:p>
            <a:r>
              <a:rPr lang="en-US" sz="2800" dirty="0" smtClean="0">
                <a:solidFill>
                  <a:srgbClr val="CC0000"/>
                </a:solidFill>
              </a:rPr>
              <a:t>Our approach:</a:t>
            </a:r>
          </a:p>
          <a:p>
            <a:pPr lvl="1"/>
            <a:r>
              <a:rPr lang="en-US" sz="2400" dirty="0" smtClean="0">
                <a:solidFill>
                  <a:srgbClr val="CC0000"/>
                </a:solidFill>
              </a:rPr>
              <a:t>Joint learning</a:t>
            </a:r>
          </a:p>
          <a:p>
            <a:pPr lvl="1"/>
            <a:r>
              <a:rPr lang="en-US" sz="2400" dirty="0" smtClean="0">
                <a:solidFill>
                  <a:srgbClr val="CC0000"/>
                </a:solidFill>
              </a:rPr>
              <a:t>Fold ILP into learning process</a:t>
            </a:r>
          </a:p>
          <a:p>
            <a:pPr lvl="2"/>
            <a:r>
              <a:rPr lang="en-US" sz="2000" dirty="0" smtClean="0">
                <a:solidFill>
                  <a:srgbClr val="CC0000"/>
                </a:solidFill>
              </a:rPr>
              <a:t>Perceptron ranking framework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34000" y="3048000"/>
            <a:ext cx="2895600" cy="457200"/>
          </a:xfrm>
          <a:prstGeom prst="rect">
            <a:avLst/>
          </a:prstGeom>
          <a:solidFill>
            <a:srgbClr val="C6D9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334000" y="3505200"/>
            <a:ext cx="2895600" cy="228600"/>
          </a:xfrm>
          <a:prstGeom prst="rect">
            <a:avLst/>
          </a:prstGeom>
          <a:solidFill>
            <a:srgbClr val="C6D9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34000" y="2819400"/>
            <a:ext cx="2895600" cy="228600"/>
          </a:xfrm>
          <a:prstGeom prst="rect">
            <a:avLst/>
          </a:prstGeom>
          <a:solidFill>
            <a:srgbClr val="C6D9F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Training</a:t>
            </a:r>
            <a:endParaRPr lang="en-US" dirty="0"/>
          </a:p>
        </p:txBody>
      </p:sp>
      <p:sp>
        <p:nvSpPr>
          <p:cNvPr id="4" name="Content Placeholder 3"/>
          <p:cNvSpPr>
            <a:spLocks noGrp="1"/>
          </p:cNvSpPr>
          <p:nvPr>
            <p:ph sz="half" idx="1"/>
          </p:nvPr>
        </p:nvSpPr>
        <p:spPr>
          <a:xfrm>
            <a:off x="457200" y="1600200"/>
            <a:ext cx="4038600" cy="4525963"/>
          </a:xfrm>
        </p:spPr>
        <p:txBody>
          <a:bodyPr>
            <a:normAutofit/>
          </a:bodyPr>
          <a:lstStyle/>
          <a:p>
            <a:pPr>
              <a:buNone/>
            </a:pPr>
            <a:r>
              <a:rPr lang="en-US" sz="2000" dirty="0" smtClean="0"/>
              <a:t>Iterate over articles in training set:</a:t>
            </a:r>
          </a:p>
          <a:p>
            <a:pPr>
              <a:buAutoNum type="arabicPeriod"/>
            </a:pPr>
            <a:r>
              <a:rPr lang="en-US" sz="2000" dirty="0" smtClean="0"/>
              <a:t>Generate </a:t>
            </a:r>
            <a:r>
              <a:rPr lang="en-US" sz="2000" dirty="0" smtClean="0"/>
              <a:t>an entire article using current weights</a:t>
            </a:r>
          </a:p>
          <a:p>
            <a:pPr>
              <a:buAutoNum type="arabicPeriod"/>
            </a:pPr>
            <a:r>
              <a:rPr lang="en-US" sz="2000" dirty="0" smtClean="0"/>
              <a:t>Compare the generated article with the training example</a:t>
            </a:r>
          </a:p>
          <a:p>
            <a:pPr>
              <a:buAutoNum type="arabicPeriod"/>
            </a:pPr>
            <a:r>
              <a:rPr lang="en-US" sz="2000" dirty="0" smtClean="0"/>
              <a:t>Adjust weights for incorrect sections as in perceptron</a:t>
            </a:r>
          </a:p>
        </p:txBody>
      </p:sp>
      <p:grpSp>
        <p:nvGrpSpPr>
          <p:cNvPr id="12" name="Group 11"/>
          <p:cNvGrpSpPr/>
          <p:nvPr/>
        </p:nvGrpSpPr>
        <p:grpSpPr>
          <a:xfrm>
            <a:off x="304800" y="4343400"/>
            <a:ext cx="1394997" cy="2133600"/>
            <a:chOff x="7315200" y="2819400"/>
            <a:chExt cx="1394997" cy="2133600"/>
          </a:xfrm>
        </p:grpSpPr>
        <p:sp>
          <p:nvSpPr>
            <p:cNvPr id="13" name="Rounded Rectangle 12"/>
            <p:cNvSpPr/>
            <p:nvPr/>
          </p:nvSpPr>
          <p:spPr>
            <a:xfrm>
              <a:off x="7467600" y="3200400"/>
              <a:ext cx="1066800" cy="175260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7620000" y="33528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a</a:t>
              </a:r>
              <a:endParaRPr lang="en-US" dirty="0">
                <a:solidFill>
                  <a:schemeClr val="bg1"/>
                </a:solidFill>
              </a:endParaRPr>
            </a:p>
          </p:txBody>
        </p:sp>
        <p:sp>
          <p:nvSpPr>
            <p:cNvPr id="15" name="Rounded Rectangle 14"/>
            <p:cNvSpPr/>
            <p:nvPr/>
          </p:nvSpPr>
          <p:spPr>
            <a:xfrm>
              <a:off x="7620000" y="4114800"/>
              <a:ext cx="762000" cy="304800"/>
            </a:xfrm>
            <a:prstGeom prst="roundRect">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16" name="Rounded Rectangle 15"/>
            <p:cNvSpPr/>
            <p:nvPr/>
          </p:nvSpPr>
          <p:spPr>
            <a:xfrm>
              <a:off x="7620000" y="3733800"/>
              <a:ext cx="762000" cy="304800"/>
            </a:xfrm>
            <a:prstGeom prst="roundRect">
              <a:avLst/>
            </a:prstGeom>
            <a:solidFill>
              <a:srgbClr val="FF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17" name="Rounded Rectangle 16"/>
            <p:cNvSpPr/>
            <p:nvPr/>
          </p:nvSpPr>
          <p:spPr>
            <a:xfrm>
              <a:off x="7620000" y="4495800"/>
              <a:ext cx="762000" cy="304800"/>
            </a:xfrm>
            <a:prstGeom prst="roundRect">
              <a:avLst/>
            </a:prstGeom>
            <a:solidFill>
              <a:srgbClr val="0099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rPr>
                <a:t>d</a:t>
              </a:r>
              <a:endParaRPr lang="en-US" dirty="0">
                <a:solidFill>
                  <a:schemeClr val="bg1"/>
                </a:solidFill>
              </a:endParaRPr>
            </a:p>
          </p:txBody>
        </p:sp>
        <p:sp>
          <p:nvSpPr>
            <p:cNvPr id="18" name="TextBox 17"/>
            <p:cNvSpPr txBox="1"/>
            <p:nvPr/>
          </p:nvSpPr>
          <p:spPr>
            <a:xfrm>
              <a:off x="7315200" y="2819400"/>
              <a:ext cx="1394997" cy="369332"/>
            </a:xfrm>
            <a:prstGeom prst="rect">
              <a:avLst/>
            </a:prstGeom>
            <a:noFill/>
          </p:spPr>
          <p:txBody>
            <a:bodyPr wrap="none" rtlCol="0">
              <a:spAutoFit/>
            </a:bodyPr>
            <a:lstStyle/>
            <a:p>
              <a:pPr marL="342900" indent="-342900"/>
              <a:r>
                <a:rPr lang="en-US" dirty="0" smtClean="0"/>
                <a:t>Training data</a:t>
              </a:r>
              <a:endParaRPr lang="en-US" dirty="0"/>
            </a:p>
          </p:txBody>
        </p:sp>
      </p:grpSp>
      <p:grpSp>
        <p:nvGrpSpPr>
          <p:cNvPr id="19" name="Group 18"/>
          <p:cNvGrpSpPr/>
          <p:nvPr/>
        </p:nvGrpSpPr>
        <p:grpSpPr>
          <a:xfrm>
            <a:off x="2667000" y="4343400"/>
            <a:ext cx="1646733" cy="2133600"/>
            <a:chOff x="4648200" y="2819400"/>
            <a:chExt cx="1646733" cy="2133600"/>
          </a:xfrm>
        </p:grpSpPr>
        <p:sp>
          <p:nvSpPr>
            <p:cNvPr id="20" name="Rounded Rectangle 19"/>
            <p:cNvSpPr/>
            <p:nvPr/>
          </p:nvSpPr>
          <p:spPr>
            <a:xfrm>
              <a:off x="4953000" y="3200400"/>
              <a:ext cx="1066800" cy="175260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105400" y="3352800"/>
              <a:ext cx="762000" cy="304800"/>
            </a:xfrm>
            <a:prstGeom prst="roundRect">
              <a:avLst/>
            </a:prstGeom>
            <a:solidFill>
              <a:schemeClr val="bg1"/>
            </a:solidFill>
            <a:ln>
              <a:solidFill>
                <a:srgbClr val="CC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65000"/>
                      <a:lumOff val="35000"/>
                    </a:schemeClr>
                  </a:solidFill>
                </a:rPr>
                <a:t>a</a:t>
              </a:r>
              <a:endParaRPr lang="en-US" dirty="0">
                <a:solidFill>
                  <a:schemeClr val="tx1">
                    <a:lumMod val="65000"/>
                    <a:lumOff val="35000"/>
                  </a:schemeClr>
                </a:solidFill>
              </a:endParaRPr>
            </a:p>
          </p:txBody>
        </p:sp>
        <p:sp>
          <p:nvSpPr>
            <p:cNvPr id="22" name="Rounded Rectangle 21"/>
            <p:cNvSpPr/>
            <p:nvPr/>
          </p:nvSpPr>
          <p:spPr>
            <a:xfrm>
              <a:off x="5105400" y="4114800"/>
              <a:ext cx="762000" cy="304800"/>
            </a:xfrm>
            <a:prstGeom prst="roundRect">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lumMod val="65000"/>
                      <a:lumOff val="35000"/>
                    </a:schemeClr>
                  </a:solidFill>
                </a:rPr>
                <a:t>f</a:t>
              </a:r>
              <a:endParaRPr lang="en-US" dirty="0">
                <a:solidFill>
                  <a:schemeClr val="tx1">
                    <a:lumMod val="65000"/>
                    <a:lumOff val="35000"/>
                  </a:schemeClr>
                </a:solidFill>
              </a:endParaRPr>
            </a:p>
          </p:txBody>
        </p:sp>
        <p:sp>
          <p:nvSpPr>
            <p:cNvPr id="23" name="Rounded Rectangle 22"/>
            <p:cNvSpPr/>
            <p:nvPr/>
          </p:nvSpPr>
          <p:spPr>
            <a:xfrm>
              <a:off x="5105400" y="3733800"/>
              <a:ext cx="762000" cy="304800"/>
            </a:xfrm>
            <a:prstGeom prst="roundRect">
              <a:avLst/>
            </a:prstGeom>
            <a:solidFill>
              <a:schemeClr val="bg1"/>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65000"/>
                      <a:lumOff val="35000"/>
                    </a:schemeClr>
                  </a:solidFill>
                </a:rPr>
                <a:t>e</a:t>
              </a:r>
              <a:endParaRPr lang="en-US" dirty="0">
                <a:solidFill>
                  <a:schemeClr val="tx1">
                    <a:lumMod val="65000"/>
                    <a:lumOff val="35000"/>
                  </a:schemeClr>
                </a:solidFill>
              </a:endParaRPr>
            </a:p>
          </p:txBody>
        </p:sp>
        <p:sp>
          <p:nvSpPr>
            <p:cNvPr id="24" name="Rounded Rectangle 23"/>
            <p:cNvSpPr/>
            <p:nvPr/>
          </p:nvSpPr>
          <p:spPr>
            <a:xfrm>
              <a:off x="5105400" y="4495800"/>
              <a:ext cx="762000" cy="304800"/>
            </a:xfrm>
            <a:prstGeom prst="roundRect">
              <a:avLst/>
            </a:prstGeom>
            <a:solidFill>
              <a:schemeClr val="bg1"/>
            </a:solidFill>
            <a:ln>
              <a:solidFill>
                <a:srgbClr val="0099C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lumMod val="65000"/>
                      <a:lumOff val="35000"/>
                    </a:schemeClr>
                  </a:solidFill>
                </a:rPr>
                <a:t>d</a:t>
              </a:r>
              <a:endParaRPr lang="en-US" dirty="0">
                <a:solidFill>
                  <a:schemeClr val="tx1">
                    <a:lumMod val="65000"/>
                    <a:lumOff val="35000"/>
                  </a:schemeClr>
                </a:solidFill>
              </a:endParaRPr>
            </a:p>
          </p:txBody>
        </p:sp>
        <p:sp>
          <p:nvSpPr>
            <p:cNvPr id="25" name="TextBox 24"/>
            <p:cNvSpPr txBox="1"/>
            <p:nvPr/>
          </p:nvSpPr>
          <p:spPr>
            <a:xfrm>
              <a:off x="4648200" y="2819400"/>
              <a:ext cx="1646733" cy="369332"/>
            </a:xfrm>
            <a:prstGeom prst="rect">
              <a:avLst/>
            </a:prstGeom>
            <a:noFill/>
          </p:spPr>
          <p:txBody>
            <a:bodyPr wrap="none" rtlCol="0">
              <a:spAutoFit/>
            </a:bodyPr>
            <a:lstStyle/>
            <a:p>
              <a:pPr marL="342900" indent="-342900"/>
              <a:r>
                <a:rPr lang="en-US" dirty="0" smtClean="0"/>
                <a:t>Generated data</a:t>
              </a:r>
              <a:endParaRPr lang="en-US" dirty="0"/>
            </a:p>
          </p:txBody>
        </p:sp>
      </p:grpSp>
      <p:grpSp>
        <p:nvGrpSpPr>
          <p:cNvPr id="26" name="Group 25"/>
          <p:cNvGrpSpPr/>
          <p:nvPr/>
        </p:nvGrpSpPr>
        <p:grpSpPr>
          <a:xfrm>
            <a:off x="4724400" y="4953000"/>
            <a:ext cx="3581400" cy="914400"/>
            <a:chOff x="4953000" y="5257800"/>
            <a:chExt cx="3581400" cy="914400"/>
          </a:xfrm>
        </p:grpSpPr>
        <p:sp>
          <p:nvSpPr>
            <p:cNvPr id="27" name="Rounded Rectangle 26"/>
            <p:cNvSpPr/>
            <p:nvPr/>
          </p:nvSpPr>
          <p:spPr>
            <a:xfrm>
              <a:off x="4953000" y="5257800"/>
              <a:ext cx="3810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a:t>
              </a:r>
            </a:p>
          </p:txBody>
        </p:sp>
        <p:sp>
          <p:nvSpPr>
            <p:cNvPr id="28" name="Equal 27"/>
            <p:cNvSpPr/>
            <p:nvPr/>
          </p:nvSpPr>
          <p:spPr>
            <a:xfrm>
              <a:off x="5486400" y="5257800"/>
              <a:ext cx="381000" cy="381000"/>
            </a:xfrm>
            <a:prstGeom prst="mathEqual">
              <a:avLst/>
            </a:prstGeom>
            <a:solidFill>
              <a:schemeClr val="tx1">
                <a:lumMod val="75000"/>
                <a:lumOff val="2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chemeClr val="tx1"/>
                </a:solidFill>
              </a:endParaRPr>
            </a:p>
          </p:txBody>
        </p:sp>
        <p:sp>
          <p:nvSpPr>
            <p:cNvPr id="29" name="Rounded Rectangle 28"/>
            <p:cNvSpPr/>
            <p:nvPr/>
          </p:nvSpPr>
          <p:spPr>
            <a:xfrm>
              <a:off x="6019800" y="5257800"/>
              <a:ext cx="3810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a:t>
              </a:r>
            </a:p>
          </p:txBody>
        </p:sp>
        <p:sp>
          <p:nvSpPr>
            <p:cNvPr id="30" name="Plus 29"/>
            <p:cNvSpPr/>
            <p:nvPr/>
          </p:nvSpPr>
          <p:spPr>
            <a:xfrm>
              <a:off x="6553200" y="5257800"/>
              <a:ext cx="381000" cy="381000"/>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7086600" y="5257800"/>
              <a:ext cx="381000" cy="381000"/>
            </a:xfrm>
            <a:prstGeom prst="roundRect">
              <a:avLst/>
            </a:prstGeom>
            <a:solidFill>
              <a:srgbClr val="FF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b</a:t>
              </a:r>
              <a:endParaRPr lang="en-US" dirty="0">
                <a:solidFill>
                  <a:schemeClr val="bg1"/>
                </a:solidFill>
              </a:endParaRPr>
            </a:p>
          </p:txBody>
        </p:sp>
        <p:sp>
          <p:nvSpPr>
            <p:cNvPr id="32" name="Minus 31"/>
            <p:cNvSpPr/>
            <p:nvPr/>
          </p:nvSpPr>
          <p:spPr>
            <a:xfrm>
              <a:off x="7620000" y="5257800"/>
              <a:ext cx="381000" cy="381000"/>
            </a:xfrm>
            <a:prstGeom prst="mathMin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8153400" y="5257800"/>
              <a:ext cx="381000" cy="381000"/>
            </a:xfrm>
            <a:prstGeom prst="roundRect">
              <a:avLst/>
            </a:prstGeom>
            <a:solidFill>
              <a:schemeClr val="bg1"/>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65000"/>
                      <a:lumOff val="35000"/>
                    </a:schemeClr>
                  </a:solidFill>
                </a:rPr>
                <a:t>e</a:t>
              </a:r>
              <a:endParaRPr lang="en-US" dirty="0">
                <a:solidFill>
                  <a:schemeClr val="tx1">
                    <a:lumMod val="65000"/>
                    <a:lumOff val="35000"/>
                  </a:schemeClr>
                </a:solidFill>
              </a:endParaRPr>
            </a:p>
          </p:txBody>
        </p:sp>
        <p:sp>
          <p:nvSpPr>
            <p:cNvPr id="34" name="Rounded Rectangle 33"/>
            <p:cNvSpPr/>
            <p:nvPr/>
          </p:nvSpPr>
          <p:spPr>
            <a:xfrm>
              <a:off x="4953000" y="5791200"/>
              <a:ext cx="3810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a:t>
              </a:r>
            </a:p>
          </p:txBody>
        </p:sp>
        <p:sp>
          <p:nvSpPr>
            <p:cNvPr id="35" name="Equal 34"/>
            <p:cNvSpPr/>
            <p:nvPr/>
          </p:nvSpPr>
          <p:spPr>
            <a:xfrm>
              <a:off x="5486400" y="5791200"/>
              <a:ext cx="381000" cy="381000"/>
            </a:xfrm>
            <a:prstGeom prst="mathEqual">
              <a:avLst/>
            </a:prstGeom>
            <a:solidFill>
              <a:schemeClr val="tx1">
                <a:lumMod val="75000"/>
                <a:lumOff val="25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chemeClr val="tx1"/>
                </a:solidFill>
              </a:endParaRPr>
            </a:p>
          </p:txBody>
        </p:sp>
        <p:sp>
          <p:nvSpPr>
            <p:cNvPr id="36" name="Rounded Rectangle 35"/>
            <p:cNvSpPr/>
            <p:nvPr/>
          </p:nvSpPr>
          <p:spPr>
            <a:xfrm>
              <a:off x="6019800" y="5791200"/>
              <a:ext cx="3810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a:t>
              </a:r>
            </a:p>
          </p:txBody>
        </p:sp>
        <p:sp>
          <p:nvSpPr>
            <p:cNvPr id="37" name="Plus 36"/>
            <p:cNvSpPr/>
            <p:nvPr/>
          </p:nvSpPr>
          <p:spPr>
            <a:xfrm>
              <a:off x="6553200" y="5791200"/>
              <a:ext cx="381000" cy="381000"/>
            </a:xfrm>
            <a:prstGeom prst="mathPl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7086600" y="5791200"/>
              <a:ext cx="381000" cy="381000"/>
            </a:xfrm>
            <a:prstGeom prst="roundRect">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rPr>
                <a:t>c</a:t>
              </a:r>
              <a:endParaRPr lang="en-US" dirty="0">
                <a:solidFill>
                  <a:schemeClr val="bg1"/>
                </a:solidFill>
              </a:endParaRPr>
            </a:p>
          </p:txBody>
        </p:sp>
        <p:sp>
          <p:nvSpPr>
            <p:cNvPr id="39" name="Minus 38"/>
            <p:cNvSpPr/>
            <p:nvPr/>
          </p:nvSpPr>
          <p:spPr>
            <a:xfrm>
              <a:off x="7620000" y="5791200"/>
              <a:ext cx="381000" cy="381000"/>
            </a:xfrm>
            <a:prstGeom prst="mathMinus">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8153400" y="5791200"/>
              <a:ext cx="381000" cy="381000"/>
            </a:xfrm>
            <a:prstGeom prst="roundRect">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lumMod val="65000"/>
                      <a:lumOff val="35000"/>
                    </a:schemeClr>
                  </a:solidFill>
                </a:rPr>
                <a:t>f</a:t>
              </a:r>
            </a:p>
          </p:txBody>
        </p:sp>
      </p:grpSp>
      <p:grpSp>
        <p:nvGrpSpPr>
          <p:cNvPr id="41" name="Group 40"/>
          <p:cNvGrpSpPr/>
          <p:nvPr/>
        </p:nvGrpSpPr>
        <p:grpSpPr>
          <a:xfrm>
            <a:off x="1600200" y="4876800"/>
            <a:ext cx="1295400" cy="1436132"/>
            <a:chOff x="6096000" y="3352800"/>
            <a:chExt cx="1295400" cy="1436132"/>
          </a:xfrm>
        </p:grpSpPr>
        <p:sp>
          <p:nvSpPr>
            <p:cNvPr id="42" name="TextBox 41"/>
            <p:cNvSpPr txBox="1"/>
            <p:nvPr/>
          </p:nvSpPr>
          <p:spPr>
            <a:xfrm>
              <a:off x="6096000" y="3352800"/>
              <a:ext cx="1295400" cy="369332"/>
            </a:xfrm>
            <a:prstGeom prst="rect">
              <a:avLst/>
            </a:prstGeom>
            <a:noFill/>
          </p:spPr>
          <p:txBody>
            <a:bodyPr wrap="square" rtlCol="0">
              <a:spAutoFit/>
            </a:bodyPr>
            <a:lstStyle/>
            <a:p>
              <a:r>
                <a:rPr lang="en-US" dirty="0" smtClean="0">
                  <a:solidFill>
                    <a:schemeClr val="tx1">
                      <a:lumMod val="85000"/>
                      <a:lumOff val="15000"/>
                    </a:schemeClr>
                  </a:solidFill>
                </a:rPr>
                <a:t>......        ……</a:t>
              </a:r>
              <a:endParaRPr lang="en-US" dirty="0">
                <a:solidFill>
                  <a:schemeClr val="tx1">
                    <a:lumMod val="85000"/>
                    <a:lumOff val="15000"/>
                  </a:schemeClr>
                </a:solidFill>
              </a:endParaRPr>
            </a:p>
          </p:txBody>
        </p:sp>
        <p:sp>
          <p:nvSpPr>
            <p:cNvPr id="43" name="TextBox 42"/>
            <p:cNvSpPr txBox="1"/>
            <p:nvPr/>
          </p:nvSpPr>
          <p:spPr>
            <a:xfrm>
              <a:off x="6096000" y="3745468"/>
              <a:ext cx="1295400" cy="369332"/>
            </a:xfrm>
            <a:prstGeom prst="rect">
              <a:avLst/>
            </a:prstGeom>
            <a:noFill/>
          </p:spPr>
          <p:txBody>
            <a:bodyPr wrap="square" rtlCol="0">
              <a:spAutoFit/>
            </a:bodyPr>
            <a:lstStyle/>
            <a:p>
              <a:r>
                <a:rPr lang="en-US" dirty="0" smtClean="0">
                  <a:solidFill>
                    <a:schemeClr val="tx1">
                      <a:lumMod val="85000"/>
                      <a:lumOff val="15000"/>
                    </a:schemeClr>
                  </a:solidFill>
                </a:rPr>
                <a:t>......        ……</a:t>
              </a:r>
              <a:endParaRPr lang="en-US" dirty="0">
                <a:solidFill>
                  <a:schemeClr val="tx1">
                    <a:lumMod val="85000"/>
                    <a:lumOff val="15000"/>
                  </a:schemeClr>
                </a:solidFill>
              </a:endParaRPr>
            </a:p>
          </p:txBody>
        </p:sp>
        <p:sp>
          <p:nvSpPr>
            <p:cNvPr id="44" name="TextBox 43"/>
            <p:cNvSpPr txBox="1"/>
            <p:nvPr/>
          </p:nvSpPr>
          <p:spPr>
            <a:xfrm>
              <a:off x="6096000" y="4126468"/>
              <a:ext cx="1295400" cy="369332"/>
            </a:xfrm>
            <a:prstGeom prst="rect">
              <a:avLst/>
            </a:prstGeom>
            <a:noFill/>
          </p:spPr>
          <p:txBody>
            <a:bodyPr wrap="square" rtlCol="0">
              <a:spAutoFit/>
            </a:bodyPr>
            <a:lstStyle/>
            <a:p>
              <a:r>
                <a:rPr lang="en-US" dirty="0" smtClean="0">
                  <a:solidFill>
                    <a:schemeClr val="tx1">
                      <a:lumMod val="85000"/>
                      <a:lumOff val="15000"/>
                    </a:schemeClr>
                  </a:solidFill>
                </a:rPr>
                <a:t>......        ……</a:t>
              </a:r>
              <a:endParaRPr lang="en-US" dirty="0">
                <a:solidFill>
                  <a:schemeClr val="tx1">
                    <a:lumMod val="85000"/>
                    <a:lumOff val="15000"/>
                  </a:schemeClr>
                </a:solidFill>
              </a:endParaRPr>
            </a:p>
          </p:txBody>
        </p:sp>
        <p:sp>
          <p:nvSpPr>
            <p:cNvPr id="45" name="TextBox 44"/>
            <p:cNvSpPr txBox="1"/>
            <p:nvPr/>
          </p:nvSpPr>
          <p:spPr>
            <a:xfrm>
              <a:off x="6096000" y="4419600"/>
              <a:ext cx="1295400" cy="369332"/>
            </a:xfrm>
            <a:prstGeom prst="rect">
              <a:avLst/>
            </a:prstGeom>
            <a:noFill/>
          </p:spPr>
          <p:txBody>
            <a:bodyPr wrap="square" rtlCol="0">
              <a:spAutoFit/>
            </a:bodyPr>
            <a:lstStyle/>
            <a:p>
              <a:r>
                <a:rPr lang="en-US" dirty="0" smtClean="0">
                  <a:solidFill>
                    <a:schemeClr val="tx1">
                      <a:lumMod val="85000"/>
                      <a:lumOff val="15000"/>
                    </a:schemeClr>
                  </a:solidFill>
                </a:rPr>
                <a:t>......        ……</a:t>
              </a:r>
              <a:endParaRPr lang="en-US" dirty="0">
                <a:solidFill>
                  <a:schemeClr val="tx1">
                    <a:lumMod val="85000"/>
                    <a:lumOff val="15000"/>
                  </a:schemeClr>
                </a:solidFill>
              </a:endParaRPr>
            </a:p>
          </p:txBody>
        </p:sp>
        <p:sp>
          <p:nvSpPr>
            <p:cNvPr id="46" name="Multiply 45"/>
            <p:cNvSpPr/>
            <p:nvPr/>
          </p:nvSpPr>
          <p:spPr>
            <a:xfrm>
              <a:off x="6553200" y="3657600"/>
              <a:ext cx="381000" cy="381000"/>
            </a:xfrm>
            <a:prstGeom prst="mathMultiply">
              <a:avLst/>
            </a:prstGeom>
            <a:solidFill>
              <a:srgbClr val="CC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7" name="Multiply 46"/>
            <p:cNvSpPr/>
            <p:nvPr/>
          </p:nvSpPr>
          <p:spPr>
            <a:xfrm>
              <a:off x="6553200" y="4038600"/>
              <a:ext cx="381000" cy="381000"/>
            </a:xfrm>
            <a:prstGeom prst="mathMultiply">
              <a:avLst/>
            </a:prstGeom>
            <a:solidFill>
              <a:srgbClr val="CC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8" name="L-Shape 47"/>
            <p:cNvSpPr/>
            <p:nvPr/>
          </p:nvSpPr>
          <p:spPr>
            <a:xfrm rot="18900000">
              <a:off x="6637332" y="3409851"/>
              <a:ext cx="288936" cy="142116"/>
            </a:xfrm>
            <a:prstGeom prst="corner">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9" name="L-Shape 48"/>
            <p:cNvSpPr/>
            <p:nvPr/>
          </p:nvSpPr>
          <p:spPr>
            <a:xfrm rot="18900000">
              <a:off x="6637332" y="4500942"/>
              <a:ext cx="288936" cy="142116"/>
            </a:xfrm>
            <a:prstGeom prst="corner">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pic>
        <p:nvPicPr>
          <p:cNvPr id="54" name="Content Placeholder 53" descr="alg2.gif"/>
          <p:cNvPicPr>
            <a:picLocks noGrp="1" noChangeAspect="1"/>
          </p:cNvPicPr>
          <p:nvPr>
            <p:ph sz="half" idx="2"/>
          </p:nvPr>
        </p:nvPicPr>
        <p:blipFill>
          <a:blip r:embed="rId3" cstate="print"/>
          <a:stretch>
            <a:fillRect/>
          </a:stretch>
        </p:blipFill>
        <p:spPr>
          <a:xfrm>
            <a:off x="4648200" y="1600200"/>
            <a:ext cx="4038600" cy="25464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4">
                                            <p:txEl>
                                              <p:pRg st="1" end="1"/>
                                            </p:txEl>
                                          </p:spTgt>
                                        </p:tgtEl>
                                        <p:attrNameLst>
                                          <p:attrName>style.color</p:attrName>
                                        </p:attrNameLst>
                                      </p:cBhvr>
                                      <p:to>
                                        <a:srgbClr val="0033CC"/>
                                      </p:to>
                                    </p:animClr>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p:cBhvr override="childStyle">
                                        <p:cTn id="14" dur="500" fill="hold"/>
                                        <p:tgtEl>
                                          <p:spTgt spid="4">
                                            <p:txEl>
                                              <p:pRg st="2" end="2"/>
                                            </p:txEl>
                                          </p:spTgt>
                                        </p:tgtEl>
                                        <p:attrNameLst>
                                          <p:attrName>style.color</p:attrName>
                                        </p:attrNameLst>
                                      </p:cBhvr>
                                      <p:to>
                                        <a:srgbClr val="0033CC"/>
                                      </p:to>
                                    </p:animClr>
                                  </p:childTnLst>
                                </p:cTn>
                              </p:par>
                              <p:par>
                                <p:cTn id="15" presetID="3" presetClass="emph" presetSubtype="2" fill="hold" nodeType="withEffect">
                                  <p:stCondLst>
                                    <p:cond delay="0"/>
                                  </p:stCondLst>
                                  <p:childTnLst>
                                    <p:animClr clrSpc="rgb">
                                      <p:cBhvr override="childStyle">
                                        <p:cTn id="16" dur="500" fill="hold"/>
                                        <p:tgtEl>
                                          <p:spTgt spid="4">
                                            <p:txEl>
                                              <p:pRg st="1" end="1"/>
                                            </p:txEl>
                                          </p:spTgt>
                                        </p:tgtEl>
                                        <p:attrNameLst>
                                          <p:attrName>style.color</p:attrName>
                                        </p:attrNameLst>
                                      </p:cBhvr>
                                      <p:to>
                                        <a:schemeClr val="tx1"/>
                                      </p:to>
                                    </p:animClr>
                                  </p:childTnLst>
                                </p:cTn>
                              </p:par>
                              <p:par>
                                <p:cTn id="17" presetID="3" presetClass="emph" presetSubtype="2" fill="hold" nodeType="withEffect">
                                  <p:stCondLst>
                                    <p:cond delay="0"/>
                                  </p:stCondLst>
                                  <p:childTnLst>
                                    <p:animClr clrSpc="rgb">
                                      <p:cBhvr override="childStyle">
                                        <p:cTn id="18" dur="500" fill="hold"/>
                                        <p:tgtEl>
                                          <p:spTgt spid="4">
                                            <p:txEl>
                                              <p:pRg st="0" end="0"/>
                                            </p:txEl>
                                          </p:spTgt>
                                        </p:tgtEl>
                                        <p:attrNameLst>
                                          <p:attrName>style.color</p:attrName>
                                        </p:attrNameLst>
                                      </p:cBhvr>
                                      <p:to>
                                        <a:schemeClr val="tx1"/>
                                      </p:to>
                                    </p:animClr>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0" nodeType="clickEffect">
                                  <p:stCondLst>
                                    <p:cond delay="0"/>
                                  </p:stCondLst>
                                  <p:childTnLst>
                                    <p:animClr clrSpc="rgb">
                                      <p:cBhvr override="childStyle">
                                        <p:cTn id="28" dur="500" fill="hold"/>
                                        <p:tgtEl>
                                          <p:spTgt spid="4">
                                            <p:txEl>
                                              <p:pRg st="3" end="3"/>
                                            </p:txEl>
                                          </p:spTgt>
                                        </p:tgtEl>
                                        <p:attrNameLst>
                                          <p:attrName>style.color</p:attrName>
                                        </p:attrNameLst>
                                      </p:cBhvr>
                                      <p:to>
                                        <a:srgbClr val="0033CC"/>
                                      </p:to>
                                    </p:animClr>
                                  </p:childTnLst>
                                </p:cTn>
                              </p:par>
                              <p:par>
                                <p:cTn id="29" presetID="3" presetClass="emph" presetSubtype="2" fill="hold" nodeType="withEffect">
                                  <p:stCondLst>
                                    <p:cond delay="0"/>
                                  </p:stCondLst>
                                  <p:childTnLst>
                                    <p:animClr clrSpc="rgb">
                                      <p:cBhvr override="childStyle">
                                        <p:cTn id="30" dur="500" fill="hold"/>
                                        <p:tgtEl>
                                          <p:spTgt spid="4">
                                            <p:txEl>
                                              <p:pRg st="2" end="2"/>
                                            </p:txEl>
                                          </p:spTgt>
                                        </p:tgtEl>
                                        <p:attrNameLst>
                                          <p:attrName>style.color</p:attrName>
                                        </p:attrNameLst>
                                      </p:cBhvr>
                                      <p:to>
                                        <a:schemeClr val="tx1"/>
                                      </p:to>
                                    </p:animClr>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9" grpId="0" animBg="1"/>
      <p:bldP spid="9" grpId="1" animBg="1"/>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Details</a:t>
            </a:r>
            <a:endParaRPr lang="en-US" dirty="0"/>
          </a:p>
        </p:txBody>
      </p:sp>
      <p:sp>
        <p:nvSpPr>
          <p:cNvPr id="3" name="Content Placeholder 2"/>
          <p:cNvSpPr>
            <a:spLocks noGrp="1"/>
          </p:cNvSpPr>
          <p:nvPr>
            <p:ph idx="1"/>
          </p:nvPr>
        </p:nvSpPr>
        <p:spPr/>
        <p:txBody>
          <a:bodyPr>
            <a:normAutofit/>
          </a:bodyPr>
          <a:lstStyle/>
          <a:p>
            <a:r>
              <a:rPr lang="en-US" sz="2800" dirty="0" smtClean="0"/>
              <a:t>Iterative training procedure</a:t>
            </a:r>
          </a:p>
          <a:p>
            <a:pPr lvl="1"/>
            <a:r>
              <a:rPr lang="en-US" sz="2400" dirty="0" smtClean="0"/>
              <a:t>Compute ILP during each step of each iteration</a:t>
            </a:r>
          </a:p>
          <a:p>
            <a:r>
              <a:rPr lang="en-US" sz="2800" dirty="0" smtClean="0"/>
              <a:t>Concern:  ILP is slow (NP hard)</a:t>
            </a:r>
            <a:endParaRPr lang="en-US" sz="1800" dirty="0" smtClean="0"/>
          </a:p>
          <a:p>
            <a:r>
              <a:rPr lang="en-US" sz="2800" dirty="0" smtClean="0"/>
              <a:t>In practice, manageable</a:t>
            </a:r>
            <a:endParaRPr lang="en-US" sz="2400" dirty="0" smtClean="0"/>
          </a:p>
          <a:p>
            <a:pPr lvl="1"/>
            <a:r>
              <a:rPr lang="en-US" sz="2400" dirty="0" smtClean="0"/>
              <a:t>Generate article: 1-2 sec.</a:t>
            </a:r>
          </a:p>
          <a:p>
            <a:pPr lvl="1"/>
            <a:r>
              <a:rPr lang="en-US" sz="2400" dirty="0" smtClean="0"/>
              <a:t>Train: 6 hours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Setup</a:t>
            </a:r>
            <a:endParaRPr lang="en-US" dirty="0"/>
          </a:p>
        </p:txBody>
      </p:sp>
      <p:sp>
        <p:nvSpPr>
          <p:cNvPr id="3" name="Content Placeholder 2"/>
          <p:cNvSpPr>
            <a:spLocks noGrp="1"/>
          </p:cNvSpPr>
          <p:nvPr>
            <p:ph idx="1"/>
          </p:nvPr>
        </p:nvSpPr>
        <p:spPr/>
        <p:txBody>
          <a:bodyPr>
            <a:normAutofit/>
          </a:bodyPr>
          <a:lstStyle/>
          <a:p>
            <a:r>
              <a:rPr lang="en-US" sz="2800" dirty="0" smtClean="0"/>
              <a:t>Compare against existing articles</a:t>
            </a:r>
            <a:endParaRPr lang="en-US" sz="2800" dirty="0" smtClean="0"/>
          </a:p>
          <a:p>
            <a:pPr lvl="1"/>
            <a:r>
              <a:rPr lang="en-US" sz="2000" dirty="0" smtClean="0"/>
              <a:t>Automatic evaluation with </a:t>
            </a:r>
            <a:r>
              <a:rPr lang="en-US" sz="2000" cap="small" dirty="0" smtClean="0"/>
              <a:t>Rouge</a:t>
            </a:r>
            <a:r>
              <a:rPr lang="en-US" sz="2000" dirty="0" smtClean="0"/>
              <a:t>-1</a:t>
            </a:r>
          </a:p>
          <a:p>
            <a:pPr lvl="1"/>
            <a:r>
              <a:rPr lang="en-US" sz="2000" dirty="0" smtClean="0"/>
              <a:t>Similar to DUC evaluation</a:t>
            </a:r>
            <a:endParaRPr lang="en-US" sz="2000" dirty="0" smtClean="0"/>
          </a:p>
          <a:p>
            <a:pPr lvl="1"/>
            <a:r>
              <a:rPr lang="en-US" sz="2000" dirty="0" smtClean="0"/>
              <a:t>90% train / 10% test</a:t>
            </a:r>
          </a:p>
          <a:p>
            <a:pPr lvl="1"/>
            <a:endParaRPr lang="en-US" sz="2400" dirty="0" smtClean="0"/>
          </a:p>
          <a:p>
            <a:endParaRPr lang="en-US" sz="2800" dirty="0" smtClean="0"/>
          </a:p>
          <a:p>
            <a:endParaRPr lang="en-US" sz="2800" dirty="0" smtClean="0"/>
          </a:p>
        </p:txBody>
      </p:sp>
      <p:graphicFrame>
        <p:nvGraphicFramePr>
          <p:cNvPr id="4" name="Table 3"/>
          <p:cNvGraphicFramePr>
            <a:graphicFrameLocks noGrp="1"/>
          </p:cNvGraphicFramePr>
          <p:nvPr/>
        </p:nvGraphicFramePr>
        <p:xfrm>
          <a:off x="1219200" y="3307080"/>
          <a:ext cx="5486399" cy="1112520"/>
        </p:xfrm>
        <a:graphic>
          <a:graphicData uri="http://schemas.openxmlformats.org/drawingml/2006/table">
            <a:tbl>
              <a:tblPr firstRow="1" firstCol="1">
                <a:tableStyleId>{9D7B26C5-4107-4FEC-AEDC-1716B250A1EF}</a:tableStyleId>
              </a:tblPr>
              <a:tblGrid>
                <a:gridCol w="2667000"/>
                <a:gridCol w="1066800"/>
                <a:gridCol w="1752599"/>
              </a:tblGrid>
              <a:tr h="370840">
                <a:tc>
                  <a:txBody>
                    <a:bodyPr/>
                    <a:lstStyle/>
                    <a:p>
                      <a:endParaRPr lang="en-US" dirty="0"/>
                    </a:p>
                  </a:txBody>
                  <a:tcPr/>
                </a:tc>
                <a:tc>
                  <a:txBody>
                    <a:bodyPr/>
                    <a:lstStyle/>
                    <a:p>
                      <a:r>
                        <a:rPr lang="en-US" dirty="0" smtClean="0"/>
                        <a:t># Articles</a:t>
                      </a:r>
                      <a:endParaRPr lang="en-US" dirty="0"/>
                    </a:p>
                  </a:txBody>
                  <a:tcPr/>
                </a:tc>
                <a:tc>
                  <a:txBody>
                    <a:bodyPr/>
                    <a:lstStyle/>
                    <a:p>
                      <a:r>
                        <a:rPr lang="en-US" dirty="0" smtClean="0"/>
                        <a:t>Avg. article size</a:t>
                      </a:r>
                      <a:endParaRPr lang="en-US" dirty="0"/>
                    </a:p>
                  </a:txBody>
                  <a:tcPr/>
                </a:tc>
              </a:tr>
              <a:tr h="370840">
                <a:tc>
                  <a:txBody>
                    <a:bodyPr/>
                    <a:lstStyle/>
                    <a:p>
                      <a:r>
                        <a:rPr lang="en-US" dirty="0" smtClean="0"/>
                        <a:t>American Film Actors</a:t>
                      </a:r>
                      <a:endParaRPr lang="en-US" dirty="0"/>
                    </a:p>
                  </a:txBody>
                  <a:tcPr/>
                </a:tc>
                <a:tc>
                  <a:txBody>
                    <a:bodyPr/>
                    <a:lstStyle/>
                    <a:p>
                      <a:pPr algn="r"/>
                      <a:r>
                        <a:rPr lang="en-US" dirty="0" smtClean="0"/>
                        <a:t>2,150</a:t>
                      </a:r>
                      <a:endParaRPr lang="en-US" dirty="0"/>
                    </a:p>
                  </a:txBody>
                  <a:tcPr/>
                </a:tc>
                <a:tc>
                  <a:txBody>
                    <a:bodyPr/>
                    <a:lstStyle/>
                    <a:p>
                      <a:pPr algn="r"/>
                      <a:r>
                        <a:rPr lang="en-US" dirty="0" smtClean="0"/>
                        <a:t>13.7 sent.</a:t>
                      </a:r>
                      <a:endParaRPr lang="en-US" dirty="0"/>
                    </a:p>
                  </a:txBody>
                  <a:tcPr/>
                </a:tc>
              </a:tr>
              <a:tr h="370840">
                <a:tc>
                  <a:txBody>
                    <a:bodyPr/>
                    <a:lstStyle/>
                    <a:p>
                      <a:r>
                        <a:rPr lang="en-US" dirty="0" smtClean="0"/>
                        <a:t>Diseases</a:t>
                      </a:r>
                      <a:endParaRPr lang="en-US" dirty="0"/>
                    </a:p>
                  </a:txBody>
                  <a:tcPr/>
                </a:tc>
                <a:tc>
                  <a:txBody>
                    <a:bodyPr/>
                    <a:lstStyle/>
                    <a:p>
                      <a:pPr algn="r"/>
                      <a:r>
                        <a:rPr lang="en-US" dirty="0" smtClean="0"/>
                        <a:t>523</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16.8 sent.</a:t>
                      </a: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00"/>
                </a:solidFill>
              </a:rPr>
              <a:t>Oracle</a:t>
            </a:r>
            <a:endParaRPr lang="en-US" dirty="0">
              <a:solidFill>
                <a:srgbClr val="CC0000"/>
              </a:solidFill>
            </a:endParaRPr>
          </a:p>
        </p:txBody>
      </p:sp>
      <p:sp>
        <p:nvSpPr>
          <p:cNvPr id="3" name="Content Placeholder 2"/>
          <p:cNvSpPr>
            <a:spLocks noGrp="1"/>
          </p:cNvSpPr>
          <p:nvPr>
            <p:ph idx="1"/>
          </p:nvPr>
        </p:nvSpPr>
        <p:spPr/>
        <p:txBody>
          <a:bodyPr>
            <a:normAutofit/>
          </a:bodyPr>
          <a:lstStyle/>
          <a:p>
            <a:r>
              <a:rPr lang="en-US" sz="2400" dirty="0" smtClean="0"/>
              <a:t>For each section in original article, s</a:t>
            </a:r>
            <a:r>
              <a:rPr lang="en-US" sz="2400" dirty="0" smtClean="0"/>
              <a:t>elect best candidate section</a:t>
            </a:r>
            <a:endParaRPr lang="en-US" sz="2400" dirty="0" smtClean="0"/>
          </a:p>
          <a:p>
            <a:r>
              <a:rPr lang="en-US" sz="2400" dirty="0" smtClean="0"/>
              <a:t>Does </a:t>
            </a:r>
            <a:r>
              <a:rPr lang="en-US" sz="2400" dirty="0" smtClean="0"/>
              <a:t>not follow template; may have more or fewer sections</a:t>
            </a:r>
          </a:p>
        </p:txBody>
      </p:sp>
      <p:pic>
        <p:nvPicPr>
          <p:cNvPr id="5" name="Picture 4" descr="measles_contents.jpg"/>
          <p:cNvPicPr>
            <a:picLocks noChangeAspect="1"/>
          </p:cNvPicPr>
          <p:nvPr/>
        </p:nvPicPr>
        <p:blipFill>
          <a:blip r:embed="rId3" cstate="print"/>
          <a:stretch>
            <a:fillRect/>
          </a:stretch>
        </p:blipFill>
        <p:spPr>
          <a:xfrm>
            <a:off x="725309" y="3429000"/>
            <a:ext cx="1343025" cy="1409700"/>
          </a:xfrm>
          <a:prstGeom prst="roundRect">
            <a:avLst>
              <a:gd name="adj" fmla="val 11644"/>
            </a:avLst>
          </a:prstGeom>
          <a:ln>
            <a:solidFill>
              <a:schemeClr val="tx1">
                <a:lumMod val="65000"/>
                <a:lumOff val="35000"/>
              </a:schemeClr>
            </a:solidFill>
          </a:ln>
        </p:spPr>
      </p:pic>
      <p:grpSp>
        <p:nvGrpSpPr>
          <p:cNvPr id="35" name="Group 34"/>
          <p:cNvGrpSpPr/>
          <p:nvPr/>
        </p:nvGrpSpPr>
        <p:grpSpPr>
          <a:xfrm>
            <a:off x="2286000" y="2971800"/>
            <a:ext cx="1762021" cy="2971800"/>
            <a:chOff x="2017891" y="2286000"/>
            <a:chExt cx="1762021" cy="2971800"/>
          </a:xfrm>
        </p:grpSpPr>
        <p:grpSp>
          <p:nvGrpSpPr>
            <p:cNvPr id="14" name="Group 13"/>
            <p:cNvGrpSpPr/>
            <p:nvPr/>
          </p:nvGrpSpPr>
          <p:grpSpPr>
            <a:xfrm>
              <a:off x="2286000" y="2743200"/>
              <a:ext cx="1066800" cy="2514600"/>
              <a:chOff x="762000" y="4038600"/>
              <a:chExt cx="1066800" cy="2514600"/>
            </a:xfrm>
          </p:grpSpPr>
          <p:sp>
            <p:nvSpPr>
              <p:cNvPr id="7" name="Rounded Rectangle 6"/>
              <p:cNvSpPr/>
              <p:nvPr/>
            </p:nvSpPr>
            <p:spPr>
              <a:xfrm>
                <a:off x="762000" y="4038600"/>
                <a:ext cx="1066800" cy="251460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914400" y="41910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9" name="Rounded Rectangle 8"/>
              <p:cNvSpPr/>
              <p:nvPr/>
            </p:nvSpPr>
            <p:spPr>
              <a:xfrm>
                <a:off x="914400" y="4953000"/>
                <a:ext cx="762000" cy="304800"/>
              </a:xfrm>
              <a:prstGeom prst="roundRect">
                <a:avLst/>
              </a:prstGeom>
              <a:solidFill>
                <a:srgbClr val="00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3</a:t>
                </a:r>
                <a:endParaRPr lang="en-US" dirty="0">
                  <a:solidFill>
                    <a:schemeClr val="bg1"/>
                  </a:solidFill>
                </a:endParaRPr>
              </a:p>
            </p:txBody>
          </p:sp>
          <p:sp>
            <p:nvSpPr>
              <p:cNvPr id="10" name="Rounded Rectangle 9"/>
              <p:cNvSpPr/>
              <p:nvPr/>
            </p:nvSpPr>
            <p:spPr>
              <a:xfrm>
                <a:off x="914400" y="4572000"/>
                <a:ext cx="762000" cy="304800"/>
              </a:xfrm>
              <a:prstGeom prst="roundRect">
                <a:avLst/>
              </a:prstGeom>
              <a:solidFill>
                <a:srgbClr val="FF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11" name="Rounded Rectangle 10"/>
              <p:cNvSpPr/>
              <p:nvPr/>
            </p:nvSpPr>
            <p:spPr>
              <a:xfrm>
                <a:off x="914400" y="5334000"/>
                <a:ext cx="762000" cy="304800"/>
              </a:xfrm>
              <a:prstGeom prst="roundRect">
                <a:avLst/>
              </a:prstGeom>
              <a:solidFill>
                <a:srgbClr val="0099C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4</a:t>
                </a:r>
                <a:endParaRPr lang="en-US" dirty="0">
                  <a:solidFill>
                    <a:schemeClr val="bg1"/>
                  </a:solidFill>
                </a:endParaRPr>
              </a:p>
            </p:txBody>
          </p:sp>
          <p:sp>
            <p:nvSpPr>
              <p:cNvPr id="12" name="Rounded Rectangle 11"/>
              <p:cNvSpPr/>
              <p:nvPr/>
            </p:nvSpPr>
            <p:spPr>
              <a:xfrm>
                <a:off x="914400" y="5715000"/>
                <a:ext cx="762000" cy="304800"/>
              </a:xfrm>
              <a:prstGeom prst="roundRect">
                <a:avLst/>
              </a:prstGeom>
              <a:solidFill>
                <a:srgbClr val="3333F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5</a:t>
                </a:r>
                <a:endParaRPr lang="en-US" dirty="0">
                  <a:solidFill>
                    <a:schemeClr val="bg1"/>
                  </a:solidFill>
                </a:endParaRPr>
              </a:p>
            </p:txBody>
          </p:sp>
          <p:sp>
            <p:nvSpPr>
              <p:cNvPr id="13" name="Rounded Rectangle 12"/>
              <p:cNvSpPr/>
              <p:nvPr/>
            </p:nvSpPr>
            <p:spPr>
              <a:xfrm>
                <a:off x="914400" y="6096000"/>
                <a:ext cx="762000" cy="304800"/>
              </a:xfrm>
              <a:prstGeom prst="roundRect">
                <a:avLst/>
              </a:prstGeom>
              <a:solidFill>
                <a:srgbClr val="CC009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6</a:t>
                </a:r>
                <a:endParaRPr lang="en-US" dirty="0">
                  <a:solidFill>
                    <a:schemeClr val="bg1"/>
                  </a:solidFill>
                </a:endParaRPr>
              </a:p>
            </p:txBody>
          </p:sp>
        </p:grpSp>
        <p:sp>
          <p:nvSpPr>
            <p:cNvPr id="22" name="TextBox 21"/>
            <p:cNvSpPr txBox="1"/>
            <p:nvPr/>
          </p:nvSpPr>
          <p:spPr>
            <a:xfrm>
              <a:off x="2017891" y="2286000"/>
              <a:ext cx="1762021" cy="369332"/>
            </a:xfrm>
            <a:prstGeom prst="rect">
              <a:avLst/>
            </a:prstGeom>
            <a:noFill/>
          </p:spPr>
          <p:txBody>
            <a:bodyPr wrap="none" rtlCol="0">
              <a:spAutoFit/>
            </a:bodyPr>
            <a:lstStyle/>
            <a:p>
              <a:r>
                <a:rPr lang="en-US" dirty="0" smtClean="0"/>
                <a:t>Wikipedia </a:t>
              </a:r>
              <a:r>
                <a:rPr lang="en-US" dirty="0" smtClean="0"/>
                <a:t>article</a:t>
              </a:r>
              <a:endParaRPr lang="en-US" dirty="0"/>
            </a:p>
          </p:txBody>
        </p:sp>
      </p:grpSp>
      <p:grpSp>
        <p:nvGrpSpPr>
          <p:cNvPr id="34" name="Group 33"/>
          <p:cNvGrpSpPr/>
          <p:nvPr/>
        </p:nvGrpSpPr>
        <p:grpSpPr>
          <a:xfrm>
            <a:off x="4306709" y="2971800"/>
            <a:ext cx="1228130" cy="2895600"/>
            <a:chOff x="4191000" y="2286000"/>
            <a:chExt cx="1228130" cy="2895600"/>
          </a:xfrm>
        </p:grpSpPr>
        <p:sp>
          <p:nvSpPr>
            <p:cNvPr id="15" name="Rounded Rectangle 14"/>
            <p:cNvSpPr/>
            <p:nvPr/>
          </p:nvSpPr>
          <p:spPr>
            <a:xfrm>
              <a:off x="4419600" y="2819400"/>
              <a:ext cx="762000" cy="304800"/>
            </a:xfrm>
            <a:prstGeom prst="roundRect">
              <a:avLst/>
            </a:prstGeom>
            <a:solidFill>
              <a:schemeClr val="tx1">
                <a:lumMod val="50000"/>
                <a:lumOff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16" name="Rounded Rectangle 15"/>
            <p:cNvSpPr/>
            <p:nvPr/>
          </p:nvSpPr>
          <p:spPr>
            <a:xfrm>
              <a:off x="4419600" y="3276600"/>
              <a:ext cx="762000" cy="304800"/>
            </a:xfrm>
            <a:prstGeom prst="roundRect">
              <a:avLst/>
            </a:prstGeom>
            <a:solidFill>
              <a:schemeClr val="tx1">
                <a:lumMod val="50000"/>
                <a:lumOff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17" name="Rounded Rectangle 16"/>
            <p:cNvSpPr/>
            <p:nvPr/>
          </p:nvSpPr>
          <p:spPr>
            <a:xfrm>
              <a:off x="4419600" y="3733800"/>
              <a:ext cx="762000" cy="304800"/>
            </a:xfrm>
            <a:prstGeom prst="roundRect">
              <a:avLst/>
            </a:prstGeom>
            <a:solidFill>
              <a:schemeClr val="tx1">
                <a:lumMod val="50000"/>
                <a:lumOff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18" name="Rounded Rectangle 17"/>
            <p:cNvSpPr/>
            <p:nvPr/>
          </p:nvSpPr>
          <p:spPr>
            <a:xfrm>
              <a:off x="4419600" y="4191000"/>
              <a:ext cx="762000" cy="304800"/>
            </a:xfrm>
            <a:prstGeom prst="roundRect">
              <a:avLst/>
            </a:prstGeom>
            <a:solidFill>
              <a:schemeClr val="tx1">
                <a:lumMod val="50000"/>
                <a:lumOff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21" name="TextBox 20"/>
            <p:cNvSpPr txBox="1"/>
            <p:nvPr/>
          </p:nvSpPr>
          <p:spPr>
            <a:xfrm rot="5400000">
              <a:off x="4652665" y="4415135"/>
              <a:ext cx="609600" cy="923330"/>
            </a:xfrm>
            <a:prstGeom prst="rect">
              <a:avLst/>
            </a:prstGeom>
            <a:noFill/>
          </p:spPr>
          <p:txBody>
            <a:bodyPr wrap="square" rtlCol="0">
              <a:spAutoFit/>
            </a:bodyPr>
            <a:lstStyle/>
            <a:p>
              <a:r>
                <a:rPr lang="en-US" sz="5400" dirty="0" smtClean="0">
                  <a:solidFill>
                    <a:schemeClr val="tx1">
                      <a:lumMod val="65000"/>
                      <a:lumOff val="35000"/>
                    </a:schemeClr>
                  </a:solidFill>
                </a:rPr>
                <a:t>…</a:t>
              </a:r>
              <a:endParaRPr lang="en-US" sz="5400" dirty="0">
                <a:solidFill>
                  <a:schemeClr val="tx1">
                    <a:lumMod val="65000"/>
                    <a:lumOff val="35000"/>
                  </a:schemeClr>
                </a:solidFill>
              </a:endParaRPr>
            </a:p>
          </p:txBody>
        </p:sp>
        <p:sp>
          <p:nvSpPr>
            <p:cNvPr id="23" name="TextBox 22"/>
            <p:cNvSpPr txBox="1"/>
            <p:nvPr/>
          </p:nvSpPr>
          <p:spPr>
            <a:xfrm>
              <a:off x="4191000" y="2286000"/>
              <a:ext cx="1225207" cy="369332"/>
            </a:xfrm>
            <a:prstGeom prst="rect">
              <a:avLst/>
            </a:prstGeom>
            <a:noFill/>
          </p:spPr>
          <p:txBody>
            <a:bodyPr wrap="none" rtlCol="0">
              <a:spAutoFit/>
            </a:bodyPr>
            <a:lstStyle/>
            <a:p>
              <a:r>
                <a:rPr lang="en-US" dirty="0" smtClean="0"/>
                <a:t>Candidates</a:t>
              </a:r>
              <a:endParaRPr lang="en-US" dirty="0"/>
            </a:p>
          </p:txBody>
        </p:sp>
      </p:grpSp>
      <p:grpSp>
        <p:nvGrpSpPr>
          <p:cNvPr id="33" name="Group 32"/>
          <p:cNvGrpSpPr/>
          <p:nvPr/>
        </p:nvGrpSpPr>
        <p:grpSpPr>
          <a:xfrm>
            <a:off x="6038939" y="2971800"/>
            <a:ext cx="1428661" cy="2971800"/>
            <a:chOff x="5923230" y="2286000"/>
            <a:chExt cx="1428661" cy="2971800"/>
          </a:xfrm>
        </p:grpSpPr>
        <p:grpSp>
          <p:nvGrpSpPr>
            <p:cNvPr id="24" name="Group 23"/>
            <p:cNvGrpSpPr/>
            <p:nvPr/>
          </p:nvGrpSpPr>
          <p:grpSpPr>
            <a:xfrm>
              <a:off x="6019800" y="2743200"/>
              <a:ext cx="1066800" cy="2514600"/>
              <a:chOff x="762000" y="4038600"/>
              <a:chExt cx="1066800" cy="2514600"/>
            </a:xfrm>
          </p:grpSpPr>
          <p:sp>
            <p:nvSpPr>
              <p:cNvPr id="25" name="Rounded Rectangle 24"/>
              <p:cNvSpPr/>
              <p:nvPr/>
            </p:nvSpPr>
            <p:spPr>
              <a:xfrm>
                <a:off x="762000" y="4038600"/>
                <a:ext cx="1066800" cy="251460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914400" y="4191000"/>
                <a:ext cx="762000" cy="304800"/>
              </a:xfrm>
              <a:prstGeom prst="roundRect">
                <a:avLst/>
              </a:prstGeom>
              <a:solidFill>
                <a:schemeClr val="bg1"/>
              </a:solidFill>
              <a:ln>
                <a:solidFill>
                  <a:srgbClr val="CC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1</a:t>
                </a:r>
                <a:endParaRPr lang="en-US" dirty="0">
                  <a:solidFill>
                    <a:schemeClr val="tx1">
                      <a:lumMod val="75000"/>
                      <a:lumOff val="25000"/>
                    </a:schemeClr>
                  </a:solidFill>
                </a:endParaRPr>
              </a:p>
            </p:txBody>
          </p:sp>
          <p:sp>
            <p:nvSpPr>
              <p:cNvPr id="27" name="Rounded Rectangle 26"/>
              <p:cNvSpPr/>
              <p:nvPr/>
            </p:nvSpPr>
            <p:spPr>
              <a:xfrm>
                <a:off x="914400" y="4953000"/>
                <a:ext cx="762000" cy="304800"/>
              </a:xfrm>
              <a:prstGeom prst="roundRect">
                <a:avLst/>
              </a:prstGeom>
              <a:solidFill>
                <a:schemeClr val="bg1"/>
              </a:solidFill>
              <a:ln>
                <a:solidFill>
                  <a:srgbClr val="00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3</a:t>
                </a:r>
                <a:endParaRPr lang="en-US" dirty="0">
                  <a:solidFill>
                    <a:schemeClr val="tx1">
                      <a:lumMod val="75000"/>
                      <a:lumOff val="25000"/>
                    </a:schemeClr>
                  </a:solidFill>
                </a:endParaRPr>
              </a:p>
            </p:txBody>
          </p:sp>
          <p:sp>
            <p:nvSpPr>
              <p:cNvPr id="28" name="Rounded Rectangle 27"/>
              <p:cNvSpPr/>
              <p:nvPr/>
            </p:nvSpPr>
            <p:spPr>
              <a:xfrm>
                <a:off x="914400" y="4572000"/>
                <a:ext cx="762000" cy="304800"/>
              </a:xfrm>
              <a:prstGeom prst="roundRect">
                <a:avLst/>
              </a:prstGeom>
              <a:solidFill>
                <a:schemeClr val="bg1"/>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2</a:t>
                </a:r>
                <a:endParaRPr lang="en-US" dirty="0">
                  <a:solidFill>
                    <a:schemeClr val="tx1">
                      <a:lumMod val="75000"/>
                      <a:lumOff val="25000"/>
                    </a:schemeClr>
                  </a:solidFill>
                </a:endParaRPr>
              </a:p>
            </p:txBody>
          </p:sp>
          <p:sp>
            <p:nvSpPr>
              <p:cNvPr id="29" name="Rounded Rectangle 28"/>
              <p:cNvSpPr/>
              <p:nvPr/>
            </p:nvSpPr>
            <p:spPr>
              <a:xfrm>
                <a:off x="914400" y="5334000"/>
                <a:ext cx="762000" cy="304800"/>
              </a:xfrm>
              <a:prstGeom prst="roundRect">
                <a:avLst/>
              </a:prstGeom>
              <a:solidFill>
                <a:schemeClr val="bg1"/>
              </a:solidFill>
              <a:ln>
                <a:solidFill>
                  <a:srgbClr val="0099CC"/>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4</a:t>
                </a:r>
                <a:endParaRPr lang="en-US" dirty="0">
                  <a:solidFill>
                    <a:schemeClr val="tx1">
                      <a:lumMod val="75000"/>
                      <a:lumOff val="25000"/>
                    </a:schemeClr>
                  </a:solidFill>
                </a:endParaRPr>
              </a:p>
            </p:txBody>
          </p:sp>
          <p:sp>
            <p:nvSpPr>
              <p:cNvPr id="30" name="Rounded Rectangle 29"/>
              <p:cNvSpPr/>
              <p:nvPr/>
            </p:nvSpPr>
            <p:spPr>
              <a:xfrm>
                <a:off x="914400" y="5715000"/>
                <a:ext cx="762000" cy="304800"/>
              </a:xfrm>
              <a:prstGeom prst="roundRect">
                <a:avLst/>
              </a:prstGeom>
              <a:solidFill>
                <a:schemeClr val="bg1"/>
              </a:solidFill>
              <a:ln>
                <a:solidFill>
                  <a:srgbClr val="3333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5</a:t>
                </a:r>
                <a:endParaRPr lang="en-US" dirty="0">
                  <a:solidFill>
                    <a:schemeClr val="tx1">
                      <a:lumMod val="75000"/>
                      <a:lumOff val="25000"/>
                    </a:schemeClr>
                  </a:solidFill>
                </a:endParaRPr>
              </a:p>
            </p:txBody>
          </p:sp>
          <p:sp>
            <p:nvSpPr>
              <p:cNvPr id="31" name="Rounded Rectangle 30"/>
              <p:cNvSpPr/>
              <p:nvPr/>
            </p:nvSpPr>
            <p:spPr>
              <a:xfrm>
                <a:off x="914400" y="6096000"/>
                <a:ext cx="762000" cy="304800"/>
              </a:xfrm>
              <a:prstGeom prst="roundRect">
                <a:avLst/>
              </a:prstGeom>
              <a:solidFill>
                <a:schemeClr val="bg1"/>
              </a:solidFill>
              <a:ln>
                <a:solidFill>
                  <a:srgbClr val="CC00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6</a:t>
                </a:r>
                <a:endParaRPr lang="en-US" dirty="0">
                  <a:solidFill>
                    <a:schemeClr val="tx1">
                      <a:lumMod val="75000"/>
                      <a:lumOff val="25000"/>
                    </a:schemeClr>
                  </a:solidFill>
                </a:endParaRPr>
              </a:p>
            </p:txBody>
          </p:sp>
        </p:grpSp>
        <p:sp>
          <p:nvSpPr>
            <p:cNvPr id="32" name="TextBox 31"/>
            <p:cNvSpPr txBox="1"/>
            <p:nvPr/>
          </p:nvSpPr>
          <p:spPr>
            <a:xfrm>
              <a:off x="5923230" y="2286000"/>
              <a:ext cx="1428661" cy="369332"/>
            </a:xfrm>
            <a:prstGeom prst="rect">
              <a:avLst/>
            </a:prstGeom>
            <a:noFill/>
          </p:spPr>
          <p:txBody>
            <a:bodyPr wrap="none" rtlCol="0">
              <a:spAutoFit/>
            </a:bodyPr>
            <a:lstStyle/>
            <a:p>
              <a:r>
                <a:rPr lang="en-US" dirty="0" smtClean="0"/>
                <a:t>Oracle article</a:t>
              </a:r>
              <a:endParaRPr lang="en-US" dirty="0"/>
            </a:p>
          </p:txBody>
        </p:sp>
      </p:grpSp>
      <p:cxnSp>
        <p:nvCxnSpPr>
          <p:cNvPr id="37" name="Straight Arrow Connector 36"/>
          <p:cNvCxnSpPr/>
          <p:nvPr/>
        </p:nvCxnSpPr>
        <p:spPr>
          <a:xfrm flipV="1">
            <a:off x="3468509" y="4114800"/>
            <a:ext cx="1066800" cy="381000"/>
          </a:xfrm>
          <a:prstGeom prst="straightConnector1">
            <a:avLst/>
          </a:prstGeom>
          <a:ln>
            <a:solidFill>
              <a:srgbClr val="009900"/>
            </a:solidFill>
            <a:tailEnd type="arrow"/>
          </a:ln>
          <a:effectLst/>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p:nvPr/>
        </p:nvCxnSpPr>
        <p:spPr>
          <a:xfrm>
            <a:off x="5297309" y="4114800"/>
            <a:ext cx="990600" cy="381000"/>
          </a:xfrm>
          <a:prstGeom prst="straightConnector1">
            <a:avLst/>
          </a:prstGeom>
          <a:ln>
            <a:solidFill>
              <a:srgbClr val="009900"/>
            </a:solidFill>
            <a:tailEnd type="arrow"/>
          </a:ln>
          <a:effectLst/>
        </p:spPr>
        <p:style>
          <a:lnRef idx="2">
            <a:schemeClr val="accent3"/>
          </a:lnRef>
          <a:fillRef idx="0">
            <a:schemeClr val="accent3"/>
          </a:fillRef>
          <a:effectRef idx="1">
            <a:schemeClr val="accent3"/>
          </a:effectRef>
          <a:fontRef idx="minor">
            <a:schemeClr val="tx1"/>
          </a:fontRef>
        </p:style>
      </p:cxnSp>
      <p:sp>
        <p:nvSpPr>
          <p:cNvPr id="40" name="Rounded Rectangle 39"/>
          <p:cNvSpPr/>
          <p:nvPr/>
        </p:nvSpPr>
        <p:spPr>
          <a:xfrm>
            <a:off x="4535309" y="3962400"/>
            <a:ext cx="762000" cy="304800"/>
          </a:xfrm>
          <a:prstGeom prst="roundRect">
            <a:avLst/>
          </a:prstGeom>
          <a:solidFill>
            <a:schemeClr val="bg1"/>
          </a:solidFill>
          <a:ln>
            <a:solidFill>
              <a:srgbClr val="00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3</a:t>
            </a:r>
            <a:endParaRPr lang="en-US"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r>
              <a:rPr lang="en-US" dirty="0" smtClean="0">
                <a:solidFill>
                  <a:srgbClr val="CC0000"/>
                </a:solidFill>
              </a:rPr>
              <a:t>Oracle</a:t>
            </a:r>
            <a:endParaRPr lang="en-US" dirty="0">
              <a:solidFill>
                <a:srgbClr val="CC000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a:t>
            </a:r>
            <a:r>
              <a:rPr lang="en-US" dirty="0" smtClean="0">
                <a:solidFill>
                  <a:srgbClr val="FF9900"/>
                </a:solidFill>
              </a:rPr>
              <a:t>Full Model</a:t>
            </a:r>
            <a:endParaRPr lang="en-US" dirty="0">
              <a:solidFill>
                <a:srgbClr val="FF990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Baselines: </a:t>
            </a:r>
            <a:r>
              <a:rPr lang="en-US" dirty="0" smtClean="0">
                <a:solidFill>
                  <a:srgbClr val="009900"/>
                </a:solidFill>
              </a:rPr>
              <a:t>Search</a:t>
            </a:r>
            <a:endParaRPr lang="en-US" dirty="0">
              <a:solidFill>
                <a:srgbClr val="009900"/>
              </a:solidFill>
            </a:endParaRPr>
          </a:p>
        </p:txBody>
      </p:sp>
      <p:sp>
        <p:nvSpPr>
          <p:cNvPr id="3" name="Content Placeholder 2"/>
          <p:cNvSpPr>
            <a:spLocks noGrp="1"/>
          </p:cNvSpPr>
          <p:nvPr>
            <p:ph idx="1"/>
          </p:nvPr>
        </p:nvSpPr>
        <p:spPr/>
        <p:txBody>
          <a:bodyPr>
            <a:normAutofit/>
          </a:bodyPr>
          <a:lstStyle/>
          <a:p>
            <a:r>
              <a:rPr lang="en-US" sz="2400" dirty="0" smtClean="0"/>
              <a:t>Search</a:t>
            </a:r>
          </a:p>
          <a:p>
            <a:pPr lvl="1"/>
            <a:r>
              <a:rPr lang="en-US" sz="2000" dirty="0" smtClean="0"/>
              <a:t>First paragraphs of the first search result</a:t>
            </a:r>
          </a:p>
        </p:txBody>
      </p:sp>
      <p:grpSp>
        <p:nvGrpSpPr>
          <p:cNvPr id="4" name="Group 3"/>
          <p:cNvGrpSpPr/>
          <p:nvPr/>
        </p:nvGrpSpPr>
        <p:grpSpPr>
          <a:xfrm>
            <a:off x="228600" y="3352800"/>
            <a:ext cx="4191000" cy="1905000"/>
            <a:chOff x="762000" y="3733800"/>
            <a:chExt cx="4191000" cy="1905000"/>
          </a:xfrm>
        </p:grpSpPr>
        <p:sp>
          <p:nvSpPr>
            <p:cNvPr id="5" name="Rectangle 4"/>
            <p:cNvSpPr/>
            <p:nvPr/>
          </p:nvSpPr>
          <p:spPr>
            <a:xfrm>
              <a:off x="762000" y="3733800"/>
              <a:ext cx="4191000" cy="1905000"/>
            </a:xfrm>
            <a:prstGeom prst="rect">
              <a:avLst/>
            </a:prstGeom>
            <a:ln w="12700">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5" descr="search.png"/>
            <p:cNvPicPr>
              <a:picLocks noChangeAspect="1"/>
            </p:cNvPicPr>
            <p:nvPr/>
          </p:nvPicPr>
          <p:blipFill>
            <a:blip r:embed="rId3" cstate="print"/>
            <a:stretch>
              <a:fillRect/>
            </a:stretch>
          </p:blipFill>
          <p:spPr>
            <a:xfrm>
              <a:off x="838202" y="3810000"/>
              <a:ext cx="3667120" cy="447675"/>
            </a:xfrm>
            <a:prstGeom prst="rect">
              <a:avLst/>
            </a:prstGeom>
          </p:spPr>
        </p:pic>
        <p:sp>
          <p:nvSpPr>
            <p:cNvPr id="7" name="Rectangle 6"/>
            <p:cNvSpPr/>
            <p:nvPr/>
          </p:nvSpPr>
          <p:spPr>
            <a:xfrm>
              <a:off x="762000" y="4343400"/>
              <a:ext cx="4191000" cy="1143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000" b="1" dirty="0" smtClean="0">
                  <a:hlinkClick r:id="rId4"/>
                </a:rPr>
                <a:t>Macular Hole - Causes, Symptoms &amp; Treatment</a:t>
              </a:r>
              <a:endParaRPr lang="en-US" sz="1000" b="1" dirty="0" smtClean="0"/>
            </a:p>
            <a:p>
              <a:r>
                <a:rPr lang="en-US" sz="1000" b="1" dirty="0" smtClean="0"/>
                <a:t>Macular Hole</a:t>
              </a:r>
              <a:r>
                <a:rPr lang="en-US" sz="1000" dirty="0" smtClean="0"/>
                <a:t> Facts plus the Latest News on </a:t>
              </a:r>
              <a:r>
                <a:rPr lang="en-US" sz="1000" b="1" dirty="0" smtClean="0"/>
                <a:t>Macular Hole</a:t>
              </a:r>
              <a:r>
                <a:rPr lang="en-US" sz="1000" dirty="0" smtClean="0"/>
                <a:t> Treatments</a:t>
              </a:r>
              <a:r>
                <a:rPr lang="en-US" sz="1000" b="1" dirty="0" smtClean="0"/>
                <a:t>...</a:t>
              </a:r>
              <a:r>
                <a:rPr lang="en-US" sz="1000" dirty="0" smtClean="0"/>
                <a:t> </a:t>
              </a:r>
            </a:p>
            <a:p>
              <a:r>
                <a:rPr lang="en-US" sz="1000" dirty="0" smtClean="0"/>
                <a:t>A </a:t>
              </a:r>
              <a:r>
                <a:rPr lang="en-US" sz="1000" b="1" dirty="0" smtClean="0"/>
                <a:t>macular hole</a:t>
              </a:r>
              <a:r>
                <a:rPr lang="en-US" sz="1000" dirty="0" smtClean="0"/>
                <a:t> is just that: a hole in the macula. What </a:t>
              </a:r>
              <a:r>
                <a:rPr lang="en-US" sz="1000" b="1" dirty="0" smtClean="0"/>
                <a:t>causes</a:t>
              </a:r>
              <a:r>
                <a:rPr lang="en-US" sz="1000" dirty="0" smtClean="0"/>
                <a:t> a </a:t>
              </a:r>
              <a:r>
                <a:rPr lang="en-US" sz="1000" b="1" dirty="0" smtClean="0"/>
                <a:t>…   </a:t>
              </a:r>
            </a:p>
            <a:p>
              <a:r>
                <a:rPr lang="en-US" sz="1000" b="1" dirty="0" smtClean="0"/>
                <a:t>http://healthnewsflash.com</a:t>
              </a:r>
              <a:r>
                <a:rPr lang="en-US" sz="1000" dirty="0" smtClean="0"/>
                <a:t>/conditions/</a:t>
              </a:r>
              <a:r>
                <a:rPr lang="en-US" sz="1000" b="1" dirty="0" smtClean="0"/>
                <a:t>macular</a:t>
              </a:r>
              <a:r>
                <a:rPr lang="en-US" sz="1000" dirty="0" smtClean="0"/>
                <a:t>_</a:t>
              </a:r>
              <a:r>
                <a:rPr lang="en-US" sz="1000" b="1" dirty="0" smtClean="0"/>
                <a:t>hole</a:t>
              </a:r>
              <a:r>
                <a:rPr lang="en-US" sz="1000" dirty="0" smtClean="0"/>
                <a:t>.htm - </a:t>
              </a:r>
              <a:r>
                <a:rPr lang="en-US" sz="1000" dirty="0" smtClean="0">
                  <a:hlinkClick r:id="rId5"/>
                </a:rPr>
                <a:t>Cached</a:t>
              </a:r>
              <a:endParaRPr lang="en-US" sz="1000" dirty="0" smtClean="0"/>
            </a:p>
            <a:p>
              <a:r>
                <a:rPr lang="en-US" sz="1000" b="1" dirty="0" smtClean="0">
                  <a:hlinkClick r:id="rId6"/>
                </a:rPr>
                <a:t>Facts About Macular Hole [NEI Health Information]</a:t>
              </a:r>
              <a:endParaRPr lang="en-US" sz="1000" b="1" dirty="0" smtClean="0"/>
            </a:p>
            <a:p>
              <a:r>
                <a:rPr lang="en-US" sz="1000" dirty="0" smtClean="0"/>
                <a:t>Publication about </a:t>
              </a:r>
              <a:r>
                <a:rPr lang="en-US" sz="1000" b="1" dirty="0" smtClean="0"/>
                <a:t>macular hole</a:t>
              </a:r>
              <a:r>
                <a:rPr lang="en-US" sz="1000" dirty="0" smtClean="0"/>
                <a:t>, a small break in the macula, which is located</a:t>
              </a:r>
            </a:p>
            <a:p>
              <a:r>
                <a:rPr lang="en-US" sz="1000" dirty="0" smtClean="0"/>
                <a:t>in the center of the eye's retina. </a:t>
              </a:r>
              <a:r>
                <a:rPr lang="en-US" sz="1000" b="1" dirty="0" smtClean="0"/>
                <a:t>...</a:t>
              </a:r>
              <a:r>
                <a:rPr lang="en-US" sz="1000" dirty="0" smtClean="0"/>
                <a:t> What </a:t>
              </a:r>
              <a:r>
                <a:rPr lang="en-US" sz="1000" b="1" dirty="0" smtClean="0"/>
                <a:t>causes</a:t>
              </a:r>
              <a:r>
                <a:rPr lang="en-US" sz="1000" dirty="0" smtClean="0"/>
                <a:t> a </a:t>
              </a:r>
              <a:r>
                <a:rPr lang="en-US" sz="1000" b="1" dirty="0" smtClean="0"/>
                <a:t>macular hole</a:t>
              </a:r>
              <a:r>
                <a:rPr lang="en-US" sz="1000" dirty="0" smtClean="0"/>
                <a:t>? </a:t>
              </a:r>
              <a:r>
                <a:rPr lang="en-US" sz="1000" b="1" dirty="0" smtClean="0"/>
                <a:t>…   </a:t>
              </a:r>
            </a:p>
            <a:p>
              <a:r>
                <a:rPr lang="en-US" sz="1000" b="1" dirty="0" smtClean="0"/>
                <a:t>http://</a:t>
              </a:r>
              <a:r>
                <a:rPr lang="en-US" sz="1000" dirty="0" smtClean="0"/>
                <a:t>www.</a:t>
              </a:r>
              <a:r>
                <a:rPr lang="en-US" sz="1000" b="1" dirty="0" smtClean="0"/>
                <a:t>nei.nih.gov</a:t>
              </a:r>
              <a:r>
                <a:rPr lang="en-US" sz="1000" dirty="0" smtClean="0"/>
                <a:t>/health/</a:t>
              </a:r>
              <a:r>
                <a:rPr lang="en-US" sz="1000" b="1" dirty="0" smtClean="0"/>
                <a:t>macularhole</a:t>
              </a:r>
              <a:r>
                <a:rPr lang="en-US" sz="1000" dirty="0" smtClean="0"/>
                <a:t> - </a:t>
              </a:r>
              <a:r>
                <a:rPr lang="en-US" sz="1000" dirty="0" smtClean="0">
                  <a:hlinkClick r:id="rId7"/>
                </a:rPr>
                <a:t>Cached</a:t>
              </a:r>
              <a:endParaRPr lang="en-US" sz="1000" dirty="0" smtClean="0"/>
            </a:p>
          </p:txBody>
        </p:sp>
      </p:grpSp>
      <p:sp>
        <p:nvSpPr>
          <p:cNvPr id="9" name="Rounded Rectangle 8"/>
          <p:cNvSpPr/>
          <p:nvPr/>
        </p:nvSpPr>
        <p:spPr>
          <a:xfrm>
            <a:off x="228600" y="2590800"/>
            <a:ext cx="1752600" cy="381000"/>
          </a:xfrm>
          <a:prstGeom prst="round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lumMod val="85000"/>
                    <a:lumOff val="15000"/>
                  </a:schemeClr>
                </a:solidFill>
              </a:rPr>
              <a:t>“macular hole”</a:t>
            </a:r>
          </a:p>
        </p:txBody>
      </p:sp>
      <p:cxnSp>
        <p:nvCxnSpPr>
          <p:cNvPr id="11" name="Straight Arrow Connector 10"/>
          <p:cNvCxnSpPr>
            <a:stCxn id="9" idx="2"/>
          </p:cNvCxnSpPr>
          <p:nvPr/>
        </p:nvCxnSpPr>
        <p:spPr>
          <a:xfrm rot="5400000">
            <a:off x="914400" y="31623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3" name="Picture 12" descr="hnf_macular.jpg"/>
          <p:cNvPicPr>
            <a:picLocks noChangeAspect="1"/>
          </p:cNvPicPr>
          <p:nvPr/>
        </p:nvPicPr>
        <p:blipFill>
          <a:blip r:embed="rId8" cstate="print"/>
          <a:stretch>
            <a:fillRect/>
          </a:stretch>
        </p:blipFill>
        <p:spPr>
          <a:xfrm>
            <a:off x="4648200" y="2714625"/>
            <a:ext cx="4287228" cy="3048000"/>
          </a:xfrm>
          <a:prstGeom prst="roundRect">
            <a:avLst>
              <a:gd name="adj" fmla="val 5972"/>
            </a:avLst>
          </a:prstGeom>
          <a:ln>
            <a:solidFill>
              <a:schemeClr val="tx1">
                <a:lumMod val="50000"/>
                <a:lumOff val="50000"/>
              </a:schemeClr>
            </a:solidFill>
          </a:ln>
        </p:spPr>
      </p:pic>
      <p:sp>
        <p:nvSpPr>
          <p:cNvPr id="24" name="Rectangle 23"/>
          <p:cNvSpPr/>
          <p:nvPr/>
        </p:nvSpPr>
        <p:spPr>
          <a:xfrm>
            <a:off x="282315" y="3924924"/>
            <a:ext cx="4038600" cy="609601"/>
          </a:xfrm>
          <a:prstGeom prst="rect">
            <a:avLst/>
          </a:prstGeom>
          <a:noFill/>
          <a:ln>
            <a:solidFill>
              <a:srgbClr val="00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25" name="Straight Arrow Connector 24"/>
          <p:cNvCxnSpPr>
            <a:stCxn id="24" idx="3"/>
            <a:endCxn id="13" idx="1"/>
          </p:cNvCxnSpPr>
          <p:nvPr/>
        </p:nvCxnSpPr>
        <p:spPr>
          <a:xfrm>
            <a:off x="4320915" y="4229725"/>
            <a:ext cx="327285" cy="8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4724400" y="4127649"/>
            <a:ext cx="4131734" cy="380091"/>
          </a:xfrm>
          <a:prstGeom prst="rect">
            <a:avLst/>
          </a:prstGeom>
          <a:noFill/>
          <a:ln>
            <a:solidFill>
              <a:srgbClr val="00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3" name="Rectangle 32"/>
          <p:cNvSpPr/>
          <p:nvPr/>
        </p:nvSpPr>
        <p:spPr>
          <a:xfrm>
            <a:off x="4724400" y="4763558"/>
            <a:ext cx="4131734" cy="380091"/>
          </a:xfrm>
          <a:prstGeom prst="rect">
            <a:avLst/>
          </a:prstGeom>
          <a:noFill/>
          <a:ln>
            <a:solidFill>
              <a:srgbClr val="00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4" name="Rectangle 33"/>
          <p:cNvSpPr/>
          <p:nvPr/>
        </p:nvSpPr>
        <p:spPr>
          <a:xfrm>
            <a:off x="4724400" y="5305425"/>
            <a:ext cx="4131734" cy="380091"/>
          </a:xfrm>
          <a:prstGeom prst="rect">
            <a:avLst/>
          </a:prstGeom>
          <a:noFill/>
          <a:ln>
            <a:solidFill>
              <a:srgbClr val="00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Content Placeholder 2"/>
          <p:cNvSpPr txBox="1">
            <a:spLocks/>
          </p:cNvSpPr>
          <p:nvPr/>
        </p:nvSpPr>
        <p:spPr>
          <a:xfrm>
            <a:off x="457200" y="5867400"/>
            <a:ext cx="82296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Similar to lead-based summarization techniques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33" grpId="0" animBg="1"/>
      <p:bldP spid="34" grpId="0" animBg="1"/>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r>
              <a:rPr lang="en-US" dirty="0" smtClean="0">
                <a:solidFill>
                  <a:srgbClr val="009900"/>
                </a:solidFill>
              </a:rPr>
              <a:t>Search</a:t>
            </a:r>
            <a:endParaRPr lang="en-US" dirty="0">
              <a:solidFill>
                <a:srgbClr val="00990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457200" y="6019800"/>
            <a:ext cx="82296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Search alone is not sufficient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3352800" y="3276600"/>
            <a:ext cx="2743200" cy="2514600"/>
            <a:chOff x="3352800" y="3962400"/>
            <a:chExt cx="2743200" cy="2514600"/>
          </a:xfrm>
        </p:grpSpPr>
        <p:sp>
          <p:nvSpPr>
            <p:cNvPr id="47" name="Rounded Rectangle 46"/>
            <p:cNvSpPr/>
            <p:nvPr/>
          </p:nvSpPr>
          <p:spPr>
            <a:xfrm>
              <a:off x="3733800" y="39624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8" name="Rounded Rectangle 47"/>
            <p:cNvSpPr/>
            <p:nvPr/>
          </p:nvSpPr>
          <p:spPr>
            <a:xfrm>
              <a:off x="4114800" y="42672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9" name="Rounded Rectangle 48"/>
            <p:cNvSpPr/>
            <p:nvPr/>
          </p:nvSpPr>
          <p:spPr>
            <a:xfrm>
              <a:off x="3352800" y="49530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0" name="Rounded Rectangle 49"/>
            <p:cNvSpPr/>
            <p:nvPr/>
          </p:nvSpPr>
          <p:spPr>
            <a:xfrm>
              <a:off x="4648200" y="39624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1" name="Rounded Rectangle 50"/>
            <p:cNvSpPr/>
            <p:nvPr/>
          </p:nvSpPr>
          <p:spPr>
            <a:xfrm>
              <a:off x="5257800" y="54864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2" name="Rounded Rectangle 51"/>
            <p:cNvSpPr/>
            <p:nvPr/>
          </p:nvSpPr>
          <p:spPr>
            <a:xfrm>
              <a:off x="3810000" y="59436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3" name="Rounded Rectangle 52"/>
            <p:cNvSpPr/>
            <p:nvPr/>
          </p:nvSpPr>
          <p:spPr>
            <a:xfrm>
              <a:off x="4572000" y="52578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4" name="Rounded Rectangle 53"/>
            <p:cNvSpPr/>
            <p:nvPr/>
          </p:nvSpPr>
          <p:spPr>
            <a:xfrm>
              <a:off x="5181600" y="50292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5" name="Rounded Rectangle 54"/>
            <p:cNvSpPr/>
            <p:nvPr/>
          </p:nvSpPr>
          <p:spPr>
            <a:xfrm>
              <a:off x="3581400" y="51816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smtClean="0"/>
              <a:t>Baselines: </a:t>
            </a:r>
            <a:r>
              <a:rPr lang="en-US" dirty="0" smtClean="0">
                <a:solidFill>
                  <a:srgbClr val="0099CC"/>
                </a:solidFill>
              </a:rPr>
              <a:t>No Template</a:t>
            </a:r>
            <a:endParaRPr lang="en-US" dirty="0">
              <a:solidFill>
                <a:srgbClr val="0099CC"/>
              </a:solidFill>
            </a:endParaRPr>
          </a:p>
        </p:txBody>
      </p:sp>
      <p:sp>
        <p:nvSpPr>
          <p:cNvPr id="3" name="Content Placeholder 2"/>
          <p:cNvSpPr>
            <a:spLocks noGrp="1"/>
          </p:cNvSpPr>
          <p:nvPr>
            <p:ph idx="1"/>
          </p:nvPr>
        </p:nvSpPr>
        <p:spPr/>
        <p:txBody>
          <a:bodyPr>
            <a:normAutofit/>
          </a:bodyPr>
          <a:lstStyle/>
          <a:p>
            <a:r>
              <a:rPr lang="en-US" sz="2400" dirty="0" smtClean="0"/>
              <a:t>Search</a:t>
            </a:r>
          </a:p>
          <a:p>
            <a:pPr lvl="1"/>
            <a:r>
              <a:rPr lang="en-US" sz="2000" dirty="0" smtClean="0"/>
              <a:t>First paragraphs of the first search result</a:t>
            </a:r>
          </a:p>
          <a:p>
            <a:r>
              <a:rPr lang="en-US" sz="2400" dirty="0" smtClean="0"/>
              <a:t>No Template</a:t>
            </a:r>
          </a:p>
          <a:p>
            <a:pPr lvl="1"/>
            <a:r>
              <a:rPr lang="en-US" sz="2000" dirty="0" smtClean="0"/>
              <a:t>Cluster by topic, then use s</a:t>
            </a:r>
            <a:r>
              <a:rPr lang="en-US" sz="2000" dirty="0" smtClean="0"/>
              <a:t>ingle classifier (vs. per section)</a:t>
            </a:r>
            <a:endParaRPr lang="en-US" sz="2000" dirty="0" smtClean="0"/>
          </a:p>
        </p:txBody>
      </p:sp>
      <p:sp>
        <p:nvSpPr>
          <p:cNvPr id="4" name="Rounded Rectangle 3"/>
          <p:cNvSpPr/>
          <p:nvPr/>
        </p:nvSpPr>
        <p:spPr>
          <a:xfrm>
            <a:off x="457200" y="3276600"/>
            <a:ext cx="1752600" cy="381000"/>
          </a:xfrm>
          <a:prstGeom prst="roundRect">
            <a:avLst/>
          </a:prstGeom>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lumMod val="85000"/>
                    <a:lumOff val="15000"/>
                  </a:schemeClr>
                </a:solidFill>
              </a:rPr>
              <a:t>“macular hole”</a:t>
            </a:r>
          </a:p>
        </p:txBody>
      </p:sp>
      <p:cxnSp>
        <p:nvCxnSpPr>
          <p:cNvPr id="5" name="Straight Arrow Connector 4"/>
          <p:cNvCxnSpPr>
            <a:stCxn id="4" idx="2"/>
          </p:cNvCxnSpPr>
          <p:nvPr/>
        </p:nvCxnSpPr>
        <p:spPr>
          <a:xfrm rot="5400000">
            <a:off x="1143000" y="3848100"/>
            <a:ext cx="381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17" name="Group 16"/>
          <p:cNvGrpSpPr/>
          <p:nvPr/>
        </p:nvGrpSpPr>
        <p:grpSpPr>
          <a:xfrm>
            <a:off x="304800" y="4038600"/>
            <a:ext cx="2133600" cy="1676400"/>
            <a:chOff x="304800" y="4114800"/>
            <a:chExt cx="2133600" cy="1676400"/>
          </a:xfrm>
        </p:grpSpPr>
        <p:sp>
          <p:nvSpPr>
            <p:cNvPr id="7" name="Rectangle 6"/>
            <p:cNvSpPr/>
            <p:nvPr/>
          </p:nvSpPr>
          <p:spPr>
            <a:xfrm>
              <a:off x="304800" y="4114800"/>
              <a:ext cx="2133600" cy="1676400"/>
            </a:xfrm>
            <a:prstGeom prst="rect">
              <a:avLst/>
            </a:prstGeom>
            <a:ln>
              <a:solidFill>
                <a:schemeClr val="tx1">
                  <a:lumMod val="75000"/>
                  <a:lumOff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ounded Rectangle 7"/>
            <p:cNvSpPr/>
            <p:nvPr/>
          </p:nvSpPr>
          <p:spPr>
            <a:xfrm>
              <a:off x="457200" y="41910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ounded Rectangle 8"/>
            <p:cNvSpPr/>
            <p:nvPr/>
          </p:nvSpPr>
          <p:spPr>
            <a:xfrm>
              <a:off x="990600" y="44196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ounded Rectangle 9"/>
            <p:cNvSpPr/>
            <p:nvPr/>
          </p:nvSpPr>
          <p:spPr>
            <a:xfrm>
              <a:off x="457200" y="46482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ounded Rectangle 10"/>
            <p:cNvSpPr/>
            <p:nvPr/>
          </p:nvSpPr>
          <p:spPr>
            <a:xfrm>
              <a:off x="1524000" y="41910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ounded Rectangle 14"/>
            <p:cNvSpPr/>
            <p:nvPr/>
          </p:nvSpPr>
          <p:spPr>
            <a:xfrm>
              <a:off x="1447800" y="51054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ounded Rectangle 15"/>
            <p:cNvSpPr/>
            <p:nvPr/>
          </p:nvSpPr>
          <p:spPr>
            <a:xfrm>
              <a:off x="685800" y="48768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grpSp>
        <p:nvGrpSpPr>
          <p:cNvPr id="40" name="Group 39"/>
          <p:cNvGrpSpPr/>
          <p:nvPr/>
        </p:nvGrpSpPr>
        <p:grpSpPr>
          <a:xfrm>
            <a:off x="3352800" y="3276600"/>
            <a:ext cx="2743200" cy="2514600"/>
            <a:chOff x="3352800" y="3962400"/>
            <a:chExt cx="2743200" cy="2514600"/>
          </a:xfrm>
        </p:grpSpPr>
        <p:sp>
          <p:nvSpPr>
            <p:cNvPr id="20" name="Rounded Rectangle 19"/>
            <p:cNvSpPr/>
            <p:nvPr/>
          </p:nvSpPr>
          <p:spPr>
            <a:xfrm>
              <a:off x="3733800" y="39624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0.83</a:t>
              </a:r>
              <a:endParaRPr lang="en-US" dirty="0"/>
            </a:p>
          </p:txBody>
        </p:sp>
        <p:sp>
          <p:nvSpPr>
            <p:cNvPr id="21" name="Rounded Rectangle 20"/>
            <p:cNvSpPr/>
            <p:nvPr/>
          </p:nvSpPr>
          <p:spPr>
            <a:xfrm>
              <a:off x="4114800" y="42672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0.72</a:t>
              </a:r>
              <a:endParaRPr lang="en-US" dirty="0"/>
            </a:p>
          </p:txBody>
        </p:sp>
        <p:sp>
          <p:nvSpPr>
            <p:cNvPr id="22" name="Rounded Rectangle 21"/>
            <p:cNvSpPr/>
            <p:nvPr/>
          </p:nvSpPr>
          <p:spPr>
            <a:xfrm>
              <a:off x="3352800" y="49530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0.25</a:t>
              </a:r>
              <a:endParaRPr lang="en-US" dirty="0"/>
            </a:p>
          </p:txBody>
        </p:sp>
        <p:sp>
          <p:nvSpPr>
            <p:cNvPr id="23" name="Rounded Rectangle 22"/>
            <p:cNvSpPr/>
            <p:nvPr/>
          </p:nvSpPr>
          <p:spPr>
            <a:xfrm>
              <a:off x="4648200" y="39624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0.90</a:t>
              </a:r>
              <a:endParaRPr lang="en-US" dirty="0"/>
            </a:p>
          </p:txBody>
        </p:sp>
        <p:sp>
          <p:nvSpPr>
            <p:cNvPr id="24" name="Rounded Rectangle 23"/>
            <p:cNvSpPr/>
            <p:nvPr/>
          </p:nvSpPr>
          <p:spPr>
            <a:xfrm>
              <a:off x="5257800" y="54864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0.90</a:t>
              </a:r>
              <a:endParaRPr lang="en-US" dirty="0"/>
            </a:p>
          </p:txBody>
        </p:sp>
        <p:sp>
          <p:nvSpPr>
            <p:cNvPr id="25" name="Rounded Rectangle 24"/>
            <p:cNvSpPr/>
            <p:nvPr/>
          </p:nvSpPr>
          <p:spPr>
            <a:xfrm>
              <a:off x="3810000" y="59436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0.85</a:t>
              </a:r>
              <a:endParaRPr lang="en-US" dirty="0"/>
            </a:p>
          </p:txBody>
        </p:sp>
        <p:sp>
          <p:nvSpPr>
            <p:cNvPr id="26" name="Rounded Rectangle 25"/>
            <p:cNvSpPr/>
            <p:nvPr/>
          </p:nvSpPr>
          <p:spPr>
            <a:xfrm>
              <a:off x="4572000" y="52578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0.86</a:t>
              </a:r>
              <a:endParaRPr lang="en-US" dirty="0"/>
            </a:p>
          </p:txBody>
        </p:sp>
        <p:sp>
          <p:nvSpPr>
            <p:cNvPr id="27" name="Rounded Rectangle 26"/>
            <p:cNvSpPr/>
            <p:nvPr/>
          </p:nvSpPr>
          <p:spPr>
            <a:xfrm>
              <a:off x="5181600" y="50292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0.95</a:t>
              </a:r>
              <a:endParaRPr lang="en-US" dirty="0"/>
            </a:p>
          </p:txBody>
        </p:sp>
        <p:sp>
          <p:nvSpPr>
            <p:cNvPr id="28" name="Rounded Rectangle 27"/>
            <p:cNvSpPr/>
            <p:nvPr/>
          </p:nvSpPr>
          <p:spPr>
            <a:xfrm>
              <a:off x="3581400" y="5181600"/>
              <a:ext cx="838200" cy="533400"/>
            </a:xfrm>
            <a:prstGeom prst="roundRect">
              <a:avLst/>
            </a:prstGeom>
            <a:solidFill>
              <a:schemeClr val="bg1">
                <a:lumMod val="95000"/>
              </a:schemeClr>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0.34</a:t>
              </a:r>
              <a:endParaRPr lang="en-US" dirty="0"/>
            </a:p>
          </p:txBody>
        </p:sp>
      </p:grpSp>
      <p:sp>
        <p:nvSpPr>
          <p:cNvPr id="35" name="Right Arrow 34"/>
          <p:cNvSpPr/>
          <p:nvPr/>
        </p:nvSpPr>
        <p:spPr>
          <a:xfrm>
            <a:off x="2590800" y="4267200"/>
            <a:ext cx="457200" cy="381000"/>
          </a:xfrm>
          <a:prstGeom prst="rightArrow">
            <a:avLst/>
          </a:pr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36" name="Right Arrow 35"/>
          <p:cNvSpPr/>
          <p:nvPr/>
        </p:nvSpPr>
        <p:spPr>
          <a:xfrm>
            <a:off x="6477000" y="4267200"/>
            <a:ext cx="457200" cy="381000"/>
          </a:xfrm>
          <a:prstGeom prst="rightArrow">
            <a:avLst/>
          </a:pr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grpSp>
        <p:nvGrpSpPr>
          <p:cNvPr id="41" name="Group 40"/>
          <p:cNvGrpSpPr/>
          <p:nvPr/>
        </p:nvGrpSpPr>
        <p:grpSpPr>
          <a:xfrm>
            <a:off x="3810000" y="3276600"/>
            <a:ext cx="2209800" cy="2514600"/>
            <a:chOff x="3810000" y="3962400"/>
            <a:chExt cx="2209800" cy="2514600"/>
          </a:xfrm>
        </p:grpSpPr>
        <p:sp>
          <p:nvSpPr>
            <p:cNvPr id="37" name="Rounded Rectangle 36"/>
            <p:cNvSpPr/>
            <p:nvPr/>
          </p:nvSpPr>
          <p:spPr>
            <a:xfrm>
              <a:off x="4648200" y="3962400"/>
              <a:ext cx="838200" cy="533400"/>
            </a:xfrm>
            <a:prstGeom prst="roundRect">
              <a:avLst/>
            </a:prstGeom>
            <a:solidFill>
              <a:srgbClr val="7030A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0.90</a:t>
              </a:r>
              <a:endParaRPr lang="en-US" dirty="0">
                <a:solidFill>
                  <a:schemeClr val="bg1"/>
                </a:solidFill>
              </a:endParaRPr>
            </a:p>
          </p:txBody>
        </p:sp>
        <p:sp>
          <p:nvSpPr>
            <p:cNvPr id="38" name="Rounded Rectangle 37"/>
            <p:cNvSpPr/>
            <p:nvPr/>
          </p:nvSpPr>
          <p:spPr>
            <a:xfrm>
              <a:off x="3810000" y="5943600"/>
              <a:ext cx="838200" cy="533400"/>
            </a:xfrm>
            <a:prstGeom prst="roundRect">
              <a:avLst/>
            </a:prstGeom>
            <a:solidFill>
              <a:srgbClr val="7030A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0.85</a:t>
              </a:r>
              <a:endParaRPr lang="en-US" dirty="0">
                <a:solidFill>
                  <a:schemeClr val="bg1"/>
                </a:solidFill>
              </a:endParaRPr>
            </a:p>
          </p:txBody>
        </p:sp>
        <p:sp>
          <p:nvSpPr>
            <p:cNvPr id="39" name="Rounded Rectangle 38"/>
            <p:cNvSpPr/>
            <p:nvPr/>
          </p:nvSpPr>
          <p:spPr>
            <a:xfrm>
              <a:off x="5181600" y="5029200"/>
              <a:ext cx="838200" cy="533400"/>
            </a:xfrm>
            <a:prstGeom prst="roundRect">
              <a:avLst/>
            </a:prstGeom>
            <a:solidFill>
              <a:srgbClr val="7030A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bg1"/>
                  </a:solidFill>
                </a:rPr>
                <a:t>0.95</a:t>
              </a:r>
              <a:endParaRPr lang="en-US" dirty="0">
                <a:solidFill>
                  <a:schemeClr val="bg1"/>
                </a:solidFill>
              </a:endParaRPr>
            </a:p>
          </p:txBody>
        </p:sp>
      </p:grpSp>
      <p:sp>
        <p:nvSpPr>
          <p:cNvPr id="43" name="Content Placeholder 2"/>
          <p:cNvSpPr txBox="1">
            <a:spLocks/>
          </p:cNvSpPr>
          <p:nvPr/>
        </p:nvSpPr>
        <p:spPr>
          <a:xfrm>
            <a:off x="381000" y="5943600"/>
            <a:ext cx="8229600" cy="6858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Similar to biographical summarization techniques</a:t>
            </a:r>
          </a:p>
          <a:p>
            <a:pPr marL="342900" lvl="0" indent="-342900">
              <a:spcBef>
                <a:spcPct val="20000"/>
              </a:spcBef>
            </a:pPr>
            <a:r>
              <a:rPr lang="en-US" sz="2400" dirty="0" smtClean="0"/>
              <a:t>	</a:t>
            </a:r>
            <a:r>
              <a:rPr lang="en-US" sz="2400" dirty="0" smtClean="0">
                <a:solidFill>
                  <a:schemeClr val="tx1">
                    <a:lumMod val="50000"/>
                    <a:lumOff val="50000"/>
                  </a:schemeClr>
                </a:solidFill>
              </a:rPr>
              <a:t> </a:t>
            </a:r>
            <a:r>
              <a:rPr lang="en-US" sz="2400" dirty="0" smtClean="0">
                <a:solidFill>
                  <a:schemeClr val="tx1">
                    <a:lumMod val="50000"/>
                    <a:lumOff val="50000"/>
                  </a:schemeClr>
                </a:solidFill>
              </a:rPr>
              <a:t>Zhou et al., 2004; </a:t>
            </a:r>
            <a:r>
              <a:rPr lang="en-US" sz="2400" dirty="0" err="1" smtClean="0">
                <a:solidFill>
                  <a:schemeClr val="tx1">
                    <a:lumMod val="50000"/>
                    <a:lumOff val="50000"/>
                  </a:schemeClr>
                </a:solidFill>
              </a:rPr>
              <a:t>Biadsy</a:t>
            </a:r>
            <a:r>
              <a:rPr lang="en-US" sz="2400" dirty="0" smtClean="0">
                <a:solidFill>
                  <a:schemeClr val="tx1">
                    <a:lumMod val="50000"/>
                    <a:lumOff val="50000"/>
                  </a:schemeClr>
                </a:solidFill>
              </a:rPr>
              <a:t> et al., 2008</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5" name="Group 44"/>
          <p:cNvGrpSpPr/>
          <p:nvPr/>
        </p:nvGrpSpPr>
        <p:grpSpPr>
          <a:xfrm>
            <a:off x="7200900" y="3657600"/>
            <a:ext cx="1066800" cy="1752600"/>
            <a:chOff x="7200900" y="3657600"/>
            <a:chExt cx="1066800" cy="1752600"/>
          </a:xfrm>
        </p:grpSpPr>
        <p:sp>
          <p:nvSpPr>
            <p:cNvPr id="30" name="Rounded Rectangle 29"/>
            <p:cNvSpPr/>
            <p:nvPr/>
          </p:nvSpPr>
          <p:spPr>
            <a:xfrm>
              <a:off x="7200900" y="3657600"/>
              <a:ext cx="1066800" cy="175260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7353300" y="3810000"/>
              <a:ext cx="762000" cy="304800"/>
            </a:xfrm>
            <a:prstGeom prst="round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32" name="Rounded Rectangle 31"/>
            <p:cNvSpPr/>
            <p:nvPr/>
          </p:nvSpPr>
          <p:spPr>
            <a:xfrm>
              <a:off x="7353300" y="4572000"/>
              <a:ext cx="762000" cy="304800"/>
            </a:xfrm>
            <a:prstGeom prst="roundRect">
              <a:avLst/>
            </a:prstGeom>
            <a:solidFill>
              <a:srgbClr val="7030A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7353300" y="4191000"/>
              <a:ext cx="762000" cy="304800"/>
            </a:xfrm>
            <a:prstGeom prst="round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44" name="TextBox 43"/>
            <p:cNvSpPr txBox="1"/>
            <p:nvPr/>
          </p:nvSpPr>
          <p:spPr>
            <a:xfrm>
              <a:off x="7537847" y="4953000"/>
              <a:ext cx="615553" cy="340799"/>
            </a:xfrm>
            <a:prstGeom prst="rect">
              <a:avLst/>
            </a:prstGeom>
            <a:noFill/>
          </p:spPr>
          <p:txBody>
            <a:bodyPr vert="vert" wrap="none" rtlCol="0">
              <a:spAutoFit/>
            </a:bodyPr>
            <a:lstStyle/>
            <a:p>
              <a:r>
                <a:rPr lang="en-US" sz="2800" dirty="0" smtClean="0"/>
                <a:t>…</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m.history.jpg"/>
          <p:cNvPicPr>
            <a:picLocks noChangeAspect="1"/>
          </p:cNvPicPr>
          <p:nvPr/>
        </p:nvPicPr>
        <p:blipFill>
          <a:blip r:embed="rId2" cstate="print"/>
          <a:stretch>
            <a:fillRect/>
          </a:stretch>
        </p:blipFill>
        <p:spPr>
          <a:xfrm>
            <a:off x="0" y="685800"/>
            <a:ext cx="9144000" cy="3789045"/>
          </a:xfrm>
          <a:prstGeom prst="rect">
            <a:avLst/>
          </a:prstGeom>
        </p:spPr>
      </p:pic>
      <p:sp>
        <p:nvSpPr>
          <p:cNvPr id="5" name="Rectangle 4"/>
          <p:cNvSpPr/>
          <p:nvPr/>
        </p:nvSpPr>
        <p:spPr>
          <a:xfrm>
            <a:off x="1676400" y="3352800"/>
            <a:ext cx="5334000" cy="152400"/>
          </a:xfrm>
          <a:prstGeom prst="rect">
            <a:avLst/>
          </a:prstGeom>
          <a:solidFill>
            <a:srgbClr val="FC2020">
              <a:alpha val="34902"/>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p:cNvSpPr/>
          <p:nvPr/>
        </p:nvSpPr>
        <p:spPr>
          <a:xfrm>
            <a:off x="0" y="3733800"/>
            <a:ext cx="9144000" cy="685800"/>
          </a:xfrm>
          <a:prstGeom prst="rect">
            <a:avLst/>
          </a:prstGeom>
          <a:solidFill>
            <a:schemeClr val="bg1"/>
          </a:solidFill>
          <a:ln w="28575">
            <a:solidFill>
              <a:srgbClr val="C00000"/>
            </a:solid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hlinkClick r:id="rId3" tooltip="3-M syndrome"/>
              </a:rPr>
              <a:t>19:16, 26 June 2008</a:t>
            </a:r>
            <a:r>
              <a:rPr lang="en-US" dirty="0" smtClean="0">
                <a:solidFill>
                  <a:schemeClr val="tx1"/>
                </a:solidFill>
              </a:rPr>
              <a:t> </a:t>
            </a:r>
            <a:r>
              <a:rPr lang="en-US" dirty="0" smtClean="0">
                <a:solidFill>
                  <a:schemeClr val="tx1"/>
                </a:solidFill>
                <a:hlinkClick r:id="rId4" tooltip="Special:Contributions/209.190.172.98"/>
              </a:rPr>
              <a:t>209.190.172.98</a:t>
            </a:r>
            <a:r>
              <a:rPr lang="en-US" dirty="0" smtClean="0">
                <a:solidFill>
                  <a:schemeClr val="tx1"/>
                </a:solidFill>
              </a:rPr>
              <a:t> (</a:t>
            </a:r>
            <a:r>
              <a:rPr lang="en-US" dirty="0" smtClean="0">
                <a:solidFill>
                  <a:schemeClr val="tx1"/>
                </a:solidFill>
                <a:hlinkClick r:id="rId5" tooltip="User talk:209.190.172.98 (page does not exist)"/>
              </a:rPr>
              <a:t>talk</a:t>
            </a:r>
            <a:r>
              <a:rPr lang="en-US" dirty="0" smtClean="0">
                <a:solidFill>
                  <a:schemeClr val="tx1"/>
                </a:solidFill>
              </a:rPr>
              <a:t>) (8,069 bytes</a:t>
            </a:r>
            <a:r>
              <a:rPr lang="en-US" dirty="0" smtClean="0">
                <a:solidFill>
                  <a:schemeClr val="tx1"/>
                </a:solidFill>
              </a:rPr>
              <a:t>)</a:t>
            </a:r>
          </a:p>
          <a:p>
            <a:pPr algn="ctr"/>
            <a:r>
              <a:rPr lang="en-US" dirty="0" smtClean="0">
                <a:solidFill>
                  <a:schemeClr val="tx1"/>
                </a:solidFill>
              </a:rPr>
              <a:t> Added </a:t>
            </a:r>
            <a:r>
              <a:rPr lang="en-US" dirty="0" smtClean="0">
                <a:solidFill>
                  <a:schemeClr val="tx1"/>
                </a:solidFill>
              </a:rPr>
              <a:t>automatically generated summary of topic drawn from web resources (see discussion</a:t>
            </a:r>
            <a:r>
              <a:rPr lang="en-US" dirty="0" smtClean="0">
                <a:solidFill>
                  <a:schemeClr val="tx1"/>
                </a:solidFill>
              </a:rPr>
              <a:t>).</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r>
              <a:rPr lang="en-US" dirty="0" smtClean="0">
                <a:solidFill>
                  <a:srgbClr val="0099CC"/>
                </a:solidFill>
              </a:rPr>
              <a:t>No Template</a:t>
            </a:r>
            <a:endParaRPr lang="en-US" dirty="0">
              <a:solidFill>
                <a:srgbClr val="0099CC"/>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457200" y="6019800"/>
            <a:ext cx="82296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Structure helps</a:t>
            </a:r>
            <a:r>
              <a:rPr kumimoji="0" lang="en-US" sz="2800" b="0" i="0" u="none" strike="noStrike" kern="1200" cap="none" spc="0" normalizeH="0" noProof="0" dirty="0" smtClean="0">
                <a:ln>
                  <a:noFill/>
                </a:ln>
                <a:solidFill>
                  <a:schemeClr val="tx1"/>
                </a:solidFill>
                <a:effectLst/>
                <a:uLnTx/>
                <a:uFillTx/>
                <a:latin typeface="+mn-lt"/>
                <a:ea typeface="+mn-ea"/>
                <a:cs typeface="+mn-cs"/>
              </a:rPr>
              <a:t> performance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4800600" y="4191000"/>
            <a:ext cx="762000" cy="1828800"/>
            <a:chOff x="4800600" y="4191000"/>
            <a:chExt cx="762000" cy="1828800"/>
          </a:xfrm>
        </p:grpSpPr>
        <p:sp>
          <p:nvSpPr>
            <p:cNvPr id="65" name="Rounded Rectangle 7"/>
            <p:cNvSpPr/>
            <p:nvPr/>
          </p:nvSpPr>
          <p:spPr>
            <a:xfrm>
              <a:off x="4800600" y="4572000"/>
              <a:ext cx="762000" cy="304800"/>
            </a:xfrm>
            <a:prstGeom prst="roundRect">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lumMod val="75000"/>
                      <a:lumOff val="25000"/>
                    </a:schemeClr>
                  </a:solidFill>
                </a:rPr>
                <a:t>1</a:t>
              </a:r>
              <a:endParaRPr lang="en-US" dirty="0">
                <a:solidFill>
                  <a:schemeClr val="tx1">
                    <a:lumMod val="75000"/>
                    <a:lumOff val="25000"/>
                  </a:schemeClr>
                </a:solidFill>
              </a:endParaRPr>
            </a:p>
          </p:txBody>
        </p:sp>
        <p:sp>
          <p:nvSpPr>
            <p:cNvPr id="66" name="Rounded Rectangle 8"/>
            <p:cNvSpPr/>
            <p:nvPr/>
          </p:nvSpPr>
          <p:spPr>
            <a:xfrm>
              <a:off x="4800600" y="4953000"/>
              <a:ext cx="762000" cy="304800"/>
            </a:xfrm>
            <a:prstGeom prst="roundRect">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lumMod val="75000"/>
                      <a:lumOff val="25000"/>
                    </a:schemeClr>
                  </a:solidFill>
                </a:rPr>
                <a:t>2</a:t>
              </a:r>
              <a:endParaRPr lang="en-US" dirty="0">
                <a:solidFill>
                  <a:schemeClr val="tx1">
                    <a:lumMod val="75000"/>
                    <a:lumOff val="25000"/>
                  </a:schemeClr>
                </a:solidFill>
              </a:endParaRPr>
            </a:p>
          </p:txBody>
        </p:sp>
        <p:sp>
          <p:nvSpPr>
            <p:cNvPr id="67" name="Rounded Rectangle 9"/>
            <p:cNvSpPr/>
            <p:nvPr/>
          </p:nvSpPr>
          <p:spPr>
            <a:xfrm>
              <a:off x="4800600" y="5334000"/>
              <a:ext cx="762000" cy="304800"/>
            </a:xfrm>
            <a:prstGeom prst="roundRect">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lumMod val="75000"/>
                      <a:lumOff val="25000"/>
                    </a:schemeClr>
                  </a:solidFill>
                </a:rPr>
                <a:t>3</a:t>
              </a:r>
              <a:endParaRPr lang="en-US" dirty="0">
                <a:solidFill>
                  <a:schemeClr val="tx1">
                    <a:lumMod val="75000"/>
                    <a:lumOff val="25000"/>
                  </a:schemeClr>
                </a:solidFill>
              </a:endParaRPr>
            </a:p>
          </p:txBody>
        </p:sp>
        <p:sp>
          <p:nvSpPr>
            <p:cNvPr id="68" name="Rounded Rectangle 67"/>
            <p:cNvSpPr/>
            <p:nvPr/>
          </p:nvSpPr>
          <p:spPr>
            <a:xfrm>
              <a:off x="4800600" y="4191000"/>
              <a:ext cx="762000" cy="304800"/>
            </a:xfrm>
            <a:prstGeom prst="roundRect">
              <a:avLst/>
            </a:prstGeom>
            <a:solidFill>
              <a:schemeClr val="bg1"/>
            </a:solidFill>
            <a:ln>
              <a:solidFill>
                <a:srgbClr val="0099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tx1"/>
                  </a:solidFill>
                </a:rPr>
                <a:t>Symptoms</a:t>
              </a:r>
              <a:endParaRPr lang="en-US" sz="1000" dirty="0">
                <a:solidFill>
                  <a:schemeClr val="tx1"/>
                </a:solidFill>
              </a:endParaRPr>
            </a:p>
          </p:txBody>
        </p:sp>
        <p:sp>
          <p:nvSpPr>
            <p:cNvPr id="36" name="Rounded Rectangle 9"/>
            <p:cNvSpPr/>
            <p:nvPr/>
          </p:nvSpPr>
          <p:spPr>
            <a:xfrm>
              <a:off x="4800600" y="5715000"/>
              <a:ext cx="762000" cy="304800"/>
            </a:xfrm>
            <a:prstGeom prst="roundRect">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lumMod val="75000"/>
                      <a:lumOff val="25000"/>
                    </a:schemeClr>
                  </a:solidFill>
                </a:rPr>
                <a:t>4</a:t>
              </a:r>
              <a:endParaRPr lang="en-US" dirty="0">
                <a:solidFill>
                  <a:schemeClr val="tx1">
                    <a:lumMod val="75000"/>
                    <a:lumOff val="25000"/>
                  </a:schemeClr>
                </a:solidFill>
              </a:endParaRPr>
            </a:p>
          </p:txBody>
        </p:sp>
      </p:grpSp>
      <p:grpSp>
        <p:nvGrpSpPr>
          <p:cNvPr id="38" name="Group 37"/>
          <p:cNvGrpSpPr/>
          <p:nvPr/>
        </p:nvGrpSpPr>
        <p:grpSpPr>
          <a:xfrm>
            <a:off x="3581400" y="4191000"/>
            <a:ext cx="762000" cy="1828800"/>
            <a:chOff x="3581400" y="4191000"/>
            <a:chExt cx="762000" cy="1828800"/>
          </a:xfrm>
        </p:grpSpPr>
        <p:sp>
          <p:nvSpPr>
            <p:cNvPr id="69" name="Rounded Rectangle 10"/>
            <p:cNvSpPr/>
            <p:nvPr/>
          </p:nvSpPr>
          <p:spPr>
            <a:xfrm>
              <a:off x="3581400" y="4572000"/>
              <a:ext cx="762000" cy="304800"/>
            </a:xfrm>
            <a:prstGeom prst="roundRect">
              <a:avLst/>
            </a:prstGeom>
            <a:solidFill>
              <a:schemeClr val="bg1"/>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1</a:t>
              </a:r>
              <a:endParaRPr lang="en-US" dirty="0">
                <a:solidFill>
                  <a:schemeClr val="tx1">
                    <a:lumMod val="75000"/>
                    <a:lumOff val="25000"/>
                  </a:schemeClr>
                </a:solidFill>
              </a:endParaRPr>
            </a:p>
          </p:txBody>
        </p:sp>
        <p:sp>
          <p:nvSpPr>
            <p:cNvPr id="70" name="Rounded Rectangle 11"/>
            <p:cNvSpPr/>
            <p:nvPr/>
          </p:nvSpPr>
          <p:spPr>
            <a:xfrm>
              <a:off x="3581400" y="4953000"/>
              <a:ext cx="762000" cy="304800"/>
            </a:xfrm>
            <a:prstGeom prst="roundRect">
              <a:avLst/>
            </a:prstGeom>
            <a:solidFill>
              <a:schemeClr val="bg1"/>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2</a:t>
              </a:r>
              <a:endParaRPr lang="en-US" dirty="0">
                <a:solidFill>
                  <a:schemeClr val="tx1">
                    <a:lumMod val="75000"/>
                    <a:lumOff val="25000"/>
                  </a:schemeClr>
                </a:solidFill>
              </a:endParaRPr>
            </a:p>
          </p:txBody>
        </p:sp>
        <p:sp>
          <p:nvSpPr>
            <p:cNvPr id="71" name="Rounded Rectangle 12"/>
            <p:cNvSpPr/>
            <p:nvPr/>
          </p:nvSpPr>
          <p:spPr>
            <a:xfrm>
              <a:off x="3581400" y="5334000"/>
              <a:ext cx="762000" cy="304800"/>
            </a:xfrm>
            <a:prstGeom prst="roundRect">
              <a:avLst/>
            </a:prstGeom>
            <a:solidFill>
              <a:schemeClr val="bg1"/>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3</a:t>
              </a:r>
              <a:endParaRPr lang="en-US" dirty="0">
                <a:solidFill>
                  <a:schemeClr val="tx1">
                    <a:lumMod val="75000"/>
                    <a:lumOff val="25000"/>
                  </a:schemeClr>
                </a:solidFill>
              </a:endParaRPr>
            </a:p>
          </p:txBody>
        </p:sp>
        <p:sp>
          <p:nvSpPr>
            <p:cNvPr id="72" name="Rounded Rectangle 17"/>
            <p:cNvSpPr/>
            <p:nvPr/>
          </p:nvSpPr>
          <p:spPr>
            <a:xfrm>
              <a:off x="3581400" y="4191000"/>
              <a:ext cx="762000" cy="304800"/>
            </a:xfrm>
            <a:prstGeom prst="roundRect">
              <a:avLst/>
            </a:prstGeom>
            <a:solidFill>
              <a:schemeClr val="bg1"/>
            </a:solidFill>
            <a:ln>
              <a:solidFill>
                <a:srgbClr val="FF99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tx1"/>
                  </a:solidFill>
                </a:rPr>
                <a:t>Causes</a:t>
              </a:r>
              <a:endParaRPr lang="en-US" sz="1000" dirty="0">
                <a:solidFill>
                  <a:schemeClr val="tx1"/>
                </a:solidFill>
              </a:endParaRPr>
            </a:p>
          </p:txBody>
        </p:sp>
        <p:sp>
          <p:nvSpPr>
            <p:cNvPr id="35" name="Rounded Rectangle 12"/>
            <p:cNvSpPr/>
            <p:nvPr/>
          </p:nvSpPr>
          <p:spPr>
            <a:xfrm>
              <a:off x="3581400" y="5715000"/>
              <a:ext cx="762000" cy="304800"/>
            </a:xfrm>
            <a:prstGeom prst="roundRect">
              <a:avLst/>
            </a:prstGeom>
            <a:solidFill>
              <a:schemeClr val="bg1"/>
            </a:solidFill>
            <a:ln>
              <a:solidFill>
                <a:srgbClr val="FF99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4</a:t>
              </a:r>
              <a:endParaRPr lang="en-US" dirty="0">
                <a:solidFill>
                  <a:schemeClr val="tx1">
                    <a:lumMod val="75000"/>
                    <a:lumOff val="25000"/>
                  </a:schemeClr>
                </a:solidFill>
              </a:endParaRPr>
            </a:p>
          </p:txBody>
        </p:sp>
      </p:grpSp>
      <p:sp>
        <p:nvSpPr>
          <p:cNvPr id="2" name="Title 1"/>
          <p:cNvSpPr>
            <a:spLocks noGrp="1"/>
          </p:cNvSpPr>
          <p:nvPr>
            <p:ph type="title"/>
          </p:nvPr>
        </p:nvSpPr>
        <p:spPr/>
        <p:txBody>
          <a:bodyPr/>
          <a:lstStyle/>
          <a:p>
            <a:r>
              <a:rPr lang="en-US" dirty="0" smtClean="0"/>
              <a:t>Baselines: </a:t>
            </a:r>
            <a:r>
              <a:rPr lang="en-US" dirty="0" smtClean="0">
                <a:solidFill>
                  <a:srgbClr val="7030A0"/>
                </a:solidFill>
              </a:rPr>
              <a:t>Disjoint</a:t>
            </a:r>
            <a:endParaRPr lang="en-US" dirty="0">
              <a:solidFill>
                <a:srgbClr val="7030A0"/>
              </a:solidFill>
            </a:endParaRPr>
          </a:p>
        </p:txBody>
      </p:sp>
      <p:sp>
        <p:nvSpPr>
          <p:cNvPr id="3" name="Content Placeholder 2"/>
          <p:cNvSpPr>
            <a:spLocks noGrp="1"/>
          </p:cNvSpPr>
          <p:nvPr>
            <p:ph idx="1"/>
          </p:nvPr>
        </p:nvSpPr>
        <p:spPr/>
        <p:txBody>
          <a:bodyPr>
            <a:normAutofit/>
          </a:bodyPr>
          <a:lstStyle/>
          <a:p>
            <a:r>
              <a:rPr lang="en-US" sz="2400" dirty="0" smtClean="0"/>
              <a:t>Search</a:t>
            </a:r>
          </a:p>
          <a:p>
            <a:pPr lvl="1"/>
            <a:r>
              <a:rPr lang="en-US" sz="2000" dirty="0" smtClean="0"/>
              <a:t>First paragraphs of the first search result</a:t>
            </a:r>
          </a:p>
          <a:p>
            <a:r>
              <a:rPr lang="en-US" sz="2400" dirty="0" smtClean="0"/>
              <a:t>No Template</a:t>
            </a:r>
          </a:p>
          <a:p>
            <a:pPr lvl="1"/>
            <a:r>
              <a:rPr lang="en-US" sz="2000" dirty="0" smtClean="0"/>
              <a:t>Single classifier with topic clustering</a:t>
            </a:r>
          </a:p>
          <a:p>
            <a:r>
              <a:rPr lang="en-US" sz="2400" dirty="0" smtClean="0"/>
              <a:t>Disjoint</a:t>
            </a:r>
          </a:p>
          <a:p>
            <a:pPr lvl="1"/>
            <a:r>
              <a:rPr lang="en-US" sz="2000" dirty="0" smtClean="0"/>
              <a:t>Separate training for section classifiers</a:t>
            </a:r>
            <a:endParaRPr lang="en-US" sz="2000" dirty="0"/>
          </a:p>
        </p:txBody>
      </p:sp>
      <p:grpSp>
        <p:nvGrpSpPr>
          <p:cNvPr id="54" name="Group 60"/>
          <p:cNvGrpSpPr/>
          <p:nvPr/>
        </p:nvGrpSpPr>
        <p:grpSpPr>
          <a:xfrm>
            <a:off x="6019800" y="4191000"/>
            <a:ext cx="762000" cy="1828800"/>
            <a:chOff x="5676900" y="4191000"/>
            <a:chExt cx="762000" cy="1828800"/>
          </a:xfrm>
        </p:grpSpPr>
        <p:sp>
          <p:nvSpPr>
            <p:cNvPr id="55" name="Rounded Rectangle 54"/>
            <p:cNvSpPr/>
            <p:nvPr/>
          </p:nvSpPr>
          <p:spPr>
            <a:xfrm>
              <a:off x="5676900" y="4953000"/>
              <a:ext cx="762000" cy="304800"/>
            </a:xfrm>
            <a:prstGeom prst="roundRect">
              <a:avLst/>
            </a:prstGeom>
            <a:solidFill>
              <a:schemeClr val="bg1"/>
            </a:solidFill>
            <a:ln>
              <a:solidFill>
                <a:srgbClr val="0099C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lumMod val="75000"/>
                      <a:lumOff val="25000"/>
                    </a:schemeClr>
                  </a:solidFill>
                </a:rPr>
                <a:t>2</a:t>
              </a:r>
              <a:endParaRPr lang="en-US" dirty="0">
                <a:solidFill>
                  <a:schemeClr val="tx1">
                    <a:lumMod val="75000"/>
                    <a:lumOff val="25000"/>
                  </a:schemeClr>
                </a:solidFill>
              </a:endParaRPr>
            </a:p>
          </p:txBody>
        </p:sp>
        <p:sp>
          <p:nvSpPr>
            <p:cNvPr id="56" name="Rounded Rectangle 55"/>
            <p:cNvSpPr/>
            <p:nvPr/>
          </p:nvSpPr>
          <p:spPr>
            <a:xfrm>
              <a:off x="5676900" y="4572000"/>
              <a:ext cx="762000" cy="304800"/>
            </a:xfrm>
            <a:prstGeom prst="roundRect">
              <a:avLst/>
            </a:prstGeom>
            <a:solidFill>
              <a:schemeClr val="bg1"/>
            </a:solidFill>
            <a:ln>
              <a:solidFill>
                <a:srgbClr val="0099C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lumMod val="75000"/>
                      <a:lumOff val="25000"/>
                    </a:schemeClr>
                  </a:solidFill>
                </a:rPr>
                <a:t>1</a:t>
              </a:r>
              <a:endParaRPr lang="en-US" dirty="0">
                <a:solidFill>
                  <a:schemeClr val="tx1">
                    <a:lumMod val="75000"/>
                    <a:lumOff val="25000"/>
                  </a:schemeClr>
                </a:solidFill>
              </a:endParaRPr>
            </a:p>
          </p:txBody>
        </p:sp>
        <p:sp>
          <p:nvSpPr>
            <p:cNvPr id="57" name="Rounded Rectangle 56"/>
            <p:cNvSpPr/>
            <p:nvPr/>
          </p:nvSpPr>
          <p:spPr>
            <a:xfrm>
              <a:off x="5676900" y="5334000"/>
              <a:ext cx="762000" cy="304800"/>
            </a:xfrm>
            <a:prstGeom prst="roundRect">
              <a:avLst/>
            </a:prstGeom>
            <a:solidFill>
              <a:schemeClr val="bg1"/>
            </a:solidFill>
            <a:ln>
              <a:solidFill>
                <a:srgbClr val="0099C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lumMod val="75000"/>
                      <a:lumOff val="25000"/>
                    </a:schemeClr>
                  </a:solidFill>
                </a:rPr>
                <a:t>3</a:t>
              </a:r>
              <a:endParaRPr lang="en-US" dirty="0">
                <a:solidFill>
                  <a:schemeClr val="tx1">
                    <a:lumMod val="75000"/>
                    <a:lumOff val="25000"/>
                  </a:schemeClr>
                </a:solidFill>
              </a:endParaRPr>
            </a:p>
          </p:txBody>
        </p:sp>
        <p:sp>
          <p:nvSpPr>
            <p:cNvPr id="58" name="Rounded Rectangle 57"/>
            <p:cNvSpPr/>
            <p:nvPr/>
          </p:nvSpPr>
          <p:spPr>
            <a:xfrm>
              <a:off x="5676900" y="4191000"/>
              <a:ext cx="762000" cy="304800"/>
            </a:xfrm>
            <a:prstGeom prst="roundRect">
              <a:avLst/>
            </a:prstGeom>
            <a:solidFill>
              <a:schemeClr val="bg1"/>
            </a:solidFill>
            <a:ln>
              <a:solidFill>
                <a:srgbClr val="0099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tx1"/>
                  </a:solidFill>
                </a:rPr>
                <a:t>Treatment</a:t>
              </a:r>
              <a:endParaRPr lang="en-US" sz="1000" dirty="0">
                <a:solidFill>
                  <a:schemeClr val="tx1"/>
                </a:solidFill>
              </a:endParaRPr>
            </a:p>
          </p:txBody>
        </p:sp>
        <p:sp>
          <p:nvSpPr>
            <p:cNvPr id="59" name="Rounded Rectangle 58"/>
            <p:cNvSpPr/>
            <p:nvPr/>
          </p:nvSpPr>
          <p:spPr>
            <a:xfrm>
              <a:off x="5676900" y="5715000"/>
              <a:ext cx="762000" cy="304800"/>
            </a:xfrm>
            <a:prstGeom prst="roundRect">
              <a:avLst/>
            </a:prstGeom>
            <a:solidFill>
              <a:schemeClr val="bg1"/>
            </a:solidFill>
            <a:ln>
              <a:solidFill>
                <a:srgbClr val="0099C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lumMod val="75000"/>
                      <a:lumOff val="25000"/>
                    </a:schemeClr>
                  </a:solidFill>
                </a:rPr>
                <a:t>4</a:t>
              </a:r>
              <a:endParaRPr lang="en-US" dirty="0">
                <a:solidFill>
                  <a:schemeClr val="tx1">
                    <a:lumMod val="75000"/>
                    <a:lumOff val="25000"/>
                  </a:schemeClr>
                </a:solidFill>
              </a:endParaRPr>
            </a:p>
          </p:txBody>
        </p:sp>
      </p:grpSp>
      <p:sp>
        <p:nvSpPr>
          <p:cNvPr id="73" name="Rectangle 72"/>
          <p:cNvSpPr/>
          <p:nvPr/>
        </p:nvSpPr>
        <p:spPr>
          <a:xfrm>
            <a:off x="5943600" y="4114800"/>
            <a:ext cx="914400" cy="1981200"/>
          </a:xfrm>
          <a:prstGeom prst="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4" name="Rectangle 73"/>
          <p:cNvSpPr/>
          <p:nvPr/>
        </p:nvSpPr>
        <p:spPr>
          <a:xfrm>
            <a:off x="4724400" y="4114800"/>
            <a:ext cx="914400" cy="1981200"/>
          </a:xfrm>
          <a:prstGeom prst="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5" name="Rectangle 74"/>
          <p:cNvSpPr/>
          <p:nvPr/>
        </p:nvSpPr>
        <p:spPr>
          <a:xfrm>
            <a:off x="3505200" y="4114800"/>
            <a:ext cx="914400" cy="1981200"/>
          </a:xfrm>
          <a:prstGeom prst="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53" name="Group 59"/>
          <p:cNvGrpSpPr/>
          <p:nvPr/>
        </p:nvGrpSpPr>
        <p:grpSpPr>
          <a:xfrm>
            <a:off x="2362200" y="4191000"/>
            <a:ext cx="762000" cy="1828800"/>
            <a:chOff x="2705100" y="4191000"/>
            <a:chExt cx="762000" cy="1828800"/>
          </a:xfrm>
        </p:grpSpPr>
        <p:sp>
          <p:nvSpPr>
            <p:cNvPr id="60" name="Rounded Rectangle 4"/>
            <p:cNvSpPr/>
            <p:nvPr/>
          </p:nvSpPr>
          <p:spPr>
            <a:xfrm>
              <a:off x="2705100" y="4572000"/>
              <a:ext cx="762000" cy="304800"/>
            </a:xfrm>
            <a:prstGeom prst="roundRect">
              <a:avLst/>
            </a:prstGeom>
            <a:solidFill>
              <a:schemeClr val="bg1"/>
            </a:solidFill>
            <a:ln>
              <a:solidFill>
                <a:srgbClr val="CC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1</a:t>
              </a:r>
              <a:endParaRPr lang="en-US" dirty="0">
                <a:solidFill>
                  <a:schemeClr val="tx1">
                    <a:lumMod val="75000"/>
                    <a:lumOff val="25000"/>
                  </a:schemeClr>
                </a:solidFill>
              </a:endParaRPr>
            </a:p>
          </p:txBody>
        </p:sp>
        <p:sp>
          <p:nvSpPr>
            <p:cNvPr id="61" name="Rounded Rectangle 5"/>
            <p:cNvSpPr/>
            <p:nvPr/>
          </p:nvSpPr>
          <p:spPr>
            <a:xfrm>
              <a:off x="2705100" y="4953000"/>
              <a:ext cx="762000" cy="304800"/>
            </a:xfrm>
            <a:prstGeom prst="roundRect">
              <a:avLst/>
            </a:prstGeom>
            <a:solidFill>
              <a:schemeClr val="bg1"/>
            </a:solidFill>
            <a:ln>
              <a:solidFill>
                <a:srgbClr val="CC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2</a:t>
              </a:r>
              <a:endParaRPr lang="en-US" dirty="0">
                <a:solidFill>
                  <a:schemeClr val="tx1">
                    <a:lumMod val="75000"/>
                    <a:lumOff val="25000"/>
                  </a:schemeClr>
                </a:solidFill>
              </a:endParaRPr>
            </a:p>
          </p:txBody>
        </p:sp>
        <p:sp>
          <p:nvSpPr>
            <p:cNvPr id="62" name="Rounded Rectangle 6"/>
            <p:cNvSpPr/>
            <p:nvPr/>
          </p:nvSpPr>
          <p:spPr>
            <a:xfrm>
              <a:off x="2705100" y="5334000"/>
              <a:ext cx="762000" cy="304800"/>
            </a:xfrm>
            <a:prstGeom prst="roundRect">
              <a:avLst/>
            </a:prstGeom>
            <a:solidFill>
              <a:schemeClr val="bg1"/>
            </a:solidFill>
            <a:ln>
              <a:solidFill>
                <a:srgbClr val="CC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3</a:t>
              </a:r>
              <a:endParaRPr lang="en-US" dirty="0">
                <a:solidFill>
                  <a:schemeClr val="tx1">
                    <a:lumMod val="75000"/>
                    <a:lumOff val="25000"/>
                  </a:schemeClr>
                </a:solidFill>
              </a:endParaRPr>
            </a:p>
          </p:txBody>
        </p:sp>
        <p:sp>
          <p:nvSpPr>
            <p:cNvPr id="63" name="Rounded Rectangle 62"/>
            <p:cNvSpPr/>
            <p:nvPr/>
          </p:nvSpPr>
          <p:spPr>
            <a:xfrm>
              <a:off x="2705100" y="4191000"/>
              <a:ext cx="762000" cy="304800"/>
            </a:xfrm>
            <a:prstGeom prst="roundRect">
              <a:avLst/>
            </a:prstGeom>
            <a:solidFill>
              <a:schemeClr val="bg1"/>
            </a:solidFill>
            <a:ln>
              <a:solidFill>
                <a:srgbClr val="CC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smtClean="0">
                  <a:solidFill>
                    <a:schemeClr val="tx1"/>
                  </a:solidFill>
                </a:rPr>
                <a:t>Diagnosis</a:t>
              </a:r>
              <a:endParaRPr lang="en-US" sz="1000" dirty="0">
                <a:solidFill>
                  <a:schemeClr val="tx1"/>
                </a:solidFill>
              </a:endParaRPr>
            </a:p>
          </p:txBody>
        </p:sp>
        <p:sp>
          <p:nvSpPr>
            <p:cNvPr id="64" name="Rounded Rectangle 63"/>
            <p:cNvSpPr/>
            <p:nvPr/>
          </p:nvSpPr>
          <p:spPr>
            <a:xfrm>
              <a:off x="2705100" y="5715000"/>
              <a:ext cx="762000" cy="304800"/>
            </a:xfrm>
            <a:prstGeom prst="roundRect">
              <a:avLst/>
            </a:prstGeom>
            <a:solidFill>
              <a:schemeClr val="bg1"/>
            </a:solidFill>
            <a:ln>
              <a:solidFill>
                <a:srgbClr val="CC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75000"/>
                      <a:lumOff val="25000"/>
                    </a:schemeClr>
                  </a:solidFill>
                </a:rPr>
                <a:t>4</a:t>
              </a:r>
              <a:endParaRPr lang="en-US" dirty="0">
                <a:solidFill>
                  <a:schemeClr val="tx1">
                    <a:lumMod val="75000"/>
                    <a:lumOff val="25000"/>
                  </a:schemeClr>
                </a:solidFill>
              </a:endParaRPr>
            </a:p>
          </p:txBody>
        </p:sp>
      </p:grpSp>
      <p:sp>
        <p:nvSpPr>
          <p:cNvPr id="37" name="Rounded Rectangle 4"/>
          <p:cNvSpPr/>
          <p:nvPr/>
        </p:nvSpPr>
        <p:spPr>
          <a:xfrm>
            <a:off x="2362200" y="45720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1</a:t>
            </a:r>
            <a:endParaRPr lang="en-US" dirty="0"/>
          </a:p>
        </p:txBody>
      </p:sp>
      <p:sp>
        <p:nvSpPr>
          <p:cNvPr id="76" name="Rectangle 75"/>
          <p:cNvSpPr/>
          <p:nvPr/>
        </p:nvSpPr>
        <p:spPr>
          <a:xfrm>
            <a:off x="2286000" y="4114800"/>
            <a:ext cx="914400" cy="1981200"/>
          </a:xfrm>
          <a:prstGeom prst="rect">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8" name="Rounded Rectangle 10"/>
          <p:cNvSpPr/>
          <p:nvPr/>
        </p:nvSpPr>
        <p:spPr>
          <a:xfrm>
            <a:off x="3581400" y="4572000"/>
            <a:ext cx="762000" cy="304800"/>
          </a:xfrm>
          <a:prstGeom prst="roundRect">
            <a:avLst/>
          </a:prstGeom>
          <a:solidFill>
            <a:srgbClr val="FF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79" name="Rounded Rectangle 7"/>
          <p:cNvSpPr/>
          <p:nvPr/>
        </p:nvSpPr>
        <p:spPr>
          <a:xfrm>
            <a:off x="4800600" y="4572000"/>
            <a:ext cx="762000" cy="304800"/>
          </a:xfrm>
          <a:prstGeom prst="roundRect">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80" name="Rounded Rectangle 79"/>
          <p:cNvSpPr/>
          <p:nvPr/>
        </p:nvSpPr>
        <p:spPr>
          <a:xfrm>
            <a:off x="6019800" y="4572000"/>
            <a:ext cx="762000" cy="304800"/>
          </a:xfrm>
          <a:prstGeom prst="roundRect">
            <a:avLst/>
          </a:prstGeom>
          <a:solidFill>
            <a:srgbClr val="0099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8" grpId="0" animBg="1"/>
      <p:bldP spid="79"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r>
              <a:rPr lang="en-US" dirty="0" smtClean="0">
                <a:solidFill>
                  <a:srgbClr val="7030A0"/>
                </a:solidFill>
              </a:rPr>
              <a:t> Disjoint</a:t>
            </a:r>
            <a:endParaRPr lang="en-US" dirty="0">
              <a:solidFill>
                <a:srgbClr val="7030A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457200" y="6019800"/>
            <a:ext cx="82296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noProof="0" dirty="0" smtClean="0"/>
              <a:t>Joint learning helps performance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editor reaction: Method</a:t>
            </a:r>
            <a:endParaRPr lang="en-US" dirty="0"/>
          </a:p>
        </p:txBody>
      </p:sp>
      <p:sp>
        <p:nvSpPr>
          <p:cNvPr id="3" name="Content Placeholder 2"/>
          <p:cNvSpPr>
            <a:spLocks noGrp="1"/>
          </p:cNvSpPr>
          <p:nvPr>
            <p:ph idx="1"/>
          </p:nvPr>
        </p:nvSpPr>
        <p:spPr/>
        <p:txBody>
          <a:bodyPr>
            <a:normAutofit/>
          </a:bodyPr>
          <a:lstStyle/>
          <a:p>
            <a:r>
              <a:rPr lang="en-US" sz="2800" dirty="0" smtClean="0"/>
              <a:t>Goal:</a:t>
            </a:r>
          </a:p>
          <a:p>
            <a:pPr lvl="1"/>
            <a:r>
              <a:rPr lang="en-US" sz="2400" dirty="0" smtClean="0"/>
              <a:t>Observe long-term reader response to articles</a:t>
            </a:r>
          </a:p>
          <a:p>
            <a:r>
              <a:rPr lang="en-US" sz="2800" dirty="0" smtClean="0"/>
              <a:t>Method:</a:t>
            </a:r>
          </a:p>
          <a:p>
            <a:pPr lvl="1"/>
            <a:r>
              <a:rPr lang="en-US" sz="2400" dirty="0" smtClean="0"/>
              <a:t>Replace 15 Wikipedia stubs with system outputs</a:t>
            </a:r>
            <a:endParaRPr lang="en-US" sz="2400" dirty="0" smtClean="0"/>
          </a:p>
          <a:p>
            <a:pPr lvl="1"/>
            <a:r>
              <a:rPr lang="en-US" sz="2400" dirty="0" smtClean="0"/>
              <a:t>Monitor edits to evaluate article quality</a:t>
            </a:r>
          </a:p>
        </p:txBody>
      </p:sp>
      <p:grpSp>
        <p:nvGrpSpPr>
          <p:cNvPr id="19" name="Group 18"/>
          <p:cNvGrpSpPr/>
          <p:nvPr/>
        </p:nvGrpSpPr>
        <p:grpSpPr>
          <a:xfrm>
            <a:off x="762000" y="4191000"/>
            <a:ext cx="7467600" cy="1905000"/>
            <a:chOff x="990600" y="4419600"/>
            <a:chExt cx="7467600" cy="1905000"/>
          </a:xfrm>
        </p:grpSpPr>
        <p:sp>
          <p:nvSpPr>
            <p:cNvPr id="12" name="TextBox 11"/>
            <p:cNvSpPr txBox="1"/>
            <p:nvPr/>
          </p:nvSpPr>
          <p:spPr>
            <a:xfrm>
              <a:off x="990600" y="4419600"/>
              <a:ext cx="7315200" cy="19050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t"/>
            <a:lstStyle/>
            <a:p>
              <a:pPr indent="-236538"/>
              <a:endParaRPr lang="en-US" sz="1400" dirty="0">
                <a:solidFill>
                  <a:schemeClr val="tx1"/>
                </a:solidFill>
              </a:endParaRPr>
            </a:p>
          </p:txBody>
        </p:sp>
        <p:pic>
          <p:nvPicPr>
            <p:cNvPr id="11" name="Picture 10" descr="wikiside.jpg"/>
            <p:cNvPicPr>
              <a:picLocks noChangeAspect="1"/>
            </p:cNvPicPr>
            <p:nvPr/>
          </p:nvPicPr>
          <p:blipFill>
            <a:blip r:embed="rId2" cstate="print"/>
            <a:srcRect b="34717"/>
            <a:stretch>
              <a:fillRect/>
            </a:stretch>
          </p:blipFill>
          <p:spPr>
            <a:xfrm>
              <a:off x="990600" y="4419600"/>
              <a:ext cx="1064093" cy="1905000"/>
            </a:xfrm>
            <a:prstGeom prst="rect">
              <a:avLst/>
            </a:prstGeom>
          </p:spPr>
        </p:pic>
        <p:sp>
          <p:nvSpPr>
            <p:cNvPr id="13" name="TextBox 12"/>
            <p:cNvSpPr txBox="1"/>
            <p:nvPr/>
          </p:nvSpPr>
          <p:spPr>
            <a:xfrm>
              <a:off x="990600" y="4419600"/>
              <a:ext cx="7315200" cy="190500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indent="-236538"/>
              <a:endParaRPr lang="en-US" sz="1400" dirty="0">
                <a:solidFill>
                  <a:schemeClr val="tx1"/>
                </a:solidFill>
              </a:endParaRPr>
            </a:p>
          </p:txBody>
        </p:sp>
        <p:sp>
          <p:nvSpPr>
            <p:cNvPr id="4" name="TextBox 3"/>
            <p:cNvSpPr txBox="1"/>
            <p:nvPr/>
          </p:nvSpPr>
          <p:spPr>
            <a:xfrm>
              <a:off x="2057400" y="4419600"/>
              <a:ext cx="6400800" cy="1905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indent="-236538"/>
              <a:r>
                <a:rPr lang="en-US" dirty="0" smtClean="0">
                  <a:solidFill>
                    <a:schemeClr val="tx1"/>
                  </a:solidFill>
                </a:rPr>
                <a:t>Revision history of Felty’s syndrome</a:t>
              </a:r>
              <a:endParaRPr lang="en-US" dirty="0" smtClean="0">
                <a:solidFill>
                  <a:schemeClr val="tx1"/>
                </a:solidFill>
                <a:hlinkClick r:id="rId3" tooltip="Felty's syndrome"/>
              </a:endParaRPr>
            </a:p>
            <a:p>
              <a:pPr indent="-236538">
                <a:buFont typeface="Wingdings" pitchFamily="2" charset="2"/>
                <a:buChar char="§"/>
              </a:pPr>
              <a:r>
                <a:rPr lang="en-US" sz="1400" dirty="0" smtClean="0">
                  <a:solidFill>
                    <a:schemeClr val="tx1"/>
                  </a:solidFill>
                  <a:hlinkClick r:id="rId3" tooltip="Felty's syndrome"/>
                </a:rPr>
                <a:t>16:33</a:t>
              </a:r>
              <a:r>
                <a:rPr lang="en-US" sz="1400" dirty="0" smtClean="0">
                  <a:solidFill>
                    <a:schemeClr val="tx1"/>
                  </a:solidFill>
                  <a:hlinkClick r:id="rId3" tooltip="Felty's syndrome"/>
                </a:rPr>
                <a:t>, 15 February 2009</a:t>
              </a:r>
              <a:r>
                <a:rPr lang="en-US" sz="1400" dirty="0" smtClean="0">
                  <a:solidFill>
                    <a:schemeClr val="tx1"/>
                  </a:solidFill>
                </a:rPr>
                <a:t> </a:t>
              </a:r>
              <a:r>
                <a:rPr lang="en-US" sz="1400" dirty="0" err="1" smtClean="0">
                  <a:solidFill>
                    <a:schemeClr val="tx1"/>
                  </a:solidFill>
                  <a:hlinkClick r:id="rId4" tooltip="User:Stevenfruitsmaak"/>
                </a:rPr>
                <a:t>Stevenfruitsmaak</a:t>
              </a:r>
              <a:r>
                <a:rPr lang="en-US" sz="1400" dirty="0" smtClean="0">
                  <a:solidFill>
                    <a:schemeClr val="tx1"/>
                  </a:solidFill>
                </a:rPr>
                <a:t> m (5,404 bytes) (</a:t>
              </a:r>
              <a:r>
                <a:rPr lang="en-US" sz="1400" dirty="0" smtClean="0">
                  <a:solidFill>
                    <a:schemeClr val="tx1"/>
                  </a:solidFill>
                  <a:hlinkClick r:id="rId5" tooltip="Felty's syndrome"/>
                </a:rPr>
                <a:t>→</a:t>
              </a:r>
              <a:r>
                <a:rPr lang="en-US" sz="1400" dirty="0" smtClean="0">
                  <a:solidFill>
                    <a:schemeClr val="tx1"/>
                  </a:solidFill>
                </a:rPr>
                <a:t>Complications: c/e) </a:t>
              </a:r>
            </a:p>
            <a:p>
              <a:pPr indent="-236538">
                <a:buFont typeface="Wingdings" pitchFamily="2" charset="2"/>
                <a:buChar char="§"/>
              </a:pPr>
              <a:r>
                <a:rPr lang="en-US" sz="1400" dirty="0" smtClean="0">
                  <a:solidFill>
                    <a:schemeClr val="tx1"/>
                  </a:solidFill>
                  <a:hlinkClick r:id="rId6" tooltip="Felty's syndrome"/>
                </a:rPr>
                <a:t>00:00, 15 January 2009</a:t>
              </a:r>
              <a:r>
                <a:rPr lang="en-US" sz="1400" dirty="0" smtClean="0">
                  <a:solidFill>
                    <a:schemeClr val="tx1"/>
                  </a:solidFill>
                </a:rPr>
                <a:t> </a:t>
              </a:r>
              <a:r>
                <a:rPr lang="en-US" sz="1400" dirty="0" err="1" smtClean="0">
                  <a:solidFill>
                    <a:schemeClr val="tx1"/>
                  </a:solidFill>
                  <a:hlinkClick r:id="rId7" tooltip="User:AnjaManix (page does not exist)"/>
                </a:rPr>
                <a:t>AnjaManix</a:t>
              </a:r>
              <a:r>
                <a:rPr lang="en-US" sz="1400" dirty="0" smtClean="0">
                  <a:solidFill>
                    <a:schemeClr val="tx1"/>
                  </a:solidFill>
                </a:rPr>
                <a:t> (5,405 bytes) </a:t>
              </a:r>
            </a:p>
            <a:p>
              <a:pPr indent="-236538">
                <a:buFont typeface="Wingdings" pitchFamily="2" charset="2"/>
                <a:buChar char="§"/>
              </a:pPr>
              <a:r>
                <a:rPr lang="en-US" sz="1400" dirty="0" smtClean="0">
                  <a:solidFill>
                    <a:schemeClr val="tx1"/>
                  </a:solidFill>
                  <a:hlinkClick r:id="rId8" tooltip="Felty's syndrome"/>
                </a:rPr>
                <a:t>14:08, 23 December 2008</a:t>
              </a:r>
              <a:r>
                <a:rPr lang="en-US" sz="1400" dirty="0" smtClean="0">
                  <a:solidFill>
                    <a:schemeClr val="tx1"/>
                  </a:solidFill>
                </a:rPr>
                <a:t> </a:t>
              </a:r>
              <a:r>
                <a:rPr lang="en-US" sz="1400" dirty="0" smtClean="0">
                  <a:solidFill>
                    <a:schemeClr val="tx1"/>
                  </a:solidFill>
                  <a:hlinkClick r:id="rId9" tooltip="Special:Contributions/212.20.74.230"/>
                </a:rPr>
                <a:t>212.20.74.230</a:t>
              </a:r>
              <a:r>
                <a:rPr lang="en-US" sz="1400" dirty="0" smtClean="0">
                  <a:solidFill>
                    <a:schemeClr val="tx1"/>
                  </a:solidFill>
                </a:rPr>
                <a:t> (5,380 bytes) (</a:t>
              </a:r>
              <a:r>
                <a:rPr lang="en-US" sz="1400" dirty="0" err="1" smtClean="0">
                  <a:solidFill>
                    <a:schemeClr val="tx1"/>
                  </a:solidFill>
                </a:rPr>
                <a:t>cs</a:t>
              </a:r>
              <a:r>
                <a:rPr lang="en-US" sz="1400" dirty="0" smtClean="0">
                  <a:solidFill>
                    <a:schemeClr val="tx1"/>
                  </a:solidFill>
                </a:rPr>
                <a:t> </a:t>
              </a:r>
              <a:r>
                <a:rPr lang="en-US" sz="1400" dirty="0" err="1" smtClean="0">
                  <a:solidFill>
                    <a:schemeClr val="tx1"/>
                  </a:solidFill>
                </a:rPr>
                <a:t>iw</a:t>
              </a:r>
              <a:r>
                <a:rPr lang="en-US" sz="1400" dirty="0" smtClean="0">
                  <a:solidFill>
                    <a:schemeClr val="tx1"/>
                  </a:solidFill>
                </a:rPr>
                <a:t>) </a:t>
              </a:r>
            </a:p>
            <a:p>
              <a:pPr indent="-236538">
                <a:buFont typeface="Wingdings" pitchFamily="2" charset="2"/>
                <a:buChar char="§"/>
              </a:pPr>
              <a:r>
                <a:rPr lang="en-US" sz="1400" dirty="0" smtClean="0">
                  <a:solidFill>
                    <a:schemeClr val="tx1"/>
                  </a:solidFill>
                  <a:hlinkClick r:id="rId10" tooltip="Felty's syndrome"/>
                </a:rPr>
                <a:t>02:32, 16 December 2008</a:t>
              </a:r>
              <a:r>
                <a:rPr lang="en-US" sz="1400" dirty="0" smtClean="0">
                  <a:solidFill>
                    <a:schemeClr val="tx1"/>
                  </a:solidFill>
                </a:rPr>
                <a:t> </a:t>
              </a:r>
              <a:r>
                <a:rPr lang="en-US" sz="1400" dirty="0" err="1" smtClean="0">
                  <a:solidFill>
                    <a:schemeClr val="tx1"/>
                  </a:solidFill>
                  <a:hlinkClick r:id="rId11" tooltip="User:Kilbad"/>
                </a:rPr>
                <a:t>Kilbad</a:t>
              </a:r>
              <a:r>
                <a:rPr lang="en-US" sz="1400" dirty="0" smtClean="0">
                  <a:solidFill>
                    <a:schemeClr val="tx1"/>
                  </a:solidFill>
                </a:rPr>
                <a:t> (5,357 bytes) (</a:t>
              </a:r>
              <a:r>
                <a:rPr lang="en-US" sz="1400" dirty="0" smtClean="0">
                  <a:solidFill>
                    <a:schemeClr val="tx1"/>
                  </a:solidFill>
                  <a:hlinkClick r:id="rId12" tooltip="Felty's syndrome"/>
                </a:rPr>
                <a:t>→</a:t>
              </a:r>
              <a:r>
                <a:rPr lang="en-US" sz="1400" dirty="0" smtClean="0">
                  <a:solidFill>
                    <a:schemeClr val="tx1"/>
                  </a:solidFill>
                </a:rPr>
                <a:t>Causes: removing space) </a:t>
              </a:r>
            </a:p>
            <a:p>
              <a:pPr indent="-236538">
                <a:buFont typeface="Wingdings" pitchFamily="2" charset="2"/>
                <a:buChar char="§"/>
              </a:pPr>
              <a:r>
                <a:rPr lang="en-US" sz="1400" dirty="0" smtClean="0">
                  <a:solidFill>
                    <a:schemeClr val="tx1"/>
                  </a:solidFill>
                  <a:hlinkClick r:id="rId13" tooltip="Felty's syndrome"/>
                </a:rPr>
                <a:t>02:32, 16 December 2008</a:t>
              </a:r>
              <a:r>
                <a:rPr lang="en-US" sz="1400" dirty="0" smtClean="0">
                  <a:solidFill>
                    <a:schemeClr val="tx1"/>
                  </a:solidFill>
                </a:rPr>
                <a:t> </a:t>
              </a:r>
              <a:r>
                <a:rPr lang="en-US" sz="1400" dirty="0" err="1" smtClean="0">
                  <a:solidFill>
                    <a:schemeClr val="tx1"/>
                  </a:solidFill>
                  <a:hlinkClick r:id="rId11" tooltip="User:Kilbad"/>
                </a:rPr>
                <a:t>Kilbad</a:t>
              </a:r>
              <a:r>
                <a:rPr lang="en-US" sz="1400" dirty="0" smtClean="0">
                  <a:solidFill>
                    <a:schemeClr val="tx1"/>
                  </a:solidFill>
                </a:rPr>
                <a:t> m (5,358 bytes) (</a:t>
              </a:r>
              <a:r>
                <a:rPr lang="en-US" sz="1400" dirty="0" smtClean="0">
                  <a:solidFill>
                    <a:schemeClr val="tx1"/>
                  </a:solidFill>
                  <a:hlinkClick r:id="rId14" tooltip="Felty's syndrome"/>
                </a:rPr>
                <a:t>→</a:t>
              </a:r>
              <a:r>
                <a:rPr lang="en-US" sz="1400" dirty="0" smtClean="0">
                  <a:solidFill>
                    <a:schemeClr val="tx1"/>
                  </a:solidFill>
                </a:rPr>
                <a:t>Diagnosis: removing spaces) </a:t>
              </a:r>
            </a:p>
            <a:p>
              <a:pPr indent="-236538">
                <a:buFont typeface="Wingdings" pitchFamily="2" charset="2"/>
                <a:buChar char="§"/>
              </a:pPr>
              <a:r>
                <a:rPr lang="en-US" sz="1400" dirty="0" smtClean="0">
                  <a:solidFill>
                    <a:schemeClr val="tx1"/>
                  </a:solidFill>
                  <a:hlinkClick r:id="rId15" tooltip="Felty's syndrome"/>
                </a:rPr>
                <a:t>01:00, 16 December 2008</a:t>
              </a:r>
              <a:r>
                <a:rPr lang="en-US" sz="1400" dirty="0" smtClean="0">
                  <a:solidFill>
                    <a:schemeClr val="tx1"/>
                  </a:solidFill>
                </a:rPr>
                <a:t> </a:t>
              </a:r>
              <a:r>
                <a:rPr lang="en-US" sz="1400" dirty="0" smtClean="0">
                  <a:solidFill>
                    <a:schemeClr val="tx1"/>
                  </a:solidFill>
                  <a:hlinkClick r:id="rId16" tooltip="User:Arcadian"/>
                </a:rPr>
                <a:t>Arcadian</a:t>
              </a:r>
              <a:r>
                <a:rPr lang="en-US" sz="1400" dirty="0" smtClean="0">
                  <a:solidFill>
                    <a:schemeClr val="tx1"/>
                  </a:solidFill>
                </a:rPr>
                <a:t> (5,362 bytes) (ref) </a:t>
              </a:r>
            </a:p>
            <a:p>
              <a:pPr indent="-236538">
                <a:buFont typeface="Wingdings" pitchFamily="2" charset="2"/>
                <a:buChar char="§"/>
              </a:pPr>
              <a:r>
                <a:rPr lang="en-US" sz="1400" dirty="0" smtClean="0">
                  <a:solidFill>
                    <a:schemeClr val="tx1"/>
                  </a:solidFill>
                  <a:hlinkClick r:id="rId17" tooltip="Felty's syndrome"/>
                </a:rPr>
                <a:t>00:58, 16 December 2008</a:t>
              </a:r>
              <a:r>
                <a:rPr lang="en-US" sz="1400" dirty="0" smtClean="0">
                  <a:solidFill>
                    <a:schemeClr val="tx1"/>
                  </a:solidFill>
                </a:rPr>
                <a:t> </a:t>
              </a:r>
              <a:r>
                <a:rPr lang="en-US" sz="1400" dirty="0" smtClean="0">
                  <a:solidFill>
                    <a:schemeClr val="tx1"/>
                  </a:solidFill>
                  <a:hlinkClick r:id="rId16" tooltip="User:Arcadian"/>
                </a:rPr>
                <a:t>Arcadian</a:t>
              </a:r>
              <a:r>
                <a:rPr lang="en-US" sz="1400" dirty="0" smtClean="0">
                  <a:solidFill>
                    <a:schemeClr val="tx1"/>
                  </a:solidFill>
                </a:rPr>
                <a:t> (5,252 bytes) (</a:t>
              </a:r>
              <a:r>
                <a:rPr lang="en-US" sz="1400" dirty="0" smtClean="0">
                  <a:solidFill>
                    <a:schemeClr val="tx1"/>
                  </a:solidFill>
                  <a:hlinkClick r:id="rId18" tooltip="Felty's syndrome"/>
                </a:rPr>
                <a:t>→</a:t>
              </a:r>
              <a:r>
                <a:rPr lang="en-US" sz="1400" dirty="0" smtClean="0">
                  <a:solidFill>
                    <a:schemeClr val="tx1"/>
                  </a:solidFill>
                </a:rPr>
                <a:t>Treatment: refs)</a:t>
              </a:r>
              <a:endParaRPr lang="en-US" sz="1400" dirty="0">
                <a:solidFill>
                  <a:schemeClr val="tx1"/>
                </a:solidFill>
              </a:endParaRPr>
            </a:p>
          </p:txBody>
        </p:sp>
        <p:cxnSp>
          <p:nvCxnSpPr>
            <p:cNvPr id="5" name="Straight Connector 4"/>
            <p:cNvCxnSpPr/>
            <p:nvPr/>
          </p:nvCxnSpPr>
          <p:spPr>
            <a:xfrm>
              <a:off x="2133600" y="4724400"/>
              <a:ext cx="6096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0" y="3886200"/>
            <a:ext cx="3276600" cy="381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0" y="3505200"/>
            <a:ext cx="3276600" cy="381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0" y="3124200"/>
            <a:ext cx="3276600" cy="381000"/>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Analysis of editor </a:t>
            </a:r>
            <a:r>
              <a:rPr lang="en-US" dirty="0" smtClean="0"/>
              <a:t>reaction: Results</a:t>
            </a:r>
            <a:endParaRPr lang="en-US" dirty="0"/>
          </a:p>
        </p:txBody>
      </p:sp>
      <p:sp>
        <p:nvSpPr>
          <p:cNvPr id="3" name="Content Placeholder 2"/>
          <p:cNvSpPr>
            <a:spLocks noGrp="1"/>
          </p:cNvSpPr>
          <p:nvPr>
            <p:ph idx="1"/>
          </p:nvPr>
        </p:nvSpPr>
        <p:spPr/>
        <p:txBody>
          <a:bodyPr>
            <a:noAutofit/>
          </a:bodyPr>
          <a:lstStyle/>
          <a:p>
            <a:r>
              <a:rPr lang="en-US" sz="2400" dirty="0" smtClean="0"/>
              <a:t>Common </a:t>
            </a:r>
            <a:r>
              <a:rPr lang="en-US" sz="2400" dirty="0" smtClean="0"/>
              <a:t>edit types:</a:t>
            </a:r>
          </a:p>
          <a:p>
            <a:pPr lvl="1"/>
            <a:r>
              <a:rPr lang="en-US" sz="2000" dirty="0" smtClean="0"/>
              <a:t>Intra-wiki links</a:t>
            </a:r>
          </a:p>
          <a:p>
            <a:pPr lvl="2"/>
            <a:r>
              <a:rPr lang="en-US" sz="1800" dirty="0" smtClean="0"/>
              <a:t>“</a:t>
            </a:r>
            <a:r>
              <a:rPr lang="en-US" sz="1800" dirty="0" smtClean="0">
                <a:hlinkClick r:id="rId2" tooltip="Pellagra"/>
              </a:rPr>
              <a:t>Pellagra</a:t>
            </a:r>
            <a:r>
              <a:rPr lang="en-US" sz="1800" dirty="0" smtClean="0"/>
              <a:t>, a similar condition”</a:t>
            </a:r>
          </a:p>
          <a:p>
            <a:pPr lvl="1"/>
            <a:r>
              <a:rPr lang="en-US" sz="2200" dirty="0" smtClean="0"/>
              <a:t> </a:t>
            </a:r>
            <a:r>
              <a:rPr lang="en-US" sz="2000" dirty="0" smtClean="0"/>
              <a:t>Grammar</a:t>
            </a:r>
          </a:p>
          <a:p>
            <a:pPr lvl="2"/>
            <a:r>
              <a:rPr lang="en-US" sz="1600" dirty="0" smtClean="0">
                <a:cs typeface="Times New Roman" pitchFamily="18" charset="0"/>
              </a:rPr>
              <a:t>“following discontinu</a:t>
            </a:r>
            <a:r>
              <a:rPr lang="en-US" sz="1600" dirty="0" smtClean="0">
                <a:solidFill>
                  <a:srgbClr val="C00000"/>
                </a:solidFill>
                <a:cs typeface="Times New Roman" pitchFamily="18" charset="0"/>
              </a:rPr>
              <a:t>ing</a:t>
            </a:r>
            <a:r>
              <a:rPr lang="en-US" sz="1600" dirty="0" smtClean="0">
                <a:cs typeface="Times New Roman" pitchFamily="18" charset="0"/>
              </a:rPr>
              <a:t> Didronel” →</a:t>
            </a:r>
            <a:br>
              <a:rPr lang="en-US" sz="1600" dirty="0" smtClean="0">
                <a:cs typeface="Times New Roman" pitchFamily="18" charset="0"/>
              </a:rPr>
            </a:br>
            <a:r>
              <a:rPr lang="en-US" sz="1600" dirty="0" smtClean="0">
                <a:cs typeface="Times New Roman" pitchFamily="18" charset="0"/>
              </a:rPr>
              <a:t>“following discontinu</a:t>
            </a:r>
            <a:r>
              <a:rPr lang="en-US" sz="1600" dirty="0" smtClean="0">
                <a:solidFill>
                  <a:srgbClr val="C00000"/>
                </a:solidFill>
                <a:cs typeface="Times New Roman" pitchFamily="18" charset="0"/>
              </a:rPr>
              <a:t>ation of </a:t>
            </a:r>
            <a:r>
              <a:rPr lang="en-US" sz="1600" dirty="0" smtClean="0">
                <a:cs typeface="Times New Roman" pitchFamily="18" charset="0"/>
              </a:rPr>
              <a:t>Didronel”</a:t>
            </a:r>
            <a:endParaRPr lang="en-US" sz="1600" dirty="0" smtClean="0"/>
          </a:p>
          <a:p>
            <a:pPr lvl="1"/>
            <a:r>
              <a:rPr lang="en-US" sz="2000" dirty="0" smtClean="0"/>
              <a:t>Content changes</a:t>
            </a:r>
            <a:endParaRPr lang="en-US" sz="1600" dirty="0" smtClean="0"/>
          </a:p>
          <a:p>
            <a:pPr lvl="2"/>
            <a:r>
              <a:rPr lang="en-US" sz="1800" dirty="0" smtClean="0"/>
              <a:t>Removed  promotional text taken</a:t>
            </a:r>
            <a:br>
              <a:rPr lang="en-US" sz="1800" dirty="0" smtClean="0"/>
            </a:br>
            <a:r>
              <a:rPr lang="en-US" sz="1800" dirty="0" smtClean="0"/>
              <a:t>from a drug manufacturer’s website</a:t>
            </a:r>
          </a:p>
          <a:p>
            <a:pPr lvl="1"/>
            <a:endParaRPr lang="en-US" sz="2000" dirty="0"/>
          </a:p>
        </p:txBody>
      </p:sp>
      <p:graphicFrame>
        <p:nvGraphicFramePr>
          <p:cNvPr id="4" name="Table 3"/>
          <p:cNvGraphicFramePr>
            <a:graphicFrameLocks noGrp="1"/>
          </p:cNvGraphicFramePr>
          <p:nvPr/>
        </p:nvGraphicFramePr>
        <p:xfrm>
          <a:off x="5334000" y="1676400"/>
          <a:ext cx="3276601" cy="3314835"/>
        </p:xfrm>
        <a:graphic>
          <a:graphicData uri="http://schemas.openxmlformats.org/drawingml/2006/table">
            <a:tbl>
              <a:tblPr firstRow="1" bandRow="1">
                <a:tableStyleId>{2D5ABB26-0587-4C30-8999-92F81FD0307C}</a:tableStyleId>
              </a:tblPr>
              <a:tblGrid>
                <a:gridCol w="2438400"/>
                <a:gridCol w="570723"/>
                <a:gridCol w="267478"/>
              </a:tblGrid>
              <a:tr h="359377">
                <a:tc>
                  <a:txBody>
                    <a:bodyPr/>
                    <a:lstStyle/>
                    <a:p>
                      <a:r>
                        <a:rPr lang="en-US" sz="1800" dirty="0" smtClean="0"/>
                        <a:t>Type</a:t>
                      </a:r>
                      <a:endParaRPr lang="en-US" sz="1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800" dirty="0" smtClean="0"/>
                        <a:t>Count</a:t>
                      </a:r>
                      <a:endParaRPr lang="en-US"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3200" dirty="0"/>
                    </a:p>
                  </a:txBody>
                  <a:tcPr>
                    <a:lnR w="12700" cap="flat" cmpd="sng" algn="ctr">
                      <a:solidFill>
                        <a:schemeClr val="tx1"/>
                      </a:solidFill>
                      <a:prstDash val="solid"/>
                      <a:round/>
                      <a:headEnd type="none" w="med" len="med"/>
                      <a:tailEnd type="none" w="med" len="med"/>
                    </a:lnR>
                  </a:tcPr>
                </a:tc>
              </a:tr>
              <a:tr h="359377">
                <a:tc>
                  <a:txBody>
                    <a:bodyPr/>
                    <a:lstStyle/>
                    <a:p>
                      <a:r>
                        <a:rPr lang="en-US" sz="1800" dirty="0" smtClean="0"/>
                        <a:t>Total Articles</a:t>
                      </a:r>
                      <a:endParaRPr lang="en-US" sz="1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US" sz="1800" dirty="0" smtClean="0"/>
                        <a:t>15</a:t>
                      </a:r>
                      <a:endParaRPr lang="en-US" sz="1800" dirty="0"/>
                    </a:p>
                  </a:txBody>
                  <a:tcPr>
                    <a:lnT w="12700" cap="flat" cmpd="sng" algn="ctr">
                      <a:solidFill>
                        <a:schemeClr val="tx1"/>
                      </a:solidFill>
                      <a:prstDash val="solid"/>
                      <a:round/>
                      <a:headEnd type="none" w="med" len="med"/>
                      <a:tailEnd type="none" w="med" len="med"/>
                    </a:lnT>
                  </a:tcPr>
                </a:tc>
                <a:tc>
                  <a:txBody>
                    <a:bodyPr/>
                    <a:lstStyle/>
                    <a:p>
                      <a:pPr algn="ctr"/>
                      <a:endParaRPr lang="en-US"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9377">
                <a:tc>
                  <a:txBody>
                    <a:bodyPr/>
                    <a:lstStyle/>
                    <a:p>
                      <a:r>
                        <a:rPr lang="en-US" sz="1800" baseline="0" dirty="0" smtClean="0"/>
                        <a:t>     </a:t>
                      </a:r>
                      <a:r>
                        <a:rPr lang="en-US" sz="1800" dirty="0" smtClean="0"/>
                        <a:t>Promoted</a:t>
                      </a:r>
                      <a:endParaRPr lang="en-US" sz="1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1800" dirty="0" smtClean="0"/>
                        <a:t>13</a:t>
                      </a:r>
                      <a:endParaRPr lang="en-US" sz="1800" dirty="0"/>
                    </a:p>
                  </a:txBody>
                  <a:tcPr>
                    <a:lnB w="12700" cap="flat" cmpd="sng" algn="ctr">
                      <a:solidFill>
                        <a:schemeClr val="tx1"/>
                      </a:solidFill>
                      <a:prstDash val="solid"/>
                      <a:round/>
                      <a:headEnd type="none" w="med" len="med"/>
                      <a:tailEnd type="none" w="med" len="med"/>
                    </a:lnB>
                  </a:tcPr>
                </a:tc>
                <a:tc>
                  <a:txBody>
                    <a:bodyPr/>
                    <a:lstStyle/>
                    <a:p>
                      <a:pPr algn="ctr"/>
                      <a:endParaRPr lang="en-US" sz="1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59377">
                <a:tc>
                  <a:txBody>
                    <a:bodyPr/>
                    <a:lstStyle/>
                    <a:p>
                      <a:r>
                        <a:rPr lang="en-US" sz="1800" dirty="0" smtClean="0"/>
                        <a:t>Edit Types</a:t>
                      </a:r>
                      <a:endParaRPr lang="en-US" sz="1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endParaRPr lang="en-US" sz="1800" dirty="0"/>
                    </a:p>
                  </a:txBody>
                  <a:tcPr>
                    <a:lnT w="12700" cap="flat" cmpd="sng" algn="ctr">
                      <a:solidFill>
                        <a:schemeClr val="tx1"/>
                      </a:solidFill>
                      <a:prstDash val="solid"/>
                      <a:round/>
                      <a:headEnd type="none" w="med" len="med"/>
                      <a:tailEnd type="none" w="med" len="med"/>
                    </a:lnT>
                  </a:tcPr>
                </a:tc>
                <a:tc>
                  <a:txBody>
                    <a:bodyPr/>
                    <a:lstStyle/>
                    <a:p>
                      <a:pPr algn="ctr"/>
                      <a:endParaRPr lang="en-US" sz="1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3425">
                <a:tc>
                  <a:txBody>
                    <a:bodyPr/>
                    <a:lstStyle/>
                    <a:p>
                      <a:r>
                        <a:rPr lang="en-US" sz="1800" dirty="0" smtClean="0"/>
                        <a:t>     Intra-wiki </a:t>
                      </a:r>
                      <a:r>
                        <a:rPr lang="en-US" sz="1800" dirty="0" smtClean="0"/>
                        <a:t>links</a:t>
                      </a:r>
                      <a:endParaRPr lang="en-US" sz="1800" dirty="0"/>
                    </a:p>
                  </a:txBody>
                  <a:tcPr>
                    <a:lnL w="12700" cap="flat" cmpd="sng" algn="ctr">
                      <a:solidFill>
                        <a:schemeClr val="tx1"/>
                      </a:solidFill>
                      <a:prstDash val="solid"/>
                      <a:round/>
                      <a:headEnd type="none" w="med" len="med"/>
                      <a:tailEnd type="none" w="med" len="med"/>
                    </a:lnL>
                  </a:tcPr>
                </a:tc>
                <a:tc>
                  <a:txBody>
                    <a:bodyPr/>
                    <a:lstStyle/>
                    <a:p>
                      <a:pPr algn="r"/>
                      <a:r>
                        <a:rPr lang="en-US" sz="1800" dirty="0" smtClean="0"/>
                        <a:t>41</a:t>
                      </a:r>
                      <a:endParaRPr lang="en-US" sz="1800" dirty="0"/>
                    </a:p>
                  </a:txBody>
                  <a:tcPr/>
                </a:tc>
                <a:tc>
                  <a:txBody>
                    <a:bodyPr/>
                    <a:lstStyle/>
                    <a:p>
                      <a:pPr algn="ctr"/>
                      <a:endParaRPr lang="en-US" sz="1800" dirty="0"/>
                    </a:p>
                  </a:txBody>
                  <a:tcPr>
                    <a:lnR w="12700" cap="flat" cmpd="sng" algn="ctr">
                      <a:solidFill>
                        <a:schemeClr val="tx1"/>
                      </a:solidFill>
                      <a:prstDash val="solid"/>
                      <a:round/>
                      <a:headEnd type="none" w="med" len="med"/>
                      <a:tailEnd type="none" w="med" len="med"/>
                    </a:lnR>
                  </a:tcPr>
                </a:tc>
              </a:tr>
              <a:tr h="359377">
                <a:tc>
                  <a:txBody>
                    <a:bodyPr/>
                    <a:lstStyle/>
                    <a:p>
                      <a:r>
                        <a:rPr lang="en-US" sz="1800" baseline="0" dirty="0" smtClean="0"/>
                        <a:t>     Grammar</a:t>
                      </a:r>
                      <a:endParaRPr lang="en-US" sz="1800" dirty="0"/>
                    </a:p>
                  </a:txBody>
                  <a:tcPr>
                    <a:lnL w="12700" cap="flat" cmpd="sng" algn="ctr">
                      <a:solidFill>
                        <a:schemeClr val="tx1"/>
                      </a:solidFill>
                      <a:prstDash val="solid"/>
                      <a:round/>
                      <a:headEnd type="none" w="med" len="med"/>
                      <a:tailEnd type="none" w="med" len="med"/>
                    </a:lnL>
                  </a:tcPr>
                </a:tc>
                <a:tc>
                  <a:txBody>
                    <a:bodyPr/>
                    <a:lstStyle/>
                    <a:p>
                      <a:pPr algn="r"/>
                      <a:r>
                        <a:rPr lang="en-US" sz="1800" dirty="0" smtClean="0"/>
                        <a:t>22</a:t>
                      </a:r>
                      <a:endParaRPr lang="en-US" sz="1800" dirty="0"/>
                    </a:p>
                  </a:txBody>
                  <a:tcPr/>
                </a:tc>
                <a:tc>
                  <a:txBody>
                    <a:bodyPr/>
                    <a:lstStyle/>
                    <a:p>
                      <a:pPr algn="ctr"/>
                      <a:endParaRPr lang="en-US" sz="1800" dirty="0"/>
                    </a:p>
                  </a:txBody>
                  <a:tcPr>
                    <a:lnR w="12700" cap="flat" cmpd="sng" algn="ctr">
                      <a:solidFill>
                        <a:schemeClr val="tx1"/>
                      </a:solidFill>
                      <a:prstDash val="solid"/>
                      <a:round/>
                      <a:headEnd type="none" w="med" len="med"/>
                      <a:tailEnd type="none" w="med" len="med"/>
                    </a:lnR>
                  </a:tcPr>
                </a:tc>
              </a:tr>
              <a:tr h="373425">
                <a:tc>
                  <a:txBody>
                    <a:bodyPr/>
                    <a:lstStyle/>
                    <a:p>
                      <a:r>
                        <a:rPr lang="en-US" sz="1800" dirty="0" smtClean="0"/>
                        <a:t>     Content changes</a:t>
                      </a:r>
                      <a:endParaRPr lang="en-US" sz="1800" dirty="0"/>
                    </a:p>
                  </a:txBody>
                  <a:tcPr>
                    <a:lnL w="12700" cap="flat" cmpd="sng" algn="ctr">
                      <a:solidFill>
                        <a:schemeClr val="tx1"/>
                      </a:solidFill>
                      <a:prstDash val="solid"/>
                      <a:round/>
                      <a:headEnd type="none" w="med" len="med"/>
                      <a:tailEnd type="none" w="med" len="med"/>
                    </a:lnL>
                  </a:tcPr>
                </a:tc>
                <a:tc>
                  <a:txBody>
                    <a:bodyPr/>
                    <a:lstStyle/>
                    <a:p>
                      <a:pPr algn="r"/>
                      <a:r>
                        <a:rPr lang="en-US" sz="1800" dirty="0" smtClean="0"/>
                        <a:t>4</a:t>
                      </a:r>
                      <a:endParaRPr lang="en-US" sz="1800" dirty="0"/>
                    </a:p>
                  </a:txBody>
                  <a:tcPr/>
                </a:tc>
                <a:tc>
                  <a:txBody>
                    <a:bodyPr/>
                    <a:lstStyle/>
                    <a:p>
                      <a:pPr algn="ctr"/>
                      <a:endParaRPr lang="en-US" sz="1800" dirty="0"/>
                    </a:p>
                  </a:txBody>
                  <a:tcPr>
                    <a:lnR w="12700" cap="flat" cmpd="sng" algn="ctr">
                      <a:solidFill>
                        <a:schemeClr val="tx1"/>
                      </a:solidFill>
                      <a:prstDash val="solid"/>
                      <a:round/>
                      <a:headEnd type="none" w="med" len="med"/>
                      <a:tailEnd type="none" w="med" len="med"/>
                    </a:lnR>
                  </a:tcPr>
                </a:tc>
              </a:tr>
              <a:tr h="373425">
                <a:tc>
                  <a:txBody>
                    <a:bodyPr/>
                    <a:lstStyle/>
                    <a:p>
                      <a:r>
                        <a:rPr lang="en-US" sz="1800" dirty="0" smtClean="0"/>
                        <a:t>     …</a:t>
                      </a:r>
                      <a:endParaRPr lang="en-US" sz="1800" dirty="0"/>
                    </a:p>
                  </a:txBody>
                  <a:tcPr>
                    <a:lnL w="12700" cap="flat" cmpd="sng" algn="ctr">
                      <a:solidFill>
                        <a:schemeClr val="tx1"/>
                      </a:solidFill>
                      <a:prstDash val="solid"/>
                      <a:round/>
                      <a:headEnd type="none" w="med" len="med"/>
                      <a:tailEnd type="none" w="med" len="med"/>
                    </a:lnL>
                  </a:tcPr>
                </a:tc>
                <a:tc>
                  <a:txBody>
                    <a:bodyPr/>
                    <a:lstStyle/>
                    <a:p>
                      <a:pPr algn="r"/>
                      <a:r>
                        <a:rPr lang="en-US" sz="1800" dirty="0" smtClean="0"/>
                        <a:t>…</a:t>
                      </a:r>
                      <a:endParaRPr lang="en-US" sz="1800" dirty="0"/>
                    </a:p>
                  </a:txBody>
                  <a:tcPr/>
                </a:tc>
                <a:tc>
                  <a:txBody>
                    <a:bodyPr/>
                    <a:lstStyle/>
                    <a:p>
                      <a:pPr algn="ctr"/>
                      <a:endParaRPr lang="en-US" sz="1800" dirty="0"/>
                    </a:p>
                  </a:txBody>
                  <a:tcPr>
                    <a:lnR w="12700" cap="flat" cmpd="sng" algn="ctr">
                      <a:solidFill>
                        <a:schemeClr val="tx1"/>
                      </a:solidFill>
                      <a:prstDash val="solid"/>
                      <a:round/>
                      <a:headEnd type="none" w="med" len="med"/>
                      <a:tailEnd type="none" w="med" len="med"/>
                    </a:lnR>
                  </a:tcPr>
                </a:tc>
              </a:tr>
              <a:tr h="359377">
                <a:tc>
                  <a:txBody>
                    <a:bodyPr/>
                    <a:lstStyle/>
                    <a:p>
                      <a:r>
                        <a:rPr lang="en-US" sz="1800" dirty="0" smtClean="0"/>
                        <a:t>Total Edits</a:t>
                      </a:r>
                      <a:endParaRPr lang="en-US" sz="1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1800" dirty="0" smtClean="0"/>
                        <a:t>93</a:t>
                      </a:r>
                      <a:endParaRPr lang="en-US" sz="1800" dirty="0"/>
                    </a:p>
                  </a:txBody>
                  <a:tcPr>
                    <a:lnB w="12700" cap="flat" cmpd="sng" algn="ctr">
                      <a:solidFill>
                        <a:schemeClr val="tx1"/>
                      </a:solidFill>
                      <a:prstDash val="solid"/>
                      <a:round/>
                      <a:headEnd type="none" w="med" len="med"/>
                      <a:tailEnd type="none" w="med" len="med"/>
                    </a:lnB>
                  </a:tcPr>
                </a:tc>
                <a:tc>
                  <a:txBody>
                    <a:bodyPr/>
                    <a:lstStyle/>
                    <a:p>
                      <a:pPr algn="ctr"/>
                      <a:endParaRPr lang="en-US" sz="18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5" grpId="0" animBg="1"/>
      <p:bldP spid="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sz="2400" dirty="0" smtClean="0"/>
              <a:t>Structure is important when creating long overview articles</a:t>
            </a:r>
          </a:p>
          <a:p>
            <a:r>
              <a:rPr lang="en-US" sz="2400" dirty="0" smtClean="0"/>
              <a:t>Constraints may be enforced during joint learning</a:t>
            </a:r>
          </a:p>
          <a:p>
            <a:r>
              <a:rPr lang="en-US" sz="2400" dirty="0" smtClean="0"/>
              <a:t>Automatically </a:t>
            </a:r>
            <a:r>
              <a:rPr lang="en-US" sz="2400" dirty="0" smtClean="0"/>
              <a:t>generated articles are useful first drafts for editors</a:t>
            </a:r>
          </a:p>
        </p:txBody>
      </p:sp>
      <p:grpSp>
        <p:nvGrpSpPr>
          <p:cNvPr id="4" name="Group 3"/>
          <p:cNvGrpSpPr/>
          <p:nvPr/>
        </p:nvGrpSpPr>
        <p:grpSpPr>
          <a:xfrm>
            <a:off x="3505200" y="3048000"/>
            <a:ext cx="5410200" cy="3000821"/>
            <a:chOff x="1600200" y="3903345"/>
            <a:chExt cx="5410200" cy="3000821"/>
          </a:xfrm>
        </p:grpSpPr>
        <p:sp>
          <p:nvSpPr>
            <p:cNvPr id="5" name="Rectangle 4"/>
            <p:cNvSpPr/>
            <p:nvPr/>
          </p:nvSpPr>
          <p:spPr>
            <a:xfrm>
              <a:off x="1600200" y="3921274"/>
              <a:ext cx="5410200" cy="28956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ikiside.jpg"/>
            <p:cNvPicPr>
              <a:picLocks noChangeAspect="1"/>
            </p:cNvPicPr>
            <p:nvPr/>
          </p:nvPicPr>
          <p:blipFill>
            <a:blip r:embed="rId3" cstate="print"/>
            <a:srcRect b="1606"/>
            <a:stretch>
              <a:fillRect/>
            </a:stretch>
          </p:blipFill>
          <p:spPr>
            <a:xfrm>
              <a:off x="1627095" y="3934720"/>
              <a:ext cx="1064093" cy="2871216"/>
            </a:xfrm>
            <a:prstGeom prst="rect">
              <a:avLst/>
            </a:prstGeom>
          </p:spPr>
        </p:pic>
        <p:sp>
          <p:nvSpPr>
            <p:cNvPr id="7" name="TextBox 6"/>
            <p:cNvSpPr txBox="1"/>
            <p:nvPr/>
          </p:nvSpPr>
          <p:spPr>
            <a:xfrm>
              <a:off x="2667000" y="3903345"/>
              <a:ext cx="4267200" cy="3000821"/>
            </a:xfrm>
            <a:prstGeom prst="rect">
              <a:avLst/>
            </a:prstGeom>
            <a:noFill/>
          </p:spPr>
          <p:txBody>
            <a:bodyPr wrap="square" rtlCol="0">
              <a:spAutoFit/>
            </a:bodyPr>
            <a:lstStyle/>
            <a:p>
              <a:pPr algn="just"/>
              <a:r>
                <a:rPr lang="en-US" sz="1600" b="1" dirty="0" err="1" smtClean="0"/>
                <a:t>Amyoplasia</a:t>
              </a:r>
              <a:endParaRPr lang="en-US" sz="1600" b="1" dirty="0" smtClean="0"/>
            </a:p>
            <a:p>
              <a:pPr algn="just"/>
              <a:endParaRPr lang="en-US" sz="700" b="1" dirty="0" smtClean="0"/>
            </a:p>
            <a:p>
              <a:pPr algn="just"/>
              <a:r>
                <a:rPr lang="en-US" sz="1200" b="1" dirty="0" err="1" smtClean="0"/>
                <a:t>Amyoplasia</a:t>
              </a:r>
              <a:r>
                <a:rPr lang="en-US" sz="1200" dirty="0" smtClean="0"/>
                <a:t> is a generalized lack in the newborn of muscular development and growth, with contracture and deformity at most joints. It is the most common form of </a:t>
              </a:r>
              <a:r>
                <a:rPr lang="en-US" sz="1200" dirty="0" err="1" smtClean="0">
                  <a:hlinkClick r:id="rId4" tooltip="Arthrogryposis"/>
                </a:rPr>
                <a:t>arthrogryposis</a:t>
              </a:r>
              <a:r>
                <a:rPr lang="en-US" sz="1200" dirty="0" smtClean="0"/>
                <a:t>.</a:t>
              </a:r>
              <a:r>
                <a:rPr lang="en-US" sz="1200" baseline="30000" dirty="0" smtClean="0">
                  <a:hlinkClick r:id="rId5"/>
                </a:rPr>
                <a:t>[1]</a:t>
              </a:r>
              <a:endParaRPr lang="en-US" sz="1200" dirty="0" smtClean="0"/>
            </a:p>
            <a:p>
              <a:pPr algn="just"/>
              <a:endParaRPr lang="en-US" sz="500" dirty="0" smtClean="0"/>
            </a:p>
            <a:p>
              <a:pPr algn="just"/>
              <a:r>
                <a:rPr lang="en-US" sz="1200" dirty="0" smtClean="0"/>
                <a:t>It </a:t>
              </a:r>
              <a:r>
                <a:rPr lang="en-US" sz="1200" dirty="0" smtClean="0"/>
                <a:t>is characterized by </a:t>
              </a:r>
              <a:r>
                <a:rPr lang="en-US" sz="1200" dirty="0" err="1" smtClean="0"/>
                <a:t>quadrimelic</a:t>
              </a:r>
              <a:r>
                <a:rPr lang="en-US" sz="1200" dirty="0" smtClean="0"/>
                <a:t> involvement and replacement of </a:t>
              </a:r>
              <a:r>
                <a:rPr lang="en-US" sz="1200" dirty="0" err="1" smtClean="0"/>
                <a:t>sketetal</a:t>
              </a:r>
              <a:r>
                <a:rPr lang="en-US" sz="1200" dirty="0" smtClean="0"/>
                <a:t> muscle by dense fibrous tissue and fat. Studies involving </a:t>
              </a:r>
              <a:r>
                <a:rPr lang="en-US" sz="1200" dirty="0" err="1" smtClean="0"/>
                <a:t>Amyoplasia</a:t>
              </a:r>
              <a:r>
                <a:rPr lang="en-US" sz="1200" dirty="0" smtClean="0"/>
                <a:t> have revealed similar findings of the muscle tissue due to various causes including that seen in sacral agenesis and diseases of the anterior horn cell. So </a:t>
              </a:r>
              <a:r>
                <a:rPr lang="en-US" sz="1200" dirty="0" err="1" smtClean="0"/>
                <a:t>amyoplasia</a:t>
              </a:r>
              <a:r>
                <a:rPr lang="en-US" sz="1200" dirty="0" smtClean="0"/>
                <a:t> may not describe just one group of patients but may be an intermediate common pathway rather than the primary cause of the contractures</a:t>
              </a:r>
              <a:r>
                <a:rPr lang="en-US" sz="1200" dirty="0" smtClean="0"/>
                <a:t>.</a:t>
              </a:r>
            </a:p>
            <a:p>
              <a:pPr algn="just"/>
              <a:endParaRPr lang="en-US" sz="500" dirty="0" smtClean="0"/>
            </a:p>
            <a:p>
              <a:r>
                <a:rPr lang="en-US" sz="1200" dirty="0" smtClean="0"/>
                <a:t>Accounts for over 1/3 of the cases of </a:t>
              </a:r>
              <a:r>
                <a:rPr lang="en-US" sz="1200" dirty="0" err="1" smtClean="0"/>
                <a:t>arthrogryposis</a:t>
              </a:r>
              <a:r>
                <a:rPr lang="en-US" sz="1200" dirty="0" smtClean="0"/>
                <a:t>. Sporadic inheritance</a:t>
              </a:r>
              <a:r>
                <a:rPr lang="en-US" sz="1200" dirty="0" smtClean="0"/>
                <a:t>.</a:t>
              </a:r>
              <a:endParaRPr lang="en-US" sz="1200" dirty="0" smtClean="0"/>
            </a:p>
          </p:txBody>
        </p:sp>
        <p:cxnSp>
          <p:nvCxnSpPr>
            <p:cNvPr id="8" name="Straight Connector 7"/>
            <p:cNvCxnSpPr/>
            <p:nvPr/>
          </p:nvCxnSpPr>
          <p:spPr>
            <a:xfrm>
              <a:off x="2743200" y="4267200"/>
              <a:ext cx="419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52400" y="3657600"/>
            <a:ext cx="5410200" cy="2913529"/>
            <a:chOff x="3581400" y="3429000"/>
            <a:chExt cx="5410200" cy="2913529"/>
          </a:xfrm>
        </p:grpSpPr>
        <p:sp>
          <p:nvSpPr>
            <p:cNvPr id="10" name="Rectangle 9"/>
            <p:cNvSpPr/>
            <p:nvPr/>
          </p:nvSpPr>
          <p:spPr>
            <a:xfrm>
              <a:off x="3581400" y="3446929"/>
              <a:ext cx="5410200" cy="28956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wikiside.jpg"/>
            <p:cNvPicPr>
              <a:picLocks noChangeAspect="1"/>
            </p:cNvPicPr>
            <p:nvPr/>
          </p:nvPicPr>
          <p:blipFill>
            <a:blip r:embed="rId3" cstate="print"/>
            <a:srcRect b="1606"/>
            <a:stretch>
              <a:fillRect/>
            </a:stretch>
          </p:blipFill>
          <p:spPr>
            <a:xfrm>
              <a:off x="3608295" y="3460375"/>
              <a:ext cx="1064093" cy="2871216"/>
            </a:xfrm>
            <a:prstGeom prst="rect">
              <a:avLst/>
            </a:prstGeom>
          </p:spPr>
        </p:pic>
        <p:sp>
          <p:nvSpPr>
            <p:cNvPr id="12" name="TextBox 11"/>
            <p:cNvSpPr txBox="1"/>
            <p:nvPr/>
          </p:nvSpPr>
          <p:spPr>
            <a:xfrm>
              <a:off x="4648200" y="3429000"/>
              <a:ext cx="4267200" cy="2877711"/>
            </a:xfrm>
            <a:prstGeom prst="rect">
              <a:avLst/>
            </a:prstGeom>
            <a:noFill/>
          </p:spPr>
          <p:txBody>
            <a:bodyPr wrap="square" rtlCol="0">
              <a:spAutoFit/>
            </a:bodyPr>
            <a:lstStyle/>
            <a:p>
              <a:pPr algn="just"/>
              <a:r>
                <a:rPr lang="en-US" sz="1600" b="1" dirty="0" smtClean="0"/>
                <a:t>Cogan syndrome</a:t>
              </a:r>
              <a:endParaRPr lang="en-US" sz="1600" b="1" dirty="0" smtClean="0"/>
            </a:p>
            <a:p>
              <a:pPr algn="just"/>
              <a:endParaRPr lang="en-US" sz="700" b="1" dirty="0" smtClean="0"/>
            </a:p>
            <a:p>
              <a:pPr algn="just"/>
              <a:r>
                <a:rPr lang="en-US" sz="1200" b="1" dirty="0" smtClean="0"/>
                <a:t>Cogan syndrome</a:t>
              </a:r>
              <a:r>
                <a:rPr lang="en-US" sz="1200" dirty="0" smtClean="0"/>
                <a:t> is a rare disorder characterized by recurrent inflammation of the front of the eye (the cornea) and often fever, fatigue, and weight loss, episodes of dizziness, and hearing loss. It can lead to deafness or blindness if untreated. The classic form of the disease was first described by D.G. Cogan in 1945</a:t>
              </a:r>
              <a:r>
                <a:rPr lang="en-US" sz="1200" dirty="0" smtClean="0"/>
                <a:t>.</a:t>
              </a:r>
            </a:p>
            <a:p>
              <a:pPr algn="just"/>
              <a:endParaRPr lang="en-US" sz="500" dirty="0" smtClean="0">
                <a:solidFill>
                  <a:schemeClr val="bg1"/>
                </a:solidFill>
              </a:endParaRPr>
            </a:p>
            <a:p>
              <a:pPr algn="just"/>
              <a:r>
                <a:rPr lang="en-US" sz="1400" b="1" dirty="0" smtClean="0"/>
                <a:t>History</a:t>
              </a:r>
              <a:endParaRPr lang="en-US" sz="500" dirty="0" smtClean="0"/>
            </a:p>
            <a:p>
              <a:pPr algn="just"/>
              <a:r>
                <a:rPr lang="en-US" sz="1200" dirty="0" smtClean="0"/>
                <a:t>In 1945 ophthalmologist David Glendenning Cogan (1908-1993) first described the "</a:t>
              </a:r>
              <a:r>
                <a:rPr lang="en-US" sz="1200" dirty="0" err="1" smtClean="0"/>
                <a:t>nonsyphilitic</a:t>
              </a:r>
              <a:r>
                <a:rPr lang="en-US" sz="1200" dirty="0" smtClean="0"/>
                <a:t> interstitial </a:t>
              </a:r>
              <a:r>
                <a:rPr lang="en-US" sz="1200" dirty="0" err="1" smtClean="0">
                  <a:hlinkClick r:id="rId6" tooltip="Keratitis"/>
                </a:rPr>
                <a:t>keratitis</a:t>
              </a:r>
              <a:r>
                <a:rPr lang="en-US" sz="1200" dirty="0" smtClean="0"/>
                <a:t> and </a:t>
              </a:r>
              <a:r>
                <a:rPr lang="en-US" sz="1200" dirty="0" err="1" smtClean="0"/>
                <a:t>vestibuloauditory</a:t>
              </a:r>
              <a:r>
                <a:rPr lang="en-US" sz="1200" dirty="0" smtClean="0"/>
                <a:t> symptoms" that would later bear his name.</a:t>
              </a:r>
              <a:r>
                <a:rPr lang="en-US" sz="1200" baseline="30000" dirty="0" smtClean="0">
                  <a:hlinkClick r:id="rId7"/>
                </a:rPr>
                <a:t>[1]</a:t>
              </a:r>
              <a:r>
                <a:rPr lang="en-US" sz="1200" dirty="0" smtClean="0"/>
                <a:t> In 1963, the atypical form of Cogan syndrome was first </a:t>
              </a:r>
              <a:r>
                <a:rPr lang="en-US" sz="1200" dirty="0" smtClean="0"/>
                <a:t>described.</a:t>
              </a:r>
              <a:r>
                <a:rPr lang="en-US" sz="1200" baseline="30000" dirty="0" smtClean="0">
                  <a:hlinkClick r:id="rId8"/>
                </a:rPr>
                <a:t>[</a:t>
              </a:r>
              <a:r>
                <a:rPr lang="en-US" sz="1200" baseline="30000" dirty="0" smtClean="0">
                  <a:hlinkClick r:id="rId8"/>
                </a:rPr>
                <a:t>2</a:t>
              </a:r>
              <a:r>
                <a:rPr lang="en-US" sz="1200" baseline="30000" dirty="0" smtClean="0">
                  <a:hlinkClick r:id="rId8"/>
                </a:rPr>
                <a:t>]</a:t>
              </a:r>
              <a:endParaRPr lang="en-US" sz="1200" dirty="0" smtClean="0"/>
            </a:p>
            <a:p>
              <a:pPr algn="just"/>
              <a:endParaRPr lang="en-US" sz="500" dirty="0" smtClean="0">
                <a:solidFill>
                  <a:schemeClr val="bg1"/>
                </a:solidFill>
              </a:endParaRPr>
            </a:p>
            <a:p>
              <a:pPr algn="just"/>
              <a:r>
                <a:rPr lang="en-US" sz="1400" b="1" dirty="0" smtClean="0"/>
                <a:t>Diagnosis</a:t>
              </a:r>
              <a:endParaRPr lang="en-US" sz="500" dirty="0" smtClean="0"/>
            </a:p>
            <a:p>
              <a:pPr algn="just"/>
              <a:r>
                <a:rPr lang="en-US" sz="1200" dirty="0" smtClean="0"/>
                <a:t>While the ESR, WBC, C-reactive protein test may be abnormal and </a:t>
              </a:r>
              <a:endParaRPr lang="en-US" sz="1200" dirty="0" smtClean="0"/>
            </a:p>
          </p:txBody>
        </p:sp>
        <p:cxnSp>
          <p:nvCxnSpPr>
            <p:cNvPr id="13" name="Straight Connector 12"/>
            <p:cNvCxnSpPr/>
            <p:nvPr/>
          </p:nvCxnSpPr>
          <p:spPr>
            <a:xfrm>
              <a:off x="4724400" y="3792855"/>
              <a:ext cx="419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24400" y="5029200"/>
              <a:ext cx="419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24400" y="6033655"/>
              <a:ext cx="419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200400" y="4534287"/>
            <a:ext cx="5410200" cy="2323713"/>
            <a:chOff x="3581400" y="3429000"/>
            <a:chExt cx="5410200" cy="2323713"/>
          </a:xfrm>
        </p:grpSpPr>
        <p:sp>
          <p:nvSpPr>
            <p:cNvPr id="18" name="Rectangle 17"/>
            <p:cNvSpPr/>
            <p:nvPr/>
          </p:nvSpPr>
          <p:spPr>
            <a:xfrm>
              <a:off x="3581400" y="3446929"/>
              <a:ext cx="5410200" cy="22860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wikiside.jpg"/>
            <p:cNvPicPr>
              <a:picLocks noChangeAspect="1"/>
            </p:cNvPicPr>
            <p:nvPr/>
          </p:nvPicPr>
          <p:blipFill>
            <a:blip r:embed="rId3" cstate="print"/>
            <a:srcRect b="24732"/>
            <a:stretch>
              <a:fillRect/>
            </a:stretch>
          </p:blipFill>
          <p:spPr>
            <a:xfrm>
              <a:off x="3608295" y="3460375"/>
              <a:ext cx="1064093" cy="2196354"/>
            </a:xfrm>
            <a:prstGeom prst="rect">
              <a:avLst/>
            </a:prstGeom>
          </p:spPr>
        </p:pic>
        <p:sp>
          <p:nvSpPr>
            <p:cNvPr id="20" name="TextBox 19"/>
            <p:cNvSpPr txBox="1"/>
            <p:nvPr/>
          </p:nvSpPr>
          <p:spPr>
            <a:xfrm>
              <a:off x="4648200" y="3429000"/>
              <a:ext cx="4267200" cy="2323713"/>
            </a:xfrm>
            <a:prstGeom prst="rect">
              <a:avLst/>
            </a:prstGeom>
            <a:noFill/>
          </p:spPr>
          <p:txBody>
            <a:bodyPr wrap="square" rtlCol="0">
              <a:spAutoFit/>
            </a:bodyPr>
            <a:lstStyle/>
            <a:p>
              <a:pPr algn="just"/>
              <a:r>
                <a:rPr lang="en-US" sz="1600" b="1" dirty="0" smtClean="0"/>
                <a:t>Felty’s syndrome</a:t>
              </a:r>
              <a:endParaRPr lang="en-US" sz="1600" b="1" dirty="0" smtClean="0"/>
            </a:p>
            <a:p>
              <a:pPr algn="just"/>
              <a:endParaRPr lang="en-US" sz="700" b="1" dirty="0" smtClean="0"/>
            </a:p>
            <a:p>
              <a:r>
                <a:rPr lang="en-US" sz="1200" b="1" dirty="0" smtClean="0"/>
                <a:t>Felty's syndrome</a:t>
              </a:r>
              <a:r>
                <a:rPr lang="en-US" sz="1200" dirty="0" smtClean="0"/>
                <a:t> is a disorder characterized by the combination of </a:t>
              </a:r>
              <a:r>
                <a:rPr lang="en-US" sz="1200" dirty="0" smtClean="0">
                  <a:hlinkClick r:id="rId9" tooltip="Rheumatoid arthritis"/>
                </a:rPr>
                <a:t>rheumatoid arthritis</a:t>
              </a:r>
              <a:r>
                <a:rPr lang="en-US" sz="1200" dirty="0" smtClean="0"/>
                <a:t>, </a:t>
              </a:r>
              <a:r>
                <a:rPr lang="en-US" sz="1200" dirty="0" err="1" smtClean="0">
                  <a:hlinkClick r:id="rId10" tooltip="Splenomegaly"/>
                </a:rPr>
                <a:t>splenomegaly</a:t>
              </a:r>
              <a:r>
                <a:rPr lang="en-US" sz="1200" dirty="0" smtClean="0"/>
                <a:t> and </a:t>
              </a:r>
              <a:r>
                <a:rPr lang="en-US" sz="1200" dirty="0" err="1" smtClean="0">
                  <a:hlinkClick r:id="rId11" tooltip="Neutropenia"/>
                </a:rPr>
                <a:t>neutropenia</a:t>
              </a:r>
              <a:r>
                <a:rPr lang="en-US" sz="1200" dirty="0" smtClean="0"/>
                <a:t>.</a:t>
              </a:r>
              <a:r>
                <a:rPr lang="en-US" sz="1200" baseline="30000" dirty="0" smtClean="0">
                  <a:hlinkClick r:id="rId12"/>
                </a:rPr>
                <a:t>[1]</a:t>
              </a:r>
              <a:endParaRPr lang="en-US" sz="1200" dirty="0" smtClean="0"/>
            </a:p>
            <a:p>
              <a:pPr algn="just"/>
              <a:endParaRPr lang="en-US" sz="500" dirty="0" smtClean="0">
                <a:solidFill>
                  <a:schemeClr val="bg1"/>
                </a:solidFill>
              </a:endParaRPr>
            </a:p>
            <a:p>
              <a:pPr algn="just"/>
              <a:r>
                <a:rPr lang="en-US" sz="1400" b="1" dirty="0" smtClean="0"/>
                <a:t>Diagnosis</a:t>
              </a:r>
              <a:endParaRPr lang="en-US" sz="500" dirty="0" smtClean="0"/>
            </a:p>
            <a:p>
              <a:pPr algn="just"/>
              <a:r>
                <a:rPr lang="en-US" sz="1200" dirty="0" smtClean="0"/>
                <a:t>Felty's syndrome is defined by the presence of three conditions: rheumatoid arthritis, an enlarged spleen (</a:t>
              </a:r>
              <a:r>
                <a:rPr lang="en-US" sz="1200" dirty="0" err="1" smtClean="0"/>
                <a:t>splenomegaly</a:t>
              </a:r>
              <a:r>
                <a:rPr lang="en-US" sz="1200" dirty="0" smtClean="0"/>
                <a:t>), and an abnormally low white blood count. It affects less than 1% of patients with rheumatoid arthritis.</a:t>
              </a:r>
              <a:r>
                <a:rPr lang="en-US" sz="1200" baseline="30000" dirty="0" smtClean="0">
                  <a:hlinkClick r:id="rId13"/>
                </a:rPr>
                <a:t>[2</a:t>
              </a:r>
              <a:r>
                <a:rPr lang="en-US" sz="1200" baseline="30000" dirty="0" smtClean="0">
                  <a:hlinkClick r:id="rId13"/>
                </a:rPr>
                <a:t>]</a:t>
              </a:r>
              <a:endParaRPr lang="en-US" sz="800" dirty="0" smtClean="0"/>
            </a:p>
            <a:p>
              <a:pPr algn="just"/>
              <a:endParaRPr lang="en-US" sz="500" dirty="0" smtClean="0">
                <a:solidFill>
                  <a:schemeClr val="bg1"/>
                </a:solidFill>
              </a:endParaRPr>
            </a:p>
            <a:p>
              <a:pPr algn="just"/>
              <a:r>
                <a:rPr lang="en-US" sz="1400" b="1" dirty="0" smtClean="0"/>
                <a:t>Causes</a:t>
              </a:r>
              <a:endParaRPr lang="en-US" sz="500" dirty="0" smtClean="0"/>
            </a:p>
            <a:p>
              <a:pPr algn="just"/>
              <a:r>
                <a:rPr lang="en-US" sz="1200" dirty="0" smtClean="0"/>
                <a:t>The cause of Felty's syndrome is unknown. It is more common </a:t>
              </a:r>
              <a:r>
                <a:rPr lang="en-US" sz="1200" dirty="0" smtClean="0"/>
                <a:t>in</a:t>
              </a:r>
            </a:p>
          </p:txBody>
        </p:sp>
        <p:cxnSp>
          <p:nvCxnSpPr>
            <p:cNvPr id="21" name="Straight Connector 20"/>
            <p:cNvCxnSpPr/>
            <p:nvPr/>
          </p:nvCxnSpPr>
          <p:spPr>
            <a:xfrm>
              <a:off x="4724400" y="3792855"/>
              <a:ext cx="419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24400" y="4481945"/>
              <a:ext cx="419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24400" y="5500255"/>
              <a:ext cx="419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685800" y="5562600"/>
            <a:ext cx="7620000" cy="10668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rPr>
              <a:t>List of articles:</a:t>
            </a:r>
          </a:p>
          <a:p>
            <a:pPr algn="ctr"/>
            <a:r>
              <a:rPr lang="en-US" sz="2800" dirty="0" smtClean="0">
                <a:solidFill>
                  <a:srgbClr val="002060"/>
                </a:solidFill>
              </a:rPr>
              <a:t>http</a:t>
            </a:r>
            <a:r>
              <a:rPr lang="en-US" sz="2800" dirty="0" smtClean="0">
                <a:solidFill>
                  <a:srgbClr val="002060"/>
                </a:solidFill>
              </a:rPr>
              <a:t>://</a:t>
            </a:r>
            <a:r>
              <a:rPr lang="en-US" sz="2800" dirty="0" smtClean="0">
                <a:solidFill>
                  <a:srgbClr val="002060"/>
                </a:solidFill>
              </a:rPr>
              <a:t>people.csail.mit.edu/csauper/wiki.html</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m.old3.jpg"/>
          <p:cNvPicPr>
            <a:picLocks noChangeAspect="1"/>
          </p:cNvPicPr>
          <p:nvPr/>
        </p:nvPicPr>
        <p:blipFill>
          <a:blip r:embed="rId2" cstate="print"/>
          <a:stretch>
            <a:fillRect/>
          </a:stretch>
        </p:blipFill>
        <p:spPr>
          <a:xfrm>
            <a:off x="0" y="685800"/>
            <a:ext cx="9144000" cy="4314626"/>
          </a:xfrm>
          <a:prstGeom prst="rect">
            <a:avLst/>
          </a:prstGeom>
        </p:spPr>
      </p:pic>
      <p:grpSp>
        <p:nvGrpSpPr>
          <p:cNvPr id="31" name="Group 30"/>
          <p:cNvGrpSpPr/>
          <p:nvPr/>
        </p:nvGrpSpPr>
        <p:grpSpPr>
          <a:xfrm>
            <a:off x="76200" y="2895600"/>
            <a:ext cx="7848600" cy="2971800"/>
            <a:chOff x="762000" y="1981200"/>
            <a:chExt cx="7848600" cy="2971800"/>
          </a:xfrm>
        </p:grpSpPr>
        <p:sp>
          <p:nvSpPr>
            <p:cNvPr id="21" name="Rectangle 20"/>
            <p:cNvSpPr/>
            <p:nvPr/>
          </p:nvSpPr>
          <p:spPr>
            <a:xfrm>
              <a:off x="762000" y="1981200"/>
              <a:ext cx="7848600" cy="29718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838200" y="2819400"/>
              <a:ext cx="7620000" cy="2031325"/>
            </a:xfrm>
            <a:prstGeom prst="rect">
              <a:avLst/>
            </a:prstGeom>
            <a:solidFill>
              <a:schemeClr val="bg1"/>
            </a:solidFill>
          </p:spPr>
          <p:txBody>
            <a:bodyPr wrap="square" rtlCol="0">
              <a:spAutoFit/>
            </a:bodyPr>
            <a:lstStyle/>
            <a:p>
              <a:pPr algn="just"/>
              <a:r>
                <a:rPr lang="en-US" b="1" dirty="0" smtClean="0"/>
                <a:t>3-M syndrome</a:t>
              </a:r>
              <a:r>
                <a:rPr lang="en-US" dirty="0" smtClean="0"/>
                <a:t> (alternative names: </a:t>
              </a:r>
              <a:r>
                <a:rPr lang="en-US" b="1" dirty="0" err="1" smtClean="0"/>
                <a:t>dolichospondylic</a:t>
              </a:r>
              <a:r>
                <a:rPr lang="en-US" b="1" dirty="0" smtClean="0"/>
                <a:t> dysplasia</a:t>
              </a:r>
              <a:r>
                <a:rPr lang="en-US" dirty="0" smtClean="0"/>
                <a:t>, </a:t>
              </a:r>
              <a:r>
                <a:rPr lang="en-US" b="1" dirty="0" smtClean="0"/>
                <a:t>gloomy face syndrome</a:t>
              </a:r>
              <a:r>
                <a:rPr lang="en-US" dirty="0" smtClean="0"/>
                <a:t> and </a:t>
              </a:r>
              <a:r>
                <a:rPr lang="en-US" b="1" dirty="0" smtClean="0"/>
                <a:t>le </a:t>
              </a:r>
              <a:r>
                <a:rPr lang="en-US" b="1" dirty="0" err="1" smtClean="0"/>
                <a:t>Merrer</a:t>
              </a:r>
              <a:r>
                <a:rPr lang="en-US" b="1" dirty="0" smtClean="0"/>
                <a:t> syndrome</a:t>
              </a:r>
              <a:r>
                <a:rPr lang="en-US" dirty="0" smtClean="0"/>
                <a:t>), is a rare hereditary growth retardation syndrome.</a:t>
              </a:r>
              <a:r>
                <a:rPr lang="en-US" baseline="30000" dirty="0" smtClean="0">
                  <a:hlinkClick r:id="rId3"/>
                </a:rPr>
                <a:t>[1]</a:t>
              </a:r>
              <a:r>
                <a:rPr lang="en-US" baseline="30000" dirty="0" smtClean="0">
                  <a:hlinkClick r:id="rId4"/>
                </a:rPr>
                <a:t>[2]</a:t>
              </a:r>
              <a:r>
                <a:rPr lang="en-US" dirty="0" smtClean="0"/>
                <a:t> The name 3-M originates from the initials of the three authors Miller, </a:t>
              </a:r>
              <a:r>
                <a:rPr lang="en-US" dirty="0" err="1" smtClean="0"/>
                <a:t>McKusick</a:t>
              </a:r>
              <a:r>
                <a:rPr lang="en-US" dirty="0" smtClean="0"/>
                <a:t> and </a:t>
              </a:r>
              <a:r>
                <a:rPr lang="en-US" dirty="0" err="1" smtClean="0"/>
                <a:t>Malvaux</a:t>
              </a:r>
              <a:r>
                <a:rPr lang="en-US" dirty="0" smtClean="0"/>
                <a:t> who first reported the syndrome in literature.</a:t>
              </a:r>
              <a:r>
                <a:rPr lang="en-US" baseline="30000" dirty="0" smtClean="0">
                  <a:hlinkClick r:id="rId3"/>
                </a:rPr>
                <a:t>[1]</a:t>
              </a:r>
              <a:r>
                <a:rPr lang="en-US" dirty="0" smtClean="0"/>
                <a:t> Major symptoms of 3M syndrome are </a:t>
              </a:r>
              <a:r>
                <a:rPr lang="en-US" dirty="0" smtClean="0">
                  <a:hlinkClick r:id="rId5" tooltip="Dwarfism"/>
                </a:rPr>
                <a:t>dwarfism</a:t>
              </a:r>
              <a:r>
                <a:rPr lang="en-US" dirty="0" smtClean="0"/>
                <a:t>, facial </a:t>
              </a:r>
              <a:r>
                <a:rPr lang="en-US" dirty="0" err="1" smtClean="0"/>
                <a:t>dysmorphia</a:t>
              </a:r>
              <a:r>
                <a:rPr lang="en-US" dirty="0" smtClean="0"/>
                <a:t> and skeletal abnormalities.</a:t>
              </a:r>
              <a:r>
                <a:rPr lang="en-US" baseline="30000" dirty="0" smtClean="0">
                  <a:hlinkClick r:id="rId6"/>
                </a:rPr>
                <a:t>[3]</a:t>
              </a:r>
              <a:r>
                <a:rPr lang="en-US" baseline="30000" dirty="0" smtClean="0">
                  <a:hlinkClick r:id="rId3"/>
                </a:rPr>
                <a:t>[1]</a:t>
              </a:r>
              <a:r>
                <a:rPr lang="en-US" dirty="0" smtClean="0"/>
                <a:t> No signs of </a:t>
              </a:r>
              <a:r>
                <a:rPr lang="en-US" dirty="0" smtClean="0">
                  <a:hlinkClick r:id="rId7" tooltip="Mental retardation"/>
                </a:rPr>
                <a:t>mental retardation</a:t>
              </a:r>
              <a:r>
                <a:rPr lang="en-US" dirty="0" smtClean="0"/>
                <a:t> are reported.</a:t>
              </a:r>
              <a:r>
                <a:rPr lang="en-US" baseline="30000" dirty="0" smtClean="0">
                  <a:hlinkClick r:id="rId3"/>
                </a:rPr>
                <a:t>[1]</a:t>
              </a:r>
              <a:r>
                <a:rPr lang="en-US" dirty="0" smtClean="0"/>
                <a:t> 3-M syndrome is thought to be inherited as an </a:t>
              </a:r>
              <a:r>
                <a:rPr lang="en-US" dirty="0" err="1" smtClean="0">
                  <a:hlinkClick r:id="rId8" tooltip="Autosomal recessive"/>
                </a:rPr>
                <a:t>autosomal</a:t>
              </a:r>
              <a:r>
                <a:rPr lang="en-US" dirty="0" smtClean="0">
                  <a:hlinkClick r:id="rId8" tooltip="Autosomal recessive"/>
                </a:rPr>
                <a:t> recessive</a:t>
              </a:r>
              <a:r>
                <a:rPr lang="en-US" dirty="0" smtClean="0"/>
                <a:t> genetic trait.</a:t>
              </a:r>
              <a:r>
                <a:rPr lang="en-US" baseline="30000" dirty="0" smtClean="0">
                  <a:hlinkClick r:id="rId9"/>
                </a:rPr>
                <a:t>[4]</a:t>
              </a:r>
              <a:r>
                <a:rPr lang="en-US" baseline="30000" dirty="0" smtClean="0">
                  <a:hlinkClick r:id="rId10"/>
                </a:rPr>
                <a:t>[5]</a:t>
              </a:r>
              <a:r>
                <a:rPr lang="en-US" baseline="30000" dirty="0" smtClean="0">
                  <a:hlinkClick r:id="rId3"/>
                </a:rPr>
                <a:t>[1]</a:t>
              </a:r>
              <a:endParaRPr lang="en-US" dirty="0"/>
            </a:p>
          </p:txBody>
        </p:sp>
        <p:sp>
          <p:nvSpPr>
            <p:cNvPr id="23" name="TextBox 22"/>
            <p:cNvSpPr txBox="1"/>
            <p:nvPr/>
          </p:nvSpPr>
          <p:spPr>
            <a:xfrm>
              <a:off x="838200" y="2057400"/>
              <a:ext cx="2514600" cy="523220"/>
            </a:xfrm>
            <a:prstGeom prst="rect">
              <a:avLst/>
            </a:prstGeom>
            <a:solidFill>
              <a:schemeClr val="bg1"/>
            </a:solidFill>
          </p:spPr>
          <p:txBody>
            <a:bodyPr wrap="square" rtlCol="0">
              <a:spAutoFit/>
            </a:bodyPr>
            <a:lstStyle/>
            <a:p>
              <a:r>
                <a:rPr lang="en-US" sz="2800" dirty="0" smtClean="0"/>
                <a:t>3-M syndrome</a:t>
              </a:r>
              <a:endParaRPr lang="en-US" sz="2800" dirty="0"/>
            </a:p>
          </p:txBody>
        </p:sp>
        <p:cxnSp>
          <p:nvCxnSpPr>
            <p:cNvPr id="24" name="Straight Connector 23"/>
            <p:cNvCxnSpPr/>
            <p:nvPr/>
          </p:nvCxnSpPr>
          <p:spPr>
            <a:xfrm>
              <a:off x="914400" y="2553237"/>
              <a:ext cx="7467600" cy="0"/>
            </a:xfrm>
            <a:prstGeom prst="lin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8200" y="2542310"/>
              <a:ext cx="7620000" cy="307777"/>
            </a:xfrm>
            <a:prstGeom prst="rect">
              <a:avLst/>
            </a:prstGeom>
            <a:solidFill>
              <a:schemeClr val="bg1"/>
            </a:solidFill>
          </p:spPr>
          <p:txBody>
            <a:bodyPr wrap="square" rtlCol="0">
              <a:spAutoFit/>
            </a:bodyPr>
            <a:lstStyle/>
            <a:p>
              <a:r>
                <a:rPr lang="en-US" sz="1400" dirty="0" smtClean="0"/>
                <a:t>From Wikipedia, the free encyclopedia</a:t>
              </a:r>
              <a:endParaRPr lang="en-US" sz="1400" dirty="0"/>
            </a:p>
          </p:txBody>
        </p:sp>
        <p:cxnSp>
          <p:nvCxnSpPr>
            <p:cNvPr id="29" name="Straight Connector 28"/>
            <p:cNvCxnSpPr/>
            <p:nvPr/>
          </p:nvCxnSpPr>
          <p:spPr>
            <a:xfrm>
              <a:off x="990600" y="2528455"/>
              <a:ext cx="7467600" cy="0"/>
            </a:xfrm>
            <a:prstGeom prst="lin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143000" y="4876800"/>
            <a:ext cx="7848600" cy="1295400"/>
            <a:chOff x="762000" y="4800600"/>
            <a:chExt cx="7848600" cy="1295400"/>
          </a:xfrm>
        </p:grpSpPr>
        <p:sp>
          <p:nvSpPr>
            <p:cNvPr id="30" name="Rectangle 29"/>
            <p:cNvSpPr/>
            <p:nvPr/>
          </p:nvSpPr>
          <p:spPr>
            <a:xfrm>
              <a:off x="762000" y="4800600"/>
              <a:ext cx="7848600" cy="12954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838200" y="4835604"/>
              <a:ext cx="3733800" cy="461665"/>
            </a:xfrm>
            <a:prstGeom prst="rect">
              <a:avLst/>
            </a:prstGeom>
            <a:solidFill>
              <a:schemeClr val="bg1"/>
            </a:solidFill>
          </p:spPr>
          <p:txBody>
            <a:bodyPr wrap="square" rtlCol="0">
              <a:spAutoFit/>
            </a:bodyPr>
            <a:lstStyle/>
            <a:p>
              <a:r>
                <a:rPr lang="en-US" sz="2400" dirty="0" smtClean="0"/>
                <a:t>Molecular Genetics</a:t>
              </a:r>
              <a:endParaRPr lang="en-US" sz="2400" dirty="0"/>
            </a:p>
          </p:txBody>
        </p:sp>
        <p:cxnSp>
          <p:nvCxnSpPr>
            <p:cNvPr id="26" name="Straight Connector 25"/>
            <p:cNvCxnSpPr/>
            <p:nvPr/>
          </p:nvCxnSpPr>
          <p:spPr>
            <a:xfrm>
              <a:off x="914400" y="5269886"/>
              <a:ext cx="7467600" cy="0"/>
            </a:xfrm>
            <a:prstGeom prst="line">
              <a:avLst/>
            </a:prstGeom>
            <a:solidFill>
              <a:schemeClr val="bg1"/>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14400" y="5373469"/>
              <a:ext cx="7620000" cy="646331"/>
            </a:xfrm>
            <a:prstGeom prst="rect">
              <a:avLst/>
            </a:prstGeom>
            <a:solidFill>
              <a:schemeClr val="bg1"/>
            </a:solidFill>
          </p:spPr>
          <p:txBody>
            <a:bodyPr wrap="square" rtlCol="0">
              <a:spAutoFit/>
            </a:bodyPr>
            <a:lstStyle/>
            <a:p>
              <a:pPr algn="just"/>
              <a:r>
                <a:rPr lang="en-US" dirty="0" smtClean="0"/>
                <a:t>3-M syndrome was linked to mutations of the Cullin7 gene that encodes a component of the Cullin7 E3 </a:t>
              </a:r>
              <a:r>
                <a:rPr lang="en-US" dirty="0" err="1" smtClean="0">
                  <a:hlinkClick r:id="rId11" tooltip="Ubiquitin"/>
                </a:rPr>
                <a:t>ubiquitin</a:t>
              </a:r>
              <a:r>
                <a:rPr lang="en-US" dirty="0" smtClean="0"/>
                <a:t> </a:t>
              </a:r>
              <a:r>
                <a:rPr lang="en-US" dirty="0" err="1" smtClean="0"/>
                <a:t>ligase</a:t>
              </a:r>
              <a:r>
                <a:rPr lang="en-US" baseline="30000" dirty="0" smtClean="0">
                  <a:hlinkClick r:id="rId12"/>
                </a:rPr>
                <a:t>[6]</a:t>
              </a:r>
              <a:r>
                <a:rPr lang="en-US" dirty="0" smtClean="0"/>
                <a:t>.</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m.history.jpg"/>
          <p:cNvPicPr>
            <a:picLocks noChangeAspect="1"/>
          </p:cNvPicPr>
          <p:nvPr/>
        </p:nvPicPr>
        <p:blipFill>
          <a:blip r:embed="rId3" cstate="print"/>
          <a:stretch>
            <a:fillRect/>
          </a:stretch>
        </p:blipFill>
        <p:spPr>
          <a:xfrm>
            <a:off x="0" y="685800"/>
            <a:ext cx="9144000" cy="3789045"/>
          </a:xfrm>
          <a:prstGeom prst="rect">
            <a:avLst/>
          </a:prstGeom>
        </p:spPr>
      </p:pic>
      <p:sp>
        <p:nvSpPr>
          <p:cNvPr id="9" name="Rectangle 8"/>
          <p:cNvSpPr/>
          <p:nvPr/>
        </p:nvSpPr>
        <p:spPr>
          <a:xfrm>
            <a:off x="1676400" y="2667000"/>
            <a:ext cx="6781800" cy="152400"/>
          </a:xfrm>
          <a:prstGeom prst="rect">
            <a:avLst/>
          </a:prstGeom>
          <a:solidFill>
            <a:srgbClr val="009900">
              <a:alpha val="34902"/>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ectangle 4"/>
          <p:cNvSpPr/>
          <p:nvPr/>
        </p:nvSpPr>
        <p:spPr>
          <a:xfrm>
            <a:off x="1676400" y="3352800"/>
            <a:ext cx="6781800" cy="152400"/>
          </a:xfrm>
          <a:prstGeom prst="rect">
            <a:avLst/>
          </a:prstGeom>
          <a:solidFill>
            <a:srgbClr val="FC2020">
              <a:alpha val="34902"/>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Rectangle 5"/>
          <p:cNvSpPr/>
          <p:nvPr/>
        </p:nvSpPr>
        <p:spPr>
          <a:xfrm>
            <a:off x="0" y="3733800"/>
            <a:ext cx="9144000" cy="685800"/>
          </a:xfrm>
          <a:prstGeom prst="rect">
            <a:avLst/>
          </a:prstGeom>
          <a:solidFill>
            <a:schemeClr val="bg1"/>
          </a:solidFill>
          <a:ln w="28575">
            <a:solidFill>
              <a:srgbClr val="009900"/>
            </a:solidFill>
          </a:ln>
          <a:effectLst>
            <a:outerShdw blurRad="292100" dist="139700" dir="2700000" algn="tl" rotWithShape="0">
              <a:srgbClr val="333333">
                <a:alpha val="6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hlinkClick r:id="rId4" tooltip="3-M syndrome"/>
              </a:rPr>
              <a:t>01:24, 15 May 2009</a:t>
            </a:r>
            <a:r>
              <a:rPr lang="en-US" dirty="0" smtClean="0">
                <a:solidFill>
                  <a:schemeClr val="tx1"/>
                </a:solidFill>
              </a:rPr>
              <a:t> </a:t>
            </a:r>
            <a:r>
              <a:rPr lang="en-US" dirty="0" smtClean="0">
                <a:solidFill>
                  <a:schemeClr val="tx1"/>
                </a:solidFill>
                <a:hlinkClick r:id="rId5" tooltip="User:Rich Farmbrough"/>
              </a:rPr>
              <a:t>Rich </a:t>
            </a:r>
            <a:r>
              <a:rPr lang="en-US" dirty="0" err="1" smtClean="0">
                <a:solidFill>
                  <a:schemeClr val="tx1"/>
                </a:solidFill>
                <a:hlinkClick r:id="rId5" tooltip="User:Rich Farmbrough"/>
              </a:rPr>
              <a:t>Farmbrough</a:t>
            </a:r>
            <a:r>
              <a:rPr lang="en-US" dirty="0" smtClean="0">
                <a:solidFill>
                  <a:schemeClr val="tx1"/>
                </a:solidFill>
              </a:rPr>
              <a:t> (</a:t>
            </a:r>
            <a:r>
              <a:rPr lang="en-US" dirty="0" smtClean="0">
                <a:solidFill>
                  <a:schemeClr val="tx1"/>
                </a:solidFill>
                <a:hlinkClick r:id="rId6" tooltip="User talk:Rich Farmbrough"/>
              </a:rPr>
              <a:t>talk</a:t>
            </a:r>
            <a:r>
              <a:rPr lang="en-US" dirty="0" smtClean="0">
                <a:solidFill>
                  <a:schemeClr val="tx1"/>
                </a:solidFill>
              </a:rPr>
              <a:t> | </a:t>
            </a:r>
            <a:r>
              <a:rPr lang="en-US" dirty="0" err="1" smtClean="0">
                <a:solidFill>
                  <a:schemeClr val="tx1"/>
                </a:solidFill>
                <a:hlinkClick r:id="rId7" tooltip="Special:Contributions/Rich Farmbrough"/>
              </a:rPr>
              <a:t>contribs</a:t>
            </a:r>
            <a:r>
              <a:rPr lang="en-US" dirty="0" smtClean="0">
                <a:solidFill>
                  <a:schemeClr val="tx1"/>
                </a:solidFill>
              </a:rPr>
              <a:t>) m (7,687 bytes) </a:t>
            </a:r>
          </a:p>
          <a:p>
            <a:pPr algn="ctr"/>
            <a:r>
              <a:rPr lang="en-US" dirty="0" smtClean="0">
                <a:solidFill>
                  <a:schemeClr val="tx1"/>
                </a:solidFill>
              </a:rPr>
              <a:t>clean up- spelling of "et al.", </a:t>
            </a:r>
            <a:r>
              <a:rPr lang="en-US" dirty="0" smtClean="0">
                <a:solidFill>
                  <a:srgbClr val="009900"/>
                </a:solidFill>
              </a:rPr>
              <a:t>removed Stub tag </a:t>
            </a:r>
            <a:r>
              <a:rPr lang="en-US" dirty="0" smtClean="0">
                <a:solidFill>
                  <a:schemeClr val="tx1"/>
                </a:solidFill>
              </a:rPr>
              <a:t>using </a:t>
            </a:r>
            <a:r>
              <a:rPr lang="en-US" dirty="0" smtClean="0">
                <a:solidFill>
                  <a:schemeClr val="tx1"/>
                </a:solidFill>
                <a:hlinkClick r:id="rId8" tooltip="Wikipedia:AutoWikiBrowser"/>
              </a:rPr>
              <a:t>AWB</a:t>
            </a:r>
            <a:endParaRPr lang="en-US" dirty="0" smtClean="0">
              <a:solidFill>
                <a:schemeClr val="tx1"/>
              </a:solidFill>
            </a:endParaRPr>
          </a:p>
        </p:txBody>
      </p:sp>
      <p:sp>
        <p:nvSpPr>
          <p:cNvPr id="7" name="Rectangle 6"/>
          <p:cNvSpPr/>
          <p:nvPr/>
        </p:nvSpPr>
        <p:spPr>
          <a:xfrm>
            <a:off x="1676400" y="2819400"/>
            <a:ext cx="6781800" cy="533400"/>
          </a:xfrm>
          <a:prstGeom prst="rect">
            <a:avLst/>
          </a:prstGeom>
          <a:solidFill>
            <a:srgbClr val="FFFF66">
              <a:alpha val="5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Overview Articles</a:t>
            </a:r>
            <a:endParaRPr lang="en-US" dirty="0"/>
          </a:p>
        </p:txBody>
      </p:sp>
      <p:sp>
        <p:nvSpPr>
          <p:cNvPr id="3" name="Content Placeholder 2"/>
          <p:cNvSpPr>
            <a:spLocks noGrp="1"/>
          </p:cNvSpPr>
          <p:nvPr>
            <p:ph idx="1"/>
          </p:nvPr>
        </p:nvSpPr>
        <p:spPr/>
        <p:txBody>
          <a:bodyPr>
            <a:normAutofit/>
          </a:bodyPr>
          <a:lstStyle/>
          <a:p>
            <a:r>
              <a:rPr lang="en-US" sz="2800" dirty="0" smtClean="0"/>
              <a:t>Goal: </a:t>
            </a:r>
          </a:p>
          <a:p>
            <a:pPr lvl="1"/>
            <a:r>
              <a:rPr lang="en-US" sz="2400" dirty="0" smtClean="0"/>
              <a:t>Generate multi-paragraph overview articles</a:t>
            </a:r>
          </a:p>
        </p:txBody>
      </p:sp>
      <p:pic>
        <p:nvPicPr>
          <p:cNvPr id="8" name="Picture 7" descr="webmd2.jpg"/>
          <p:cNvPicPr>
            <a:picLocks noChangeAspect="1"/>
          </p:cNvPicPr>
          <p:nvPr/>
        </p:nvPicPr>
        <p:blipFill>
          <a:blip r:embed="rId3" cstate="print"/>
          <a:stretch>
            <a:fillRect/>
          </a:stretch>
        </p:blipFill>
        <p:spPr>
          <a:xfrm>
            <a:off x="228600" y="2847975"/>
            <a:ext cx="4752975" cy="2714625"/>
          </a:xfrm>
          <a:prstGeom prst="rect">
            <a:avLst/>
          </a:prstGeom>
          <a:ln>
            <a:solidFill>
              <a:schemeClr val="bg1">
                <a:lumMod val="50000"/>
              </a:schemeClr>
            </a:solidFill>
          </a:ln>
          <a:effectLst>
            <a:outerShdw blurRad="292100" dist="139700" dir="2700000" algn="tl" rotWithShape="0">
              <a:srgbClr val="333333">
                <a:alpha val="65000"/>
              </a:srgbClr>
            </a:outerShdw>
          </a:effectLst>
        </p:spPr>
      </p:pic>
      <p:grpSp>
        <p:nvGrpSpPr>
          <p:cNvPr id="15" name="Group 14"/>
          <p:cNvGrpSpPr/>
          <p:nvPr/>
        </p:nvGrpSpPr>
        <p:grpSpPr>
          <a:xfrm>
            <a:off x="4114800" y="2590800"/>
            <a:ext cx="4800600" cy="2867800"/>
            <a:chOff x="152400" y="2666999"/>
            <a:chExt cx="4800600" cy="2867800"/>
          </a:xfrm>
        </p:grpSpPr>
        <p:sp>
          <p:nvSpPr>
            <p:cNvPr id="10" name="Rectangle 9"/>
            <p:cNvSpPr/>
            <p:nvPr/>
          </p:nvSpPr>
          <p:spPr>
            <a:xfrm>
              <a:off x="152400" y="2666999"/>
              <a:ext cx="4800600" cy="2819401"/>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mdbtop.jpg"/>
            <p:cNvPicPr>
              <a:picLocks noChangeAspect="1"/>
            </p:cNvPicPr>
            <p:nvPr/>
          </p:nvPicPr>
          <p:blipFill>
            <a:blip r:embed="rId4" cstate="print"/>
            <a:stretch>
              <a:fillRect/>
            </a:stretch>
          </p:blipFill>
          <p:spPr>
            <a:xfrm>
              <a:off x="169067" y="2683666"/>
              <a:ext cx="4773168" cy="540736"/>
            </a:xfrm>
            <a:prstGeom prst="rect">
              <a:avLst/>
            </a:prstGeom>
          </p:spPr>
        </p:pic>
        <p:sp>
          <p:nvSpPr>
            <p:cNvPr id="6" name="TextBox 5"/>
            <p:cNvSpPr txBox="1"/>
            <p:nvPr/>
          </p:nvSpPr>
          <p:spPr>
            <a:xfrm>
              <a:off x="152400" y="3226475"/>
              <a:ext cx="4724400" cy="2308324"/>
            </a:xfrm>
            <a:prstGeom prst="rect">
              <a:avLst/>
            </a:prstGeom>
            <a:noFill/>
          </p:spPr>
          <p:txBody>
            <a:bodyPr wrap="square" rtlCol="0">
              <a:spAutoFit/>
            </a:bodyPr>
            <a:lstStyle/>
            <a:p>
              <a:pPr algn="just"/>
              <a:r>
                <a:rPr lang="en-US" b="1" dirty="0" smtClean="0"/>
                <a:t>Biography for </a:t>
              </a:r>
              <a:r>
                <a:rPr lang="en-US" b="1" dirty="0" smtClean="0">
                  <a:hlinkClick r:id="rId5"/>
                </a:rPr>
                <a:t>Matt Damon</a:t>
              </a:r>
              <a:endParaRPr lang="en-US" sz="1400" b="1" dirty="0" smtClean="0"/>
            </a:p>
            <a:p>
              <a:pPr algn="just"/>
              <a:r>
                <a:rPr lang="en-US" sz="1400" b="1" dirty="0" smtClean="0"/>
                <a:t>Mini Biography</a:t>
              </a:r>
            </a:p>
            <a:p>
              <a:pPr algn="just"/>
              <a:r>
                <a:rPr lang="en-US" sz="1400" dirty="0" smtClean="0"/>
                <a:t>Matt Damon was born in 1970. His father, </a:t>
              </a:r>
              <a:r>
                <a:rPr lang="en-US" sz="1400" dirty="0" smtClean="0">
                  <a:hlinkClick r:id="rId6"/>
                </a:rPr>
                <a:t>Kent Damon</a:t>
              </a:r>
              <a:r>
                <a:rPr lang="en-US" sz="1400" dirty="0" smtClean="0"/>
                <a:t>, a tax preparer, and his mother, </a:t>
              </a:r>
              <a:r>
                <a:rPr lang="en-US" sz="1400" dirty="0" smtClean="0">
                  <a:hlinkClick r:id="rId7"/>
                </a:rPr>
                <a:t>Nancy </a:t>
              </a:r>
              <a:r>
                <a:rPr lang="en-US" sz="1400" dirty="0" err="1" smtClean="0">
                  <a:hlinkClick r:id="rId7"/>
                </a:rPr>
                <a:t>Carlsson</a:t>
              </a:r>
              <a:r>
                <a:rPr lang="en-US" sz="1400" dirty="0" smtClean="0">
                  <a:hlinkClick r:id="rId7"/>
                </a:rPr>
                <a:t>-Paige</a:t>
              </a:r>
              <a:r>
                <a:rPr lang="en-US" sz="1400" dirty="0" smtClean="0"/>
                <a:t>, a college professor, are now divorced. His older brother, Kyle (b. 1967), is a sculptor. Matt's first film role was a one-line part in </a:t>
              </a:r>
              <a:r>
                <a:rPr lang="en-US" sz="1400" dirty="0" smtClean="0">
                  <a:hlinkClick r:id="rId8"/>
                </a:rPr>
                <a:t>Mystic Pizza</a:t>
              </a:r>
              <a:r>
                <a:rPr lang="en-US" sz="1400" dirty="0" smtClean="0"/>
                <a:t> (1988). Hollywood's power brokers realized his potential as a serious actor when they saw him play a Gulf War vet-turned-heroin addict in </a:t>
              </a:r>
              <a:r>
                <a:rPr lang="en-US" sz="1400" dirty="0" smtClean="0">
                  <a:hlinkClick r:id="rId9"/>
                </a:rPr>
                <a:t>Courage Under Fire</a:t>
              </a:r>
              <a:r>
                <a:rPr lang="en-US" sz="1400" dirty="0" smtClean="0"/>
                <a:t> (1996). </a:t>
              </a:r>
            </a:p>
            <a:p>
              <a:pPr algn="just"/>
              <a:endParaRPr lang="en-US" sz="1400" dirty="0"/>
            </a:p>
          </p:txBody>
        </p:sp>
      </p:grpSp>
      <p:grpSp>
        <p:nvGrpSpPr>
          <p:cNvPr id="22" name="Group 21"/>
          <p:cNvGrpSpPr/>
          <p:nvPr/>
        </p:nvGrpSpPr>
        <p:grpSpPr>
          <a:xfrm>
            <a:off x="1600200" y="3903345"/>
            <a:ext cx="5410200" cy="2954655"/>
            <a:chOff x="1600200" y="3903345"/>
            <a:chExt cx="5410200" cy="2954655"/>
          </a:xfrm>
        </p:grpSpPr>
        <p:sp>
          <p:nvSpPr>
            <p:cNvPr id="16" name="Rectangle 15"/>
            <p:cNvSpPr/>
            <p:nvPr/>
          </p:nvSpPr>
          <p:spPr>
            <a:xfrm>
              <a:off x="1600200" y="3921274"/>
              <a:ext cx="5410200" cy="2895600"/>
            </a:xfrm>
            <a:prstGeom prst="rect">
              <a:avLst/>
            </a:prstGeom>
            <a:solidFill>
              <a:schemeClr val="bg1"/>
            </a:solidFill>
            <a:ln>
              <a:solidFill>
                <a:schemeClr val="bg1">
                  <a:lumMod val="50000"/>
                </a:schemeClr>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wikiside.jpg"/>
            <p:cNvPicPr>
              <a:picLocks noChangeAspect="1"/>
            </p:cNvPicPr>
            <p:nvPr/>
          </p:nvPicPr>
          <p:blipFill>
            <a:blip r:embed="rId10" cstate="print"/>
            <a:srcRect b="1606"/>
            <a:stretch>
              <a:fillRect/>
            </a:stretch>
          </p:blipFill>
          <p:spPr>
            <a:xfrm>
              <a:off x="1627095" y="3934720"/>
              <a:ext cx="1064093" cy="2871216"/>
            </a:xfrm>
            <a:prstGeom prst="rect">
              <a:avLst/>
            </a:prstGeom>
          </p:spPr>
        </p:pic>
        <p:sp>
          <p:nvSpPr>
            <p:cNvPr id="18" name="TextBox 17"/>
            <p:cNvSpPr txBox="1"/>
            <p:nvPr/>
          </p:nvSpPr>
          <p:spPr>
            <a:xfrm>
              <a:off x="2667000" y="3903345"/>
              <a:ext cx="4267200" cy="2954655"/>
            </a:xfrm>
            <a:prstGeom prst="rect">
              <a:avLst/>
            </a:prstGeom>
            <a:noFill/>
          </p:spPr>
          <p:txBody>
            <a:bodyPr wrap="square" rtlCol="0">
              <a:spAutoFit/>
            </a:bodyPr>
            <a:lstStyle/>
            <a:p>
              <a:pPr algn="just"/>
              <a:r>
                <a:rPr lang="en-US" b="1" dirty="0" smtClean="0"/>
                <a:t>Singapore</a:t>
              </a:r>
            </a:p>
            <a:p>
              <a:pPr algn="just"/>
              <a:endParaRPr lang="en-US" sz="800" b="1" dirty="0" smtClean="0"/>
            </a:p>
            <a:p>
              <a:pPr algn="just"/>
              <a:r>
                <a:rPr lang="en-US" sz="1400" b="1" dirty="0" smtClean="0"/>
                <a:t>Singapore</a:t>
              </a:r>
              <a:r>
                <a:rPr lang="en-US" sz="1400" dirty="0" smtClean="0"/>
                <a:t> (</a:t>
              </a:r>
              <a:r>
                <a:rPr lang="en-US" sz="1400" dirty="0" smtClean="0">
                  <a:hlinkClick r:id="rId11" tooltip="Chinese language"/>
                </a:rPr>
                <a:t>Chinese</a:t>
              </a:r>
              <a:r>
                <a:rPr lang="en-US" sz="1400" dirty="0" smtClean="0"/>
                <a:t>: </a:t>
              </a:r>
              <a:r>
                <a:rPr lang="en-US" sz="1400" dirty="0" err="1" smtClean="0"/>
                <a:t>新加坡</a:t>
              </a:r>
              <a:r>
                <a:rPr lang="en-US" sz="1400" dirty="0" smtClean="0"/>
                <a:t>; </a:t>
              </a:r>
              <a:r>
                <a:rPr lang="en-US" sz="1400" dirty="0" smtClean="0">
                  <a:hlinkClick r:id="rId12" tooltip="Pinyin"/>
                </a:rPr>
                <a:t>pinyin</a:t>
              </a:r>
              <a:r>
                <a:rPr lang="en-US" sz="1400" dirty="0" smtClean="0"/>
                <a:t>: </a:t>
              </a:r>
              <a:r>
                <a:rPr lang="en-US" sz="1400" i="1" dirty="0" err="1" smtClean="0"/>
                <a:t>Xīnjiāpō</a:t>
              </a:r>
              <a:r>
                <a:rPr lang="en-US" sz="1400" dirty="0" smtClean="0"/>
                <a:t>; </a:t>
              </a:r>
              <a:r>
                <a:rPr lang="en-US" sz="1400" dirty="0" smtClean="0">
                  <a:hlinkClick r:id="rId13" tooltip="Malay language"/>
                </a:rPr>
                <a:t>Malay</a:t>
              </a:r>
              <a:r>
                <a:rPr lang="en-US" sz="1400" dirty="0" smtClean="0"/>
                <a:t>: </a:t>
              </a:r>
              <a:r>
                <a:rPr lang="en-US" sz="1400" i="1" dirty="0" err="1" smtClean="0"/>
                <a:t>Singapura</a:t>
              </a:r>
              <a:r>
                <a:rPr lang="en-US" sz="1400" dirty="0" smtClean="0"/>
                <a:t>; </a:t>
              </a:r>
              <a:r>
                <a:rPr lang="en-US" sz="1400" dirty="0" smtClean="0">
                  <a:hlinkClick r:id="rId14" tooltip="Tamil language"/>
                </a:rPr>
                <a:t>Tamil</a:t>
              </a:r>
              <a:r>
                <a:rPr lang="en-US" sz="1400" dirty="0" smtClean="0"/>
                <a:t>: </a:t>
              </a:r>
              <a:r>
                <a:rPr lang="en-US" sz="1400" dirty="0" err="1" smtClean="0"/>
                <a:t>சிங்கப்பூர்</a:t>
              </a:r>
              <a:r>
                <a:rPr lang="en-US" sz="1400" dirty="0" smtClean="0"/>
                <a:t>, </a:t>
              </a:r>
              <a:r>
                <a:rPr lang="en-US" sz="1400" i="1" dirty="0" err="1" smtClean="0"/>
                <a:t>Cingkappūr</a:t>
              </a:r>
              <a:r>
                <a:rPr lang="en-US" sz="1400" dirty="0" smtClean="0"/>
                <a:t>), officially the </a:t>
              </a:r>
              <a:r>
                <a:rPr lang="en-US" sz="1400" b="1" dirty="0" smtClean="0"/>
                <a:t>Republic of Singapore</a:t>
              </a:r>
              <a:r>
                <a:rPr lang="en-US" sz="1400" dirty="0" smtClean="0"/>
                <a:t>, is an </a:t>
              </a:r>
              <a:r>
                <a:rPr lang="en-US" sz="1400" dirty="0" smtClean="0">
                  <a:hlinkClick r:id="rId15" tooltip="Island country"/>
                </a:rPr>
                <a:t>island</a:t>
              </a:r>
              <a:r>
                <a:rPr lang="en-US" sz="1400" dirty="0" smtClean="0"/>
                <a:t> </a:t>
              </a:r>
              <a:r>
                <a:rPr lang="en-US" sz="1400" dirty="0" smtClean="0">
                  <a:hlinkClick r:id="rId16" tooltip="City-state"/>
                </a:rPr>
                <a:t>city-state</a:t>
              </a:r>
              <a:r>
                <a:rPr lang="en-US" sz="1400" dirty="0" smtClean="0"/>
                <a:t> located at the southern tip of the </a:t>
              </a:r>
              <a:r>
                <a:rPr lang="en-US" sz="1400" dirty="0" smtClean="0">
                  <a:hlinkClick r:id="rId17" tooltip="Malay Peninsula"/>
                </a:rPr>
                <a:t>Malay Peninsula</a:t>
              </a:r>
              <a:r>
                <a:rPr lang="en-US" sz="1400" dirty="0" smtClean="0"/>
                <a:t>, lying 137 </a:t>
              </a:r>
              <a:r>
                <a:rPr lang="en-US" sz="1400" dirty="0" err="1" smtClean="0"/>
                <a:t>kilometres</a:t>
              </a:r>
              <a:r>
                <a:rPr lang="en-US" sz="1400" dirty="0" smtClean="0"/>
                <a:t> (85 mi) north of the </a:t>
              </a:r>
              <a:r>
                <a:rPr lang="en-US" sz="1400" dirty="0" smtClean="0">
                  <a:hlinkClick r:id="rId18" tooltip="Equator"/>
                </a:rPr>
                <a:t>equator</a:t>
              </a:r>
              <a:r>
                <a:rPr lang="en-US" sz="1400" dirty="0" smtClean="0"/>
                <a:t>, south of the </a:t>
              </a:r>
              <a:r>
                <a:rPr lang="en-US" sz="1400" dirty="0" smtClean="0">
                  <a:hlinkClick r:id="rId19" tooltip="Malaysia"/>
                </a:rPr>
                <a:t>Malaysian</a:t>
              </a:r>
              <a:r>
                <a:rPr lang="en-US" sz="1400" dirty="0" smtClean="0"/>
                <a:t> state of </a:t>
              </a:r>
              <a:r>
                <a:rPr lang="en-US" sz="1400" dirty="0" smtClean="0">
                  <a:hlinkClick r:id="rId20" tooltip="Johor"/>
                </a:rPr>
                <a:t>Johor</a:t>
              </a:r>
              <a:r>
                <a:rPr lang="en-US" sz="1400" dirty="0" smtClean="0"/>
                <a:t> and north of </a:t>
              </a:r>
              <a:r>
                <a:rPr lang="en-US" sz="1400" dirty="0" smtClean="0">
                  <a:hlinkClick r:id="rId21" tooltip="Indonesia"/>
                </a:rPr>
                <a:t>Indonesia</a:t>
              </a:r>
              <a:r>
                <a:rPr lang="en-US" sz="1400" dirty="0" smtClean="0"/>
                <a:t>'s </a:t>
              </a:r>
              <a:r>
                <a:rPr lang="en-US" sz="1400" dirty="0" smtClean="0">
                  <a:hlinkClick r:id="rId22" tooltip="Riau Islands"/>
                </a:rPr>
                <a:t>Riau Islands</a:t>
              </a:r>
              <a:r>
                <a:rPr lang="en-US" sz="1400" dirty="0" smtClean="0"/>
                <a:t>. At 710.2 km</a:t>
              </a:r>
              <a:r>
                <a:rPr lang="en-US" sz="1400" baseline="30000" dirty="0" smtClean="0"/>
                <a:t>2</a:t>
              </a:r>
              <a:r>
                <a:rPr lang="en-US" sz="1400" dirty="0" smtClean="0"/>
                <a:t> (274.2 sq mi),</a:t>
              </a:r>
              <a:r>
                <a:rPr lang="en-US" sz="1400" baseline="30000" dirty="0" smtClean="0">
                  <a:hlinkClick r:id="rId23"/>
                </a:rPr>
                <a:t>[7]</a:t>
              </a:r>
              <a:r>
                <a:rPr lang="en-US" sz="1400" dirty="0" smtClean="0"/>
                <a:t> Singapore, a </a:t>
              </a:r>
              <a:r>
                <a:rPr lang="en-US" sz="1400" dirty="0" smtClean="0">
                  <a:hlinkClick r:id="rId24" tooltip="Microstate"/>
                </a:rPr>
                <a:t>microstate</a:t>
              </a:r>
              <a:r>
                <a:rPr lang="en-US" sz="1400" dirty="0" smtClean="0"/>
                <a:t> and the smallest nation in </a:t>
              </a:r>
              <a:r>
                <a:rPr lang="en-US" sz="1400" dirty="0" smtClean="0">
                  <a:hlinkClick r:id="rId25" tooltip="Southeast Asia"/>
                </a:rPr>
                <a:t>Southeast Asia</a:t>
              </a:r>
              <a:r>
                <a:rPr lang="en-US" sz="1400" dirty="0" smtClean="0"/>
                <a:t>, is by </a:t>
              </a:r>
              <a:r>
                <a:rPr lang="en-US" sz="1400" dirty="0" smtClean="0">
                  <a:hlinkClick r:id="rId26" tooltip="Order of magnitude"/>
                </a:rPr>
                <a:t>orders of magnitude</a:t>
              </a:r>
              <a:r>
                <a:rPr lang="en-US" sz="1400" dirty="0" smtClean="0"/>
                <a:t> larger than </a:t>
              </a:r>
              <a:r>
                <a:rPr lang="en-US" sz="1400" dirty="0" smtClean="0">
                  <a:hlinkClick r:id="rId27" tooltip="Monaco"/>
                </a:rPr>
                <a:t>Monaco</a:t>
              </a:r>
              <a:r>
                <a:rPr lang="en-US" sz="1400" dirty="0" smtClean="0"/>
                <a:t> and </a:t>
              </a:r>
              <a:r>
                <a:rPr lang="en-US" sz="1400" dirty="0" smtClean="0">
                  <a:hlinkClick r:id="rId28" tooltip="Vatican City"/>
                </a:rPr>
                <a:t>Vatican City</a:t>
              </a:r>
              <a:r>
                <a:rPr lang="en-US" sz="1400" dirty="0" smtClean="0"/>
                <a:t>. These, as well as </a:t>
              </a:r>
              <a:r>
                <a:rPr lang="en-US" sz="1400" dirty="0" smtClean="0">
                  <a:hlinkClick r:id="rId29" tooltip="San Marino"/>
                </a:rPr>
                <a:t>San Marino</a:t>
              </a:r>
              <a:r>
                <a:rPr lang="en-US" sz="1400" dirty="0" smtClean="0"/>
                <a:t>, are the only other surviving sovereign city-states.</a:t>
              </a:r>
              <a:endParaRPr lang="en-US" sz="1400" b="1" dirty="0" smtClean="0"/>
            </a:p>
          </p:txBody>
        </p:sp>
        <p:cxnSp>
          <p:nvCxnSpPr>
            <p:cNvPr id="19" name="Straight Connector 18"/>
            <p:cNvCxnSpPr/>
            <p:nvPr/>
          </p:nvCxnSpPr>
          <p:spPr>
            <a:xfrm>
              <a:off x="2743200" y="4267200"/>
              <a:ext cx="419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Overview Articles</a:t>
            </a:r>
            <a:endParaRPr lang="en-US" dirty="0"/>
          </a:p>
        </p:txBody>
      </p:sp>
      <p:sp>
        <p:nvSpPr>
          <p:cNvPr id="3" name="Content Placeholder 2"/>
          <p:cNvSpPr>
            <a:spLocks noGrp="1"/>
          </p:cNvSpPr>
          <p:nvPr>
            <p:ph idx="1"/>
          </p:nvPr>
        </p:nvSpPr>
        <p:spPr/>
        <p:txBody>
          <a:bodyPr>
            <a:normAutofit/>
          </a:bodyPr>
          <a:lstStyle/>
          <a:p>
            <a:r>
              <a:rPr lang="en-US" sz="2800" dirty="0" smtClean="0"/>
              <a:t>Goal: </a:t>
            </a:r>
          </a:p>
          <a:p>
            <a:pPr lvl="1"/>
            <a:r>
              <a:rPr lang="en-US" sz="2400" dirty="0" smtClean="0"/>
              <a:t>Generate multi-paragraph overview articles</a:t>
            </a:r>
          </a:p>
          <a:p>
            <a:r>
              <a:rPr lang="en-US" sz="2800" dirty="0" smtClean="0"/>
              <a:t>Related methods:</a:t>
            </a:r>
          </a:p>
          <a:p>
            <a:pPr lvl="1"/>
            <a:r>
              <a:rPr lang="en-US" sz="2400" dirty="0" smtClean="0"/>
              <a:t>Multi-document summarization</a:t>
            </a:r>
          </a:p>
          <a:p>
            <a:r>
              <a:rPr lang="en-US" sz="2800" dirty="0" smtClean="0"/>
              <a:t>New challenges:</a:t>
            </a:r>
          </a:p>
          <a:p>
            <a:pPr lvl="1"/>
            <a:r>
              <a:rPr lang="en-US" sz="2400" dirty="0" smtClean="0"/>
              <a:t>Coherence issues for long articles</a:t>
            </a:r>
          </a:p>
          <a:p>
            <a:pPr lvl="1"/>
            <a:r>
              <a:rPr lang="en-US" sz="2400" dirty="0" smtClean="0"/>
              <a:t>Breadth of information must be covered</a:t>
            </a:r>
          </a:p>
          <a:p>
            <a:pPr lvl="1"/>
            <a:r>
              <a:rPr lang="en-US" sz="2400" dirty="0" smtClean="0"/>
              <a:t>Large number of potential sources to select </a:t>
            </a:r>
            <a:r>
              <a:rPr lang="en-US" sz="2400" dirty="0" smtClean="0"/>
              <a:t>from</a:t>
            </a:r>
          </a:p>
          <a:p>
            <a:pPr>
              <a:buNone/>
            </a:pPr>
            <a:r>
              <a:rPr lang="en-US" dirty="0" smtClean="0"/>
              <a:t>Our approach: Use content templates</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Creation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800" dirty="0" smtClean="0"/>
              <a:t>Articles on similar topics have similar structures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Template </a:t>
            </a:r>
            <a:r>
              <a:rPr lang="en-US" sz="2800" dirty="0" smtClean="0"/>
              <a:t>specifies content and </a:t>
            </a:r>
            <a:r>
              <a:rPr lang="en-US" sz="2800" dirty="0" smtClean="0"/>
              <a:t>ordering</a:t>
            </a:r>
          </a:p>
          <a:p>
            <a:pPr marL="342900" lvl="1" indent="-342900">
              <a:buNone/>
            </a:pP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Barzilay</a:t>
            </a:r>
            <a:r>
              <a:rPr lang="en-US" sz="2000" dirty="0" smtClean="0">
                <a:solidFill>
                  <a:schemeClr val="tx1">
                    <a:lumMod val="50000"/>
                    <a:lumOff val="50000"/>
                  </a:schemeClr>
                </a:solidFill>
              </a:rPr>
              <a:t> &amp; Lee 2004; </a:t>
            </a:r>
            <a:r>
              <a:rPr lang="en-US" sz="2000" dirty="0" err="1" smtClean="0">
                <a:solidFill>
                  <a:schemeClr val="tx1">
                    <a:lumMod val="50000"/>
                    <a:lumOff val="50000"/>
                  </a:schemeClr>
                </a:solidFill>
              </a:rPr>
              <a:t>Elsner</a:t>
            </a:r>
            <a:r>
              <a:rPr lang="en-US" sz="2000" dirty="0" smtClean="0">
                <a:solidFill>
                  <a:schemeClr val="tx1">
                    <a:lumMod val="50000"/>
                    <a:lumOff val="50000"/>
                  </a:schemeClr>
                </a:solidFill>
              </a:rPr>
              <a:t> &amp; </a:t>
            </a:r>
            <a:r>
              <a:rPr lang="en-US" sz="2000" dirty="0" err="1" smtClean="0">
                <a:solidFill>
                  <a:schemeClr val="tx1">
                    <a:lumMod val="50000"/>
                    <a:lumOff val="50000"/>
                  </a:schemeClr>
                </a:solidFill>
              </a:rPr>
              <a:t>Charniak</a:t>
            </a:r>
            <a:r>
              <a:rPr lang="en-US" sz="2000" dirty="0" smtClean="0">
                <a:solidFill>
                  <a:schemeClr val="tx1">
                    <a:lumMod val="50000"/>
                    <a:lumOff val="50000"/>
                  </a:schemeClr>
                </a:solidFill>
              </a:rPr>
              <a:t> 2007; Chen et. al. 2009</a:t>
            </a:r>
            <a:endParaRPr lang="en-US" sz="2000" dirty="0" smtClean="0">
              <a:solidFill>
                <a:schemeClr val="tx1">
                  <a:lumMod val="50000"/>
                  <a:lumOff val="50000"/>
                </a:schemeClr>
              </a:solidFill>
            </a:endParaRPr>
          </a:p>
        </p:txBody>
      </p:sp>
      <p:grpSp>
        <p:nvGrpSpPr>
          <p:cNvPr id="12" name="Group 11"/>
          <p:cNvGrpSpPr/>
          <p:nvPr/>
        </p:nvGrpSpPr>
        <p:grpSpPr>
          <a:xfrm>
            <a:off x="685800" y="2209800"/>
            <a:ext cx="7391400" cy="3581400"/>
            <a:chOff x="457200" y="2209800"/>
            <a:chExt cx="7391400" cy="3581400"/>
          </a:xfrm>
        </p:grpSpPr>
        <p:sp>
          <p:nvSpPr>
            <p:cNvPr id="4" name="Rounded Rectangle 3"/>
            <p:cNvSpPr/>
            <p:nvPr/>
          </p:nvSpPr>
          <p:spPr>
            <a:xfrm>
              <a:off x="457200" y="2209800"/>
              <a:ext cx="2362200" cy="3352800"/>
            </a:xfrm>
            <a:prstGeom prst="roundRect">
              <a:avLst>
                <a:gd name="adj" fmla="val 879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p>
              <a:pPr algn="just"/>
              <a:r>
                <a:rPr lang="en-US" sz="1100" b="1" dirty="0" smtClean="0"/>
                <a:t>Chickenpox</a:t>
              </a:r>
            </a:p>
            <a:p>
              <a:pPr algn="just"/>
              <a:r>
                <a:rPr lang="en-US" sz="600" dirty="0" smtClean="0">
                  <a:solidFill>
                    <a:schemeClr val="tx1"/>
                  </a:solidFill>
                </a:rPr>
                <a:t>Chickenpox or chicken pox is a highly contagious illness caused by primary infection with varicella zoster virus (VZV). It generally starts with a vesicular skin rash appearing in two or three waves, mainly on the body and head rather than the hands and becoming itchy raw pockmarks, small open sores which heal mostly without scarring.</a:t>
              </a:r>
            </a:p>
            <a:p>
              <a:pPr algn="just"/>
              <a:r>
                <a:rPr lang="en-US" sz="1000" b="1" dirty="0" smtClean="0"/>
                <a:t>Pathophysiology</a:t>
              </a:r>
            </a:p>
            <a:p>
              <a:pPr algn="just"/>
              <a:r>
                <a:rPr lang="en-US" sz="600" dirty="0" smtClean="0"/>
                <a:t>Chickenpox is usually acquired by the inhalation of airborne respiratory droplets from an infected host. The highly contagious nature of VZV explains the epidemics of chickenpox that spread through schools as one child who is infected quickly spreads the virus to many classmates.</a:t>
              </a:r>
            </a:p>
            <a:p>
              <a:pPr algn="just"/>
              <a:r>
                <a:rPr lang="en-US" sz="1000" b="1" dirty="0" smtClean="0"/>
                <a:t>Signs and Symptoms</a:t>
              </a:r>
              <a:endParaRPr lang="en-US" sz="1000" dirty="0" smtClean="0"/>
            </a:p>
            <a:p>
              <a:pPr algn="just"/>
              <a:r>
                <a:rPr lang="en-US" sz="600" dirty="0" smtClean="0"/>
                <a:t>Chickenpox is a highly infectious disease that spreads from person to person by direct contact or by air from an infected person's coughing or sneezing. Touching the fluid from a chickenpox blister can also spread the disease. A person with chickenpox is infectious from one to five days before the rash appears. </a:t>
              </a:r>
            </a:p>
            <a:p>
              <a:pPr algn="just"/>
              <a:r>
                <a:rPr lang="en-US" sz="1000" b="1" dirty="0" smtClean="0"/>
                <a:t>Prevention</a:t>
              </a:r>
            </a:p>
            <a:p>
              <a:pPr algn="just"/>
              <a:r>
                <a:rPr lang="en-US" sz="600" dirty="0" smtClean="0"/>
                <a:t>A varicella vaccine was first developed by Michiaki Takahashi in 1974 derived from the Oka strain. It has been available in the U.S. since 1995 to inoculate against the disease. Some countries require the varicella vaccination or an exemption before entering elementary school.</a:t>
              </a:r>
            </a:p>
            <a:p>
              <a:pPr algn="just"/>
              <a:r>
                <a:rPr lang="en-US" sz="1000" b="1" dirty="0" smtClean="0"/>
                <a:t>Treatment</a:t>
              </a:r>
            </a:p>
            <a:p>
              <a:pPr algn="just"/>
              <a:r>
                <a:rPr lang="en-US" sz="600" dirty="0" smtClean="0"/>
                <a:t>Although there have been no formal clinical studies evaluating the effectiveness of topical application of calamine lotion, a topical barrier preparation containing zinc oxide and one of the most commonly used interventions, it has an excellent safety profile.</a:t>
              </a:r>
            </a:p>
          </p:txBody>
        </p:sp>
        <p:sp>
          <p:nvSpPr>
            <p:cNvPr id="8" name="Rounded Rectangle 7"/>
            <p:cNvSpPr/>
            <p:nvPr/>
          </p:nvSpPr>
          <p:spPr>
            <a:xfrm>
              <a:off x="2971800" y="2209800"/>
              <a:ext cx="2362200" cy="2819400"/>
            </a:xfrm>
            <a:prstGeom prst="roundRect">
              <a:avLst>
                <a:gd name="adj" fmla="val 879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p>
              <a:pPr algn="just"/>
              <a:r>
                <a:rPr lang="en-US" sz="1100" b="1" dirty="0" smtClean="0">
                  <a:solidFill>
                    <a:schemeClr val="tx1"/>
                  </a:solidFill>
                </a:rPr>
                <a:t>Scarlet fever</a:t>
              </a:r>
            </a:p>
            <a:p>
              <a:pPr algn="just"/>
              <a:r>
                <a:rPr lang="en-US" sz="600" dirty="0" smtClean="0">
                  <a:solidFill>
                    <a:schemeClr val="tx1"/>
                  </a:solidFill>
                </a:rPr>
                <a:t>Scarlet fever is a disease caused by an erythrogenic exotoxin released by Streptococcus pyogenes. The term Scarlatina may be used interchangeably with Scarlet Fever, though it is commonly used to indicate the less acute form of Scarlet Fever that is often seen since the beginning of the twentieth century. </a:t>
              </a:r>
            </a:p>
            <a:p>
              <a:pPr algn="just"/>
              <a:r>
                <a:rPr lang="en-US" sz="1000" b="1" dirty="0" smtClean="0">
                  <a:solidFill>
                    <a:schemeClr val="tx1"/>
                  </a:solidFill>
                </a:rPr>
                <a:t>Diagnosis</a:t>
              </a:r>
              <a:endParaRPr lang="en-US" sz="1000" dirty="0" smtClean="0">
                <a:solidFill>
                  <a:schemeClr val="tx1"/>
                </a:solidFill>
              </a:endParaRPr>
            </a:p>
            <a:p>
              <a:pPr algn="just"/>
              <a:r>
                <a:rPr lang="en-US" sz="600" dirty="0" smtClean="0">
                  <a:solidFill>
                    <a:schemeClr val="tx1"/>
                  </a:solidFill>
                </a:rPr>
                <a:t>Diagnosis of scarlet fever is clinical. The blood test shows marked leukocytosis with neutrophilia and conservated or increased eosinophils, high erythrocyte sedimentation rate (ESR) and C-reactive protein (CRP), and elevation of antistreptolysin O titer. Blood culture is rarely positive, but the streptococci can usually be demonstrated in throat culture. </a:t>
              </a:r>
            </a:p>
            <a:p>
              <a:pPr algn="just"/>
              <a:r>
                <a:rPr lang="en-US" sz="1000" b="1" dirty="0" smtClean="0">
                  <a:solidFill>
                    <a:schemeClr val="tx1"/>
                  </a:solidFill>
                </a:rPr>
                <a:t>Symptoms</a:t>
              </a:r>
            </a:p>
            <a:p>
              <a:pPr algn="just"/>
              <a:r>
                <a:rPr lang="en-US" sz="600" dirty="0" smtClean="0">
                  <a:solidFill>
                    <a:schemeClr val="tx1"/>
                  </a:solidFill>
                </a:rPr>
                <a:t>The rash is the most striking sign of scarlet fever. It usually begins looking like a bad sunburn with tiny bumps, and it may itch. The rash usually appears first on the neck and face, often leaving a clear unaffected area around the mouth. It spreads to the chest and back, then to the rest of the body.</a:t>
              </a:r>
            </a:p>
            <a:p>
              <a:pPr algn="just"/>
              <a:r>
                <a:rPr lang="en-US" sz="1000" b="1" dirty="0" smtClean="0">
                  <a:solidFill>
                    <a:schemeClr val="tx1"/>
                  </a:solidFill>
                </a:rPr>
                <a:t>Treatment</a:t>
              </a:r>
            </a:p>
            <a:p>
              <a:pPr algn="just"/>
              <a:r>
                <a:rPr lang="en-US" sz="600" dirty="0" smtClean="0">
                  <a:solidFill>
                    <a:schemeClr val="tx1"/>
                  </a:solidFill>
                </a:rPr>
                <a:t>Other than the occurrence of the diarrhea, the treatment and course of scarlet fever are no different from those of any strep throat. In case of penicillin allergy, clindamycin or erythromycin can be used with success. Patients should no longer be infectious after taking antibiotics for 24 hours..</a:t>
              </a:r>
            </a:p>
          </p:txBody>
        </p:sp>
        <p:sp>
          <p:nvSpPr>
            <p:cNvPr id="9" name="Rounded Rectangle 8"/>
            <p:cNvSpPr/>
            <p:nvPr/>
          </p:nvSpPr>
          <p:spPr>
            <a:xfrm>
              <a:off x="5486400" y="2209800"/>
              <a:ext cx="2362200" cy="3581400"/>
            </a:xfrm>
            <a:prstGeom prst="roundRect">
              <a:avLst>
                <a:gd name="adj" fmla="val 879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p>
              <a:pPr algn="just"/>
              <a:r>
                <a:rPr lang="en-US" sz="1100" b="1" dirty="0" smtClean="0">
                  <a:solidFill>
                    <a:schemeClr val="tx1"/>
                  </a:solidFill>
                </a:rPr>
                <a:t>Chronic fatigue syndrome</a:t>
              </a:r>
            </a:p>
            <a:p>
              <a:pPr algn="just"/>
              <a:r>
                <a:rPr lang="en-US" sz="600" dirty="0" smtClean="0">
                  <a:solidFill>
                    <a:schemeClr val="tx1"/>
                  </a:solidFill>
                </a:rPr>
                <a:t>The defining symptoms of fibromyalgia are chronic, widespread pain, fatigue, and heightened pain in response to pressure. Other symptoms may include tingling of the skin, prolonged muscle spasms, weakness in the limbs, nerve pain, functional bowel disturbances, and chronic sleep disturbances. </a:t>
              </a:r>
            </a:p>
            <a:p>
              <a:pPr algn="just"/>
              <a:r>
                <a:rPr lang="en-US" sz="1000" b="1" dirty="0" smtClean="0">
                  <a:solidFill>
                    <a:schemeClr val="tx1"/>
                  </a:solidFill>
                </a:rPr>
                <a:t>Diagnosing CFS</a:t>
              </a:r>
              <a:endParaRPr lang="en-US" sz="1000" dirty="0" smtClean="0">
                <a:solidFill>
                  <a:schemeClr val="tx1"/>
                </a:solidFill>
              </a:endParaRPr>
            </a:p>
            <a:p>
              <a:pPr algn="just"/>
              <a:r>
                <a:rPr lang="en-US" sz="600" dirty="0" smtClean="0">
                  <a:solidFill>
                    <a:schemeClr val="tx1"/>
                  </a:solidFill>
                </a:rPr>
                <a:t>There are no medical tests or physical signs to diagnose CFS, so testing is used to rule out other potential causes for symptoms. The most widely used clinical and research description of CFS is the CDC definition published in 1994. Using different case definitions may influence the types of patients selected and there is research to suggest subtypes of patients or disease exist.</a:t>
              </a:r>
            </a:p>
            <a:p>
              <a:pPr algn="just"/>
              <a:r>
                <a:rPr lang="en-US" sz="1000" b="1" dirty="0" smtClean="0">
                  <a:solidFill>
                    <a:schemeClr val="tx1"/>
                  </a:solidFill>
                </a:rPr>
                <a:t>Causes</a:t>
              </a:r>
            </a:p>
            <a:p>
              <a:pPr algn="just"/>
              <a:r>
                <a:rPr lang="en-US" sz="600" dirty="0" smtClean="0">
                  <a:solidFill>
                    <a:prstClr val="black"/>
                  </a:solidFill>
                </a:rPr>
                <a:t>The mechanisms and pathogenesis of chronic fatigue syndrome are unknown. Research studies have examined and hypothesized about the possible biomedical and epidemiological characteristics of the disease, including oxidative stress, genetic predisposition, infection by viruses and pathogenic bacteria, hypothalamic-pituitary-adrenal axis, immune dysfunction as well as mental and psychosocial factors.</a:t>
              </a:r>
              <a:endParaRPr lang="en-US" sz="1000" b="1" dirty="0" smtClean="0">
                <a:solidFill>
                  <a:schemeClr val="tx1"/>
                </a:solidFill>
              </a:endParaRPr>
            </a:p>
            <a:p>
              <a:pPr algn="just"/>
              <a:r>
                <a:rPr lang="en-US" sz="1000" b="1" dirty="0" smtClean="0">
                  <a:solidFill>
                    <a:schemeClr val="tx1"/>
                  </a:solidFill>
                </a:rPr>
                <a:t>Symptoms</a:t>
              </a:r>
            </a:p>
            <a:p>
              <a:pPr algn="just"/>
              <a:r>
                <a:rPr lang="en-US" sz="600" dirty="0" smtClean="0">
                  <a:solidFill>
                    <a:schemeClr val="tx1"/>
                  </a:solidFill>
                </a:rPr>
                <a:t>The most commonly used diagnostic criteria and definition of CFS for research and clinical purposes was published by the United States Centers for Disease Control and Prevention (CDC). The CDC definition of CFS requires two of the following criteria be fulfilled.</a:t>
              </a:r>
            </a:p>
            <a:p>
              <a:pPr algn="just"/>
              <a:r>
                <a:rPr lang="en-US" sz="1000" b="1" dirty="0" smtClean="0">
                  <a:solidFill>
                    <a:schemeClr val="tx1"/>
                  </a:solidFill>
                </a:rPr>
                <a:t>Prognosis</a:t>
              </a:r>
            </a:p>
            <a:p>
              <a:pPr algn="just"/>
              <a:r>
                <a:rPr lang="en-US" sz="600" dirty="0" smtClean="0">
                  <a:solidFill>
                    <a:schemeClr val="tx1"/>
                  </a:solidFill>
                </a:rPr>
                <a:t>A systematic review of 14 studies of the outcome of untreated people with CFS found that "the median full recovery rate was 5% (range 0–31%) and the median proportion of patients who improved during follow-up was 39.5% (range 8–63%). Return to work at follow-up ranged from 8 to 30% in the three studies that considered this outcome."</a:t>
              </a:r>
            </a:p>
          </p:txBody>
        </p:sp>
      </p:grpSp>
      <p:grpSp>
        <p:nvGrpSpPr>
          <p:cNvPr id="13" name="Group 12"/>
          <p:cNvGrpSpPr/>
          <p:nvPr/>
        </p:nvGrpSpPr>
        <p:grpSpPr>
          <a:xfrm>
            <a:off x="685800" y="2209800"/>
            <a:ext cx="7391400" cy="3581400"/>
            <a:chOff x="457200" y="2209800"/>
            <a:chExt cx="7391400" cy="3581400"/>
          </a:xfrm>
        </p:grpSpPr>
        <p:sp>
          <p:nvSpPr>
            <p:cNvPr id="7" name="Rounded Rectangle 6"/>
            <p:cNvSpPr/>
            <p:nvPr/>
          </p:nvSpPr>
          <p:spPr>
            <a:xfrm>
              <a:off x="457200" y="2209800"/>
              <a:ext cx="2362200" cy="3352800"/>
            </a:xfrm>
            <a:prstGeom prst="roundRect">
              <a:avLst>
                <a:gd name="adj" fmla="val 879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p>
              <a:pPr algn="just"/>
              <a:r>
                <a:rPr lang="en-US" sz="1100" b="1" dirty="0" smtClean="0"/>
                <a:t>Chickenpox</a:t>
              </a:r>
            </a:p>
            <a:p>
              <a:pPr algn="just"/>
              <a:r>
                <a:rPr lang="en-US" sz="600" dirty="0" smtClean="0">
                  <a:solidFill>
                    <a:schemeClr val="tx1"/>
                  </a:solidFill>
                </a:rPr>
                <a:t>Chickenpox or chicken pox is a highly contagious illness caused by primary infection with varicella zoster virus (VZV). It generally starts with a vesicular skin rash appearing in two or three waves, mainly on the body and head rather than the hands and becoming itchy raw pockmarks, small open sores which heal mostly without scarring.</a:t>
              </a:r>
            </a:p>
            <a:p>
              <a:pPr algn="just"/>
              <a:r>
                <a:rPr lang="en-US" sz="1000" b="1" dirty="0" smtClean="0">
                  <a:solidFill>
                    <a:srgbClr val="FF9900"/>
                  </a:solidFill>
                </a:rPr>
                <a:t>Pathophysiology</a:t>
              </a:r>
            </a:p>
            <a:p>
              <a:pPr algn="just"/>
              <a:r>
                <a:rPr lang="en-US" sz="600" dirty="0" smtClean="0">
                  <a:solidFill>
                    <a:srgbClr val="FF9900"/>
                  </a:solidFill>
                </a:rPr>
                <a:t>Chickenpox is usually acquired by the inhalation of airborne respiratory droplets from an infected host. The highly contagious nature of VZV explains the epidemics of chickenpox that spread through schools as one child who is infected quickly spreads the virus to many classmates.</a:t>
              </a:r>
            </a:p>
            <a:p>
              <a:pPr algn="just"/>
              <a:r>
                <a:rPr lang="en-US" sz="1000" b="1" dirty="0" smtClean="0">
                  <a:solidFill>
                    <a:srgbClr val="009900"/>
                  </a:solidFill>
                </a:rPr>
                <a:t>Signs and Symptoms</a:t>
              </a:r>
              <a:endParaRPr lang="en-US" sz="1000" dirty="0" smtClean="0">
                <a:solidFill>
                  <a:srgbClr val="009900"/>
                </a:solidFill>
              </a:endParaRPr>
            </a:p>
            <a:p>
              <a:pPr algn="just"/>
              <a:r>
                <a:rPr lang="en-US" sz="600" dirty="0" smtClean="0">
                  <a:solidFill>
                    <a:srgbClr val="009900"/>
                  </a:solidFill>
                </a:rPr>
                <a:t>Chickenpox is a highly infectious disease that spreads from person to person by direct contact or by air from an infected person's coughing or sneezing. Touching the fluid from a chickenpox blister can also spread the disease. A person with chickenpox is infectious from one to five days before the rash appears. </a:t>
              </a:r>
            </a:p>
            <a:p>
              <a:pPr algn="just"/>
              <a:r>
                <a:rPr lang="en-US" sz="1000" b="1" dirty="0" smtClean="0">
                  <a:solidFill>
                    <a:srgbClr val="7030A0"/>
                  </a:solidFill>
                </a:rPr>
                <a:t>Prevention</a:t>
              </a:r>
            </a:p>
            <a:p>
              <a:pPr algn="just"/>
              <a:r>
                <a:rPr lang="en-US" sz="600" dirty="0" smtClean="0">
                  <a:solidFill>
                    <a:srgbClr val="7030A0"/>
                  </a:solidFill>
                </a:rPr>
                <a:t>A varicella vaccine was first developed by Michiaki Takahashi in 1974 derived from the Oka strain. It has been available in the U.S. since 1995 to inoculate against the disease. Some countries require the varicella vaccination or an exemption before entering elementary school.</a:t>
              </a:r>
            </a:p>
            <a:p>
              <a:pPr algn="just"/>
              <a:r>
                <a:rPr lang="en-US" sz="1000" b="1" dirty="0" smtClean="0">
                  <a:solidFill>
                    <a:srgbClr val="0099CC"/>
                  </a:solidFill>
                </a:rPr>
                <a:t>Treatment</a:t>
              </a:r>
            </a:p>
            <a:p>
              <a:pPr algn="just"/>
              <a:r>
                <a:rPr lang="en-US" sz="600" dirty="0" smtClean="0">
                  <a:solidFill>
                    <a:srgbClr val="0099CC"/>
                  </a:solidFill>
                </a:rPr>
                <a:t>Although there have been no formal clinical studies evaluating the effectiveness of topical application of calamine lotion, a topical barrier preparation containing zinc oxide and one of the most commonly used interventions, it has an excellent safety profile.</a:t>
              </a:r>
            </a:p>
          </p:txBody>
        </p:sp>
        <p:sp>
          <p:nvSpPr>
            <p:cNvPr id="10" name="Rounded Rectangle 9"/>
            <p:cNvSpPr/>
            <p:nvPr/>
          </p:nvSpPr>
          <p:spPr>
            <a:xfrm>
              <a:off x="2971800" y="2209800"/>
              <a:ext cx="2362200" cy="2819400"/>
            </a:xfrm>
            <a:prstGeom prst="roundRect">
              <a:avLst>
                <a:gd name="adj" fmla="val 879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p>
              <a:pPr algn="just"/>
              <a:r>
                <a:rPr lang="en-US" sz="1100" b="1" dirty="0" smtClean="0">
                  <a:solidFill>
                    <a:schemeClr val="tx1"/>
                  </a:solidFill>
                </a:rPr>
                <a:t>Scarlet fever</a:t>
              </a:r>
            </a:p>
            <a:p>
              <a:pPr algn="just"/>
              <a:r>
                <a:rPr lang="en-US" sz="600" dirty="0" smtClean="0">
                  <a:solidFill>
                    <a:schemeClr val="tx1"/>
                  </a:solidFill>
                </a:rPr>
                <a:t>Scarlet fever is a disease caused by an erythrogenic exotoxin released by Streptococcus pyogenes. The term Scarlatina may be used interchangeably with Scarlet Fever, though it is commonly used to indicate the less acute form of Scarlet Fever that is often seen since the beginning of the twentieth century. </a:t>
              </a:r>
            </a:p>
            <a:p>
              <a:pPr algn="just"/>
              <a:r>
                <a:rPr lang="en-US" sz="1000" b="1" dirty="0" smtClean="0">
                  <a:solidFill>
                    <a:srgbClr val="CC0000"/>
                  </a:solidFill>
                </a:rPr>
                <a:t>Diagnosis</a:t>
              </a:r>
              <a:endParaRPr lang="en-US" sz="1000" dirty="0" smtClean="0">
                <a:solidFill>
                  <a:srgbClr val="CC0000"/>
                </a:solidFill>
              </a:endParaRPr>
            </a:p>
            <a:p>
              <a:pPr algn="just"/>
              <a:r>
                <a:rPr lang="en-US" sz="600" dirty="0" smtClean="0">
                  <a:solidFill>
                    <a:srgbClr val="CC0000"/>
                  </a:solidFill>
                </a:rPr>
                <a:t>Diagnosis of scarlet fever is clinical. The blood test shows marked leukocytosis with neutrophilia and conservated or increased eosinophils, high erythrocyte sedimentation rate (ESR) and C-reactive protein (CRP), and elevation of antistreptolysin O titer. Blood culture is rarely positive, but the streptococci can usually be demonstrated in throat culture. </a:t>
              </a:r>
            </a:p>
            <a:p>
              <a:pPr algn="just"/>
              <a:r>
                <a:rPr lang="en-US" sz="1000" b="1" dirty="0" smtClean="0">
                  <a:solidFill>
                    <a:srgbClr val="009900"/>
                  </a:solidFill>
                </a:rPr>
                <a:t>Symptoms</a:t>
              </a:r>
            </a:p>
            <a:p>
              <a:pPr algn="just"/>
              <a:r>
                <a:rPr lang="en-US" sz="600" dirty="0" smtClean="0">
                  <a:solidFill>
                    <a:srgbClr val="009900"/>
                  </a:solidFill>
                </a:rPr>
                <a:t>The rash is the most striking sign of scarlet fever. It usually begins looking like a bad sunburn with tiny bumps, and it may itch. The rash usually appears first on the neck and face, often leaving a clear unaffected area around the mouth. It spreads to the chest and back, then to the rest of the body.</a:t>
              </a:r>
            </a:p>
            <a:p>
              <a:pPr algn="just"/>
              <a:r>
                <a:rPr lang="en-US" sz="1000" b="1" dirty="0" smtClean="0">
                  <a:solidFill>
                    <a:srgbClr val="0099CC"/>
                  </a:solidFill>
                </a:rPr>
                <a:t>Treatment</a:t>
              </a:r>
            </a:p>
            <a:p>
              <a:pPr algn="just"/>
              <a:r>
                <a:rPr lang="en-US" sz="600" dirty="0" smtClean="0">
                  <a:solidFill>
                    <a:srgbClr val="0099CC"/>
                  </a:solidFill>
                </a:rPr>
                <a:t>Other than the occurrence of the diarrhea, the treatment and course of scarlet fever are no different from those of any strep throat. In case of penicillin allergy, clindamycin or erythromycin can be used with success. Patients should no longer be infectious after taking antibiotics for 24 hours..</a:t>
              </a:r>
            </a:p>
          </p:txBody>
        </p:sp>
        <p:sp>
          <p:nvSpPr>
            <p:cNvPr id="11" name="Rounded Rectangle 10"/>
            <p:cNvSpPr/>
            <p:nvPr/>
          </p:nvSpPr>
          <p:spPr>
            <a:xfrm>
              <a:off x="5486400" y="2209800"/>
              <a:ext cx="2362200" cy="3581400"/>
            </a:xfrm>
            <a:prstGeom prst="roundRect">
              <a:avLst>
                <a:gd name="adj" fmla="val 879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p>
              <a:pPr algn="just"/>
              <a:r>
                <a:rPr lang="en-US" sz="1100" b="1" dirty="0" smtClean="0">
                  <a:solidFill>
                    <a:schemeClr val="tx1"/>
                  </a:solidFill>
                </a:rPr>
                <a:t>Chronic fatigue syndrome</a:t>
              </a:r>
            </a:p>
            <a:p>
              <a:pPr algn="just"/>
              <a:r>
                <a:rPr lang="en-US" sz="600" dirty="0" smtClean="0">
                  <a:solidFill>
                    <a:schemeClr val="tx1"/>
                  </a:solidFill>
                </a:rPr>
                <a:t>The defining symptoms of fibromyalgia are chronic, widespread pain, fatigue, and heightened pain in response to pressure. Other symptoms may include tingling of the skin, prolonged muscle spasms, weakness in the limbs, nerve pain, functional bowel disturbances, and chronic sleep disturbances. </a:t>
              </a:r>
            </a:p>
            <a:p>
              <a:pPr algn="just"/>
              <a:r>
                <a:rPr lang="en-US" sz="1000" b="1" dirty="0" smtClean="0">
                  <a:solidFill>
                    <a:srgbClr val="CC0000"/>
                  </a:solidFill>
                </a:rPr>
                <a:t>Diagnosing CFS</a:t>
              </a:r>
              <a:endParaRPr lang="en-US" sz="1000" dirty="0" smtClean="0">
                <a:solidFill>
                  <a:srgbClr val="CC0000"/>
                </a:solidFill>
              </a:endParaRPr>
            </a:p>
            <a:p>
              <a:pPr algn="just"/>
              <a:r>
                <a:rPr lang="en-US" sz="600" dirty="0" smtClean="0">
                  <a:solidFill>
                    <a:srgbClr val="CC0000"/>
                  </a:solidFill>
                </a:rPr>
                <a:t>There are no medical tests or physical signs to diagnose CFS, so testing is used to rule out other potential causes for symptoms. The most widely used clinical and research description of CFS is the CDC definition published in 1994. Using different case definitions may influence the types of patients selected and there is research to suggest subtypes of patients or disease exist.</a:t>
              </a:r>
            </a:p>
            <a:p>
              <a:pPr algn="just"/>
              <a:r>
                <a:rPr lang="en-US" sz="1000" b="1" dirty="0" smtClean="0">
                  <a:solidFill>
                    <a:srgbClr val="FF9900"/>
                  </a:solidFill>
                </a:rPr>
                <a:t>Causes</a:t>
              </a:r>
            </a:p>
            <a:p>
              <a:pPr algn="just"/>
              <a:r>
                <a:rPr lang="en-US" sz="600" dirty="0" smtClean="0">
                  <a:solidFill>
                    <a:srgbClr val="FF9900"/>
                  </a:solidFill>
                </a:rPr>
                <a:t>The mechanisms and pathogenesis of chronic fatigue syndrome are unknown. Research studies have examined and hypothesized about the possible biomedical and epidemiological characteristics of the disease, including oxidative stress, genetic predisposition, infection by viruses and pathogenic bacteria, hypothalamic-pituitary-adrenal axis, immune dysfunction as well as mental and psychosocial factors.</a:t>
              </a:r>
              <a:endParaRPr lang="en-US" sz="1000" b="1" dirty="0" smtClean="0">
                <a:solidFill>
                  <a:srgbClr val="FF9900"/>
                </a:solidFill>
              </a:endParaRPr>
            </a:p>
            <a:p>
              <a:pPr algn="just"/>
              <a:r>
                <a:rPr lang="en-US" sz="1000" b="1" dirty="0" smtClean="0">
                  <a:solidFill>
                    <a:srgbClr val="009900"/>
                  </a:solidFill>
                </a:rPr>
                <a:t>Symptoms</a:t>
              </a:r>
            </a:p>
            <a:p>
              <a:pPr algn="just"/>
              <a:r>
                <a:rPr lang="en-US" sz="600" dirty="0" smtClean="0">
                  <a:solidFill>
                    <a:srgbClr val="009900"/>
                  </a:solidFill>
                </a:rPr>
                <a:t>The most commonly used diagnostic criteria and definition of CFS for research and clinical purposes was published by the United States Centers for Disease Control and Prevention (CDC). The CDC definition of CFS requires two of the following criteria be fulfilled.</a:t>
              </a:r>
            </a:p>
            <a:p>
              <a:pPr algn="just"/>
              <a:r>
                <a:rPr lang="en-US" sz="1000" b="1" dirty="0" smtClean="0">
                  <a:solidFill>
                    <a:srgbClr val="0D28F1"/>
                  </a:solidFill>
                </a:rPr>
                <a:t>Prognosis</a:t>
              </a:r>
            </a:p>
            <a:p>
              <a:pPr algn="just"/>
              <a:r>
                <a:rPr lang="en-US" sz="600" dirty="0" smtClean="0">
                  <a:solidFill>
                    <a:srgbClr val="0D28F1"/>
                  </a:solidFill>
                </a:rPr>
                <a:t>A systematic review of 14 studies of the outcome of untreated people with CFS found that "the median full recovery rate was 5% (range 0–31%) and the median proportion of patients who improved during follow-up was 39.5% (range 8–63%). Return to work at follow-up ranged from 8 to 30% in the three studies that considered this outcome."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 Creation</a:t>
            </a:r>
            <a:endParaRPr lang="en-US" dirty="0"/>
          </a:p>
        </p:txBody>
      </p:sp>
      <p:sp>
        <p:nvSpPr>
          <p:cNvPr id="3" name="Content Placeholder 2"/>
          <p:cNvSpPr>
            <a:spLocks noGrp="1"/>
          </p:cNvSpPr>
          <p:nvPr>
            <p:ph idx="1"/>
          </p:nvPr>
        </p:nvSpPr>
        <p:spPr/>
        <p:txBody>
          <a:bodyPr>
            <a:normAutofit/>
          </a:bodyPr>
          <a:lstStyle/>
          <a:p>
            <a:r>
              <a:rPr lang="en-US" sz="2800" dirty="0" smtClean="0"/>
              <a:t>Create an article template automatically using existing articles as examples</a:t>
            </a:r>
          </a:p>
          <a:p>
            <a:pPr marL="914400" lvl="1" indent="-457200">
              <a:buFont typeface="+mj-lt"/>
              <a:buAutoNum type="arabicPeriod"/>
            </a:pPr>
            <a:r>
              <a:rPr lang="en-US" sz="2400" dirty="0" smtClean="0"/>
              <a:t>Cluster section titles</a:t>
            </a:r>
          </a:p>
          <a:p>
            <a:pPr marL="914400" lvl="1" indent="-457200">
              <a:buFont typeface="+mj-lt"/>
              <a:buAutoNum type="arabicPeriod"/>
            </a:pPr>
            <a:r>
              <a:rPr lang="en-US" sz="2400" dirty="0" smtClean="0"/>
              <a:t>Select largest clusters</a:t>
            </a:r>
          </a:p>
          <a:p>
            <a:pPr marL="914400" lvl="1" indent="-457200">
              <a:buFont typeface="+mj-lt"/>
              <a:buAutoNum type="arabicPeriod"/>
            </a:pPr>
            <a:r>
              <a:rPr lang="en-US" sz="2400" dirty="0" smtClean="0"/>
              <a:t>Order based on examples</a:t>
            </a:r>
            <a:endParaRPr lang="en-US" sz="2400" dirty="0"/>
          </a:p>
        </p:txBody>
      </p:sp>
      <p:grpSp>
        <p:nvGrpSpPr>
          <p:cNvPr id="48" name="Group 47"/>
          <p:cNvGrpSpPr/>
          <p:nvPr/>
        </p:nvGrpSpPr>
        <p:grpSpPr>
          <a:xfrm>
            <a:off x="381000" y="4495800"/>
            <a:ext cx="2667000" cy="1981201"/>
            <a:chOff x="609600" y="2743200"/>
            <a:chExt cx="4038600" cy="3810000"/>
          </a:xfrm>
        </p:grpSpPr>
        <p:sp>
          <p:nvSpPr>
            <p:cNvPr id="7" name="Rounded Rectangle 6"/>
            <p:cNvSpPr/>
            <p:nvPr/>
          </p:nvSpPr>
          <p:spPr>
            <a:xfrm>
              <a:off x="609600" y="2743200"/>
              <a:ext cx="2362200" cy="3581400"/>
            </a:xfrm>
            <a:prstGeom prst="roundRect">
              <a:avLst>
                <a:gd name="adj" fmla="val 879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p>
              <a:pPr algn="just"/>
              <a:r>
                <a:rPr lang="en-US" sz="900" b="1" dirty="0" smtClean="0">
                  <a:solidFill>
                    <a:schemeClr val="tx1"/>
                  </a:solidFill>
                </a:rPr>
                <a:t>Chronic fatigue syndrome</a:t>
              </a:r>
            </a:p>
            <a:p>
              <a:pPr algn="just"/>
              <a:r>
                <a:rPr lang="en-US" sz="300" dirty="0" smtClean="0">
                  <a:solidFill>
                    <a:schemeClr val="tx1"/>
                  </a:solidFill>
                </a:rPr>
                <a:t>The defining symptoms of fibromyalgia are chronic, widespread pain, fatigue, and heightened pain in response to pressure. Other symptoms may include tingling of the skin, prolonged muscle spasms, weakness in the limbs, nerve pain, functional bowel disturbances, and chronic sleep disturbances. </a:t>
              </a:r>
            </a:p>
            <a:p>
              <a:pPr algn="just"/>
              <a:r>
                <a:rPr lang="en-US" sz="700" b="1" dirty="0" smtClean="0">
                  <a:solidFill>
                    <a:srgbClr val="CC0000"/>
                  </a:solidFill>
                </a:rPr>
                <a:t>Diagnosing CFS</a:t>
              </a:r>
              <a:endParaRPr lang="en-US" sz="700" dirty="0" smtClean="0">
                <a:solidFill>
                  <a:srgbClr val="CC0000"/>
                </a:solidFill>
              </a:endParaRPr>
            </a:p>
            <a:p>
              <a:pPr algn="just"/>
              <a:r>
                <a:rPr lang="en-US" sz="300" dirty="0" smtClean="0">
                  <a:solidFill>
                    <a:srgbClr val="CC0000"/>
                  </a:solidFill>
                </a:rPr>
                <a:t>There are no medical tests or physical signs to diagnose CFS, so testing is used to rule out other potential causes for symptoms. The most widely used clinical and research description of CFS is the CDC definition published in 1994. Using different case definitions may influence the types of patients selected and there is research to suggest subtypes of patients or disease exist.</a:t>
              </a:r>
            </a:p>
            <a:p>
              <a:pPr algn="just"/>
              <a:r>
                <a:rPr lang="en-US" sz="700" b="1" dirty="0" smtClean="0">
                  <a:solidFill>
                    <a:srgbClr val="FF9900"/>
                  </a:solidFill>
                </a:rPr>
                <a:t>Causes</a:t>
              </a:r>
            </a:p>
            <a:p>
              <a:pPr algn="just"/>
              <a:r>
                <a:rPr lang="en-US" sz="300" dirty="0" smtClean="0">
                  <a:solidFill>
                    <a:srgbClr val="FF9900"/>
                  </a:solidFill>
                </a:rPr>
                <a:t>The mechanisms and pathogenesis of chronic fatigue syndrome are unknown. Research studies have examined and hypothesized about the possible biomedical and epidemiological characteristics of the disease, including oxidative stress, genetic predisposition, infection by viruses and pathogenic bacteria, hypothalamic-pituitary-adrenal axis, immune dysfunction as well as mental and psychosocial factors.</a:t>
              </a:r>
              <a:endParaRPr lang="en-US" sz="700" b="1" dirty="0" smtClean="0">
                <a:solidFill>
                  <a:srgbClr val="FF9900"/>
                </a:solidFill>
              </a:endParaRPr>
            </a:p>
            <a:p>
              <a:pPr algn="just"/>
              <a:r>
                <a:rPr lang="en-US" sz="700" b="1" dirty="0" smtClean="0">
                  <a:solidFill>
                    <a:srgbClr val="009900"/>
                  </a:solidFill>
                </a:rPr>
                <a:t>Symptoms</a:t>
              </a:r>
            </a:p>
            <a:p>
              <a:pPr algn="just"/>
              <a:r>
                <a:rPr lang="en-US" sz="300" dirty="0" smtClean="0">
                  <a:solidFill>
                    <a:srgbClr val="009900"/>
                  </a:solidFill>
                </a:rPr>
                <a:t>The most commonly used diagnostic criteria and definition of CFS for research and clinical purposes was published by the United States Centers for Disease Control and Prevention (CDC). The CDC definition of CFS requires two of the following criteria be fulfilled.</a:t>
              </a:r>
            </a:p>
            <a:p>
              <a:pPr algn="just"/>
              <a:r>
                <a:rPr lang="en-US" sz="700" b="1" dirty="0" smtClean="0">
                  <a:solidFill>
                    <a:srgbClr val="0D28F1"/>
                  </a:solidFill>
                </a:rPr>
                <a:t>Prognosis</a:t>
              </a:r>
            </a:p>
            <a:p>
              <a:pPr algn="just"/>
              <a:r>
                <a:rPr lang="en-US" sz="300" dirty="0" smtClean="0">
                  <a:solidFill>
                    <a:srgbClr val="0D28F1"/>
                  </a:solidFill>
                </a:rPr>
                <a:t>A systematic review of 14 studies of the outcome of untreated people with CFS found that "the median full recovery rate was 5% (range 0–31%) and the median proportion of patients who improved during follow-up was 39.5% (range 8–63%). Return to work at follow-up ranged from 8 to 30% in the three studies that considered this outcome."</a:t>
              </a:r>
            </a:p>
          </p:txBody>
        </p:sp>
        <p:sp>
          <p:nvSpPr>
            <p:cNvPr id="5" name="Rounded Rectangle 4"/>
            <p:cNvSpPr/>
            <p:nvPr/>
          </p:nvSpPr>
          <p:spPr>
            <a:xfrm>
              <a:off x="1447800" y="3124200"/>
              <a:ext cx="2362200" cy="3352800"/>
            </a:xfrm>
            <a:prstGeom prst="roundRect">
              <a:avLst>
                <a:gd name="adj" fmla="val 879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p>
              <a:pPr algn="just"/>
              <a:r>
                <a:rPr lang="en-US" sz="900" b="1" dirty="0" smtClean="0"/>
                <a:t>Chickenpox</a:t>
              </a:r>
            </a:p>
            <a:p>
              <a:pPr algn="just"/>
              <a:r>
                <a:rPr lang="en-US" sz="300" dirty="0" smtClean="0">
                  <a:solidFill>
                    <a:schemeClr val="tx1"/>
                  </a:solidFill>
                </a:rPr>
                <a:t>Chickenpox or chicken pox is a highly contagious illness caused by primary infection with varicella zoster virus (VZV). It generally starts with a vesicular skin rash appearing in two or three waves, mainly on the body and head rather than the hands and becoming itchy raw pockmarks, small open sores which heal mostly without scarring.</a:t>
              </a:r>
            </a:p>
            <a:p>
              <a:pPr algn="just"/>
              <a:r>
                <a:rPr lang="en-US" sz="700" b="1" dirty="0" smtClean="0">
                  <a:solidFill>
                    <a:srgbClr val="FF9900"/>
                  </a:solidFill>
                </a:rPr>
                <a:t>Pathophysiology</a:t>
              </a:r>
            </a:p>
            <a:p>
              <a:pPr algn="just"/>
              <a:r>
                <a:rPr lang="en-US" sz="300" dirty="0" smtClean="0">
                  <a:solidFill>
                    <a:srgbClr val="FF9900"/>
                  </a:solidFill>
                </a:rPr>
                <a:t>Chickenpox is usually acquired by the inhalation of airborne respiratory droplets from an infected host. The highly contagious nature of VZV explains the epidemics of chickenpox that spread through schools as one child who is infected quickly spreads the virus to many classmates.</a:t>
              </a:r>
            </a:p>
            <a:p>
              <a:pPr algn="just"/>
              <a:r>
                <a:rPr lang="en-US" sz="700" b="1" dirty="0" smtClean="0">
                  <a:solidFill>
                    <a:srgbClr val="009900"/>
                  </a:solidFill>
                </a:rPr>
                <a:t>Signs and Symptoms</a:t>
              </a:r>
              <a:endParaRPr lang="en-US" sz="700" dirty="0" smtClean="0">
                <a:solidFill>
                  <a:srgbClr val="009900"/>
                </a:solidFill>
              </a:endParaRPr>
            </a:p>
            <a:p>
              <a:pPr algn="just"/>
              <a:r>
                <a:rPr lang="en-US" sz="300" dirty="0" smtClean="0">
                  <a:solidFill>
                    <a:srgbClr val="009900"/>
                  </a:solidFill>
                </a:rPr>
                <a:t>Chickenpox is a highly infectious disease that spreads from person to person by direct contact or by air from an infected person's coughing or sneezing. Touching the fluid from a chickenpox blister can also spread the disease. A person with chickenpox is infectious from one to five days before the rash appears. </a:t>
              </a:r>
            </a:p>
            <a:p>
              <a:pPr algn="just"/>
              <a:r>
                <a:rPr lang="en-US" sz="700" b="1" dirty="0" smtClean="0">
                  <a:solidFill>
                    <a:srgbClr val="7030A0"/>
                  </a:solidFill>
                </a:rPr>
                <a:t>Prevention</a:t>
              </a:r>
            </a:p>
            <a:p>
              <a:pPr algn="just"/>
              <a:r>
                <a:rPr lang="en-US" sz="300" dirty="0" smtClean="0">
                  <a:solidFill>
                    <a:srgbClr val="7030A0"/>
                  </a:solidFill>
                </a:rPr>
                <a:t>A varicella vaccine was first developed by Michiaki Takahashi in 1974 derived from the Oka strain. It has been available in the U.S. since 1995 to inoculate against the disease. Some countries require the varicella vaccination or an exemption before entering elementary school.</a:t>
              </a:r>
            </a:p>
            <a:p>
              <a:pPr algn="just"/>
              <a:r>
                <a:rPr lang="en-US" sz="700" b="1" dirty="0" smtClean="0">
                  <a:solidFill>
                    <a:srgbClr val="0099CC"/>
                  </a:solidFill>
                </a:rPr>
                <a:t>Treatment</a:t>
              </a:r>
            </a:p>
            <a:p>
              <a:pPr algn="just"/>
              <a:r>
                <a:rPr lang="en-US" sz="300" dirty="0" smtClean="0">
                  <a:solidFill>
                    <a:srgbClr val="0099CC"/>
                  </a:solidFill>
                </a:rPr>
                <a:t>Although there have been no formal clinical studies evaluating the effectiveness of topical application of calamine lotion, a topical barrier preparation containing zinc oxide and one of the most commonly used interventions, it has an excellent safety profile.</a:t>
              </a:r>
            </a:p>
          </p:txBody>
        </p:sp>
        <p:sp>
          <p:nvSpPr>
            <p:cNvPr id="6" name="Rounded Rectangle 5"/>
            <p:cNvSpPr/>
            <p:nvPr/>
          </p:nvSpPr>
          <p:spPr>
            <a:xfrm>
              <a:off x="2286000" y="3733800"/>
              <a:ext cx="2362200" cy="2819400"/>
            </a:xfrm>
            <a:prstGeom prst="roundRect">
              <a:avLst>
                <a:gd name="adj" fmla="val 879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p>
              <a:pPr algn="just"/>
              <a:r>
                <a:rPr lang="en-US" sz="900" b="1" dirty="0" smtClean="0">
                  <a:solidFill>
                    <a:schemeClr val="tx1"/>
                  </a:solidFill>
                </a:rPr>
                <a:t>Scarlet fever</a:t>
              </a:r>
            </a:p>
            <a:p>
              <a:pPr algn="just"/>
              <a:r>
                <a:rPr lang="en-US" sz="300" dirty="0" smtClean="0">
                  <a:solidFill>
                    <a:schemeClr val="tx1"/>
                  </a:solidFill>
                </a:rPr>
                <a:t>Scarlet fever is a disease caused by an erythrogenic exotoxin released by Streptococcus pyogenes. The term Scarlatina may be used interchangeably with Scarlet Fever, though it is commonly used to indicate the less acute form of Scarlet Fever that is often seen since the beginning of the twentieth century. </a:t>
              </a:r>
            </a:p>
            <a:p>
              <a:pPr algn="just"/>
              <a:r>
                <a:rPr lang="en-US" sz="700" b="1" dirty="0" smtClean="0">
                  <a:solidFill>
                    <a:srgbClr val="CC0000"/>
                  </a:solidFill>
                </a:rPr>
                <a:t>Diagnosis</a:t>
              </a:r>
              <a:endParaRPr lang="en-US" sz="700" dirty="0" smtClean="0">
                <a:solidFill>
                  <a:srgbClr val="CC0000"/>
                </a:solidFill>
              </a:endParaRPr>
            </a:p>
            <a:p>
              <a:pPr algn="just"/>
              <a:r>
                <a:rPr lang="en-US" sz="300" dirty="0" smtClean="0">
                  <a:solidFill>
                    <a:srgbClr val="CC0000"/>
                  </a:solidFill>
                </a:rPr>
                <a:t>Diagnosis of scarlet fever is clinical. The blood test shows marked leukocytosis with neutrophilia and conservated or increased eosinophils, high erythrocyte sedimentation rate (ESR) and C-reactive protein (CRP), and elevation of antistreptolysin O titer. Blood culture is rarely positive, but the streptococci can usually be demonstrated in throat culture. </a:t>
              </a:r>
            </a:p>
            <a:p>
              <a:pPr algn="just"/>
              <a:r>
                <a:rPr lang="en-US" sz="700" b="1" dirty="0" smtClean="0">
                  <a:solidFill>
                    <a:srgbClr val="009900"/>
                  </a:solidFill>
                </a:rPr>
                <a:t>Symptoms</a:t>
              </a:r>
            </a:p>
            <a:p>
              <a:pPr algn="just"/>
              <a:r>
                <a:rPr lang="en-US" sz="300" dirty="0" smtClean="0">
                  <a:solidFill>
                    <a:srgbClr val="009900"/>
                  </a:solidFill>
                </a:rPr>
                <a:t>The rash is the most striking sign of scarlet fever. It usually begins looking like a bad sunburn with tiny bumps, and it may itch. The rash usually appears first on the neck and face, often leaving a clear unaffected area around the mouth. It spreads to the chest and back, then to the rest of the body.</a:t>
              </a:r>
            </a:p>
            <a:p>
              <a:pPr algn="just"/>
              <a:r>
                <a:rPr lang="en-US" sz="700" b="1" dirty="0" smtClean="0">
                  <a:solidFill>
                    <a:srgbClr val="0099CC"/>
                  </a:solidFill>
                </a:rPr>
                <a:t>Treatment</a:t>
              </a:r>
            </a:p>
            <a:p>
              <a:pPr algn="just"/>
              <a:r>
                <a:rPr lang="en-US" sz="300" dirty="0" smtClean="0">
                  <a:solidFill>
                    <a:srgbClr val="0099CC"/>
                  </a:solidFill>
                </a:rPr>
                <a:t>Other than the occurrence of the diarrhea, the treatment and course of scarlet fever are no different from those of any strep throat. In case of penicillin allergy, clindamycin or erythromycin can be used with success. Patients should no longer be infectious after taking antibiotics for 24 hours..</a:t>
              </a:r>
            </a:p>
          </p:txBody>
        </p:sp>
      </p:grpSp>
      <p:grpSp>
        <p:nvGrpSpPr>
          <p:cNvPr id="45" name="Group 44"/>
          <p:cNvGrpSpPr/>
          <p:nvPr/>
        </p:nvGrpSpPr>
        <p:grpSpPr>
          <a:xfrm>
            <a:off x="7505700" y="4572000"/>
            <a:ext cx="1066800" cy="1752600"/>
            <a:chOff x="6248400" y="4724400"/>
            <a:chExt cx="1066800" cy="1752600"/>
          </a:xfrm>
        </p:grpSpPr>
        <p:sp>
          <p:nvSpPr>
            <p:cNvPr id="9" name="Rounded Rectangle 8"/>
            <p:cNvSpPr/>
            <p:nvPr/>
          </p:nvSpPr>
          <p:spPr>
            <a:xfrm>
              <a:off x="6248400" y="4724400"/>
              <a:ext cx="1066800" cy="1752600"/>
            </a:xfrm>
            <a:prstGeom prst="round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6400800" y="4876800"/>
              <a:ext cx="762000" cy="304800"/>
            </a:xfrm>
            <a:prstGeom prst="roundRect">
              <a:avLst/>
            </a:prstGeom>
            <a:solidFill>
              <a:srgbClr val="CC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11" name="Rounded Rectangle 10"/>
            <p:cNvSpPr/>
            <p:nvPr/>
          </p:nvSpPr>
          <p:spPr>
            <a:xfrm>
              <a:off x="6400800" y="5638800"/>
              <a:ext cx="762000" cy="304800"/>
            </a:xfrm>
            <a:prstGeom prst="roundRect">
              <a:avLst/>
            </a:prstGeom>
            <a:solidFill>
              <a:srgbClr val="0099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12" name="Rounded Rectangle 11"/>
            <p:cNvSpPr/>
            <p:nvPr/>
          </p:nvSpPr>
          <p:spPr>
            <a:xfrm>
              <a:off x="6400800" y="5257800"/>
              <a:ext cx="762000" cy="304800"/>
            </a:xfrm>
            <a:prstGeom prst="roundRect">
              <a:avLst/>
            </a:prstGeom>
            <a:solidFill>
              <a:srgbClr val="FF99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14" name="Rounded Rectangle 13"/>
            <p:cNvSpPr/>
            <p:nvPr/>
          </p:nvSpPr>
          <p:spPr>
            <a:xfrm>
              <a:off x="6400800" y="6019800"/>
              <a:ext cx="762000" cy="304800"/>
            </a:xfrm>
            <a:prstGeom prst="roundRect">
              <a:avLst/>
            </a:prstGeom>
            <a:solidFill>
              <a:srgbClr val="0099C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grpSp>
      <p:grpSp>
        <p:nvGrpSpPr>
          <p:cNvPr id="39" name="Group 38"/>
          <p:cNvGrpSpPr/>
          <p:nvPr/>
        </p:nvGrpSpPr>
        <p:grpSpPr>
          <a:xfrm>
            <a:off x="3886200" y="4419600"/>
            <a:ext cx="2438400" cy="2057400"/>
            <a:chOff x="3886200" y="4419600"/>
            <a:chExt cx="2438400" cy="2057400"/>
          </a:xfrm>
        </p:grpSpPr>
        <p:sp>
          <p:nvSpPr>
            <p:cNvPr id="16" name="Rounded Rectangle 15"/>
            <p:cNvSpPr/>
            <p:nvPr/>
          </p:nvSpPr>
          <p:spPr>
            <a:xfrm>
              <a:off x="3886200" y="4800600"/>
              <a:ext cx="762000" cy="304800"/>
            </a:xfrm>
            <a:prstGeom prst="roundRect">
              <a:avLst/>
            </a:prstGeom>
            <a:solidFill>
              <a:srgbClr val="CC0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17" name="Rounded Rectangle 16"/>
            <p:cNvSpPr/>
            <p:nvPr/>
          </p:nvSpPr>
          <p:spPr>
            <a:xfrm>
              <a:off x="5181600" y="4419600"/>
              <a:ext cx="762000" cy="304800"/>
            </a:xfrm>
            <a:prstGeom prst="roundRect">
              <a:avLst/>
            </a:prstGeom>
            <a:solidFill>
              <a:srgbClr val="00990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18" name="Rounded Rectangle 17"/>
            <p:cNvSpPr/>
            <p:nvPr/>
          </p:nvSpPr>
          <p:spPr>
            <a:xfrm>
              <a:off x="4343400" y="5410200"/>
              <a:ext cx="762000" cy="304800"/>
            </a:xfrm>
            <a:prstGeom prst="roundRect">
              <a:avLst/>
            </a:prstGeom>
            <a:solidFill>
              <a:srgbClr val="FF99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19" name="Rounded Rectangle 18"/>
            <p:cNvSpPr/>
            <p:nvPr/>
          </p:nvSpPr>
          <p:spPr>
            <a:xfrm>
              <a:off x="4419600" y="6172200"/>
              <a:ext cx="762000" cy="304800"/>
            </a:xfrm>
            <a:prstGeom prst="roundRect">
              <a:avLst/>
            </a:prstGeom>
            <a:solidFill>
              <a:srgbClr val="0D28F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4267200" y="5562600"/>
              <a:ext cx="762000" cy="304800"/>
            </a:xfrm>
            <a:prstGeom prst="roundRect">
              <a:avLst/>
            </a:prstGeom>
            <a:solidFill>
              <a:srgbClr val="FF99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22" name="Rounded Rectangle 21"/>
            <p:cNvSpPr/>
            <p:nvPr/>
          </p:nvSpPr>
          <p:spPr>
            <a:xfrm>
              <a:off x="5257800" y="5334000"/>
              <a:ext cx="762000" cy="304800"/>
            </a:xfrm>
            <a:prstGeom prst="roundRect">
              <a:avLst/>
            </a:prstGeom>
            <a:solidFill>
              <a:srgbClr val="7030A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23" name="Rounded Rectangle 22"/>
            <p:cNvSpPr/>
            <p:nvPr/>
          </p:nvSpPr>
          <p:spPr>
            <a:xfrm>
              <a:off x="5486400" y="4572000"/>
              <a:ext cx="762000" cy="304800"/>
            </a:xfrm>
            <a:prstGeom prst="roundRect">
              <a:avLst/>
            </a:prstGeom>
            <a:solidFill>
              <a:srgbClr val="0099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5334000" y="6019800"/>
              <a:ext cx="762000" cy="304800"/>
            </a:xfrm>
            <a:prstGeom prst="roundRect">
              <a:avLst/>
            </a:prstGeom>
            <a:solidFill>
              <a:srgbClr val="0099CC"/>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26" name="Rounded Rectangle 25"/>
            <p:cNvSpPr/>
            <p:nvPr/>
          </p:nvSpPr>
          <p:spPr>
            <a:xfrm>
              <a:off x="4038600" y="4572000"/>
              <a:ext cx="762000" cy="304800"/>
            </a:xfrm>
            <a:prstGeom prst="roundRect">
              <a:avLst/>
            </a:prstGeom>
            <a:solidFill>
              <a:srgbClr val="CC0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27" name="Rounded Rectangle 26"/>
            <p:cNvSpPr/>
            <p:nvPr/>
          </p:nvSpPr>
          <p:spPr>
            <a:xfrm>
              <a:off x="5562600" y="6172200"/>
              <a:ext cx="762000" cy="304800"/>
            </a:xfrm>
            <a:prstGeom prst="roundRect">
              <a:avLst/>
            </a:prstGeom>
            <a:solidFill>
              <a:srgbClr val="0099CC"/>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28" name="Rounded Rectangle 27"/>
            <p:cNvSpPr/>
            <p:nvPr/>
          </p:nvSpPr>
          <p:spPr>
            <a:xfrm>
              <a:off x="5257800" y="4800600"/>
              <a:ext cx="762000" cy="304800"/>
            </a:xfrm>
            <a:prstGeom prst="roundRect">
              <a:avLst/>
            </a:prstGeom>
            <a:solidFill>
              <a:srgbClr val="0099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grpSp>
      <p:sp>
        <p:nvSpPr>
          <p:cNvPr id="32" name="TextBox 31"/>
          <p:cNvSpPr txBox="1"/>
          <p:nvPr/>
        </p:nvSpPr>
        <p:spPr>
          <a:xfrm>
            <a:off x="952500" y="4038600"/>
            <a:ext cx="1524000" cy="307777"/>
          </a:xfrm>
          <a:prstGeom prst="rect">
            <a:avLst/>
          </a:prstGeom>
          <a:noFill/>
        </p:spPr>
        <p:txBody>
          <a:bodyPr wrap="square" rtlCol="0">
            <a:spAutoFit/>
          </a:bodyPr>
          <a:lstStyle/>
          <a:p>
            <a:pPr algn="ctr"/>
            <a:r>
              <a:rPr lang="en-US" sz="1400" dirty="0" smtClean="0"/>
              <a:t>Example articles</a:t>
            </a:r>
            <a:endParaRPr lang="en-US" sz="1400" dirty="0"/>
          </a:p>
        </p:txBody>
      </p:sp>
      <p:sp>
        <p:nvSpPr>
          <p:cNvPr id="34" name="TextBox 33"/>
          <p:cNvSpPr txBox="1"/>
          <p:nvPr/>
        </p:nvSpPr>
        <p:spPr>
          <a:xfrm>
            <a:off x="4343400" y="4038600"/>
            <a:ext cx="1524000" cy="307777"/>
          </a:xfrm>
          <a:prstGeom prst="rect">
            <a:avLst/>
          </a:prstGeom>
          <a:noFill/>
        </p:spPr>
        <p:txBody>
          <a:bodyPr wrap="square" rtlCol="0">
            <a:spAutoFit/>
          </a:bodyPr>
          <a:lstStyle/>
          <a:p>
            <a:pPr algn="ctr"/>
            <a:r>
              <a:rPr lang="en-US" sz="1400" dirty="0" smtClean="0"/>
              <a:t>Section clusters</a:t>
            </a:r>
            <a:endParaRPr lang="en-US" sz="1400" dirty="0"/>
          </a:p>
        </p:txBody>
      </p:sp>
      <p:sp>
        <p:nvSpPr>
          <p:cNvPr id="36" name="Right Arrow 35"/>
          <p:cNvSpPr/>
          <p:nvPr/>
        </p:nvSpPr>
        <p:spPr>
          <a:xfrm>
            <a:off x="3276600" y="5334000"/>
            <a:ext cx="457200" cy="381000"/>
          </a:xfrm>
          <a:prstGeom prst="rightArrow">
            <a:avLst/>
          </a:pr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37" name="Right Arrow 36"/>
          <p:cNvSpPr/>
          <p:nvPr/>
        </p:nvSpPr>
        <p:spPr>
          <a:xfrm>
            <a:off x="6781800" y="5334000"/>
            <a:ext cx="457200" cy="381000"/>
          </a:xfrm>
          <a:prstGeom prst="rightArrow">
            <a:avLst/>
          </a:prstGeom>
          <a:ln>
            <a:tailEnd type="arrow"/>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38" name="TextBox 37"/>
          <p:cNvSpPr txBox="1"/>
          <p:nvPr/>
        </p:nvSpPr>
        <p:spPr>
          <a:xfrm>
            <a:off x="7467600" y="4038600"/>
            <a:ext cx="1143000" cy="307777"/>
          </a:xfrm>
          <a:prstGeom prst="rect">
            <a:avLst/>
          </a:prstGeom>
          <a:noFill/>
        </p:spPr>
        <p:txBody>
          <a:bodyPr wrap="square" rtlCol="0">
            <a:spAutoFit/>
          </a:bodyPr>
          <a:lstStyle/>
          <a:p>
            <a:pPr algn="ctr"/>
            <a:r>
              <a:rPr lang="en-US" sz="1400" dirty="0" smtClean="0"/>
              <a:t>Template</a:t>
            </a:r>
            <a:endParaRPr lang="en-US" sz="1400" dirty="0"/>
          </a:p>
        </p:txBody>
      </p:sp>
      <p:sp>
        <p:nvSpPr>
          <p:cNvPr id="41" name="Rounded Rectangle 40"/>
          <p:cNvSpPr/>
          <p:nvPr/>
        </p:nvSpPr>
        <p:spPr>
          <a:xfrm>
            <a:off x="5257800" y="5334000"/>
            <a:ext cx="762000" cy="304800"/>
          </a:xfrm>
          <a:prstGeom prst="roundRect">
            <a:avLst/>
          </a:prstGeom>
          <a:solidFill>
            <a:schemeClr val="accent4">
              <a:lumMod val="40000"/>
              <a:lumOff val="6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
        <p:nvSpPr>
          <p:cNvPr id="42" name="Rounded Rectangle 41"/>
          <p:cNvSpPr/>
          <p:nvPr/>
        </p:nvSpPr>
        <p:spPr>
          <a:xfrm>
            <a:off x="4419600" y="6172200"/>
            <a:ext cx="762000" cy="304800"/>
          </a:xfrm>
          <a:prstGeom prst="roundRect">
            <a:avLst/>
          </a:prstGeom>
          <a:solidFill>
            <a:schemeClr val="accent1">
              <a:lumMod val="40000"/>
              <a:lumOff val="60000"/>
            </a:scheme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4" grpId="0"/>
      <p:bldP spid="36" grpId="0" animBg="1"/>
      <p:bldP spid="37" grpId="0" animBg="1"/>
      <p:bldP spid="38" grpId="0"/>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15654</TotalTime>
  <Words>5118</Words>
  <Application>Microsoft Office PowerPoint</Application>
  <PresentationFormat>On-screen Show (4:3)</PresentationFormat>
  <Paragraphs>548</Paragraphs>
  <Slides>35</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Microsoft Equation 3.0</vt:lpstr>
      <vt:lpstr>Automatically Generating Wikipedia Articles: A Structure-Aware Approach</vt:lpstr>
      <vt:lpstr>Slide 2</vt:lpstr>
      <vt:lpstr>Slide 3</vt:lpstr>
      <vt:lpstr>Slide 4</vt:lpstr>
      <vt:lpstr>Slide 5</vt:lpstr>
      <vt:lpstr>Generating Overview Articles</vt:lpstr>
      <vt:lpstr>Generating Overview Articles</vt:lpstr>
      <vt:lpstr>Template Creation</vt:lpstr>
      <vt:lpstr>Template Creation</vt:lpstr>
      <vt:lpstr>Our Method</vt:lpstr>
      <vt:lpstr>Joint Selection: Input</vt:lpstr>
      <vt:lpstr>Joint Selection: Output</vt:lpstr>
      <vt:lpstr>Training Data</vt:lpstr>
      <vt:lpstr>Excerpt Selection: Desiderata</vt:lpstr>
      <vt:lpstr>Excerpt Selection: Objective</vt:lpstr>
      <vt:lpstr>Ranking Excerpts</vt:lpstr>
      <vt:lpstr>Excerpt Selection: Objective</vt:lpstr>
      <vt:lpstr>Excerpt Selection: Exclusivity</vt:lpstr>
      <vt:lpstr>Excerpt Selection: Redundancy</vt:lpstr>
      <vt:lpstr>ILP Optimization</vt:lpstr>
      <vt:lpstr>Training</vt:lpstr>
      <vt:lpstr>Implementation Details</vt:lpstr>
      <vt:lpstr>Evaluation Setup</vt:lpstr>
      <vt:lpstr>Oracle</vt:lpstr>
      <vt:lpstr>Evaluation: Oracle</vt:lpstr>
      <vt:lpstr>Evaluation: Full Model</vt:lpstr>
      <vt:lpstr>Baselines: Search</vt:lpstr>
      <vt:lpstr>Evaluation: Search</vt:lpstr>
      <vt:lpstr>Baselines: No Template</vt:lpstr>
      <vt:lpstr>Evaluation: No Template</vt:lpstr>
      <vt:lpstr>Baselines: Disjoint</vt:lpstr>
      <vt:lpstr>Evaluation: Disjoint</vt:lpstr>
      <vt:lpstr>Analysis of editor reaction: Method</vt:lpstr>
      <vt:lpstr>Analysis of editor reaction: Results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Structure-Aware Approach for Producing Informative Overview Articles</dc:title>
  <dc:creator>Christy</dc:creator>
  <cp:lastModifiedBy>Christy</cp:lastModifiedBy>
  <cp:revision>516</cp:revision>
  <dcterms:created xsi:type="dcterms:W3CDTF">2009-05-04T03:58:24Z</dcterms:created>
  <dcterms:modified xsi:type="dcterms:W3CDTF">2009-08-01T03:41:30Z</dcterms:modified>
</cp:coreProperties>
</file>