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Lst>
  <p:sldSz cx="6858000" cy="9144000" type="screen4x3"/>
  <p:notesSz cx="6934200" cy="9118600"/>
  <p:embeddedFontLst>
    <p:embeddedFont>
      <p:font typeface="Calibri" pitchFamily="34" charset="0"/>
      <p:regular r:id="rId4"/>
      <p:bold r:id="rId5"/>
      <p:italic r:id="rId6"/>
      <p:boldItalic r:id="rId7"/>
    </p:embeddedFont>
    <p:embeddedFont>
      <p:font typeface="Consolas" pitchFamily="49" charset="0"/>
      <p:regular r:id="rId8"/>
      <p:bold r:id="rId9"/>
      <p:italic r:id="rId10"/>
      <p:boldItalic r:id="rId11"/>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3" d="100"/>
          <a:sy n="93" d="100"/>
        </p:scale>
        <p:origin x="-1776" y="-108"/>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font" Target="fonts/font4.fntdata"/><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font" Target="fonts/font8.fntdata"/><Relationship Id="rId5" Type="http://schemas.openxmlformats.org/officeDocument/2006/relationships/font" Target="fonts/font2.fntdata"/><Relationship Id="rId15" Type="http://schemas.openxmlformats.org/officeDocument/2006/relationships/tableStyles" Target="tableStyles.xml"/><Relationship Id="rId10" Type="http://schemas.openxmlformats.org/officeDocument/2006/relationships/font" Target="fonts/font7.fntdata"/><Relationship Id="rId4" Type="http://schemas.openxmlformats.org/officeDocument/2006/relationships/font" Target="fonts/font1.fntdata"/><Relationship Id="rId9" Type="http://schemas.openxmlformats.org/officeDocument/2006/relationships/font" Target="fonts/font6.fntdata"/><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A2DC18-ADC9-470A-9555-F54F703AC3C7}" type="datetimeFigureOut">
              <a:rPr lang="en-US" smtClean="0"/>
              <a:t>2008-02-14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79D30A-D61C-41B8-B99D-E9E33BAB4A0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A2DC18-ADC9-470A-9555-F54F703AC3C7}" type="datetimeFigureOut">
              <a:rPr lang="en-US" smtClean="0"/>
              <a:t>2008-02-14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79D30A-D61C-41B8-B99D-E9E33BAB4A0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A2DC18-ADC9-470A-9555-F54F703AC3C7}" type="datetimeFigureOut">
              <a:rPr lang="en-US" smtClean="0"/>
              <a:t>2008-02-14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79D30A-D61C-41B8-B99D-E9E33BAB4A0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A2DC18-ADC9-470A-9555-F54F703AC3C7}" type="datetimeFigureOut">
              <a:rPr lang="en-US" smtClean="0"/>
              <a:t>2008-02-14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79D30A-D61C-41B8-B99D-E9E33BAB4A0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A2DC18-ADC9-470A-9555-F54F703AC3C7}" type="datetimeFigureOut">
              <a:rPr lang="en-US" smtClean="0"/>
              <a:t>2008-02-14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79D30A-D61C-41B8-B99D-E9E33BAB4A0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A2DC18-ADC9-470A-9555-F54F703AC3C7}" type="datetimeFigureOut">
              <a:rPr lang="en-US" smtClean="0"/>
              <a:t>2008-02-14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79D30A-D61C-41B8-B99D-E9E33BAB4A0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A2DC18-ADC9-470A-9555-F54F703AC3C7}" type="datetimeFigureOut">
              <a:rPr lang="en-US" smtClean="0"/>
              <a:t>2008-02-14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79D30A-D61C-41B8-B99D-E9E33BAB4A0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A2DC18-ADC9-470A-9555-F54F703AC3C7}" type="datetimeFigureOut">
              <a:rPr lang="en-US" smtClean="0"/>
              <a:t>2008-02-14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79D30A-D61C-41B8-B99D-E9E33BAB4A0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A2DC18-ADC9-470A-9555-F54F703AC3C7}" type="datetimeFigureOut">
              <a:rPr lang="en-US" smtClean="0"/>
              <a:t>2008-02-14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79D30A-D61C-41B8-B99D-E9E33BAB4A0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A2DC18-ADC9-470A-9555-F54F703AC3C7}" type="datetimeFigureOut">
              <a:rPr lang="en-US" smtClean="0"/>
              <a:t>2008-02-14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79D30A-D61C-41B8-B99D-E9E33BAB4A0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A2DC18-ADC9-470A-9555-F54F703AC3C7}" type="datetimeFigureOut">
              <a:rPr lang="en-US" smtClean="0"/>
              <a:t>2008-02-14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79D30A-D61C-41B8-B99D-E9E33BAB4A0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A7A2DC18-ADC9-470A-9555-F54F703AC3C7}" type="datetimeFigureOut">
              <a:rPr lang="en-US" smtClean="0"/>
              <a:t>2008-02-14</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E79D30A-D61C-41B8-B99D-E9E33BAB4A0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 Id="rId5" Type="http://schemas.openxmlformats.org/officeDocument/2006/relationships/image" Target="../media/image4.emf"/><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Connector 14"/>
          <p:cNvCxnSpPr/>
          <p:nvPr/>
        </p:nvCxnSpPr>
        <p:spPr>
          <a:xfrm>
            <a:off x="152400" y="4765496"/>
            <a:ext cx="6400800" cy="1588"/>
          </a:xfrm>
          <a:prstGeom prst="line">
            <a:avLst/>
          </a:prstGeom>
          <a:ln w="28575">
            <a:solidFill>
              <a:srgbClr val="C00000"/>
            </a:solidFill>
            <a:prstDash val="sys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52400" y="6160338"/>
            <a:ext cx="6400800" cy="1588"/>
          </a:xfrm>
          <a:prstGeom prst="line">
            <a:avLst/>
          </a:prstGeom>
          <a:ln w="28575">
            <a:solidFill>
              <a:srgbClr val="C00000"/>
            </a:solidFill>
            <a:prstDash val="sys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534194" y="3275806"/>
            <a:ext cx="6553200" cy="1588"/>
          </a:xfrm>
          <a:prstGeom prst="line">
            <a:avLst/>
          </a:prstGeom>
          <a:ln w="28575">
            <a:solidFill>
              <a:srgbClr val="C00000"/>
            </a:solidFill>
            <a:prstDash val="sys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2844229" y="3275806"/>
            <a:ext cx="6553200" cy="1588"/>
          </a:xfrm>
          <a:prstGeom prst="line">
            <a:avLst/>
          </a:prstGeom>
          <a:ln w="28575">
            <a:solidFill>
              <a:srgbClr val="C00000"/>
            </a:solidFill>
            <a:prstDash val="sys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2447879" y="3275806"/>
            <a:ext cx="6553200" cy="1588"/>
          </a:xfrm>
          <a:prstGeom prst="line">
            <a:avLst/>
          </a:prstGeom>
          <a:ln w="28575">
            <a:solidFill>
              <a:srgbClr val="C00000"/>
            </a:solidFill>
            <a:prstDash val="sys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137844" y="3275806"/>
            <a:ext cx="6553200" cy="1588"/>
          </a:xfrm>
          <a:prstGeom prst="line">
            <a:avLst/>
          </a:prstGeom>
          <a:ln w="28575">
            <a:solidFill>
              <a:srgbClr val="C00000"/>
            </a:solidFill>
            <a:prstDash val="sys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52400" y="4114800"/>
            <a:ext cx="6400800" cy="1588"/>
          </a:xfrm>
          <a:prstGeom prst="line">
            <a:avLst/>
          </a:prstGeom>
          <a:ln w="28575">
            <a:solidFill>
              <a:srgbClr val="C00000"/>
            </a:solidFill>
            <a:prstDash val="sys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52400" y="338316"/>
            <a:ext cx="6400800" cy="1588"/>
          </a:xfrm>
          <a:prstGeom prst="line">
            <a:avLst/>
          </a:prstGeom>
          <a:ln w="28575">
            <a:solidFill>
              <a:srgbClr val="C00000"/>
            </a:solidFill>
            <a:prstDash val="sysDash"/>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a:xfrm>
            <a:off x="438150" y="0"/>
            <a:ext cx="5981700" cy="6353175"/>
            <a:chOff x="438150" y="0"/>
            <a:chExt cx="5981700" cy="6353175"/>
          </a:xfrm>
        </p:grpSpPr>
        <p:pic>
          <p:nvPicPr>
            <p:cNvPr id="1031" name="Picture 7"/>
            <p:cNvPicPr>
              <a:picLocks noChangeAspect="1" noChangeArrowheads="1"/>
            </p:cNvPicPr>
            <p:nvPr/>
          </p:nvPicPr>
          <p:blipFill>
            <a:blip r:embed="rId2"/>
            <a:srcRect/>
            <a:stretch>
              <a:fillRect/>
            </a:stretch>
          </p:blipFill>
          <p:spPr bwMode="auto">
            <a:xfrm>
              <a:off x="3429000" y="0"/>
              <a:ext cx="2990850" cy="4629150"/>
            </a:xfrm>
            <a:prstGeom prst="rect">
              <a:avLst/>
            </a:prstGeom>
            <a:noFill/>
            <a:ln w="9525">
              <a:noFill/>
              <a:miter lim="800000"/>
              <a:headEnd/>
              <a:tailEnd/>
            </a:ln>
            <a:effectLst/>
          </p:spPr>
        </p:pic>
        <p:pic>
          <p:nvPicPr>
            <p:cNvPr id="1032" name="Picture 8"/>
            <p:cNvPicPr>
              <a:picLocks noChangeAspect="1" noChangeArrowheads="1"/>
            </p:cNvPicPr>
            <p:nvPr/>
          </p:nvPicPr>
          <p:blipFill>
            <a:blip r:embed="rId3"/>
            <a:srcRect/>
            <a:stretch>
              <a:fillRect/>
            </a:stretch>
          </p:blipFill>
          <p:spPr bwMode="auto">
            <a:xfrm>
              <a:off x="438150" y="0"/>
              <a:ext cx="2990850" cy="4629150"/>
            </a:xfrm>
            <a:prstGeom prst="rect">
              <a:avLst/>
            </a:prstGeom>
            <a:noFill/>
            <a:ln w="9525">
              <a:noFill/>
              <a:miter lim="800000"/>
              <a:headEnd/>
              <a:tailEnd/>
            </a:ln>
            <a:effectLst/>
          </p:spPr>
        </p:pic>
        <p:pic>
          <p:nvPicPr>
            <p:cNvPr id="1034" name="Picture 10"/>
            <p:cNvPicPr>
              <a:picLocks noChangeAspect="1" noChangeArrowheads="1"/>
            </p:cNvPicPr>
            <p:nvPr/>
          </p:nvPicPr>
          <p:blipFill>
            <a:blip r:embed="rId4"/>
            <a:srcRect/>
            <a:stretch>
              <a:fillRect/>
            </a:stretch>
          </p:blipFill>
          <p:spPr bwMode="auto">
            <a:xfrm>
              <a:off x="3429000" y="4648200"/>
              <a:ext cx="2990850" cy="1704975"/>
            </a:xfrm>
            <a:prstGeom prst="rect">
              <a:avLst/>
            </a:prstGeom>
            <a:noFill/>
            <a:ln w="9525">
              <a:noFill/>
              <a:miter lim="800000"/>
              <a:headEnd/>
              <a:tailEnd/>
            </a:ln>
            <a:effectLst/>
          </p:spPr>
        </p:pic>
        <p:pic>
          <p:nvPicPr>
            <p:cNvPr id="1035" name="Picture 11"/>
            <p:cNvPicPr>
              <a:picLocks noChangeAspect="1" noChangeArrowheads="1"/>
            </p:cNvPicPr>
            <p:nvPr/>
          </p:nvPicPr>
          <p:blipFill>
            <a:blip r:embed="rId5"/>
            <a:srcRect/>
            <a:stretch>
              <a:fillRect/>
            </a:stretch>
          </p:blipFill>
          <p:spPr bwMode="auto">
            <a:xfrm>
              <a:off x="438150" y="4648200"/>
              <a:ext cx="2990850" cy="1704975"/>
            </a:xfrm>
            <a:prstGeom prst="rect">
              <a:avLst/>
            </a:prstGeom>
            <a:noFill/>
            <a:ln w="9525">
              <a:noFill/>
              <a:miter lim="800000"/>
              <a:headEnd/>
              <a:tailEnd/>
            </a:ln>
            <a:effectLst/>
          </p:spPr>
        </p:pic>
      </p:grpSp>
      <p:sp>
        <p:nvSpPr>
          <p:cNvPr id="24" name="TextBox 23"/>
          <p:cNvSpPr txBox="1"/>
          <p:nvPr/>
        </p:nvSpPr>
        <p:spPr>
          <a:xfrm>
            <a:off x="228600" y="6589455"/>
            <a:ext cx="6172200" cy="1938992"/>
          </a:xfrm>
          <a:prstGeom prst="rect">
            <a:avLst/>
          </a:prstGeom>
          <a:noFill/>
        </p:spPr>
        <p:txBody>
          <a:bodyPr wrap="square" rtlCol="0">
            <a:spAutoFit/>
          </a:bodyPr>
          <a:lstStyle/>
          <a:p>
            <a:r>
              <a:rPr lang="en-US" sz="1000" b="1" u="sng" dirty="0" smtClean="0"/>
              <a:t>Explaining </a:t>
            </a:r>
            <a:r>
              <a:rPr lang="en-US" sz="1000" b="1" u="sng" dirty="0" err="1" smtClean="0"/>
              <a:t>Matlab’s</a:t>
            </a:r>
            <a:r>
              <a:rPr lang="en-US" sz="1000" b="1" u="sng" dirty="0" smtClean="0"/>
              <a:t> Axis Alignment</a:t>
            </a:r>
          </a:p>
          <a:p>
            <a:r>
              <a:rPr lang="en-US" sz="1000" dirty="0" smtClean="0"/>
              <a:t>When it deems it practical, Matlab tries to setup axis positions so that when the figures are included in documents like this one, multiple axes line up nicely.  This means that, except when the axis is very small, a constant amount of padding is used, whether or not there is a title or x/y axis labels.  The above figures were captured from Matlab one at a time.  Note that the top row and the lower left sub figures are all nicely aligned with each other.  The lower right one however was deemed too small so Matlab adjusted the top, bottom, and left padding of the axis to make it  fit, breaking the alignment.  This makes it look bad in a professional document.</a:t>
            </a:r>
            <a:endParaRPr lang="en-US" sz="1000" dirty="0" smtClean="0"/>
          </a:p>
          <a:p>
            <a:endParaRPr lang="en-US" sz="1000" dirty="0"/>
          </a:p>
          <a:p>
            <a:r>
              <a:rPr lang="en-US" sz="1000" i="1" dirty="0" smtClean="0"/>
              <a:t>These images were generated as follows.  First we resized the figure window manually and told Matlab to copy figures based on window size (as opposed to the paper size).  Then we ran the following code, “</a:t>
            </a:r>
            <a:r>
              <a:rPr lang="en-US" sz="1000" i="1" dirty="0" err="1" smtClean="0"/>
              <a:t>clf;plot</a:t>
            </a:r>
            <a:r>
              <a:rPr lang="en-US" sz="1000" i="1" dirty="0" smtClean="0"/>
              <a:t>(rand(10));”, copied the figure, then ran “</a:t>
            </a:r>
            <a:r>
              <a:rPr lang="en-US" sz="1000" i="1" dirty="0" err="1" smtClean="0"/>
              <a:t>clf;plot</a:t>
            </a:r>
            <a:r>
              <a:rPr lang="en-US" sz="1000" i="1" dirty="0" smtClean="0"/>
              <a:t>(rand(3)); title('With 3 random lines'); </a:t>
            </a:r>
            <a:r>
              <a:rPr lang="en-US" sz="1000" i="1" dirty="0" err="1" smtClean="0"/>
              <a:t>xlabel</a:t>
            </a:r>
            <a:r>
              <a:rPr lang="en-US" sz="1000" i="1" dirty="0" smtClean="0"/>
              <a:t>('x axis'); </a:t>
            </a:r>
            <a:r>
              <a:rPr lang="en-US" sz="1000" i="1" dirty="0" err="1" smtClean="0"/>
              <a:t>ylabel</a:t>
            </a:r>
            <a:r>
              <a:rPr lang="en-US" sz="1000" i="1" dirty="0" smtClean="0"/>
              <a:t>('y axis');”.  We then resized the window and repeated the process.</a:t>
            </a:r>
          </a:p>
        </p:txBody>
      </p:sp>
      <p:cxnSp>
        <p:nvCxnSpPr>
          <p:cNvPr id="32" name="Straight Arrow Connector 31"/>
          <p:cNvCxnSpPr/>
          <p:nvPr/>
        </p:nvCxnSpPr>
        <p:spPr>
          <a:xfrm rot="16200000" flipH="1">
            <a:off x="3390900" y="3868648"/>
            <a:ext cx="990600" cy="914400"/>
          </a:xfrm>
          <a:prstGeom prst="straightConnector1">
            <a:avLst/>
          </a:prstGeom>
          <a:ln w="127000">
            <a:solidFill>
              <a:schemeClr val="accent5">
                <a:lumMod val="75000"/>
              </a:schemeClr>
            </a:solidFill>
            <a:tailEnd type="stealth" w="lg" len="lg"/>
          </a:ln>
          <a:effectLst>
            <a:outerShdw blurRad="50800" dist="38100" dir="2700000" algn="tl" rotWithShape="0">
              <a:prstClr val="black">
                <a:alpha val="40000"/>
              </a:prstClr>
            </a:outerShdw>
          </a:effectLst>
          <a:scene3d>
            <a:camera prst="orthographicFront"/>
            <a:lightRig rig="threePt" dir="t">
              <a:rot lat="0" lon="0" rev="2700000"/>
            </a:lightRig>
          </a:scene3d>
          <a:sp3d>
            <a:bevelT/>
          </a:sp3d>
        </p:spPr>
        <p:style>
          <a:lnRef idx="3">
            <a:schemeClr val="accent1"/>
          </a:lnRef>
          <a:fillRef idx="0">
            <a:schemeClr val="accent1"/>
          </a:fillRef>
          <a:effectRef idx="2">
            <a:schemeClr val="accent1"/>
          </a:effectRef>
          <a:fontRef idx="minor">
            <a:schemeClr val="tx1"/>
          </a:fontRef>
        </p:style>
      </p:cxnSp>
      <p:cxnSp>
        <p:nvCxnSpPr>
          <p:cNvPr id="34" name="Straight Arrow Connector 33"/>
          <p:cNvCxnSpPr/>
          <p:nvPr/>
        </p:nvCxnSpPr>
        <p:spPr>
          <a:xfrm>
            <a:off x="2667000" y="4572000"/>
            <a:ext cx="1219199" cy="685800"/>
          </a:xfrm>
          <a:prstGeom prst="straightConnector1">
            <a:avLst/>
          </a:prstGeom>
          <a:ln w="127000">
            <a:solidFill>
              <a:schemeClr val="accent5">
                <a:lumMod val="75000"/>
              </a:schemeClr>
            </a:solidFill>
            <a:tailEnd type="stealth" w="lg" len="lg"/>
          </a:ln>
          <a:effectLst>
            <a:outerShdw blurRad="50800" dist="38100" dir="2700000" algn="tl" rotWithShape="0">
              <a:prstClr val="black">
                <a:alpha val="40000"/>
              </a:prstClr>
            </a:outerShdw>
          </a:effectLst>
          <a:scene3d>
            <a:camera prst="orthographicFront"/>
            <a:lightRig rig="threePt" dir="t">
              <a:rot lat="0" lon="0" rev="2700000"/>
            </a:lightRig>
          </a:scene3d>
          <a:sp3d>
            <a:bevelT/>
          </a:sp3d>
        </p:spPr>
        <p:style>
          <a:lnRef idx="3">
            <a:schemeClr val="accent1"/>
          </a:lnRef>
          <a:fillRef idx="0">
            <a:schemeClr val="accent1"/>
          </a:fillRef>
          <a:effectRef idx="2">
            <a:schemeClr val="accent1"/>
          </a:effectRef>
          <a:fontRef idx="minor">
            <a:schemeClr val="tx1"/>
          </a:fontRef>
        </p:style>
      </p:cxnSp>
      <p:cxnSp>
        <p:nvCxnSpPr>
          <p:cNvPr id="35" name="Straight Arrow Connector 34"/>
          <p:cNvCxnSpPr/>
          <p:nvPr/>
        </p:nvCxnSpPr>
        <p:spPr>
          <a:xfrm flipV="1">
            <a:off x="3048000" y="6096000"/>
            <a:ext cx="1066799" cy="457200"/>
          </a:xfrm>
          <a:prstGeom prst="straightConnector1">
            <a:avLst/>
          </a:prstGeom>
          <a:ln w="127000">
            <a:solidFill>
              <a:schemeClr val="accent5">
                <a:lumMod val="75000"/>
              </a:schemeClr>
            </a:solidFill>
            <a:tailEnd type="stealth" w="lg" len="lg"/>
          </a:ln>
          <a:effectLst>
            <a:outerShdw blurRad="50800" dist="38100" dir="2700000" algn="tl" rotWithShape="0">
              <a:prstClr val="black">
                <a:alpha val="40000"/>
              </a:prstClr>
            </a:outerShdw>
          </a:effectLst>
          <a:scene3d>
            <a:camera prst="orthographicFront"/>
            <a:lightRig rig="threePt" dir="t">
              <a:rot lat="0" lon="0" rev="2700000"/>
            </a:lightRig>
          </a:scene3d>
          <a:sp3d>
            <a:bevelT/>
          </a:sp3d>
        </p:spPr>
        <p:style>
          <a:lnRef idx="3">
            <a:schemeClr val="accent1"/>
          </a:lnRef>
          <a:fillRef idx="0">
            <a:schemeClr val="accent1"/>
          </a:fillRef>
          <a:effectRef idx="2">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15"/>
          <p:cNvPicPr>
            <a:picLocks noChangeAspect="1" noChangeArrowheads="1"/>
          </p:cNvPicPr>
          <p:nvPr/>
        </p:nvPicPr>
        <p:blipFill>
          <a:blip r:embed="rId2"/>
          <a:srcRect/>
          <a:stretch>
            <a:fillRect/>
          </a:stretch>
        </p:blipFill>
        <p:spPr bwMode="auto">
          <a:xfrm>
            <a:off x="66675" y="0"/>
            <a:ext cx="6715125" cy="7134225"/>
          </a:xfrm>
          <a:prstGeom prst="rect">
            <a:avLst/>
          </a:prstGeom>
          <a:noFill/>
          <a:ln w="9525">
            <a:noFill/>
            <a:miter lim="800000"/>
            <a:headEnd/>
            <a:tailEnd/>
          </a:ln>
          <a:effectLst/>
        </p:spPr>
      </p:pic>
      <p:sp>
        <p:nvSpPr>
          <p:cNvPr id="8" name="TextBox 7"/>
          <p:cNvSpPr txBox="1"/>
          <p:nvPr/>
        </p:nvSpPr>
        <p:spPr>
          <a:xfrm>
            <a:off x="228600" y="6788765"/>
            <a:ext cx="6172200" cy="2431435"/>
          </a:xfrm>
          <a:prstGeom prst="rect">
            <a:avLst/>
          </a:prstGeom>
          <a:noFill/>
        </p:spPr>
        <p:txBody>
          <a:bodyPr wrap="square" rtlCol="0">
            <a:spAutoFit/>
          </a:bodyPr>
          <a:lstStyle/>
          <a:p>
            <a:r>
              <a:rPr lang="en-US" sz="1000" b="1" u="sng" dirty="0" smtClean="0"/>
              <a:t>Using SUBPLOT to Keep Alignment</a:t>
            </a:r>
          </a:p>
          <a:p>
            <a:r>
              <a:rPr lang="en-US" sz="1000" dirty="0" smtClean="0"/>
              <a:t>This figure was created using subplots inside </a:t>
            </a:r>
            <a:r>
              <a:rPr lang="en-US" sz="1000" dirty="0" err="1" smtClean="0"/>
              <a:t>matlab</a:t>
            </a:r>
            <a:r>
              <a:rPr lang="en-US" sz="1000" dirty="0" smtClean="0"/>
              <a:t> (instead of being created as 4 separate figures.  In this case, Matlab does keep the alignment.  It looks nice in a professional document.</a:t>
            </a:r>
          </a:p>
          <a:p>
            <a:endParaRPr lang="en-US" sz="1000" dirty="0"/>
          </a:p>
          <a:p>
            <a:r>
              <a:rPr lang="en-US" sz="1000" dirty="0" smtClean="0"/>
              <a:t>Code:</a:t>
            </a:r>
          </a:p>
          <a:p>
            <a:r>
              <a:rPr lang="en-US" sz="800" dirty="0" smtClean="0">
                <a:latin typeface="Consolas" pitchFamily="49" charset="0"/>
              </a:rPr>
              <a:t>  subplot(3,2</a:t>
            </a:r>
            <a:r>
              <a:rPr lang="en-US" sz="800" dirty="0">
                <a:latin typeface="Consolas" pitchFamily="49" charset="0"/>
              </a:rPr>
              <a:t>,[1 3]); plot(rand(10));</a:t>
            </a:r>
          </a:p>
          <a:p>
            <a:r>
              <a:rPr lang="en-US" sz="800" dirty="0" smtClean="0">
                <a:latin typeface="Consolas" pitchFamily="49" charset="0"/>
              </a:rPr>
              <a:t>  subplot(3,2</a:t>
            </a:r>
            <a:r>
              <a:rPr lang="en-US" sz="800" dirty="0">
                <a:latin typeface="Consolas" pitchFamily="49" charset="0"/>
              </a:rPr>
              <a:t>,[2 4]); plot(rand(3)); title('With 3 random lines'); </a:t>
            </a:r>
            <a:r>
              <a:rPr lang="en-US" sz="800" dirty="0" err="1">
                <a:latin typeface="Consolas" pitchFamily="49" charset="0"/>
              </a:rPr>
              <a:t>xlabel</a:t>
            </a:r>
            <a:r>
              <a:rPr lang="en-US" sz="800" dirty="0">
                <a:latin typeface="Consolas" pitchFamily="49" charset="0"/>
              </a:rPr>
              <a:t>('x axis'); </a:t>
            </a:r>
            <a:r>
              <a:rPr lang="en-US" sz="800" dirty="0" err="1">
                <a:latin typeface="Consolas" pitchFamily="49" charset="0"/>
              </a:rPr>
              <a:t>ylabel</a:t>
            </a:r>
            <a:r>
              <a:rPr lang="en-US" sz="800" dirty="0">
                <a:latin typeface="Consolas" pitchFamily="49" charset="0"/>
              </a:rPr>
              <a:t>('y axis');</a:t>
            </a:r>
          </a:p>
          <a:p>
            <a:r>
              <a:rPr lang="en-US" sz="800" dirty="0" smtClean="0">
                <a:latin typeface="Consolas" pitchFamily="49" charset="0"/>
              </a:rPr>
              <a:t>  subplot(3,2,5</a:t>
            </a:r>
            <a:r>
              <a:rPr lang="en-US" sz="800" dirty="0">
                <a:latin typeface="Consolas" pitchFamily="49" charset="0"/>
              </a:rPr>
              <a:t>);     plot(rand(10));</a:t>
            </a:r>
          </a:p>
          <a:p>
            <a:r>
              <a:rPr lang="en-US" sz="800" dirty="0" smtClean="0">
                <a:latin typeface="Consolas" pitchFamily="49" charset="0"/>
              </a:rPr>
              <a:t>  subplot(3,2,6</a:t>
            </a:r>
            <a:r>
              <a:rPr lang="en-US" sz="800" dirty="0">
                <a:latin typeface="Consolas" pitchFamily="49" charset="0"/>
              </a:rPr>
              <a:t>);     plot(rand(3)); title('With 3 random lines'); </a:t>
            </a:r>
            <a:r>
              <a:rPr lang="en-US" sz="800" dirty="0" err="1">
                <a:latin typeface="Consolas" pitchFamily="49" charset="0"/>
              </a:rPr>
              <a:t>xlabel</a:t>
            </a:r>
            <a:r>
              <a:rPr lang="en-US" sz="800" dirty="0">
                <a:latin typeface="Consolas" pitchFamily="49" charset="0"/>
              </a:rPr>
              <a:t>('x axis'); </a:t>
            </a:r>
            <a:r>
              <a:rPr lang="en-US" sz="800" dirty="0" err="1">
                <a:latin typeface="Consolas" pitchFamily="49" charset="0"/>
              </a:rPr>
              <a:t>ylabel</a:t>
            </a:r>
            <a:r>
              <a:rPr lang="en-US" sz="800" dirty="0">
                <a:latin typeface="Consolas" pitchFamily="49" charset="0"/>
              </a:rPr>
              <a:t>('y axis');</a:t>
            </a:r>
          </a:p>
          <a:p>
            <a:endParaRPr lang="en-US" sz="1000" dirty="0" smtClean="0"/>
          </a:p>
          <a:p>
            <a:r>
              <a:rPr lang="en-US" sz="1000" b="1" u="sng" dirty="0" smtClean="0"/>
              <a:t>Using SUBPLOT or AXES to Override Alignment</a:t>
            </a:r>
          </a:p>
          <a:p>
            <a:r>
              <a:rPr lang="en-US" sz="1000" dirty="0" smtClean="0"/>
              <a:t>If you wish to have finer control over the positioning of the axes, you can use the axes or subplot commands with the optional ‘Position’ parameter.  For example, I often want the exported plot to contain only the area inside the axes and not the axis labels, the ticks, the title, or anything else.  “subplot(‘Position’, [0 0 1 1]);” does this for me.  Other times I find that trickier work is needed if I want good alignment on small subfigures, but the idea is the same.</a:t>
            </a:r>
          </a:p>
          <a:p>
            <a:endParaRPr lang="en-US" sz="1000"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432</Words>
  <Application>Microsoft Office PowerPoint</Application>
  <PresentationFormat>On-screen Show (4:3)</PresentationFormat>
  <Paragraphs>15</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Consolas</vt:lpstr>
      <vt:lpstr>Office Theme</vt:lpstr>
      <vt:lpstr>Slide 1</vt:lpstr>
      <vt:lpstr>Slide 2</vt:lpstr>
    </vt:vector>
  </TitlesOfParts>
  <Company>MIT CSAIL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Gerald Dalley</dc:creator>
  <cp:lastModifiedBy>Gerald Dalley</cp:lastModifiedBy>
  <cp:revision>6</cp:revision>
  <dcterms:created xsi:type="dcterms:W3CDTF">2008-02-14T15:30:23Z</dcterms:created>
  <dcterms:modified xsi:type="dcterms:W3CDTF">2008-02-14T16:11:06Z</dcterms:modified>
</cp:coreProperties>
</file>