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6"/>
  </p:notesMasterIdLst>
  <p:sldIdLst>
    <p:sldId id="258" r:id="rId2"/>
    <p:sldId id="569" r:id="rId3"/>
    <p:sldId id="570" r:id="rId4"/>
    <p:sldId id="571" r:id="rId5"/>
    <p:sldId id="572" r:id="rId6"/>
    <p:sldId id="573" r:id="rId7"/>
    <p:sldId id="574" r:id="rId8"/>
    <p:sldId id="575" r:id="rId9"/>
    <p:sldId id="576" r:id="rId10"/>
    <p:sldId id="577" r:id="rId11"/>
    <p:sldId id="578" r:id="rId12"/>
    <p:sldId id="579" r:id="rId13"/>
    <p:sldId id="580" r:id="rId14"/>
    <p:sldId id="581" r:id="rId15"/>
    <p:sldId id="582" r:id="rId16"/>
    <p:sldId id="583" r:id="rId17"/>
    <p:sldId id="474" r:id="rId18"/>
    <p:sldId id="476" r:id="rId19"/>
    <p:sldId id="477" r:id="rId20"/>
    <p:sldId id="478" r:id="rId21"/>
    <p:sldId id="479" r:id="rId22"/>
    <p:sldId id="480" r:id="rId23"/>
    <p:sldId id="568" r:id="rId24"/>
    <p:sldId id="481" r:id="rId25"/>
    <p:sldId id="482" r:id="rId26"/>
    <p:sldId id="483" r:id="rId27"/>
    <p:sldId id="484" r:id="rId28"/>
    <p:sldId id="485" r:id="rId29"/>
    <p:sldId id="486" r:id="rId30"/>
    <p:sldId id="487" r:id="rId31"/>
    <p:sldId id="488" r:id="rId32"/>
    <p:sldId id="550" r:id="rId33"/>
    <p:sldId id="553" r:id="rId34"/>
    <p:sldId id="494" r:id="rId35"/>
    <p:sldId id="551" r:id="rId36"/>
    <p:sldId id="552" r:id="rId37"/>
    <p:sldId id="565" r:id="rId38"/>
    <p:sldId id="556" r:id="rId39"/>
    <p:sldId id="566" r:id="rId40"/>
    <p:sldId id="495" r:id="rId41"/>
    <p:sldId id="497" r:id="rId42"/>
    <p:sldId id="498" r:id="rId43"/>
    <p:sldId id="499" r:id="rId44"/>
    <p:sldId id="500" r:id="rId45"/>
    <p:sldId id="501" r:id="rId46"/>
    <p:sldId id="502" r:id="rId47"/>
    <p:sldId id="503" r:id="rId48"/>
    <p:sldId id="504" r:id="rId49"/>
    <p:sldId id="505" r:id="rId50"/>
    <p:sldId id="506" r:id="rId51"/>
    <p:sldId id="507" r:id="rId52"/>
    <p:sldId id="508" r:id="rId53"/>
    <p:sldId id="509" r:id="rId54"/>
    <p:sldId id="510" r:id="rId55"/>
    <p:sldId id="511" r:id="rId56"/>
    <p:sldId id="512" r:id="rId57"/>
    <p:sldId id="513" r:id="rId58"/>
    <p:sldId id="514" r:id="rId59"/>
    <p:sldId id="515" r:id="rId60"/>
    <p:sldId id="516" r:id="rId61"/>
    <p:sldId id="517" r:id="rId62"/>
    <p:sldId id="518" r:id="rId63"/>
    <p:sldId id="519" r:id="rId64"/>
    <p:sldId id="520" r:id="rId65"/>
    <p:sldId id="521" r:id="rId66"/>
    <p:sldId id="522" r:id="rId67"/>
    <p:sldId id="523" r:id="rId68"/>
    <p:sldId id="524" r:id="rId69"/>
    <p:sldId id="525" r:id="rId70"/>
    <p:sldId id="526" r:id="rId71"/>
    <p:sldId id="527" r:id="rId72"/>
    <p:sldId id="528" r:id="rId73"/>
    <p:sldId id="529" r:id="rId74"/>
    <p:sldId id="530" r:id="rId75"/>
    <p:sldId id="531" r:id="rId76"/>
    <p:sldId id="532" r:id="rId77"/>
    <p:sldId id="533" r:id="rId78"/>
    <p:sldId id="534" r:id="rId79"/>
    <p:sldId id="535" r:id="rId80"/>
    <p:sldId id="536" r:id="rId81"/>
    <p:sldId id="537" r:id="rId82"/>
    <p:sldId id="538" r:id="rId83"/>
    <p:sldId id="539" r:id="rId84"/>
    <p:sldId id="540" r:id="rId85"/>
    <p:sldId id="541" r:id="rId86"/>
    <p:sldId id="557" r:id="rId87"/>
    <p:sldId id="558" r:id="rId88"/>
    <p:sldId id="559" r:id="rId89"/>
    <p:sldId id="563" r:id="rId90"/>
    <p:sldId id="564" r:id="rId91"/>
    <p:sldId id="560" r:id="rId92"/>
    <p:sldId id="561" r:id="rId93"/>
    <p:sldId id="429" r:id="rId94"/>
    <p:sldId id="562" r:id="rId9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37" autoAdjust="0"/>
  </p:normalViewPr>
  <p:slideViewPr>
    <p:cSldViewPr snapToGrid="0" snapToObjects="1">
      <p:cViewPr>
        <p:scale>
          <a:sx n="80" d="100"/>
          <a:sy n="80" d="100"/>
        </p:scale>
        <p:origin x="-96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nalysis\giscoreset\data\report_daniela_25tri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TestsResult!$B$25:$B$37</c:f>
              <c:numCache>
                <c:formatCode>0.00%</c:formatCode>
                <c:ptCount val="13"/>
                <c:pt idx="0">
                  <c:v>8.0885483184333695E-2</c:v>
                </c:pt>
                <c:pt idx="1">
                  <c:v>9.9191145168156705E-2</c:v>
                </c:pt>
                <c:pt idx="2">
                  <c:v>0.103235419327373</c:v>
                </c:pt>
                <c:pt idx="3">
                  <c:v>0.103235419327373</c:v>
                </c:pt>
                <c:pt idx="4">
                  <c:v>0.10387398893146001</c:v>
                </c:pt>
                <c:pt idx="5">
                  <c:v>0.108131119625372</c:v>
                </c:pt>
                <c:pt idx="6">
                  <c:v>0.108131119625372</c:v>
                </c:pt>
                <c:pt idx="7">
                  <c:v>0.112175393784589</c:v>
                </c:pt>
                <c:pt idx="8">
                  <c:v>0.11409110259685</c:v>
                </c:pt>
                <c:pt idx="9">
                  <c:v>0.115793954874415</c:v>
                </c:pt>
                <c:pt idx="10">
                  <c:v>0.116219667943806</c:v>
                </c:pt>
                <c:pt idx="11">
                  <c:v>0.118561089825458</c:v>
                </c:pt>
                <c:pt idx="12">
                  <c:v>0.12664963814389099</c:v>
                </c:pt>
              </c:numCache>
            </c:numRef>
          </c:cat>
          <c:val>
            <c:numRef>
              <c:f>TestsResult!$C$25:$C$37</c:f>
              <c:numCache>
                <c:formatCode>0.00%</c:formatCode>
                <c:ptCount val="13"/>
                <c:pt idx="0">
                  <c:v>7.2815557564703606E-2</c:v>
                </c:pt>
                <c:pt idx="1">
                  <c:v>4.9824162603654402E-2</c:v>
                </c:pt>
                <c:pt idx="2">
                  <c:v>2.38943585252753E-2</c:v>
                </c:pt>
                <c:pt idx="3">
                  <c:v>1.7401988727469501E-2</c:v>
                </c:pt>
                <c:pt idx="4">
                  <c:v>-2.8721670903224502E-3</c:v>
                </c:pt>
                <c:pt idx="5">
                  <c:v>-4.6691603774913198E-3</c:v>
                </c:pt>
                <c:pt idx="6">
                  <c:v>-6.5062759814493703E-3</c:v>
                </c:pt>
                <c:pt idx="7">
                  <c:v>-1.4704622562061301E-2</c:v>
                </c:pt>
                <c:pt idx="8">
                  <c:v>-2.6808028241924999E-2</c:v>
                </c:pt>
                <c:pt idx="9">
                  <c:v>-3.36513211628394E-2</c:v>
                </c:pt>
                <c:pt idx="10">
                  <c:v>-6.3905783669468696E-2</c:v>
                </c:pt>
                <c:pt idx="11">
                  <c:v>-0.110781373901592</c:v>
                </c:pt>
                <c:pt idx="12">
                  <c:v>-0.138251897543335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608768"/>
        <c:axId val="40678464"/>
      </c:lineChart>
      <c:catAx>
        <c:axId val="120608768"/>
        <c:scaling>
          <c:orientation val="minMax"/>
        </c:scaling>
        <c:delete val="0"/>
        <c:axPos val="b"/>
        <c:numFmt formatCode="0.00%" sourceLinked="1"/>
        <c:majorTickMark val="out"/>
        <c:minorTickMark val="none"/>
        <c:tickLblPos val="nextTo"/>
        <c:crossAx val="40678464"/>
        <c:crosses val="autoZero"/>
        <c:auto val="1"/>
        <c:lblAlgn val="ctr"/>
        <c:lblOffset val="100"/>
        <c:noMultiLvlLbl val="0"/>
      </c:catAx>
      <c:valAx>
        <c:axId val="4067846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20608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4CD5D-7D02-6F43-A417-651401F3FD8F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7988E-B3E7-5849-8305-221DD40BE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4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2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6A630-8169-4752-AFEF-B01F33927A25}" type="slidenum">
              <a:rPr lang="he-IL" smtClean="0">
                <a:solidFill>
                  <a:prstClr val="black"/>
                </a:solidFill>
                <a:latin typeface="Arial" pitchFamily="34" charset="0"/>
              </a:rPr>
              <a:pPr/>
              <a:t>37</a:t>
            </a:fld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600" tIns="43801" rIns="87600" bIns="43801" anchor="b"/>
          <a:lstStyle/>
          <a:p>
            <a:pPr defTabSz="876300"/>
            <a:fld id="{896C21C2-5765-41FA-892C-F0F140B8F696}" type="slidenum">
              <a:rPr lang="he-IL" sz="1200">
                <a:solidFill>
                  <a:prstClr val="black"/>
                </a:solidFill>
              </a:rPr>
              <a:pPr defTabSz="876300"/>
              <a:t>37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9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39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lIns="87600" tIns="43801" rIns="87600" bIns="43801"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6A630-8169-4752-AFEF-B01F33927A25}" type="slidenum">
              <a:rPr lang="he-IL" smtClean="0">
                <a:solidFill>
                  <a:prstClr val="black"/>
                </a:solidFill>
                <a:latin typeface="Arial" pitchFamily="34" charset="0"/>
              </a:rPr>
              <a:pPr/>
              <a:t>39</a:t>
            </a:fld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600" tIns="43801" rIns="87600" bIns="43801" anchor="b"/>
          <a:lstStyle/>
          <a:p>
            <a:pPr defTabSz="876300"/>
            <a:fld id="{896C21C2-5765-41FA-892C-F0F140B8F696}" type="slidenum">
              <a:rPr lang="he-IL" sz="1200">
                <a:solidFill>
                  <a:prstClr val="black"/>
                </a:solidFill>
              </a:rPr>
              <a:pPr defTabSz="876300"/>
              <a:t>39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9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139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lIns="87600" tIns="43801" rIns="87600" bIns="43801"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BD1A-9608-B44F-8F43-F65B01ECADA1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2455-6375-E24D-ACC1-1B0C167E4E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BD1A-9608-B44F-8F43-F65B01ECADA1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2455-6375-E24D-ACC1-1B0C167E4E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BD1A-9608-B44F-8F43-F65B01ECADA1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2455-6375-E24D-ACC1-1B0C167E4E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BD1A-9608-B44F-8F43-F65B01ECADA1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2455-6375-E24D-ACC1-1B0C167E4E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BD1A-9608-B44F-8F43-F65B01ECADA1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2455-6375-E24D-ACC1-1B0C167E4E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BD1A-9608-B44F-8F43-F65B01ECADA1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2455-6375-E24D-ACC1-1B0C167E4E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BD1A-9608-B44F-8F43-F65B01ECADA1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2455-6375-E24D-ACC1-1B0C167E4E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BD1A-9608-B44F-8F43-F65B01ECADA1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2455-6375-E24D-ACC1-1B0C167E4E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BD1A-9608-B44F-8F43-F65B01ECADA1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2455-6375-E24D-ACC1-1B0C167E4E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BD1A-9608-B44F-8F43-F65B01ECADA1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2455-6375-E24D-ACC1-1B0C167E4E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BD1A-9608-B44F-8F43-F65B01ECADA1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2455-6375-E24D-ACC1-1B0C167E4E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5BD1A-9608-B44F-8F43-F65B01ECADA1}" type="datetimeFigureOut">
              <a:rPr lang="en-US" smtClean="0"/>
              <a:t>4/30/2012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82455-6375-E24D-ACC1-1B0C167E4E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5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4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6.png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0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27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90.png"/><Relationship Id="rId4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png"/><Relationship Id="rId5" Type="http://schemas.openxmlformats.org/officeDocument/2006/relationships/image" Target="../media/image83.png"/><Relationship Id="rId4" Type="http://schemas.openxmlformats.org/officeDocument/2006/relationships/image" Target="../media/image2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5.png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3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105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6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6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7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3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7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5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7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7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7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8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5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8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5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05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13.e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obithinking.com/mobile-marketing-tools/latest-mobile-stat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0.png"/><Relationship Id="rId7" Type="http://schemas.openxmlformats.org/officeDocument/2006/relationships/image" Target="../media/image169.png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13.emf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480060"/>
            <a:ext cx="7358063" cy="5897880"/>
          </a:xfrm>
          <a:ln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An Effective </a:t>
            </a:r>
            <a:r>
              <a:rPr lang="en-US" dirty="0" err="1" smtClean="0">
                <a:solidFill>
                  <a:srgbClr val="008000"/>
                </a:solidFill>
              </a:rPr>
              <a:t>Coreset</a:t>
            </a:r>
            <a:r>
              <a:rPr lang="en-US" dirty="0" smtClean="0">
                <a:solidFill>
                  <a:srgbClr val="008000"/>
                </a:solidFill>
              </a:rPr>
              <a:t> Compression Algorithm for Large Scale Sensor Networks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Dan Feldman, Andrew </a:t>
            </a:r>
            <a:r>
              <a:rPr lang="en-US" sz="3200" dirty="0" err="1" smtClean="0">
                <a:solidFill>
                  <a:schemeClr val="tx2"/>
                </a:solidFill>
              </a:rPr>
              <a:t>Sugaya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Daniela </a:t>
            </a:r>
            <a:r>
              <a:rPr lang="en-US" sz="3200" dirty="0" err="1" smtClean="0">
                <a:solidFill>
                  <a:schemeClr val="tx2"/>
                </a:solidFill>
              </a:rPr>
              <a:t>Rus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MIT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13519"/>
            <a:ext cx="2482453" cy="4839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/>
          </p:cNvSpPr>
          <p:nvPr/>
        </p:nvSpPr>
        <p:spPr bwMode="auto">
          <a:xfrm>
            <a:off x="2865314" y="625078"/>
            <a:ext cx="6188273" cy="182165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6000" dirty="0">
                <a:ea typeface="Gill Sans" charset="0"/>
                <a:cs typeface="Gill Sans" charset="0"/>
              </a:rPr>
              <a:t>For</a:t>
            </a:r>
          </a:p>
          <a:p>
            <a:r>
              <a:rPr lang="en-US" sz="6000" dirty="0">
                <a:ea typeface="Gill Sans" charset="0"/>
                <a:cs typeface="Gill Sans" charset="0"/>
              </a:rPr>
              <a:t>100 million devices</a:t>
            </a:r>
          </a:p>
        </p:txBody>
      </p:sp>
    </p:spTree>
    <p:extLst>
      <p:ext uri="{BB962C8B-B14F-4D97-AF65-F5344CB8AC3E}">
        <p14:creationId xmlns:p14="http://schemas.microsoft.com/office/powerpoint/2010/main" val="3795413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13519"/>
            <a:ext cx="2482453" cy="4839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/>
          </p:cNvSpPr>
          <p:nvPr/>
        </p:nvSpPr>
        <p:spPr bwMode="auto">
          <a:xfrm>
            <a:off x="2777133" y="3085207"/>
            <a:ext cx="6366867" cy="269676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6000" dirty="0">
                <a:ea typeface="Gill Sans" charset="0"/>
                <a:cs typeface="Gill Sans" charset="0"/>
              </a:rPr>
              <a:t>~ 100 </a:t>
            </a:r>
            <a:r>
              <a:rPr lang="en-US" sz="6000" dirty="0" err="1">
                <a:ea typeface="Gill Sans" charset="0"/>
                <a:cs typeface="Gill Sans" charset="0"/>
              </a:rPr>
              <a:t>petabytes</a:t>
            </a:r>
            <a:r>
              <a:rPr lang="en-US" sz="6000" dirty="0">
                <a:ea typeface="Gill Sans" charset="0"/>
                <a:cs typeface="Gill Sans" charset="0"/>
              </a:rPr>
              <a:t> </a:t>
            </a:r>
          </a:p>
          <a:p>
            <a:r>
              <a:rPr lang="en-US" sz="6000" dirty="0">
                <a:ea typeface="Gill Sans" charset="0"/>
                <a:cs typeface="Gill Sans" charset="0"/>
              </a:rPr>
              <a:t>per day</a:t>
            </a:r>
          </a:p>
          <a:p>
            <a:endParaRPr lang="en-US" sz="6000" dirty="0">
              <a:ea typeface="Gill Sans" charset="0"/>
              <a:cs typeface="Gill Sans" charset="0"/>
            </a:endParaRPr>
          </a:p>
        </p:txBody>
      </p:sp>
      <p:sp>
        <p:nvSpPr>
          <p:cNvPr id="29699" name="Rectangle 3"/>
          <p:cNvSpPr>
            <a:spLocks/>
          </p:cNvSpPr>
          <p:nvPr/>
        </p:nvSpPr>
        <p:spPr bwMode="auto">
          <a:xfrm>
            <a:off x="2865314" y="625078"/>
            <a:ext cx="6188273" cy="182165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6000" dirty="0">
                <a:ea typeface="Gill Sans" charset="0"/>
                <a:cs typeface="Gill Sans" charset="0"/>
              </a:rPr>
              <a:t>For</a:t>
            </a:r>
          </a:p>
          <a:p>
            <a:r>
              <a:rPr lang="en-US" sz="6000" dirty="0">
                <a:ea typeface="Gill Sans" charset="0"/>
                <a:cs typeface="Gill Sans" charset="0"/>
              </a:rPr>
              <a:t>100 million devices</a:t>
            </a:r>
          </a:p>
        </p:txBody>
      </p:sp>
    </p:spTree>
    <p:extLst>
      <p:ext uri="{BB962C8B-B14F-4D97-AF65-F5344CB8AC3E}">
        <p14:creationId xmlns:p14="http://schemas.microsoft.com/office/powerpoint/2010/main" val="2876177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13519"/>
            <a:ext cx="2482453" cy="4839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/>
          </p:cNvSpPr>
          <p:nvPr/>
        </p:nvSpPr>
        <p:spPr bwMode="auto">
          <a:xfrm>
            <a:off x="2777133" y="1638598"/>
            <a:ext cx="6366867" cy="357187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6000" dirty="0">
                <a:ea typeface="Gill Sans" charset="0"/>
                <a:cs typeface="Gill Sans" charset="0"/>
              </a:rPr>
              <a:t>~ 100 thousand </a:t>
            </a:r>
          </a:p>
          <a:p>
            <a:r>
              <a:rPr lang="en-US" sz="6000" dirty="0">
                <a:ea typeface="Gill Sans" charset="0"/>
                <a:cs typeface="Gill Sans" charset="0"/>
              </a:rPr>
              <a:t>terabytes </a:t>
            </a:r>
          </a:p>
          <a:p>
            <a:r>
              <a:rPr lang="en-US" sz="6000" dirty="0">
                <a:ea typeface="Gill Sans" charset="0"/>
                <a:cs typeface="Gill Sans" charset="0"/>
              </a:rPr>
              <a:t>per day</a:t>
            </a:r>
          </a:p>
          <a:p>
            <a:endParaRPr lang="en-US" sz="6000" dirty="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43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0008" y="2452316"/>
            <a:ext cx="3303984" cy="1946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2790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0008" y="2452316"/>
            <a:ext cx="3303984" cy="1946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/>
          </p:cNvSpPr>
          <p:nvPr/>
        </p:nvSpPr>
        <p:spPr bwMode="auto">
          <a:xfrm>
            <a:off x="1384102" y="254496"/>
            <a:ext cx="6366867" cy="182165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6000" dirty="0">
                <a:ea typeface="Gill Sans" charset="0"/>
                <a:cs typeface="Gill Sans" charset="0"/>
              </a:rPr>
              <a:t>2 terabytes each</a:t>
            </a:r>
          </a:p>
          <a:p>
            <a:endParaRPr lang="en-US" sz="6000" dirty="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74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86" y="1470050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/>
          </p:cNvSpPr>
          <p:nvPr/>
        </p:nvSpPr>
        <p:spPr bwMode="auto">
          <a:xfrm>
            <a:off x="1384102" y="120551"/>
            <a:ext cx="6366867" cy="182165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6000" dirty="0">
                <a:ea typeface="Gill Sans" charset="0"/>
                <a:cs typeface="Gill Sans" charset="0"/>
              </a:rPr>
              <a:t>x50000 / day</a:t>
            </a:r>
          </a:p>
          <a:p>
            <a:endParaRPr lang="en-US" sz="6000" dirty="0">
              <a:ea typeface="Gill Sans" charset="0"/>
              <a:cs typeface="Gill Sans" charset="0"/>
            </a:endParaRPr>
          </a:p>
        </p:txBody>
      </p:sp>
      <p:pic>
        <p:nvPicPr>
          <p:cNvPr id="3379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5771" y="1470050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255" y="1470050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4740" y="1470050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4224" y="1470050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193" y="2166566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00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677" y="2166566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01" name="Picture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8161" y="2166566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02" name="Picture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7646" y="2166566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03" name="Picture 1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7130" y="2166566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04" name="Picture 1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8185" y="2836292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05" name="Picture 1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7669" y="2836292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06" name="Picture 1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7154" y="2836292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07" name="Picture 1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6638" y="2836292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09" name="Picture 1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1091" y="3532808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10" name="Picture 1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0575" y="3532808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11" name="Picture 1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0060" y="3532808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12" name="Picture 2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9544" y="3532808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14" name="Picture 2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997" y="4229324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15" name="Picture 2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482" y="4229324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16" name="Picture 2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2966" y="4229324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17" name="Picture 2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2450" y="4229324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19" name="Picture 2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6904" y="4925839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20" name="Picture 2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6388" y="4925839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21" name="Picture 2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872" y="4925839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22" name="Picture 3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5357" y="4925839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24" name="Picture 3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9810" y="5622355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25" name="Picture 3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9294" y="5622355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26" name="Picture 3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8779" y="5622355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34" name="Picture 4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677" y="3425652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36" name="Picture 4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583" y="4122167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38" name="Picture 4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8490" y="4818683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3840" name="Picture 4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1396" y="5515199"/>
            <a:ext cx="1491258" cy="884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20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2571750"/>
            <a:ext cx="7358063" cy="1714500"/>
          </a:xfrm>
          <a:ln/>
        </p:spPr>
        <p:txBody>
          <a:bodyPr/>
          <a:lstStyle/>
          <a:p>
            <a:r>
              <a:rPr lang="en-US" dirty="0"/>
              <a:t>A lot of data.</a:t>
            </a:r>
          </a:p>
        </p:txBody>
      </p:sp>
    </p:spTree>
    <p:extLst>
      <p:ext uri="{BB962C8B-B14F-4D97-AF65-F5344CB8AC3E}">
        <p14:creationId xmlns:p14="http://schemas.microsoft.com/office/powerpoint/2010/main" val="2206039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8021"/>
            <a:ext cx="80772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9ED6"/>
                </a:solidFill>
              </a:rPr>
              <a:t>GPS-points Data</a:t>
            </a:r>
            <a:endParaRPr lang="en-US" dirty="0">
              <a:solidFill>
                <a:srgbClr val="009ED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0668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iPhones can </a:t>
            </a:r>
            <a:r>
              <a:rPr lang="en-US" dirty="0"/>
              <a:t>collect </a:t>
            </a:r>
            <a:r>
              <a:rPr lang="en-US" dirty="0" smtClean="0"/>
              <a:t>high-frequency GPS traces</a:t>
            </a:r>
          </a:p>
          <a:p>
            <a:r>
              <a:rPr lang="en-US" dirty="0" smtClean="0"/>
              <a:t>GPS-point </a:t>
            </a:r>
            <a:r>
              <a:rPr lang="en-US" dirty="0"/>
              <a:t>= </a:t>
            </a:r>
            <a:r>
              <a:rPr lang="en-US" dirty="0" smtClean="0">
                <a:solidFill>
                  <a:srgbClr val="008000"/>
                </a:solidFill>
              </a:rPr>
              <a:t>(latitude, longitude, </a:t>
            </a:r>
            <a:r>
              <a:rPr lang="en-US" dirty="0">
                <a:solidFill>
                  <a:srgbClr val="008000"/>
                </a:solidFill>
              </a:rPr>
              <a:t>time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936213"/>
              </p:ext>
            </p:extLst>
          </p:nvPr>
        </p:nvGraphicFramePr>
        <p:xfrm>
          <a:off x="2971800" y="2895600"/>
          <a:ext cx="3810000" cy="3276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9660"/>
                <a:gridCol w="1485900"/>
                <a:gridCol w="1234440"/>
              </a:tblGrid>
              <a:tr h="394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</a:rPr>
                        <a:t>latitude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</a:rPr>
                        <a:t>longitude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time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2619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1.295783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103.7816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8:44:57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2619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1.295785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103.7816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8:44:59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2619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1.295782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103.7816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8:45:00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2619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1.295782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103.7816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8:45:01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2619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1.29579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103.7817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8:45:04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2619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1.295802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103.7817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8:45:05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2619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1.295915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103.7818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8:45:08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2619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1.29598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103.7819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8:45:09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2619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1.296015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103.7819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8:45:10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26199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1.296057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103.782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8:45:11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261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…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…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…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ED6"/>
                </a:solidFill>
              </a:rPr>
              <a:t>Example</a:t>
            </a:r>
            <a:endParaRPr lang="en-US" dirty="0">
              <a:solidFill>
                <a:srgbClr val="009E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9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0772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9ED6"/>
                </a:solidFill>
              </a:rPr>
              <a:t>3-D Visualization</a:t>
            </a:r>
            <a:endParaRPr lang="en-US" dirty="0">
              <a:solidFill>
                <a:srgbClr val="009ED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143000"/>
                <a:ext cx="8077200" cy="42973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axes</a:t>
                </a:r>
                <a:r>
                  <a:rPr lang="en-US" dirty="0" smtClean="0"/>
                  <a:t>: (latitude, longitude)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axis</a:t>
                </a:r>
                <a:r>
                  <a:rPr lang="en-US" dirty="0" smtClean="0"/>
                  <a:t>: time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143000"/>
                <a:ext cx="8077200" cy="4297363"/>
              </a:xfrm>
              <a:blipFill rotWithShape="1">
                <a:blip r:embed="rId4"/>
                <a:stretch>
                  <a:fillRect t="-1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140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992" y="1540371"/>
            <a:ext cx="2482453" cy="4839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" y="1714500"/>
            <a:ext cx="2277070" cy="44827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/>
          </p:cNvSpPr>
          <p:nvPr/>
        </p:nvSpPr>
        <p:spPr bwMode="auto">
          <a:xfrm>
            <a:off x="5616773" y="3281303"/>
            <a:ext cx="459861" cy="110799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7200" dirty="0">
                <a:ea typeface="Gill Sans" charset="0"/>
                <a:cs typeface="Gill Sans" charset="0"/>
              </a:rPr>
              <a:t>=</a:t>
            </a: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6654850" y="3281303"/>
            <a:ext cx="1742063" cy="110799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7200" dirty="0">
                <a:ea typeface="Gill Sans" charset="0"/>
                <a:cs typeface="Gill Sans" charset="0"/>
              </a:rPr>
              <a:t>Data</a:t>
            </a:r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6110139" y="4156412"/>
            <a:ext cx="1742063" cy="110799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7200" dirty="0">
                <a:ea typeface="Gill Sans" charset="0"/>
                <a:cs typeface="Gill Sans" charset="0"/>
              </a:rPr>
              <a:t>Data</a:t>
            </a:r>
          </a:p>
        </p:txBody>
      </p:sp>
      <p:sp>
        <p:nvSpPr>
          <p:cNvPr id="20486" name="Rectangle 6"/>
          <p:cNvSpPr>
            <a:spLocks/>
          </p:cNvSpPr>
          <p:nvPr/>
        </p:nvSpPr>
        <p:spPr bwMode="auto">
          <a:xfrm>
            <a:off x="5788670" y="2129373"/>
            <a:ext cx="1742063" cy="110799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7200" dirty="0">
                <a:ea typeface="Gill Sans" charset="0"/>
                <a:cs typeface="Gill Sans" charset="0"/>
              </a:rPr>
              <a:t>Data</a:t>
            </a:r>
          </a:p>
        </p:txBody>
      </p:sp>
      <p:sp>
        <p:nvSpPr>
          <p:cNvPr id="20487" name="Rectangle 7"/>
          <p:cNvSpPr>
            <a:spLocks/>
          </p:cNvSpPr>
          <p:nvPr/>
        </p:nvSpPr>
        <p:spPr bwMode="auto">
          <a:xfrm>
            <a:off x="6949529" y="1334631"/>
            <a:ext cx="1742063" cy="110799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7200" dirty="0">
                <a:ea typeface="Gill Sans" charset="0"/>
                <a:cs typeface="Gill Sans" charset="0"/>
              </a:rPr>
              <a:t>Data</a:t>
            </a:r>
          </a:p>
        </p:txBody>
      </p:sp>
      <p:sp>
        <p:nvSpPr>
          <p:cNvPr id="20488" name="Rectangle 8"/>
          <p:cNvSpPr>
            <a:spLocks/>
          </p:cNvSpPr>
          <p:nvPr/>
        </p:nvSpPr>
        <p:spPr bwMode="auto">
          <a:xfrm>
            <a:off x="6726287" y="5317272"/>
            <a:ext cx="1742063" cy="110799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7200" dirty="0">
                <a:ea typeface="Gill Sans" charset="0"/>
                <a:cs typeface="Gill Sans" charset="0"/>
              </a:rPr>
              <a:t>Data</a:t>
            </a:r>
          </a:p>
        </p:txBody>
      </p:sp>
      <p:sp>
        <p:nvSpPr>
          <p:cNvPr id="20489" name="Rectangle 9"/>
          <p:cNvSpPr>
            <a:spLocks/>
          </p:cNvSpPr>
          <p:nvPr/>
        </p:nvSpPr>
        <p:spPr bwMode="auto">
          <a:xfrm>
            <a:off x="5360045" y="584537"/>
            <a:ext cx="1742063" cy="110799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7200" dirty="0">
                <a:ea typeface="Gill Sans" charset="0"/>
                <a:cs typeface="Gill Sans" charset="0"/>
              </a:rPr>
              <a:t>Data</a:t>
            </a:r>
          </a:p>
        </p:txBody>
      </p:sp>
      <p:sp>
        <p:nvSpPr>
          <p:cNvPr id="20490" name="Rectangle 10"/>
          <p:cNvSpPr>
            <a:spLocks/>
          </p:cNvSpPr>
          <p:nvPr/>
        </p:nvSpPr>
        <p:spPr bwMode="auto">
          <a:xfrm>
            <a:off x="7074545" y="-85189"/>
            <a:ext cx="1742063" cy="110799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7200" dirty="0">
                <a:ea typeface="Gill Sans" charset="0"/>
                <a:cs typeface="Gill Sans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311684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0"/>
            <a:ext cx="80772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Challenges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942072"/>
            <a:ext cx="8229600" cy="576352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Storing data on iPhone </a:t>
            </a:r>
            <a:r>
              <a:rPr lang="en-US" dirty="0"/>
              <a:t>is expensive</a:t>
            </a:r>
          </a:p>
          <a:p>
            <a:r>
              <a:rPr lang="en-US" dirty="0"/>
              <a:t>Transmission </a:t>
            </a:r>
            <a:r>
              <a:rPr lang="en-US" dirty="0" smtClean="0"/>
              <a:t>data is expensive</a:t>
            </a:r>
          </a:p>
          <a:p>
            <a:r>
              <a:rPr lang="en-US" dirty="0" smtClean="0"/>
              <a:t>Hard to interpret raw data</a:t>
            </a:r>
          </a:p>
          <a:p>
            <a:r>
              <a:rPr lang="en-US" dirty="0" smtClean="0"/>
              <a:t>Dynamic </a:t>
            </a:r>
            <a:r>
              <a:rPr lang="en-US" dirty="0"/>
              <a:t>real-time streaming </a:t>
            </a:r>
            <a:r>
              <a:rPr lang="en-US" dirty="0" smtClean="0"/>
              <a:t>data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08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636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9ED6"/>
                </a:solidFill>
              </a:rPr>
              <a:t>Key Insight: </a:t>
            </a:r>
            <a:br>
              <a:rPr lang="en-US" dirty="0" smtClean="0">
                <a:solidFill>
                  <a:srgbClr val="009ED6"/>
                </a:solidFill>
              </a:rPr>
            </a:br>
            <a:r>
              <a:rPr lang="en-US" dirty="0" smtClean="0">
                <a:solidFill>
                  <a:srgbClr val="009ED6"/>
                </a:solidFill>
              </a:rPr>
              <a:t>Identify Critical Points</a:t>
            </a:r>
            <a:endParaRPr lang="en-US" dirty="0">
              <a:solidFill>
                <a:srgbClr val="009ED6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5143500" cy="382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5904" y="3124199"/>
                <a:ext cx="167640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 dirty="0" smtClean="0">
                          <a:latin typeface="Cambria Math"/>
                        </a:rPr>
                        <m:t> = </m:t>
                      </m:r>
                      <m:r>
                        <a:rPr lang="en-US" sz="2400" i="1" dirty="0" smtClean="0">
                          <a:latin typeface="Cambria Math"/>
                        </a:rPr>
                        <m:t>5000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:mv="urn:schemas-microsoft-com:mac:vml"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904" y="3124199"/>
                <a:ext cx="167640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6800" y="4114800"/>
                <a:ext cx="167640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400" i="1" dirty="0" smtClean="0">
                          <a:latin typeface="Cambria Math"/>
                        </a:rPr>
                        <m:t> =</m:t>
                      </m:r>
                      <m:r>
                        <a:rPr lang="en-US" sz="2400" b="0" i="1" dirty="0" smtClean="0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:mv="urn:schemas-microsoft-com:mac:vml"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114800"/>
                <a:ext cx="167640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79368"/>
            <a:ext cx="8229600" cy="4525963"/>
          </a:xfrm>
        </p:spPr>
        <p:txBody>
          <a:bodyPr/>
          <a:lstStyle/>
          <a:p>
            <a:r>
              <a:rPr lang="en-US" dirty="0" smtClean="0"/>
              <a:t>Approximate the </a:t>
            </a:r>
            <a:r>
              <a:rPr lang="en-US" dirty="0" err="1" smtClean="0"/>
              <a:t>n</a:t>
            </a:r>
            <a:r>
              <a:rPr lang="en-US" dirty="0" smtClean="0"/>
              <a:t> points by </a:t>
            </a:r>
            <a:r>
              <a:rPr lang="en-US" dirty="0" err="1" smtClean="0"/>
              <a:t>k</a:t>
            </a:r>
            <a:r>
              <a:rPr lang="en-US" dirty="0" smtClean="0"/>
              <a:t> &lt;&lt; </a:t>
            </a:r>
            <a:r>
              <a:rPr lang="en-US" dirty="0" err="1" smtClean="0"/>
              <a:t>n</a:t>
            </a:r>
            <a:r>
              <a:rPr lang="en-US" dirty="0" smtClean="0"/>
              <a:t> semantically meaningful connected segments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80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205"/>
            <a:ext cx="80772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9ED6"/>
                </a:solidFill>
              </a:rPr>
              <a:t>Our Approach</a:t>
            </a:r>
            <a:endParaRPr lang="en-US" dirty="0">
              <a:solidFill>
                <a:srgbClr val="009ED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219201"/>
                <a:ext cx="8077200" cy="2286000"/>
              </a:xfrm>
            </p:spPr>
            <p:txBody>
              <a:bodyPr/>
              <a:lstStyle/>
              <a:p>
                <a:r>
                  <a:rPr lang="en-US" dirty="0" smtClean="0"/>
                  <a:t>Approximate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input GPS-points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≪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connected segments using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dirty="0" smtClean="0"/>
                  <a:t>-spline</a:t>
                </a:r>
              </a:p>
              <a:p>
                <a:r>
                  <a:rPr lang="en-US" dirty="0" smtClean="0"/>
                  <a:t>Output the text description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endpoints (e.g., using 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Google Maps</a:t>
                </a:r>
                <a:r>
                  <a:rPr lang="en-US" dirty="0" smtClean="0"/>
                  <a:t>) </a:t>
                </a:r>
              </a:p>
              <a:p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219201"/>
                <a:ext cx="8077200" cy="2286000"/>
              </a:xfrm>
              <a:blipFill rotWithShape="1">
                <a:blip r:embed="rId3"/>
                <a:stretch>
                  <a:fillRect l="-1660" t="-3200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648522"/>
              </p:ext>
            </p:extLst>
          </p:nvPr>
        </p:nvGraphicFramePr>
        <p:xfrm>
          <a:off x="8638166" y="2895600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6" name="Packager Shell Object" showAsIcon="1" r:id="rId4" imgW="1078920" imgH="863640" progId="">
                  <p:embed/>
                </p:oleObj>
              </mc:Choice>
              <mc:Fallback>
                <p:oleObj name="Packager Shell Object" showAsIcon="1" r:id="rId4" imgW="1078920" imgH="863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8166" y="2895600"/>
                        <a:ext cx="4762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33800"/>
            <a:ext cx="2306622" cy="263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406347"/>
              </p:ext>
            </p:extLst>
          </p:nvPr>
        </p:nvGraphicFramePr>
        <p:xfrm>
          <a:off x="6477000" y="3733800"/>
          <a:ext cx="2362200" cy="259080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62200"/>
              </a:tblGrid>
              <a:tr h="1117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Central </a:t>
                      </a:r>
                      <a:r>
                        <a:rPr lang="en-US" sz="800" u="none" strike="noStrike" baseline="0" dirty="0" err="1">
                          <a:effectLst/>
                        </a:rPr>
                        <a:t>Expy</a:t>
                      </a:r>
                      <a:r>
                        <a:rPr lang="en-US" sz="800" u="none" strike="noStrike" baseline="0" dirty="0">
                          <a:effectLst/>
                        </a:rPr>
                        <a:t>, Singapore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Ayer Rajah </a:t>
                      </a:r>
                      <a:r>
                        <a:rPr lang="en-US" sz="800" u="none" strike="noStrike" baseline="0" dirty="0" err="1">
                          <a:effectLst/>
                        </a:rPr>
                        <a:t>Expy</a:t>
                      </a:r>
                      <a:r>
                        <a:rPr lang="en-US" sz="800" u="none" strike="noStrike" baseline="0" dirty="0">
                          <a:effectLst/>
                        </a:rPr>
                        <a:t>, Singapore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Chin </a:t>
                      </a:r>
                      <a:r>
                        <a:rPr lang="en-US" sz="800" u="none" strike="noStrike" baseline="0" dirty="0" err="1">
                          <a:effectLst/>
                        </a:rPr>
                        <a:t>Swee</a:t>
                      </a:r>
                      <a:r>
                        <a:rPr lang="en-US" sz="800" u="none" strike="noStrike" baseline="0" dirty="0">
                          <a:effectLst/>
                        </a:rPr>
                        <a:t> Rd, Singapore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261 </a:t>
                      </a:r>
                      <a:r>
                        <a:rPr lang="en-US" sz="800" u="none" strike="noStrike" baseline="0" dirty="0" err="1">
                          <a:effectLst/>
                        </a:rPr>
                        <a:t>Outram</a:t>
                      </a:r>
                      <a:r>
                        <a:rPr lang="en-US" sz="800" u="none" strike="noStrike" baseline="0" dirty="0">
                          <a:effectLst/>
                        </a:rPr>
                        <a:t> Rd, Singapore 169057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1 St Andrew's Rd, Singapore 178957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390A Havelock Rd, Singapore 169664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34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800" u="none" strike="noStrike" baseline="0" dirty="0">
                          <a:effectLst/>
                        </a:rPr>
                        <a:t>5A Raffles Ave, Singapore 039801</a:t>
                      </a:r>
                      <a:endParaRPr lang="it-IT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7 Raffles Blvd, Singapore 039595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34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800" u="none" strike="noStrike" baseline="0" dirty="0">
                          <a:effectLst/>
                        </a:rPr>
                        <a:t>N Buona Vista Rd, Singapore</a:t>
                      </a:r>
                      <a:endParaRPr lang="it-IT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>
                          <a:effectLst/>
                        </a:rPr>
                        <a:t>5 Lower Kent Ridge Rd, Singapore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>
                          <a:effectLst/>
                        </a:rPr>
                        <a:t>4 Medical Dr, Singapore 117594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20 Leonie Hill, Singapore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>
                          <a:effectLst/>
                        </a:rPr>
                        <a:t>113 Devonshire Rd, Singapore 239878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121 Devonshire Rd, Singapore 239882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0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15 Grange Rd, Singapore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34">
                <a:tc>
                  <a:txBody>
                    <a:bodyPr/>
                    <a:lstStyle/>
                    <a:p>
                      <a:pPr algn="l" rtl="0" fontAlgn="b"/>
                      <a:r>
                        <a:rPr lang="nn-NO" sz="800" u="none" strike="noStrike" baseline="0">
                          <a:effectLst/>
                        </a:rPr>
                        <a:t>27 Grange Rd, Singapore 239700</a:t>
                      </a:r>
                      <a:endParaRPr lang="nn-NO" sz="8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 err="1">
                          <a:effectLst/>
                        </a:rPr>
                        <a:t>Natl</a:t>
                      </a:r>
                      <a:r>
                        <a:rPr lang="en-US" sz="800" u="none" strike="noStrike" baseline="0" dirty="0">
                          <a:effectLst/>
                        </a:rPr>
                        <a:t> Youth Council, Singapore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25K Paterson Rd, Singapore 238517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321 Orchard Rd, Singapore 238866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220 Orchard Rd, Singapore 238852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3048000" y="4876800"/>
            <a:ext cx="304800" cy="19498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943600" y="4872093"/>
            <a:ext cx="304800" cy="19498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6438227"/>
                <a:ext cx="1295400" cy="446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 dirty="0" smtClean="0">
                          <a:latin typeface="Cambria Math"/>
                        </a:rPr>
                        <m:t> = </m:t>
                      </m:r>
                      <m:r>
                        <a:rPr lang="en-US" i="1" dirty="0" smtClean="0">
                          <a:latin typeface="Cambria Math"/>
                        </a:rPr>
                        <m:t>5000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438227"/>
                <a:ext cx="1295400" cy="44689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86200" y="6417064"/>
                <a:ext cx="1295400" cy="4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i="1" dirty="0" smtClean="0">
                          <a:latin typeface="Cambria Math"/>
                        </a:rPr>
                        <m:t> =</m:t>
                      </m:r>
                      <m:r>
                        <a:rPr lang="en-US" b="0" i="1" dirty="0" smtClean="0">
                          <a:latin typeface="Cambria Math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417064"/>
                <a:ext cx="1295400" cy="4062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705600" y="6380174"/>
                <a:ext cx="198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r>
                        <a:rPr lang="en-US" b="0" i="1" dirty="0" smtClean="0">
                          <a:latin typeface="Cambria Math"/>
                        </a:rPr>
                        <m:t>1</m:t>
                      </m:r>
                      <m:r>
                        <a:rPr lang="en-US" b="0" i="1" dirty="0" smtClean="0">
                          <a:latin typeface="Cambria Math"/>
                        </a:rPr>
                        <m:t> =</m:t>
                      </m:r>
                      <m:r>
                        <a:rPr lang="en-US" b="0" i="1" dirty="0" smtClean="0">
                          <a:latin typeface="Cambria Math"/>
                        </a:rPr>
                        <m:t>21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6380174"/>
                <a:ext cx="198120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753680"/>
              </p:ext>
            </p:extLst>
          </p:nvPr>
        </p:nvGraphicFramePr>
        <p:xfrm>
          <a:off x="457200" y="3733804"/>
          <a:ext cx="2286000" cy="2707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622"/>
                <a:gridCol w="679622"/>
                <a:gridCol w="926756"/>
              </a:tblGrid>
              <a:tr h="4820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time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</a:rPr>
                        <a:t>latitude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</a:rPr>
                        <a:t>longitude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7343"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8:44:57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1.295783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103.7816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7343"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8:44:59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1.295785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103.7816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7343"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8:45:00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1.295782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103.7816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7343"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8:45:01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1.295782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103.7816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7343"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8:45:04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1.29579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103.7817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7343"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8:45:05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1.295802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103.7817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7343"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8:45:08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1.295915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103.7818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7343"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8:45:09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1.29598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103.7819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7343"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8:45:10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1.296015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103.7819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7343"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8:45:11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1.296057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103.782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9734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…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…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971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Semantically compress data points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coresets</a:t>
            </a:r>
            <a:endParaRPr lang="en-US" dirty="0" smtClean="0"/>
          </a:p>
          <a:p>
            <a:r>
              <a:rPr lang="en-US" dirty="0" smtClean="0"/>
              <a:t>Fit lines to the semantic points</a:t>
            </a:r>
          </a:p>
          <a:p>
            <a:pPr lvl="1"/>
            <a:r>
              <a:rPr lang="en-US" dirty="0" smtClean="0"/>
              <a:t>Use splines on </a:t>
            </a:r>
            <a:r>
              <a:rPr lang="en-US" dirty="0" err="1" smtClean="0"/>
              <a:t>coreset</a:t>
            </a:r>
            <a:endParaRPr lang="en-US" dirty="0" smtClean="0"/>
          </a:p>
          <a:p>
            <a:r>
              <a:rPr lang="en-US" dirty="0" smtClean="0"/>
              <a:t>Reverse geo-cite to get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27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52400"/>
                <a:ext cx="8077200" cy="11430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009ED6"/>
                    </a:solidFill>
                  </a:rPr>
                  <a:t>Definition:</a:t>
                </a:r>
                <a:r>
                  <a:rPr lang="en-US" b="0" dirty="0" smtClean="0">
                    <a:solidFill>
                      <a:srgbClr val="009ED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-Spline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52400"/>
                <a:ext cx="8077200" cy="1143000"/>
              </a:xfrm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1309024"/>
                <a:ext cx="6553200" cy="868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 smtClean="0"/>
                  <a:t>A </a:t>
                </a:r>
                <a14:m>
                  <m:oMath xmlns:m="http://schemas.openxmlformats.org/officeDocument/2006/math">
                    <m:r>
                      <a:rPr lang="en-US" sz="2500" i="1" dirty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500" dirty="0" smtClean="0"/>
                  <a:t>-spline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500" dirty="0" smtClean="0"/>
                  <a:t> is a sequence of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500" dirty="0" smtClean="0"/>
                  <a:t> connected segments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5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sz="25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309024"/>
                <a:ext cx="6553200" cy="868636"/>
              </a:xfrm>
              <a:prstGeom prst="rect">
                <a:avLst/>
              </a:prstGeom>
              <a:blipFill rotWithShape="1">
                <a:blip r:embed="rId4"/>
                <a:stretch>
                  <a:fillRect l="-1581" t="-4930" b="-1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312092"/>
              </p:ext>
            </p:extLst>
          </p:nvPr>
        </p:nvGraphicFramePr>
        <p:xfrm>
          <a:off x="1143000" y="2534454"/>
          <a:ext cx="6314141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1" name="Visio" r:id="rId5" imgW="11188700" imgH="6489700" progId="">
                  <p:embed/>
                </p:oleObj>
              </mc:Choice>
              <mc:Fallback>
                <p:oleObj name="Visio" r:id="rId5" imgW="11188700" imgH="6489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34454"/>
                        <a:ext cx="6314141" cy="396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43800" y="3429000"/>
                <a:ext cx="122906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5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5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429000"/>
                <a:ext cx="1229061" cy="4770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43800" y="4515654"/>
                <a:ext cx="122906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25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5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4515654"/>
                <a:ext cx="1229061" cy="4770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261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52400"/>
                <a:ext cx="8077200" cy="11430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009ED6"/>
                    </a:solidFill>
                  </a:rPr>
                  <a:t>Definition:</a:t>
                </a:r>
                <a:r>
                  <a:rPr lang="en-US" b="0" dirty="0" smtClean="0">
                    <a:solidFill>
                      <a:srgbClr val="009ED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52400"/>
                <a:ext cx="8077200" cy="1143000"/>
              </a:xfrm>
              <a:blipFill rotWithShape="1">
                <a:blip r:embed="rId4"/>
                <a:stretch>
                  <a:fillRect l="-3094" b="-8511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1309024"/>
                <a:ext cx="7239000" cy="778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5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5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5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:=</m:t>
                    </m:r>
                    <m:r>
                      <a:rPr lang="en-US" sz="2500" b="0" i="1" dirty="0" smtClean="0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25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e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e>
                        </m:eqArr>
                        <m:eqArr>
                          <m:eqArrPr>
                            <m:ctrlPr>
                              <a:rPr lang="en-US" sz="25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5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if</m:t>
                            </m:r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∃</m:t>
                            </m:r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5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such</m:t>
                            </m:r>
                            <m:r>
                              <m:rPr>
                                <m:nor/>
                              </m:rPr>
                              <a:rPr lang="en-US" sz="25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5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that</m:t>
                            </m:r>
                            <m:r>
                              <m:rPr>
                                <m:nor/>
                              </m:rPr>
                              <a:rPr lang="en-US" sz="25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=(</m:t>
                            </m:r>
                            <m:sSub>
                              <m:sSubPr>
                                <m:ctrlPr>
                                  <a:rPr lang="en-US" sz="25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en-US" sz="25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sz="25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5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5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5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,⋯)</m:t>
                            </m:r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5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309024"/>
                <a:ext cx="7239000" cy="7782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731956"/>
              </p:ext>
            </p:extLst>
          </p:nvPr>
        </p:nvGraphicFramePr>
        <p:xfrm>
          <a:off x="1828800" y="2514600"/>
          <a:ext cx="6314141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4" name="Visio" r:id="rId6" imgW="11188700" imgH="6489700" progId="">
                  <p:embed/>
                </p:oleObj>
              </mc:Choice>
              <mc:Fallback>
                <p:oleObj name="Visio" r:id="rId6" imgW="11188700" imgH="6489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14600"/>
                        <a:ext cx="6314141" cy="396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7701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52400"/>
                <a:ext cx="8077200" cy="11430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009ED6"/>
                    </a:solidFill>
                  </a:rPr>
                  <a:t>Definition:</a:t>
                </a:r>
                <a:r>
                  <a:rPr lang="en-US" b="0" dirty="0" smtClean="0">
                    <a:solidFill>
                      <a:srgbClr val="009ED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52400"/>
                <a:ext cx="8077200" cy="1143000"/>
              </a:xfrm>
              <a:blipFill rotWithShape="1">
                <a:blip r:embed="rId4"/>
                <a:stretch>
                  <a:fillRect l="-3094" b="-8511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1309024"/>
                <a:ext cx="7239000" cy="778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5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US" sz="25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5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5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:=</m:t>
                    </m:r>
                    <m:r>
                      <a:rPr lang="en-US" sz="2500" b="0" i="1" dirty="0" smtClean="0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25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e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e>
                        </m:eqArr>
                        <m:eqArr>
                          <m:eqArrPr>
                            <m:ctrlPr>
                              <a:rPr lang="en-US" sz="25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5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if</m:t>
                            </m:r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∃</m:t>
                            </m:r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5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such</m:t>
                            </m:r>
                            <m:r>
                              <m:rPr>
                                <m:nor/>
                              </m:rPr>
                              <a:rPr lang="en-US" sz="25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5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that</m:t>
                            </m:r>
                            <m:r>
                              <m:rPr>
                                <m:nor/>
                              </m:rPr>
                              <a:rPr lang="en-US" sz="25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=(</m:t>
                            </m:r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5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5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5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500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,⋯)</m:t>
                            </m:r>
                            <m:r>
                              <a:rPr lang="en-US" sz="25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5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309024"/>
                <a:ext cx="7239000" cy="7782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101636"/>
              </p:ext>
            </p:extLst>
          </p:nvPr>
        </p:nvGraphicFramePr>
        <p:xfrm>
          <a:off x="1752600" y="2590800"/>
          <a:ext cx="6314141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2" name="Visio" r:id="rId6" imgW="11188700" imgH="6489700" progId="">
                  <p:embed/>
                </p:oleObj>
              </mc:Choice>
              <mc:Fallback>
                <p:oleObj name="Visio" r:id="rId6" imgW="11188700" imgH="6489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90800"/>
                        <a:ext cx="6314141" cy="396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67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52400"/>
                <a:ext cx="8077200" cy="11430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009ED6"/>
                    </a:solidFill>
                  </a:rPr>
                  <a:t>Distance to a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 dirty="0" err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 dirty="0" err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52400"/>
                <a:ext cx="8077200" cy="1143000"/>
              </a:xfrm>
              <a:blipFill rotWithShape="1">
                <a:blip r:embed="rId3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2998" y="873381"/>
                <a:ext cx="7772402" cy="261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0" i="0" dirty="0" smtClean="0">
                    <a:latin typeface="Cambria Math"/>
                  </a:rPr>
                  <a:t>For</a:t>
                </a:r>
                <a:r>
                  <a:rPr lang="en-US" sz="2800" b="0" i="0" dirty="0" smtClean="0">
                    <a:solidFill>
                      <a:srgbClr val="FF000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⋯ </m:t>
                        </m:r>
                      </m:e>
                    </m:d>
                  </m:oMath>
                </a14:m>
                <a:r>
                  <a:rPr lang="en-US" sz="2800" b="0" i="0" dirty="0" smtClean="0">
                    <a:solidFill>
                      <a:srgbClr val="FF0000"/>
                    </a:solidFill>
                    <a:latin typeface="Cambria Math"/>
                  </a:rPr>
                  <a:t>: </a:t>
                </a:r>
                <a:endParaRPr lang="en-US" sz="2800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:=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,⋯</m:t>
                          </m:r>
                        </m:e>
                      </m:d>
                    </m:oMath>
                  </m:oMathPara>
                </a14:m>
                <a:endParaRPr lang="en-US" sz="2800" b="0" i="0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0" dirty="0" smtClean="0">
                    <a:solidFill>
                      <a:srgbClr val="FF0000"/>
                    </a:solidFill>
                  </a:rPr>
                  <a:t>		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dist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:= </m:t>
                    </m:r>
                    <m:d>
                      <m:dPr>
                        <m:begChr m:val="‖"/>
                        <m:endChr m:val="‖"/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)−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8" y="873381"/>
                <a:ext cx="7772402" cy="2611135"/>
              </a:xfrm>
              <a:prstGeom prst="rect">
                <a:avLst/>
              </a:prstGeom>
              <a:blipFill rotWithShape="1">
                <a:blip r:embed="rId4"/>
                <a:stretch>
                  <a:fillRect l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198428"/>
              </p:ext>
            </p:extLst>
          </p:nvPr>
        </p:nvGraphicFramePr>
        <p:xfrm>
          <a:off x="1752600" y="3200400"/>
          <a:ext cx="6313488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0" name="Visio" r:id="rId5" imgW="11188700" imgH="6489700" progId="">
                  <p:embed/>
                </p:oleObj>
              </mc:Choice>
              <mc:Fallback>
                <p:oleObj name="Visio" r:id="rId5" imgW="11188700" imgH="6489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00400"/>
                        <a:ext cx="6313488" cy="3581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1494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52400"/>
                <a:ext cx="80772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9ED6"/>
                    </a:solidFill>
                  </a:rPr>
                  <a:t>Distance to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⊆</m:t>
                    </m:r>
                    <m:sSup>
                      <m:sSupPr>
                        <m:ctrlPr>
                          <a:rPr lang="en-US" i="1" dirty="0" err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 dirty="0" err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rgbClr val="009ED6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52400"/>
                <a:ext cx="8077200" cy="1143000"/>
              </a:xfrm>
              <a:blipFill rotWithShape="1">
                <a:blip r:embed="rId3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256588"/>
              </p:ext>
            </p:extLst>
          </p:nvPr>
        </p:nvGraphicFramePr>
        <p:xfrm>
          <a:off x="1752600" y="2514600"/>
          <a:ext cx="6313488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44" name="Visio" r:id="rId4" imgW="11188700" imgH="6489700" progId="">
                  <p:embed/>
                </p:oleObj>
              </mc:Choice>
              <mc:Fallback>
                <p:oleObj name="Visio" r:id="rId4" imgW="11188700" imgH="6489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14600"/>
                        <a:ext cx="6313488" cy="396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1066801"/>
                <a:ext cx="8686800" cy="1416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lvl="1" indent="-45720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Dist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≔</m:t>
                    </m:r>
                    <m:limLow>
                      <m:limLow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lim>
                    </m:limLow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)−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</a:p>
            </p:txBody>
          </p:sp>
        </mc:Choice>
        <mc:Fallback xmlns:mv="urn:schemas-microsoft-com:mac:vml"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66801"/>
                <a:ext cx="8686800" cy="14168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218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52400"/>
                <a:ext cx="80772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9ED6"/>
                    </a:solidFill>
                  </a:rPr>
                  <a:t>Optimal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009ED6"/>
                    </a:solidFill>
                  </a:rPr>
                  <a:t>-spline</a:t>
                </a:r>
                <a:endParaRPr lang="en-US" dirty="0">
                  <a:solidFill>
                    <a:srgbClr val="009ED6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52400"/>
                <a:ext cx="8077200" cy="1143000"/>
              </a:xfrm>
              <a:blipFill rotWithShape="1">
                <a:blip r:embed="rId3"/>
                <a:stretch>
                  <a:fillRect l="-3094" b="-8511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2057400"/>
                <a:ext cx="8051812" cy="1211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Opt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≔</m:t>
                    </m:r>
                    <m:limLow>
                      <m:limLow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in</m:t>
                        </m:r>
                      </m:e>
                      <m:lim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lim>
                    </m:limLow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 smtClean="0">
                        <a:solidFill>
                          <a:srgbClr val="FF0000"/>
                        </a:solidFill>
                        <a:latin typeface="Cambria Math"/>
                      </a:rPr>
                      <m:t>D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ist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/>
                  <a:t>  </a:t>
                </a:r>
                <a:r>
                  <a:rPr lang="en-US" sz="2800" dirty="0" smtClean="0"/>
                  <a:t>over every 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800" dirty="0" smtClean="0"/>
                  <a:t>-spline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2800" dirty="0"/>
              </a:p>
              <a:p>
                <a:r>
                  <a:rPr lang="en-US" dirty="0"/>
                  <a:t>	</a:t>
                </a:r>
              </a:p>
            </p:txBody>
          </p:sp>
        </mc:Choice>
        <mc:Fallback xmlns:mv="urn:schemas-microsoft-com:mac:vml"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57400"/>
                <a:ext cx="8051812" cy="12114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067534"/>
              </p:ext>
            </p:extLst>
          </p:nvPr>
        </p:nvGraphicFramePr>
        <p:xfrm>
          <a:off x="1787789" y="3389111"/>
          <a:ext cx="6313488" cy="3395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8" name="Visio" r:id="rId5" imgW="11188700" imgH="6489700" progId="">
                  <p:embed/>
                </p:oleObj>
              </mc:Choice>
              <mc:Fallback>
                <p:oleObj name="Visio" r:id="rId5" imgW="11188700" imgH="6489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789" y="3389111"/>
                        <a:ext cx="6313488" cy="339584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1066801"/>
                <a:ext cx="8610600" cy="1285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lvl="1" indent="-45720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Dist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≔</m:t>
                    </m:r>
                    <m:limLow>
                      <m:limLow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lim>
                    </m:limLow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)−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</a:p>
            </p:txBody>
          </p:sp>
        </mc:Choice>
        <mc:Fallback xmlns:mv="urn:schemas-microsoft-com:mac:vml"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66801"/>
                <a:ext cx="8610600" cy="12858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269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2571750"/>
            <a:ext cx="7358063" cy="1714500"/>
          </a:xfrm>
          <a:ln/>
        </p:spPr>
        <p:txBody>
          <a:bodyPr/>
          <a:lstStyle/>
          <a:p>
            <a:r>
              <a:rPr lang="en-US" dirty="0"/>
              <a:t>How much data?</a:t>
            </a:r>
          </a:p>
        </p:txBody>
      </p:sp>
    </p:spTree>
    <p:extLst>
      <p:ext uri="{BB962C8B-B14F-4D97-AF65-F5344CB8AC3E}">
        <p14:creationId xmlns:p14="http://schemas.microsoft.com/office/powerpoint/2010/main" val="1344495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52400"/>
                <a:ext cx="80772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009ED6"/>
                    </a:solidFill>
                  </a:rPr>
                  <a:t>Optimal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009ED6"/>
                    </a:solidFill>
                  </a:rPr>
                  <a:t>-spline</a:t>
                </a:r>
                <a:endParaRPr lang="en-US" dirty="0">
                  <a:solidFill>
                    <a:srgbClr val="009ED6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52400"/>
                <a:ext cx="8077200" cy="1143000"/>
              </a:xfrm>
              <a:blipFill rotWithShape="1">
                <a:blip r:embed="rId3"/>
                <a:stretch>
                  <a:fillRect l="-3094" b="-8511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870235"/>
              </p:ext>
            </p:extLst>
          </p:nvPr>
        </p:nvGraphicFramePr>
        <p:xfrm>
          <a:off x="2760794" y="4400634"/>
          <a:ext cx="4003411" cy="2365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2" name="Visio" r:id="rId4" imgW="11188700" imgH="6489700" progId="">
                  <p:embed/>
                </p:oleObj>
              </mc:Choice>
              <mc:Fallback>
                <p:oleObj name="Visio" r:id="rId4" imgW="11188700" imgH="6489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794" y="4400634"/>
                        <a:ext cx="4003411" cy="236535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12800" y="3032631"/>
                <a:ext cx="8051812" cy="1368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sz="2800" dirty="0" smtClean="0"/>
                  <a:t>is an optimal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-spline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/>
                  <a:t> if</a:t>
                </a:r>
                <a:r>
                  <a:rPr lang="en-US" dirty="0" smtClean="0"/>
                  <a:t> :</a:t>
                </a:r>
                <a:r>
                  <a:rPr lang="en-US" sz="2400" i="0" dirty="0" smtClean="0">
                    <a:solidFill>
                      <a:srgbClr val="FF0000"/>
                    </a:solidFill>
                    <a:latin typeface="Cambria Math"/>
                  </a:rPr>
                  <a:t/>
                </a:r>
                <a:br>
                  <a:rPr lang="en-US" sz="2400" i="0" dirty="0" smtClean="0">
                    <a:solidFill>
                      <a:srgbClr val="FF0000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FF0000"/>
                        </a:solidFill>
                        <a:latin typeface="Cambria Math"/>
                      </a:rPr>
                      <m:t>Dist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)=</m:t>
                    </m:r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FF0000"/>
                        </a:solidFill>
                        <a:latin typeface="Cambria Math"/>
                      </a:rPr>
                      <m:t>Opt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:mv="urn:schemas-microsoft-com:mac:vml"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3032631"/>
                <a:ext cx="8051812" cy="136800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2057400"/>
                <a:ext cx="8051812" cy="1211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Opt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≔</m:t>
                    </m:r>
                    <m:limLow>
                      <m:limLow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in</m:t>
                        </m:r>
                      </m:e>
                      <m:lim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lim>
                    </m:limLow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 dirty="0" smtClean="0">
                        <a:solidFill>
                          <a:srgbClr val="FF0000"/>
                        </a:solidFill>
                        <a:latin typeface="Cambria Math"/>
                      </a:rPr>
                      <m:t>D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ist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/>
                  <a:t>  </a:t>
                </a:r>
                <a:r>
                  <a:rPr lang="en-US" sz="2800" dirty="0" smtClean="0"/>
                  <a:t>over every 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800" dirty="0" smtClean="0"/>
                  <a:t>-spline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2800" dirty="0"/>
              </a:p>
              <a:p>
                <a:r>
                  <a:rPr lang="en-US" dirty="0"/>
                  <a:t>	</a:t>
                </a:r>
              </a:p>
            </p:txBody>
          </p:sp>
        </mc:Choice>
        <mc:Fallback xmlns:mv="urn:schemas-microsoft-com:mac:vml"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57400"/>
                <a:ext cx="8051812" cy="12114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1066801"/>
                <a:ext cx="8610600" cy="1285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lvl="1" indent="-45720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Dist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≔</m:t>
                    </m:r>
                    <m:limLow>
                      <m:limLow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lim>
                    </m:limLow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)−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</a:p>
            </p:txBody>
          </p:sp>
        </mc:Choice>
        <mc:Fallback xmlns:mv="urn:schemas-microsoft-com:mac:vml"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66801"/>
                <a:ext cx="8610600" cy="12858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524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ED6"/>
                </a:solidFill>
              </a:rPr>
              <a:t>Problem Statement</a:t>
            </a:r>
            <a:endParaRPr lang="en-US" dirty="0">
              <a:solidFill>
                <a:srgbClr val="009ED6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807658"/>
              </p:ext>
            </p:extLst>
          </p:nvPr>
        </p:nvGraphicFramePr>
        <p:xfrm>
          <a:off x="5985931" y="4487333"/>
          <a:ext cx="2819403" cy="1762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0" name="Visio" r:id="rId3" imgW="11188700" imgH="6489700" progId="">
                  <p:embed/>
                </p:oleObj>
              </mc:Choice>
              <mc:Fallback>
                <p:oleObj name="Visio" r:id="rId3" imgW="11188700" imgH="6489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931" y="4487333"/>
                        <a:ext cx="2819403" cy="176200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941007"/>
              </p:ext>
            </p:extLst>
          </p:nvPr>
        </p:nvGraphicFramePr>
        <p:xfrm>
          <a:off x="5952070" y="1532470"/>
          <a:ext cx="2929465" cy="1802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1" name="Visio" r:id="rId5" imgW="11188700" imgH="6489700" progId="">
                  <p:embed/>
                </p:oleObj>
              </mc:Choice>
              <mc:Fallback>
                <p:oleObj name="Visio" r:id="rId5" imgW="11188700" imgH="64897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070" y="1532470"/>
                        <a:ext cx="2929465" cy="180274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7030227" y="3730113"/>
            <a:ext cx="680027" cy="314876"/>
          </a:xfrm>
          <a:prstGeom prst="rightArrow">
            <a:avLst>
              <a:gd name="adj1" fmla="val 50000"/>
              <a:gd name="adj2" fmla="val 788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5264484" cy="4525963"/>
          </a:xfrm>
        </p:spPr>
        <p:txBody>
          <a:bodyPr/>
          <a:lstStyle/>
          <a:p>
            <a:r>
              <a:rPr lang="en-US" dirty="0" smtClean="0"/>
              <a:t>Input: set </a:t>
            </a:r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of 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data points in 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i="1" baseline="30000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 and integer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</a:p>
          <a:p>
            <a:r>
              <a:rPr lang="en-US" dirty="0" smtClean="0"/>
              <a:t>Output: optimal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-spline for </a:t>
            </a:r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that provides semantic compression for large data set </a:t>
            </a:r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0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9ED6"/>
                </a:solidFill>
              </a:rPr>
              <a:t>Related Work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>
          <a:xfrm>
            <a:off x="762000" y="1597025"/>
            <a:ext cx="4953000" cy="1112838"/>
          </a:xfrm>
        </p:spPr>
        <p:txBody>
          <a:bodyPr>
            <a:spAutoFit/>
          </a:bodyPr>
          <a:lstStyle/>
          <a:p>
            <a:pPr lvl="1"/>
            <a:endParaRPr lang="en-US"/>
          </a:p>
          <a:p>
            <a:pPr marL="0" indent="0">
              <a:buFont typeface="Arial" charset="0"/>
              <a:buNone/>
            </a:pPr>
            <a:r>
              <a:rPr lang="en-US"/>
              <a:t>	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14400" y="1143000"/>
            <a:ext cx="7772400" cy="6047809"/>
          </a:xfrm>
          <a:prstGeom prst="rect">
            <a:avLst/>
          </a:prstGeom>
          <a:blipFill rotWithShape="1">
            <a:blip r:embed="rId2"/>
            <a:stretch>
              <a:fillRect l="-1020" r="-164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914400" y="76200"/>
            <a:ext cx="8077200" cy="1143000"/>
          </a:xfrm>
          <a:blipFill rotWithShape="1">
            <a:blip r:embed="rId3"/>
            <a:stretch>
              <a:fillRect b="-90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143000"/>
            <a:ext cx="8229600" cy="1869743"/>
          </a:xfrm>
          <a:prstGeom prst="rect">
            <a:avLst/>
          </a:prstGeom>
          <a:blipFill rotWithShape="1">
            <a:blip r:embed="rId4"/>
            <a:stretch>
              <a:fillRect l="-1185" b="-3268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aphicFrame>
        <p:nvGraphicFramePr>
          <p:cNvPr id="25604" name="Object 4"/>
          <p:cNvGraphicFramePr>
            <a:graphicFrameLocks/>
          </p:cNvGraphicFramePr>
          <p:nvPr/>
        </p:nvGraphicFramePr>
        <p:xfrm>
          <a:off x="1600200" y="3733800"/>
          <a:ext cx="5548313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25" name="Visio" r:id="rId5" imgW="9258300" imgH="3810000" progId="Visio.Drawing.11">
                  <p:embed/>
                </p:oleObj>
              </mc:Choice>
              <mc:Fallback>
                <p:oleObj name="Visio" r:id="rId5" imgW="9258300" imgH="3810000" progId="Visio.Drawing.11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733800"/>
                        <a:ext cx="5548313" cy="227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Our Main Compression Theorem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295400"/>
                <a:ext cx="8165841" cy="3581399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en-US" dirty="0" smtClean="0"/>
                  <a:t>For every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there is a subset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dirty="0" smtClean="0"/>
                  <a:t> such that:</a:t>
                </a:r>
              </a:p>
              <a:p>
                <a:pPr lvl="1">
                  <a:lnSpc>
                    <a:spcPct val="160000"/>
                  </a:lnSpc>
                  <a:buClr>
                    <a:schemeClr val="tx1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lvl="1">
                  <a:lnSpc>
                    <a:spcPct val="160000"/>
                  </a:lnSpc>
                  <a:buClr>
                    <a:schemeClr val="tx1"/>
                  </a:buClr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chemeClr val="tx1"/>
                    </a:solidFill>
                  </a:rPr>
                  <a:t>The maximum distance between a 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to its closest point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at most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𝜀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𝑂𝑝𝑡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i="1" dirty="0" err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60000"/>
                  </a:lnSpc>
                  <a:buClr>
                    <a:schemeClr val="tx1"/>
                  </a:buCl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can be computed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time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lvl="1">
                  <a:lnSpc>
                    <a:spcPct val="160000"/>
                  </a:lnSpc>
                  <a:buFont typeface="Wingdings" pitchFamily="2" charset="2"/>
                  <a:buChar char="§"/>
                </a:pPr>
                <a:endParaRPr lang="en-US" dirty="0" smtClean="0"/>
              </a:p>
            </p:txBody>
          </p:sp>
        </mc:Choice>
        <mc:Fallback xmlns:mv="urn:schemas-microsoft-com:mac:vml"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295400"/>
                <a:ext cx="8165841" cy="3581399"/>
              </a:xfrm>
              <a:blipFill rotWithShape="1">
                <a:blip r:embed="rId2"/>
                <a:stretch>
                  <a:fillRect l="-1045" r="-1194" b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3733800" y="4844534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5410200"/>
                <a:ext cx="73152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/>
                  <a:t>The optimal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-spline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dirty="0" smtClean="0"/>
                  <a:t> is an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sz="2400" dirty="0"/>
                  <a:t>-approximation </a:t>
                </a:r>
                <a:r>
                  <a:rPr lang="en-US" sz="2400" dirty="0" smtClean="0"/>
                  <a:t>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/>
                  <a:t>An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sz="2400" dirty="0"/>
                  <a:t>-approximation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can </a:t>
                </a:r>
                <a:r>
                  <a:rPr lang="en-US" sz="2400" dirty="0"/>
                  <a:t>be computed </a:t>
                </a:r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/>
                  <a:t> time using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400" dirty="0" smtClean="0"/>
                  <a:t> time algorithm</a:t>
                </a:r>
                <a:endParaRPr lang="en-US" sz="2400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10200"/>
                <a:ext cx="7315200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1167" t="-2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305300" y="492287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Example application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38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9ED6"/>
                </a:solidFill>
              </a:rPr>
              <a:t>Streaming and Parallel Computation</a:t>
            </a:r>
            <a:endParaRPr lang="en-US" dirty="0">
              <a:solidFill>
                <a:srgbClr val="009ED6"/>
              </a:solidFill>
            </a:endParaRP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762000" y="1447800"/>
            <a:ext cx="8077200" cy="4953000"/>
          </a:xfrm>
          <a:blipFill rotWithShape="1">
            <a:blip r:embed="rId2"/>
            <a:stretch>
              <a:fillRect l="-1660" t="-197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9ED6"/>
                </a:solidFill>
              </a:rPr>
              <a:t>Previous Work </a:t>
            </a:r>
            <a:br>
              <a:rPr lang="en-US" dirty="0" smtClean="0">
                <a:solidFill>
                  <a:srgbClr val="009ED6"/>
                </a:solidFill>
              </a:rPr>
            </a:br>
            <a:r>
              <a:rPr lang="en-US" dirty="0" smtClean="0">
                <a:solidFill>
                  <a:srgbClr val="009ED6"/>
                </a:solidFill>
              </a:rPr>
              <a:t>for streaming</a:t>
            </a:r>
            <a:endParaRPr lang="en-US" dirty="0">
              <a:solidFill>
                <a:srgbClr val="009ED6"/>
              </a:solidFill>
            </a:endParaRPr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>
          <a:xfrm>
            <a:off x="762000" y="1597025"/>
            <a:ext cx="4953000" cy="1112838"/>
          </a:xfrm>
        </p:spPr>
        <p:txBody>
          <a:bodyPr>
            <a:spAutoFit/>
          </a:bodyPr>
          <a:lstStyle/>
          <a:p>
            <a:pPr lvl="1"/>
            <a:endParaRPr lang="en-US"/>
          </a:p>
          <a:p>
            <a:pPr marL="0" indent="0">
              <a:buFont typeface="Arial" charset="0"/>
              <a:buNone/>
            </a:pPr>
            <a:r>
              <a:rPr lang="en-US"/>
              <a:t>	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14400" y="1981200"/>
            <a:ext cx="7772400" cy="327782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706" name="Oval 2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685800" y="563880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1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219200" y="563880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2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1752600" y="563880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3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286000" y="563880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4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819400" y="563880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5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3810000" y="563880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7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3352800" y="563880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6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4267200" y="563880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8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4800600" y="563880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9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5278438" y="56388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10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5811838" y="56388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11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6345238" y="56388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12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6878638" y="56388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13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7869238" y="56388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15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7412038" y="56388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14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19" name="Text Box 19"/>
          <p:cNvSpPr txBox="1">
            <a:spLocks noChangeArrowheads="1"/>
          </p:cNvSpPr>
          <p:nvPr/>
        </p:nvSpPr>
        <p:spPr bwMode="auto">
          <a:xfrm>
            <a:off x="8326438" y="56388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16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20" name="Line 20"/>
          <p:cNvSpPr>
            <a:spLocks noChangeShapeType="1"/>
          </p:cNvSpPr>
          <p:nvPr/>
        </p:nvSpPr>
        <p:spPr bwMode="auto">
          <a:xfrm flipV="1">
            <a:off x="838200" y="46482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21" name="Line 21"/>
          <p:cNvSpPr>
            <a:spLocks noChangeShapeType="1"/>
          </p:cNvSpPr>
          <p:nvPr/>
        </p:nvSpPr>
        <p:spPr bwMode="auto">
          <a:xfrm flipH="1">
            <a:off x="1447800" y="46482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22" name="Line 22"/>
          <p:cNvSpPr>
            <a:spLocks noChangeShapeType="1"/>
          </p:cNvSpPr>
          <p:nvPr/>
        </p:nvSpPr>
        <p:spPr bwMode="auto">
          <a:xfrm>
            <a:off x="1752600" y="46482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23" name="Line 23"/>
          <p:cNvSpPr>
            <a:spLocks noChangeShapeType="1"/>
          </p:cNvSpPr>
          <p:nvPr/>
        </p:nvSpPr>
        <p:spPr bwMode="auto">
          <a:xfrm>
            <a:off x="1752600" y="46482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24" name="Line 24"/>
          <p:cNvSpPr>
            <a:spLocks noChangeShapeType="1"/>
          </p:cNvSpPr>
          <p:nvPr/>
        </p:nvSpPr>
        <p:spPr bwMode="auto">
          <a:xfrm flipV="1">
            <a:off x="2971800" y="46482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25" name="Line 25"/>
          <p:cNvSpPr>
            <a:spLocks noChangeShapeType="1"/>
          </p:cNvSpPr>
          <p:nvPr/>
        </p:nvSpPr>
        <p:spPr bwMode="auto">
          <a:xfrm flipH="1">
            <a:off x="3581400" y="46482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26" name="Line 26"/>
          <p:cNvSpPr>
            <a:spLocks noChangeShapeType="1"/>
          </p:cNvSpPr>
          <p:nvPr/>
        </p:nvSpPr>
        <p:spPr bwMode="auto">
          <a:xfrm>
            <a:off x="3886200" y="46482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27" name="Line 27"/>
          <p:cNvSpPr>
            <a:spLocks noChangeShapeType="1"/>
          </p:cNvSpPr>
          <p:nvPr/>
        </p:nvSpPr>
        <p:spPr bwMode="auto">
          <a:xfrm>
            <a:off x="3886200" y="46482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28" name="Line 28"/>
          <p:cNvSpPr>
            <a:spLocks noChangeShapeType="1"/>
          </p:cNvSpPr>
          <p:nvPr/>
        </p:nvSpPr>
        <p:spPr bwMode="auto">
          <a:xfrm flipV="1">
            <a:off x="5029200" y="46482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29" name="Line 29"/>
          <p:cNvSpPr>
            <a:spLocks noChangeShapeType="1"/>
          </p:cNvSpPr>
          <p:nvPr/>
        </p:nvSpPr>
        <p:spPr bwMode="auto">
          <a:xfrm flipH="1">
            <a:off x="5638800" y="46482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30" name="Line 30"/>
          <p:cNvSpPr>
            <a:spLocks noChangeShapeType="1"/>
          </p:cNvSpPr>
          <p:nvPr/>
        </p:nvSpPr>
        <p:spPr bwMode="auto">
          <a:xfrm>
            <a:off x="5943600" y="46482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31" name="Line 31"/>
          <p:cNvSpPr>
            <a:spLocks noChangeShapeType="1"/>
          </p:cNvSpPr>
          <p:nvPr/>
        </p:nvSpPr>
        <p:spPr bwMode="auto">
          <a:xfrm>
            <a:off x="5943600" y="46482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32" name="Line 32"/>
          <p:cNvSpPr>
            <a:spLocks noChangeShapeType="1"/>
          </p:cNvSpPr>
          <p:nvPr/>
        </p:nvSpPr>
        <p:spPr bwMode="auto">
          <a:xfrm flipV="1">
            <a:off x="7086600" y="46482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33" name="Line 33"/>
          <p:cNvSpPr>
            <a:spLocks noChangeShapeType="1"/>
          </p:cNvSpPr>
          <p:nvPr/>
        </p:nvSpPr>
        <p:spPr bwMode="auto">
          <a:xfrm flipH="1">
            <a:off x="7696200" y="46482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34" name="Line 34"/>
          <p:cNvSpPr>
            <a:spLocks noChangeShapeType="1"/>
          </p:cNvSpPr>
          <p:nvPr/>
        </p:nvSpPr>
        <p:spPr bwMode="auto">
          <a:xfrm>
            <a:off x="8001000" y="46482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35" name="Line 35"/>
          <p:cNvSpPr>
            <a:spLocks noChangeShapeType="1"/>
          </p:cNvSpPr>
          <p:nvPr/>
        </p:nvSpPr>
        <p:spPr bwMode="auto">
          <a:xfrm>
            <a:off x="8001000" y="46482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36" name="Line 36"/>
          <p:cNvSpPr>
            <a:spLocks noChangeShapeType="1"/>
          </p:cNvSpPr>
          <p:nvPr/>
        </p:nvSpPr>
        <p:spPr bwMode="auto">
          <a:xfrm flipV="1">
            <a:off x="1752600" y="3124200"/>
            <a:ext cx="1371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37" name="Line 37"/>
          <p:cNvSpPr>
            <a:spLocks noChangeShapeType="1"/>
          </p:cNvSpPr>
          <p:nvPr/>
        </p:nvSpPr>
        <p:spPr bwMode="auto">
          <a:xfrm flipH="1" flipV="1">
            <a:off x="3124200" y="3124200"/>
            <a:ext cx="762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38" name="Line 38"/>
          <p:cNvSpPr>
            <a:spLocks noChangeShapeType="1"/>
          </p:cNvSpPr>
          <p:nvPr/>
        </p:nvSpPr>
        <p:spPr bwMode="auto">
          <a:xfrm flipV="1">
            <a:off x="5943600" y="3124200"/>
            <a:ext cx="990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39" name="Line 39"/>
          <p:cNvSpPr>
            <a:spLocks noChangeShapeType="1"/>
          </p:cNvSpPr>
          <p:nvPr/>
        </p:nvSpPr>
        <p:spPr bwMode="auto">
          <a:xfrm flipH="1" flipV="1">
            <a:off x="6934200" y="3124200"/>
            <a:ext cx="1066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40" name="Line 40"/>
          <p:cNvSpPr>
            <a:spLocks noChangeShapeType="1"/>
          </p:cNvSpPr>
          <p:nvPr/>
        </p:nvSpPr>
        <p:spPr bwMode="auto">
          <a:xfrm flipV="1">
            <a:off x="3124200" y="2514600"/>
            <a:ext cx="167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41" name="Line 41"/>
          <p:cNvSpPr>
            <a:spLocks noChangeShapeType="1"/>
          </p:cNvSpPr>
          <p:nvPr/>
        </p:nvSpPr>
        <p:spPr bwMode="auto">
          <a:xfrm flipH="1" flipV="1">
            <a:off x="4800600" y="2514600"/>
            <a:ext cx="2133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36746" name="Oval 42"/>
          <p:cNvSpPr>
            <a:spLocks noChangeArrowheads="1"/>
          </p:cNvSpPr>
          <p:nvPr/>
        </p:nvSpPr>
        <p:spPr bwMode="auto">
          <a:xfrm>
            <a:off x="7620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47" name="Oval 43"/>
          <p:cNvSpPr>
            <a:spLocks noChangeArrowheads="1"/>
          </p:cNvSpPr>
          <p:nvPr/>
        </p:nvSpPr>
        <p:spPr bwMode="auto">
          <a:xfrm>
            <a:off x="13716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48" name="Oval 44"/>
          <p:cNvSpPr>
            <a:spLocks noChangeArrowheads="1"/>
          </p:cNvSpPr>
          <p:nvPr/>
        </p:nvSpPr>
        <p:spPr bwMode="auto">
          <a:xfrm>
            <a:off x="18288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49" name="Oval 45"/>
          <p:cNvSpPr>
            <a:spLocks noChangeArrowheads="1"/>
          </p:cNvSpPr>
          <p:nvPr/>
        </p:nvSpPr>
        <p:spPr bwMode="auto">
          <a:xfrm>
            <a:off x="23622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50" name="Oval 46"/>
          <p:cNvSpPr>
            <a:spLocks noChangeArrowheads="1"/>
          </p:cNvSpPr>
          <p:nvPr/>
        </p:nvSpPr>
        <p:spPr bwMode="auto">
          <a:xfrm>
            <a:off x="16764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51" name="Oval 47"/>
          <p:cNvSpPr>
            <a:spLocks noChangeArrowheads="1"/>
          </p:cNvSpPr>
          <p:nvPr/>
        </p:nvSpPr>
        <p:spPr bwMode="auto">
          <a:xfrm>
            <a:off x="28956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52" name="Oval 48"/>
          <p:cNvSpPr>
            <a:spLocks noChangeArrowheads="1"/>
          </p:cNvSpPr>
          <p:nvPr/>
        </p:nvSpPr>
        <p:spPr bwMode="auto">
          <a:xfrm>
            <a:off x="35052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53" name="Oval 49"/>
          <p:cNvSpPr>
            <a:spLocks noChangeArrowheads="1"/>
          </p:cNvSpPr>
          <p:nvPr/>
        </p:nvSpPr>
        <p:spPr bwMode="auto">
          <a:xfrm>
            <a:off x="39624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54" name="Oval 50"/>
          <p:cNvSpPr>
            <a:spLocks noChangeArrowheads="1"/>
          </p:cNvSpPr>
          <p:nvPr/>
        </p:nvSpPr>
        <p:spPr bwMode="auto">
          <a:xfrm>
            <a:off x="44958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55" name="Oval 51"/>
          <p:cNvSpPr>
            <a:spLocks noChangeArrowheads="1"/>
          </p:cNvSpPr>
          <p:nvPr/>
        </p:nvSpPr>
        <p:spPr bwMode="auto">
          <a:xfrm>
            <a:off x="38100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56" name="Oval 52"/>
          <p:cNvSpPr>
            <a:spLocks noChangeArrowheads="1"/>
          </p:cNvSpPr>
          <p:nvPr/>
        </p:nvSpPr>
        <p:spPr bwMode="auto">
          <a:xfrm>
            <a:off x="3048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57" name="Oval 53"/>
          <p:cNvSpPr>
            <a:spLocks noChangeArrowheads="1"/>
          </p:cNvSpPr>
          <p:nvPr/>
        </p:nvSpPr>
        <p:spPr bwMode="auto">
          <a:xfrm>
            <a:off x="49530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58" name="Oval 54"/>
          <p:cNvSpPr>
            <a:spLocks noChangeArrowheads="1"/>
          </p:cNvSpPr>
          <p:nvPr/>
        </p:nvSpPr>
        <p:spPr bwMode="auto">
          <a:xfrm>
            <a:off x="55626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59" name="Oval 55"/>
          <p:cNvSpPr>
            <a:spLocks noChangeArrowheads="1"/>
          </p:cNvSpPr>
          <p:nvPr/>
        </p:nvSpPr>
        <p:spPr bwMode="auto">
          <a:xfrm>
            <a:off x="60198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60" name="Oval 56"/>
          <p:cNvSpPr>
            <a:spLocks noChangeArrowheads="1"/>
          </p:cNvSpPr>
          <p:nvPr/>
        </p:nvSpPr>
        <p:spPr bwMode="auto">
          <a:xfrm>
            <a:off x="65532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61" name="Oval 57"/>
          <p:cNvSpPr>
            <a:spLocks noChangeArrowheads="1"/>
          </p:cNvSpPr>
          <p:nvPr/>
        </p:nvSpPr>
        <p:spPr bwMode="auto">
          <a:xfrm>
            <a:off x="58674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62" name="Oval 58"/>
          <p:cNvSpPr>
            <a:spLocks noChangeArrowheads="1"/>
          </p:cNvSpPr>
          <p:nvPr/>
        </p:nvSpPr>
        <p:spPr bwMode="auto">
          <a:xfrm>
            <a:off x="70866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63" name="Oval 59"/>
          <p:cNvSpPr>
            <a:spLocks noChangeArrowheads="1"/>
          </p:cNvSpPr>
          <p:nvPr/>
        </p:nvSpPr>
        <p:spPr bwMode="auto">
          <a:xfrm>
            <a:off x="76200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64" name="Oval 60"/>
          <p:cNvSpPr>
            <a:spLocks noChangeArrowheads="1"/>
          </p:cNvSpPr>
          <p:nvPr/>
        </p:nvSpPr>
        <p:spPr bwMode="auto">
          <a:xfrm>
            <a:off x="80772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65" name="Oval 61"/>
          <p:cNvSpPr>
            <a:spLocks noChangeArrowheads="1"/>
          </p:cNvSpPr>
          <p:nvPr/>
        </p:nvSpPr>
        <p:spPr bwMode="auto">
          <a:xfrm>
            <a:off x="86106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66" name="Oval 62"/>
          <p:cNvSpPr>
            <a:spLocks noChangeArrowheads="1"/>
          </p:cNvSpPr>
          <p:nvPr/>
        </p:nvSpPr>
        <p:spPr bwMode="auto">
          <a:xfrm>
            <a:off x="79248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67" name="Oval 63"/>
          <p:cNvSpPr>
            <a:spLocks noChangeArrowheads="1"/>
          </p:cNvSpPr>
          <p:nvPr/>
        </p:nvSpPr>
        <p:spPr bwMode="auto">
          <a:xfrm>
            <a:off x="6858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68" name="Oval 64"/>
          <p:cNvSpPr>
            <a:spLocks noChangeArrowheads="1"/>
          </p:cNvSpPr>
          <p:nvPr/>
        </p:nvSpPr>
        <p:spPr bwMode="auto">
          <a:xfrm>
            <a:off x="4495800" y="22860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69" name="Oval 65"/>
          <p:cNvSpPr>
            <a:spLocks noChangeArrowheads="1"/>
          </p:cNvSpPr>
          <p:nvPr/>
        </p:nvSpPr>
        <p:spPr bwMode="auto">
          <a:xfrm>
            <a:off x="4648200" y="2438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70" name="Oval 66"/>
          <p:cNvSpPr>
            <a:spLocks noChangeArrowheads="1"/>
          </p:cNvSpPr>
          <p:nvPr/>
        </p:nvSpPr>
        <p:spPr bwMode="auto">
          <a:xfrm>
            <a:off x="4876800" y="2438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71" name="Freeform 67"/>
          <p:cNvSpPr>
            <a:spLocks/>
          </p:cNvSpPr>
          <p:nvPr/>
        </p:nvSpPr>
        <p:spPr bwMode="auto">
          <a:xfrm>
            <a:off x="4648200" y="2667000"/>
            <a:ext cx="304800" cy="76200"/>
          </a:xfrm>
          <a:custGeom>
            <a:avLst/>
            <a:gdLst>
              <a:gd name="T0" fmla="*/ 0 w 192"/>
              <a:gd name="T1" fmla="*/ 0 h 48"/>
              <a:gd name="T2" fmla="*/ 2147483647 w 192"/>
              <a:gd name="T3" fmla="*/ 2147483647 h 48"/>
              <a:gd name="T4" fmla="*/ 2147483647 w 192"/>
              <a:gd name="T5" fmla="*/ 0 h 48"/>
              <a:gd name="T6" fmla="*/ 0 60000 65536"/>
              <a:gd name="T7" fmla="*/ 0 60000 65536"/>
              <a:gd name="T8" fmla="*/ 0 60000 65536"/>
              <a:gd name="T9" fmla="*/ 0 w 192"/>
              <a:gd name="T10" fmla="*/ 0 h 48"/>
              <a:gd name="T11" fmla="*/ 192 w 19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48">
                <a:moveTo>
                  <a:pt x="0" y="0"/>
                </a:moveTo>
                <a:cubicBezTo>
                  <a:pt x="32" y="24"/>
                  <a:pt x="64" y="48"/>
                  <a:pt x="96" y="48"/>
                </a:cubicBezTo>
                <a:cubicBezTo>
                  <a:pt x="128" y="48"/>
                  <a:pt x="160" y="24"/>
                  <a:pt x="1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9" name="Rectangle 3"/>
          <p:cNvSpPr txBox="1">
            <a:spLocks noChangeArrowheads="1"/>
          </p:cNvSpPr>
          <p:nvPr/>
        </p:nvSpPr>
        <p:spPr>
          <a:xfrm>
            <a:off x="650875" y="152400"/>
            <a:ext cx="7793038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8000"/>
                </a:solidFill>
              </a:rPr>
              <a:t>Streaming Compression using merge &amp; reduce</a:t>
            </a:r>
          </a:p>
        </p:txBody>
      </p:sp>
    </p:spTree>
    <p:extLst>
      <p:ext uri="{BB962C8B-B14F-4D97-AF65-F5344CB8AC3E}">
        <p14:creationId xmlns:p14="http://schemas.microsoft.com/office/powerpoint/2010/main" val="44332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6706" grpId="0" animBg="1"/>
      <p:bldP spid="1736746" grpId="0" animBg="1"/>
      <p:bldP spid="1736746" grpId="1" animBg="1"/>
      <p:bldP spid="1736747" grpId="0" animBg="1"/>
      <p:bldP spid="1736747" grpId="1" animBg="1"/>
      <p:bldP spid="1736748" grpId="0" animBg="1"/>
      <p:bldP spid="1736748" grpId="1" animBg="1"/>
      <p:bldP spid="1736749" grpId="0" animBg="1"/>
      <p:bldP spid="1736749" grpId="1" animBg="1"/>
      <p:bldP spid="1736750" grpId="0" animBg="1"/>
      <p:bldP spid="1736750" grpId="1" animBg="1"/>
      <p:bldP spid="1736751" grpId="0" animBg="1"/>
      <p:bldP spid="1736751" grpId="1" animBg="1"/>
      <p:bldP spid="1736752" grpId="0" animBg="1"/>
      <p:bldP spid="1736752" grpId="1" animBg="1"/>
      <p:bldP spid="1736753" grpId="0" animBg="1"/>
      <p:bldP spid="1736753" grpId="1" animBg="1"/>
      <p:bldP spid="1736754" grpId="0" animBg="1"/>
      <p:bldP spid="1736754" grpId="1" animBg="1"/>
      <p:bldP spid="1736755" grpId="0" animBg="1"/>
      <p:bldP spid="1736755" grpId="1" animBg="1"/>
      <p:bldP spid="1736756" grpId="0" animBg="1"/>
      <p:bldP spid="1736757" grpId="0" animBg="1"/>
      <p:bldP spid="1736757" grpId="1" animBg="1"/>
      <p:bldP spid="1736758" grpId="0" animBg="1"/>
      <p:bldP spid="1736758" grpId="1" animBg="1"/>
      <p:bldP spid="1736759" grpId="0" animBg="1"/>
      <p:bldP spid="1736759" grpId="1" animBg="1"/>
      <p:bldP spid="1736760" grpId="0" animBg="1"/>
      <p:bldP spid="1736760" grpId="1" animBg="1"/>
      <p:bldP spid="1736761" grpId="0" animBg="1"/>
      <p:bldP spid="1736761" grpId="1" animBg="1"/>
      <p:bldP spid="1736762" grpId="0" animBg="1"/>
      <p:bldP spid="1736762" grpId="1" animBg="1"/>
      <p:bldP spid="1736763" grpId="0" animBg="1"/>
      <p:bldP spid="1736763" grpId="1" animBg="1"/>
      <p:bldP spid="1736764" grpId="0" animBg="1"/>
      <p:bldP spid="1736764" grpId="1" animBg="1"/>
      <p:bldP spid="1736765" grpId="0" animBg="1"/>
      <p:bldP spid="1736765" grpId="1" animBg="1"/>
      <p:bldP spid="1736766" grpId="0" animBg="1"/>
      <p:bldP spid="1736766" grpId="1" animBg="1"/>
      <p:bldP spid="1736767" grpId="0" animBg="1"/>
      <p:bldP spid="1736768" grpId="0" animBg="1"/>
      <p:bldP spid="1736769" grpId="0" animBg="1"/>
      <p:bldP spid="1736770" grpId="0" animBg="1"/>
      <p:bldP spid="173677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ED6"/>
                </a:solidFill>
              </a:rPr>
              <a:t>Our Main Streaming Theorem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762000" y="1371600"/>
            <a:ext cx="8153400" cy="5257800"/>
          </a:xfrm>
          <a:blipFill rotWithShape="1">
            <a:blip r:embed="rId2"/>
            <a:stretch>
              <a:fillRect l="-1196" r="-1271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706" name="Oval 2"/>
          <p:cNvSpPr>
            <a:spLocks noChangeArrowheads="1"/>
          </p:cNvSpPr>
          <p:nvPr/>
        </p:nvSpPr>
        <p:spPr bwMode="auto">
          <a:xfrm>
            <a:off x="47244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685800" y="563880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1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219200" y="563880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2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1752600" y="563880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3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286000" y="563880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4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819400" y="563880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5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3810000" y="563880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7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3352800" y="563880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6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4267200" y="563880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8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4800600" y="5638800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9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13" name="Text Box 13"/>
          <p:cNvSpPr txBox="1">
            <a:spLocks noChangeArrowheads="1"/>
          </p:cNvSpPr>
          <p:nvPr/>
        </p:nvSpPr>
        <p:spPr bwMode="auto">
          <a:xfrm>
            <a:off x="5278438" y="56388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10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5811838" y="56388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11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6345238" y="56388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12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6878638" y="56388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13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7869238" y="56388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15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7412038" y="56388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14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19" name="Text Box 19"/>
          <p:cNvSpPr txBox="1">
            <a:spLocks noChangeArrowheads="1"/>
          </p:cNvSpPr>
          <p:nvPr/>
        </p:nvSpPr>
        <p:spPr bwMode="auto">
          <a:xfrm>
            <a:off x="8326438" y="56388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en-US" sz="2400" baseline="-25000">
                <a:solidFill>
                  <a:prstClr val="black"/>
                </a:solidFill>
                <a:latin typeface="Tahoma" pitchFamily="34" charset="0"/>
              </a:rPr>
              <a:t>16</a:t>
            </a:r>
            <a:endParaRPr lang="en-US" sz="24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2420" name="Line 20"/>
          <p:cNvSpPr>
            <a:spLocks noChangeShapeType="1"/>
          </p:cNvSpPr>
          <p:nvPr/>
        </p:nvSpPr>
        <p:spPr bwMode="auto">
          <a:xfrm flipV="1">
            <a:off x="838200" y="46482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21" name="Line 21"/>
          <p:cNvSpPr>
            <a:spLocks noChangeShapeType="1"/>
          </p:cNvSpPr>
          <p:nvPr/>
        </p:nvSpPr>
        <p:spPr bwMode="auto">
          <a:xfrm flipH="1">
            <a:off x="1447800" y="46482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22" name="Line 22"/>
          <p:cNvSpPr>
            <a:spLocks noChangeShapeType="1"/>
          </p:cNvSpPr>
          <p:nvPr/>
        </p:nvSpPr>
        <p:spPr bwMode="auto">
          <a:xfrm>
            <a:off x="1752600" y="46482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23" name="Line 23"/>
          <p:cNvSpPr>
            <a:spLocks noChangeShapeType="1"/>
          </p:cNvSpPr>
          <p:nvPr/>
        </p:nvSpPr>
        <p:spPr bwMode="auto">
          <a:xfrm>
            <a:off x="1752600" y="46482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24" name="Line 24"/>
          <p:cNvSpPr>
            <a:spLocks noChangeShapeType="1"/>
          </p:cNvSpPr>
          <p:nvPr/>
        </p:nvSpPr>
        <p:spPr bwMode="auto">
          <a:xfrm flipV="1">
            <a:off x="2971800" y="46482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25" name="Line 25"/>
          <p:cNvSpPr>
            <a:spLocks noChangeShapeType="1"/>
          </p:cNvSpPr>
          <p:nvPr/>
        </p:nvSpPr>
        <p:spPr bwMode="auto">
          <a:xfrm flipH="1">
            <a:off x="3581400" y="46482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26" name="Line 26"/>
          <p:cNvSpPr>
            <a:spLocks noChangeShapeType="1"/>
          </p:cNvSpPr>
          <p:nvPr/>
        </p:nvSpPr>
        <p:spPr bwMode="auto">
          <a:xfrm>
            <a:off x="3886200" y="46482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27" name="Line 27"/>
          <p:cNvSpPr>
            <a:spLocks noChangeShapeType="1"/>
          </p:cNvSpPr>
          <p:nvPr/>
        </p:nvSpPr>
        <p:spPr bwMode="auto">
          <a:xfrm>
            <a:off x="3886200" y="46482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28" name="Line 28"/>
          <p:cNvSpPr>
            <a:spLocks noChangeShapeType="1"/>
          </p:cNvSpPr>
          <p:nvPr/>
        </p:nvSpPr>
        <p:spPr bwMode="auto">
          <a:xfrm flipV="1">
            <a:off x="5029200" y="46482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29" name="Line 29"/>
          <p:cNvSpPr>
            <a:spLocks noChangeShapeType="1"/>
          </p:cNvSpPr>
          <p:nvPr/>
        </p:nvSpPr>
        <p:spPr bwMode="auto">
          <a:xfrm flipH="1">
            <a:off x="5638800" y="46482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30" name="Line 30"/>
          <p:cNvSpPr>
            <a:spLocks noChangeShapeType="1"/>
          </p:cNvSpPr>
          <p:nvPr/>
        </p:nvSpPr>
        <p:spPr bwMode="auto">
          <a:xfrm>
            <a:off x="5943600" y="46482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31" name="Line 31"/>
          <p:cNvSpPr>
            <a:spLocks noChangeShapeType="1"/>
          </p:cNvSpPr>
          <p:nvPr/>
        </p:nvSpPr>
        <p:spPr bwMode="auto">
          <a:xfrm>
            <a:off x="5943600" y="46482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32" name="Line 32"/>
          <p:cNvSpPr>
            <a:spLocks noChangeShapeType="1"/>
          </p:cNvSpPr>
          <p:nvPr/>
        </p:nvSpPr>
        <p:spPr bwMode="auto">
          <a:xfrm flipV="1">
            <a:off x="7086600" y="46482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33" name="Line 33"/>
          <p:cNvSpPr>
            <a:spLocks noChangeShapeType="1"/>
          </p:cNvSpPr>
          <p:nvPr/>
        </p:nvSpPr>
        <p:spPr bwMode="auto">
          <a:xfrm flipH="1">
            <a:off x="7696200" y="4648200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34" name="Line 34"/>
          <p:cNvSpPr>
            <a:spLocks noChangeShapeType="1"/>
          </p:cNvSpPr>
          <p:nvPr/>
        </p:nvSpPr>
        <p:spPr bwMode="auto">
          <a:xfrm>
            <a:off x="8001000" y="46482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35" name="Line 35"/>
          <p:cNvSpPr>
            <a:spLocks noChangeShapeType="1"/>
          </p:cNvSpPr>
          <p:nvPr/>
        </p:nvSpPr>
        <p:spPr bwMode="auto">
          <a:xfrm>
            <a:off x="8001000" y="4648200"/>
            <a:ext cx="685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36" name="Line 36"/>
          <p:cNvSpPr>
            <a:spLocks noChangeShapeType="1"/>
          </p:cNvSpPr>
          <p:nvPr/>
        </p:nvSpPr>
        <p:spPr bwMode="auto">
          <a:xfrm flipV="1">
            <a:off x="1752600" y="3124200"/>
            <a:ext cx="1371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37" name="Line 37"/>
          <p:cNvSpPr>
            <a:spLocks noChangeShapeType="1"/>
          </p:cNvSpPr>
          <p:nvPr/>
        </p:nvSpPr>
        <p:spPr bwMode="auto">
          <a:xfrm flipH="1" flipV="1">
            <a:off x="3124200" y="3124200"/>
            <a:ext cx="762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38" name="Line 38"/>
          <p:cNvSpPr>
            <a:spLocks noChangeShapeType="1"/>
          </p:cNvSpPr>
          <p:nvPr/>
        </p:nvSpPr>
        <p:spPr bwMode="auto">
          <a:xfrm flipV="1">
            <a:off x="5943600" y="3124200"/>
            <a:ext cx="990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39" name="Line 39"/>
          <p:cNvSpPr>
            <a:spLocks noChangeShapeType="1"/>
          </p:cNvSpPr>
          <p:nvPr/>
        </p:nvSpPr>
        <p:spPr bwMode="auto">
          <a:xfrm flipH="1" flipV="1">
            <a:off x="6934200" y="3124200"/>
            <a:ext cx="1066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40" name="Line 40"/>
          <p:cNvSpPr>
            <a:spLocks noChangeShapeType="1"/>
          </p:cNvSpPr>
          <p:nvPr/>
        </p:nvSpPr>
        <p:spPr bwMode="auto">
          <a:xfrm flipV="1">
            <a:off x="3124200" y="2514600"/>
            <a:ext cx="167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2441" name="Line 41"/>
          <p:cNvSpPr>
            <a:spLocks noChangeShapeType="1"/>
          </p:cNvSpPr>
          <p:nvPr/>
        </p:nvSpPr>
        <p:spPr bwMode="auto">
          <a:xfrm flipH="1" flipV="1">
            <a:off x="4800600" y="2514600"/>
            <a:ext cx="2133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36746" name="Oval 42"/>
          <p:cNvSpPr>
            <a:spLocks noChangeArrowheads="1"/>
          </p:cNvSpPr>
          <p:nvPr/>
        </p:nvSpPr>
        <p:spPr bwMode="auto">
          <a:xfrm>
            <a:off x="7620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47" name="Oval 43"/>
          <p:cNvSpPr>
            <a:spLocks noChangeArrowheads="1"/>
          </p:cNvSpPr>
          <p:nvPr/>
        </p:nvSpPr>
        <p:spPr bwMode="auto">
          <a:xfrm>
            <a:off x="13716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48" name="Oval 44"/>
          <p:cNvSpPr>
            <a:spLocks noChangeArrowheads="1"/>
          </p:cNvSpPr>
          <p:nvPr/>
        </p:nvSpPr>
        <p:spPr bwMode="auto">
          <a:xfrm>
            <a:off x="18288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49" name="Oval 45"/>
          <p:cNvSpPr>
            <a:spLocks noChangeArrowheads="1"/>
          </p:cNvSpPr>
          <p:nvPr/>
        </p:nvSpPr>
        <p:spPr bwMode="auto">
          <a:xfrm>
            <a:off x="23622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50" name="Oval 46"/>
          <p:cNvSpPr>
            <a:spLocks noChangeArrowheads="1"/>
          </p:cNvSpPr>
          <p:nvPr/>
        </p:nvSpPr>
        <p:spPr bwMode="auto">
          <a:xfrm>
            <a:off x="16764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51" name="Oval 47"/>
          <p:cNvSpPr>
            <a:spLocks noChangeArrowheads="1"/>
          </p:cNvSpPr>
          <p:nvPr/>
        </p:nvSpPr>
        <p:spPr bwMode="auto">
          <a:xfrm>
            <a:off x="28956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52" name="Oval 48"/>
          <p:cNvSpPr>
            <a:spLocks noChangeArrowheads="1"/>
          </p:cNvSpPr>
          <p:nvPr/>
        </p:nvSpPr>
        <p:spPr bwMode="auto">
          <a:xfrm>
            <a:off x="35052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53" name="Oval 49"/>
          <p:cNvSpPr>
            <a:spLocks noChangeArrowheads="1"/>
          </p:cNvSpPr>
          <p:nvPr/>
        </p:nvSpPr>
        <p:spPr bwMode="auto">
          <a:xfrm>
            <a:off x="39624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54" name="Oval 50"/>
          <p:cNvSpPr>
            <a:spLocks noChangeArrowheads="1"/>
          </p:cNvSpPr>
          <p:nvPr/>
        </p:nvSpPr>
        <p:spPr bwMode="auto">
          <a:xfrm>
            <a:off x="44958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55" name="Oval 51"/>
          <p:cNvSpPr>
            <a:spLocks noChangeArrowheads="1"/>
          </p:cNvSpPr>
          <p:nvPr/>
        </p:nvSpPr>
        <p:spPr bwMode="auto">
          <a:xfrm>
            <a:off x="38100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56" name="Oval 52"/>
          <p:cNvSpPr>
            <a:spLocks noChangeArrowheads="1"/>
          </p:cNvSpPr>
          <p:nvPr/>
        </p:nvSpPr>
        <p:spPr bwMode="auto">
          <a:xfrm>
            <a:off x="3048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57" name="Oval 53"/>
          <p:cNvSpPr>
            <a:spLocks noChangeArrowheads="1"/>
          </p:cNvSpPr>
          <p:nvPr/>
        </p:nvSpPr>
        <p:spPr bwMode="auto">
          <a:xfrm>
            <a:off x="49530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58" name="Oval 54"/>
          <p:cNvSpPr>
            <a:spLocks noChangeArrowheads="1"/>
          </p:cNvSpPr>
          <p:nvPr/>
        </p:nvSpPr>
        <p:spPr bwMode="auto">
          <a:xfrm>
            <a:off x="55626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59" name="Oval 55"/>
          <p:cNvSpPr>
            <a:spLocks noChangeArrowheads="1"/>
          </p:cNvSpPr>
          <p:nvPr/>
        </p:nvSpPr>
        <p:spPr bwMode="auto">
          <a:xfrm>
            <a:off x="60198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60" name="Oval 56"/>
          <p:cNvSpPr>
            <a:spLocks noChangeArrowheads="1"/>
          </p:cNvSpPr>
          <p:nvPr/>
        </p:nvSpPr>
        <p:spPr bwMode="auto">
          <a:xfrm>
            <a:off x="65532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61" name="Oval 57"/>
          <p:cNvSpPr>
            <a:spLocks noChangeArrowheads="1"/>
          </p:cNvSpPr>
          <p:nvPr/>
        </p:nvSpPr>
        <p:spPr bwMode="auto">
          <a:xfrm>
            <a:off x="58674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62" name="Oval 58"/>
          <p:cNvSpPr>
            <a:spLocks noChangeArrowheads="1"/>
          </p:cNvSpPr>
          <p:nvPr/>
        </p:nvSpPr>
        <p:spPr bwMode="auto">
          <a:xfrm>
            <a:off x="70866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63" name="Oval 59"/>
          <p:cNvSpPr>
            <a:spLocks noChangeArrowheads="1"/>
          </p:cNvSpPr>
          <p:nvPr/>
        </p:nvSpPr>
        <p:spPr bwMode="auto">
          <a:xfrm>
            <a:off x="76200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64" name="Oval 60"/>
          <p:cNvSpPr>
            <a:spLocks noChangeArrowheads="1"/>
          </p:cNvSpPr>
          <p:nvPr/>
        </p:nvSpPr>
        <p:spPr bwMode="auto">
          <a:xfrm>
            <a:off x="80772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65" name="Oval 61"/>
          <p:cNvSpPr>
            <a:spLocks noChangeArrowheads="1"/>
          </p:cNvSpPr>
          <p:nvPr/>
        </p:nvSpPr>
        <p:spPr bwMode="auto">
          <a:xfrm>
            <a:off x="86106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66" name="Oval 62"/>
          <p:cNvSpPr>
            <a:spLocks noChangeArrowheads="1"/>
          </p:cNvSpPr>
          <p:nvPr/>
        </p:nvSpPr>
        <p:spPr bwMode="auto">
          <a:xfrm>
            <a:off x="79248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67" name="Oval 63"/>
          <p:cNvSpPr>
            <a:spLocks noChangeArrowheads="1"/>
          </p:cNvSpPr>
          <p:nvPr/>
        </p:nvSpPr>
        <p:spPr bwMode="auto">
          <a:xfrm>
            <a:off x="6858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68" name="Oval 64"/>
          <p:cNvSpPr>
            <a:spLocks noChangeArrowheads="1"/>
          </p:cNvSpPr>
          <p:nvPr/>
        </p:nvSpPr>
        <p:spPr bwMode="auto">
          <a:xfrm>
            <a:off x="4495800" y="22860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69" name="Oval 65"/>
          <p:cNvSpPr>
            <a:spLocks noChangeArrowheads="1"/>
          </p:cNvSpPr>
          <p:nvPr/>
        </p:nvSpPr>
        <p:spPr bwMode="auto">
          <a:xfrm>
            <a:off x="4648200" y="2438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70" name="Oval 66"/>
          <p:cNvSpPr>
            <a:spLocks noChangeArrowheads="1"/>
          </p:cNvSpPr>
          <p:nvPr/>
        </p:nvSpPr>
        <p:spPr bwMode="auto">
          <a:xfrm>
            <a:off x="4876800" y="24384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736771" name="Freeform 67"/>
          <p:cNvSpPr>
            <a:spLocks/>
          </p:cNvSpPr>
          <p:nvPr/>
        </p:nvSpPr>
        <p:spPr bwMode="auto">
          <a:xfrm>
            <a:off x="4648200" y="2667000"/>
            <a:ext cx="304800" cy="76200"/>
          </a:xfrm>
          <a:custGeom>
            <a:avLst/>
            <a:gdLst>
              <a:gd name="T0" fmla="*/ 0 w 192"/>
              <a:gd name="T1" fmla="*/ 0 h 48"/>
              <a:gd name="T2" fmla="*/ 2147483647 w 192"/>
              <a:gd name="T3" fmla="*/ 2147483647 h 48"/>
              <a:gd name="T4" fmla="*/ 2147483647 w 192"/>
              <a:gd name="T5" fmla="*/ 0 h 48"/>
              <a:gd name="T6" fmla="*/ 0 60000 65536"/>
              <a:gd name="T7" fmla="*/ 0 60000 65536"/>
              <a:gd name="T8" fmla="*/ 0 60000 65536"/>
              <a:gd name="T9" fmla="*/ 0 w 192"/>
              <a:gd name="T10" fmla="*/ 0 h 48"/>
              <a:gd name="T11" fmla="*/ 192 w 19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48">
                <a:moveTo>
                  <a:pt x="0" y="0"/>
                </a:moveTo>
                <a:cubicBezTo>
                  <a:pt x="32" y="24"/>
                  <a:pt x="64" y="48"/>
                  <a:pt x="96" y="48"/>
                </a:cubicBezTo>
                <a:cubicBezTo>
                  <a:pt x="128" y="48"/>
                  <a:pt x="160" y="24"/>
                  <a:pt x="1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9" name="Rectangle 3"/>
          <p:cNvSpPr txBox="1">
            <a:spLocks noChangeArrowheads="1"/>
          </p:cNvSpPr>
          <p:nvPr/>
        </p:nvSpPr>
        <p:spPr>
          <a:xfrm>
            <a:off x="395536" y="332656"/>
            <a:ext cx="7793037" cy="146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8000"/>
                </a:solidFill>
              </a:rPr>
              <a:t>Parallel computation</a:t>
            </a:r>
          </a:p>
        </p:txBody>
      </p:sp>
    </p:spTree>
    <p:extLst>
      <p:ext uri="{BB962C8B-B14F-4D97-AF65-F5344CB8AC3E}">
        <p14:creationId xmlns:p14="http://schemas.microsoft.com/office/powerpoint/2010/main" val="177279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6706" grpId="0" animBg="1"/>
      <p:bldP spid="1736746" grpId="0" animBg="1"/>
      <p:bldP spid="1736747" grpId="0" animBg="1"/>
      <p:bldP spid="1736748" grpId="0" animBg="1"/>
      <p:bldP spid="1736749" grpId="0" animBg="1"/>
      <p:bldP spid="1736750" grpId="0" animBg="1"/>
      <p:bldP spid="1736751" grpId="0" animBg="1"/>
      <p:bldP spid="1736752" grpId="0" animBg="1"/>
      <p:bldP spid="1736753" grpId="0" animBg="1"/>
      <p:bldP spid="1736754" grpId="0" animBg="1"/>
      <p:bldP spid="1736755" grpId="0" animBg="1"/>
      <p:bldP spid="1736756" grpId="0" animBg="1"/>
      <p:bldP spid="1736757" grpId="0" animBg="1"/>
      <p:bldP spid="1736758" grpId="0" animBg="1"/>
      <p:bldP spid="1736759" grpId="0" animBg="1"/>
      <p:bldP spid="1736760" grpId="0" animBg="1"/>
      <p:bldP spid="1736761" grpId="0" animBg="1"/>
      <p:bldP spid="1736762" grpId="0" animBg="1"/>
      <p:bldP spid="1736763" grpId="0" animBg="1"/>
      <p:bldP spid="1736764" grpId="0" animBg="1"/>
      <p:bldP spid="1736765" grpId="0" animBg="1"/>
      <p:bldP spid="1736766" grpId="0" animBg="1"/>
      <p:bldP spid="1736767" grpId="0" animBg="1"/>
      <p:bldP spid="1736768" grpId="0" animBg="1"/>
      <p:bldP spid="1736769" grpId="0" animBg="1"/>
      <p:bldP spid="1736770" grpId="0" animBg="1"/>
      <p:bldP spid="17367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13519"/>
            <a:ext cx="2482453" cy="4839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5234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53" y="-192734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897284"/>
              </p:ext>
            </p:extLst>
          </p:nvPr>
        </p:nvGraphicFramePr>
        <p:xfrm>
          <a:off x="6477000" y="3850345"/>
          <a:ext cx="2362200" cy="259080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2362200"/>
              </a:tblGrid>
              <a:tr h="1066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Central </a:t>
                      </a:r>
                      <a:r>
                        <a:rPr lang="en-US" sz="800" u="none" strike="noStrike" baseline="0" dirty="0" err="1">
                          <a:effectLst/>
                        </a:rPr>
                        <a:t>Expy</a:t>
                      </a:r>
                      <a:r>
                        <a:rPr lang="en-US" sz="800" u="none" strike="noStrike" baseline="0" dirty="0">
                          <a:effectLst/>
                        </a:rPr>
                        <a:t>, Singapore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Ayer Rajah </a:t>
                      </a:r>
                      <a:r>
                        <a:rPr lang="en-US" sz="800" u="none" strike="noStrike" baseline="0" dirty="0" err="1">
                          <a:effectLst/>
                        </a:rPr>
                        <a:t>Expy</a:t>
                      </a:r>
                      <a:r>
                        <a:rPr lang="en-US" sz="800" u="none" strike="noStrike" baseline="0" dirty="0">
                          <a:effectLst/>
                        </a:rPr>
                        <a:t>, Singapore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Chin </a:t>
                      </a:r>
                      <a:r>
                        <a:rPr lang="en-US" sz="800" u="none" strike="noStrike" baseline="0" dirty="0" err="1">
                          <a:effectLst/>
                        </a:rPr>
                        <a:t>Swee</a:t>
                      </a:r>
                      <a:r>
                        <a:rPr lang="en-US" sz="800" u="none" strike="noStrike" baseline="0" dirty="0">
                          <a:effectLst/>
                        </a:rPr>
                        <a:t> Rd, Singapore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261 </a:t>
                      </a:r>
                      <a:r>
                        <a:rPr lang="en-US" sz="800" u="none" strike="noStrike" baseline="0" dirty="0" err="1">
                          <a:effectLst/>
                        </a:rPr>
                        <a:t>Outram</a:t>
                      </a:r>
                      <a:r>
                        <a:rPr lang="en-US" sz="800" u="none" strike="noStrike" baseline="0" dirty="0">
                          <a:effectLst/>
                        </a:rPr>
                        <a:t> Rd, Singapore 169057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1 St Andrew's Rd, Singapore 178957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390A Havelock Rd, Singapore 169664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800" u="none" strike="noStrike" baseline="0" dirty="0">
                          <a:effectLst/>
                        </a:rPr>
                        <a:t>5A Raffles Ave, Singapore 039801</a:t>
                      </a:r>
                      <a:endParaRPr lang="it-IT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7 Raffles Blvd, Singapore 039595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800" u="none" strike="noStrike" baseline="0" dirty="0">
                          <a:effectLst/>
                        </a:rPr>
                        <a:t>N Buona Vista Rd, Singapore</a:t>
                      </a:r>
                      <a:endParaRPr lang="it-IT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>
                          <a:effectLst/>
                        </a:rPr>
                        <a:t>5 Lower Kent Ridge Rd, Singapore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>
                          <a:effectLst/>
                        </a:rPr>
                        <a:t>4 Medical Dr, Singapore 117594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20 Leonie Hill, Singapore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>
                          <a:effectLst/>
                        </a:rPr>
                        <a:t>113 Devonshire Rd, Singapore 239878</a:t>
                      </a:r>
                      <a:endParaRPr lang="en-US" sz="8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121 Devonshire Rd, Singapore 239882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15 Grange Rd, Singapore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algn="l" rtl="0" fontAlgn="b"/>
                      <a:r>
                        <a:rPr lang="nn-NO" sz="800" u="none" strike="noStrike" baseline="0">
                          <a:effectLst/>
                        </a:rPr>
                        <a:t>27 Grange Rd, Singapore 239700</a:t>
                      </a:r>
                      <a:endParaRPr lang="nn-NO" sz="8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 err="1">
                          <a:effectLst/>
                        </a:rPr>
                        <a:t>Natl</a:t>
                      </a:r>
                      <a:r>
                        <a:rPr lang="en-US" sz="800" u="none" strike="noStrike" baseline="0" dirty="0">
                          <a:effectLst/>
                        </a:rPr>
                        <a:t> Youth Council, Singapore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25K Paterson Rd, Singapore 238517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321 Orchard Rd, Singapore 238866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 baseline="0" dirty="0">
                          <a:effectLst/>
                        </a:rPr>
                        <a:t>220 Orchard Rd, Singapore 238852</a:t>
                      </a:r>
                      <a:endParaRPr lang="en-US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2805952" y="2182538"/>
            <a:ext cx="394447" cy="19498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943600" y="5024498"/>
            <a:ext cx="304800" cy="19498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228600" y="3579915"/>
                <a:ext cx="21022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3579915"/>
                <a:ext cx="210222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90355" y="6417064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-spline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355" y="6417064"/>
                <a:ext cx="129540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28012" y="6448440"/>
                <a:ext cx="198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points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012" y="6448440"/>
                <a:ext cx="198120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168723"/>
              </p:ext>
            </p:extLst>
          </p:nvPr>
        </p:nvGraphicFramePr>
        <p:xfrm>
          <a:off x="304800" y="990600"/>
          <a:ext cx="2286000" cy="2662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9622"/>
                <a:gridCol w="679622"/>
                <a:gridCol w="926756"/>
              </a:tblGrid>
              <a:tr h="4374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time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</a:rPr>
                        <a:t>latitude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 smtClean="0">
                          <a:effectLst/>
                        </a:rPr>
                        <a:t>longitude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83555"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8:44:57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1.295783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103.7816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83555"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8:44:59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1.295785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103.7816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83555"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8:45:00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1.295782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103.7816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83555"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8:45:01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1.295782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103.7816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83555"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8:45:04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1.29579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103.7817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83555"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8:45:05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1.295802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103.7817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83555"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8:45:08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1.295915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103.7818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83555"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8:45:09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1.29598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103.7819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83555"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8:45:10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1.296015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103.7819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83555"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8:45:11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1.296057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103.782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  <a:tr h="183555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…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…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53200" y="1066800"/>
                <a:ext cx="2286000" cy="910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066800"/>
                <a:ext cx="2286000" cy="9103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>
            <a:off x="2102220" y="5054281"/>
            <a:ext cx="304800" cy="19498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626" y="3956977"/>
            <a:ext cx="3322637" cy="2491463"/>
          </a:xfrm>
          <a:prstGeom prst="rect">
            <a:avLst/>
          </a:prstGeom>
          <a:solidFill>
            <a:schemeClr val="tx1">
              <a:lumMod val="75000"/>
              <a:alpha val="96000"/>
            </a:schemeClr>
          </a:solidFill>
          <a:ln>
            <a:noFill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59" y="977160"/>
            <a:ext cx="3475038" cy="260573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38527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839160"/>
              </p:ext>
            </p:extLst>
          </p:nvPr>
        </p:nvGraphicFramePr>
        <p:xfrm>
          <a:off x="4505791" y="2786948"/>
          <a:ext cx="427513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2" name="Visio" r:id="rId3" imgW="9550400" imgH="7721600" progId="">
                  <p:embed/>
                </p:oleObj>
              </mc:Choice>
              <mc:Fallback>
                <p:oleObj name="Visio" r:id="rId3" imgW="9550400" imgH="7721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791" y="2786948"/>
                        <a:ext cx="4275138" cy="345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76199"/>
                <a:ext cx="8229600" cy="945765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Compress points: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76199"/>
                <a:ext cx="8229600" cy="945765"/>
              </a:xfrm>
              <a:blipFill rotWithShape="1">
                <a:blip r:embed="rId5"/>
                <a:stretch>
                  <a:fillRect t="-641" b="-23077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6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17884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2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381000" y="76199"/>
                <a:ext cx="8229600" cy="9457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Compress points: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199"/>
                <a:ext cx="8229600" cy="945765"/>
              </a:xfrm>
              <a:prstGeom prst="rect">
                <a:avLst/>
              </a:prstGeom>
              <a:blipFill rotWithShape="1">
                <a:blip r:embed="rId3"/>
                <a:stretch>
                  <a:fillRect t="-64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86948"/>
            <a:ext cx="42672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94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2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381000" y="76199"/>
                <a:ext cx="8229600" cy="9457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Compress points: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199"/>
                <a:ext cx="8229600" cy="945765"/>
              </a:xfrm>
              <a:prstGeom prst="rect">
                <a:avLst/>
              </a:prstGeom>
              <a:blipFill rotWithShape="1">
                <a:blip r:embed="rId3"/>
                <a:stretch>
                  <a:fillRect t="-64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82" y="2743200"/>
            <a:ext cx="4333898" cy="35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48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69" y="2684925"/>
            <a:ext cx="4346089" cy="37974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3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381000" y="76199"/>
                <a:ext cx="8229600" cy="9457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Compress points: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199"/>
                <a:ext cx="8229600" cy="945765"/>
              </a:xfrm>
              <a:prstGeom prst="rect">
                <a:avLst/>
              </a:prstGeom>
              <a:blipFill rotWithShape="1">
                <a:blip r:embed="rId4"/>
                <a:stretch>
                  <a:fillRect t="-64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515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2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76199"/>
                <a:ext cx="8229600" cy="945765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Compress points: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6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76199"/>
                <a:ext cx="8229600" cy="945765"/>
              </a:xfrm>
              <a:blipFill rotWithShape="1">
                <a:blip r:embed="rId3"/>
                <a:stretch>
                  <a:fillRect t="-641" b="-23077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87" y="2684925"/>
            <a:ext cx="4346089" cy="378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8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2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381000" y="76199"/>
                <a:ext cx="8229600" cy="9457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Compress points: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199"/>
                <a:ext cx="8229600" cy="945765"/>
              </a:xfrm>
              <a:prstGeom prst="rect">
                <a:avLst/>
              </a:prstGeom>
              <a:blipFill rotWithShape="1">
                <a:blip r:embed="rId3"/>
                <a:stretch>
                  <a:fillRect t="-64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84925"/>
            <a:ext cx="4346448" cy="387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55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2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381000" y="76199"/>
                <a:ext cx="8229600" cy="9457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Compress points: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199"/>
                <a:ext cx="8229600" cy="945765"/>
              </a:xfrm>
              <a:prstGeom prst="rect">
                <a:avLst/>
              </a:prstGeom>
              <a:blipFill rotWithShape="1">
                <a:blip r:embed="rId3"/>
                <a:stretch>
                  <a:fillRect t="-64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718" y="2590800"/>
            <a:ext cx="3535680" cy="38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84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2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381000" y="76199"/>
                <a:ext cx="8229600" cy="9457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Compress points: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199"/>
                <a:ext cx="8229600" cy="945765"/>
              </a:xfrm>
              <a:prstGeom prst="rect">
                <a:avLst/>
              </a:prstGeom>
              <a:blipFill rotWithShape="1">
                <a:blip r:embed="rId3"/>
                <a:stretch>
                  <a:fillRect t="-64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90800"/>
            <a:ext cx="3535680" cy="38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2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381000" y="76199"/>
                <a:ext cx="8229600" cy="9457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Compress points: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199"/>
                <a:ext cx="8229600" cy="945765"/>
              </a:xfrm>
              <a:prstGeom prst="rect">
                <a:avLst/>
              </a:prstGeom>
              <a:blipFill rotWithShape="1">
                <a:blip r:embed="rId3"/>
                <a:stretch>
                  <a:fillRect t="-64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41" y="2492194"/>
            <a:ext cx="4651248" cy="3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5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13519"/>
            <a:ext cx="2482453" cy="4839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/>
          </p:cNvSpPr>
          <p:nvPr/>
        </p:nvSpPr>
        <p:spPr bwMode="auto">
          <a:xfrm>
            <a:off x="2777133" y="2076152"/>
            <a:ext cx="6366867" cy="269676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6000" dirty="0">
                <a:ea typeface="Gill Sans" charset="0"/>
                <a:cs typeface="Gill Sans" charset="0"/>
              </a:rPr>
              <a:t>1 GPS Packet </a:t>
            </a:r>
            <a:endParaRPr lang="en-US" sz="3900" dirty="0">
              <a:ea typeface="Gill Sans" charset="0"/>
              <a:cs typeface="Gill Sans" charset="0"/>
            </a:endParaRPr>
          </a:p>
          <a:p>
            <a:r>
              <a:rPr lang="en-US" sz="6000" dirty="0">
                <a:ea typeface="Gill Sans" charset="0"/>
                <a:cs typeface="Gill Sans" charset="0"/>
              </a:rPr>
              <a:t>=</a:t>
            </a:r>
          </a:p>
          <a:p>
            <a:r>
              <a:rPr lang="en-US" sz="6000" dirty="0">
                <a:ea typeface="Gill Sans" charset="0"/>
                <a:cs typeface="Gill Sans" charset="0"/>
              </a:rPr>
              <a:t>100 bytes</a:t>
            </a: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3411141" y="5013082"/>
            <a:ext cx="5214318" cy="60016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3900" dirty="0">
                <a:ea typeface="Gill Sans" charset="0"/>
                <a:cs typeface="Gill Sans" charset="0"/>
              </a:rPr>
              <a:t>(latitude, longitude, time)</a:t>
            </a:r>
          </a:p>
        </p:txBody>
      </p:sp>
    </p:spTree>
    <p:extLst>
      <p:ext uri="{BB962C8B-B14F-4D97-AF65-F5344CB8AC3E}">
        <p14:creationId xmlns:p14="http://schemas.microsoft.com/office/powerpoint/2010/main" val="3723168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2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381000" y="76199"/>
                <a:ext cx="8229600" cy="9457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Compress points: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6199"/>
                <a:ext cx="8229600" cy="945765"/>
              </a:xfrm>
              <a:prstGeom prst="rect">
                <a:avLst/>
              </a:prstGeom>
              <a:blipFill rotWithShape="1">
                <a:blip r:embed="rId3"/>
                <a:stretch>
                  <a:fillRect t="-64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23570"/>
            <a:ext cx="4651248" cy="39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34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619" y="2514600"/>
            <a:ext cx="4754981" cy="39593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3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76199"/>
                <a:ext cx="8229600" cy="945765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Compress points: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76199"/>
                <a:ext cx="8229600" cy="945765"/>
              </a:xfrm>
              <a:blipFill rotWithShape="1">
                <a:blip r:embed="rId4"/>
                <a:stretch>
                  <a:fillRect t="-641" b="-23077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906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14600"/>
            <a:ext cx="4724400" cy="39593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3"/>
            <a:stretch>
              <a:fillRect l="-1091" t="-1493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76199"/>
                <a:ext cx="8229600" cy="945765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Compress points: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76199"/>
                <a:ext cx="8229600" cy="945765"/>
              </a:xfrm>
              <a:blipFill rotWithShape="1">
                <a:blip r:embed="rId4"/>
                <a:stretch>
                  <a:fillRect t="-641" b="-23077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268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2"/>
            <a:stretch>
              <a:fillRect l="-1091" t="-1493"/>
            </a:stretch>
          </a:blipFill>
        </p:spPr>
        <p:txBody>
          <a:bodyPr/>
          <a:lstStyle/>
          <a:p>
            <a:pPr>
              <a:buNone/>
            </a:pPr>
            <a:r>
              <a:rPr lang="en-US" dirty="0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76199"/>
                <a:ext cx="8229600" cy="945765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Compress points: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6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76199"/>
                <a:ext cx="8229600" cy="945765"/>
              </a:xfrm>
              <a:blipFill rotWithShape="1">
                <a:blip r:embed="rId3"/>
                <a:stretch>
                  <a:fillRect t="-641" b="-23077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14600"/>
            <a:ext cx="471220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72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3"/>
            <a:stretch>
              <a:fillRect l="-1091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100570"/>
              </p:ext>
            </p:extLst>
          </p:nvPr>
        </p:nvGraphicFramePr>
        <p:xfrm>
          <a:off x="4297363" y="2695575"/>
          <a:ext cx="4713287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4" name="Visio" r:id="rId4" imgW="9550400" imgH="7721600" progId="">
                  <p:embed/>
                </p:oleObj>
              </mc:Choice>
              <mc:Fallback>
                <p:oleObj name="Visio" r:id="rId4" imgW="9550400" imgH="7721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2695575"/>
                        <a:ext cx="4713287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Compress points: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  <a:blipFill rotWithShape="1">
                <a:blip r:embed="rId6"/>
                <a:stretch>
                  <a:fillRect t="-41250" b="-787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188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Compress points: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  <a:blipFill rotWithShape="1">
                <a:blip r:embed="rId3"/>
                <a:stretch>
                  <a:fillRect t="-41250" b="-787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4"/>
            <a:stretch>
              <a:fillRect l="-1091" r="-655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3581400" y="1766566"/>
            <a:ext cx="609600" cy="645414"/>
          </a:xfrm>
          <a:prstGeom prst="mathMultiply">
            <a:avLst>
              <a:gd name="adj1" fmla="val 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534403"/>
              </p:ext>
            </p:extLst>
          </p:nvPr>
        </p:nvGraphicFramePr>
        <p:xfrm>
          <a:off x="4297363" y="2732899"/>
          <a:ext cx="4713287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82" name="Visio" r:id="rId5" imgW="9550400" imgH="7721600" progId="">
                  <p:embed/>
                </p:oleObj>
              </mc:Choice>
              <mc:Fallback>
                <p:oleObj name="Visio" r:id="rId5" imgW="9550400" imgH="7721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2732899"/>
                        <a:ext cx="4713287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970542"/>
              </p:ext>
            </p:extLst>
          </p:nvPr>
        </p:nvGraphicFramePr>
        <p:xfrm>
          <a:off x="4297363" y="2695575"/>
          <a:ext cx="4713287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83" name="Visio" r:id="rId7" imgW="9550400" imgH="7721600" progId="">
                  <p:embed/>
                </p:oleObj>
              </mc:Choice>
              <mc:Fallback>
                <p:oleObj name="Visio" r:id="rId7" imgW="9550400" imgH="7721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2695575"/>
                        <a:ext cx="4713287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9337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Compress points: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  <a:blipFill rotWithShape="1">
                <a:blip r:embed="rId3"/>
                <a:stretch>
                  <a:fillRect t="-41250" b="-787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4"/>
            <a:stretch>
              <a:fillRect l="-1091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3581400" y="1766566"/>
            <a:ext cx="609600" cy="645414"/>
          </a:xfrm>
          <a:prstGeom prst="mathMultiply">
            <a:avLst>
              <a:gd name="adj1" fmla="val 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1905000" y="2385559"/>
            <a:ext cx="609600" cy="645414"/>
          </a:xfrm>
          <a:prstGeom prst="mathMultiply">
            <a:avLst>
              <a:gd name="adj1" fmla="val 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793486"/>
              </p:ext>
            </p:extLst>
          </p:nvPr>
        </p:nvGraphicFramePr>
        <p:xfrm>
          <a:off x="4297363" y="2695575"/>
          <a:ext cx="4713287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92" name="Visio" r:id="rId5" imgW="9550400" imgH="7721600" progId="">
                  <p:embed/>
                </p:oleObj>
              </mc:Choice>
              <mc:Fallback>
                <p:oleObj name="Visio" r:id="rId5" imgW="9550400" imgH="7721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2695575"/>
                        <a:ext cx="4713287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166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Compress points: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  <a:blipFill rotWithShape="1">
                <a:blip r:embed="rId3"/>
                <a:stretch>
                  <a:fillRect t="-41250" b="-787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4"/>
            <a:stretch>
              <a:fillRect l="-1091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Multiply 3"/>
          <p:cNvSpPr/>
          <p:nvPr/>
        </p:nvSpPr>
        <p:spPr>
          <a:xfrm>
            <a:off x="3581400" y="1766566"/>
            <a:ext cx="609600" cy="645414"/>
          </a:xfrm>
          <a:prstGeom prst="mathMultiply">
            <a:avLst>
              <a:gd name="adj1" fmla="val 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1905000" y="2385559"/>
            <a:ext cx="609600" cy="645414"/>
          </a:xfrm>
          <a:prstGeom prst="mathMultiply">
            <a:avLst>
              <a:gd name="adj1" fmla="val 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935380"/>
              </p:ext>
            </p:extLst>
          </p:nvPr>
        </p:nvGraphicFramePr>
        <p:xfrm>
          <a:off x="4297363" y="2695575"/>
          <a:ext cx="4713287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6" name="Visio" r:id="rId5" imgW="9550400" imgH="7721600" progId="">
                  <p:embed/>
                </p:oleObj>
              </mc:Choice>
              <mc:Fallback>
                <p:oleObj name="Visio" r:id="rId5" imgW="9550400" imgH="7721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2695575"/>
                        <a:ext cx="4713287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02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Compress points: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  <a:blipFill rotWithShape="1">
                <a:blip r:embed="rId3"/>
                <a:stretch>
                  <a:fillRect t="-41250" b="-787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4"/>
            <a:stretch>
              <a:fillRect l="-1091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Multiply 3"/>
          <p:cNvSpPr/>
          <p:nvPr/>
        </p:nvSpPr>
        <p:spPr>
          <a:xfrm>
            <a:off x="3581400" y="1766566"/>
            <a:ext cx="609600" cy="645414"/>
          </a:xfrm>
          <a:prstGeom prst="mathMultiply">
            <a:avLst>
              <a:gd name="adj1" fmla="val 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1905000" y="2385559"/>
            <a:ext cx="609600" cy="645414"/>
          </a:xfrm>
          <a:prstGeom prst="mathMultiply">
            <a:avLst>
              <a:gd name="adj1" fmla="val 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882725"/>
              </p:ext>
            </p:extLst>
          </p:nvPr>
        </p:nvGraphicFramePr>
        <p:xfrm>
          <a:off x="4297363" y="2743200"/>
          <a:ext cx="4713287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0" name="Visio" r:id="rId5" imgW="9550400" imgH="7721600" progId="">
                  <p:embed/>
                </p:oleObj>
              </mc:Choice>
              <mc:Fallback>
                <p:oleObj name="Visio" r:id="rId5" imgW="9550400" imgH="7721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2743200"/>
                        <a:ext cx="4713287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730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Compress points: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  <a:blipFill rotWithShape="1">
                <a:blip r:embed="rId3"/>
                <a:stretch>
                  <a:fillRect t="-41250" b="-787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4"/>
            <a:stretch>
              <a:fillRect l="-1091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Multiply 3"/>
          <p:cNvSpPr/>
          <p:nvPr/>
        </p:nvSpPr>
        <p:spPr>
          <a:xfrm>
            <a:off x="3581400" y="1766566"/>
            <a:ext cx="609600" cy="645414"/>
          </a:xfrm>
          <a:prstGeom prst="mathMultiply">
            <a:avLst>
              <a:gd name="adj1" fmla="val 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1905000" y="2385559"/>
            <a:ext cx="609600" cy="645414"/>
          </a:xfrm>
          <a:prstGeom prst="mathMultiply">
            <a:avLst>
              <a:gd name="adj1" fmla="val 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538228"/>
              </p:ext>
            </p:extLst>
          </p:nvPr>
        </p:nvGraphicFramePr>
        <p:xfrm>
          <a:off x="4297363" y="2743200"/>
          <a:ext cx="4713287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64" name="Visio" r:id="rId5" imgW="9550400" imgH="7721600" progId="">
                  <p:embed/>
                </p:oleObj>
              </mc:Choice>
              <mc:Fallback>
                <p:oleObj name="Visio" r:id="rId5" imgW="9550400" imgH="7721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2743200"/>
                        <a:ext cx="4713287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199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13519"/>
            <a:ext cx="2482453" cy="4839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/>
          </p:cNvSpPr>
          <p:nvPr/>
        </p:nvSpPr>
        <p:spPr bwMode="auto">
          <a:xfrm>
            <a:off x="2768203" y="2056507"/>
            <a:ext cx="4010638" cy="276998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6000" dirty="0">
                <a:ea typeface="Gill Sans" charset="0"/>
                <a:cs typeface="Gill Sans" charset="0"/>
              </a:rPr>
              <a:t>1 GPS Packet </a:t>
            </a:r>
          </a:p>
          <a:p>
            <a:r>
              <a:rPr lang="en-US" sz="6000" dirty="0">
                <a:ea typeface="Gill Sans" charset="0"/>
                <a:cs typeface="Gill Sans" charset="0"/>
              </a:rPr>
              <a:t>=</a:t>
            </a:r>
          </a:p>
          <a:p>
            <a:r>
              <a:rPr lang="en-US" sz="6000" dirty="0">
                <a:ea typeface="Gill Sans" charset="0"/>
                <a:cs typeface="Gill Sans" charset="0"/>
              </a:rPr>
              <a:t>100 bytes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3253755" y="4826496"/>
            <a:ext cx="5414739" cy="94654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6000" dirty="0">
                <a:ea typeface="Gill Sans" charset="0"/>
                <a:cs typeface="Gill Sans" charset="0"/>
              </a:rPr>
              <a:t>every 10 seconds</a:t>
            </a:r>
          </a:p>
        </p:txBody>
      </p:sp>
    </p:spTree>
    <p:extLst>
      <p:ext uri="{BB962C8B-B14F-4D97-AF65-F5344CB8AC3E}">
        <p14:creationId xmlns:p14="http://schemas.microsoft.com/office/powerpoint/2010/main" val="2649290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Compress points: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  <a:blipFill rotWithShape="1">
                <a:blip r:embed="rId3"/>
                <a:stretch>
                  <a:fillRect t="-41250" b="-787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4"/>
            <a:stretch>
              <a:fillRect l="-1091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Multiply 3"/>
          <p:cNvSpPr/>
          <p:nvPr/>
        </p:nvSpPr>
        <p:spPr>
          <a:xfrm>
            <a:off x="3581400" y="1766566"/>
            <a:ext cx="609600" cy="645414"/>
          </a:xfrm>
          <a:prstGeom prst="mathMultiply">
            <a:avLst>
              <a:gd name="adj1" fmla="val 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1905000" y="2385559"/>
            <a:ext cx="609600" cy="645414"/>
          </a:xfrm>
          <a:prstGeom prst="mathMultiply">
            <a:avLst>
              <a:gd name="adj1" fmla="val 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271326"/>
              </p:ext>
            </p:extLst>
          </p:nvPr>
        </p:nvGraphicFramePr>
        <p:xfrm>
          <a:off x="4297363" y="2743200"/>
          <a:ext cx="4713287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8" name="Visio" r:id="rId5" imgW="9550400" imgH="7721600" progId="">
                  <p:embed/>
                </p:oleObj>
              </mc:Choice>
              <mc:Fallback>
                <p:oleObj name="Visio" r:id="rId5" imgW="9550400" imgH="7721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2743200"/>
                        <a:ext cx="4713287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8592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Compress points: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baseline="3000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  <a:blipFill rotWithShape="1">
                <a:blip r:embed="rId3"/>
                <a:stretch>
                  <a:fillRect t="-41250" b="-787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4"/>
            <a:stretch>
              <a:fillRect l="-1091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Multiply 3"/>
          <p:cNvSpPr/>
          <p:nvPr/>
        </p:nvSpPr>
        <p:spPr>
          <a:xfrm>
            <a:off x="3581400" y="1766566"/>
            <a:ext cx="609600" cy="645414"/>
          </a:xfrm>
          <a:prstGeom prst="mathMultiply">
            <a:avLst>
              <a:gd name="adj1" fmla="val 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1905000" y="2385559"/>
            <a:ext cx="609600" cy="645414"/>
          </a:xfrm>
          <a:prstGeom prst="mathMultiply">
            <a:avLst>
              <a:gd name="adj1" fmla="val 0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611740"/>
              </p:ext>
            </p:extLst>
          </p:nvPr>
        </p:nvGraphicFramePr>
        <p:xfrm>
          <a:off x="4297363" y="2743200"/>
          <a:ext cx="4713287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12" name="Visio" r:id="rId5" imgW="9550400" imgH="7721600" progId="">
                  <p:embed/>
                </p:oleObj>
              </mc:Choice>
              <mc:Fallback>
                <p:oleObj name="Visio" r:id="rId5" imgW="9550400" imgH="7721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2743200"/>
                        <a:ext cx="4713287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7699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Approximating Points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segments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  <a:blipFill rotWithShape="1">
                <a:blip r:embed="rId3"/>
                <a:stretch>
                  <a:fillRect l="-2000" t="-43750" r="-1862" b="-762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4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479087"/>
              </p:ext>
            </p:extLst>
          </p:nvPr>
        </p:nvGraphicFramePr>
        <p:xfrm>
          <a:off x="4800600" y="3276600"/>
          <a:ext cx="427513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6" name="Visio" r:id="rId5" imgW="9550400" imgH="7721600" progId="">
                  <p:embed/>
                </p:oleObj>
              </mc:Choice>
              <mc:Fallback>
                <p:oleObj name="Visio" r:id="rId5" imgW="9550400" imgH="7721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276600"/>
                        <a:ext cx="4275138" cy="345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4714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Approximating Points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segments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  <a:blipFill rotWithShape="1">
                <a:blip r:embed="rId3"/>
                <a:stretch>
                  <a:fillRect l="-2000" t="-43750" r="-1862" b="-762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4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804536"/>
              </p:ext>
            </p:extLst>
          </p:nvPr>
        </p:nvGraphicFramePr>
        <p:xfrm>
          <a:off x="4800600" y="3276600"/>
          <a:ext cx="427513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0" name="Visio" r:id="rId5" imgW="9550400" imgH="7721600" progId="">
                  <p:embed/>
                </p:oleObj>
              </mc:Choice>
              <mc:Fallback>
                <p:oleObj name="Visio" r:id="rId5" imgW="9550400" imgH="7721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276600"/>
                        <a:ext cx="4275138" cy="345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168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228600" y="274638"/>
            <a:ext cx="8839200" cy="487362"/>
          </a:xfrm>
          <a:blipFill rotWithShape="1">
            <a:blip r:embed="rId3"/>
            <a:stretch>
              <a:fillRect l="-2000" t="-43750" r="-1862" b="-76250"/>
            </a:stretch>
          </a:blipFill>
        </p:spPr>
        <p:txBody>
          <a:bodyPr>
            <a:normAutofit fontScale="90000"/>
          </a:bodyPr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4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209172"/>
              </p:ext>
            </p:extLst>
          </p:nvPr>
        </p:nvGraphicFramePr>
        <p:xfrm>
          <a:off x="4800600" y="3276600"/>
          <a:ext cx="427513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84" name="Visio" r:id="rId5" imgW="9550400" imgH="7721600" progId="">
                  <p:embed/>
                </p:oleObj>
              </mc:Choice>
              <mc:Fallback>
                <p:oleObj name="Visio" r:id="rId5" imgW="9550400" imgH="7721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276600"/>
                        <a:ext cx="4275138" cy="345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451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Approximating Points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segments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  <a:blipFill rotWithShape="1">
                <a:blip r:embed="rId3"/>
                <a:stretch>
                  <a:fillRect l="-2000" t="-43750" r="-1862" b="-762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4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066171"/>
              </p:ext>
            </p:extLst>
          </p:nvPr>
        </p:nvGraphicFramePr>
        <p:xfrm>
          <a:off x="4800600" y="3276600"/>
          <a:ext cx="427513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08" name="Visio" r:id="rId5" imgW="9550400" imgH="7721600" progId="">
                  <p:embed/>
                </p:oleObj>
              </mc:Choice>
              <mc:Fallback>
                <p:oleObj name="Visio" r:id="rId5" imgW="9550400" imgH="7721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276600"/>
                        <a:ext cx="4275138" cy="345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9062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Approximating Points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segments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  <a:blipFill rotWithShape="1">
                <a:blip r:embed="rId3"/>
                <a:stretch>
                  <a:fillRect l="-2000" t="-43750" r="-1862" b="-762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4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538006"/>
              </p:ext>
            </p:extLst>
          </p:nvPr>
        </p:nvGraphicFramePr>
        <p:xfrm>
          <a:off x="4800600" y="3276600"/>
          <a:ext cx="427513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2" name="Visio" r:id="rId5" imgW="9550400" imgH="7721600" progId="">
                  <p:embed/>
                </p:oleObj>
              </mc:Choice>
              <mc:Fallback>
                <p:oleObj name="Visio" r:id="rId5" imgW="9550400" imgH="7721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276600"/>
                        <a:ext cx="4275138" cy="345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390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Approximating Points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segments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  <a:blipFill rotWithShape="1">
                <a:blip r:embed="rId3"/>
                <a:stretch>
                  <a:fillRect l="-2000" t="-43750" r="-1862" b="-762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4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726470"/>
              </p:ext>
            </p:extLst>
          </p:nvPr>
        </p:nvGraphicFramePr>
        <p:xfrm>
          <a:off x="4800600" y="3276600"/>
          <a:ext cx="427513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7" name="Visio" r:id="rId5" imgW="9550400" imgH="7721600" progId="">
                  <p:embed/>
                </p:oleObj>
              </mc:Choice>
              <mc:Fallback>
                <p:oleObj name="Visio" r:id="rId5" imgW="9550400" imgH="7721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276600"/>
                        <a:ext cx="4275138" cy="345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901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Approximating Points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segments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  <a:blipFill rotWithShape="1">
                <a:blip r:embed="rId3"/>
                <a:stretch>
                  <a:fillRect l="-2000" t="-43750" r="-1862" b="-762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4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790759"/>
              </p:ext>
            </p:extLst>
          </p:nvPr>
        </p:nvGraphicFramePr>
        <p:xfrm>
          <a:off x="4800600" y="3276600"/>
          <a:ext cx="427513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80" name="Visio" r:id="rId5" imgW="9550400" imgH="7721600" progId="">
                  <p:embed/>
                </p:oleObj>
              </mc:Choice>
              <mc:Fallback>
                <p:oleObj name="Visio" r:id="rId5" imgW="9550400" imgH="7721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276600"/>
                        <a:ext cx="4275138" cy="345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5875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Approximating Points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m:rPr>
                        <m:sty m:val="p"/>
                      </m:rP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log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segments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  <a:blipFill rotWithShape="1">
                <a:blip r:embed="rId3"/>
                <a:stretch>
                  <a:fillRect l="-2000" t="-43750" r="-1862" b="-762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4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957328"/>
              </p:ext>
            </p:extLst>
          </p:nvPr>
        </p:nvGraphicFramePr>
        <p:xfrm>
          <a:off x="4800600" y="3276600"/>
          <a:ext cx="427513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04" name="Visio" r:id="rId5" imgW="9550400" imgH="7721600" progId="">
                  <p:embed/>
                </p:oleObj>
              </mc:Choice>
              <mc:Fallback>
                <p:oleObj name="Visio" r:id="rId5" imgW="9550400" imgH="7721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276600"/>
                        <a:ext cx="4275138" cy="345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>
            <a:off x="228600" y="5181600"/>
            <a:ext cx="30480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8600" y="1828800"/>
            <a:ext cx="0" cy="33528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28600" y="1828800"/>
            <a:ext cx="228600" cy="0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263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13519"/>
            <a:ext cx="2482453" cy="4839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/>
          </p:cNvSpPr>
          <p:nvPr/>
        </p:nvSpPr>
        <p:spPr bwMode="auto">
          <a:xfrm>
            <a:off x="3671219" y="2039540"/>
            <a:ext cx="4526855" cy="276998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6000" dirty="0">
                <a:ea typeface="Gill Sans" charset="0"/>
                <a:cs typeface="Gill Sans" charset="0"/>
              </a:rPr>
              <a:t>~40 Mb / hour</a:t>
            </a:r>
          </a:p>
          <a:p>
            <a:r>
              <a:rPr lang="en-US" sz="6000" dirty="0">
                <a:ea typeface="Gill Sans" charset="0"/>
                <a:cs typeface="Gill Sans" charset="0"/>
              </a:rPr>
              <a:t>or</a:t>
            </a:r>
          </a:p>
          <a:p>
            <a:r>
              <a:rPr lang="en-US" sz="6000" dirty="0">
                <a:ea typeface="Gill Sans" charset="0"/>
                <a:cs typeface="Gill Sans" charset="0"/>
              </a:rPr>
              <a:t>~1 </a:t>
            </a:r>
            <a:r>
              <a:rPr lang="en-US" sz="6000" dirty="0" err="1">
                <a:ea typeface="Gill Sans" charset="0"/>
                <a:cs typeface="Gill Sans" charset="0"/>
              </a:rPr>
              <a:t>Gb</a:t>
            </a:r>
            <a:r>
              <a:rPr lang="en-US" sz="6000" dirty="0">
                <a:ea typeface="Gill Sans" charset="0"/>
                <a:cs typeface="Gill Sans" charset="0"/>
              </a:rPr>
              <a:t> / day</a:t>
            </a:r>
          </a:p>
        </p:txBody>
      </p:sp>
    </p:spTree>
    <p:extLst>
      <p:ext uri="{BB962C8B-B14F-4D97-AF65-F5344CB8AC3E}">
        <p14:creationId xmlns:p14="http://schemas.microsoft.com/office/powerpoint/2010/main" val="4057166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03" y="2286000"/>
            <a:ext cx="4901934" cy="434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Approximating Points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segments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  <a:blipFill rotWithShape="1">
                <a:blip r:embed="rId3"/>
                <a:stretch>
                  <a:fillRect t="-43750" b="-762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4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79186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Approximating Points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segments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  <a:blipFill rotWithShape="1">
                <a:blip r:embed="rId2"/>
                <a:stretch>
                  <a:fillRect t="-43750" b="-762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3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02" y="2286000"/>
            <a:ext cx="4868733" cy="434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41308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Approximating Points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segments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  <a:blipFill rotWithShape="1">
                <a:blip r:embed="rId2"/>
                <a:stretch>
                  <a:fillRect t="-43750" b="-762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3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4380379" cy="36908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86375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Approximating Points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segments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  <a:blipFill rotWithShape="1">
                <a:blip r:embed="rId2"/>
                <a:stretch>
                  <a:fillRect t="-43750" b="-762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3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00400"/>
            <a:ext cx="3673474" cy="35936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47631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Approximating Points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segments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  <a:blipFill rotWithShape="1">
                <a:blip r:embed="rId2"/>
                <a:stretch>
                  <a:fillRect t="-43750" b="-762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3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4080188" cy="34850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38334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Approximating Points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segments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  <a:blipFill rotWithShape="1">
                <a:blip r:embed="rId2"/>
                <a:stretch>
                  <a:fillRect t="-43750" b="-762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3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4058477" cy="33231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25297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Approximating Points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segments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74638"/>
                <a:ext cx="8839200" cy="487362"/>
              </a:xfrm>
              <a:blipFill rotWithShape="1">
                <a:blip r:embed="rId2"/>
                <a:stretch>
                  <a:fillRect t="-43750" b="-762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3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8600" y="5181600"/>
            <a:ext cx="30480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8600" y="1828800"/>
            <a:ext cx="0" cy="33528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28600" y="1828800"/>
            <a:ext cx="228600" cy="0"/>
          </a:xfrm>
          <a:prstGeom prst="straightConnector1">
            <a:avLst/>
          </a:prstGeom>
          <a:ln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4058477" cy="33231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96150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Compress points: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000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0" i="0" dirty="0" smtClean="0">
                    <a:solidFill>
                      <a:srgbClr val="FF0000"/>
                    </a:solidFill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300</m:t>
                    </m:r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  <a:blipFill rotWithShape="1">
                <a:blip r:embed="rId2"/>
                <a:stretch>
                  <a:fillRect t="-43750" b="-762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3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699" y="2514600"/>
            <a:ext cx="4643937" cy="411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01986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2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2819399"/>
            <a:ext cx="4303166" cy="3840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Compress points: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000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0" i="0" dirty="0" smtClean="0">
                    <a:solidFill>
                      <a:srgbClr val="FF0000"/>
                    </a:solidFill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300</m:t>
                    </m:r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  <a:blipFill rotWithShape="1">
                <a:blip r:embed="rId4"/>
                <a:stretch>
                  <a:fillRect t="-43750" b="-762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948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2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2590800"/>
            <a:ext cx="4232497" cy="37541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381000" y="274638"/>
                <a:ext cx="8229600" cy="48736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7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Compress points: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5000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to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300</m:t>
                    </m:r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74638"/>
                <a:ext cx="8229600" cy="487362"/>
              </a:xfrm>
              <a:prstGeom prst="rect">
                <a:avLst/>
              </a:prstGeom>
              <a:blipFill rotWithShape="1">
                <a:blip r:embed="rId4"/>
                <a:stretch>
                  <a:fillRect t="-28750" b="-3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877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13519"/>
            <a:ext cx="2482453" cy="4839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/>
          </p:cNvSpPr>
          <p:nvPr/>
        </p:nvSpPr>
        <p:spPr bwMode="auto">
          <a:xfrm>
            <a:off x="4109889" y="2501205"/>
            <a:ext cx="3590727" cy="184665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6000" dirty="0">
                <a:ea typeface="Gill Sans" charset="0"/>
                <a:cs typeface="Gill Sans" charset="0"/>
              </a:rPr>
              <a:t>~1 </a:t>
            </a:r>
            <a:r>
              <a:rPr lang="en-US" sz="6000" dirty="0" err="1">
                <a:ea typeface="Gill Sans" charset="0"/>
                <a:cs typeface="Gill Sans" charset="0"/>
              </a:rPr>
              <a:t>Gb</a:t>
            </a:r>
            <a:r>
              <a:rPr lang="en-US" sz="6000" dirty="0">
                <a:ea typeface="Gill Sans" charset="0"/>
                <a:cs typeface="Gill Sans" charset="0"/>
              </a:rPr>
              <a:t> / day</a:t>
            </a:r>
          </a:p>
          <a:p>
            <a:r>
              <a:rPr lang="en-US" sz="6000" dirty="0">
                <a:ea typeface="Gill Sans" charset="0"/>
                <a:cs typeface="Gill Sans" charset="0"/>
              </a:rPr>
              <a:t>per device</a:t>
            </a:r>
          </a:p>
        </p:txBody>
      </p:sp>
    </p:spTree>
    <p:extLst>
      <p:ext uri="{BB962C8B-B14F-4D97-AF65-F5344CB8AC3E}">
        <p14:creationId xmlns:p14="http://schemas.microsoft.com/office/powerpoint/2010/main" val="152659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382000" cy="5715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8000"/>
                    </a:solidFill>
                  </a:rPr>
                  <a:t>Input: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5000</m:t>
                    </m:r>
                  </m:oMath>
                </a14:m>
                <a:r>
                  <a:rPr lang="en-US" sz="2400" dirty="0" smtClean="0"/>
                  <a:t> points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Approximate points by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50</m:t>
                    </m:r>
                  </m:oMath>
                </a14:m>
                <a:r>
                  <a:rPr lang="en-US" sz="2400" dirty="0" smtClean="0"/>
                  <a:t> segments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Extend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80</m:t>
                    </m:r>
                  </m:oMath>
                </a14:m>
                <a:r>
                  <a:rPr lang="en-US" sz="2400" dirty="0" smtClean="0"/>
                  <a:t> segments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Project points onto </a:t>
                </a:r>
                <a:r>
                  <a:rPr lang="en-US" sz="2400" b="0" i="0" dirty="0" smtClean="0">
                    <a:latin typeface="+mj-lt"/>
                  </a:rPr>
                  <a:t>segments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:mv="urn:schemas-microsoft-com:mac:vml"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382000" cy="5715000"/>
              </a:xfrm>
              <a:blipFill rotWithShape="1">
                <a:blip r:embed="rId2"/>
                <a:stretch>
                  <a:fillRect l="-1091" t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4648200" cy="42851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381000" y="274638"/>
                <a:ext cx="8229600" cy="48736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67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Compress points: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5000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to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300</m:t>
                    </m:r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1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74638"/>
                <a:ext cx="8229600" cy="487362"/>
              </a:xfrm>
              <a:prstGeom prst="rect">
                <a:avLst/>
              </a:prstGeom>
              <a:blipFill rotWithShape="1">
                <a:blip r:embed="rId4"/>
                <a:stretch>
                  <a:fillRect t="-28750" b="-3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043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2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4648200" cy="42851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2286000"/>
            <a:ext cx="4648200" cy="4221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Compress points: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000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0" i="0" dirty="0" smtClean="0">
                    <a:solidFill>
                      <a:srgbClr val="FF0000"/>
                    </a:solidFill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300</m:t>
                    </m:r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10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  <a:blipFill rotWithShape="1">
                <a:blip r:embed="rId5"/>
                <a:stretch>
                  <a:fillRect t="-43750" b="-762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703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2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71" y="2895600"/>
            <a:ext cx="447862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Compress points: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000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0" i="0" dirty="0" smtClean="0">
                    <a:solidFill>
                      <a:srgbClr val="FF0000"/>
                    </a:solidFill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300</m:t>
                    </m:r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  <a:blipFill rotWithShape="1">
                <a:blip r:embed="rId4"/>
                <a:stretch>
                  <a:fillRect t="-43750" b="-762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370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2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43200"/>
            <a:ext cx="468217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Compress points: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000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0" i="0" dirty="0" smtClean="0">
                    <a:solidFill>
                      <a:srgbClr val="FF0000"/>
                    </a:solidFill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300</m:t>
                    </m:r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  <a:blipFill rotWithShape="1">
                <a:blip r:embed="rId4"/>
                <a:stretch>
                  <a:fillRect t="-43750" b="-762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049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914400"/>
            <a:ext cx="8382000" cy="5715000"/>
          </a:xfrm>
          <a:blipFill rotWithShape="1">
            <a:blip r:embed="rId2"/>
            <a:stretch>
              <a:fillRect l="-1091" t="-853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4686300" cy="4097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Compress points: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000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0" i="0" dirty="0" smtClean="0">
                    <a:solidFill>
                      <a:srgbClr val="FF0000"/>
                    </a:solidFill>
                    <a:latin typeface="+mj-lt"/>
                  </a:rPr>
                  <a:t>to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300</m:t>
                    </m:r>
                  </m:oMath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274638"/>
                <a:ext cx="8229600" cy="487362"/>
              </a:xfrm>
              <a:blipFill rotWithShape="1">
                <a:blip r:embed="rId4"/>
                <a:stretch>
                  <a:fillRect t="-43750" b="-76250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86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5" y="3106270"/>
            <a:ext cx="4495800" cy="337518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381000" y="3810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Optimal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10</m:t>
                    </m:r>
                  </m:oMath>
                </a14:m>
                <a:r>
                  <a:rPr lang="en-US" dirty="0"/>
                  <a:t>-spline </a:t>
                </a:r>
                <a:r>
                  <a:rPr lang="en-US" dirty="0" smtClean="0"/>
                  <a:t>of:</a:t>
                </a:r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1000"/>
                <a:ext cx="8229600" cy="1143000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4419600" cy="33528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6308912" y="1981200"/>
                <a:ext cx="1082488" cy="838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912" y="1981200"/>
                <a:ext cx="1082488" cy="8382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 txBox="1">
                <a:spLocks/>
              </p:cNvSpPr>
              <p:nvPr/>
            </p:nvSpPr>
            <p:spPr>
              <a:xfrm>
                <a:off x="1676400" y="1905000"/>
                <a:ext cx="11430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905000"/>
                <a:ext cx="1143000" cy="1143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647950" y="224566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5000 points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7086600" y="2245667"/>
            <a:ext cx="129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300 points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3278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Running time</a:t>
            </a:r>
            <a:endParaRPr lang="en-US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" y="1371600"/>
                <a:ext cx="8077200" cy="4195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3200" dirty="0"/>
                  <a:t>The “slow” optimization algorithm is applied only on small samples or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</m:oMath>
                </a14:m>
                <a:endParaRPr lang="en-US" sz="3200" i="1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3200" dirty="0"/>
                  <a:t>The bottleneck is removing half of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/>
                  <a:t>in every iteration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3200" dirty="0"/>
                  <a:t>Total time: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+… = 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sz="32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3200" dirty="0"/>
                  <a:t>Distances can be computed using matrix multiplication </a:t>
                </a:r>
                <a:r>
                  <a:rPr lang="en-US" sz="3200" dirty="0">
                    <a:sym typeface="Wingdings" pitchFamily="2" charset="2"/>
                  </a:rPr>
                  <a:t> GPU and Parallel </a:t>
                </a:r>
                <a:r>
                  <a:rPr lang="en-US" sz="3200" dirty="0" smtClean="0">
                    <a:sym typeface="Wingdings" pitchFamily="2" charset="2"/>
                  </a:rPr>
                  <a:t>computations</a:t>
                </a:r>
                <a:endParaRPr lang="en-US" sz="3200" dirty="0">
                  <a:sym typeface="Wingdings" pitchFamily="2" charset="2"/>
                </a:endParaRPr>
              </a:p>
            </p:txBody>
          </p:sp>
        </mc:Choice>
        <mc:Fallback xmlns:mv="urn:schemas-microsoft-com:mac:vml"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71600"/>
                <a:ext cx="8077200" cy="4195764"/>
              </a:xfrm>
              <a:prstGeom prst="rect">
                <a:avLst/>
              </a:prstGeom>
              <a:blipFill rotWithShape="1">
                <a:blip r:embed="rId2"/>
                <a:stretch>
                  <a:fillRect l="-1660" t="-1890" r="-75" b="-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123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Space</a:t>
            </a:r>
            <a:endParaRPr lang="en-US" dirty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-spline </a:t>
                </a:r>
                <a:r>
                  <a:rPr lang="en-US" i="1" dirty="0" smtClean="0"/>
                  <a:t>for</a:t>
                </a:r>
                <a:r>
                  <a:rPr lang="en-US" dirty="0" smtClean="0"/>
                  <a:t> each one of the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iterations </a:t>
                </a:r>
                <a:r>
                  <a:rPr lang="en-US" dirty="0" smtClean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func>
                          <m:func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segments</a:t>
                </a:r>
              </a:p>
              <a:p>
                <a:r>
                  <a:rPr lang="en-US" dirty="0" smtClean="0"/>
                  <a:t>Grids of size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for each segment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m:rPr>
                                <m:sty m:val="p"/>
                              </m:r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:mv="urn:schemas-microsoft-com:mac:vml"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967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8435" y="457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Tested Data sets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145035"/>
              </p:ext>
            </p:extLst>
          </p:nvPr>
        </p:nvGraphicFramePr>
        <p:xfrm>
          <a:off x="1371600" y="1676400"/>
          <a:ext cx="7115734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99"/>
                <a:gridCol w="914401"/>
                <a:gridCol w="1066800"/>
                <a:gridCol w="1066800"/>
                <a:gridCol w="25437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r>
                        <a:rPr lang="en-US" baseline="0" dirty="0" smtClean="0"/>
                        <a:t> of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Extent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 Size</a:t>
                      </a:r>
                    </a:p>
                    <a:p>
                      <a:r>
                        <a:rPr lang="en-US" dirty="0" smtClean="0"/>
                        <a:t>      ~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Subject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 Singapore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Probe device and iPhone application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Taxi-Cabs in San-Francisco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Public data (“</a:t>
                      </a:r>
                      <a:r>
                        <a:rPr lang="en-US" dirty="0" err="1" smtClean="0"/>
                        <a:t>Crowdad</a:t>
                      </a:r>
                      <a:r>
                        <a:rPr lang="en-US" dirty="0" smtClean="0"/>
                        <a:t>”)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Taxi-Cabs in Boston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30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4962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9ED6"/>
                </a:solidFill>
              </a:rPr>
              <a:t>The Experiment</a:t>
            </a:r>
            <a:endParaRPr lang="en-US" sz="3600" dirty="0">
              <a:solidFill>
                <a:srgbClr val="009ED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995955"/>
                <a:ext cx="8305800" cy="7530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Input: </a:t>
                </a:r>
                <a:r>
                  <a:rPr lang="en-US" sz="2800" dirty="0" smtClean="0"/>
                  <a:t>A set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/>
                  <a:t> points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 marL="514350" indent="-514350">
                  <a:buClr>
                    <a:srgbClr val="008000"/>
                  </a:buClr>
                  <a:buFont typeface="+mj-lt"/>
                  <a:buAutoNum type="arabicParenR"/>
                </a:pPr>
                <a:r>
                  <a:rPr lang="en-US" sz="2800" dirty="0" smtClean="0"/>
                  <a:t>Compute “optimal”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-spline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 smtClean="0"/>
                  <a:t> using heuristic. </a:t>
                </a:r>
              </a:p>
              <a:p>
                <a:pPr marL="514350" indent="-514350">
                  <a:buClr>
                    <a:srgbClr val="008000"/>
                  </a:buClr>
                  <a:buFont typeface="+mj-lt"/>
                  <a:buAutoNum type="arabicParenR"/>
                </a:pPr>
                <a:r>
                  <a:rPr lang="en-US" sz="2800" dirty="0"/>
                  <a:t>Compute maximum distance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solidFill>
                          <a:srgbClr val="FF0000"/>
                        </a:solidFill>
                        <a:latin typeface="Cambria Math"/>
                      </a:rPr>
                      <m:t>Dist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from </a:t>
                </a:r>
                <a:r>
                  <a:rPr lang="en-US" sz="2800" dirty="0" smtClean="0"/>
                  <a:t>the points to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-spline</a:t>
                </a:r>
              </a:p>
              <a:p>
                <a:pPr>
                  <a:buClr>
                    <a:srgbClr val="008000"/>
                  </a:buClr>
                </a:pPr>
                <a:endParaRPr lang="en-US" sz="2800" dirty="0"/>
              </a:p>
              <a:p>
                <a:pPr marL="514350" indent="-514350">
                  <a:buClr>
                    <a:srgbClr val="008000"/>
                  </a:buClr>
                  <a:buFont typeface="+mj-lt"/>
                  <a:buAutoNum type="arabicParenR"/>
                </a:pPr>
                <a:r>
                  <a:rPr lang="en-US" sz="2800" dirty="0" smtClean="0"/>
                  <a:t>Compute compression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Clr>
                    <a:srgbClr val="008000"/>
                  </a:buClr>
                  <a:buFont typeface="+mj-lt"/>
                  <a:buAutoNum type="arabicParenR"/>
                </a:pPr>
                <a:r>
                  <a:rPr lang="en-US" sz="2800" dirty="0" smtClean="0"/>
                  <a:t>Compute optimal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514350" indent="-514350">
                  <a:buClr>
                    <a:srgbClr val="008000"/>
                  </a:buClr>
                  <a:buFont typeface="+mj-lt"/>
                  <a:buAutoNum type="arabicParenR"/>
                </a:pPr>
                <a:r>
                  <a:rPr lang="en-US" sz="2800" dirty="0" smtClean="0"/>
                  <a:t>Compute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Dist(P,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Compression ratio: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</m:d>
                      </m:den>
                    </m:f>
                  </m:oMath>
                </a14:m>
                <a:endParaRPr lang="en-US" sz="2800" dirty="0" smtClean="0"/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Error: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Dist</m:t>
                        </m:r>
                        <m:d>
                          <m:dPr>
                            <m:ctrlPr>
                              <a:rPr lang="en-US" sz="28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a:rPr lang="en-US" sz="28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2800" i="0" dirty="0" err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Dist</m:t>
                        </m:r>
                        <m:d>
                          <m:dPr>
                            <m:ctrlPr>
                              <a:rPr lang="en-US" sz="28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:mv="urn:schemas-microsoft-com:mac:vml"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95955"/>
                <a:ext cx="8305800" cy="7530651"/>
              </a:xfrm>
              <a:prstGeom prst="rect">
                <a:avLst/>
              </a:prstGeom>
              <a:blipFill rotWithShape="1">
                <a:blip r:embed="rId2"/>
                <a:stretch>
                  <a:fillRect l="-1542" t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84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13519"/>
            <a:ext cx="2482453" cy="4839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/>
          </p:cNvSpPr>
          <p:nvPr/>
        </p:nvSpPr>
        <p:spPr bwMode="auto">
          <a:xfrm>
            <a:off x="2777133" y="2076152"/>
            <a:ext cx="6366867" cy="269676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6000" dirty="0">
                <a:ea typeface="Gill Sans" charset="0"/>
                <a:cs typeface="Gill Sans" charset="0"/>
              </a:rPr>
              <a:t>~300 million</a:t>
            </a:r>
          </a:p>
          <a:p>
            <a:r>
              <a:rPr lang="en-US" sz="6000" dirty="0">
                <a:ea typeface="Gill Sans" charset="0"/>
                <a:cs typeface="Gill Sans" charset="0"/>
              </a:rPr>
              <a:t> smart phones </a:t>
            </a:r>
          </a:p>
          <a:p>
            <a:r>
              <a:rPr lang="en-US" sz="6000" dirty="0">
                <a:ea typeface="Gill Sans" charset="0"/>
                <a:cs typeface="Gill Sans" charset="0"/>
              </a:rPr>
              <a:t>sold in 2010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0" y="6282035"/>
            <a:ext cx="9135070" cy="357188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000" u="sng" dirty="0">
                <a:ea typeface="Gill Sans" charset="0"/>
                <a:cs typeface="Gill Sans" charset="0"/>
                <a:hlinkClick r:id="rId3"/>
              </a:rPr>
              <a:t>http://mobithinking.com/mobile-marketing-tools/latest-mobile-stats</a:t>
            </a:r>
            <a:endParaRPr lang="en-US" sz="2000" u="sng" dirty="0"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17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5" y="1871830"/>
            <a:ext cx="4495800" cy="337518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294132" y="-13716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Optimal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-spline </a:t>
                </a:r>
                <a:r>
                  <a:rPr lang="en-US" dirty="0" smtClean="0"/>
                  <a:t>of: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32" y="-137160"/>
                <a:ext cx="8229600" cy="1143000"/>
              </a:xfrm>
              <a:prstGeom prst="rect">
                <a:avLst/>
              </a:prstGeom>
              <a:blipFill rotWithShape="1">
                <a:blip r:embed="rId3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89760"/>
            <a:ext cx="4419600" cy="33528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/>
              <p:cNvSpPr txBox="1">
                <a:spLocks/>
              </p:cNvSpPr>
              <p:nvPr/>
            </p:nvSpPr>
            <p:spPr>
              <a:xfrm>
                <a:off x="6308912" y="746760"/>
                <a:ext cx="1082488" cy="8382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912" y="746760"/>
                <a:ext cx="1082488" cy="8382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 txBox="1">
                <a:spLocks/>
              </p:cNvSpPr>
              <p:nvPr/>
            </p:nvSpPr>
            <p:spPr>
              <a:xfrm>
                <a:off x="1676400" y="670560"/>
                <a:ext cx="11430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mv="urn:schemas-microsoft-com:mac:vml" xmlns="">
          <p:sp>
            <p:nvSpPr>
              <p:cNvPr id="9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70560"/>
                <a:ext cx="1143000" cy="1143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32432" y="5486400"/>
                <a:ext cx="4953000" cy="1282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8000"/>
                    </a:solidFill>
                  </a:rPr>
                  <a:t>Compression ratio: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>
                    <a:solidFill>
                      <a:srgbClr val="008000"/>
                    </a:solidFill>
                  </a:rPr>
                  <a:t>Error: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Dist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2400" dirty="0" err="1">
                            <a:solidFill>
                              <a:srgbClr val="FF0000"/>
                            </a:solidFill>
                            <a:latin typeface="Cambria Math"/>
                          </a:rPr>
                          <m:t>Dist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400" dirty="0"/>
              </a:p>
            </p:txBody>
          </p:sp>
        </mc:Choice>
        <mc:Fallback xmlns:mv="urn:schemas-microsoft-com:mac:vml"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432" y="5486400"/>
                <a:ext cx="4953000" cy="1282210"/>
              </a:xfrm>
              <a:prstGeom prst="rect">
                <a:avLst/>
              </a:prstGeom>
              <a:blipFill rotWithShape="1">
                <a:blip r:embed="rId7"/>
                <a:stretch>
                  <a:fillRect l="-1845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278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	Experiments: </a:t>
            </a:r>
          </a:p>
          <a:p>
            <a:r>
              <a:rPr lang="en-US" sz="3600" dirty="0" smtClean="0"/>
              <a:t>		   Subject in Singapore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568835"/>
              </p:ext>
            </p:extLst>
          </p:nvPr>
        </p:nvGraphicFramePr>
        <p:xfrm>
          <a:off x="1752600" y="1752600"/>
          <a:ext cx="5486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733800" y="5247946"/>
            <a:ext cx="1942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Compression Ratio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3048000"/>
            <a:ext cx="1193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Error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Experiments: </a:t>
            </a:r>
            <a:br>
              <a:rPr lang="en-US" sz="3600" dirty="0" smtClean="0"/>
            </a:br>
            <a:r>
              <a:rPr lang="en-US" sz="3600" dirty="0" smtClean="0"/>
              <a:t>	500 San-Francisco Taxi-cabs</a:t>
            </a:r>
          </a:p>
          <a:p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813831" cy="47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AutoShape 1"/>
          <p:cNvSpPr>
            <a:spLocks/>
          </p:cNvSpPr>
          <p:nvPr/>
        </p:nvSpPr>
        <p:spPr bwMode="auto">
          <a:xfrm>
            <a:off x="2607469" y="89297"/>
            <a:ext cx="3929063" cy="1562695"/>
          </a:xfrm>
          <a:prstGeom prst="roundRect">
            <a:avLst>
              <a:gd name="adj" fmla="val 8569"/>
            </a:avLst>
          </a:prstGeom>
          <a:solidFill>
            <a:schemeClr val="accent1">
              <a:alpha val="70000"/>
            </a:schemeClr>
          </a:solidFill>
          <a:ln w="25400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Website</a:t>
            </a:r>
          </a:p>
        </p:txBody>
      </p:sp>
      <p:sp>
        <p:nvSpPr>
          <p:cNvPr id="64514" name="AutoShape 2"/>
          <p:cNvSpPr>
            <a:spLocks/>
          </p:cNvSpPr>
          <p:nvPr/>
        </p:nvSpPr>
        <p:spPr bwMode="auto">
          <a:xfrm>
            <a:off x="4598789" y="660797"/>
            <a:ext cx="1884164" cy="884039"/>
          </a:xfrm>
          <a:prstGeom prst="roundRect">
            <a:avLst>
              <a:gd name="adj" fmla="val 15148"/>
            </a:avLst>
          </a:prstGeom>
          <a:solidFill>
            <a:srgbClr val="FF0000"/>
          </a:solidFill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Coreset</a:t>
            </a:r>
            <a:r>
              <a:rPr lang="en-US" sz="19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 Display</a:t>
            </a:r>
          </a:p>
        </p:txBody>
      </p:sp>
      <p:sp>
        <p:nvSpPr>
          <p:cNvPr id="64515" name="AutoShape 3"/>
          <p:cNvSpPr>
            <a:spLocks/>
          </p:cNvSpPr>
          <p:nvPr/>
        </p:nvSpPr>
        <p:spPr bwMode="auto">
          <a:xfrm>
            <a:off x="2669977" y="660797"/>
            <a:ext cx="1857375" cy="884039"/>
          </a:xfrm>
          <a:prstGeom prst="roundRect">
            <a:avLst>
              <a:gd name="adj" fmla="val 15148"/>
            </a:avLst>
          </a:prstGeom>
          <a:solidFill>
            <a:srgbClr val="FF0000">
              <a:alpha val="29999"/>
            </a:srgbClr>
          </a:solidFill>
          <a:ln w="25400">
            <a:solidFill>
              <a:schemeClr val="tx1">
                <a:alpha val="29999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9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ill Sans" charset="0"/>
                <a:cs typeface="Gill Sans" charset="0"/>
              </a:rPr>
              <a:t>Data Display</a:t>
            </a:r>
          </a:p>
        </p:txBody>
      </p:sp>
      <p:sp>
        <p:nvSpPr>
          <p:cNvPr id="222213" name="Rectangle 4"/>
          <p:cNvSpPr>
            <a:spLocks/>
          </p:cNvSpPr>
          <p:nvPr/>
        </p:nvSpPr>
        <p:spPr bwMode="auto">
          <a:xfrm>
            <a:off x="915293" y="6456074"/>
            <a:ext cx="4363499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Gill Sans" charset="0"/>
                <a:cs typeface="Gill Sans" charset="0"/>
              </a:rPr>
              <a:t>Visualization of Result of Algorithm - A Coreset</a:t>
            </a:r>
          </a:p>
        </p:txBody>
      </p:sp>
      <p:pic>
        <p:nvPicPr>
          <p:cNvPr id="22221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805" y="1800449"/>
            <a:ext cx="8831461" cy="4521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Semantic compression of data from sensors</a:t>
            </a:r>
          </a:p>
          <a:p>
            <a:r>
              <a:rPr lang="en-US" dirty="0" smtClean="0"/>
              <a:t>Line simplification using </a:t>
            </a:r>
          </a:p>
          <a:p>
            <a:pPr lvl="1"/>
            <a:r>
              <a:rPr lang="en-US" dirty="0" smtClean="0"/>
              <a:t>One pass over data</a:t>
            </a:r>
          </a:p>
          <a:p>
            <a:pPr lvl="1"/>
            <a:r>
              <a:rPr lang="en-US" dirty="0" smtClean="0"/>
              <a:t>Logarithmic space (for massive data sets)</a:t>
            </a:r>
          </a:p>
          <a:p>
            <a:pPr lvl="1"/>
            <a:r>
              <a:rPr lang="en-US" dirty="0" smtClean="0"/>
              <a:t>Linear time</a:t>
            </a:r>
          </a:p>
          <a:p>
            <a:pPr lvl="1"/>
            <a:r>
              <a:rPr lang="en-US" dirty="0" smtClean="0"/>
              <a:t>Provable bounded error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1931</Words>
  <Application>Microsoft Office PowerPoint</Application>
  <PresentationFormat>On-screen Show (4:3)</PresentationFormat>
  <Paragraphs>471</Paragraphs>
  <Slides>94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94</vt:i4>
      </vt:variant>
    </vt:vector>
  </HeadingPairs>
  <TitlesOfParts>
    <vt:vector size="97" baseType="lpstr">
      <vt:lpstr>Office Theme</vt:lpstr>
      <vt:lpstr>Packager Shell Object</vt:lpstr>
      <vt:lpstr>Visio</vt:lpstr>
      <vt:lpstr>An Effective Coreset Compression Algorithm for Large Scale Sensor Networks  Dan Feldman, Andrew Sugaya  Daniela Rus  MIT</vt:lpstr>
      <vt:lpstr>PowerPoint Presentation</vt:lpstr>
      <vt:lpstr>How much data?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lot of data.</vt:lpstr>
      <vt:lpstr>GPS-points Data</vt:lpstr>
      <vt:lpstr>Example</vt:lpstr>
      <vt:lpstr>3-D Visualization</vt:lpstr>
      <vt:lpstr>Challenges</vt:lpstr>
      <vt:lpstr>Key Insight:  Identify Critical Points</vt:lpstr>
      <vt:lpstr>Our Approach</vt:lpstr>
      <vt:lpstr>Solution overview</vt:lpstr>
      <vt:lpstr>Definition: k-Spline</vt:lpstr>
      <vt:lpstr>Definition: s(t)</vt:lpstr>
      <vt:lpstr>Definition: s(t)</vt:lpstr>
      <vt:lpstr>Distance to a Point p∈R^d</vt:lpstr>
      <vt:lpstr>Distance to a Set P⊆R^d</vt:lpstr>
      <vt:lpstr>Optimal k-spline</vt:lpstr>
      <vt:lpstr>Optimal k-spline</vt:lpstr>
      <vt:lpstr>Problem Statement</vt:lpstr>
      <vt:lpstr>Related Work</vt:lpstr>
      <vt:lpstr> </vt:lpstr>
      <vt:lpstr>Our Main Compression Theorem</vt:lpstr>
      <vt:lpstr>Streaming and Parallel Computation</vt:lpstr>
      <vt:lpstr>Previous Work  for streaming</vt:lpstr>
      <vt:lpstr>PowerPoint Presentation</vt:lpstr>
      <vt:lpstr>Our Main Streaming Theorem</vt:lpstr>
      <vt:lpstr>PowerPoint Presentation</vt:lpstr>
      <vt:lpstr>Summary</vt:lpstr>
      <vt:lpstr>Compress points: n to (klog n)/ε2</vt:lpstr>
      <vt:lpstr>PowerPoint Presentation</vt:lpstr>
      <vt:lpstr>PowerPoint Presentation</vt:lpstr>
      <vt:lpstr>PowerPoint Presentation</vt:lpstr>
      <vt:lpstr>Compress points: n to (klog n)/ε2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Compress points: n to (klog n)/ε2</vt:lpstr>
      <vt:lpstr>Compress points: n to (klog n)/ε2</vt:lpstr>
      <vt:lpstr>Compress points: n to (klog n)/ε2</vt:lpstr>
      <vt:lpstr>Compress points: (klog n)/ε2 to k/ε2</vt:lpstr>
      <vt:lpstr>Compress points: (klog n)/ε2 to k/ε2</vt:lpstr>
      <vt:lpstr>Compress points: (klog n)/ε2 to k/ε2</vt:lpstr>
      <vt:lpstr>Compress points: (klog n)/ε2 to k/ε2</vt:lpstr>
      <vt:lpstr>Compress points: (klog n)/ε2 to k/ε2</vt:lpstr>
      <vt:lpstr>Compress points: (klog n)/ε2 to k/ε2</vt:lpstr>
      <vt:lpstr>Compress points: (klog n)/ε2 to k/ε2</vt:lpstr>
      <vt:lpstr>Compress points: (klog n)/ε2 to k/ε2</vt:lpstr>
      <vt:lpstr>Approximating Points by klog n segments</vt:lpstr>
      <vt:lpstr>Approximating Points by klog n segments</vt:lpstr>
      <vt:lpstr> </vt:lpstr>
      <vt:lpstr>Approximating Points by klog n segments</vt:lpstr>
      <vt:lpstr>Approximating Points by klog n segments</vt:lpstr>
      <vt:lpstr>Approximating Points by klog n segments</vt:lpstr>
      <vt:lpstr>Approximating Points by klog n segments</vt:lpstr>
      <vt:lpstr>Approximating Points by klog n segments</vt:lpstr>
      <vt:lpstr>Approximating Points by 50 segments</vt:lpstr>
      <vt:lpstr>Approximating Points by 50 segments</vt:lpstr>
      <vt:lpstr>Approximating Points by 50 segments</vt:lpstr>
      <vt:lpstr>Approximating Points by 50 segments</vt:lpstr>
      <vt:lpstr>Approximating Points by 50 segments</vt:lpstr>
      <vt:lpstr>Approximating Points by 50 segments</vt:lpstr>
      <vt:lpstr>Approximating Points by 50 segments</vt:lpstr>
      <vt:lpstr>Compress points: 5000 to 300</vt:lpstr>
      <vt:lpstr>Compress points: 5000 to 300</vt:lpstr>
      <vt:lpstr>PowerPoint Presentation</vt:lpstr>
      <vt:lpstr>PowerPoint Presentation</vt:lpstr>
      <vt:lpstr>Compress points: 5000 to 300</vt:lpstr>
      <vt:lpstr>Compress points: 5000 to 300</vt:lpstr>
      <vt:lpstr>Compress points: 5000 to 300</vt:lpstr>
      <vt:lpstr>Compress points: 5000 to 300</vt:lpstr>
      <vt:lpstr>PowerPoint Presentation</vt:lpstr>
      <vt:lpstr>Running time</vt:lpstr>
      <vt:lpstr>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Contribution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Daniela Rus</dc:creator>
  <cp:lastModifiedBy>dannyf</cp:lastModifiedBy>
  <cp:revision>43</cp:revision>
  <dcterms:created xsi:type="dcterms:W3CDTF">2011-12-05T02:53:41Z</dcterms:created>
  <dcterms:modified xsi:type="dcterms:W3CDTF">2012-04-30T13:14:57Z</dcterms:modified>
</cp:coreProperties>
</file>