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8" r:id="rId4"/>
    <p:sldId id="262" r:id="rId5"/>
    <p:sldId id="259" r:id="rId6"/>
    <p:sldId id="263" r:id="rId7"/>
    <p:sldId id="264" r:id="rId8"/>
    <p:sldId id="271" r:id="rId9"/>
    <p:sldId id="266" r:id="rId10"/>
    <p:sldId id="267" r:id="rId11"/>
    <p:sldId id="268" r:id="rId12"/>
    <p:sldId id="270" r:id="rId13"/>
    <p:sldId id="261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D8500"/>
    <a:srgbClr val="3E6BB0"/>
    <a:srgbClr val="256273"/>
    <a:srgbClr val="47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6" autoAdjust="0"/>
  </p:normalViewPr>
  <p:slideViewPr>
    <p:cSldViewPr>
      <p:cViewPr>
        <p:scale>
          <a:sx n="60" d="100"/>
          <a:sy n="60" d="100"/>
        </p:scale>
        <p:origin x="-9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857C-9CB0-4303-8F6E-8229D5D56D8D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BC191-1EBD-40A1-80C9-8898BDF3C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7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6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7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7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BC191-1EBD-40A1-80C9-8898BDF3C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4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0866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3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 userDrawn="1"/>
        </p:nvSpPr>
        <p:spPr>
          <a:xfrm flipV="1">
            <a:off x="-1490869" y="6096000"/>
            <a:ext cx="5834270" cy="4038600"/>
          </a:xfrm>
          <a:prstGeom prst="flowChartDocument">
            <a:avLst/>
          </a:prstGeom>
          <a:solidFill>
            <a:srgbClr val="3E6BB0"/>
          </a:solidFill>
          <a:ln>
            <a:noFill/>
          </a:ln>
          <a:effectLst>
            <a:innerShdw blurRad="254000" dist="50800" dir="270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DFBE416-9CD7-4D41-85C6-B59FF6AF6E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685800" cy="685800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>
          <a:xfrm>
            <a:off x="6488430" y="-118768"/>
            <a:ext cx="2675166" cy="527064"/>
          </a:xfrm>
          <a:custGeom>
            <a:avLst/>
            <a:gdLst>
              <a:gd name="connsiteX0" fmla="*/ 0 w 2347415"/>
              <a:gd name="connsiteY0" fmla="*/ 0 h 614150"/>
              <a:gd name="connsiteX1" fmla="*/ 2347415 w 2347415"/>
              <a:gd name="connsiteY1" fmla="*/ 0 h 614150"/>
              <a:gd name="connsiteX2" fmla="*/ 2347415 w 2347415"/>
              <a:gd name="connsiteY2" fmla="*/ 614150 h 614150"/>
              <a:gd name="connsiteX3" fmla="*/ 641445 w 2347415"/>
              <a:gd name="connsiteY3" fmla="*/ 614150 h 614150"/>
              <a:gd name="connsiteX4" fmla="*/ 573206 w 2347415"/>
              <a:gd name="connsiteY4" fmla="*/ 614150 h 614150"/>
              <a:gd name="connsiteX5" fmla="*/ 0 w 2347415"/>
              <a:gd name="connsiteY5" fmla="*/ 0 h 614150"/>
              <a:gd name="connsiteX0" fmla="*/ 0 w 2363744"/>
              <a:gd name="connsiteY0" fmla="*/ 0 h 614150"/>
              <a:gd name="connsiteX1" fmla="*/ 2347415 w 2363744"/>
              <a:gd name="connsiteY1" fmla="*/ 0 h 614150"/>
              <a:gd name="connsiteX2" fmla="*/ 2363744 w 2363744"/>
              <a:gd name="connsiteY2" fmla="*/ 610884 h 614150"/>
              <a:gd name="connsiteX3" fmla="*/ 641445 w 2363744"/>
              <a:gd name="connsiteY3" fmla="*/ 614150 h 614150"/>
              <a:gd name="connsiteX4" fmla="*/ 573206 w 2363744"/>
              <a:gd name="connsiteY4" fmla="*/ 614150 h 614150"/>
              <a:gd name="connsiteX5" fmla="*/ 0 w 2363744"/>
              <a:gd name="connsiteY5" fmla="*/ 0 h 614150"/>
              <a:gd name="connsiteX0" fmla="*/ 0 w 2367009"/>
              <a:gd name="connsiteY0" fmla="*/ 0 h 614150"/>
              <a:gd name="connsiteX1" fmla="*/ 2367009 w 2367009"/>
              <a:gd name="connsiteY1" fmla="*/ 0 h 614150"/>
              <a:gd name="connsiteX2" fmla="*/ 2363744 w 2367009"/>
              <a:gd name="connsiteY2" fmla="*/ 610884 h 614150"/>
              <a:gd name="connsiteX3" fmla="*/ 641445 w 2367009"/>
              <a:gd name="connsiteY3" fmla="*/ 614150 h 614150"/>
              <a:gd name="connsiteX4" fmla="*/ 573206 w 2367009"/>
              <a:gd name="connsiteY4" fmla="*/ 614150 h 614150"/>
              <a:gd name="connsiteX5" fmla="*/ 0 w 2367009"/>
              <a:gd name="connsiteY5" fmla="*/ 0 h 614150"/>
              <a:gd name="connsiteX0" fmla="*/ 0 w 2367009"/>
              <a:gd name="connsiteY0" fmla="*/ 0 h 614150"/>
              <a:gd name="connsiteX1" fmla="*/ 2367009 w 2367009"/>
              <a:gd name="connsiteY1" fmla="*/ 0 h 614150"/>
              <a:gd name="connsiteX2" fmla="*/ 2363744 w 2367009"/>
              <a:gd name="connsiteY2" fmla="*/ 610884 h 614150"/>
              <a:gd name="connsiteX3" fmla="*/ 641445 w 2367009"/>
              <a:gd name="connsiteY3" fmla="*/ 614150 h 614150"/>
              <a:gd name="connsiteX4" fmla="*/ 520955 w 2367009"/>
              <a:gd name="connsiteY4" fmla="*/ 610884 h 614150"/>
              <a:gd name="connsiteX5" fmla="*/ 0 w 2367009"/>
              <a:gd name="connsiteY5" fmla="*/ 0 h 614150"/>
              <a:gd name="connsiteX0" fmla="*/ 0 w 2367009"/>
              <a:gd name="connsiteY0" fmla="*/ 0 h 610884"/>
              <a:gd name="connsiteX1" fmla="*/ 2367009 w 2367009"/>
              <a:gd name="connsiteY1" fmla="*/ 0 h 610884"/>
              <a:gd name="connsiteX2" fmla="*/ 2363744 w 2367009"/>
              <a:gd name="connsiteY2" fmla="*/ 610884 h 610884"/>
              <a:gd name="connsiteX3" fmla="*/ 520955 w 2367009"/>
              <a:gd name="connsiteY3" fmla="*/ 610884 h 610884"/>
              <a:gd name="connsiteX4" fmla="*/ 0 w 2367009"/>
              <a:gd name="connsiteY4" fmla="*/ 0 h 610884"/>
              <a:gd name="connsiteX0" fmla="*/ 0 w 2367009"/>
              <a:gd name="connsiteY0" fmla="*/ 0 h 610884"/>
              <a:gd name="connsiteX1" fmla="*/ 2367009 w 2367009"/>
              <a:gd name="connsiteY1" fmla="*/ 0 h 610884"/>
              <a:gd name="connsiteX2" fmla="*/ 2363744 w 2367009"/>
              <a:gd name="connsiteY2" fmla="*/ 610884 h 610884"/>
              <a:gd name="connsiteX3" fmla="*/ 416895 w 2367009"/>
              <a:gd name="connsiteY3" fmla="*/ 508014 h 610884"/>
              <a:gd name="connsiteX4" fmla="*/ 0 w 2367009"/>
              <a:gd name="connsiteY4" fmla="*/ 0 h 610884"/>
              <a:gd name="connsiteX0" fmla="*/ 0 w 2367009"/>
              <a:gd name="connsiteY0" fmla="*/ 0 h 508014"/>
              <a:gd name="connsiteX1" fmla="*/ 2367009 w 2367009"/>
              <a:gd name="connsiteY1" fmla="*/ 0 h 508014"/>
              <a:gd name="connsiteX2" fmla="*/ 2360387 w 2367009"/>
              <a:gd name="connsiteY2" fmla="*/ 500394 h 508014"/>
              <a:gd name="connsiteX3" fmla="*/ 416895 w 2367009"/>
              <a:gd name="connsiteY3" fmla="*/ 508014 h 508014"/>
              <a:gd name="connsiteX4" fmla="*/ 0 w 2367009"/>
              <a:gd name="connsiteY4" fmla="*/ 0 h 508014"/>
              <a:gd name="connsiteX0" fmla="*/ 0 w 2367009"/>
              <a:gd name="connsiteY0" fmla="*/ 0 h 523254"/>
              <a:gd name="connsiteX1" fmla="*/ 2367009 w 2367009"/>
              <a:gd name="connsiteY1" fmla="*/ 0 h 523254"/>
              <a:gd name="connsiteX2" fmla="*/ 2363744 w 2367009"/>
              <a:gd name="connsiteY2" fmla="*/ 523254 h 523254"/>
              <a:gd name="connsiteX3" fmla="*/ 416895 w 2367009"/>
              <a:gd name="connsiteY3" fmla="*/ 508014 h 523254"/>
              <a:gd name="connsiteX4" fmla="*/ 0 w 2367009"/>
              <a:gd name="connsiteY4" fmla="*/ 0 h 523254"/>
              <a:gd name="connsiteX0" fmla="*/ 0 w 2367009"/>
              <a:gd name="connsiteY0" fmla="*/ 0 h 523254"/>
              <a:gd name="connsiteX1" fmla="*/ 2367009 w 2367009"/>
              <a:gd name="connsiteY1" fmla="*/ 0 h 523254"/>
              <a:gd name="connsiteX2" fmla="*/ 2363744 w 2367009"/>
              <a:gd name="connsiteY2" fmla="*/ 523254 h 523254"/>
              <a:gd name="connsiteX3" fmla="*/ 420252 w 2367009"/>
              <a:gd name="connsiteY3" fmla="*/ 523254 h 523254"/>
              <a:gd name="connsiteX4" fmla="*/ 0 w 2367009"/>
              <a:gd name="connsiteY4" fmla="*/ 0 h 523254"/>
              <a:gd name="connsiteX0" fmla="*/ 0 w 2367009"/>
              <a:gd name="connsiteY0" fmla="*/ 0 h 523254"/>
              <a:gd name="connsiteX1" fmla="*/ 2367009 w 2367009"/>
              <a:gd name="connsiteY1" fmla="*/ 0 h 523254"/>
              <a:gd name="connsiteX2" fmla="*/ 2363744 w 2367009"/>
              <a:gd name="connsiteY2" fmla="*/ 523254 h 523254"/>
              <a:gd name="connsiteX3" fmla="*/ 420252 w 2367009"/>
              <a:gd name="connsiteY3" fmla="*/ 515634 h 523254"/>
              <a:gd name="connsiteX4" fmla="*/ 0 w 2367009"/>
              <a:gd name="connsiteY4" fmla="*/ 0 h 523254"/>
              <a:gd name="connsiteX0" fmla="*/ 0 w 2367009"/>
              <a:gd name="connsiteY0" fmla="*/ 0 h 523254"/>
              <a:gd name="connsiteX1" fmla="*/ 2367009 w 2367009"/>
              <a:gd name="connsiteY1" fmla="*/ 0 h 523254"/>
              <a:gd name="connsiteX2" fmla="*/ 2363744 w 2367009"/>
              <a:gd name="connsiteY2" fmla="*/ 523254 h 523254"/>
              <a:gd name="connsiteX3" fmla="*/ 423609 w 2367009"/>
              <a:gd name="connsiteY3" fmla="*/ 519444 h 523254"/>
              <a:gd name="connsiteX4" fmla="*/ 0 w 2367009"/>
              <a:gd name="connsiteY4" fmla="*/ 0 h 523254"/>
              <a:gd name="connsiteX0" fmla="*/ 0 w 2367009"/>
              <a:gd name="connsiteY0" fmla="*/ 0 h 527064"/>
              <a:gd name="connsiteX1" fmla="*/ 2367009 w 2367009"/>
              <a:gd name="connsiteY1" fmla="*/ 0 h 527064"/>
              <a:gd name="connsiteX2" fmla="*/ 2363744 w 2367009"/>
              <a:gd name="connsiteY2" fmla="*/ 523254 h 527064"/>
              <a:gd name="connsiteX3" fmla="*/ 430322 w 2367009"/>
              <a:gd name="connsiteY3" fmla="*/ 527064 h 527064"/>
              <a:gd name="connsiteX4" fmla="*/ 0 w 2367009"/>
              <a:gd name="connsiteY4" fmla="*/ 0 h 527064"/>
              <a:gd name="connsiteX0" fmla="*/ 0 w 2346868"/>
              <a:gd name="connsiteY0" fmla="*/ 0 h 527064"/>
              <a:gd name="connsiteX1" fmla="*/ 2346868 w 2346868"/>
              <a:gd name="connsiteY1" fmla="*/ 0 h 527064"/>
              <a:gd name="connsiteX2" fmla="*/ 2343603 w 2346868"/>
              <a:gd name="connsiteY2" fmla="*/ 523254 h 527064"/>
              <a:gd name="connsiteX3" fmla="*/ 410181 w 2346868"/>
              <a:gd name="connsiteY3" fmla="*/ 527064 h 527064"/>
              <a:gd name="connsiteX4" fmla="*/ 0 w 2346868"/>
              <a:gd name="connsiteY4" fmla="*/ 0 h 527064"/>
              <a:gd name="connsiteX0" fmla="*/ 0 w 2380436"/>
              <a:gd name="connsiteY0" fmla="*/ 3810 h 527064"/>
              <a:gd name="connsiteX1" fmla="*/ 2380436 w 2380436"/>
              <a:gd name="connsiteY1" fmla="*/ 0 h 527064"/>
              <a:gd name="connsiteX2" fmla="*/ 2377171 w 2380436"/>
              <a:gd name="connsiteY2" fmla="*/ 523254 h 527064"/>
              <a:gd name="connsiteX3" fmla="*/ 443749 w 2380436"/>
              <a:gd name="connsiteY3" fmla="*/ 527064 h 527064"/>
              <a:gd name="connsiteX4" fmla="*/ 0 w 2380436"/>
              <a:gd name="connsiteY4" fmla="*/ 3810 h 527064"/>
              <a:gd name="connsiteX0" fmla="*/ 0 w 2356939"/>
              <a:gd name="connsiteY0" fmla="*/ 3810 h 527064"/>
              <a:gd name="connsiteX1" fmla="*/ 2356939 w 2356939"/>
              <a:gd name="connsiteY1" fmla="*/ 0 h 527064"/>
              <a:gd name="connsiteX2" fmla="*/ 2353674 w 2356939"/>
              <a:gd name="connsiteY2" fmla="*/ 523254 h 527064"/>
              <a:gd name="connsiteX3" fmla="*/ 420252 w 2356939"/>
              <a:gd name="connsiteY3" fmla="*/ 527064 h 527064"/>
              <a:gd name="connsiteX4" fmla="*/ 0 w 2356939"/>
              <a:gd name="connsiteY4" fmla="*/ 3810 h 5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939" h="527064">
                <a:moveTo>
                  <a:pt x="0" y="3810"/>
                </a:moveTo>
                <a:lnTo>
                  <a:pt x="2356939" y="0"/>
                </a:lnTo>
                <a:cubicBezTo>
                  <a:pt x="2355851" y="203628"/>
                  <a:pt x="2354762" y="319626"/>
                  <a:pt x="2353674" y="523254"/>
                </a:cubicBezTo>
                <a:lnTo>
                  <a:pt x="420252" y="527064"/>
                </a:lnTo>
                <a:lnTo>
                  <a:pt x="0" y="381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innerShdw blurRad="292100" dist="50800" dir="8100000">
              <a:schemeClr val="tx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0"/>
            <a:ext cx="2286000" cy="381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/>
          <p:cNvSpPr/>
          <p:nvPr userDrawn="1"/>
        </p:nvSpPr>
        <p:spPr>
          <a:xfrm flipH="1" flipV="1">
            <a:off x="152400" y="6354482"/>
            <a:ext cx="10439400" cy="1646518"/>
          </a:xfrm>
          <a:prstGeom prst="flowChartDocument">
            <a:avLst/>
          </a:prstGeom>
          <a:gradFill flip="none" rotWithShape="1">
            <a:gsLst>
              <a:gs pos="0">
                <a:srgbClr val="256273"/>
              </a:gs>
              <a:gs pos="100000">
                <a:srgbClr val="47AAC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innerShdw blurRad="190500" dist="50800" dir="270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Document 11"/>
          <p:cNvSpPr/>
          <p:nvPr userDrawn="1"/>
        </p:nvSpPr>
        <p:spPr>
          <a:xfrm flipV="1">
            <a:off x="-1490869" y="6096000"/>
            <a:ext cx="5834270" cy="4038600"/>
          </a:xfrm>
          <a:prstGeom prst="flowChartDocument">
            <a:avLst/>
          </a:prstGeom>
          <a:solidFill>
            <a:srgbClr val="3E6BB0"/>
          </a:solidFill>
          <a:ln>
            <a:noFill/>
          </a:ln>
          <a:effectLst>
            <a:innerShdw blurRad="254000" dist="50800" dir="270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DFBE416-9CD7-4D41-85C6-B59FF6AF6E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D19-4A5F-493B-A0A6-68B4CB572FE7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3D19-4A5F-493B-A0A6-68B4CB572FE7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BE416-9CD7-4D41-85C6-B59FF6A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Cindy\Documents\DRL\Line%20Simplification\analysis\GHMM\predict3D_nohmm_fast.avi" TargetMode="External"/><Relationship Id="rId13" Type="http://schemas.openxmlformats.org/officeDocument/2006/relationships/image" Target="../media/image40.png"/><Relationship Id="rId3" Type="http://schemas.microsoft.com/office/2007/relationships/media" Target="file:///C:\Users\Cindy\Documents\DRL\Line%20Simplification\analysis\GHMM\predictBUS_hmm.avi" TargetMode="External"/><Relationship Id="rId7" Type="http://schemas.microsoft.com/office/2007/relationships/media" Target="file:///C:\Users\Cindy\Documents\DRL\Line%20Simplification\analysis\GHMM\predict3D_nohmm_fast.avi" TargetMode="External"/><Relationship Id="rId12" Type="http://schemas.openxmlformats.org/officeDocument/2006/relationships/image" Target="../media/image39.png"/><Relationship Id="rId2" Type="http://schemas.openxmlformats.org/officeDocument/2006/relationships/video" Target="file:///C:\Users\Cindy\Documents\DRL\Line%20Simplification\analysis\GHMM\predictBUS_nohmm.avi" TargetMode="External"/><Relationship Id="rId16" Type="http://schemas.openxmlformats.org/officeDocument/2006/relationships/image" Target="../media/image43.png"/><Relationship Id="rId1" Type="http://schemas.microsoft.com/office/2007/relationships/media" Target="file:///C:\Users\Cindy\Documents\DRL\Line%20Simplification\analysis\GHMM\predictBUS_nohmm.avi" TargetMode="External"/><Relationship Id="rId6" Type="http://schemas.openxmlformats.org/officeDocument/2006/relationships/video" Target="file:///C:\Users\Cindy\Documents\DRL\Line%20Simplification\analysis\GHMM\predict3D_hmm_fast.avi" TargetMode="External"/><Relationship Id="rId11" Type="http://schemas.openxmlformats.org/officeDocument/2006/relationships/image" Target="../media/image38.png"/><Relationship Id="rId5" Type="http://schemas.microsoft.com/office/2007/relationships/media" Target="file:///C:\Users\Cindy\Documents\DRL\Line%20Simplification\analysis\GHMM\predict3D_hmm_fast.avi" TargetMode="Externa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13.xml"/><Relationship Id="rId4" Type="http://schemas.openxmlformats.org/officeDocument/2006/relationships/video" Target="file:///C:\Users\Cindy\Documents\DRL\Line%20Simplification\analysis\GHMM\predictBUS_hmm.avi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Trajectory Clustering for Motion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Cynthia Sung, Dan Feldman, Daniela </a:t>
            </a:r>
            <a:r>
              <a:rPr lang="en-US" dirty="0" err="1" smtClean="0"/>
              <a:t>Rus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sz="2400" dirty="0" smtClean="0"/>
              <a:t>October 8,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23" y="6324599"/>
            <a:ext cx="778263" cy="515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076"/>
            <a:ext cx="990600" cy="540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" y="6315491"/>
            <a:ext cx="53949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486912"/>
            <a:ext cx="2619761" cy="20116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9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74" y="3457020"/>
            <a:ext cx="2636526" cy="2035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2608326" cy="200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21" y="1066800"/>
            <a:ext cx="2619761" cy="2011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8290" y="3043535"/>
            <a:ext cx="253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 Trajectory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72868" y="3043535"/>
            <a:ext cx="252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Manual Clustering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09603" y="5486399"/>
            <a:ext cx="2038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Our Algorithm</a:t>
            </a:r>
          </a:p>
          <a:p>
            <a:pPr algn="ctr"/>
            <a:r>
              <a:rPr lang="en-US" sz="2400" dirty="0" smtClean="0"/>
              <a:t>Purity: 84.9%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1582" y="5486400"/>
            <a:ext cx="185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</a:t>
            </a:r>
            <a:r>
              <a:rPr lang="en-US" sz="2400" dirty="0" smtClean="0"/>
              <a:t>-means</a:t>
            </a:r>
          </a:p>
          <a:p>
            <a:pPr algn="ctr"/>
            <a:r>
              <a:rPr lang="en-US" sz="2400" dirty="0" smtClean="0"/>
              <a:t>Purity: 68.6%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6342" y="6434554"/>
            <a:ext cx="3871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source: </a:t>
            </a:r>
            <a:r>
              <a:rPr lang="en-US" sz="1600" dirty="0"/>
              <a:t>Oxford Mobile Robotics Group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437094"/>
            <a:ext cx="283465" cy="24505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7764548" y="4469898"/>
            <a:ext cx="1048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frequency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18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10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58" y="1676400"/>
            <a:ext cx="2167742" cy="355275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1775155" cy="2718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29" y="1800253"/>
            <a:ext cx="1882449" cy="2721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5" y="1676400"/>
            <a:ext cx="2331115" cy="30967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629" y="4579203"/>
            <a:ext cx="1464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Original</a:t>
            </a:r>
          </a:p>
          <a:p>
            <a:pPr algn="ctr"/>
            <a:r>
              <a:rPr lang="en-US" sz="2400" dirty="0" smtClean="0"/>
              <a:t>Trajectory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2398" y="4579203"/>
            <a:ext cx="1498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Manual</a:t>
            </a:r>
          </a:p>
          <a:p>
            <a:pPr algn="ctr"/>
            <a:r>
              <a:rPr lang="en-US" sz="2400" dirty="0" smtClean="0"/>
              <a:t>Clustering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21251" y="4579203"/>
            <a:ext cx="2038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Our Algorithm</a:t>
            </a:r>
          </a:p>
          <a:p>
            <a:pPr algn="ctr"/>
            <a:r>
              <a:rPr lang="en-US" sz="2400" dirty="0" smtClean="0"/>
              <a:t>Purity: 75.9%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28287" y="4579203"/>
            <a:ext cx="1853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</a:t>
            </a:r>
            <a:r>
              <a:rPr lang="en-US" sz="2400" dirty="0" smtClean="0"/>
              <a:t>-means</a:t>
            </a:r>
          </a:p>
          <a:p>
            <a:pPr algn="ctr"/>
            <a:r>
              <a:rPr lang="en-US" sz="2400" dirty="0" smtClean="0"/>
              <a:t>Purity: 54.5%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43148" y="6434554"/>
            <a:ext cx="4257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source: CRAWDAD </a:t>
            </a:r>
            <a:r>
              <a:rPr lang="en-US" sz="1600" dirty="0"/>
              <a:t>data set rice/ad hoc city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86" y="2084827"/>
            <a:ext cx="344425" cy="23103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8016778" y="3070744"/>
            <a:ext cx="1048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frequency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47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Interception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11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dirty="0" smtClean="0"/>
              <a:t>Find motion patterns in the observed trajectory</a:t>
            </a:r>
          </a:p>
          <a:p>
            <a:pPr marL="514350" indent="-514350"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dirty="0" smtClean="0"/>
              <a:t>Fit a Hidden Markov Model (HMM) to the pattern sequence</a:t>
            </a:r>
          </a:p>
          <a:p>
            <a:pPr marL="514350" indent="-514350"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dirty="0" smtClean="0"/>
              <a:t>Predict future motion</a:t>
            </a:r>
          </a:p>
          <a:p>
            <a:pPr marL="514350" indent="-514350"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dirty="0" smtClean="0"/>
              <a:t>Plan a path to the predicted interception point with the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redictBUS_nohm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11"/>
          <a:srcRect l="13105" r="11904" b="2086"/>
          <a:stretch/>
        </p:blipFill>
        <p:spPr>
          <a:xfrm>
            <a:off x="6938139" y="2665572"/>
            <a:ext cx="2049519" cy="3295649"/>
          </a:xfrm>
          <a:prstGeom prst="rect">
            <a:avLst/>
          </a:prstGeom>
        </p:spPr>
      </p:pic>
      <p:pic>
        <p:nvPicPr>
          <p:cNvPr id="25" name="predictBUS_hmm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 rotWithShape="1">
          <a:blip r:embed="rId11"/>
          <a:srcRect l="11253" r="12096" b="2978"/>
          <a:stretch/>
        </p:blipFill>
        <p:spPr>
          <a:xfrm>
            <a:off x="4600762" y="1207881"/>
            <a:ext cx="2152273" cy="3355077"/>
          </a:xfrm>
          <a:prstGeom prst="rect">
            <a:avLst/>
          </a:prstGeom>
        </p:spPr>
      </p:pic>
      <p:pic>
        <p:nvPicPr>
          <p:cNvPr id="15" name="predict3D_hmm_fast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 rotWithShape="1">
          <a:blip r:embed="rId12"/>
          <a:srcRect l="1145" r="3673" b="2636"/>
          <a:stretch/>
        </p:blipFill>
        <p:spPr>
          <a:xfrm>
            <a:off x="238623" y="1350522"/>
            <a:ext cx="2351890" cy="2962875"/>
          </a:xfrm>
          <a:prstGeom prst="rect">
            <a:avLst/>
          </a:prstGeom>
        </p:spPr>
      </p:pic>
      <p:pic>
        <p:nvPicPr>
          <p:cNvPr id="7" name="predict3D_nohmm_fast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 rotWithShape="1">
          <a:blip r:embed="rId12"/>
          <a:srcRect l="4880" r="8303" b="3071"/>
          <a:stretch/>
        </p:blipFill>
        <p:spPr>
          <a:xfrm>
            <a:off x="2590513" y="3298759"/>
            <a:ext cx="2145196" cy="2949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9" y="1350522"/>
            <a:ext cx="2471967" cy="30443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9" y="1350522"/>
            <a:ext cx="2471967" cy="3044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of Interception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4394879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Data-driven motion prediction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72492" y="6195318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Constant velocity assumption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5815609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Constant velocity assumption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4450596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Data-driven motion prediction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92" y="1667216"/>
            <a:ext cx="371110" cy="229584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34159" y="1056290"/>
            <a:ext cx="9207063" cy="5801710"/>
          </a:xfrm>
          <a:custGeom>
            <a:avLst/>
            <a:gdLst>
              <a:gd name="connsiteX0" fmla="*/ 9191297 w 9207063"/>
              <a:gd name="connsiteY0" fmla="*/ 0 h 5801710"/>
              <a:gd name="connsiteX1" fmla="*/ 0 w 9207063"/>
              <a:gd name="connsiteY1" fmla="*/ 0 h 5801710"/>
              <a:gd name="connsiteX2" fmla="*/ 31531 w 9207063"/>
              <a:gd name="connsiteY2" fmla="*/ 4698124 h 5801710"/>
              <a:gd name="connsiteX3" fmla="*/ 2380594 w 9207063"/>
              <a:gd name="connsiteY3" fmla="*/ 5234151 h 5801710"/>
              <a:gd name="connsiteX4" fmla="*/ 2916621 w 9207063"/>
              <a:gd name="connsiteY4" fmla="*/ 5644055 h 5801710"/>
              <a:gd name="connsiteX5" fmla="*/ 3011214 w 9207063"/>
              <a:gd name="connsiteY5" fmla="*/ 5738648 h 5801710"/>
              <a:gd name="connsiteX6" fmla="*/ 3358056 w 9207063"/>
              <a:gd name="connsiteY6" fmla="*/ 5770179 h 5801710"/>
              <a:gd name="connsiteX7" fmla="*/ 3673366 w 9207063"/>
              <a:gd name="connsiteY7" fmla="*/ 5801710 h 5801710"/>
              <a:gd name="connsiteX8" fmla="*/ 8434552 w 9207063"/>
              <a:gd name="connsiteY8" fmla="*/ 5580993 h 5801710"/>
              <a:gd name="connsiteX9" fmla="*/ 8434552 w 9207063"/>
              <a:gd name="connsiteY9" fmla="*/ 5391807 h 5801710"/>
              <a:gd name="connsiteX10" fmla="*/ 8812925 w 9207063"/>
              <a:gd name="connsiteY10" fmla="*/ 5360276 h 5801710"/>
              <a:gd name="connsiteX11" fmla="*/ 9207063 w 9207063"/>
              <a:gd name="connsiteY11" fmla="*/ 5344510 h 5801710"/>
              <a:gd name="connsiteX12" fmla="*/ 9191297 w 9207063"/>
              <a:gd name="connsiteY12" fmla="*/ 0 h 58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7063" h="5801710">
                <a:moveTo>
                  <a:pt x="9191297" y="0"/>
                </a:moveTo>
                <a:lnTo>
                  <a:pt x="0" y="0"/>
                </a:lnTo>
                <a:lnTo>
                  <a:pt x="31531" y="4698124"/>
                </a:lnTo>
                <a:lnTo>
                  <a:pt x="2380594" y="5234151"/>
                </a:lnTo>
                <a:lnTo>
                  <a:pt x="2916621" y="5644055"/>
                </a:lnTo>
                <a:lnTo>
                  <a:pt x="3011214" y="5738648"/>
                </a:lnTo>
                <a:lnTo>
                  <a:pt x="3358056" y="5770179"/>
                </a:lnTo>
                <a:lnTo>
                  <a:pt x="3673366" y="5801710"/>
                </a:lnTo>
                <a:lnTo>
                  <a:pt x="8434552" y="5580993"/>
                </a:lnTo>
                <a:lnTo>
                  <a:pt x="8434552" y="5391807"/>
                </a:lnTo>
                <a:lnTo>
                  <a:pt x="8812925" y="5360276"/>
                </a:lnTo>
                <a:lnTo>
                  <a:pt x="9207063" y="5344510"/>
                </a:lnTo>
                <a:cubicBezTo>
                  <a:pt x="9201808" y="3563007"/>
                  <a:pt x="9196552" y="1781503"/>
                  <a:pt x="9191297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94257"/>
              </p:ext>
            </p:extLst>
          </p:nvPr>
        </p:nvGraphicFramePr>
        <p:xfrm>
          <a:off x="501869" y="2917499"/>
          <a:ext cx="8166538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38"/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Q1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0.8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0.3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Q2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12.7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1.4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Q3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15.5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13.4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4138" y="2362200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 = 100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813738" y="2362200"/>
                <a:ext cx="6206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en-US" sz="2800" b="1" dirty="0">
                  <a:latin typeface="+mj-lt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38" y="2362200"/>
                <a:ext cx="620683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8" grpId="0" animBg="1"/>
      <p:bldP spid="9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47800"/>
            <a:ext cx="1219202" cy="1188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60960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Novel trajectory clustering algorithm</a:t>
            </a:r>
          </a:p>
          <a:p>
            <a:r>
              <a:rPr lang="en-US" sz="2400" dirty="0" smtClean="0"/>
              <a:t>Applicable to high dimensional trajectories</a:t>
            </a:r>
          </a:p>
          <a:p>
            <a:r>
              <a:rPr lang="en-US" sz="2400" dirty="0" smtClean="0"/>
              <a:t>Higher quality approximation than</a:t>
            </a:r>
            <a:br>
              <a:rPr lang="en-US" sz="2400" dirty="0" smtClean="0"/>
            </a:br>
            <a:r>
              <a:rPr lang="en-US" sz="2400" dirty="0" smtClean="0"/>
              <a:t>current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Simulations demonstrate benefits to interception planning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Data-Driven Interception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41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Support for this project has been provided in part by the Future </a:t>
            </a:r>
            <a:r>
              <a:rPr lang="en-US" sz="1600" dirty="0" smtClean="0"/>
              <a:t>Urban Mobility </a:t>
            </a:r>
            <a:r>
              <a:rPr lang="en-US" sz="1600" dirty="0"/>
              <a:t>project of the Singapore-MIT Alliance for Research </a:t>
            </a:r>
            <a:r>
              <a:rPr lang="en-US" sz="1600" dirty="0" smtClean="0"/>
              <a:t>and Technology </a:t>
            </a:r>
            <a:r>
              <a:rPr lang="en-US" sz="1600" dirty="0"/>
              <a:t>(SMART) Center, with funding from Singapore’s </a:t>
            </a:r>
            <a:r>
              <a:rPr lang="en-US" sz="1600" dirty="0" smtClean="0"/>
              <a:t>National Research </a:t>
            </a:r>
            <a:r>
              <a:rPr lang="en-US" sz="1600" dirty="0"/>
              <a:t>Science Foundation, by the </a:t>
            </a:r>
            <a:r>
              <a:rPr lang="en-US" sz="1600" dirty="0" err="1"/>
              <a:t>Foxconn</a:t>
            </a:r>
            <a:r>
              <a:rPr lang="en-US" sz="1600" dirty="0"/>
              <a:t> Company, by ONR </a:t>
            </a:r>
            <a:r>
              <a:rPr lang="en-US" sz="1600" dirty="0" smtClean="0"/>
              <a:t>MURI grants </a:t>
            </a:r>
            <a:r>
              <a:rPr lang="en-US" sz="1600" dirty="0"/>
              <a:t>N00014-09-1-1051 and N00014-09-1-1031, and by NSF award </a:t>
            </a:r>
            <a:r>
              <a:rPr lang="en-US" sz="1600" dirty="0" smtClean="0"/>
              <a:t>IIS-1117178.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29000"/>
            <a:ext cx="1219202" cy="1191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8400"/>
            <a:ext cx="1219202" cy="11917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95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80312" y="2634454"/>
            <a:ext cx="190500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68066" y="434133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6000000">
            <a:off x="457332" y="4310337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5100000">
            <a:off x="769106" y="4413401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1089146" y="4399842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5400000">
            <a:off x="1409186" y="431486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700000">
            <a:off x="1713986" y="437620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820000">
            <a:off x="2003483" y="4309329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5400000">
            <a:off x="2285099" y="4369773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5400000">
            <a:off x="2567426" y="4371298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700000">
            <a:off x="2874551" y="4257372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19265" y="39908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80225" y="36860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080225" y="34726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13904" y="32440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32983" y="30002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64985" y="26954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052133" y="24058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34592" y="239733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27546" y="231803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756146" y="2273343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984746" y="22534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231103" y="2319063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441946" y="2364783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746746" y="23296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043407" y="23144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356151" y="24058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508551" y="25582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532120" y="27716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467802" y="3041285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554271" y="325929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452625" y="3508558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623560" y="371649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88494" y="394664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616907" y="4262317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519331" y="4504261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64711" y="4549981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998784" y="4499611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836699" y="46004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13818" y="463296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264166" y="4471455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45289" y="463141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607167" y="463141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380634" y="4562895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123684" y="4436649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093009" y="41927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087263" y="394664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007057" y="37622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006413" y="354782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148308" y="333549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051325" y="309165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128997" y="277161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154080" y="2533742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224423" y="228393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426032" y="2273343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595634" y="242109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847586" y="2382578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139663" y="2382578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350506" y="2334079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661833" y="2351610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953064" y="242109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176917" y="2344894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417111" y="2390768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542774" y="2436488"/>
            <a:ext cx="91440" cy="914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4513" y="1896814"/>
            <a:ext cx="319266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Noise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Sampling frequency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Inaccurate 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2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"/>
                            </p:stCondLst>
                            <p:childTnLst>
                              <p:par>
                                <p:cTn id="5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"/>
                            </p:stCondLst>
                            <p:childTnLst>
                              <p:par>
                                <p:cTn id="8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"/>
                            </p:stCondLst>
                            <p:childTnLst>
                              <p:par>
                                <p:cTn id="8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"/>
                            </p:stCondLst>
                            <p:childTnLst>
                              <p:par>
                                <p:cTn id="10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"/>
                            </p:stCondLst>
                            <p:childTnLst>
                              <p:par>
                                <p:cTn id="1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00"/>
                            </p:stCondLst>
                            <p:childTnLst>
                              <p:par>
                                <p:cTn id="13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00"/>
                            </p:stCondLst>
                            <p:childTnLst>
                              <p:par>
                                <p:cTn id="13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00"/>
                            </p:stCondLst>
                            <p:childTnLst>
                              <p:par>
                                <p:cTn id="1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"/>
                            </p:stCondLst>
                            <p:childTnLst>
                              <p:par>
                                <p:cTn id="15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2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"/>
                            </p:stCondLst>
                            <p:childTnLst>
                              <p:par>
                                <p:cTn id="16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00"/>
                            </p:stCondLst>
                            <p:childTnLst>
                              <p:par>
                                <p:cTn id="17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4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"/>
                            </p:stCondLst>
                            <p:childTnLst>
                              <p:par>
                                <p:cTn id="18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6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700"/>
                            </p:stCondLst>
                            <p:childTnLst>
                              <p:par>
                                <p:cTn id="19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5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7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8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00"/>
                            </p:stCondLst>
                            <p:childTnLst>
                              <p:par>
                                <p:cTn id="20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9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0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2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300"/>
                            </p:stCondLst>
                            <p:childTnLst>
                              <p:par>
                                <p:cTn id="23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7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3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400"/>
                            </p:stCondLst>
                            <p:childTnLst>
                              <p:par>
                                <p:cTn id="2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4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4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500"/>
                            </p:stCondLst>
                            <p:childTnLst>
                              <p:par>
                                <p:cTn id="24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1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600"/>
                            </p:stCondLst>
                            <p:childTnLst>
                              <p:par>
                                <p:cTn id="25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7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8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6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700"/>
                            </p:stCondLst>
                            <p:childTnLst>
                              <p:par>
                                <p:cTn id="26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7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800"/>
                            </p:stCondLst>
                            <p:childTnLst>
                              <p:par>
                                <p:cTn id="27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1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2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8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9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5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6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100"/>
                            </p:stCondLst>
                            <p:childTnLst>
                              <p:par>
                                <p:cTn id="29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2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3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200"/>
                            </p:stCondLst>
                            <p:childTnLst>
                              <p:par>
                                <p:cTn id="29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2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300"/>
                            </p:stCondLst>
                            <p:childTnLst>
                              <p:par>
                                <p:cTn id="30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6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7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3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400"/>
                            </p:stCondLst>
                            <p:childTnLst>
                              <p:par>
                                <p:cTn id="31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4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4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500"/>
                            </p:stCondLst>
                            <p:childTnLst>
                              <p:par>
                                <p:cTn id="3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0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1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4600"/>
                            </p:stCondLst>
                            <p:childTnLst>
                              <p:par>
                                <p:cTn id="32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7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8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4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5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800"/>
                            </p:stCondLst>
                            <p:childTnLst>
                              <p:par>
                                <p:cTn id="3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1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2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900"/>
                            </p:stCondLst>
                            <p:childTnLst>
                              <p:par>
                                <p:cTn id="3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9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000"/>
                            </p:stCondLst>
                            <p:childTnLst>
                              <p:par>
                                <p:cTn id="35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5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6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100"/>
                            </p:stCondLst>
                            <p:childTnLst>
                              <p:par>
                                <p:cTn id="36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2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3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1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200"/>
                            </p:stCondLst>
                            <p:childTnLst>
                              <p:par>
                                <p:cTn id="36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9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0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2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300"/>
                            </p:stCondLst>
                            <p:childTnLst>
                              <p:par>
                                <p:cTn id="37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6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7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3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400"/>
                            </p:stCondLst>
                            <p:childTnLst>
                              <p:par>
                                <p:cTn id="38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3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4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4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500"/>
                            </p:stCondLst>
                            <p:childTnLst>
                              <p:par>
                                <p:cTn id="38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0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1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600"/>
                            </p:stCondLst>
                            <p:childTnLst>
                              <p:par>
                                <p:cTn id="39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7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8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700"/>
                            </p:stCondLst>
                            <p:childTnLst>
                              <p:par>
                                <p:cTn id="40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4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5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7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800"/>
                            </p:stCondLst>
                            <p:childTnLst>
                              <p:par>
                                <p:cTn id="41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1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2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8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900"/>
                            </p:stCondLst>
                            <p:childTnLst>
                              <p:par>
                                <p:cTn id="4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9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6000"/>
                            </p:stCondLst>
                            <p:childTnLst>
                              <p:par>
                                <p:cTn id="42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5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6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6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6100"/>
                            </p:stCondLst>
                            <p:childTnLst>
                              <p:par>
                                <p:cTn id="4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2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3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61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6200"/>
                            </p:stCondLst>
                            <p:childTnLst>
                              <p:par>
                                <p:cTn id="43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9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0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7" grpId="0" animBg="1"/>
      <p:bldP spid="37" grpId="1" animBg="1"/>
      <p:bldP spid="40" grpId="0" animBg="1"/>
      <p:bldP spid="40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SLAM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Ranganathan</a:t>
            </a:r>
            <a:r>
              <a:rPr lang="en-US" sz="2000" dirty="0"/>
              <a:t> and </a:t>
            </a:r>
            <a:r>
              <a:rPr lang="en-US" sz="2000" dirty="0" err="1" smtClean="0"/>
              <a:t>Dellaert</a:t>
            </a:r>
            <a:r>
              <a:rPr lang="en-US" sz="2000" dirty="0" smtClean="0"/>
              <a:t>, 2011; Cummins and Newman, 2009; </a:t>
            </a:r>
            <a:r>
              <a:rPr lang="en-US" sz="2000" dirty="0" err="1" smtClean="0"/>
              <a:t>Durrant</a:t>
            </a:r>
            <a:r>
              <a:rPr lang="en-US" sz="2000" dirty="0" smtClean="0"/>
              <a:t>-Whyte and Bailey, 2006; Fox et al, 2006; </a:t>
            </a:r>
            <a:r>
              <a:rPr lang="en-US" sz="2000" dirty="0" err="1" smtClean="0"/>
              <a:t>Choset</a:t>
            </a:r>
            <a:r>
              <a:rPr lang="en-US" sz="2000" dirty="0" smtClean="0"/>
              <a:t> and </a:t>
            </a:r>
            <a:r>
              <a:rPr lang="en-US" sz="2000" dirty="0" err="1" smtClean="0"/>
              <a:t>Nagatani</a:t>
            </a:r>
            <a:r>
              <a:rPr lang="en-US" sz="2000" dirty="0" smtClean="0"/>
              <a:t> 2001]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lvl="0" indent="0"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Tracking, Interception, Avoidance</a:t>
            </a:r>
            <a:endParaRPr lang="en-US" altLang="zh-CN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[Joseph et al, 2011; </a:t>
            </a:r>
            <a:r>
              <a:rPr lang="en-US" sz="2000" dirty="0" err="1" smtClean="0">
                <a:solidFill>
                  <a:prstClr val="black"/>
                </a:solidFill>
              </a:rPr>
              <a:t>Rubagotti</a:t>
            </a:r>
            <a:r>
              <a:rPr lang="en-US" sz="2000" dirty="0" smtClean="0">
                <a:solidFill>
                  <a:prstClr val="black"/>
                </a:solidFill>
              </a:rPr>
              <a:t> et al, 2011; </a:t>
            </a:r>
            <a:r>
              <a:rPr lang="en-US" sz="2000" dirty="0"/>
              <a:t>Vasquez et al, 2009; </a:t>
            </a:r>
            <a:r>
              <a:rPr lang="en-US" sz="2000" dirty="0" err="1"/>
              <a:t>Bennewitz</a:t>
            </a:r>
            <a:r>
              <a:rPr lang="en-US" sz="2000" dirty="0"/>
              <a:t> et al, 2004; </a:t>
            </a:r>
            <a:r>
              <a:rPr lang="en-US" sz="2000" dirty="0" err="1" smtClean="0"/>
              <a:t>Chakravarthy</a:t>
            </a:r>
            <a:r>
              <a:rPr lang="en-US" sz="2000" dirty="0" smtClean="0"/>
              <a:t> and </a:t>
            </a:r>
            <a:r>
              <a:rPr lang="en-US" sz="2000" dirty="0" err="1" smtClean="0"/>
              <a:t>Ghose</a:t>
            </a:r>
            <a:r>
              <a:rPr lang="en-US" sz="2000" dirty="0" smtClean="0"/>
              <a:t>, 1998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5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De-noising</a:t>
            </a:r>
            <a:endParaRPr lang="en-US" altLang="zh-CN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dirty="0" err="1" smtClean="0">
                <a:solidFill>
                  <a:prstClr val="black"/>
                </a:solidFill>
              </a:rPr>
              <a:t>Hönle</a:t>
            </a:r>
            <a:r>
              <a:rPr lang="en-US" sz="2000" dirty="0" smtClean="0">
                <a:solidFill>
                  <a:prstClr val="black"/>
                </a:solidFill>
              </a:rPr>
              <a:t> et al, 2010; </a:t>
            </a:r>
            <a:r>
              <a:rPr lang="en-US" sz="2000" dirty="0" err="1" smtClean="0">
                <a:solidFill>
                  <a:prstClr val="black"/>
                </a:solidFill>
              </a:rPr>
              <a:t>Barla</a:t>
            </a:r>
            <a:r>
              <a:rPr lang="en-US" sz="2000" dirty="0" smtClean="0">
                <a:solidFill>
                  <a:prstClr val="black"/>
                </a:solidFill>
              </a:rPr>
              <a:t> et al, 2005; Cao et al, 2006; </a:t>
            </a:r>
            <a:r>
              <a:rPr lang="en-US" sz="2000" dirty="0" err="1" smtClean="0">
                <a:solidFill>
                  <a:prstClr val="black"/>
                </a:solidFill>
              </a:rPr>
              <a:t>Lerman</a:t>
            </a:r>
            <a:r>
              <a:rPr lang="en-US" sz="2000" dirty="0" smtClean="0">
                <a:solidFill>
                  <a:prstClr val="black"/>
                </a:solidFill>
              </a:rPr>
              <a:t>, 1980; Douglas and </a:t>
            </a:r>
            <a:r>
              <a:rPr lang="en-US" sz="2000" dirty="0" err="1" smtClean="0">
                <a:solidFill>
                  <a:prstClr val="black"/>
                </a:solidFill>
              </a:rPr>
              <a:t>Peucker</a:t>
            </a:r>
            <a:r>
              <a:rPr lang="en-US" sz="2000" dirty="0" smtClean="0">
                <a:solidFill>
                  <a:prstClr val="black"/>
                </a:solidFill>
              </a:rPr>
              <a:t>, 1973; Bellman, 1960]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Trajectory clustering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 smtClean="0"/>
              <a:t>[Ying et al, 2011; Chen et al, 2010; </a:t>
            </a:r>
            <a:r>
              <a:rPr lang="en-US" sz="2000" dirty="0" err="1" smtClean="0"/>
              <a:t>Sacharidis</a:t>
            </a:r>
            <a:r>
              <a:rPr lang="en-US" sz="2000" dirty="0" smtClean="0"/>
              <a:t> et al, 2008; Lee </a:t>
            </a:r>
            <a:r>
              <a:rPr lang="en-US" sz="2000" dirty="0"/>
              <a:t>et al, </a:t>
            </a:r>
            <a:r>
              <a:rPr lang="en-US" sz="2000" dirty="0" smtClean="0"/>
              <a:t>2007; </a:t>
            </a:r>
            <a:r>
              <a:rPr lang="en-US" sz="2000" dirty="0" err="1" smtClean="0"/>
              <a:t>Nanni</a:t>
            </a:r>
            <a:r>
              <a:rPr lang="en-US" sz="2000" dirty="0" smtClean="0"/>
              <a:t> et al, 2006; Fu et al, 2005; Keogh &amp; </a:t>
            </a:r>
            <a:r>
              <a:rPr lang="en-US" sz="2000" dirty="0" err="1" smtClean="0"/>
              <a:t>Pazzani</a:t>
            </a:r>
            <a:r>
              <a:rPr lang="en-US" sz="2000" dirty="0" smtClean="0"/>
              <a:t>, </a:t>
            </a:r>
            <a:r>
              <a:rPr lang="en-US" sz="2000" dirty="0"/>
              <a:t>2000; </a:t>
            </a:r>
            <a:r>
              <a:rPr lang="en-US" sz="2000" dirty="0" err="1"/>
              <a:t>Agrawal</a:t>
            </a:r>
            <a:r>
              <a:rPr lang="en-US" sz="2000" dirty="0"/>
              <a:t> et al, </a:t>
            </a:r>
            <a:r>
              <a:rPr lang="en-US" sz="2000" dirty="0" smtClean="0"/>
              <a:t>1993]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ntent Placeholder 9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Problem: </a:t>
            </a:r>
            <a:r>
              <a:rPr lang="en-US" dirty="0" smtClean="0"/>
              <a:t>Given a trajectory </a:t>
            </a:r>
            <a:r>
              <a:rPr lang="en-US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/>
              <a:t>, find a set of motion patterns </a:t>
            </a:r>
            <a:r>
              <a:rPr lang="en-US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dirty="0" smtClean="0"/>
              <a:t> such that </a:t>
            </a:r>
            <a:r>
              <a:rPr lang="en-US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/>
              <a:t> can be approximated by a sequence of elements from</a:t>
            </a:r>
            <a:r>
              <a:rPr lang="zh-CN" altLang="en-US" dirty="0" smtClean="0"/>
              <a:t> </a:t>
            </a:r>
            <a:r>
              <a:rPr lang="en-US" altLang="zh-CN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3</a:t>
            </a:fld>
            <a:endParaRPr lang="en-US"/>
          </a:p>
        </p:txBody>
      </p:sp>
      <p:sp>
        <p:nvSpPr>
          <p:cNvPr id="92" name="Text Placeholder 9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Trajectory Clustering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86560" y="2910794"/>
            <a:ext cx="0" cy="2667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6560" y="5577794"/>
            <a:ext cx="7647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05552" y="5652180"/>
                <a:ext cx="4242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552" y="5652180"/>
                <a:ext cx="4242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160" y="3982684"/>
                <a:ext cx="497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60" y="3982684"/>
                <a:ext cx="4972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065130" y="50159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15368" y="47263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65606" y="45739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15844" y="41015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66082" y="37967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16320" y="3644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66558" y="34157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16796" y="3263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67034" y="34157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17272" y="37357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67510" y="38119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17748" y="38729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67986" y="4025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18224" y="42539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68462" y="45739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18700" y="48025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68938" y="48787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19176" y="50921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69414" y="48635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19652" y="47111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69890" y="46349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20128" y="45739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20604" y="4025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71318" y="3644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22032" y="33395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71794" y="35071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21080" y="37967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70366" y="43301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21556" y="35833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70842" y="39491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72270" y="3644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22508" y="4025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72746" y="48025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22984" y="51835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73222" y="48787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323460" y="45587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473698" y="43301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11467" y="42691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87005" y="36443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62543" y="31871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024774" y="34157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00312" y="35833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749236" y="40405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438081" y="37357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75850" y="40405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13619" y="41929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851388" y="43301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989157" y="472639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126926" y="48635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264682" y="501595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086709" y="3296279"/>
            <a:ext cx="1069848" cy="18288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63171" y="3296279"/>
            <a:ext cx="1828800" cy="18288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065394" y="3296279"/>
            <a:ext cx="1143000" cy="18288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159206" y="3285210"/>
            <a:ext cx="1508760" cy="187452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480289" y="3285210"/>
            <a:ext cx="594360" cy="187452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224864" y="3285210"/>
            <a:ext cx="1097280" cy="187452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143000" y="3895042"/>
            <a:ext cx="274320" cy="27432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3" name="Oval 82"/>
          <p:cNvSpPr/>
          <p:nvPr/>
        </p:nvSpPr>
        <p:spPr>
          <a:xfrm>
            <a:off x="4114800" y="3895042"/>
            <a:ext cx="274320" cy="27432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4" name="Oval 83"/>
          <p:cNvSpPr/>
          <p:nvPr/>
        </p:nvSpPr>
        <p:spPr>
          <a:xfrm>
            <a:off x="6324600" y="3895042"/>
            <a:ext cx="274320" cy="27432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5" name="Oval 84"/>
          <p:cNvSpPr/>
          <p:nvPr/>
        </p:nvSpPr>
        <p:spPr>
          <a:xfrm>
            <a:off x="2545080" y="3395914"/>
            <a:ext cx="274320" cy="2743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86" name="Oval 85"/>
          <p:cNvSpPr/>
          <p:nvPr/>
        </p:nvSpPr>
        <p:spPr>
          <a:xfrm>
            <a:off x="7574280" y="3395914"/>
            <a:ext cx="274320" cy="2743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87" name="Oval 86"/>
          <p:cNvSpPr/>
          <p:nvPr/>
        </p:nvSpPr>
        <p:spPr>
          <a:xfrm>
            <a:off x="5745480" y="3395914"/>
            <a:ext cx="274320" cy="2743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9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599"/>
            <a:ext cx="2066548" cy="15514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52600"/>
            <a:ext cx="2054356" cy="1551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45" y="1510283"/>
            <a:ext cx="2136652" cy="2036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15738"/>
            <a:ext cx="2136652" cy="2026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81" y="4235195"/>
            <a:ext cx="2026924" cy="15880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502" y="3402680"/>
            <a:ext cx="253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Original Trajectory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1390" y="3402680"/>
            <a:ext cx="255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Line Simplification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01048" y="3402680"/>
            <a:ext cx="2383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/>
              <a:t>-lines Projection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4674" y="6061871"/>
            <a:ext cx="25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Interval Clustering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8959" y="6061871"/>
            <a:ext cx="279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Final Approximation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2971800" y="2385117"/>
            <a:ext cx="519545" cy="286399"/>
          </a:xfrm>
          <a:prstGeom prst="rightArrow">
            <a:avLst>
              <a:gd name="adj1" fmla="val 50000"/>
              <a:gd name="adj2" fmla="val 10294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1905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34801" y="2385117"/>
            <a:ext cx="519545" cy="286399"/>
          </a:xfrm>
          <a:prstGeom prst="rightArrow">
            <a:avLst>
              <a:gd name="adj1" fmla="val 50000"/>
              <a:gd name="adj2" fmla="val 10294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1905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447800" y="4886001"/>
            <a:ext cx="519545" cy="286399"/>
          </a:xfrm>
          <a:prstGeom prst="rightArrow">
            <a:avLst>
              <a:gd name="adj1" fmla="val 50000"/>
              <a:gd name="adj2" fmla="val 10294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1905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510801" y="4886001"/>
            <a:ext cx="519545" cy="286399"/>
          </a:xfrm>
          <a:prstGeom prst="rightArrow">
            <a:avLst>
              <a:gd name="adj1" fmla="val 50000"/>
              <a:gd name="adj2" fmla="val 10294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1905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5"/>
          <p:cNvSpPr/>
          <p:nvPr/>
        </p:nvSpPr>
        <p:spPr>
          <a:xfrm>
            <a:off x="5320633" y="3276600"/>
            <a:ext cx="3391602" cy="2192422"/>
          </a:xfrm>
          <a:custGeom>
            <a:avLst/>
            <a:gdLst>
              <a:gd name="connsiteX0" fmla="*/ 0 w 3400926"/>
              <a:gd name="connsiteY0" fmla="*/ 1470526 h 2128253"/>
              <a:gd name="connsiteX1" fmla="*/ 882316 w 3400926"/>
              <a:gd name="connsiteY1" fmla="*/ 58821 h 2128253"/>
              <a:gd name="connsiteX2" fmla="*/ 1401010 w 3400926"/>
              <a:gd name="connsiteY2" fmla="*/ 1534695 h 2128253"/>
              <a:gd name="connsiteX3" fmla="*/ 2080126 w 3400926"/>
              <a:gd name="connsiteY3" fmla="*/ 64168 h 2128253"/>
              <a:gd name="connsiteX4" fmla="*/ 2390274 w 3400926"/>
              <a:gd name="connsiteY4" fmla="*/ 0 h 2128253"/>
              <a:gd name="connsiteX5" fmla="*/ 3400926 w 3400926"/>
              <a:gd name="connsiteY5" fmla="*/ 1294063 h 2128253"/>
              <a:gd name="connsiteX6" fmla="*/ 3400926 w 3400926"/>
              <a:gd name="connsiteY6" fmla="*/ 1769979 h 2128253"/>
              <a:gd name="connsiteX7" fmla="*/ 2400968 w 3400926"/>
              <a:gd name="connsiteY7" fmla="*/ 524042 h 2128253"/>
              <a:gd name="connsiteX8" fmla="*/ 2133600 w 3400926"/>
              <a:gd name="connsiteY8" fmla="*/ 582863 h 2128253"/>
              <a:gd name="connsiteX9" fmla="*/ 1422400 w 3400926"/>
              <a:gd name="connsiteY9" fmla="*/ 2128253 h 2128253"/>
              <a:gd name="connsiteX10" fmla="*/ 871621 w 3400926"/>
              <a:gd name="connsiteY10" fmla="*/ 1090863 h 2128253"/>
              <a:gd name="connsiteX11" fmla="*/ 74863 w 3400926"/>
              <a:gd name="connsiteY11" fmla="*/ 1925053 h 2128253"/>
              <a:gd name="connsiteX12" fmla="*/ 0 w 3400926"/>
              <a:gd name="connsiteY12" fmla="*/ 1470526 h 2128253"/>
              <a:gd name="connsiteX0" fmla="*/ 0 w 3400926"/>
              <a:gd name="connsiteY0" fmla="*/ 1470526 h 2128253"/>
              <a:gd name="connsiteX1" fmla="*/ 882316 w 3400926"/>
              <a:gd name="connsiteY1" fmla="*/ 58821 h 2128253"/>
              <a:gd name="connsiteX2" fmla="*/ 1401010 w 3400926"/>
              <a:gd name="connsiteY2" fmla="*/ 1534695 h 2128253"/>
              <a:gd name="connsiteX3" fmla="*/ 2080126 w 3400926"/>
              <a:gd name="connsiteY3" fmla="*/ 64168 h 2128253"/>
              <a:gd name="connsiteX4" fmla="*/ 2390274 w 3400926"/>
              <a:gd name="connsiteY4" fmla="*/ 0 h 2128253"/>
              <a:gd name="connsiteX5" fmla="*/ 3400926 w 3400926"/>
              <a:gd name="connsiteY5" fmla="*/ 1294063 h 2128253"/>
              <a:gd name="connsiteX6" fmla="*/ 3400926 w 3400926"/>
              <a:gd name="connsiteY6" fmla="*/ 1791368 h 2128253"/>
              <a:gd name="connsiteX7" fmla="*/ 2400968 w 3400926"/>
              <a:gd name="connsiteY7" fmla="*/ 524042 h 2128253"/>
              <a:gd name="connsiteX8" fmla="*/ 2133600 w 3400926"/>
              <a:gd name="connsiteY8" fmla="*/ 582863 h 2128253"/>
              <a:gd name="connsiteX9" fmla="*/ 1422400 w 3400926"/>
              <a:gd name="connsiteY9" fmla="*/ 2128253 h 2128253"/>
              <a:gd name="connsiteX10" fmla="*/ 871621 w 3400926"/>
              <a:gd name="connsiteY10" fmla="*/ 1090863 h 2128253"/>
              <a:gd name="connsiteX11" fmla="*/ 74863 w 3400926"/>
              <a:gd name="connsiteY11" fmla="*/ 1925053 h 2128253"/>
              <a:gd name="connsiteX12" fmla="*/ 0 w 3400926"/>
              <a:gd name="connsiteY12" fmla="*/ 1470526 h 2128253"/>
              <a:gd name="connsiteX0" fmla="*/ 0 w 3400926"/>
              <a:gd name="connsiteY0" fmla="*/ 1470526 h 2128253"/>
              <a:gd name="connsiteX1" fmla="*/ 882316 w 3400926"/>
              <a:gd name="connsiteY1" fmla="*/ 58821 h 2128253"/>
              <a:gd name="connsiteX2" fmla="*/ 1401010 w 3400926"/>
              <a:gd name="connsiteY2" fmla="*/ 1534695 h 2128253"/>
              <a:gd name="connsiteX3" fmla="*/ 2080126 w 3400926"/>
              <a:gd name="connsiteY3" fmla="*/ 64168 h 2128253"/>
              <a:gd name="connsiteX4" fmla="*/ 2390274 w 3400926"/>
              <a:gd name="connsiteY4" fmla="*/ 0 h 2128253"/>
              <a:gd name="connsiteX5" fmla="*/ 3400926 w 3400926"/>
              <a:gd name="connsiteY5" fmla="*/ 1294063 h 2128253"/>
              <a:gd name="connsiteX6" fmla="*/ 3400926 w 3400926"/>
              <a:gd name="connsiteY6" fmla="*/ 1791368 h 2128253"/>
              <a:gd name="connsiteX7" fmla="*/ 2395621 w 3400926"/>
              <a:gd name="connsiteY7" fmla="*/ 443831 h 2128253"/>
              <a:gd name="connsiteX8" fmla="*/ 2133600 w 3400926"/>
              <a:gd name="connsiteY8" fmla="*/ 582863 h 2128253"/>
              <a:gd name="connsiteX9" fmla="*/ 1422400 w 3400926"/>
              <a:gd name="connsiteY9" fmla="*/ 2128253 h 2128253"/>
              <a:gd name="connsiteX10" fmla="*/ 871621 w 3400926"/>
              <a:gd name="connsiteY10" fmla="*/ 1090863 h 2128253"/>
              <a:gd name="connsiteX11" fmla="*/ 74863 w 3400926"/>
              <a:gd name="connsiteY11" fmla="*/ 1925053 h 2128253"/>
              <a:gd name="connsiteX12" fmla="*/ 0 w 3400926"/>
              <a:gd name="connsiteY12" fmla="*/ 1470526 h 2128253"/>
              <a:gd name="connsiteX0" fmla="*/ 0 w 3406273"/>
              <a:gd name="connsiteY0" fmla="*/ 1470526 h 2128253"/>
              <a:gd name="connsiteX1" fmla="*/ 882316 w 3406273"/>
              <a:gd name="connsiteY1" fmla="*/ 58821 h 2128253"/>
              <a:gd name="connsiteX2" fmla="*/ 1401010 w 3406273"/>
              <a:gd name="connsiteY2" fmla="*/ 1534695 h 2128253"/>
              <a:gd name="connsiteX3" fmla="*/ 2080126 w 3406273"/>
              <a:gd name="connsiteY3" fmla="*/ 64168 h 2128253"/>
              <a:gd name="connsiteX4" fmla="*/ 2390274 w 3406273"/>
              <a:gd name="connsiteY4" fmla="*/ 0 h 2128253"/>
              <a:gd name="connsiteX5" fmla="*/ 3400926 w 3406273"/>
              <a:gd name="connsiteY5" fmla="*/ 1294063 h 2128253"/>
              <a:gd name="connsiteX6" fmla="*/ 3406273 w 3406273"/>
              <a:gd name="connsiteY6" fmla="*/ 1748589 h 2128253"/>
              <a:gd name="connsiteX7" fmla="*/ 2395621 w 3406273"/>
              <a:gd name="connsiteY7" fmla="*/ 443831 h 2128253"/>
              <a:gd name="connsiteX8" fmla="*/ 2133600 w 3406273"/>
              <a:gd name="connsiteY8" fmla="*/ 582863 h 2128253"/>
              <a:gd name="connsiteX9" fmla="*/ 1422400 w 3406273"/>
              <a:gd name="connsiteY9" fmla="*/ 2128253 h 2128253"/>
              <a:gd name="connsiteX10" fmla="*/ 871621 w 3406273"/>
              <a:gd name="connsiteY10" fmla="*/ 1090863 h 2128253"/>
              <a:gd name="connsiteX11" fmla="*/ 74863 w 3406273"/>
              <a:gd name="connsiteY11" fmla="*/ 1925053 h 2128253"/>
              <a:gd name="connsiteX12" fmla="*/ 0 w 3406273"/>
              <a:gd name="connsiteY12" fmla="*/ 1470526 h 2128253"/>
              <a:gd name="connsiteX0" fmla="*/ 0 w 3406273"/>
              <a:gd name="connsiteY0" fmla="*/ 1470526 h 2128253"/>
              <a:gd name="connsiteX1" fmla="*/ 882316 w 3406273"/>
              <a:gd name="connsiteY1" fmla="*/ 58821 h 2128253"/>
              <a:gd name="connsiteX2" fmla="*/ 1401010 w 3406273"/>
              <a:gd name="connsiteY2" fmla="*/ 1534695 h 2128253"/>
              <a:gd name="connsiteX3" fmla="*/ 2122905 w 3406273"/>
              <a:gd name="connsiteY3" fmla="*/ 58821 h 2128253"/>
              <a:gd name="connsiteX4" fmla="*/ 2390274 w 3406273"/>
              <a:gd name="connsiteY4" fmla="*/ 0 h 2128253"/>
              <a:gd name="connsiteX5" fmla="*/ 3400926 w 3406273"/>
              <a:gd name="connsiteY5" fmla="*/ 1294063 h 2128253"/>
              <a:gd name="connsiteX6" fmla="*/ 3406273 w 3406273"/>
              <a:gd name="connsiteY6" fmla="*/ 1748589 h 2128253"/>
              <a:gd name="connsiteX7" fmla="*/ 2395621 w 3406273"/>
              <a:gd name="connsiteY7" fmla="*/ 443831 h 2128253"/>
              <a:gd name="connsiteX8" fmla="*/ 2133600 w 3406273"/>
              <a:gd name="connsiteY8" fmla="*/ 582863 h 2128253"/>
              <a:gd name="connsiteX9" fmla="*/ 1422400 w 3406273"/>
              <a:gd name="connsiteY9" fmla="*/ 2128253 h 2128253"/>
              <a:gd name="connsiteX10" fmla="*/ 871621 w 3406273"/>
              <a:gd name="connsiteY10" fmla="*/ 1090863 h 2128253"/>
              <a:gd name="connsiteX11" fmla="*/ 74863 w 3406273"/>
              <a:gd name="connsiteY11" fmla="*/ 1925053 h 2128253"/>
              <a:gd name="connsiteX12" fmla="*/ 0 w 3406273"/>
              <a:gd name="connsiteY12" fmla="*/ 1470526 h 2128253"/>
              <a:gd name="connsiteX0" fmla="*/ 0 w 3406273"/>
              <a:gd name="connsiteY0" fmla="*/ 1470526 h 2128253"/>
              <a:gd name="connsiteX1" fmla="*/ 882316 w 3406273"/>
              <a:gd name="connsiteY1" fmla="*/ 58821 h 2128253"/>
              <a:gd name="connsiteX2" fmla="*/ 1401010 w 3406273"/>
              <a:gd name="connsiteY2" fmla="*/ 1534695 h 2128253"/>
              <a:gd name="connsiteX3" fmla="*/ 2133600 w 3406273"/>
              <a:gd name="connsiteY3" fmla="*/ 42779 h 2128253"/>
              <a:gd name="connsiteX4" fmla="*/ 2390274 w 3406273"/>
              <a:gd name="connsiteY4" fmla="*/ 0 h 2128253"/>
              <a:gd name="connsiteX5" fmla="*/ 3400926 w 3406273"/>
              <a:gd name="connsiteY5" fmla="*/ 1294063 h 2128253"/>
              <a:gd name="connsiteX6" fmla="*/ 3406273 w 3406273"/>
              <a:gd name="connsiteY6" fmla="*/ 1748589 h 2128253"/>
              <a:gd name="connsiteX7" fmla="*/ 2395621 w 3406273"/>
              <a:gd name="connsiteY7" fmla="*/ 443831 h 2128253"/>
              <a:gd name="connsiteX8" fmla="*/ 2133600 w 3406273"/>
              <a:gd name="connsiteY8" fmla="*/ 582863 h 2128253"/>
              <a:gd name="connsiteX9" fmla="*/ 1422400 w 3406273"/>
              <a:gd name="connsiteY9" fmla="*/ 2128253 h 2128253"/>
              <a:gd name="connsiteX10" fmla="*/ 871621 w 3406273"/>
              <a:gd name="connsiteY10" fmla="*/ 1090863 h 2128253"/>
              <a:gd name="connsiteX11" fmla="*/ 74863 w 3406273"/>
              <a:gd name="connsiteY11" fmla="*/ 1925053 h 2128253"/>
              <a:gd name="connsiteX12" fmla="*/ 0 w 3406273"/>
              <a:gd name="connsiteY12" fmla="*/ 1470526 h 2128253"/>
              <a:gd name="connsiteX0" fmla="*/ 0 w 3406273"/>
              <a:gd name="connsiteY0" fmla="*/ 1470526 h 2128253"/>
              <a:gd name="connsiteX1" fmla="*/ 882316 w 3406273"/>
              <a:gd name="connsiteY1" fmla="*/ 58821 h 2128253"/>
              <a:gd name="connsiteX2" fmla="*/ 1401010 w 3406273"/>
              <a:gd name="connsiteY2" fmla="*/ 1534695 h 2128253"/>
              <a:gd name="connsiteX3" fmla="*/ 2133600 w 3406273"/>
              <a:gd name="connsiteY3" fmla="*/ 42779 h 2128253"/>
              <a:gd name="connsiteX4" fmla="*/ 2390274 w 3406273"/>
              <a:gd name="connsiteY4" fmla="*/ 0 h 2128253"/>
              <a:gd name="connsiteX5" fmla="*/ 3400926 w 3406273"/>
              <a:gd name="connsiteY5" fmla="*/ 1294063 h 2128253"/>
              <a:gd name="connsiteX6" fmla="*/ 3406273 w 3406273"/>
              <a:gd name="connsiteY6" fmla="*/ 1748589 h 2128253"/>
              <a:gd name="connsiteX7" fmla="*/ 2395621 w 3406273"/>
              <a:gd name="connsiteY7" fmla="*/ 443831 h 2128253"/>
              <a:gd name="connsiteX8" fmla="*/ 2160337 w 3406273"/>
              <a:gd name="connsiteY8" fmla="*/ 502653 h 2128253"/>
              <a:gd name="connsiteX9" fmla="*/ 1422400 w 3406273"/>
              <a:gd name="connsiteY9" fmla="*/ 2128253 h 2128253"/>
              <a:gd name="connsiteX10" fmla="*/ 871621 w 3406273"/>
              <a:gd name="connsiteY10" fmla="*/ 1090863 h 2128253"/>
              <a:gd name="connsiteX11" fmla="*/ 74863 w 3406273"/>
              <a:gd name="connsiteY11" fmla="*/ 1925053 h 2128253"/>
              <a:gd name="connsiteX12" fmla="*/ 0 w 3406273"/>
              <a:gd name="connsiteY12" fmla="*/ 1470526 h 2128253"/>
              <a:gd name="connsiteX0" fmla="*/ 0 w 3406273"/>
              <a:gd name="connsiteY0" fmla="*/ 1470526 h 2128253"/>
              <a:gd name="connsiteX1" fmla="*/ 882316 w 3406273"/>
              <a:gd name="connsiteY1" fmla="*/ 58821 h 2128253"/>
              <a:gd name="connsiteX2" fmla="*/ 1401010 w 3406273"/>
              <a:gd name="connsiteY2" fmla="*/ 1534695 h 2128253"/>
              <a:gd name="connsiteX3" fmla="*/ 2133600 w 3406273"/>
              <a:gd name="connsiteY3" fmla="*/ 42779 h 2128253"/>
              <a:gd name="connsiteX4" fmla="*/ 2390274 w 3406273"/>
              <a:gd name="connsiteY4" fmla="*/ 0 h 2128253"/>
              <a:gd name="connsiteX5" fmla="*/ 3400926 w 3406273"/>
              <a:gd name="connsiteY5" fmla="*/ 1294063 h 2128253"/>
              <a:gd name="connsiteX6" fmla="*/ 3406273 w 3406273"/>
              <a:gd name="connsiteY6" fmla="*/ 1748589 h 2128253"/>
              <a:gd name="connsiteX7" fmla="*/ 2395621 w 3406273"/>
              <a:gd name="connsiteY7" fmla="*/ 443831 h 2128253"/>
              <a:gd name="connsiteX8" fmla="*/ 2144295 w 3406273"/>
              <a:gd name="connsiteY8" fmla="*/ 518696 h 2128253"/>
              <a:gd name="connsiteX9" fmla="*/ 1422400 w 3406273"/>
              <a:gd name="connsiteY9" fmla="*/ 2128253 h 2128253"/>
              <a:gd name="connsiteX10" fmla="*/ 871621 w 3406273"/>
              <a:gd name="connsiteY10" fmla="*/ 1090863 h 2128253"/>
              <a:gd name="connsiteX11" fmla="*/ 74863 w 3406273"/>
              <a:gd name="connsiteY11" fmla="*/ 1925053 h 2128253"/>
              <a:gd name="connsiteX12" fmla="*/ 0 w 3406273"/>
              <a:gd name="connsiteY12" fmla="*/ 1470526 h 2128253"/>
              <a:gd name="connsiteX0" fmla="*/ 0 w 3406273"/>
              <a:gd name="connsiteY0" fmla="*/ 1470526 h 2192422"/>
              <a:gd name="connsiteX1" fmla="*/ 882316 w 3406273"/>
              <a:gd name="connsiteY1" fmla="*/ 58821 h 2192422"/>
              <a:gd name="connsiteX2" fmla="*/ 1401010 w 3406273"/>
              <a:gd name="connsiteY2" fmla="*/ 1534695 h 2192422"/>
              <a:gd name="connsiteX3" fmla="*/ 2133600 w 3406273"/>
              <a:gd name="connsiteY3" fmla="*/ 42779 h 2192422"/>
              <a:gd name="connsiteX4" fmla="*/ 2390274 w 3406273"/>
              <a:gd name="connsiteY4" fmla="*/ 0 h 2192422"/>
              <a:gd name="connsiteX5" fmla="*/ 3400926 w 3406273"/>
              <a:gd name="connsiteY5" fmla="*/ 1294063 h 2192422"/>
              <a:gd name="connsiteX6" fmla="*/ 3406273 w 3406273"/>
              <a:gd name="connsiteY6" fmla="*/ 1748589 h 2192422"/>
              <a:gd name="connsiteX7" fmla="*/ 2395621 w 3406273"/>
              <a:gd name="connsiteY7" fmla="*/ 443831 h 2192422"/>
              <a:gd name="connsiteX8" fmla="*/ 2144295 w 3406273"/>
              <a:gd name="connsiteY8" fmla="*/ 518696 h 2192422"/>
              <a:gd name="connsiteX9" fmla="*/ 1395664 w 3406273"/>
              <a:gd name="connsiteY9" fmla="*/ 2192422 h 2192422"/>
              <a:gd name="connsiteX10" fmla="*/ 871621 w 3406273"/>
              <a:gd name="connsiteY10" fmla="*/ 1090863 h 2192422"/>
              <a:gd name="connsiteX11" fmla="*/ 74863 w 3406273"/>
              <a:gd name="connsiteY11" fmla="*/ 1925053 h 2192422"/>
              <a:gd name="connsiteX12" fmla="*/ 0 w 3406273"/>
              <a:gd name="connsiteY12" fmla="*/ 1470526 h 2192422"/>
              <a:gd name="connsiteX0" fmla="*/ 0 w 3406273"/>
              <a:gd name="connsiteY0" fmla="*/ 1470526 h 2192422"/>
              <a:gd name="connsiteX1" fmla="*/ 882316 w 3406273"/>
              <a:gd name="connsiteY1" fmla="*/ 58821 h 2192422"/>
              <a:gd name="connsiteX2" fmla="*/ 1390315 w 3406273"/>
              <a:gd name="connsiteY2" fmla="*/ 1679074 h 2192422"/>
              <a:gd name="connsiteX3" fmla="*/ 2133600 w 3406273"/>
              <a:gd name="connsiteY3" fmla="*/ 42779 h 2192422"/>
              <a:gd name="connsiteX4" fmla="*/ 2390274 w 3406273"/>
              <a:gd name="connsiteY4" fmla="*/ 0 h 2192422"/>
              <a:gd name="connsiteX5" fmla="*/ 3400926 w 3406273"/>
              <a:gd name="connsiteY5" fmla="*/ 1294063 h 2192422"/>
              <a:gd name="connsiteX6" fmla="*/ 3406273 w 3406273"/>
              <a:gd name="connsiteY6" fmla="*/ 1748589 h 2192422"/>
              <a:gd name="connsiteX7" fmla="*/ 2395621 w 3406273"/>
              <a:gd name="connsiteY7" fmla="*/ 443831 h 2192422"/>
              <a:gd name="connsiteX8" fmla="*/ 2144295 w 3406273"/>
              <a:gd name="connsiteY8" fmla="*/ 518696 h 2192422"/>
              <a:gd name="connsiteX9" fmla="*/ 1395664 w 3406273"/>
              <a:gd name="connsiteY9" fmla="*/ 2192422 h 2192422"/>
              <a:gd name="connsiteX10" fmla="*/ 871621 w 3406273"/>
              <a:gd name="connsiteY10" fmla="*/ 1090863 h 2192422"/>
              <a:gd name="connsiteX11" fmla="*/ 74863 w 3406273"/>
              <a:gd name="connsiteY11" fmla="*/ 1925053 h 2192422"/>
              <a:gd name="connsiteX12" fmla="*/ 0 w 3406273"/>
              <a:gd name="connsiteY12" fmla="*/ 1470526 h 2192422"/>
              <a:gd name="connsiteX0" fmla="*/ 0 w 3406273"/>
              <a:gd name="connsiteY0" fmla="*/ 1470526 h 2192422"/>
              <a:gd name="connsiteX1" fmla="*/ 898358 w 3406273"/>
              <a:gd name="connsiteY1" fmla="*/ 106948 h 2192422"/>
              <a:gd name="connsiteX2" fmla="*/ 1390315 w 3406273"/>
              <a:gd name="connsiteY2" fmla="*/ 1679074 h 2192422"/>
              <a:gd name="connsiteX3" fmla="*/ 2133600 w 3406273"/>
              <a:gd name="connsiteY3" fmla="*/ 42779 h 2192422"/>
              <a:gd name="connsiteX4" fmla="*/ 2390274 w 3406273"/>
              <a:gd name="connsiteY4" fmla="*/ 0 h 2192422"/>
              <a:gd name="connsiteX5" fmla="*/ 3400926 w 3406273"/>
              <a:gd name="connsiteY5" fmla="*/ 1294063 h 2192422"/>
              <a:gd name="connsiteX6" fmla="*/ 3406273 w 3406273"/>
              <a:gd name="connsiteY6" fmla="*/ 1748589 h 2192422"/>
              <a:gd name="connsiteX7" fmla="*/ 2395621 w 3406273"/>
              <a:gd name="connsiteY7" fmla="*/ 443831 h 2192422"/>
              <a:gd name="connsiteX8" fmla="*/ 2144295 w 3406273"/>
              <a:gd name="connsiteY8" fmla="*/ 518696 h 2192422"/>
              <a:gd name="connsiteX9" fmla="*/ 1395664 w 3406273"/>
              <a:gd name="connsiteY9" fmla="*/ 2192422 h 2192422"/>
              <a:gd name="connsiteX10" fmla="*/ 871621 w 3406273"/>
              <a:gd name="connsiteY10" fmla="*/ 1090863 h 2192422"/>
              <a:gd name="connsiteX11" fmla="*/ 74863 w 3406273"/>
              <a:gd name="connsiteY11" fmla="*/ 1925053 h 2192422"/>
              <a:gd name="connsiteX12" fmla="*/ 0 w 3406273"/>
              <a:gd name="connsiteY12" fmla="*/ 1470526 h 2192422"/>
              <a:gd name="connsiteX0" fmla="*/ 0 w 3406273"/>
              <a:gd name="connsiteY0" fmla="*/ 1470526 h 2192422"/>
              <a:gd name="connsiteX1" fmla="*/ 898358 w 3406273"/>
              <a:gd name="connsiteY1" fmla="*/ 106948 h 2192422"/>
              <a:gd name="connsiteX2" fmla="*/ 1390315 w 3406273"/>
              <a:gd name="connsiteY2" fmla="*/ 1679074 h 2192422"/>
              <a:gd name="connsiteX3" fmla="*/ 2133600 w 3406273"/>
              <a:gd name="connsiteY3" fmla="*/ 42779 h 2192422"/>
              <a:gd name="connsiteX4" fmla="*/ 2390274 w 3406273"/>
              <a:gd name="connsiteY4" fmla="*/ 0 h 2192422"/>
              <a:gd name="connsiteX5" fmla="*/ 3400926 w 3406273"/>
              <a:gd name="connsiteY5" fmla="*/ 1294063 h 2192422"/>
              <a:gd name="connsiteX6" fmla="*/ 3406273 w 3406273"/>
              <a:gd name="connsiteY6" fmla="*/ 1748589 h 2192422"/>
              <a:gd name="connsiteX7" fmla="*/ 2395621 w 3406273"/>
              <a:gd name="connsiteY7" fmla="*/ 443831 h 2192422"/>
              <a:gd name="connsiteX8" fmla="*/ 2144295 w 3406273"/>
              <a:gd name="connsiteY8" fmla="*/ 518696 h 2192422"/>
              <a:gd name="connsiteX9" fmla="*/ 1395664 w 3406273"/>
              <a:gd name="connsiteY9" fmla="*/ 2192422 h 2192422"/>
              <a:gd name="connsiteX10" fmla="*/ 893010 w 3406273"/>
              <a:gd name="connsiteY10" fmla="*/ 577515 h 2192422"/>
              <a:gd name="connsiteX11" fmla="*/ 74863 w 3406273"/>
              <a:gd name="connsiteY11" fmla="*/ 1925053 h 2192422"/>
              <a:gd name="connsiteX12" fmla="*/ 0 w 3406273"/>
              <a:gd name="connsiteY12" fmla="*/ 1470526 h 2192422"/>
              <a:gd name="connsiteX0" fmla="*/ 0 w 3406273"/>
              <a:gd name="connsiteY0" fmla="*/ 1470526 h 2192422"/>
              <a:gd name="connsiteX1" fmla="*/ 898358 w 3406273"/>
              <a:gd name="connsiteY1" fmla="*/ 106948 h 2192422"/>
              <a:gd name="connsiteX2" fmla="*/ 1390315 w 3406273"/>
              <a:gd name="connsiteY2" fmla="*/ 1679074 h 2192422"/>
              <a:gd name="connsiteX3" fmla="*/ 2133600 w 3406273"/>
              <a:gd name="connsiteY3" fmla="*/ 42779 h 2192422"/>
              <a:gd name="connsiteX4" fmla="*/ 2390274 w 3406273"/>
              <a:gd name="connsiteY4" fmla="*/ 0 h 2192422"/>
              <a:gd name="connsiteX5" fmla="*/ 3400926 w 3406273"/>
              <a:gd name="connsiteY5" fmla="*/ 1294063 h 2192422"/>
              <a:gd name="connsiteX6" fmla="*/ 3406273 w 3406273"/>
              <a:gd name="connsiteY6" fmla="*/ 1748589 h 2192422"/>
              <a:gd name="connsiteX7" fmla="*/ 2395621 w 3406273"/>
              <a:gd name="connsiteY7" fmla="*/ 443831 h 2192422"/>
              <a:gd name="connsiteX8" fmla="*/ 2144295 w 3406273"/>
              <a:gd name="connsiteY8" fmla="*/ 518696 h 2192422"/>
              <a:gd name="connsiteX9" fmla="*/ 1395664 w 3406273"/>
              <a:gd name="connsiteY9" fmla="*/ 2192422 h 2192422"/>
              <a:gd name="connsiteX10" fmla="*/ 893010 w 3406273"/>
              <a:gd name="connsiteY10" fmla="*/ 577515 h 2192422"/>
              <a:gd name="connsiteX11" fmla="*/ 16042 w 3406273"/>
              <a:gd name="connsiteY11" fmla="*/ 1983874 h 2192422"/>
              <a:gd name="connsiteX12" fmla="*/ 0 w 3406273"/>
              <a:gd name="connsiteY12" fmla="*/ 1470526 h 2192422"/>
              <a:gd name="connsiteX0" fmla="*/ 0 w 3395578"/>
              <a:gd name="connsiteY0" fmla="*/ 1524000 h 2192422"/>
              <a:gd name="connsiteX1" fmla="*/ 887663 w 3395578"/>
              <a:gd name="connsiteY1" fmla="*/ 106948 h 2192422"/>
              <a:gd name="connsiteX2" fmla="*/ 1379620 w 3395578"/>
              <a:gd name="connsiteY2" fmla="*/ 1679074 h 2192422"/>
              <a:gd name="connsiteX3" fmla="*/ 2122905 w 3395578"/>
              <a:gd name="connsiteY3" fmla="*/ 42779 h 2192422"/>
              <a:gd name="connsiteX4" fmla="*/ 2379579 w 3395578"/>
              <a:gd name="connsiteY4" fmla="*/ 0 h 2192422"/>
              <a:gd name="connsiteX5" fmla="*/ 3390231 w 3395578"/>
              <a:gd name="connsiteY5" fmla="*/ 1294063 h 2192422"/>
              <a:gd name="connsiteX6" fmla="*/ 3395578 w 3395578"/>
              <a:gd name="connsiteY6" fmla="*/ 1748589 h 2192422"/>
              <a:gd name="connsiteX7" fmla="*/ 2384926 w 3395578"/>
              <a:gd name="connsiteY7" fmla="*/ 443831 h 2192422"/>
              <a:gd name="connsiteX8" fmla="*/ 2133600 w 3395578"/>
              <a:gd name="connsiteY8" fmla="*/ 518696 h 2192422"/>
              <a:gd name="connsiteX9" fmla="*/ 1384969 w 3395578"/>
              <a:gd name="connsiteY9" fmla="*/ 2192422 h 2192422"/>
              <a:gd name="connsiteX10" fmla="*/ 882315 w 3395578"/>
              <a:gd name="connsiteY10" fmla="*/ 577515 h 2192422"/>
              <a:gd name="connsiteX11" fmla="*/ 5347 w 3395578"/>
              <a:gd name="connsiteY11" fmla="*/ 1983874 h 2192422"/>
              <a:gd name="connsiteX12" fmla="*/ 0 w 3395578"/>
              <a:gd name="connsiteY12" fmla="*/ 1524000 h 2192422"/>
              <a:gd name="connsiteX0" fmla="*/ 0 w 3395578"/>
              <a:gd name="connsiteY0" fmla="*/ 1540042 h 2192422"/>
              <a:gd name="connsiteX1" fmla="*/ 887663 w 3395578"/>
              <a:gd name="connsiteY1" fmla="*/ 106948 h 2192422"/>
              <a:gd name="connsiteX2" fmla="*/ 1379620 w 3395578"/>
              <a:gd name="connsiteY2" fmla="*/ 1679074 h 2192422"/>
              <a:gd name="connsiteX3" fmla="*/ 2122905 w 3395578"/>
              <a:gd name="connsiteY3" fmla="*/ 42779 h 2192422"/>
              <a:gd name="connsiteX4" fmla="*/ 2379579 w 3395578"/>
              <a:gd name="connsiteY4" fmla="*/ 0 h 2192422"/>
              <a:gd name="connsiteX5" fmla="*/ 3390231 w 3395578"/>
              <a:gd name="connsiteY5" fmla="*/ 1294063 h 2192422"/>
              <a:gd name="connsiteX6" fmla="*/ 3395578 w 3395578"/>
              <a:gd name="connsiteY6" fmla="*/ 1748589 h 2192422"/>
              <a:gd name="connsiteX7" fmla="*/ 2384926 w 3395578"/>
              <a:gd name="connsiteY7" fmla="*/ 443831 h 2192422"/>
              <a:gd name="connsiteX8" fmla="*/ 2133600 w 3395578"/>
              <a:gd name="connsiteY8" fmla="*/ 518696 h 2192422"/>
              <a:gd name="connsiteX9" fmla="*/ 1384969 w 3395578"/>
              <a:gd name="connsiteY9" fmla="*/ 2192422 h 2192422"/>
              <a:gd name="connsiteX10" fmla="*/ 882315 w 3395578"/>
              <a:gd name="connsiteY10" fmla="*/ 577515 h 2192422"/>
              <a:gd name="connsiteX11" fmla="*/ 5347 w 3395578"/>
              <a:gd name="connsiteY11" fmla="*/ 1983874 h 2192422"/>
              <a:gd name="connsiteX12" fmla="*/ 0 w 3395578"/>
              <a:gd name="connsiteY12" fmla="*/ 1540042 h 2192422"/>
              <a:gd name="connsiteX0" fmla="*/ 0 w 3391602"/>
              <a:gd name="connsiteY0" fmla="*/ 1540042 h 2192422"/>
              <a:gd name="connsiteX1" fmla="*/ 887663 w 3391602"/>
              <a:gd name="connsiteY1" fmla="*/ 106948 h 2192422"/>
              <a:gd name="connsiteX2" fmla="*/ 1379620 w 3391602"/>
              <a:gd name="connsiteY2" fmla="*/ 1679074 h 2192422"/>
              <a:gd name="connsiteX3" fmla="*/ 2122905 w 3391602"/>
              <a:gd name="connsiteY3" fmla="*/ 42779 h 2192422"/>
              <a:gd name="connsiteX4" fmla="*/ 2379579 w 3391602"/>
              <a:gd name="connsiteY4" fmla="*/ 0 h 2192422"/>
              <a:gd name="connsiteX5" fmla="*/ 3390231 w 3391602"/>
              <a:gd name="connsiteY5" fmla="*/ 1294063 h 2192422"/>
              <a:gd name="connsiteX6" fmla="*/ 3391602 w 3391602"/>
              <a:gd name="connsiteY6" fmla="*/ 1772443 h 2192422"/>
              <a:gd name="connsiteX7" fmla="*/ 2384926 w 3391602"/>
              <a:gd name="connsiteY7" fmla="*/ 443831 h 2192422"/>
              <a:gd name="connsiteX8" fmla="*/ 2133600 w 3391602"/>
              <a:gd name="connsiteY8" fmla="*/ 518696 h 2192422"/>
              <a:gd name="connsiteX9" fmla="*/ 1384969 w 3391602"/>
              <a:gd name="connsiteY9" fmla="*/ 2192422 h 2192422"/>
              <a:gd name="connsiteX10" fmla="*/ 882315 w 3391602"/>
              <a:gd name="connsiteY10" fmla="*/ 577515 h 2192422"/>
              <a:gd name="connsiteX11" fmla="*/ 5347 w 3391602"/>
              <a:gd name="connsiteY11" fmla="*/ 1983874 h 2192422"/>
              <a:gd name="connsiteX12" fmla="*/ 0 w 3391602"/>
              <a:gd name="connsiteY12" fmla="*/ 1540042 h 2192422"/>
              <a:gd name="connsiteX0" fmla="*/ 0 w 3391602"/>
              <a:gd name="connsiteY0" fmla="*/ 1540042 h 2192422"/>
              <a:gd name="connsiteX1" fmla="*/ 887663 w 3391602"/>
              <a:gd name="connsiteY1" fmla="*/ 106948 h 2192422"/>
              <a:gd name="connsiteX2" fmla="*/ 1379620 w 3391602"/>
              <a:gd name="connsiteY2" fmla="*/ 1679074 h 2192422"/>
              <a:gd name="connsiteX3" fmla="*/ 2122905 w 3391602"/>
              <a:gd name="connsiteY3" fmla="*/ 42779 h 2192422"/>
              <a:gd name="connsiteX4" fmla="*/ 2379579 w 3391602"/>
              <a:gd name="connsiteY4" fmla="*/ 0 h 2192422"/>
              <a:gd name="connsiteX5" fmla="*/ 3390231 w 3391602"/>
              <a:gd name="connsiteY5" fmla="*/ 1294063 h 2192422"/>
              <a:gd name="connsiteX6" fmla="*/ 3391602 w 3391602"/>
              <a:gd name="connsiteY6" fmla="*/ 1772443 h 2192422"/>
              <a:gd name="connsiteX7" fmla="*/ 2372999 w 3391602"/>
              <a:gd name="connsiteY7" fmla="*/ 463709 h 2192422"/>
              <a:gd name="connsiteX8" fmla="*/ 2133600 w 3391602"/>
              <a:gd name="connsiteY8" fmla="*/ 518696 h 2192422"/>
              <a:gd name="connsiteX9" fmla="*/ 1384969 w 3391602"/>
              <a:gd name="connsiteY9" fmla="*/ 2192422 h 2192422"/>
              <a:gd name="connsiteX10" fmla="*/ 882315 w 3391602"/>
              <a:gd name="connsiteY10" fmla="*/ 577515 h 2192422"/>
              <a:gd name="connsiteX11" fmla="*/ 5347 w 3391602"/>
              <a:gd name="connsiteY11" fmla="*/ 1983874 h 2192422"/>
              <a:gd name="connsiteX12" fmla="*/ 0 w 3391602"/>
              <a:gd name="connsiteY12" fmla="*/ 1540042 h 219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1602" h="2192422">
                <a:moveTo>
                  <a:pt x="0" y="1540042"/>
                </a:moveTo>
                <a:lnTo>
                  <a:pt x="887663" y="106948"/>
                </a:lnTo>
                <a:lnTo>
                  <a:pt x="1379620" y="1679074"/>
                </a:lnTo>
                <a:lnTo>
                  <a:pt x="2122905" y="42779"/>
                </a:lnTo>
                <a:lnTo>
                  <a:pt x="2379579" y="0"/>
                </a:lnTo>
                <a:lnTo>
                  <a:pt x="3390231" y="1294063"/>
                </a:lnTo>
                <a:cubicBezTo>
                  <a:pt x="3392013" y="1445572"/>
                  <a:pt x="3389820" y="1620934"/>
                  <a:pt x="3391602" y="1772443"/>
                </a:cubicBezTo>
                <a:lnTo>
                  <a:pt x="2372999" y="463709"/>
                </a:lnTo>
                <a:lnTo>
                  <a:pt x="2133600" y="518696"/>
                </a:lnTo>
                <a:lnTo>
                  <a:pt x="1384969" y="2192422"/>
                </a:lnTo>
                <a:lnTo>
                  <a:pt x="882315" y="577515"/>
                </a:lnTo>
                <a:lnTo>
                  <a:pt x="5347" y="1983874"/>
                </a:lnTo>
                <a:cubicBezTo>
                  <a:pt x="3565" y="1830583"/>
                  <a:pt x="1782" y="1693333"/>
                  <a:pt x="0" y="154004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29058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  <a:tabLst>
                    <a:tab pos="1379538" algn="l"/>
                  </a:tabLst>
                </a:pPr>
                <a:r>
                  <a:rPr lang="en-US" b="1" dirty="0" smtClean="0"/>
                  <a:t>Input: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trajectory</a:t>
                </a:r>
                <a:r>
                  <a:rPr lang="en-US" dirty="0"/>
                  <a:t>, maximum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𝐿𝑆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317625" indent="-1317625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b="1" dirty="0" smtClean="0"/>
                  <a:t>Output:</a:t>
                </a:r>
                <a:r>
                  <a:rPr lang="en-US" dirty="0"/>
                  <a:t> </a:t>
                </a:r>
                <a:r>
                  <a:rPr lang="en-US" dirty="0" smtClean="0"/>
                  <a:t>piecewise linear approximation </a:t>
                </a:r>
                <a:r>
                  <a:rPr lang="en-US" dirty="0"/>
                  <a:t>and partitioning of </a:t>
                </a:r>
                <a:r>
                  <a:rPr lang="en-US" dirty="0" smtClean="0"/>
                  <a:t>trajectory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290587"/>
              </a:xfrm>
              <a:blipFill rotWithShape="1">
                <a:blip r:embed="rId3"/>
                <a:stretch>
                  <a:fillRect l="-1481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Line simplification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0605" y="6372386"/>
            <a:ext cx="4102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Hönle</a:t>
            </a:r>
            <a:r>
              <a:rPr lang="en-US" sz="1600" dirty="0" smtClean="0"/>
              <a:t> et al, 2010; Douglas and </a:t>
            </a:r>
            <a:r>
              <a:rPr lang="en-US" sz="1600" dirty="0" err="1" smtClean="0"/>
              <a:t>Peucker</a:t>
            </a:r>
            <a:r>
              <a:rPr lang="en-US" sz="1600" dirty="0" smtClean="0"/>
              <a:t>, 1973]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3634" y="5402488"/>
                <a:ext cx="390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34" y="5402488"/>
                <a:ext cx="390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2437" y="4239188"/>
                <a:ext cx="452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7" y="4239188"/>
                <a:ext cx="45236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799341" y="47166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73102" y="42594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46863" y="354992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22276" y="37260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48515" y="452218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4754" y="499384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97689" y="4141807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23928" y="447646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71450" y="390438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96037" y="450157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20624" y="4524613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45211" y="51738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69798" y="493004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94385" y="456769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418972" y="4115825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543559" y="4266052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733" y="350420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41907" y="346700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17320" y="355844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166494" y="362689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68146" y="362689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91081" y="385657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15668" y="372944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40255" y="410177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664842" y="430062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89429" y="4174612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914016" y="460102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038600" y="475782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71588" y="3390808"/>
            <a:ext cx="0" cy="2087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1588" y="5478688"/>
            <a:ext cx="38133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989347" y="5402488"/>
                <a:ext cx="390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347" y="5402488"/>
                <a:ext cx="3909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12105" y="4239188"/>
                <a:ext cx="452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05" y="4239188"/>
                <a:ext cx="45236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/>
          <p:cNvSpPr/>
          <p:nvPr/>
        </p:nvSpPr>
        <p:spPr>
          <a:xfrm>
            <a:off x="5405956" y="47166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779717" y="42594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153478" y="354992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028891" y="37260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655130" y="452218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281369" y="499384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904304" y="4141807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530543" y="447646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278065" y="390438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402652" y="450157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527239" y="4524613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651826" y="517388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76413" y="493004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901000" y="456769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025587" y="4115825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150174" y="4266052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399348" y="3504204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48522" y="346700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523935" y="355844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773109" y="362689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274761" y="3626899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897696" y="3856578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022283" y="3729446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146870" y="410177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8271457" y="430062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8396044" y="4174612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520631" y="460102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645215" y="4757820"/>
            <a:ext cx="91440" cy="91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5178203" y="3390808"/>
            <a:ext cx="0" cy="2087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78203" y="5478688"/>
            <a:ext cx="38133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5318995" y="3512225"/>
            <a:ext cx="3384808" cy="1712395"/>
          </a:xfrm>
          <a:custGeom>
            <a:avLst/>
            <a:gdLst>
              <a:gd name="connsiteX0" fmla="*/ 0 w 3378631"/>
              <a:gd name="connsiteY0" fmla="*/ 1596325 h 1751308"/>
              <a:gd name="connsiteX1" fmla="*/ 929899 w 3378631"/>
              <a:gd name="connsiteY1" fmla="*/ 46495 h 1751308"/>
              <a:gd name="connsiteX2" fmla="*/ 1394848 w 3378631"/>
              <a:gd name="connsiteY2" fmla="*/ 1751308 h 1751308"/>
              <a:gd name="connsiteX3" fmla="*/ 2107770 w 3378631"/>
              <a:gd name="connsiteY3" fmla="*/ 30996 h 1751308"/>
              <a:gd name="connsiteX4" fmla="*/ 2402238 w 3378631"/>
              <a:gd name="connsiteY4" fmla="*/ 0 h 1751308"/>
              <a:gd name="connsiteX5" fmla="*/ 3378631 w 3378631"/>
              <a:gd name="connsiteY5" fmla="*/ 1317356 h 1751308"/>
              <a:gd name="connsiteX0" fmla="*/ 0 w 3323025"/>
              <a:gd name="connsiteY0" fmla="*/ 1509828 h 1751308"/>
              <a:gd name="connsiteX1" fmla="*/ 874293 w 3323025"/>
              <a:gd name="connsiteY1" fmla="*/ 46495 h 1751308"/>
              <a:gd name="connsiteX2" fmla="*/ 1339242 w 3323025"/>
              <a:gd name="connsiteY2" fmla="*/ 1751308 h 1751308"/>
              <a:gd name="connsiteX3" fmla="*/ 2052164 w 3323025"/>
              <a:gd name="connsiteY3" fmla="*/ 30996 h 1751308"/>
              <a:gd name="connsiteX4" fmla="*/ 2346632 w 3323025"/>
              <a:gd name="connsiteY4" fmla="*/ 0 h 1751308"/>
              <a:gd name="connsiteX5" fmla="*/ 3323025 w 3323025"/>
              <a:gd name="connsiteY5" fmla="*/ 1317356 h 1751308"/>
              <a:gd name="connsiteX0" fmla="*/ 0 w 3323025"/>
              <a:gd name="connsiteY0" fmla="*/ 1528363 h 1751308"/>
              <a:gd name="connsiteX1" fmla="*/ 874293 w 3323025"/>
              <a:gd name="connsiteY1" fmla="*/ 46495 h 1751308"/>
              <a:gd name="connsiteX2" fmla="*/ 1339242 w 3323025"/>
              <a:gd name="connsiteY2" fmla="*/ 1751308 h 1751308"/>
              <a:gd name="connsiteX3" fmla="*/ 2052164 w 3323025"/>
              <a:gd name="connsiteY3" fmla="*/ 30996 h 1751308"/>
              <a:gd name="connsiteX4" fmla="*/ 2346632 w 3323025"/>
              <a:gd name="connsiteY4" fmla="*/ 0 h 1751308"/>
              <a:gd name="connsiteX5" fmla="*/ 3323025 w 3323025"/>
              <a:gd name="connsiteY5" fmla="*/ 1317356 h 1751308"/>
              <a:gd name="connsiteX0" fmla="*/ 0 w 3323025"/>
              <a:gd name="connsiteY0" fmla="*/ 1528363 h 1751308"/>
              <a:gd name="connsiteX1" fmla="*/ 874293 w 3323025"/>
              <a:gd name="connsiteY1" fmla="*/ 77386 h 1751308"/>
              <a:gd name="connsiteX2" fmla="*/ 1339242 w 3323025"/>
              <a:gd name="connsiteY2" fmla="*/ 1751308 h 1751308"/>
              <a:gd name="connsiteX3" fmla="*/ 2052164 w 3323025"/>
              <a:gd name="connsiteY3" fmla="*/ 30996 h 1751308"/>
              <a:gd name="connsiteX4" fmla="*/ 2346632 w 3323025"/>
              <a:gd name="connsiteY4" fmla="*/ 0 h 1751308"/>
              <a:gd name="connsiteX5" fmla="*/ 3323025 w 3323025"/>
              <a:gd name="connsiteY5" fmla="*/ 1317356 h 1751308"/>
              <a:gd name="connsiteX0" fmla="*/ 0 w 3323025"/>
              <a:gd name="connsiteY0" fmla="*/ 1528363 h 1695703"/>
              <a:gd name="connsiteX1" fmla="*/ 874293 w 3323025"/>
              <a:gd name="connsiteY1" fmla="*/ 77386 h 1695703"/>
              <a:gd name="connsiteX2" fmla="*/ 1370134 w 3323025"/>
              <a:gd name="connsiteY2" fmla="*/ 1695703 h 1695703"/>
              <a:gd name="connsiteX3" fmla="*/ 2052164 w 3323025"/>
              <a:gd name="connsiteY3" fmla="*/ 30996 h 1695703"/>
              <a:gd name="connsiteX4" fmla="*/ 2346632 w 3323025"/>
              <a:gd name="connsiteY4" fmla="*/ 0 h 1695703"/>
              <a:gd name="connsiteX5" fmla="*/ 3323025 w 3323025"/>
              <a:gd name="connsiteY5" fmla="*/ 1317356 h 1695703"/>
              <a:gd name="connsiteX0" fmla="*/ 0 w 3323025"/>
              <a:gd name="connsiteY0" fmla="*/ 1528363 h 1701881"/>
              <a:gd name="connsiteX1" fmla="*/ 874293 w 3323025"/>
              <a:gd name="connsiteY1" fmla="*/ 77386 h 1701881"/>
              <a:gd name="connsiteX2" fmla="*/ 1382491 w 3323025"/>
              <a:gd name="connsiteY2" fmla="*/ 1701881 h 1701881"/>
              <a:gd name="connsiteX3" fmla="*/ 2052164 w 3323025"/>
              <a:gd name="connsiteY3" fmla="*/ 30996 h 1701881"/>
              <a:gd name="connsiteX4" fmla="*/ 2346632 w 3323025"/>
              <a:gd name="connsiteY4" fmla="*/ 0 h 1701881"/>
              <a:gd name="connsiteX5" fmla="*/ 3323025 w 3323025"/>
              <a:gd name="connsiteY5" fmla="*/ 1317356 h 1701881"/>
              <a:gd name="connsiteX0" fmla="*/ 0 w 3323025"/>
              <a:gd name="connsiteY0" fmla="*/ 1528363 h 1701881"/>
              <a:gd name="connsiteX1" fmla="*/ 874293 w 3323025"/>
              <a:gd name="connsiteY1" fmla="*/ 77386 h 1701881"/>
              <a:gd name="connsiteX2" fmla="*/ 1382491 w 3323025"/>
              <a:gd name="connsiteY2" fmla="*/ 1701881 h 1701881"/>
              <a:gd name="connsiteX3" fmla="*/ 2120127 w 3323025"/>
              <a:gd name="connsiteY3" fmla="*/ 12460 h 1701881"/>
              <a:gd name="connsiteX4" fmla="*/ 2346632 w 3323025"/>
              <a:gd name="connsiteY4" fmla="*/ 0 h 1701881"/>
              <a:gd name="connsiteX5" fmla="*/ 3323025 w 3323025"/>
              <a:gd name="connsiteY5" fmla="*/ 1317356 h 1701881"/>
              <a:gd name="connsiteX0" fmla="*/ 0 w 3323025"/>
              <a:gd name="connsiteY0" fmla="*/ 1528363 h 1701881"/>
              <a:gd name="connsiteX1" fmla="*/ 874293 w 3323025"/>
              <a:gd name="connsiteY1" fmla="*/ 77386 h 1701881"/>
              <a:gd name="connsiteX2" fmla="*/ 1382491 w 3323025"/>
              <a:gd name="connsiteY2" fmla="*/ 1701881 h 1701881"/>
              <a:gd name="connsiteX3" fmla="*/ 2120127 w 3323025"/>
              <a:gd name="connsiteY3" fmla="*/ 12460 h 1701881"/>
              <a:gd name="connsiteX4" fmla="*/ 2377524 w 3323025"/>
              <a:gd name="connsiteY4" fmla="*/ 0 h 1701881"/>
              <a:gd name="connsiteX5" fmla="*/ 3323025 w 3323025"/>
              <a:gd name="connsiteY5" fmla="*/ 1317356 h 1701881"/>
              <a:gd name="connsiteX0" fmla="*/ 0 w 3323025"/>
              <a:gd name="connsiteY0" fmla="*/ 1546898 h 1720416"/>
              <a:gd name="connsiteX1" fmla="*/ 874293 w 3323025"/>
              <a:gd name="connsiteY1" fmla="*/ 95921 h 1720416"/>
              <a:gd name="connsiteX2" fmla="*/ 1382491 w 3323025"/>
              <a:gd name="connsiteY2" fmla="*/ 1720416 h 1720416"/>
              <a:gd name="connsiteX3" fmla="*/ 2120127 w 3323025"/>
              <a:gd name="connsiteY3" fmla="*/ 30995 h 1720416"/>
              <a:gd name="connsiteX4" fmla="*/ 2383702 w 3323025"/>
              <a:gd name="connsiteY4" fmla="*/ 0 h 1720416"/>
              <a:gd name="connsiteX5" fmla="*/ 3323025 w 3323025"/>
              <a:gd name="connsiteY5" fmla="*/ 1335891 h 1720416"/>
              <a:gd name="connsiteX0" fmla="*/ 0 w 3384808"/>
              <a:gd name="connsiteY0" fmla="*/ 1546898 h 1720416"/>
              <a:gd name="connsiteX1" fmla="*/ 874293 w 3384808"/>
              <a:gd name="connsiteY1" fmla="*/ 95921 h 1720416"/>
              <a:gd name="connsiteX2" fmla="*/ 1382491 w 3384808"/>
              <a:gd name="connsiteY2" fmla="*/ 1720416 h 1720416"/>
              <a:gd name="connsiteX3" fmla="*/ 2120127 w 3384808"/>
              <a:gd name="connsiteY3" fmla="*/ 30995 h 1720416"/>
              <a:gd name="connsiteX4" fmla="*/ 2383702 w 3384808"/>
              <a:gd name="connsiteY4" fmla="*/ 0 h 1720416"/>
              <a:gd name="connsiteX5" fmla="*/ 3384808 w 3384808"/>
              <a:gd name="connsiteY5" fmla="*/ 1304999 h 1720416"/>
              <a:gd name="connsiteX0" fmla="*/ 0 w 3384808"/>
              <a:gd name="connsiteY0" fmla="*/ 1546898 h 1720416"/>
              <a:gd name="connsiteX1" fmla="*/ 882314 w 3384808"/>
              <a:gd name="connsiteY1" fmla="*/ 95921 h 1720416"/>
              <a:gd name="connsiteX2" fmla="*/ 1382491 w 3384808"/>
              <a:gd name="connsiteY2" fmla="*/ 1720416 h 1720416"/>
              <a:gd name="connsiteX3" fmla="*/ 2120127 w 3384808"/>
              <a:gd name="connsiteY3" fmla="*/ 30995 h 1720416"/>
              <a:gd name="connsiteX4" fmla="*/ 2383702 w 3384808"/>
              <a:gd name="connsiteY4" fmla="*/ 0 h 1720416"/>
              <a:gd name="connsiteX5" fmla="*/ 3384808 w 3384808"/>
              <a:gd name="connsiteY5" fmla="*/ 1304999 h 1720416"/>
              <a:gd name="connsiteX0" fmla="*/ 0 w 3384808"/>
              <a:gd name="connsiteY0" fmla="*/ 1538877 h 1712395"/>
              <a:gd name="connsiteX1" fmla="*/ 882314 w 3384808"/>
              <a:gd name="connsiteY1" fmla="*/ 87900 h 1712395"/>
              <a:gd name="connsiteX2" fmla="*/ 1382491 w 3384808"/>
              <a:gd name="connsiteY2" fmla="*/ 1712395 h 1712395"/>
              <a:gd name="connsiteX3" fmla="*/ 2120127 w 3384808"/>
              <a:gd name="connsiteY3" fmla="*/ 22974 h 1712395"/>
              <a:gd name="connsiteX4" fmla="*/ 2379692 w 3384808"/>
              <a:gd name="connsiteY4" fmla="*/ 0 h 1712395"/>
              <a:gd name="connsiteX5" fmla="*/ 3384808 w 3384808"/>
              <a:gd name="connsiteY5" fmla="*/ 1296978 h 1712395"/>
              <a:gd name="connsiteX0" fmla="*/ 0 w 3384808"/>
              <a:gd name="connsiteY0" fmla="*/ 1538877 h 1712395"/>
              <a:gd name="connsiteX1" fmla="*/ 882314 w 3384808"/>
              <a:gd name="connsiteY1" fmla="*/ 87900 h 1712395"/>
              <a:gd name="connsiteX2" fmla="*/ 1382491 w 3384808"/>
              <a:gd name="connsiteY2" fmla="*/ 1712395 h 1712395"/>
              <a:gd name="connsiteX3" fmla="*/ 2128148 w 3384808"/>
              <a:gd name="connsiteY3" fmla="*/ 63080 h 1712395"/>
              <a:gd name="connsiteX4" fmla="*/ 2379692 w 3384808"/>
              <a:gd name="connsiteY4" fmla="*/ 0 h 1712395"/>
              <a:gd name="connsiteX5" fmla="*/ 3384808 w 3384808"/>
              <a:gd name="connsiteY5" fmla="*/ 1296978 h 1712395"/>
              <a:gd name="connsiteX0" fmla="*/ 0 w 3384808"/>
              <a:gd name="connsiteY0" fmla="*/ 1538877 h 1712395"/>
              <a:gd name="connsiteX1" fmla="*/ 882314 w 3384808"/>
              <a:gd name="connsiteY1" fmla="*/ 87900 h 1712395"/>
              <a:gd name="connsiteX2" fmla="*/ 1382491 w 3384808"/>
              <a:gd name="connsiteY2" fmla="*/ 1712395 h 1712395"/>
              <a:gd name="connsiteX3" fmla="*/ 2120127 w 3384808"/>
              <a:gd name="connsiteY3" fmla="*/ 39017 h 1712395"/>
              <a:gd name="connsiteX4" fmla="*/ 2379692 w 3384808"/>
              <a:gd name="connsiteY4" fmla="*/ 0 h 1712395"/>
              <a:gd name="connsiteX5" fmla="*/ 3384808 w 3384808"/>
              <a:gd name="connsiteY5" fmla="*/ 1296978 h 1712395"/>
              <a:gd name="connsiteX0" fmla="*/ 0 w 3384808"/>
              <a:gd name="connsiteY0" fmla="*/ 1538877 h 1712395"/>
              <a:gd name="connsiteX1" fmla="*/ 882314 w 3384808"/>
              <a:gd name="connsiteY1" fmla="*/ 87900 h 1712395"/>
              <a:gd name="connsiteX2" fmla="*/ 1382491 w 3384808"/>
              <a:gd name="connsiteY2" fmla="*/ 1712395 h 1712395"/>
              <a:gd name="connsiteX3" fmla="*/ 2120127 w 3384808"/>
              <a:gd name="connsiteY3" fmla="*/ 39017 h 1712395"/>
              <a:gd name="connsiteX4" fmla="*/ 2379692 w 3384808"/>
              <a:gd name="connsiteY4" fmla="*/ 0 h 1712395"/>
              <a:gd name="connsiteX5" fmla="*/ 3384808 w 3384808"/>
              <a:gd name="connsiteY5" fmla="*/ 1300989 h 17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808" h="1712395">
                <a:moveTo>
                  <a:pt x="0" y="1538877"/>
                </a:moveTo>
                <a:lnTo>
                  <a:pt x="882314" y="87900"/>
                </a:lnTo>
                <a:lnTo>
                  <a:pt x="1382491" y="1712395"/>
                </a:lnTo>
                <a:lnTo>
                  <a:pt x="2120127" y="39017"/>
                </a:lnTo>
                <a:lnTo>
                  <a:pt x="2379692" y="0"/>
                </a:lnTo>
                <a:lnTo>
                  <a:pt x="3384808" y="130098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447982" y="4239521"/>
                <a:ext cx="4560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𝐿𝑆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82" y="4239521"/>
                <a:ext cx="45602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/>
          <p:cNvCxnSpPr/>
          <p:nvPr/>
        </p:nvCxnSpPr>
        <p:spPr>
          <a:xfrm flipV="1">
            <a:off x="8518698" y="4327876"/>
            <a:ext cx="0" cy="2562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204818" y="3390808"/>
            <a:ext cx="0" cy="2087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445068" y="3390808"/>
            <a:ext cx="0" cy="2087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694242" y="3390808"/>
            <a:ext cx="0" cy="2087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705600" y="3390808"/>
            <a:ext cx="0" cy="2087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/>
          <p:cNvGrpSpPr/>
          <p:nvPr/>
        </p:nvGrpSpPr>
        <p:grpSpPr>
          <a:xfrm flipH="1">
            <a:off x="6705600" y="2852754"/>
            <a:ext cx="2013574" cy="2331894"/>
            <a:chOff x="168412" y="3613058"/>
            <a:chExt cx="2013574" cy="2331894"/>
          </a:xfrm>
        </p:grpSpPr>
        <p:sp>
          <p:nvSpPr>
            <p:cNvPr id="228" name="5-Point Star 227"/>
            <p:cNvSpPr/>
            <p:nvPr/>
          </p:nvSpPr>
          <p:spPr>
            <a:xfrm>
              <a:off x="1551647" y="3613058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5-Point Star 228"/>
            <p:cNvSpPr/>
            <p:nvPr/>
          </p:nvSpPr>
          <p:spPr>
            <a:xfrm>
              <a:off x="1001765" y="5024456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5-Point Star 229"/>
            <p:cNvSpPr/>
            <p:nvPr/>
          </p:nvSpPr>
          <p:spPr>
            <a:xfrm>
              <a:off x="916855" y="4151921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5-Point Star 230"/>
            <p:cNvSpPr/>
            <p:nvPr/>
          </p:nvSpPr>
          <p:spPr>
            <a:xfrm>
              <a:off x="758271" y="4436963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5-Point Star 231"/>
            <p:cNvSpPr/>
            <p:nvPr/>
          </p:nvSpPr>
          <p:spPr>
            <a:xfrm>
              <a:off x="741675" y="4765143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5-Point Star 232"/>
            <p:cNvSpPr/>
            <p:nvPr/>
          </p:nvSpPr>
          <p:spPr>
            <a:xfrm>
              <a:off x="1409234" y="5521335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5-Point Star 233"/>
            <p:cNvSpPr/>
            <p:nvPr/>
          </p:nvSpPr>
          <p:spPr>
            <a:xfrm>
              <a:off x="168412" y="3999851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5-Point Star 234"/>
            <p:cNvSpPr/>
            <p:nvPr/>
          </p:nvSpPr>
          <p:spPr>
            <a:xfrm>
              <a:off x="1128264" y="4563323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5-Point Star 235"/>
            <p:cNvSpPr/>
            <p:nvPr/>
          </p:nvSpPr>
          <p:spPr>
            <a:xfrm>
              <a:off x="1191386" y="5174714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5-Point Star 236"/>
            <p:cNvSpPr/>
            <p:nvPr/>
          </p:nvSpPr>
          <p:spPr>
            <a:xfrm>
              <a:off x="2026538" y="5789504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5-Point Star 237"/>
            <p:cNvSpPr/>
            <p:nvPr/>
          </p:nvSpPr>
          <p:spPr>
            <a:xfrm>
              <a:off x="586227" y="4084789"/>
              <a:ext cx="155448" cy="155448"/>
            </a:xfrm>
            <a:prstGeom prst="star5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 flipH="1">
            <a:off x="6705600" y="2851263"/>
            <a:ext cx="2013574" cy="2333385"/>
            <a:chOff x="385660" y="3613058"/>
            <a:chExt cx="2013574" cy="2333385"/>
          </a:xfrm>
          <a:solidFill>
            <a:schemeClr val="bg1">
              <a:lumMod val="75000"/>
            </a:schemeClr>
          </a:solidFill>
        </p:grpSpPr>
        <p:sp>
          <p:nvSpPr>
            <p:cNvPr id="157" name="5-Point Star 156"/>
            <p:cNvSpPr/>
            <p:nvPr/>
          </p:nvSpPr>
          <p:spPr>
            <a:xfrm>
              <a:off x="1768895" y="3613058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5-Point Star 157"/>
            <p:cNvSpPr/>
            <p:nvPr/>
          </p:nvSpPr>
          <p:spPr>
            <a:xfrm>
              <a:off x="1219013" y="5025947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5-Point Star 158"/>
            <p:cNvSpPr/>
            <p:nvPr/>
          </p:nvSpPr>
          <p:spPr>
            <a:xfrm>
              <a:off x="1134103" y="4151921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5-Point Star 159"/>
            <p:cNvSpPr/>
            <p:nvPr/>
          </p:nvSpPr>
          <p:spPr>
            <a:xfrm>
              <a:off x="975519" y="4436963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5-Point Star 160"/>
            <p:cNvSpPr/>
            <p:nvPr/>
          </p:nvSpPr>
          <p:spPr>
            <a:xfrm>
              <a:off x="958923" y="4765143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5-Point Star 161"/>
            <p:cNvSpPr/>
            <p:nvPr/>
          </p:nvSpPr>
          <p:spPr>
            <a:xfrm>
              <a:off x="1626482" y="5521335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5-Point Star 162"/>
            <p:cNvSpPr/>
            <p:nvPr/>
          </p:nvSpPr>
          <p:spPr>
            <a:xfrm>
              <a:off x="385660" y="4002232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5-Point Star 163"/>
            <p:cNvSpPr/>
            <p:nvPr/>
          </p:nvSpPr>
          <p:spPr>
            <a:xfrm>
              <a:off x="1345512" y="4563323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5-Point Star 164"/>
            <p:cNvSpPr/>
            <p:nvPr/>
          </p:nvSpPr>
          <p:spPr>
            <a:xfrm>
              <a:off x="1408634" y="5174714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5-Point Star 165"/>
            <p:cNvSpPr/>
            <p:nvPr/>
          </p:nvSpPr>
          <p:spPr>
            <a:xfrm>
              <a:off x="2243786" y="5790995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5-Point Star 166"/>
            <p:cNvSpPr/>
            <p:nvPr/>
          </p:nvSpPr>
          <p:spPr>
            <a:xfrm>
              <a:off x="803475" y="4084789"/>
              <a:ext cx="155448" cy="155448"/>
            </a:xfrm>
            <a:prstGeom prst="star5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5-Point Star 52"/>
          <p:cNvSpPr/>
          <p:nvPr/>
        </p:nvSpPr>
        <p:spPr>
          <a:xfrm flipH="1">
            <a:off x="8563726" y="3241553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 flipH="1">
            <a:off x="6102415" y="4054725"/>
            <a:ext cx="1869604" cy="2038500"/>
            <a:chOff x="2887778" y="3594413"/>
            <a:chExt cx="1869604" cy="2038500"/>
          </a:xfrm>
        </p:grpSpPr>
        <p:sp>
          <p:nvSpPr>
            <p:cNvPr id="86" name="Plus 85"/>
            <p:cNvSpPr/>
            <p:nvPr/>
          </p:nvSpPr>
          <p:spPr>
            <a:xfrm rot="2700000">
              <a:off x="4528782" y="5404313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lus 86"/>
            <p:cNvSpPr/>
            <p:nvPr/>
          </p:nvSpPr>
          <p:spPr>
            <a:xfrm rot="2700000">
              <a:off x="4006921" y="4789855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lus 87"/>
            <p:cNvSpPr/>
            <p:nvPr/>
          </p:nvSpPr>
          <p:spPr>
            <a:xfrm rot="2700000">
              <a:off x="3373689" y="3955003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lus 88"/>
            <p:cNvSpPr/>
            <p:nvPr/>
          </p:nvSpPr>
          <p:spPr>
            <a:xfrm rot="2700000">
              <a:off x="3549303" y="5209591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lus 89"/>
            <p:cNvSpPr/>
            <p:nvPr/>
          </p:nvSpPr>
          <p:spPr>
            <a:xfrm rot="2700000">
              <a:off x="4184358" y="5384122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lus 90"/>
            <p:cNvSpPr/>
            <p:nvPr/>
          </p:nvSpPr>
          <p:spPr>
            <a:xfrm rot="2700000">
              <a:off x="2887778" y="3594413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lus 91"/>
            <p:cNvSpPr/>
            <p:nvPr/>
          </p:nvSpPr>
          <p:spPr>
            <a:xfrm rot="2700000">
              <a:off x="3738594" y="4465041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Plus 92"/>
            <p:cNvSpPr/>
            <p:nvPr/>
          </p:nvSpPr>
          <p:spPr>
            <a:xfrm rot="2700000">
              <a:off x="3764512" y="5035614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lus 93"/>
            <p:cNvSpPr/>
            <p:nvPr/>
          </p:nvSpPr>
          <p:spPr>
            <a:xfrm rot="2700000">
              <a:off x="3373690" y="4563349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lus 94"/>
            <p:cNvSpPr/>
            <p:nvPr/>
          </p:nvSpPr>
          <p:spPr>
            <a:xfrm rot="2700000">
              <a:off x="3927700" y="5276546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2" name="Straight Connector 251"/>
          <p:cNvCxnSpPr/>
          <p:nvPr/>
        </p:nvCxnSpPr>
        <p:spPr>
          <a:xfrm flipH="1">
            <a:off x="5150290" y="1227253"/>
            <a:ext cx="823507" cy="50292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813413" y="1219200"/>
            <a:ext cx="3158959" cy="4872909"/>
            <a:chOff x="4813413" y="1219200"/>
            <a:chExt cx="3158959" cy="4872909"/>
          </a:xfrm>
        </p:grpSpPr>
        <p:grpSp>
          <p:nvGrpSpPr>
            <p:cNvPr id="108" name="Group 107"/>
            <p:cNvGrpSpPr/>
            <p:nvPr/>
          </p:nvGrpSpPr>
          <p:grpSpPr>
            <a:xfrm>
              <a:off x="5881631" y="1219200"/>
              <a:ext cx="536302" cy="1813560"/>
              <a:chOff x="2427515" y="1828800"/>
              <a:chExt cx="536302" cy="1813560"/>
            </a:xfrm>
            <a:solidFill>
              <a:schemeClr val="bg1">
                <a:lumMod val="75000"/>
              </a:schemeClr>
            </a:solidFill>
          </p:grpSpPr>
          <p:sp>
            <p:nvSpPr>
              <p:cNvPr id="168" name="Rectangle 167"/>
              <p:cNvSpPr/>
              <p:nvPr/>
            </p:nvSpPr>
            <p:spPr>
              <a:xfrm>
                <a:off x="2667000" y="182880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487677" y="211575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819400" y="2075543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826657" y="236220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600906" y="271173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764971" y="297180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576286" y="320040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779486" y="327660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623457" y="342900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427515" y="350520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 flipH="1">
              <a:off x="4837353" y="1405039"/>
              <a:ext cx="743720" cy="4128843"/>
              <a:chOff x="4535852" y="2824873"/>
              <a:chExt cx="743720" cy="4128843"/>
            </a:xfrm>
            <a:solidFill>
              <a:schemeClr val="bg1">
                <a:lumMod val="75000"/>
              </a:schemeClr>
            </a:solidFill>
          </p:grpSpPr>
          <p:sp>
            <p:nvSpPr>
              <p:cNvPr id="144" name="Isosceles Triangle 143"/>
              <p:cNvSpPr/>
              <p:nvPr/>
            </p:nvSpPr>
            <p:spPr>
              <a:xfrm>
                <a:off x="4709474" y="5509338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>
                <a:off x="4611776" y="5082265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>
                <a:off x="4709474" y="4114800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Isosceles Triangle 146"/>
              <p:cNvSpPr/>
              <p:nvPr/>
            </p:nvSpPr>
            <p:spPr>
              <a:xfrm>
                <a:off x="5105400" y="3810000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Isosceles Triangle 147"/>
              <p:cNvSpPr/>
              <p:nvPr/>
            </p:nvSpPr>
            <p:spPr>
              <a:xfrm>
                <a:off x="4749524" y="3697430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Isosceles Triangle 148"/>
              <p:cNvSpPr/>
              <p:nvPr/>
            </p:nvSpPr>
            <p:spPr>
              <a:xfrm>
                <a:off x="4787881" y="2824873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>
                <a:off x="4535852" y="4451065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Isosceles Triangle 150"/>
              <p:cNvSpPr/>
              <p:nvPr/>
            </p:nvSpPr>
            <p:spPr>
              <a:xfrm>
                <a:off x="5014686" y="3581400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Isosceles Triangle 151"/>
              <p:cNvSpPr/>
              <p:nvPr/>
            </p:nvSpPr>
            <p:spPr>
              <a:xfrm>
                <a:off x="4764176" y="3326010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5061857" y="6056830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Isosceles Triangle 153"/>
              <p:cNvSpPr/>
              <p:nvPr/>
            </p:nvSpPr>
            <p:spPr>
              <a:xfrm>
                <a:off x="5127172" y="6798268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>
                <a:off x="4985657" y="4525543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>
                <a:off x="4942861" y="3068919"/>
                <a:ext cx="152400" cy="155448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flipH="1">
              <a:off x="4813413" y="3431330"/>
              <a:ext cx="1044560" cy="2580357"/>
              <a:chOff x="801802" y="918166"/>
              <a:chExt cx="1044560" cy="2580357"/>
            </a:xfrm>
            <a:solidFill>
              <a:schemeClr val="bg1">
                <a:lumMod val="75000"/>
              </a:schemeClr>
            </a:solidFill>
          </p:grpSpPr>
          <p:sp>
            <p:nvSpPr>
              <p:cNvPr id="132" name="Oval 131"/>
              <p:cNvSpPr/>
              <p:nvPr/>
            </p:nvSpPr>
            <p:spPr>
              <a:xfrm>
                <a:off x="838200" y="17526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900009" y="918166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1802" y="2265231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367971" y="20574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03085" y="24384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360714" y="22860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661884" y="2632239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440542" y="2964543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367971" y="2612342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509485" y="3346123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75656" y="1381436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693962" y="3193723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 flipH="1">
              <a:off x="5505149" y="3056070"/>
              <a:ext cx="849648" cy="1781194"/>
              <a:chOff x="7593731" y="3333847"/>
              <a:chExt cx="849648" cy="1781194"/>
            </a:xfrm>
            <a:solidFill>
              <a:schemeClr val="bg1">
                <a:lumMod val="75000"/>
              </a:schemeClr>
            </a:solidFill>
          </p:grpSpPr>
          <p:sp>
            <p:nvSpPr>
              <p:cNvPr id="124" name="Plus 123"/>
              <p:cNvSpPr/>
              <p:nvPr/>
            </p:nvSpPr>
            <p:spPr>
              <a:xfrm>
                <a:off x="7938155" y="3791628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lus 124"/>
              <p:cNvSpPr/>
              <p:nvPr/>
            </p:nvSpPr>
            <p:spPr>
              <a:xfrm>
                <a:off x="7938155" y="3333847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lus 125"/>
              <p:cNvSpPr/>
              <p:nvPr/>
            </p:nvSpPr>
            <p:spPr>
              <a:xfrm>
                <a:off x="7842143" y="4619741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Plus 126"/>
              <p:cNvSpPr/>
              <p:nvPr/>
            </p:nvSpPr>
            <p:spPr>
              <a:xfrm>
                <a:off x="7934425" y="4285622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Plus 127"/>
              <p:cNvSpPr/>
              <p:nvPr/>
            </p:nvSpPr>
            <p:spPr>
              <a:xfrm>
                <a:off x="8034167" y="4037500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Plus 128"/>
              <p:cNvSpPr/>
              <p:nvPr/>
            </p:nvSpPr>
            <p:spPr>
              <a:xfrm>
                <a:off x="8214779" y="4886441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lus 129"/>
              <p:cNvSpPr/>
              <p:nvPr/>
            </p:nvSpPr>
            <p:spPr>
              <a:xfrm>
                <a:off x="7593731" y="3355764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lus 130"/>
              <p:cNvSpPr/>
              <p:nvPr/>
            </p:nvSpPr>
            <p:spPr>
              <a:xfrm>
                <a:off x="7746131" y="3508164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 flipH="1">
              <a:off x="6102768" y="4053609"/>
              <a:ext cx="1869604" cy="2038500"/>
              <a:chOff x="2887778" y="3594413"/>
              <a:chExt cx="1869604" cy="2038500"/>
            </a:xfrm>
            <a:solidFill>
              <a:schemeClr val="bg1">
                <a:lumMod val="75000"/>
              </a:schemeClr>
            </a:solidFill>
          </p:grpSpPr>
          <p:sp>
            <p:nvSpPr>
              <p:cNvPr id="114" name="Plus 113"/>
              <p:cNvSpPr/>
              <p:nvPr/>
            </p:nvSpPr>
            <p:spPr>
              <a:xfrm rot="2700000">
                <a:off x="4528782" y="5404313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lus 114"/>
              <p:cNvSpPr/>
              <p:nvPr/>
            </p:nvSpPr>
            <p:spPr>
              <a:xfrm rot="2700000">
                <a:off x="4006921" y="4789855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lus 115"/>
              <p:cNvSpPr/>
              <p:nvPr/>
            </p:nvSpPr>
            <p:spPr>
              <a:xfrm rot="2700000">
                <a:off x="3373689" y="3955003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lus 116"/>
              <p:cNvSpPr/>
              <p:nvPr/>
            </p:nvSpPr>
            <p:spPr>
              <a:xfrm rot="2700000">
                <a:off x="3549303" y="5209591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lus 117"/>
              <p:cNvSpPr/>
              <p:nvPr/>
            </p:nvSpPr>
            <p:spPr>
              <a:xfrm rot="2700000">
                <a:off x="4184358" y="5384122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lus 118"/>
              <p:cNvSpPr/>
              <p:nvPr/>
            </p:nvSpPr>
            <p:spPr>
              <a:xfrm rot="2700000">
                <a:off x="2887778" y="3594413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lus 119"/>
              <p:cNvSpPr/>
              <p:nvPr/>
            </p:nvSpPr>
            <p:spPr>
              <a:xfrm rot="2700000">
                <a:off x="3738594" y="4465041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lus 120"/>
              <p:cNvSpPr/>
              <p:nvPr/>
            </p:nvSpPr>
            <p:spPr>
              <a:xfrm rot="2700000">
                <a:off x="3764512" y="5035614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lus 121"/>
              <p:cNvSpPr/>
              <p:nvPr/>
            </p:nvSpPr>
            <p:spPr>
              <a:xfrm rot="2700000">
                <a:off x="3373690" y="4563349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lus 122"/>
              <p:cNvSpPr/>
              <p:nvPr/>
            </p:nvSpPr>
            <p:spPr>
              <a:xfrm rot="2700000">
                <a:off x="3927700" y="5276546"/>
                <a:ext cx="228600" cy="228600"/>
              </a:xfrm>
              <a:prstGeom prst="mathPlus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10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b="1" dirty="0" smtClean="0"/>
                  <a:t>Input: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point sets</a:t>
                </a:r>
                <a:r>
                  <a:rPr lang="en-US" dirty="0" smtClean="0"/>
                  <a:t>,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𝑘𝐿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dirty="0" smtClean="0"/>
                  <a:t>Initial assignment</a:t>
                </a:r>
              </a:p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dirty="0" smtClean="0"/>
                  <a:t>Orthogonal regression</a:t>
                </a:r>
              </a:p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dirty="0" smtClean="0"/>
                  <a:t>Line assignments</a:t>
                </a:r>
              </a:p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dirty="0" smtClean="0"/>
                  <a:t>Repeat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dirty="0" smtClean="0"/>
                  <a:t>Project on lines</a:t>
                </a:r>
              </a:p>
              <a:p>
                <a:pPr marL="1317625" indent="-1317625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Output: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intervals on</a:t>
                </a:r>
                <a:r>
                  <a:rPr lang="en-US" b="1" dirty="0"/>
                  <a:t/>
                </a: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𝑘𝐿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lines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10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136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</a:t>
            </a:r>
            <a:r>
              <a:rPr lang="en-US" i="1" dirty="0" smtClean="0"/>
              <a:t>k</a:t>
            </a:r>
            <a:r>
              <a:rPr lang="en-US" dirty="0" smtClean="0"/>
              <a:t>-lines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6</a:t>
            </a:fld>
            <a:endParaRPr lang="en-US"/>
          </a:p>
        </p:txBody>
      </p:sp>
      <p:sp>
        <p:nvSpPr>
          <p:cNvPr id="304" name="Text Placeholder 30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5881278" y="1220316"/>
            <a:ext cx="536302" cy="1813560"/>
            <a:chOff x="2427515" y="1828800"/>
            <a:chExt cx="536302" cy="1813560"/>
          </a:xfrm>
        </p:grpSpPr>
        <p:sp>
          <p:nvSpPr>
            <p:cNvPr id="13" name="Rectangle 12"/>
            <p:cNvSpPr/>
            <p:nvPr/>
          </p:nvSpPr>
          <p:spPr>
            <a:xfrm>
              <a:off x="2667000" y="182880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7677" y="2115752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9400" y="2075543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26657" y="236220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00906" y="271173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4971" y="297180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6286" y="320040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79486" y="327660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23457" y="342900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27515" y="3505200"/>
              <a:ext cx="13716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5-Point Star 46"/>
          <p:cNvSpPr/>
          <p:nvPr/>
        </p:nvSpPr>
        <p:spPr>
          <a:xfrm flipH="1">
            <a:off x="7180491" y="2852379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 flipH="1">
            <a:off x="7730373" y="4264152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 flipH="1">
            <a:off x="7815283" y="3391242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 flipH="1">
            <a:off x="7973867" y="3676284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 flipH="1">
            <a:off x="7990463" y="4004464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 flipH="1">
            <a:off x="7322904" y="4760656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 flipH="1">
            <a:off x="7603874" y="3802644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 flipH="1">
            <a:off x="7540752" y="4414035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 flipH="1">
            <a:off x="6705600" y="5029200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 flipH="1">
            <a:off x="8145911" y="3324110"/>
            <a:ext cx="155448" cy="1554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 flipH="1">
            <a:off x="5504796" y="3057186"/>
            <a:ext cx="849648" cy="1781194"/>
            <a:chOff x="7593731" y="3333847"/>
            <a:chExt cx="849648" cy="1781194"/>
          </a:xfrm>
        </p:grpSpPr>
        <p:sp>
          <p:nvSpPr>
            <p:cNvPr id="77" name="Plus 76"/>
            <p:cNvSpPr/>
            <p:nvPr/>
          </p:nvSpPr>
          <p:spPr>
            <a:xfrm>
              <a:off x="7938155" y="3791628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lus 77"/>
            <p:cNvSpPr/>
            <p:nvPr/>
          </p:nvSpPr>
          <p:spPr>
            <a:xfrm>
              <a:off x="7938155" y="3333847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lus 78"/>
            <p:cNvSpPr/>
            <p:nvPr/>
          </p:nvSpPr>
          <p:spPr>
            <a:xfrm>
              <a:off x="7842143" y="4619741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7934425" y="4285622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lus 80"/>
            <p:cNvSpPr/>
            <p:nvPr/>
          </p:nvSpPr>
          <p:spPr>
            <a:xfrm>
              <a:off x="8034167" y="4037500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lus 81"/>
            <p:cNvSpPr/>
            <p:nvPr/>
          </p:nvSpPr>
          <p:spPr>
            <a:xfrm>
              <a:off x="8214779" y="4886441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lus 82"/>
            <p:cNvSpPr/>
            <p:nvPr/>
          </p:nvSpPr>
          <p:spPr>
            <a:xfrm>
              <a:off x="7593731" y="3355764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lus 83"/>
            <p:cNvSpPr/>
            <p:nvPr/>
          </p:nvSpPr>
          <p:spPr>
            <a:xfrm>
              <a:off x="7746131" y="3508164"/>
              <a:ext cx="228600" cy="228600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881631" y="1220691"/>
            <a:ext cx="536302" cy="1813560"/>
            <a:chOff x="2427515" y="1828800"/>
            <a:chExt cx="536302" cy="1813560"/>
          </a:xfrm>
        </p:grpSpPr>
        <p:sp>
          <p:nvSpPr>
            <p:cNvPr id="239" name="Rectangle 238"/>
            <p:cNvSpPr/>
            <p:nvPr/>
          </p:nvSpPr>
          <p:spPr>
            <a:xfrm>
              <a:off x="2667000" y="182880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487677" y="2115752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2819400" y="2075543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26657" y="236220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600906" y="271173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764971" y="297180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2576286" y="320040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779486" y="327660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2623457" y="342900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427515" y="3505200"/>
              <a:ext cx="13716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 flipH="1">
            <a:off x="4837353" y="1406530"/>
            <a:ext cx="743720" cy="4128843"/>
            <a:chOff x="4535852" y="2824873"/>
            <a:chExt cx="743720" cy="4128843"/>
          </a:xfrm>
        </p:grpSpPr>
        <p:sp>
          <p:nvSpPr>
            <p:cNvPr id="215" name="Isosceles Triangle 214"/>
            <p:cNvSpPr/>
            <p:nvPr/>
          </p:nvSpPr>
          <p:spPr>
            <a:xfrm>
              <a:off x="4709474" y="5509338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/>
          </p:nvSpPr>
          <p:spPr>
            <a:xfrm>
              <a:off x="4611776" y="5082265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Isosceles Triangle 216"/>
            <p:cNvSpPr/>
            <p:nvPr/>
          </p:nvSpPr>
          <p:spPr>
            <a:xfrm>
              <a:off x="4709474" y="4114800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Isosceles Triangle 217"/>
            <p:cNvSpPr/>
            <p:nvPr/>
          </p:nvSpPr>
          <p:spPr>
            <a:xfrm>
              <a:off x="5105400" y="3810000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Isosceles Triangle 218"/>
            <p:cNvSpPr/>
            <p:nvPr/>
          </p:nvSpPr>
          <p:spPr>
            <a:xfrm>
              <a:off x="4749524" y="3697430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Isosceles Triangle 219"/>
            <p:cNvSpPr/>
            <p:nvPr/>
          </p:nvSpPr>
          <p:spPr>
            <a:xfrm>
              <a:off x="4787881" y="2824873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4535852" y="4451065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Isosceles Triangle 221"/>
            <p:cNvSpPr/>
            <p:nvPr/>
          </p:nvSpPr>
          <p:spPr>
            <a:xfrm>
              <a:off x="5014686" y="3581400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Isosceles Triangle 222"/>
            <p:cNvSpPr/>
            <p:nvPr/>
          </p:nvSpPr>
          <p:spPr>
            <a:xfrm>
              <a:off x="4764176" y="3326010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Isosceles Triangle 223"/>
            <p:cNvSpPr/>
            <p:nvPr/>
          </p:nvSpPr>
          <p:spPr>
            <a:xfrm>
              <a:off x="5061857" y="6056830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Isosceles Triangle 224"/>
            <p:cNvSpPr/>
            <p:nvPr/>
          </p:nvSpPr>
          <p:spPr>
            <a:xfrm>
              <a:off x="5127172" y="6798268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Isosceles Triangle 225"/>
            <p:cNvSpPr/>
            <p:nvPr/>
          </p:nvSpPr>
          <p:spPr>
            <a:xfrm>
              <a:off x="4985657" y="4525543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226"/>
            <p:cNvSpPr/>
            <p:nvPr/>
          </p:nvSpPr>
          <p:spPr>
            <a:xfrm>
              <a:off x="4942861" y="3068919"/>
              <a:ext cx="152400" cy="15544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4813413" y="3432821"/>
            <a:ext cx="1044560" cy="2580357"/>
            <a:chOff x="801802" y="918166"/>
            <a:chExt cx="1044560" cy="2580357"/>
          </a:xfrm>
        </p:grpSpPr>
        <p:sp>
          <p:nvSpPr>
            <p:cNvPr id="203" name="Oval 202"/>
            <p:cNvSpPr/>
            <p:nvPr/>
          </p:nvSpPr>
          <p:spPr>
            <a:xfrm>
              <a:off x="838200" y="17526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900009" y="91816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801802" y="226523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367971" y="2057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103085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1360714" y="22860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1661884" y="263223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440542" y="2964543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367971" y="261234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1509485" y="3346123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975656" y="138143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693962" y="3193723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 flipH="1">
            <a:off x="5505149" y="3057561"/>
            <a:ext cx="849648" cy="1781194"/>
            <a:chOff x="7593731" y="3333847"/>
            <a:chExt cx="849648" cy="1781194"/>
          </a:xfrm>
        </p:grpSpPr>
        <p:sp>
          <p:nvSpPr>
            <p:cNvPr id="195" name="Plus 194"/>
            <p:cNvSpPr/>
            <p:nvPr/>
          </p:nvSpPr>
          <p:spPr>
            <a:xfrm>
              <a:off x="7938155" y="3791628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Plus 195"/>
            <p:cNvSpPr/>
            <p:nvPr/>
          </p:nvSpPr>
          <p:spPr>
            <a:xfrm>
              <a:off x="7938155" y="3333847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Plus 196"/>
            <p:cNvSpPr/>
            <p:nvPr/>
          </p:nvSpPr>
          <p:spPr>
            <a:xfrm>
              <a:off x="7842143" y="4619741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lus 197"/>
            <p:cNvSpPr/>
            <p:nvPr/>
          </p:nvSpPr>
          <p:spPr>
            <a:xfrm>
              <a:off x="7934425" y="4285622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lus 198"/>
            <p:cNvSpPr/>
            <p:nvPr/>
          </p:nvSpPr>
          <p:spPr>
            <a:xfrm>
              <a:off x="8034167" y="4037500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lus 199"/>
            <p:cNvSpPr/>
            <p:nvPr/>
          </p:nvSpPr>
          <p:spPr>
            <a:xfrm>
              <a:off x="8214779" y="4886441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lus 200"/>
            <p:cNvSpPr/>
            <p:nvPr/>
          </p:nvSpPr>
          <p:spPr>
            <a:xfrm>
              <a:off x="7593731" y="3355764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lus 201"/>
            <p:cNvSpPr/>
            <p:nvPr/>
          </p:nvSpPr>
          <p:spPr>
            <a:xfrm>
              <a:off x="7746131" y="3508164"/>
              <a:ext cx="228600" cy="228600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0" name="Straight Connector 249"/>
          <p:cNvCxnSpPr/>
          <p:nvPr/>
        </p:nvCxnSpPr>
        <p:spPr>
          <a:xfrm flipH="1">
            <a:off x="5581073" y="1227253"/>
            <a:ext cx="1319502" cy="5029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010373" y="1227253"/>
            <a:ext cx="1066399" cy="50292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5480196" y="1227253"/>
            <a:ext cx="51523" cy="5029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6378713" y="1227253"/>
            <a:ext cx="1372973" cy="50292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5150290" y="1227253"/>
            <a:ext cx="823507" cy="5029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>
            <a:off x="6417933" y="2675053"/>
            <a:ext cx="2274619" cy="357030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Freeform 302"/>
          <p:cNvSpPr/>
          <p:nvPr/>
        </p:nvSpPr>
        <p:spPr>
          <a:xfrm>
            <a:off x="152400" y="2956560"/>
            <a:ext cx="320832" cy="1325015"/>
          </a:xfrm>
          <a:custGeom>
            <a:avLst/>
            <a:gdLst>
              <a:gd name="connsiteX0" fmla="*/ 201478 w 201478"/>
              <a:gd name="connsiteY0" fmla="*/ 1751308 h 1751308"/>
              <a:gd name="connsiteX1" fmla="*/ 0 w 201478"/>
              <a:gd name="connsiteY1" fmla="*/ 1751308 h 1751308"/>
              <a:gd name="connsiteX2" fmla="*/ 0 w 201478"/>
              <a:gd name="connsiteY2" fmla="*/ 0 h 1751308"/>
              <a:gd name="connsiteX3" fmla="*/ 154983 w 201478"/>
              <a:gd name="connsiteY3" fmla="*/ 0 h 1751308"/>
              <a:gd name="connsiteX0" fmla="*/ 201478 w 204859"/>
              <a:gd name="connsiteY0" fmla="*/ 1751308 h 1751308"/>
              <a:gd name="connsiteX1" fmla="*/ 0 w 204859"/>
              <a:gd name="connsiteY1" fmla="*/ 1751308 h 1751308"/>
              <a:gd name="connsiteX2" fmla="*/ 0 w 204859"/>
              <a:gd name="connsiteY2" fmla="*/ 0 h 1751308"/>
              <a:gd name="connsiteX3" fmla="*/ 204859 w 204859"/>
              <a:gd name="connsiteY3" fmla="*/ 0 h 1751308"/>
              <a:gd name="connsiteX0" fmla="*/ 207020 w 210401"/>
              <a:gd name="connsiteY0" fmla="*/ 1751308 h 1751308"/>
              <a:gd name="connsiteX1" fmla="*/ 5542 w 210401"/>
              <a:gd name="connsiteY1" fmla="*/ 1751308 h 1751308"/>
              <a:gd name="connsiteX2" fmla="*/ 0 w 210401"/>
              <a:gd name="connsiteY2" fmla="*/ 0 h 1751308"/>
              <a:gd name="connsiteX3" fmla="*/ 210401 w 210401"/>
              <a:gd name="connsiteY3" fmla="*/ 0 h 1751308"/>
              <a:gd name="connsiteX0" fmla="*/ 202012 w 205393"/>
              <a:gd name="connsiteY0" fmla="*/ 1751308 h 1751308"/>
              <a:gd name="connsiteX1" fmla="*/ 534 w 205393"/>
              <a:gd name="connsiteY1" fmla="*/ 1751308 h 1751308"/>
              <a:gd name="connsiteX2" fmla="*/ 534 w 205393"/>
              <a:gd name="connsiteY2" fmla="*/ 0 h 1751308"/>
              <a:gd name="connsiteX3" fmla="*/ 205393 w 205393"/>
              <a:gd name="connsiteY3" fmla="*/ 0 h 17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3" h="1751308">
                <a:moveTo>
                  <a:pt x="202012" y="1751308"/>
                </a:moveTo>
                <a:lnTo>
                  <a:pt x="534" y="1751308"/>
                </a:lnTo>
                <a:cubicBezTo>
                  <a:pt x="-1313" y="1167539"/>
                  <a:pt x="2381" y="583769"/>
                  <a:pt x="534" y="0"/>
                </a:cubicBezTo>
                <a:lnTo>
                  <a:pt x="205393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4577751" y="1219200"/>
            <a:ext cx="0" cy="510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4577751" y="6324600"/>
            <a:ext cx="41148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104185" y="3189563"/>
            <a:ext cx="1336431" cy="2126829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>
            <a:off x="6423916" y="4081072"/>
            <a:ext cx="1281434" cy="2039307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>
            <a:off x="5277504" y="3515248"/>
            <a:ext cx="407973" cy="246367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H="1">
            <a:off x="5208549" y="1559555"/>
            <a:ext cx="659688" cy="3983746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>
            <a:off x="5791721" y="1220970"/>
            <a:ext cx="287232" cy="1734549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5604601" y="3073017"/>
            <a:ext cx="273185" cy="164970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5-Point Star 265"/>
          <p:cNvSpPr/>
          <p:nvPr/>
        </p:nvSpPr>
        <p:spPr>
          <a:xfrm flipH="1">
            <a:off x="7857719" y="4251830"/>
            <a:ext cx="155448" cy="155448"/>
          </a:xfrm>
          <a:prstGeom prst="star5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Plus 266"/>
          <p:cNvSpPr/>
          <p:nvPr/>
        </p:nvSpPr>
        <p:spPr>
          <a:xfrm rot="18900000" flipH="1">
            <a:off x="6872796" y="4825402"/>
            <a:ext cx="228600" cy="228600"/>
          </a:xfrm>
          <a:prstGeom prst="mathPlus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6019517" y="2063115"/>
            <a:ext cx="137160" cy="13716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Isosceles Triangle 268"/>
          <p:cNvSpPr/>
          <p:nvPr/>
        </p:nvSpPr>
        <p:spPr>
          <a:xfrm flipH="1">
            <a:off x="5313323" y="3513851"/>
            <a:ext cx="152400" cy="155448"/>
          </a:xfrm>
          <a:prstGeom prst="triangl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 flipH="1">
            <a:off x="5504156" y="5024525"/>
            <a:ext cx="152400" cy="1524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Plus 270"/>
          <p:cNvSpPr/>
          <p:nvPr/>
        </p:nvSpPr>
        <p:spPr>
          <a:xfrm flipH="1">
            <a:off x="5781420" y="3729867"/>
            <a:ext cx="228600" cy="228600"/>
          </a:xfrm>
          <a:prstGeom prst="mathPlus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3976E-6 L -0.02726 -0.02315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15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4.07776E-6 L 0.09931 0.0847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423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4.44444E-6 1.62E-8 L 0.02362 0.02037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01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35 0.00047 L -0.00417 -0.00301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8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1.15714E-6 L -0.01979 -0.01851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92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6 1.87457E-7 L 0.01875 0.01713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85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2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5.55556E-7 4.66559E-6 L -0.01441 -0.0115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57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69 0.00093 L -0.0066 -0.0048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0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2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.00017 0.00093 L -0.00695 -0.00509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30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3.58713E-6 L 0.02795 0.02453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303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29058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2000"/>
                  </a:spcAft>
                  <a:buNone/>
                  <a:tabLst>
                    <a:tab pos="1379538" algn="l"/>
                  </a:tabLst>
                </a:pPr>
                <a:r>
                  <a:rPr lang="en-US" b="1" dirty="0" smtClean="0"/>
                  <a:t>Input: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intervals</a:t>
                </a:r>
                <a:r>
                  <a:rPr lang="en-US" dirty="0" smtClean="0"/>
                  <a:t>, </a:t>
                </a:r>
                <a:r>
                  <a:rPr lang="en-US" dirty="0"/>
                  <a:t>maximum </a:t>
                </a:r>
                <a:r>
                  <a:rPr lang="en-US" dirty="0" smtClean="0"/>
                  <a:t>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𝐼𝐶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317625" indent="-1317625"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b="1" dirty="0" smtClean="0"/>
                  <a:t>Output:</a:t>
                </a:r>
                <a:r>
                  <a:rPr lang="en-US" dirty="0"/>
                  <a:t> </a:t>
                </a:r>
                <a:r>
                  <a:rPr lang="en-US" dirty="0" smtClean="0"/>
                  <a:t>clustering of intervals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290587"/>
              </a:xfrm>
              <a:blipFill rotWithShape="1">
                <a:blip r:embed="rId3"/>
                <a:stretch>
                  <a:fillRect l="-1481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Interval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6651" y="6372386"/>
            <a:ext cx="2550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 smtClean="0"/>
              <a:t>Lymberopoulos</a:t>
            </a:r>
            <a:r>
              <a:rPr lang="en-US" sz="1600" dirty="0" smtClean="0"/>
              <a:t> et al, 2009]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56520" y="5029462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32046" y="4572262"/>
            <a:ext cx="1524674" cy="0"/>
          </a:xfrm>
          <a:prstGeom prst="line">
            <a:avLst/>
          </a:prstGeom>
          <a:ln w="38100">
            <a:solidFill>
              <a:schemeClr val="accent5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84446" y="4825138"/>
            <a:ext cx="1829474" cy="0"/>
          </a:xfrm>
          <a:prstGeom prst="line">
            <a:avLst/>
          </a:prstGeom>
          <a:ln w="38100">
            <a:solidFill>
              <a:schemeClr val="accent5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97568" y="5041413"/>
            <a:ext cx="33815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880383" y="4596538"/>
            <a:ext cx="685463" cy="0"/>
          </a:xfrm>
          <a:prstGeom prst="line">
            <a:avLst/>
          </a:prstGeom>
          <a:ln w="3810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887807" y="5691300"/>
            <a:ext cx="1622949" cy="0"/>
          </a:xfrm>
          <a:prstGeom prst="line">
            <a:avLst/>
          </a:prstGeom>
          <a:ln w="38100">
            <a:solidFill>
              <a:schemeClr val="accent3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5589406" y="4825138"/>
            <a:ext cx="976440" cy="0"/>
          </a:xfrm>
          <a:prstGeom prst="line">
            <a:avLst/>
          </a:prstGeom>
          <a:ln w="3810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391" y="2819400"/>
                <a:ext cx="803829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dist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1" y="2819400"/>
                <a:ext cx="8038291" cy="12714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/>
          <p:cNvCxnSpPr/>
          <p:nvPr/>
        </p:nvCxnSpPr>
        <p:spPr>
          <a:xfrm>
            <a:off x="1435768" y="4724945"/>
            <a:ext cx="277593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36978" y="4623345"/>
            <a:ext cx="0" cy="5704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97568" y="4623345"/>
            <a:ext cx="0" cy="939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967976" y="4596538"/>
            <a:ext cx="0" cy="5972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187473" y="4604266"/>
            <a:ext cx="0" cy="9588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1500" y="4419600"/>
                <a:ext cx="903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419600"/>
                <a:ext cx="90313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23305" y="4856747"/>
                <a:ext cx="926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05" y="4856747"/>
                <a:ext cx="9266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Connector 129"/>
          <p:cNvCxnSpPr/>
          <p:nvPr/>
        </p:nvCxnSpPr>
        <p:spPr>
          <a:xfrm flipH="1">
            <a:off x="597568" y="4877345"/>
            <a:ext cx="82671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967976" y="5041413"/>
            <a:ext cx="21949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577738" y="5362255"/>
            <a:ext cx="360973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88331" y="5193813"/>
                <a:ext cx="401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331" y="5193813"/>
                <a:ext cx="4013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/>
          <p:cNvCxnSpPr/>
          <p:nvPr/>
        </p:nvCxnSpPr>
        <p:spPr>
          <a:xfrm flipH="1">
            <a:off x="4356719" y="5462700"/>
            <a:ext cx="1447800" cy="0"/>
          </a:xfrm>
          <a:prstGeom prst="line">
            <a:avLst/>
          </a:prstGeom>
          <a:ln w="38100">
            <a:solidFill>
              <a:schemeClr val="accent3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88699" y="5226079"/>
            <a:ext cx="3621842" cy="0"/>
          </a:xfrm>
          <a:prstGeom prst="line">
            <a:avLst/>
          </a:prstGeom>
          <a:ln w="38100">
            <a:solidFill>
              <a:schemeClr val="accent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410200" y="5049434"/>
            <a:ext cx="303238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867400" y="4724945"/>
            <a:ext cx="27946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10541" y="5177589"/>
                <a:ext cx="1274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dist</m:t>
                      </m:r>
                      <m:r>
                        <a:rPr lang="en-US" b="0" i="1" smtClean="0">
                          <a:latin typeface="Cambria Math"/>
                        </a:rPr>
                        <m:t>=+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541" y="5177589"/>
                <a:ext cx="127470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1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2000"/>
              </a:spcAft>
              <a:buNone/>
              <a:tabLst>
                <a:tab pos="1379538" algn="l"/>
              </a:tabLst>
            </a:pPr>
            <a:r>
              <a:rPr lang="en-US" b="1" dirty="0">
                <a:solidFill>
                  <a:prstClr val="black"/>
                </a:solidFill>
              </a:rPr>
              <a:t>Input</a:t>
            </a:r>
            <a:r>
              <a:rPr lang="en-US" b="1" dirty="0"/>
              <a:t>: </a:t>
            </a:r>
            <a:r>
              <a:rPr lang="en-US" dirty="0"/>
              <a:t>line segments (step 1</a:t>
            </a:r>
            <a:r>
              <a:rPr lang="en-US" dirty="0" smtClean="0"/>
              <a:t>), clustering (step 3)</a:t>
            </a:r>
            <a:endParaRPr lang="en-US" dirty="0"/>
          </a:p>
          <a:p>
            <a:pPr marL="1317625" lvl="0" indent="-1317625">
              <a:spcBef>
                <a:spcPts val="0"/>
              </a:spcBef>
              <a:spcAft>
                <a:spcPts val="2000"/>
              </a:spcAft>
              <a:buNone/>
            </a:pPr>
            <a:r>
              <a:rPr lang="en-US" b="1" dirty="0">
                <a:solidFill>
                  <a:prstClr val="black"/>
                </a:solidFill>
              </a:rPr>
              <a:t>Output: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motion patterns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E416-9CD7-4D41-85C6-B59FF6AF6E5F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17213" y="2942511"/>
            <a:ext cx="3305082" cy="281994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17213" y="3128038"/>
            <a:ext cx="3209746" cy="218657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53663" y="2942511"/>
            <a:ext cx="2356442" cy="238543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94729" y="2942511"/>
            <a:ext cx="3239716" cy="241955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432891" y="3310216"/>
            <a:ext cx="1017884" cy="766487"/>
            <a:chOff x="566818" y="3469038"/>
            <a:chExt cx="1017884" cy="766487"/>
          </a:xfrm>
        </p:grpSpPr>
        <p:sp>
          <p:nvSpPr>
            <p:cNvPr id="30" name="Freeform 29"/>
            <p:cNvSpPr/>
            <p:nvPr/>
          </p:nvSpPr>
          <p:spPr>
            <a:xfrm>
              <a:off x="573437" y="3581404"/>
              <a:ext cx="898902" cy="654121"/>
            </a:xfrm>
            <a:custGeom>
              <a:avLst/>
              <a:gdLst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3 h 914423"/>
                <a:gd name="connsiteX1" fmla="*/ 464949 w 945397"/>
                <a:gd name="connsiteY1" fmla="*/ 23 h 914423"/>
                <a:gd name="connsiteX2" fmla="*/ 945397 w 945397"/>
                <a:gd name="connsiteY2" fmla="*/ 883427 h 914423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33953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0 h 920716"/>
                <a:gd name="connsiteX1" fmla="*/ 464949 w 898902"/>
                <a:gd name="connsiteY1" fmla="*/ 0 h 920716"/>
                <a:gd name="connsiteX2" fmla="*/ 898902 w 898902"/>
                <a:gd name="connsiteY2" fmla="*/ 920716 h 92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902" h="920716">
                  <a:moveTo>
                    <a:pt x="0" y="914400"/>
                  </a:moveTo>
                  <a:cubicBezTo>
                    <a:pt x="262179" y="909234"/>
                    <a:pt x="315132" y="-1053"/>
                    <a:pt x="464949" y="0"/>
                  </a:cubicBezTo>
                  <a:cubicBezTo>
                    <a:pt x="614766" y="1053"/>
                    <a:pt x="614766" y="918133"/>
                    <a:pt x="898902" y="920716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66818" y="3469038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71556" y="4231038"/>
              <a:ext cx="10131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V="1">
            <a:off x="4810105" y="2743200"/>
            <a:ext cx="1512254" cy="19931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122295" y="2842855"/>
            <a:ext cx="1200064" cy="9965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34445" y="2969405"/>
            <a:ext cx="231787" cy="160259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26959" y="3128038"/>
            <a:ext cx="423379" cy="136776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2891" y="4572000"/>
            <a:ext cx="3133341" cy="79006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817213" y="4495800"/>
            <a:ext cx="3633125" cy="8188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22360" y="2892683"/>
            <a:ext cx="1066799" cy="297471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322360" y="2743200"/>
            <a:ext cx="990599" cy="31242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1817213" y="5762456"/>
            <a:ext cx="5495747" cy="10494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2094729" y="5362065"/>
            <a:ext cx="5294431" cy="50533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64875" y="3048000"/>
            <a:ext cx="3062084" cy="2498662"/>
          </a:xfrm>
          <a:prstGeom prst="line">
            <a:avLst/>
          </a:prstGeom>
          <a:ln w="5715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950759" y="2788024"/>
            <a:ext cx="1367118" cy="104659"/>
          </a:xfrm>
          <a:prstGeom prst="line">
            <a:avLst/>
          </a:prstGeom>
          <a:ln w="5715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17877" y="2814918"/>
            <a:ext cx="1048870" cy="3074894"/>
          </a:xfrm>
          <a:prstGeom prst="line">
            <a:avLst/>
          </a:prstGeom>
          <a:ln w="5715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964875" y="5486400"/>
            <a:ext cx="5348085" cy="381000"/>
          </a:xfrm>
          <a:prstGeom prst="line">
            <a:avLst/>
          </a:prstGeom>
          <a:ln w="5715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122295" y="3048000"/>
            <a:ext cx="397723" cy="1479176"/>
          </a:xfrm>
          <a:prstGeom prst="line">
            <a:avLst/>
          </a:prstGeom>
          <a:ln w="5715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207559" y="4527176"/>
            <a:ext cx="3312459" cy="834890"/>
          </a:xfrm>
          <a:prstGeom prst="line">
            <a:avLst/>
          </a:prstGeom>
          <a:ln w="57150">
            <a:solidFill>
              <a:schemeClr val="accent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5171036" y="2206557"/>
            <a:ext cx="926563" cy="448015"/>
            <a:chOff x="566818" y="3666383"/>
            <a:chExt cx="1177069" cy="569141"/>
          </a:xfrm>
        </p:grpSpPr>
        <p:sp>
          <p:nvSpPr>
            <p:cNvPr id="83" name="Freeform 82"/>
            <p:cNvSpPr/>
            <p:nvPr/>
          </p:nvSpPr>
          <p:spPr>
            <a:xfrm>
              <a:off x="573438" y="3850037"/>
              <a:ext cx="1170449" cy="385487"/>
            </a:xfrm>
            <a:custGeom>
              <a:avLst/>
              <a:gdLst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3 h 914423"/>
                <a:gd name="connsiteX1" fmla="*/ 464949 w 945397"/>
                <a:gd name="connsiteY1" fmla="*/ 23 h 914423"/>
                <a:gd name="connsiteX2" fmla="*/ 945397 w 945397"/>
                <a:gd name="connsiteY2" fmla="*/ 883427 h 914423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33953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0 h 920716"/>
                <a:gd name="connsiteX1" fmla="*/ 464949 w 898902"/>
                <a:gd name="connsiteY1" fmla="*/ 0 h 920716"/>
                <a:gd name="connsiteX2" fmla="*/ 898902 w 898902"/>
                <a:gd name="connsiteY2" fmla="*/ 920716 h 920716"/>
                <a:gd name="connsiteX0" fmla="*/ 0 w 898902"/>
                <a:gd name="connsiteY0" fmla="*/ 914400 h 920716"/>
                <a:gd name="connsiteX1" fmla="*/ 600723 w 898902"/>
                <a:gd name="connsiteY1" fmla="*/ 0 h 920716"/>
                <a:gd name="connsiteX2" fmla="*/ 898902 w 898902"/>
                <a:gd name="connsiteY2" fmla="*/ 920716 h 920716"/>
                <a:gd name="connsiteX0" fmla="*/ 0 w 898902"/>
                <a:gd name="connsiteY0" fmla="*/ 914400 h 920716"/>
                <a:gd name="connsiteX1" fmla="*/ 600723 w 898902"/>
                <a:gd name="connsiteY1" fmla="*/ 0 h 920716"/>
                <a:gd name="connsiteX2" fmla="*/ 898902 w 898902"/>
                <a:gd name="connsiteY2" fmla="*/ 920716 h 920716"/>
                <a:gd name="connsiteX0" fmla="*/ 0 w 1064847"/>
                <a:gd name="connsiteY0" fmla="*/ 914400 h 920716"/>
                <a:gd name="connsiteX1" fmla="*/ 600723 w 1064847"/>
                <a:gd name="connsiteY1" fmla="*/ 0 h 920716"/>
                <a:gd name="connsiteX2" fmla="*/ 1064847 w 1064847"/>
                <a:gd name="connsiteY2" fmla="*/ 920716 h 920716"/>
                <a:gd name="connsiteX0" fmla="*/ 0 w 1064847"/>
                <a:gd name="connsiteY0" fmla="*/ 914400 h 920716"/>
                <a:gd name="connsiteX1" fmla="*/ 600723 w 1064847"/>
                <a:gd name="connsiteY1" fmla="*/ 0 h 920716"/>
                <a:gd name="connsiteX2" fmla="*/ 1064847 w 1064847"/>
                <a:gd name="connsiteY2" fmla="*/ 920716 h 920716"/>
                <a:gd name="connsiteX0" fmla="*/ 0 w 1170448"/>
                <a:gd name="connsiteY0" fmla="*/ 914400 h 920716"/>
                <a:gd name="connsiteX1" fmla="*/ 600723 w 1170448"/>
                <a:gd name="connsiteY1" fmla="*/ 0 h 920716"/>
                <a:gd name="connsiteX2" fmla="*/ 1170448 w 1170448"/>
                <a:gd name="connsiteY2" fmla="*/ 920716 h 92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0448" h="920716">
                  <a:moveTo>
                    <a:pt x="0" y="914400"/>
                  </a:moveTo>
                  <a:cubicBezTo>
                    <a:pt x="533727" y="866765"/>
                    <a:pt x="405648" y="-1053"/>
                    <a:pt x="600723" y="0"/>
                  </a:cubicBezTo>
                  <a:cubicBezTo>
                    <a:pt x="795798" y="1053"/>
                    <a:pt x="735453" y="918132"/>
                    <a:pt x="1170448" y="920716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66818" y="3666383"/>
              <a:ext cx="0" cy="564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71556" y="4231038"/>
              <a:ext cx="1172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010400" y="3861275"/>
            <a:ext cx="831560" cy="603360"/>
            <a:chOff x="566818" y="3469038"/>
            <a:chExt cx="1056381" cy="766485"/>
          </a:xfrm>
        </p:grpSpPr>
        <p:sp>
          <p:nvSpPr>
            <p:cNvPr id="87" name="Freeform 86"/>
            <p:cNvSpPr/>
            <p:nvPr/>
          </p:nvSpPr>
          <p:spPr>
            <a:xfrm>
              <a:off x="573437" y="3581401"/>
              <a:ext cx="1049762" cy="654122"/>
            </a:xfrm>
            <a:custGeom>
              <a:avLst/>
              <a:gdLst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3 h 914423"/>
                <a:gd name="connsiteX1" fmla="*/ 464949 w 945397"/>
                <a:gd name="connsiteY1" fmla="*/ 23 h 914423"/>
                <a:gd name="connsiteX2" fmla="*/ 945397 w 945397"/>
                <a:gd name="connsiteY2" fmla="*/ 883427 h 914423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33953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0 h 920716"/>
                <a:gd name="connsiteX1" fmla="*/ 464949 w 898902"/>
                <a:gd name="connsiteY1" fmla="*/ 0 h 920716"/>
                <a:gd name="connsiteX2" fmla="*/ 898902 w 898902"/>
                <a:gd name="connsiteY2" fmla="*/ 920716 h 920716"/>
                <a:gd name="connsiteX0" fmla="*/ 0 w 898902"/>
                <a:gd name="connsiteY0" fmla="*/ 914400 h 920716"/>
                <a:gd name="connsiteX1" fmla="*/ 329176 w 898902"/>
                <a:gd name="connsiteY1" fmla="*/ 0 h 920716"/>
                <a:gd name="connsiteX2" fmla="*/ 898902 w 898902"/>
                <a:gd name="connsiteY2" fmla="*/ 920716 h 920716"/>
                <a:gd name="connsiteX0" fmla="*/ 0 w 1049762"/>
                <a:gd name="connsiteY0" fmla="*/ 914400 h 920716"/>
                <a:gd name="connsiteX1" fmla="*/ 329176 w 1049762"/>
                <a:gd name="connsiteY1" fmla="*/ 0 h 920716"/>
                <a:gd name="connsiteX2" fmla="*/ 1049762 w 1049762"/>
                <a:gd name="connsiteY2" fmla="*/ 920716 h 920716"/>
                <a:gd name="connsiteX0" fmla="*/ 0 w 1049762"/>
                <a:gd name="connsiteY0" fmla="*/ 914400 h 920716"/>
                <a:gd name="connsiteX1" fmla="*/ 329176 w 1049762"/>
                <a:gd name="connsiteY1" fmla="*/ 0 h 920716"/>
                <a:gd name="connsiteX2" fmla="*/ 1049762 w 1049762"/>
                <a:gd name="connsiteY2" fmla="*/ 920716 h 920716"/>
                <a:gd name="connsiteX0" fmla="*/ 0 w 1049762"/>
                <a:gd name="connsiteY0" fmla="*/ 914402 h 920718"/>
                <a:gd name="connsiteX1" fmla="*/ 329176 w 1049762"/>
                <a:gd name="connsiteY1" fmla="*/ 2 h 920718"/>
                <a:gd name="connsiteX2" fmla="*/ 1049762 w 1049762"/>
                <a:gd name="connsiteY2" fmla="*/ 920718 h 92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762" h="920718">
                  <a:moveTo>
                    <a:pt x="0" y="914402"/>
                  </a:moveTo>
                  <a:cubicBezTo>
                    <a:pt x="126406" y="633190"/>
                    <a:pt x="154216" y="-1051"/>
                    <a:pt x="329176" y="2"/>
                  </a:cubicBezTo>
                  <a:cubicBezTo>
                    <a:pt x="504136" y="1055"/>
                    <a:pt x="554422" y="918134"/>
                    <a:pt x="1049762" y="920718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66818" y="3469038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571556" y="4231038"/>
              <a:ext cx="10131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383515" y="4875846"/>
            <a:ext cx="1011946" cy="438277"/>
            <a:chOff x="566818" y="3469038"/>
            <a:chExt cx="1017884" cy="766487"/>
          </a:xfrm>
        </p:grpSpPr>
        <p:sp>
          <p:nvSpPr>
            <p:cNvPr id="91" name="Freeform 90"/>
            <p:cNvSpPr/>
            <p:nvPr/>
          </p:nvSpPr>
          <p:spPr>
            <a:xfrm>
              <a:off x="573437" y="3581404"/>
              <a:ext cx="898902" cy="654121"/>
            </a:xfrm>
            <a:custGeom>
              <a:avLst/>
              <a:gdLst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3 h 914423"/>
                <a:gd name="connsiteX1" fmla="*/ 464949 w 945397"/>
                <a:gd name="connsiteY1" fmla="*/ 23 h 914423"/>
                <a:gd name="connsiteX2" fmla="*/ 945397 w 945397"/>
                <a:gd name="connsiteY2" fmla="*/ 883427 h 914423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33953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0 h 920716"/>
                <a:gd name="connsiteX1" fmla="*/ 464949 w 898902"/>
                <a:gd name="connsiteY1" fmla="*/ 0 h 920716"/>
                <a:gd name="connsiteX2" fmla="*/ 898902 w 898902"/>
                <a:gd name="connsiteY2" fmla="*/ 920716 h 92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902" h="920716">
                  <a:moveTo>
                    <a:pt x="0" y="914400"/>
                  </a:moveTo>
                  <a:cubicBezTo>
                    <a:pt x="262179" y="909234"/>
                    <a:pt x="315132" y="-1053"/>
                    <a:pt x="464949" y="0"/>
                  </a:cubicBezTo>
                  <a:cubicBezTo>
                    <a:pt x="614766" y="1053"/>
                    <a:pt x="614766" y="918133"/>
                    <a:pt x="898902" y="920716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566818" y="3469038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71556" y="4231038"/>
              <a:ext cx="10131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551081" y="3465865"/>
            <a:ext cx="801256" cy="483860"/>
            <a:chOff x="566818" y="3620846"/>
            <a:chExt cx="1017884" cy="614677"/>
          </a:xfrm>
        </p:grpSpPr>
        <p:sp>
          <p:nvSpPr>
            <p:cNvPr id="95" name="Freeform 94"/>
            <p:cNvSpPr/>
            <p:nvPr/>
          </p:nvSpPr>
          <p:spPr>
            <a:xfrm>
              <a:off x="573437" y="3811387"/>
              <a:ext cx="898902" cy="424136"/>
            </a:xfrm>
            <a:custGeom>
              <a:avLst/>
              <a:gdLst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3 h 914423"/>
                <a:gd name="connsiteX1" fmla="*/ 464949 w 945397"/>
                <a:gd name="connsiteY1" fmla="*/ 23 h 914423"/>
                <a:gd name="connsiteX2" fmla="*/ 945397 w 945397"/>
                <a:gd name="connsiteY2" fmla="*/ 883427 h 914423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33953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0 h 920716"/>
                <a:gd name="connsiteX1" fmla="*/ 464949 w 898902"/>
                <a:gd name="connsiteY1" fmla="*/ 0 h 920716"/>
                <a:gd name="connsiteX2" fmla="*/ 898902 w 898902"/>
                <a:gd name="connsiteY2" fmla="*/ 920716 h 920716"/>
                <a:gd name="connsiteX0" fmla="*/ 0 w 898902"/>
                <a:gd name="connsiteY0" fmla="*/ 1025206 h 1031522"/>
                <a:gd name="connsiteX1" fmla="*/ 464949 w 898902"/>
                <a:gd name="connsiteY1" fmla="*/ 110806 h 1031522"/>
                <a:gd name="connsiteX2" fmla="*/ 898902 w 898902"/>
                <a:gd name="connsiteY2" fmla="*/ 1031522 h 1031522"/>
                <a:gd name="connsiteX0" fmla="*/ 0 w 898902"/>
                <a:gd name="connsiteY0" fmla="*/ 1025206 h 1031522"/>
                <a:gd name="connsiteX1" fmla="*/ 464949 w 898902"/>
                <a:gd name="connsiteY1" fmla="*/ 110806 h 1031522"/>
                <a:gd name="connsiteX2" fmla="*/ 898902 w 898902"/>
                <a:gd name="connsiteY2" fmla="*/ 1031522 h 1031522"/>
                <a:gd name="connsiteX0" fmla="*/ 0 w 898902"/>
                <a:gd name="connsiteY0" fmla="*/ 914401 h 920717"/>
                <a:gd name="connsiteX1" fmla="*/ 464949 w 898902"/>
                <a:gd name="connsiteY1" fmla="*/ 1 h 920717"/>
                <a:gd name="connsiteX2" fmla="*/ 898902 w 898902"/>
                <a:gd name="connsiteY2" fmla="*/ 920717 h 9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902" h="920717">
                  <a:moveTo>
                    <a:pt x="0" y="914401"/>
                  </a:moveTo>
                  <a:cubicBezTo>
                    <a:pt x="262179" y="909235"/>
                    <a:pt x="225128" y="87681"/>
                    <a:pt x="464949" y="1"/>
                  </a:cubicBezTo>
                  <a:cubicBezTo>
                    <a:pt x="724459" y="425200"/>
                    <a:pt x="614766" y="918134"/>
                    <a:pt x="898902" y="920717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566818" y="3620846"/>
              <a:ext cx="0" cy="610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571556" y="4231038"/>
              <a:ext cx="10131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4494649" y="5917941"/>
            <a:ext cx="1025460" cy="303447"/>
            <a:chOff x="566818" y="3850037"/>
            <a:chExt cx="1302704" cy="385487"/>
          </a:xfrm>
        </p:grpSpPr>
        <p:sp>
          <p:nvSpPr>
            <p:cNvPr id="99" name="Freeform 98"/>
            <p:cNvSpPr/>
            <p:nvPr/>
          </p:nvSpPr>
          <p:spPr>
            <a:xfrm>
              <a:off x="573435" y="3850037"/>
              <a:ext cx="1184282" cy="385487"/>
            </a:xfrm>
            <a:custGeom>
              <a:avLst/>
              <a:gdLst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5 h 914425"/>
                <a:gd name="connsiteX1" fmla="*/ 464949 w 945397"/>
                <a:gd name="connsiteY1" fmla="*/ 25 h 914425"/>
                <a:gd name="connsiteX2" fmla="*/ 945397 w 945397"/>
                <a:gd name="connsiteY2" fmla="*/ 883429 h 914425"/>
                <a:gd name="connsiteX0" fmla="*/ 0 w 945397"/>
                <a:gd name="connsiteY0" fmla="*/ 914423 h 914423"/>
                <a:gd name="connsiteX1" fmla="*/ 464949 w 945397"/>
                <a:gd name="connsiteY1" fmla="*/ 23 h 914423"/>
                <a:gd name="connsiteX2" fmla="*/ 945397 w 945397"/>
                <a:gd name="connsiteY2" fmla="*/ 883427 h 914423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33953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6 h 914406"/>
                <a:gd name="connsiteX1" fmla="*/ 464949 w 898902"/>
                <a:gd name="connsiteY1" fmla="*/ 6 h 914406"/>
                <a:gd name="connsiteX2" fmla="*/ 898902 w 898902"/>
                <a:gd name="connsiteY2" fmla="*/ 898908 h 914406"/>
                <a:gd name="connsiteX0" fmla="*/ 0 w 898902"/>
                <a:gd name="connsiteY0" fmla="*/ 914400 h 920716"/>
                <a:gd name="connsiteX1" fmla="*/ 464949 w 898902"/>
                <a:gd name="connsiteY1" fmla="*/ 0 h 920716"/>
                <a:gd name="connsiteX2" fmla="*/ 898902 w 898902"/>
                <a:gd name="connsiteY2" fmla="*/ 920716 h 92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902" h="920716">
                  <a:moveTo>
                    <a:pt x="0" y="914400"/>
                  </a:moveTo>
                  <a:cubicBezTo>
                    <a:pt x="262179" y="909234"/>
                    <a:pt x="315132" y="-1053"/>
                    <a:pt x="464949" y="0"/>
                  </a:cubicBezTo>
                  <a:cubicBezTo>
                    <a:pt x="614766" y="1053"/>
                    <a:pt x="614766" y="918133"/>
                    <a:pt x="898902" y="920716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566818" y="3850037"/>
              <a:ext cx="0" cy="381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1558" y="4231038"/>
              <a:ext cx="12979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02564" y="4034869"/>
                <a:ext cx="372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64" y="4034869"/>
                <a:ext cx="372794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447921" y="2605935"/>
                <a:ext cx="372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1" y="2605935"/>
                <a:ext cx="372794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01864" y="3891055"/>
                <a:ext cx="372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864" y="3891055"/>
                <a:ext cx="372794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80350" y="4435974"/>
                <a:ext cx="372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350" y="4435974"/>
                <a:ext cx="372794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73914" y="5269663"/>
                <a:ext cx="372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14" y="5269663"/>
                <a:ext cx="372794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94339" y="6181831"/>
                <a:ext cx="372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39" y="6181831"/>
                <a:ext cx="372794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1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653</Words>
  <Application>Microsoft Office PowerPoint</Application>
  <PresentationFormat>On-screen Show (4:3)</PresentationFormat>
  <Paragraphs>160</Paragraphs>
  <Slides>14</Slides>
  <Notes>14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Trajectory Clustering for Motion Prediction</vt:lpstr>
      <vt:lpstr>Trajectory Clustering</vt:lpstr>
      <vt:lpstr>Related Work</vt:lpstr>
      <vt:lpstr>Trajectory Clustering</vt:lpstr>
      <vt:lpstr>Clustering Overview</vt:lpstr>
      <vt:lpstr>1: Line simplification</vt:lpstr>
      <vt:lpstr>2: k-lines projection</vt:lpstr>
      <vt:lpstr>3: Interval Clustering</vt:lpstr>
      <vt:lpstr>Final Representation</vt:lpstr>
      <vt:lpstr>Frequency Plots</vt:lpstr>
      <vt:lpstr>Frequency Plots</vt:lpstr>
      <vt:lpstr>Application to Interception</vt:lpstr>
      <vt:lpstr>Comparisons of Interception Planning</vt:lpstr>
      <vt:lpstr>Data-Driven Interception Planning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</dc:creator>
  <cp:lastModifiedBy>Cindy</cp:lastModifiedBy>
  <cp:revision>385</cp:revision>
  <dcterms:created xsi:type="dcterms:W3CDTF">2012-09-24T03:42:51Z</dcterms:created>
  <dcterms:modified xsi:type="dcterms:W3CDTF">2012-10-04T19:21:14Z</dcterms:modified>
</cp:coreProperties>
</file>