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02" r:id="rId3"/>
    <p:sldId id="259" r:id="rId4"/>
    <p:sldId id="272" r:id="rId5"/>
    <p:sldId id="303" r:id="rId6"/>
    <p:sldId id="265" r:id="rId7"/>
    <p:sldId id="274" r:id="rId8"/>
    <p:sldId id="267" r:id="rId9"/>
    <p:sldId id="268" r:id="rId10"/>
    <p:sldId id="270" r:id="rId11"/>
    <p:sldId id="307" r:id="rId12"/>
    <p:sldId id="257" r:id="rId13"/>
    <p:sldId id="304" r:id="rId14"/>
    <p:sldId id="276" r:id="rId15"/>
    <p:sldId id="277" r:id="rId16"/>
    <p:sldId id="295" r:id="rId17"/>
    <p:sldId id="296" r:id="rId18"/>
    <p:sldId id="297" r:id="rId19"/>
    <p:sldId id="298" r:id="rId20"/>
    <p:sldId id="300" r:id="rId21"/>
    <p:sldId id="310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85820" autoAdjust="0"/>
  </p:normalViewPr>
  <p:slideViewPr>
    <p:cSldViewPr snapToGrid="0">
      <p:cViewPr varScale="1">
        <p:scale>
          <a:sx n="63" d="100"/>
          <a:sy n="63" d="100"/>
        </p:scale>
        <p:origin x="6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1"/>
          <c:tx>
            <c:v>Subspace Method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Sheet1!$A$2:$A$26</c:f>
              <c:numCache>
                <c:formatCode>#,##0</c:formatCode>
                <c:ptCount val="25"/>
                <c:pt idx="0">
                  <c:v>7282</c:v>
                </c:pt>
                <c:pt idx="1">
                  <c:v>10202</c:v>
                </c:pt>
                <c:pt idx="2">
                  <c:v>11444</c:v>
                </c:pt>
                <c:pt idx="3">
                  <c:v>12350</c:v>
                </c:pt>
                <c:pt idx="4">
                  <c:v>20000</c:v>
                </c:pt>
                <c:pt idx="5">
                  <c:v>21504</c:v>
                </c:pt>
                <c:pt idx="6">
                  <c:v>39698</c:v>
                </c:pt>
                <c:pt idx="7">
                  <c:v>43160</c:v>
                </c:pt>
                <c:pt idx="8">
                  <c:v>54300</c:v>
                </c:pt>
                <c:pt idx="9">
                  <c:v>54344</c:v>
                </c:pt>
                <c:pt idx="10">
                  <c:v>58546</c:v>
                </c:pt>
                <c:pt idx="11">
                  <c:v>99932</c:v>
                </c:pt>
                <c:pt idx="12">
                  <c:v>99968</c:v>
                </c:pt>
                <c:pt idx="13">
                  <c:v>99970</c:v>
                </c:pt>
                <c:pt idx="14">
                  <c:v>100000</c:v>
                </c:pt>
                <c:pt idx="15">
                  <c:v>100000</c:v>
                </c:pt>
                <c:pt idx="16">
                  <c:v>100000</c:v>
                </c:pt>
                <c:pt idx="17">
                  <c:v>100000</c:v>
                </c:pt>
                <c:pt idx="18">
                  <c:v>100000</c:v>
                </c:pt>
                <c:pt idx="19">
                  <c:v>100000</c:v>
                </c:pt>
                <c:pt idx="20">
                  <c:v>100000</c:v>
                </c:pt>
                <c:pt idx="21">
                  <c:v>100000</c:v>
                </c:pt>
                <c:pt idx="22">
                  <c:v>100000</c:v>
                </c:pt>
                <c:pt idx="23">
                  <c:v>111364</c:v>
                </c:pt>
                <c:pt idx="24">
                  <c:v>151558</c:v>
                </c:pt>
              </c:numCache>
            </c:numRef>
          </c:xVal>
          <c:yVal>
            <c:numRef>
              <c:f>Sheet1!$C$2:$C$26</c:f>
              <c:numCache>
                <c:formatCode>#,##0.00</c:formatCode>
                <c:ptCount val="25"/>
                <c:pt idx="0">
                  <c:v>0.13600000000000001</c:v>
                </c:pt>
                <c:pt idx="1">
                  <c:v>0.35899999999999999</c:v>
                </c:pt>
                <c:pt idx="2">
                  <c:v>0.14899999999999999</c:v>
                </c:pt>
                <c:pt idx="3">
                  <c:v>0.14000000000000001</c:v>
                </c:pt>
                <c:pt idx="4">
                  <c:v>0.23400000000000001</c:v>
                </c:pt>
                <c:pt idx="5">
                  <c:v>0.24399999999999999</c:v>
                </c:pt>
                <c:pt idx="6">
                  <c:v>0.41499999999999998</c:v>
                </c:pt>
                <c:pt idx="7">
                  <c:v>0.84199999999999997</c:v>
                </c:pt>
                <c:pt idx="8">
                  <c:v>0.45</c:v>
                </c:pt>
                <c:pt idx="9">
                  <c:v>0.52500000000000002</c:v>
                </c:pt>
                <c:pt idx="10">
                  <c:v>0.61799999999999999</c:v>
                </c:pt>
                <c:pt idx="11">
                  <c:v>1.127</c:v>
                </c:pt>
                <c:pt idx="12">
                  <c:v>0.751</c:v>
                </c:pt>
                <c:pt idx="13">
                  <c:v>0.877</c:v>
                </c:pt>
                <c:pt idx="14">
                  <c:v>0.75900000000000001</c:v>
                </c:pt>
                <c:pt idx="15">
                  <c:v>0.84299999999999997</c:v>
                </c:pt>
                <c:pt idx="16">
                  <c:v>0.94099999999999995</c:v>
                </c:pt>
                <c:pt idx="17">
                  <c:v>0.86399999999999999</c:v>
                </c:pt>
                <c:pt idx="18">
                  <c:v>0.92500000000000004</c:v>
                </c:pt>
                <c:pt idx="19">
                  <c:v>0.95199999999999996</c:v>
                </c:pt>
                <c:pt idx="20">
                  <c:v>1.0049999999999999</c:v>
                </c:pt>
                <c:pt idx="21">
                  <c:v>1.095</c:v>
                </c:pt>
                <c:pt idx="22">
                  <c:v>1.135</c:v>
                </c:pt>
                <c:pt idx="23">
                  <c:v>0.93500000000000005</c:v>
                </c:pt>
                <c:pt idx="24">
                  <c:v>1.2989999999999999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48-4C07-A79B-85C9D91D3934}"/>
            </c:ext>
          </c:extLst>
        </c:ser>
        <c:ser>
          <c:idx val="2"/>
          <c:order val="2"/>
          <c:tx>
            <c:v>HGP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Sheet1!$A$2:$A$26</c:f>
              <c:numCache>
                <c:formatCode>#,##0</c:formatCode>
                <c:ptCount val="25"/>
                <c:pt idx="0">
                  <c:v>7282</c:v>
                </c:pt>
                <c:pt idx="1">
                  <c:v>10202</c:v>
                </c:pt>
                <c:pt idx="2">
                  <c:v>11444</c:v>
                </c:pt>
                <c:pt idx="3">
                  <c:v>12350</c:v>
                </c:pt>
                <c:pt idx="4">
                  <c:v>20000</c:v>
                </c:pt>
                <c:pt idx="5">
                  <c:v>21504</c:v>
                </c:pt>
                <c:pt idx="6">
                  <c:v>39698</c:v>
                </c:pt>
                <c:pt idx="7">
                  <c:v>43160</c:v>
                </c:pt>
                <c:pt idx="8">
                  <c:v>54300</c:v>
                </c:pt>
                <c:pt idx="9">
                  <c:v>54344</c:v>
                </c:pt>
                <c:pt idx="10">
                  <c:v>58546</c:v>
                </c:pt>
                <c:pt idx="11">
                  <c:v>99932</c:v>
                </c:pt>
                <c:pt idx="12">
                  <c:v>99968</c:v>
                </c:pt>
                <c:pt idx="13">
                  <c:v>99970</c:v>
                </c:pt>
                <c:pt idx="14">
                  <c:v>100000</c:v>
                </c:pt>
                <c:pt idx="15">
                  <c:v>100000</c:v>
                </c:pt>
                <c:pt idx="16">
                  <c:v>100000</c:v>
                </c:pt>
                <c:pt idx="17">
                  <c:v>100000</c:v>
                </c:pt>
                <c:pt idx="18">
                  <c:v>100000</c:v>
                </c:pt>
                <c:pt idx="19">
                  <c:v>100000</c:v>
                </c:pt>
                <c:pt idx="20">
                  <c:v>100000</c:v>
                </c:pt>
                <c:pt idx="21">
                  <c:v>100000</c:v>
                </c:pt>
                <c:pt idx="22">
                  <c:v>100000</c:v>
                </c:pt>
                <c:pt idx="23">
                  <c:v>111364</c:v>
                </c:pt>
                <c:pt idx="24">
                  <c:v>151558</c:v>
                </c:pt>
              </c:numCache>
            </c:numRef>
          </c:xVal>
          <c:yVal>
            <c:numRef>
              <c:f>Sheet1!$D$2:$D$26</c:f>
              <c:numCache>
                <c:formatCode>#,##0.00</c:formatCode>
                <c:ptCount val="25"/>
                <c:pt idx="0">
                  <c:v>0.81399999999999995</c:v>
                </c:pt>
                <c:pt idx="1">
                  <c:v>1.1579999999999999</c:v>
                </c:pt>
                <c:pt idx="2">
                  <c:v>1.224</c:v>
                </c:pt>
                <c:pt idx="3">
                  <c:v>1.18</c:v>
                </c:pt>
                <c:pt idx="4">
                  <c:v>1.974</c:v>
                </c:pt>
                <c:pt idx="5">
                  <c:v>4.0720000000000001</c:v>
                </c:pt>
                <c:pt idx="6">
                  <c:v>4.7450000000000001</c:v>
                </c:pt>
                <c:pt idx="7">
                  <c:v>5.5830000000000002</c:v>
                </c:pt>
                <c:pt idx="8">
                  <c:v>74.736000000000004</c:v>
                </c:pt>
                <c:pt idx="9">
                  <c:v>7.4119999999999999</c:v>
                </c:pt>
                <c:pt idx="10">
                  <c:v>26.905999999999999</c:v>
                </c:pt>
                <c:pt idx="11">
                  <c:v>11.004</c:v>
                </c:pt>
                <c:pt idx="12">
                  <c:v>12.48</c:v>
                </c:pt>
                <c:pt idx="13">
                  <c:v>12.236000000000001</c:v>
                </c:pt>
                <c:pt idx="14">
                  <c:v>35.098999999999997</c:v>
                </c:pt>
                <c:pt idx="15">
                  <c:v>12.637</c:v>
                </c:pt>
                <c:pt idx="16">
                  <c:v>11.666</c:v>
                </c:pt>
                <c:pt idx="17">
                  <c:v>11.702</c:v>
                </c:pt>
                <c:pt idx="18">
                  <c:v>12.439</c:v>
                </c:pt>
                <c:pt idx="19">
                  <c:v>16.486999999999998</c:v>
                </c:pt>
                <c:pt idx="20">
                  <c:v>17.431999999999999</c:v>
                </c:pt>
                <c:pt idx="21">
                  <c:v>14.832000000000001</c:v>
                </c:pt>
                <c:pt idx="22">
                  <c:v>11.45</c:v>
                </c:pt>
                <c:pt idx="23">
                  <c:v>131.755</c:v>
                </c:pt>
                <c:pt idx="24">
                  <c:v>21.145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48-4C07-A79B-85C9D91D3934}"/>
            </c:ext>
          </c:extLst>
        </c:ser>
        <c:ser>
          <c:idx val="3"/>
          <c:order val="3"/>
          <c:tx>
            <c:v>[Chien et al. 2016]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Sheet1!$A$2:$A$26</c:f>
              <c:numCache>
                <c:formatCode>#,##0</c:formatCode>
                <c:ptCount val="25"/>
                <c:pt idx="0">
                  <c:v>7282</c:v>
                </c:pt>
                <c:pt idx="1">
                  <c:v>10202</c:v>
                </c:pt>
                <c:pt idx="2">
                  <c:v>11444</c:v>
                </c:pt>
                <c:pt idx="3">
                  <c:v>12350</c:v>
                </c:pt>
                <c:pt idx="4">
                  <c:v>20000</c:v>
                </c:pt>
                <c:pt idx="5">
                  <c:v>21504</c:v>
                </c:pt>
                <c:pt idx="6">
                  <c:v>39698</c:v>
                </c:pt>
                <c:pt idx="7">
                  <c:v>43160</c:v>
                </c:pt>
                <c:pt idx="8">
                  <c:v>54300</c:v>
                </c:pt>
                <c:pt idx="9">
                  <c:v>54344</c:v>
                </c:pt>
                <c:pt idx="10">
                  <c:v>58546</c:v>
                </c:pt>
                <c:pt idx="11">
                  <c:v>99932</c:v>
                </c:pt>
                <c:pt idx="12">
                  <c:v>99968</c:v>
                </c:pt>
                <c:pt idx="13">
                  <c:v>99970</c:v>
                </c:pt>
                <c:pt idx="14">
                  <c:v>100000</c:v>
                </c:pt>
                <c:pt idx="15">
                  <c:v>100000</c:v>
                </c:pt>
                <c:pt idx="16">
                  <c:v>100000</c:v>
                </c:pt>
                <c:pt idx="17">
                  <c:v>100000</c:v>
                </c:pt>
                <c:pt idx="18">
                  <c:v>100000</c:v>
                </c:pt>
                <c:pt idx="19">
                  <c:v>100000</c:v>
                </c:pt>
                <c:pt idx="20">
                  <c:v>100000</c:v>
                </c:pt>
                <c:pt idx="21">
                  <c:v>100000</c:v>
                </c:pt>
                <c:pt idx="22">
                  <c:v>100000</c:v>
                </c:pt>
                <c:pt idx="23">
                  <c:v>111364</c:v>
                </c:pt>
                <c:pt idx="24">
                  <c:v>151558</c:v>
                </c:pt>
              </c:numCache>
            </c:numRef>
          </c:xVal>
          <c:yVal>
            <c:numRef>
              <c:f>Sheet1!$E$2:$E$26</c:f>
              <c:numCache>
                <c:formatCode>#,##0.00</c:formatCode>
                <c:ptCount val="25"/>
                <c:pt idx="0">
                  <c:v>136.71799993499999</c:v>
                </c:pt>
                <c:pt idx="1">
                  <c:v>43.253000020999998</c:v>
                </c:pt>
                <c:pt idx="2">
                  <c:v>112.573000193</c:v>
                </c:pt>
                <c:pt idx="3">
                  <c:v>112.573000193</c:v>
                </c:pt>
                <c:pt idx="4">
                  <c:v>71.144000053400006</c:v>
                </c:pt>
                <c:pt idx="5">
                  <c:v>1173.5980000500001</c:v>
                </c:pt>
                <c:pt idx="6">
                  <c:v>1113.70000005</c:v>
                </c:pt>
                <c:pt idx="7">
                  <c:v>476.97100019499999</c:v>
                </c:pt>
                <c:pt idx="8">
                  <c:v>199.12199997900001</c:v>
                </c:pt>
                <c:pt idx="9">
                  <c:v>6143.4739999800004</c:v>
                </c:pt>
                <c:pt idx="10">
                  <c:v>267.03900003400003</c:v>
                </c:pt>
                <c:pt idx="11">
                  <c:v>12833.230999900001</c:v>
                </c:pt>
                <c:pt idx="12">
                  <c:v>4729.7450001200004</c:v>
                </c:pt>
                <c:pt idx="13">
                  <c:v>892.40700006500003</c:v>
                </c:pt>
                <c:pt idx="14">
                  <c:v>5808.1410000300002</c:v>
                </c:pt>
                <c:pt idx="15">
                  <c:v>905.43499994299998</c:v>
                </c:pt>
                <c:pt idx="16">
                  <c:v>3952.9490001200002</c:v>
                </c:pt>
                <c:pt idx="17">
                  <c:v>1376.8520000000001</c:v>
                </c:pt>
                <c:pt idx="18">
                  <c:v>919.59800005</c:v>
                </c:pt>
                <c:pt idx="19">
                  <c:v>16886.1400001</c:v>
                </c:pt>
                <c:pt idx="20">
                  <c:v>4776.7579999</c:v>
                </c:pt>
                <c:pt idx="21">
                  <c:v>1138.07499981</c:v>
                </c:pt>
                <c:pt idx="22">
                  <c:v>5348.4170000599997</c:v>
                </c:pt>
                <c:pt idx="23">
                  <c:v>727.44300007799995</c:v>
                </c:pt>
                <c:pt idx="24">
                  <c:v>14338.552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48-4C07-A79B-85C9D91D3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3139272"/>
        <c:axId val="56313730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Sheet1!$A$2:$A$26</c15:sqref>
                        </c15:formulaRef>
                      </c:ext>
                    </c:extLst>
                    <c:numCache>
                      <c:formatCode>#,##0</c:formatCode>
                      <c:ptCount val="25"/>
                      <c:pt idx="0">
                        <c:v>7282</c:v>
                      </c:pt>
                      <c:pt idx="1">
                        <c:v>10202</c:v>
                      </c:pt>
                      <c:pt idx="2">
                        <c:v>11444</c:v>
                      </c:pt>
                      <c:pt idx="3">
                        <c:v>12350</c:v>
                      </c:pt>
                      <c:pt idx="4">
                        <c:v>20000</c:v>
                      </c:pt>
                      <c:pt idx="5">
                        <c:v>21504</c:v>
                      </c:pt>
                      <c:pt idx="6">
                        <c:v>39698</c:v>
                      </c:pt>
                      <c:pt idx="7">
                        <c:v>43160</c:v>
                      </c:pt>
                      <c:pt idx="8">
                        <c:v>54300</c:v>
                      </c:pt>
                      <c:pt idx="9">
                        <c:v>54344</c:v>
                      </c:pt>
                      <c:pt idx="10">
                        <c:v>58546</c:v>
                      </c:pt>
                      <c:pt idx="11">
                        <c:v>99932</c:v>
                      </c:pt>
                      <c:pt idx="12">
                        <c:v>99968</c:v>
                      </c:pt>
                      <c:pt idx="13">
                        <c:v>99970</c:v>
                      </c:pt>
                      <c:pt idx="14">
                        <c:v>100000</c:v>
                      </c:pt>
                      <c:pt idx="15">
                        <c:v>100000</c:v>
                      </c:pt>
                      <c:pt idx="16">
                        <c:v>100000</c:v>
                      </c:pt>
                      <c:pt idx="17">
                        <c:v>100000</c:v>
                      </c:pt>
                      <c:pt idx="18">
                        <c:v>100000</c:v>
                      </c:pt>
                      <c:pt idx="19">
                        <c:v>100000</c:v>
                      </c:pt>
                      <c:pt idx="20">
                        <c:v>100000</c:v>
                      </c:pt>
                      <c:pt idx="21">
                        <c:v>100000</c:v>
                      </c:pt>
                      <c:pt idx="22">
                        <c:v>100000</c:v>
                      </c:pt>
                      <c:pt idx="23">
                        <c:v>111364</c:v>
                      </c:pt>
                      <c:pt idx="24">
                        <c:v>151558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Sheet1!$B$2:$B$26</c15:sqref>
                        </c15:formulaRef>
                      </c:ext>
                    </c:extLst>
                    <c:numCache>
                      <c:formatCode>#,##0</c:formatCode>
                      <c:ptCount val="25"/>
                      <c:pt idx="0">
                        <c:v>18</c:v>
                      </c:pt>
                      <c:pt idx="1">
                        <c:v>82</c:v>
                      </c:pt>
                      <c:pt idx="2">
                        <c:v>10</c:v>
                      </c:pt>
                      <c:pt idx="3">
                        <c:v>10</c:v>
                      </c:pt>
                      <c:pt idx="4">
                        <c:v>24</c:v>
                      </c:pt>
                      <c:pt idx="5">
                        <c:v>14</c:v>
                      </c:pt>
                      <c:pt idx="6">
                        <c:v>52</c:v>
                      </c:pt>
                      <c:pt idx="7">
                        <c:v>137</c:v>
                      </c:pt>
                      <c:pt idx="8">
                        <c:v>26</c:v>
                      </c:pt>
                      <c:pt idx="9">
                        <c:v>62</c:v>
                      </c:pt>
                      <c:pt idx="10">
                        <c:v>70</c:v>
                      </c:pt>
                      <c:pt idx="11">
                        <c:v>107</c:v>
                      </c:pt>
                      <c:pt idx="12">
                        <c:v>36</c:v>
                      </c:pt>
                      <c:pt idx="13">
                        <c:v>58</c:v>
                      </c:pt>
                      <c:pt idx="14">
                        <c:v>32</c:v>
                      </c:pt>
                      <c:pt idx="15">
                        <c:v>61</c:v>
                      </c:pt>
                      <c:pt idx="16">
                        <c:v>64</c:v>
                      </c:pt>
                      <c:pt idx="17">
                        <c:v>71</c:v>
                      </c:pt>
                      <c:pt idx="18">
                        <c:v>72</c:v>
                      </c:pt>
                      <c:pt idx="19">
                        <c:v>73</c:v>
                      </c:pt>
                      <c:pt idx="20">
                        <c:v>80</c:v>
                      </c:pt>
                      <c:pt idx="21">
                        <c:v>99</c:v>
                      </c:pt>
                      <c:pt idx="22">
                        <c:v>102</c:v>
                      </c:pt>
                      <c:pt idx="23">
                        <c:v>44</c:v>
                      </c:pt>
                      <c:pt idx="24">
                        <c:v>82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5848-4C07-A79B-85C9D91D3934}"/>
                  </c:ext>
                </c:extLst>
              </c15:ser>
            </c15:filteredScatterSeries>
          </c:ext>
        </c:extLst>
      </c:scatterChart>
      <c:valAx>
        <c:axId val="563139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# Triangles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137304"/>
        <c:crossesAt val="0.1"/>
        <c:crossBetween val="midCat"/>
      </c:valAx>
      <c:valAx>
        <c:axId val="56313730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Runtime</a:t>
                </a:r>
                <a:r>
                  <a:rPr lang="en-US" sz="2400" baseline="0"/>
                  <a:t> (s)</a:t>
                </a:r>
                <a:endParaRPr lang="en-US" sz="2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139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07643-3D52-4BD2-8764-B32390F014A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C9A15-6773-4D22-9C6A-213F8224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C9A15-6773-4D22-9C6A-213F8224EF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60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C9A15-6773-4D22-9C6A-213F8224EF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5E320-0250-4527-A7FA-0D6409AE9A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24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5E320-0250-4527-A7FA-0D6409AE9A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62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1EFAA-0BF0-4BDA-B5E0-13046EFC0759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5566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same as </a:t>
                </a:r>
                <a:r>
                  <a:rPr lang="en-US" dirty="0" err="1" smtClean="0"/>
                  <a:t>kovalsky’s</a:t>
                </a:r>
                <a:r>
                  <a:rPr lang="en-US" dirty="0" smtClean="0"/>
                  <a:t> method</a:t>
                </a:r>
              </a:p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our setting we have a proof</a:t>
                </a:r>
                <a:r>
                  <a:rPr lang="en-US" baseline="0" dirty="0" smtClean="0"/>
                  <a:t> of convergence, since the two sets are convex</a:t>
                </a:r>
              </a:p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r>
                  <a:rPr lang="en-US" baseline="0" dirty="0" smtClean="0"/>
                  <a:t>Both MAP and ATP are not projecting to the closest point in a</a:t>
                </a:r>
                <a:r>
                  <a:rPr lang="en-US" i="0" baseline="0" smtClean="0">
                    <a:latin typeface="Cambria Math"/>
                    <a:ea typeface="Cambria Math"/>
                  </a:rPr>
                  <a:t>∩</a:t>
                </a:r>
                <a:r>
                  <a:rPr lang="en-US" baseline="0" dirty="0" smtClean="0"/>
                  <a:t>b, but in practice they converge to a point very close to the optimal</a:t>
                </a:r>
              </a:p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1EFAA-0BF0-4BDA-B5E0-13046EFC0759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3738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C9A15-6773-4D22-9C6A-213F8224EF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73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C9A15-6773-4D22-9C6A-213F8224EF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4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79389-155E-4AC3-9D65-DA2236FA9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79389-155E-4AC3-9D65-DA2236FA9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79389-155E-4AC3-9D65-DA2236FA9F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2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79389-155E-4AC3-9D65-DA2236FA9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73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79389-155E-4AC3-9D65-DA2236FA9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3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79389-155E-4AC3-9D65-DA2236FA9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2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C9A15-6773-4D22-9C6A-213F8224EF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8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79389-155E-4AC3-9D65-DA2236FA9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2156-DCBF-4737-96D3-7FC5BA2C5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A36F3-7C66-4F62-81BD-D09B421FE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CED2D-85C6-4506-A9BC-A8A02AD3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F11C-E90C-41B9-9B60-29F6C55165BB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C78A6-4FCD-4FDA-AE37-1CEF9379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99300-2CD3-4A72-BD2A-75706A92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0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AF87-2E18-4C51-9D45-8FD885B4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27B75-5DE8-4429-AFB9-26E5F640D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1867-0153-45F1-BBF9-A0FD5814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13DD-356C-48C3-89DF-41C66A347240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FB929-8E19-42E1-995B-771C7BA3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A11F5-2DD7-413B-90EE-2AC0CC15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2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720234-D29E-4912-8E1B-07A2A4200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A08F-9435-45F0-82AA-FC9E2FD13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72FB1-5C49-45C2-A465-83B8E67A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3F2F-B514-49B4-833B-093D165E6D72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65260-6AB1-4EC6-84FC-DBAAA0E4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13C00-D26D-473A-B4ED-3382B0F3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9624" y="821267"/>
            <a:ext cx="10806642" cy="2082270"/>
          </a:xfrm>
        </p:spPr>
        <p:txBody>
          <a:bodyPr anchor="ctr">
            <a:normAutofit/>
          </a:bodyPr>
          <a:lstStyle>
            <a:lvl1pPr algn="l">
              <a:defRPr sz="5400" b="1" i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9625" y="3030106"/>
            <a:ext cx="10806642" cy="832566"/>
          </a:xfrm>
        </p:spPr>
        <p:txBody>
          <a:bodyPr anchor="ctr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grpSp>
        <p:nvGrpSpPr>
          <p:cNvPr id="45" name="Gruppo 44"/>
          <p:cNvGrpSpPr/>
          <p:nvPr userDrawn="1"/>
        </p:nvGrpSpPr>
        <p:grpSpPr>
          <a:xfrm>
            <a:off x="10298397" y="4547129"/>
            <a:ext cx="1800726" cy="2126733"/>
            <a:chOff x="11125199" y="5592763"/>
            <a:chExt cx="905377" cy="1069288"/>
          </a:xfrm>
        </p:grpSpPr>
        <p:pic>
          <p:nvPicPr>
            <p:cNvPr id="10" name="Immagin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458" y="5670264"/>
              <a:ext cx="648118" cy="991787"/>
            </a:xfrm>
            <a:prstGeom prst="rect">
              <a:avLst/>
            </a:prstGeom>
          </p:spPr>
        </p:pic>
        <p:sp>
          <p:nvSpPr>
            <p:cNvPr id="19" name="Triangolo isoscele 18"/>
            <p:cNvSpPr/>
            <p:nvPr userDrawn="1"/>
          </p:nvSpPr>
          <p:spPr>
            <a:xfrm rot="5400000">
              <a:off x="11215743" y="5502219"/>
              <a:ext cx="338554" cy="519642"/>
            </a:xfrm>
            <a:prstGeom prst="triangle">
              <a:avLst/>
            </a:prstGeom>
            <a:gradFill flip="none" rotWithShape="1">
              <a:gsLst>
                <a:gs pos="0">
                  <a:schemeClr val="accent2"/>
                </a:gs>
                <a:gs pos="56000">
                  <a:schemeClr val="accent2">
                    <a:tint val="44500"/>
                    <a:satMod val="160000"/>
                  </a:schemeClr>
                </a:gs>
                <a:gs pos="83000">
                  <a:schemeClr val="accent2">
                    <a:tint val="23500"/>
                    <a:satMod val="160000"/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9" y="5630598"/>
            <a:ext cx="3579238" cy="867450"/>
          </a:xfrm>
          <a:prstGeom prst="rect">
            <a:avLst/>
          </a:prstGeom>
        </p:spPr>
      </p:pic>
      <p:grpSp>
        <p:nvGrpSpPr>
          <p:cNvPr id="41" name="Gruppo 40"/>
          <p:cNvGrpSpPr/>
          <p:nvPr userDrawn="1"/>
        </p:nvGrpSpPr>
        <p:grpSpPr>
          <a:xfrm>
            <a:off x="-8470" y="-12291"/>
            <a:ext cx="12200472" cy="6895547"/>
            <a:chOff x="-8470" y="-12291"/>
            <a:chExt cx="12200472" cy="6895547"/>
          </a:xfrm>
        </p:grpSpPr>
        <p:sp>
          <p:nvSpPr>
            <p:cNvPr id="38" name="Triangolo isoscele 37"/>
            <p:cNvSpPr/>
            <p:nvPr userDrawn="1"/>
          </p:nvSpPr>
          <p:spPr>
            <a:xfrm rot="5400000">
              <a:off x="4390033" y="2103897"/>
              <a:ext cx="372400" cy="9169406"/>
            </a:xfrm>
            <a:prstGeom prst="triangle">
              <a:avLst>
                <a:gd name="adj" fmla="val 98838"/>
              </a:avLst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it-IT"/>
            </a:p>
          </p:txBody>
        </p:sp>
        <p:sp>
          <p:nvSpPr>
            <p:cNvPr id="37" name="Triangolo isoscele 36"/>
            <p:cNvSpPr/>
            <p:nvPr userDrawn="1"/>
          </p:nvSpPr>
          <p:spPr>
            <a:xfrm rot="5400000">
              <a:off x="-1976896" y="4470327"/>
              <a:ext cx="4381355" cy="444503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it-IT"/>
            </a:p>
          </p:txBody>
        </p:sp>
        <p:sp>
          <p:nvSpPr>
            <p:cNvPr id="36" name="Triangolo isoscele 35"/>
            <p:cNvSpPr/>
            <p:nvPr userDrawn="1"/>
          </p:nvSpPr>
          <p:spPr>
            <a:xfrm rot="16200000">
              <a:off x="11268158" y="5934155"/>
              <a:ext cx="228600" cy="1619089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it-IT"/>
            </a:p>
          </p:txBody>
        </p:sp>
        <p:sp>
          <p:nvSpPr>
            <p:cNvPr id="28" name="Triangolo isoscele 27"/>
            <p:cNvSpPr/>
            <p:nvPr userDrawn="1"/>
          </p:nvSpPr>
          <p:spPr>
            <a:xfrm rot="5400000">
              <a:off x="4079339" y="-4091629"/>
              <a:ext cx="1002259" cy="9160935"/>
            </a:xfrm>
            <a:prstGeom prst="triangle">
              <a:avLst>
                <a:gd name="adj" fmla="val 924"/>
              </a:avLst>
            </a:prstGeom>
            <a:solidFill>
              <a:schemeClr val="accent6">
                <a:alpha val="41961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it-IT"/>
            </a:p>
          </p:txBody>
        </p:sp>
        <p:sp>
          <p:nvSpPr>
            <p:cNvPr id="31" name="Triangolo isoscele 30"/>
            <p:cNvSpPr/>
            <p:nvPr userDrawn="1"/>
          </p:nvSpPr>
          <p:spPr>
            <a:xfrm rot="16200000">
              <a:off x="10653184" y="963084"/>
              <a:ext cx="2501900" cy="575733"/>
            </a:xfrm>
            <a:prstGeom prst="triangle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it-IT"/>
            </a:p>
          </p:txBody>
        </p:sp>
        <p:sp>
          <p:nvSpPr>
            <p:cNvPr id="32" name="Triangolo isoscele 31"/>
            <p:cNvSpPr/>
            <p:nvPr userDrawn="1"/>
          </p:nvSpPr>
          <p:spPr>
            <a:xfrm rot="16200000">
              <a:off x="10467438" y="-903295"/>
              <a:ext cx="824458" cy="2624666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4902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it-IT"/>
            </a:p>
          </p:txBody>
        </p:sp>
        <p:sp>
          <p:nvSpPr>
            <p:cNvPr id="26" name="Triangolo isoscele 25"/>
            <p:cNvSpPr/>
            <p:nvPr userDrawn="1"/>
          </p:nvSpPr>
          <p:spPr>
            <a:xfrm rot="5400000">
              <a:off x="2224092" y="-2224093"/>
              <a:ext cx="597947" cy="5046133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it-IT"/>
            </a:p>
          </p:txBody>
        </p:sp>
        <p:sp>
          <p:nvSpPr>
            <p:cNvPr id="29" name="Triangolo isoscele 28"/>
            <p:cNvSpPr/>
            <p:nvPr userDrawn="1"/>
          </p:nvSpPr>
          <p:spPr>
            <a:xfrm rot="10800000">
              <a:off x="-8467" y="-11657"/>
              <a:ext cx="444500" cy="1473200"/>
            </a:xfrm>
            <a:prstGeom prst="triangle">
              <a:avLst>
                <a:gd name="adj" fmla="val 100000"/>
              </a:avLst>
            </a:prstGeom>
            <a:solidFill>
              <a:schemeClr val="accent5">
                <a:alpha val="18039"/>
              </a:schemeClr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it-IT"/>
            </a:p>
          </p:txBody>
        </p:sp>
      </p:grpSp>
      <p:sp>
        <p:nvSpPr>
          <p:cNvPr id="43" name="CasellaDiTesto 42"/>
          <p:cNvSpPr txBox="1"/>
          <p:nvPr userDrawn="1"/>
        </p:nvSpPr>
        <p:spPr>
          <a:xfrm>
            <a:off x="4060025" y="6155391"/>
            <a:ext cx="6724653" cy="338554"/>
          </a:xfrm>
          <a:prstGeom prst="rect">
            <a:avLst/>
          </a:prstGeom>
          <a:gradFill flip="none" rotWithShape="1">
            <a:gsLst>
              <a:gs pos="50000">
                <a:schemeClr val="accent2"/>
              </a:gs>
              <a:gs pos="0">
                <a:schemeClr val="accent2">
                  <a:alpha val="0"/>
                </a:schemeClr>
              </a:gs>
              <a:gs pos="100000">
                <a:schemeClr val="accent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The 40°</a:t>
            </a:r>
            <a:r>
              <a:rPr lang="it-IT" sz="1600" i="1" baseline="0" dirty="0"/>
              <a:t> </a:t>
            </a:r>
            <a:r>
              <a:rPr lang="it-IT" sz="1600" i="1" baseline="0" dirty="0" err="1"/>
              <a:t>Annual</a:t>
            </a:r>
            <a:r>
              <a:rPr lang="it-IT" sz="1600" i="1" baseline="0" dirty="0"/>
              <a:t> Conference of the </a:t>
            </a:r>
            <a:r>
              <a:rPr lang="it-IT" sz="1600" i="1" baseline="0" dirty="0" err="1"/>
              <a:t>European</a:t>
            </a:r>
            <a:r>
              <a:rPr lang="it-IT" sz="1600" i="1" baseline="0" dirty="0"/>
              <a:t> </a:t>
            </a:r>
            <a:r>
              <a:rPr lang="it-IT" sz="1600" i="1" baseline="0" dirty="0" err="1"/>
              <a:t>Association</a:t>
            </a:r>
            <a:r>
              <a:rPr lang="it-IT" sz="1600" i="1" baseline="0" dirty="0"/>
              <a:t> for Computer Graphics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2910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 userDrawn="1"/>
        </p:nvGrpSpPr>
        <p:grpSpPr>
          <a:xfrm>
            <a:off x="-8470" y="-11657"/>
            <a:ext cx="12200472" cy="6894913"/>
            <a:chOff x="-8470" y="-11657"/>
            <a:chExt cx="12200472" cy="6894913"/>
          </a:xfrm>
        </p:grpSpPr>
        <p:sp>
          <p:nvSpPr>
            <p:cNvPr id="17" name="Triangolo isoscele 16"/>
            <p:cNvSpPr/>
            <p:nvPr userDrawn="1"/>
          </p:nvSpPr>
          <p:spPr>
            <a:xfrm rot="5400000">
              <a:off x="-1976896" y="4470327"/>
              <a:ext cx="4381355" cy="444503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Triangolo isoscele 17"/>
            <p:cNvSpPr/>
            <p:nvPr userDrawn="1"/>
          </p:nvSpPr>
          <p:spPr>
            <a:xfrm rot="16200000">
              <a:off x="11268158" y="5934155"/>
              <a:ext cx="228600" cy="1619089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Triangolo isoscele 19"/>
            <p:cNvSpPr/>
            <p:nvPr userDrawn="1"/>
          </p:nvSpPr>
          <p:spPr>
            <a:xfrm rot="16200000">
              <a:off x="10653184" y="963084"/>
              <a:ext cx="2501900" cy="575733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Triangolo isoscele 20"/>
            <p:cNvSpPr/>
            <p:nvPr userDrawn="1"/>
          </p:nvSpPr>
          <p:spPr>
            <a:xfrm rot="16200000">
              <a:off x="10467438" y="-903295"/>
              <a:ext cx="824458" cy="2624666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Triangolo isoscele 21"/>
            <p:cNvSpPr/>
            <p:nvPr userDrawn="1"/>
          </p:nvSpPr>
          <p:spPr>
            <a:xfrm rot="5400000">
              <a:off x="2224092" y="-2224093"/>
              <a:ext cx="597947" cy="5046133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Triangolo isoscele 22"/>
            <p:cNvSpPr/>
            <p:nvPr userDrawn="1"/>
          </p:nvSpPr>
          <p:spPr>
            <a:xfrm rot="10800000">
              <a:off x="-8467" y="-11657"/>
              <a:ext cx="444500" cy="1473200"/>
            </a:xfrm>
            <a:prstGeom prst="triangle">
              <a:avLst>
                <a:gd name="adj" fmla="val 100000"/>
              </a:avLst>
            </a:prstGeom>
            <a:solidFill>
              <a:srgbClr val="39393A">
                <a:alpha val="18039"/>
              </a:srgbClr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EF6A-EF4F-45B3-AF44-85B439004896}" type="datetime1">
              <a:rPr lang="en-US" smtClean="0"/>
              <a:t>5/8/2019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3F1-C0C4-453F-8E15-C5026B091930}" type="slidenum">
              <a:rPr lang="it-IT" smtClean="0"/>
              <a:t>‹#›</a:t>
            </a:fld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" y="6169420"/>
            <a:ext cx="906778" cy="5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73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6AAA-BD1A-4E64-B85D-E53FB5BE361C}" type="datetime1">
              <a:rPr lang="en-US" smtClean="0"/>
              <a:t>5/8/2019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3F1-C0C4-453F-8E15-C5026B091930}" type="slidenum">
              <a:rPr lang="it-IT" smtClean="0"/>
              <a:t>‹#›</a:t>
            </a:fld>
            <a:endParaRPr lang="it-IT"/>
          </a:p>
        </p:txBody>
      </p:sp>
      <p:grpSp>
        <p:nvGrpSpPr>
          <p:cNvPr id="7" name="Gruppo 6"/>
          <p:cNvGrpSpPr/>
          <p:nvPr userDrawn="1"/>
        </p:nvGrpSpPr>
        <p:grpSpPr>
          <a:xfrm>
            <a:off x="-8470" y="-12291"/>
            <a:ext cx="12200472" cy="6895547"/>
            <a:chOff x="-8470" y="-12291"/>
            <a:chExt cx="12200472" cy="6895547"/>
          </a:xfrm>
        </p:grpSpPr>
        <p:sp>
          <p:nvSpPr>
            <p:cNvPr id="8" name="Triangolo isoscele 7"/>
            <p:cNvSpPr/>
            <p:nvPr userDrawn="1"/>
          </p:nvSpPr>
          <p:spPr>
            <a:xfrm rot="5400000">
              <a:off x="4390033" y="2103897"/>
              <a:ext cx="372400" cy="9169406"/>
            </a:xfrm>
            <a:prstGeom prst="triangle">
              <a:avLst>
                <a:gd name="adj" fmla="val 98838"/>
              </a:avLst>
            </a:prstGeom>
            <a:solidFill>
              <a:srgbClr val="72C1B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riangolo isoscele 8"/>
            <p:cNvSpPr/>
            <p:nvPr userDrawn="1"/>
          </p:nvSpPr>
          <p:spPr>
            <a:xfrm rot="5400000">
              <a:off x="-1976896" y="4470327"/>
              <a:ext cx="4381355" cy="444503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riangolo isoscele 9"/>
            <p:cNvSpPr/>
            <p:nvPr userDrawn="1"/>
          </p:nvSpPr>
          <p:spPr>
            <a:xfrm rot="16200000">
              <a:off x="11268158" y="5934155"/>
              <a:ext cx="228600" cy="1619089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riangolo isoscele 10"/>
            <p:cNvSpPr/>
            <p:nvPr userDrawn="1"/>
          </p:nvSpPr>
          <p:spPr>
            <a:xfrm rot="5400000">
              <a:off x="4079339" y="-4091629"/>
              <a:ext cx="1002259" cy="9160935"/>
            </a:xfrm>
            <a:prstGeom prst="triangle">
              <a:avLst>
                <a:gd name="adj" fmla="val 924"/>
              </a:avLst>
            </a:prstGeom>
            <a:solidFill>
              <a:srgbClr val="72C1B8">
                <a:alpha val="41961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iangolo isoscele 11"/>
            <p:cNvSpPr/>
            <p:nvPr userDrawn="1"/>
          </p:nvSpPr>
          <p:spPr>
            <a:xfrm rot="16200000">
              <a:off x="10653184" y="963084"/>
              <a:ext cx="2501900" cy="575733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riangolo isoscele 12"/>
            <p:cNvSpPr/>
            <p:nvPr userDrawn="1"/>
          </p:nvSpPr>
          <p:spPr>
            <a:xfrm rot="16200000">
              <a:off x="10467438" y="-903295"/>
              <a:ext cx="824458" cy="2624666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riangolo isoscele 13"/>
            <p:cNvSpPr/>
            <p:nvPr userDrawn="1"/>
          </p:nvSpPr>
          <p:spPr>
            <a:xfrm rot="5400000">
              <a:off x="2224092" y="-2224093"/>
              <a:ext cx="597947" cy="5046133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riangolo isoscele 14"/>
            <p:cNvSpPr/>
            <p:nvPr userDrawn="1"/>
          </p:nvSpPr>
          <p:spPr>
            <a:xfrm rot="10800000">
              <a:off x="-8467" y="-11657"/>
              <a:ext cx="444500" cy="1473200"/>
            </a:xfrm>
            <a:prstGeom prst="triangle">
              <a:avLst>
                <a:gd name="adj" fmla="val 100000"/>
              </a:avLst>
            </a:prstGeom>
            <a:solidFill>
              <a:srgbClr val="39393A">
                <a:alpha val="18039"/>
              </a:srgbClr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" y="6219298"/>
            <a:ext cx="906778" cy="5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2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B23F-0AFB-441E-95E6-515271EA4E17}" type="datetime1">
              <a:rPr lang="en-US" smtClean="0"/>
              <a:t>5/8/2019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3F1-C0C4-453F-8E15-C5026B091930}" type="slidenum">
              <a:rPr lang="it-IT" smtClean="0"/>
              <a:t>‹#›</a:t>
            </a:fld>
            <a:endParaRPr lang="it-IT"/>
          </a:p>
        </p:txBody>
      </p:sp>
      <p:grpSp>
        <p:nvGrpSpPr>
          <p:cNvPr id="8" name="Gruppo 7"/>
          <p:cNvGrpSpPr/>
          <p:nvPr userDrawn="1"/>
        </p:nvGrpSpPr>
        <p:grpSpPr>
          <a:xfrm>
            <a:off x="-8470" y="-11657"/>
            <a:ext cx="12200472" cy="6894913"/>
            <a:chOff x="-8470" y="-11657"/>
            <a:chExt cx="12200472" cy="6894913"/>
          </a:xfrm>
        </p:grpSpPr>
        <p:sp>
          <p:nvSpPr>
            <p:cNvPr id="10" name="Triangolo isoscele 9"/>
            <p:cNvSpPr/>
            <p:nvPr userDrawn="1"/>
          </p:nvSpPr>
          <p:spPr>
            <a:xfrm rot="5400000">
              <a:off x="-1976896" y="4470327"/>
              <a:ext cx="4381355" cy="444503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riangolo isoscele 10"/>
            <p:cNvSpPr/>
            <p:nvPr userDrawn="1"/>
          </p:nvSpPr>
          <p:spPr>
            <a:xfrm rot="16200000">
              <a:off x="11268158" y="5934155"/>
              <a:ext cx="228600" cy="1619089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riangolo isoscele 12"/>
            <p:cNvSpPr/>
            <p:nvPr userDrawn="1"/>
          </p:nvSpPr>
          <p:spPr>
            <a:xfrm rot="16200000">
              <a:off x="10653184" y="963084"/>
              <a:ext cx="2501900" cy="575733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riangolo isoscele 13"/>
            <p:cNvSpPr/>
            <p:nvPr userDrawn="1"/>
          </p:nvSpPr>
          <p:spPr>
            <a:xfrm rot="16200000">
              <a:off x="10467438" y="-903295"/>
              <a:ext cx="824458" cy="2624666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riangolo isoscele 14"/>
            <p:cNvSpPr/>
            <p:nvPr userDrawn="1"/>
          </p:nvSpPr>
          <p:spPr>
            <a:xfrm rot="5400000">
              <a:off x="2224092" y="-2224093"/>
              <a:ext cx="597947" cy="5046133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Triangolo isoscele 15"/>
            <p:cNvSpPr/>
            <p:nvPr userDrawn="1"/>
          </p:nvSpPr>
          <p:spPr>
            <a:xfrm rot="10800000">
              <a:off x="-8467" y="-11657"/>
              <a:ext cx="444500" cy="1473200"/>
            </a:xfrm>
            <a:prstGeom prst="triangle">
              <a:avLst>
                <a:gd name="adj" fmla="val 100000"/>
              </a:avLst>
            </a:prstGeom>
            <a:solidFill>
              <a:srgbClr val="39393A">
                <a:alpha val="18039"/>
              </a:srgbClr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" y="6219298"/>
            <a:ext cx="906778" cy="5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A2B6-EDE8-40DD-8AA7-913B08E019CF}" type="datetime1">
              <a:rPr lang="en-US" smtClean="0"/>
              <a:t>5/8/2019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3F1-C0C4-453F-8E15-C5026B091930}" type="slidenum">
              <a:rPr lang="it-IT" smtClean="0"/>
              <a:t>‹#›</a:t>
            </a:fld>
            <a:endParaRPr lang="it-IT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-8470" y="-11657"/>
            <a:ext cx="12200472" cy="6894913"/>
            <a:chOff x="-8470" y="-11657"/>
            <a:chExt cx="12200472" cy="6894913"/>
          </a:xfrm>
        </p:grpSpPr>
        <p:sp>
          <p:nvSpPr>
            <p:cNvPr id="11" name="Triangolo isoscele 10"/>
            <p:cNvSpPr/>
            <p:nvPr userDrawn="1"/>
          </p:nvSpPr>
          <p:spPr>
            <a:xfrm rot="5400000">
              <a:off x="-1976896" y="4470327"/>
              <a:ext cx="4381355" cy="444503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iangolo isoscele 11"/>
            <p:cNvSpPr/>
            <p:nvPr userDrawn="1"/>
          </p:nvSpPr>
          <p:spPr>
            <a:xfrm rot="16200000">
              <a:off x="11268158" y="5934155"/>
              <a:ext cx="228600" cy="1619089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riangolo isoscele 12"/>
            <p:cNvSpPr/>
            <p:nvPr userDrawn="1"/>
          </p:nvSpPr>
          <p:spPr>
            <a:xfrm rot="16200000">
              <a:off x="10653184" y="963084"/>
              <a:ext cx="2501900" cy="575733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riangolo isoscele 13"/>
            <p:cNvSpPr/>
            <p:nvPr userDrawn="1"/>
          </p:nvSpPr>
          <p:spPr>
            <a:xfrm rot="16200000">
              <a:off x="10467438" y="-903295"/>
              <a:ext cx="824458" cy="2624666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riangolo isoscele 14"/>
            <p:cNvSpPr/>
            <p:nvPr userDrawn="1"/>
          </p:nvSpPr>
          <p:spPr>
            <a:xfrm rot="5400000">
              <a:off x="2224092" y="-2224093"/>
              <a:ext cx="597947" cy="5046133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Triangolo isoscele 15"/>
            <p:cNvSpPr/>
            <p:nvPr userDrawn="1"/>
          </p:nvSpPr>
          <p:spPr>
            <a:xfrm rot="10800000">
              <a:off x="-8467" y="-11657"/>
              <a:ext cx="444500" cy="1473200"/>
            </a:xfrm>
            <a:prstGeom prst="triangle">
              <a:avLst>
                <a:gd name="adj" fmla="val 100000"/>
              </a:avLst>
            </a:prstGeom>
            <a:solidFill>
              <a:srgbClr val="39393A">
                <a:alpha val="18039"/>
              </a:srgbClr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" y="6219298"/>
            <a:ext cx="906778" cy="5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61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A1AC-E202-4B1B-9FCB-3520C83DA772}" type="datetime1">
              <a:rPr lang="en-US" smtClean="0"/>
              <a:t>5/8/2019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3F1-C0C4-453F-8E15-C5026B091930}" type="slidenum">
              <a:rPr lang="it-IT" smtClean="0"/>
              <a:t>‹#›</a:t>
            </a:fld>
            <a:endParaRPr lang="it-IT"/>
          </a:p>
        </p:txBody>
      </p:sp>
      <p:grpSp>
        <p:nvGrpSpPr>
          <p:cNvPr id="6" name="Gruppo 5"/>
          <p:cNvGrpSpPr/>
          <p:nvPr userDrawn="1"/>
        </p:nvGrpSpPr>
        <p:grpSpPr>
          <a:xfrm>
            <a:off x="-8470" y="-11657"/>
            <a:ext cx="12200472" cy="6894913"/>
            <a:chOff x="-8470" y="-11657"/>
            <a:chExt cx="12200472" cy="6894913"/>
          </a:xfrm>
        </p:grpSpPr>
        <p:sp>
          <p:nvSpPr>
            <p:cNvPr id="7" name="Triangolo isoscele 6"/>
            <p:cNvSpPr/>
            <p:nvPr userDrawn="1"/>
          </p:nvSpPr>
          <p:spPr>
            <a:xfrm rot="5400000">
              <a:off x="-1976896" y="4470327"/>
              <a:ext cx="4381355" cy="444503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Triangolo isoscele 7"/>
            <p:cNvSpPr/>
            <p:nvPr userDrawn="1"/>
          </p:nvSpPr>
          <p:spPr>
            <a:xfrm rot="16200000">
              <a:off x="11268158" y="5934155"/>
              <a:ext cx="228600" cy="1619089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riangolo isoscele 8"/>
            <p:cNvSpPr/>
            <p:nvPr userDrawn="1"/>
          </p:nvSpPr>
          <p:spPr>
            <a:xfrm rot="16200000">
              <a:off x="10653184" y="963084"/>
              <a:ext cx="2501900" cy="575733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riangolo isoscele 9"/>
            <p:cNvSpPr/>
            <p:nvPr userDrawn="1"/>
          </p:nvSpPr>
          <p:spPr>
            <a:xfrm rot="16200000">
              <a:off x="10467438" y="-903295"/>
              <a:ext cx="824458" cy="2624666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riangolo isoscele 10"/>
            <p:cNvSpPr/>
            <p:nvPr userDrawn="1"/>
          </p:nvSpPr>
          <p:spPr>
            <a:xfrm rot="5400000">
              <a:off x="2224092" y="-2224093"/>
              <a:ext cx="597947" cy="5046133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iangolo isoscele 11"/>
            <p:cNvSpPr/>
            <p:nvPr userDrawn="1"/>
          </p:nvSpPr>
          <p:spPr>
            <a:xfrm rot="10800000">
              <a:off x="-8467" y="-11657"/>
              <a:ext cx="444500" cy="1473200"/>
            </a:xfrm>
            <a:prstGeom prst="triangle">
              <a:avLst>
                <a:gd name="adj" fmla="val 100000"/>
              </a:avLst>
            </a:prstGeom>
            <a:solidFill>
              <a:srgbClr val="39393A">
                <a:alpha val="18039"/>
              </a:srgbClr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" y="6219298"/>
            <a:ext cx="906778" cy="5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D44F-4C48-489C-8DE1-E97B42D26F70}" type="datetime1">
              <a:rPr lang="en-US" smtClean="0"/>
              <a:t>5/8/2019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3F1-C0C4-453F-8E15-C5026B091930}" type="slidenum">
              <a:rPr lang="it-IT" smtClean="0"/>
              <a:t>‹#›</a:t>
            </a:fld>
            <a:endParaRPr lang="it-IT"/>
          </a:p>
        </p:txBody>
      </p:sp>
      <p:grpSp>
        <p:nvGrpSpPr>
          <p:cNvPr id="5" name="Gruppo 4"/>
          <p:cNvGrpSpPr/>
          <p:nvPr userDrawn="1"/>
        </p:nvGrpSpPr>
        <p:grpSpPr>
          <a:xfrm>
            <a:off x="-8470" y="-11657"/>
            <a:ext cx="12200472" cy="6894913"/>
            <a:chOff x="-8470" y="-11657"/>
            <a:chExt cx="12200472" cy="6894913"/>
          </a:xfrm>
        </p:grpSpPr>
        <p:sp>
          <p:nvSpPr>
            <p:cNvPr id="6" name="Triangolo isoscele 5"/>
            <p:cNvSpPr/>
            <p:nvPr userDrawn="1"/>
          </p:nvSpPr>
          <p:spPr>
            <a:xfrm rot="5400000">
              <a:off x="-1976896" y="4470327"/>
              <a:ext cx="4381355" cy="444503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Triangolo isoscele 6"/>
            <p:cNvSpPr/>
            <p:nvPr userDrawn="1"/>
          </p:nvSpPr>
          <p:spPr>
            <a:xfrm rot="16200000">
              <a:off x="11268158" y="5934155"/>
              <a:ext cx="228600" cy="1619089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Triangolo isoscele 7"/>
            <p:cNvSpPr/>
            <p:nvPr userDrawn="1"/>
          </p:nvSpPr>
          <p:spPr>
            <a:xfrm rot="16200000">
              <a:off x="10653184" y="963084"/>
              <a:ext cx="2501900" cy="575733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riangolo isoscele 8"/>
            <p:cNvSpPr/>
            <p:nvPr userDrawn="1"/>
          </p:nvSpPr>
          <p:spPr>
            <a:xfrm rot="16200000">
              <a:off x="10467438" y="-903295"/>
              <a:ext cx="824458" cy="2624666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riangolo isoscele 9"/>
            <p:cNvSpPr/>
            <p:nvPr userDrawn="1"/>
          </p:nvSpPr>
          <p:spPr>
            <a:xfrm rot="5400000">
              <a:off x="2224092" y="-2224093"/>
              <a:ext cx="597947" cy="5046133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riangolo isoscele 10"/>
            <p:cNvSpPr/>
            <p:nvPr userDrawn="1"/>
          </p:nvSpPr>
          <p:spPr>
            <a:xfrm rot="10800000">
              <a:off x="-8467" y="-11657"/>
              <a:ext cx="444500" cy="1473200"/>
            </a:xfrm>
            <a:prstGeom prst="triangle">
              <a:avLst>
                <a:gd name="adj" fmla="val 100000"/>
              </a:avLst>
            </a:prstGeom>
            <a:solidFill>
              <a:srgbClr val="39393A">
                <a:alpha val="18039"/>
              </a:srgbClr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" y="6219298"/>
            <a:ext cx="906778" cy="5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03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050-AFD0-462C-A01E-EC7895A79141}" type="datetime1">
              <a:rPr lang="en-US" smtClean="0"/>
              <a:t>5/8/2019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3F1-C0C4-453F-8E15-C5026B091930}" type="slidenum">
              <a:rPr lang="it-IT" smtClean="0"/>
              <a:t>‹#›</a:t>
            </a:fld>
            <a:endParaRPr lang="it-IT"/>
          </a:p>
        </p:txBody>
      </p:sp>
      <p:grpSp>
        <p:nvGrpSpPr>
          <p:cNvPr id="8" name="Gruppo 7"/>
          <p:cNvGrpSpPr/>
          <p:nvPr userDrawn="1"/>
        </p:nvGrpSpPr>
        <p:grpSpPr>
          <a:xfrm>
            <a:off x="-8470" y="-11657"/>
            <a:ext cx="12200472" cy="6894913"/>
            <a:chOff x="-8470" y="-11657"/>
            <a:chExt cx="12200472" cy="6894913"/>
          </a:xfrm>
        </p:grpSpPr>
        <p:sp>
          <p:nvSpPr>
            <p:cNvPr id="9" name="Triangolo isoscele 8"/>
            <p:cNvSpPr/>
            <p:nvPr userDrawn="1"/>
          </p:nvSpPr>
          <p:spPr>
            <a:xfrm rot="5400000">
              <a:off x="-1976896" y="4470327"/>
              <a:ext cx="4381355" cy="444503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riangolo isoscele 9"/>
            <p:cNvSpPr/>
            <p:nvPr userDrawn="1"/>
          </p:nvSpPr>
          <p:spPr>
            <a:xfrm rot="16200000">
              <a:off x="11268158" y="5934155"/>
              <a:ext cx="228600" cy="1619089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riangolo isoscele 10"/>
            <p:cNvSpPr/>
            <p:nvPr userDrawn="1"/>
          </p:nvSpPr>
          <p:spPr>
            <a:xfrm rot="16200000">
              <a:off x="10653184" y="963084"/>
              <a:ext cx="2501900" cy="575733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iangolo isoscele 11"/>
            <p:cNvSpPr/>
            <p:nvPr userDrawn="1"/>
          </p:nvSpPr>
          <p:spPr>
            <a:xfrm rot="16200000">
              <a:off x="10467438" y="-903295"/>
              <a:ext cx="824458" cy="2624666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riangolo isoscele 12"/>
            <p:cNvSpPr/>
            <p:nvPr userDrawn="1"/>
          </p:nvSpPr>
          <p:spPr>
            <a:xfrm rot="5400000">
              <a:off x="2224092" y="-2224093"/>
              <a:ext cx="597947" cy="5046133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riangolo isoscele 13"/>
            <p:cNvSpPr/>
            <p:nvPr userDrawn="1"/>
          </p:nvSpPr>
          <p:spPr>
            <a:xfrm rot="10800000">
              <a:off x="-8467" y="-11657"/>
              <a:ext cx="444500" cy="1473200"/>
            </a:xfrm>
            <a:prstGeom prst="triangle">
              <a:avLst>
                <a:gd name="adj" fmla="val 100000"/>
              </a:avLst>
            </a:prstGeom>
            <a:solidFill>
              <a:srgbClr val="39393A">
                <a:alpha val="18039"/>
              </a:srgbClr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" y="6219298"/>
            <a:ext cx="906778" cy="5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1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E5B1-278C-41DB-94B9-EB481440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57524-1C83-47CC-A69B-4E93B2983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D4F8-B05C-4CF4-886E-FC956792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0179-8662-4519-8872-C95238D4AEC9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70047-DA2F-4CFB-8329-AE23E207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51A2-EF90-4CE3-8185-BE2DECA7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73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5FCB-A84D-47EB-8140-8804144571AB}" type="datetime1">
              <a:rPr lang="en-US" smtClean="0"/>
              <a:t>5/8/2019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3F1-C0C4-453F-8E15-C5026B091930}" type="slidenum">
              <a:rPr lang="it-IT" smtClean="0"/>
              <a:t>‹#›</a:t>
            </a:fld>
            <a:endParaRPr lang="it-IT"/>
          </a:p>
        </p:txBody>
      </p:sp>
      <p:grpSp>
        <p:nvGrpSpPr>
          <p:cNvPr id="8" name="Gruppo 7"/>
          <p:cNvGrpSpPr/>
          <p:nvPr userDrawn="1"/>
        </p:nvGrpSpPr>
        <p:grpSpPr>
          <a:xfrm>
            <a:off x="-8470" y="-11657"/>
            <a:ext cx="12200472" cy="6894913"/>
            <a:chOff x="-8470" y="-11657"/>
            <a:chExt cx="12200472" cy="6894913"/>
          </a:xfrm>
        </p:grpSpPr>
        <p:sp>
          <p:nvSpPr>
            <p:cNvPr id="9" name="Triangolo isoscele 8"/>
            <p:cNvSpPr/>
            <p:nvPr userDrawn="1"/>
          </p:nvSpPr>
          <p:spPr>
            <a:xfrm rot="5400000">
              <a:off x="-1976896" y="4470327"/>
              <a:ext cx="4381355" cy="444503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riangolo isoscele 9"/>
            <p:cNvSpPr/>
            <p:nvPr userDrawn="1"/>
          </p:nvSpPr>
          <p:spPr>
            <a:xfrm rot="16200000">
              <a:off x="11268158" y="5934155"/>
              <a:ext cx="228600" cy="1619089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riangolo isoscele 10"/>
            <p:cNvSpPr/>
            <p:nvPr userDrawn="1"/>
          </p:nvSpPr>
          <p:spPr>
            <a:xfrm rot="16200000">
              <a:off x="10653184" y="963084"/>
              <a:ext cx="2501900" cy="575733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iangolo isoscele 11"/>
            <p:cNvSpPr/>
            <p:nvPr userDrawn="1"/>
          </p:nvSpPr>
          <p:spPr>
            <a:xfrm rot="16200000">
              <a:off x="10467438" y="-903295"/>
              <a:ext cx="824458" cy="2624666"/>
            </a:xfrm>
            <a:prstGeom prst="triangle">
              <a:avLst>
                <a:gd name="adj" fmla="val 100000"/>
              </a:avLst>
            </a:prstGeom>
            <a:solidFill>
              <a:srgbClr val="72C1B8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riangolo isoscele 12"/>
            <p:cNvSpPr/>
            <p:nvPr userDrawn="1"/>
          </p:nvSpPr>
          <p:spPr>
            <a:xfrm rot="5400000">
              <a:off x="2224092" y="-2224093"/>
              <a:ext cx="597947" cy="5046133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riangolo isoscele 13"/>
            <p:cNvSpPr/>
            <p:nvPr userDrawn="1"/>
          </p:nvSpPr>
          <p:spPr>
            <a:xfrm rot="10800000">
              <a:off x="-8467" y="-11657"/>
              <a:ext cx="444500" cy="1473200"/>
            </a:xfrm>
            <a:prstGeom prst="triangle">
              <a:avLst>
                <a:gd name="adj" fmla="val 100000"/>
              </a:avLst>
            </a:prstGeom>
            <a:solidFill>
              <a:srgbClr val="39393A">
                <a:alpha val="18039"/>
              </a:srgbClr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" y="6219298"/>
            <a:ext cx="906778" cy="5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D6B3-0768-4EAC-94F4-13BE1523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70CC3-78FB-457E-863C-E38659D15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B304-93E2-44EA-BE97-A4B9C489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130C-7DDE-441B-BEF3-A19B72EC2DE4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2EA6A-2662-44C2-8637-C3B4989E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B0C08-F470-479F-A4D7-C6920211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6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0BF5-EAC4-4F5E-9303-7780751C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CF22-5B0C-4624-A749-02079FC06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0AAC6-3EEA-4629-8C5D-08E7CB3E0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748D-08DB-4D8C-BE98-74A9E1AC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8257-7913-4384-A642-99B112D115B9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5B48C-6B84-48AC-AAEA-C614CCDE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02D07-D667-4D93-ABD4-340D816E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7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E686-1D86-4C67-BAA4-06748C84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7B641-D657-4916-AF8F-6B9C4857C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F0809-E551-431C-9752-7EC757F5B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234A3-C077-4B98-8269-C14640CA7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312DE-CE0A-4DCA-959B-AEF881A5C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08FD17-5631-4599-9655-5DC90BCE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B146-AD99-4F29-8355-51E7DC4A32D5}" type="datetime1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A83AA-1F07-42AC-A24B-A91ECEDC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D707E-B40C-4A0F-9763-11D431D0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2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2E8C-1514-44F0-8EC9-D485CE10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C9942-CACD-4E4F-90A4-85094FAF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AF1A-6C74-4BDA-AA58-B66720CB691F}" type="datetime1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324D1-ED8B-4CF4-94B9-692833EB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C8210-483C-46F9-92B1-F5F3C03E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4DE1-EF1C-4754-9BF5-85A315D0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CBA4-5544-43EC-8C9F-EDAF2079BDB1}" type="datetime1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9A067-CA6A-4250-AF9B-98309E6C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C933A-2146-4B7B-867D-DAF883C8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3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B339-41A3-4946-9251-FDAD4E1C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6DAA-86F2-4F10-8AB4-0F8684969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A2174-FCA1-401C-887F-1252648E2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7E8A9-58EF-4AB7-9FD7-AF8E0BAC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E29A-F63C-4A99-9BE3-EB12173FC820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2DC69-25CF-46F2-8B42-3D1B810A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75ABF-164C-40FA-9671-3385899B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8E8A-95DC-4338-8C27-1BB12D08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43728B-4278-48DA-9E81-45FF2F098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E78E1-AC95-42E6-B264-E911F9B89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6BF43-7EE2-4E82-9AA7-8D4FB13A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8F37-11C3-4CA1-A944-5C009730E96B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467D0-F0D7-4339-8D8B-5F24FBE0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D887D-3643-4E1A-A51B-43FD8954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6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2FB388-AEA1-45EF-80BD-760E58F5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967C9-AD5F-4339-8376-43691A216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9EAE-68D0-469C-A91A-F071355F8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5127-634B-45BA-A6BB-735D3BBB36B5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24B09-C040-4FDD-A7F9-56263FCA5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7B6E0-801B-4E6D-AC29-2EABC9A2B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0AA5-D5AC-4E9D-8C9E-3C57EF4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65B20-18B8-4F77-9D41-EB957577D0A2}" type="datetime1">
              <a:rPr lang="en-US" smtClean="0"/>
              <a:t>5/8/2019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C3F1-C0C4-453F-8E15-C5026B0919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7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3.xml"/><Relationship Id="rId7" Type="http://schemas.openxmlformats.org/officeDocument/2006/relationships/image" Target="../media/image3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14.xml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4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4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5" Type="http://schemas.openxmlformats.org/officeDocument/2006/relationships/tags" Target="../tags/tag22.xml"/><Relationship Id="rId10" Type="http://schemas.openxmlformats.org/officeDocument/2006/relationships/image" Target="../media/image45.png"/><Relationship Id="rId4" Type="http://schemas.openxmlformats.org/officeDocument/2006/relationships/tags" Target="../tags/tag21.xml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2.mov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11" Type="http://schemas.openxmlformats.org/officeDocument/2006/relationships/image" Target="../media/image10.png"/><Relationship Id="rId5" Type="http://schemas.microsoft.com/office/2007/relationships/media" Target="../media/media3.mov"/><Relationship Id="rId10" Type="http://schemas.openxmlformats.org/officeDocument/2006/relationships/image" Target="../media/image9.png"/><Relationship Id="rId4" Type="http://schemas.openxmlformats.org/officeDocument/2006/relationships/video" Target="../media/media2.mo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3.png"/><Relationship Id="rId3" Type="http://schemas.openxmlformats.org/officeDocument/2006/relationships/tags" Target="../tags/tag5.xml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tags" Target="../tags/tag6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92679" y="900122"/>
            <a:ext cx="10806642" cy="1826767"/>
          </a:xfrm>
        </p:spPr>
        <p:txBody>
          <a:bodyPr anchor="ctr"/>
          <a:lstStyle/>
          <a:p>
            <a:pPr algn="ctr"/>
            <a:r>
              <a:rPr lang="it-IT" dirty="0"/>
              <a:t>A Subspace Method for Fast Locally Injective Harmonic Mapping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05714" y="2903536"/>
            <a:ext cx="10806642" cy="832566"/>
          </a:xfrm>
        </p:spPr>
        <p:txBody>
          <a:bodyPr anchor="ctr">
            <a:normAutofit/>
          </a:bodyPr>
          <a:lstStyle/>
          <a:p>
            <a:r>
              <a:rPr lang="it-IT" sz="2800"/>
              <a:t>Eden Fedida Hefetz</a:t>
            </a:r>
            <a:r>
              <a:rPr lang="it-IT" sz="2800" baseline="30000"/>
              <a:t>1</a:t>
            </a:r>
            <a:r>
              <a:rPr lang="it-IT" sz="2800"/>
              <a:t>, Edward Chien</a:t>
            </a:r>
            <a:r>
              <a:rPr lang="it-IT" sz="2800" baseline="30000"/>
              <a:t>2</a:t>
            </a:r>
            <a:r>
              <a:rPr lang="it-IT" sz="2800"/>
              <a:t>, Ofir Weber</a:t>
            </a:r>
            <a:r>
              <a:rPr lang="it-IT" sz="2800" baseline="30000"/>
              <a:t>1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372361" y="3736102"/>
            <a:ext cx="74472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3939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3939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Bar-Ilan University, Israel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3939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3939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CSAIL MIT, USA</a:t>
            </a:r>
          </a:p>
        </p:txBody>
      </p:sp>
      <p:pic>
        <p:nvPicPr>
          <p:cNvPr id="7" name="Picture 2" descr="https://www1.biu.ac.il/images/news/img_biu_16_02_02_12_57.jpg">
            <a:extLst>
              <a:ext uri="{FF2B5EF4-FFF2-40B4-BE49-F238E27FC236}">
                <a16:creationId xmlns:a16="http://schemas.microsoft.com/office/drawing/2014/main" id="{2D8450A8-7145-415E-A1CC-0E3CC8DE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13" y="3736102"/>
            <a:ext cx="1635506" cy="21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linicalml.org/img/MIT-Logo.png">
            <a:extLst>
              <a:ext uri="{FF2B5EF4-FFF2-40B4-BE49-F238E27FC236}">
                <a16:creationId xmlns:a16="http://schemas.microsoft.com/office/drawing/2014/main" id="{C2F10A8A-89C1-4A10-9C33-59077CBA5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531" y="3952473"/>
            <a:ext cx="2673496" cy="17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3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FB50-AD1D-480E-B536-A275A526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Contributions/Method 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3110E-7189-4ADB-A6E4-C027504E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A5A30-A0A0-484A-8FC3-C89FDD583C64}"/>
              </a:ext>
            </a:extLst>
          </p:cNvPr>
          <p:cNvSpPr txBox="1"/>
          <p:nvPr/>
        </p:nvSpPr>
        <p:spPr>
          <a:xfrm>
            <a:off x="761172" y="4269899"/>
            <a:ext cx="420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low-dimensional; explicit basis with </a:t>
            </a:r>
            <a:r>
              <a:rPr lang="en-US" sz="2400" i="1" dirty="0"/>
              <a:t>interpolation conditions</a:t>
            </a:r>
            <a:endParaRPr lang="en-US" sz="2400" dirty="0"/>
          </a:p>
          <a:p>
            <a:endParaRPr lang="en-US" sz="2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3F8C2D-8D84-4F43-8F40-C4F4450933DC}"/>
              </a:ext>
            </a:extLst>
          </p:cNvPr>
          <p:cNvGrpSpPr/>
          <p:nvPr/>
        </p:nvGrpSpPr>
        <p:grpSpPr>
          <a:xfrm>
            <a:off x="312706" y="1642161"/>
            <a:ext cx="4285458" cy="2522953"/>
            <a:chOff x="312706" y="1642161"/>
            <a:chExt cx="4285458" cy="2522953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A423EA5F-6275-428A-BAE1-E9B69479DB51}"/>
                </a:ext>
              </a:extLst>
            </p:cNvPr>
            <p:cNvSpPr/>
            <p:nvPr/>
          </p:nvSpPr>
          <p:spPr>
            <a:xfrm rot="16414509">
              <a:off x="2176679" y="2175716"/>
              <a:ext cx="2522953" cy="1455843"/>
            </a:xfrm>
            <a:prstGeom prst="parallelogram">
              <a:avLst>
                <a:gd name="adj" fmla="val 90445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89E2CC-06C7-4A34-BD1E-6EA0FE36884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22" y="1969417"/>
              <a:ext cx="997742" cy="28370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2C45685-5241-4C7D-9C40-37D578F92B1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01033" y="2605404"/>
              <a:ext cx="301251" cy="28370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47DD05-2322-44B1-9F5D-E2D99F84C92B}"/>
                </a:ext>
              </a:extLst>
            </p:cNvPr>
            <p:cNvSpPr txBox="1"/>
            <p:nvPr/>
          </p:nvSpPr>
          <p:spPr>
            <a:xfrm>
              <a:off x="312706" y="2331758"/>
              <a:ext cx="1675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Piecewise linear maps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6D52960-6FB9-481D-BE57-D6786BAFEC57}"/>
              </a:ext>
            </a:extLst>
          </p:cNvPr>
          <p:cNvSpPr txBox="1"/>
          <p:nvPr/>
        </p:nvSpPr>
        <p:spPr>
          <a:xfrm>
            <a:off x="4966397" y="3327705"/>
            <a:ext cx="282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Just cone and boundary triangles!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789E2C-0DA2-4EAF-BD2B-E345B06CADFC}"/>
              </a:ext>
            </a:extLst>
          </p:cNvPr>
          <p:cNvGrpSpPr/>
          <p:nvPr/>
        </p:nvGrpSpPr>
        <p:grpSpPr>
          <a:xfrm>
            <a:off x="4966397" y="2050198"/>
            <a:ext cx="6151493" cy="2940088"/>
            <a:chOff x="4966397" y="2050198"/>
            <a:chExt cx="6151493" cy="294008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BD2B6D95-89B4-4EEB-8A05-65BCB55EF4D9}"/>
                </a:ext>
              </a:extLst>
            </p:cNvPr>
            <p:cNvSpPr/>
            <p:nvPr/>
          </p:nvSpPr>
          <p:spPr>
            <a:xfrm>
              <a:off x="4966397" y="2969042"/>
              <a:ext cx="2824480" cy="3586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216322-3FBE-4596-907B-AB17ABE141C2}"/>
                </a:ext>
              </a:extLst>
            </p:cNvPr>
            <p:cNvSpPr txBox="1"/>
            <p:nvPr/>
          </p:nvSpPr>
          <p:spPr>
            <a:xfrm>
              <a:off x="5779725" y="2407235"/>
              <a:ext cx="1395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Jacobians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2FF03C-12E6-4970-972F-DD01D8D58B8A}"/>
                </a:ext>
              </a:extLst>
            </p:cNvPr>
            <p:cNvGrpSpPr/>
            <p:nvPr/>
          </p:nvGrpSpPr>
          <p:grpSpPr>
            <a:xfrm>
              <a:off x="8771862" y="2050198"/>
              <a:ext cx="2346028" cy="2346030"/>
              <a:chOff x="8008935" y="1869437"/>
              <a:chExt cx="3108960" cy="310896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D4DA250-E6FA-4579-9ED3-8D5806611826}"/>
                  </a:ext>
                </a:extLst>
              </p:cNvPr>
              <p:cNvGrpSpPr/>
              <p:nvPr/>
            </p:nvGrpSpPr>
            <p:grpSpPr>
              <a:xfrm>
                <a:off x="8008935" y="1869440"/>
                <a:ext cx="3108960" cy="3108960"/>
                <a:chOff x="8008935" y="1869440"/>
                <a:chExt cx="3108960" cy="310896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9EA9D94-532D-48E3-96BC-C57D19F0C796}"/>
                    </a:ext>
                  </a:extLst>
                </p:cNvPr>
                <p:cNvSpPr/>
                <p:nvPr/>
              </p:nvSpPr>
              <p:spPr>
                <a:xfrm>
                  <a:off x="8008935" y="1869440"/>
                  <a:ext cx="3108960" cy="310896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1AB0EBB-D9DC-45B6-B0A5-DC245CB2116B}"/>
                    </a:ext>
                  </a:extLst>
                </p:cNvPr>
                <p:cNvSpPr/>
                <p:nvPr/>
              </p:nvSpPr>
              <p:spPr>
                <a:xfrm>
                  <a:off x="9151935" y="3012440"/>
                  <a:ext cx="822960" cy="822960"/>
                </a:xfrm>
                <a:prstGeom prst="ellipse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62235B2E-776A-481B-9BA5-F068D49C7094}"/>
                  </a:ext>
                </a:extLst>
              </p:cNvPr>
              <p:cNvSpPr/>
              <p:nvPr/>
            </p:nvSpPr>
            <p:spPr>
              <a:xfrm rot="10800000">
                <a:off x="8008935" y="1869437"/>
                <a:ext cx="2379074" cy="2691452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E861C6-433D-4610-9663-9F2C79F44624}"/>
                </a:ext>
              </a:extLst>
            </p:cNvPr>
            <p:cNvSpPr/>
            <p:nvPr/>
          </p:nvSpPr>
          <p:spPr>
            <a:xfrm>
              <a:off x="9163935" y="4590176"/>
              <a:ext cx="16834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[Lipman 2012]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AA7BAE6-1220-4E23-B9B3-4FD1D8369E06}"/>
              </a:ext>
            </a:extLst>
          </p:cNvPr>
          <p:cNvSpPr txBox="1"/>
          <p:nvPr/>
        </p:nvSpPr>
        <p:spPr>
          <a:xfrm>
            <a:off x="1456662" y="5521869"/>
            <a:ext cx="9922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Allows use of selected inversion!   →    Speed equivalent to 1-2 linear solves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D9B87E-478A-47DE-9319-9052BE8C0B3D}"/>
              </a:ext>
            </a:extLst>
          </p:cNvPr>
          <p:cNvSpPr txBox="1"/>
          <p:nvPr/>
        </p:nvSpPr>
        <p:spPr>
          <a:xfrm>
            <a:off x="7704014" y="5971142"/>
            <a:ext cx="159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(Genus 0)</a:t>
            </a:r>
          </a:p>
        </p:txBody>
      </p:sp>
    </p:spTree>
    <p:extLst>
      <p:ext uri="{BB962C8B-B14F-4D97-AF65-F5344CB8AC3E}">
        <p14:creationId xmlns:p14="http://schemas.microsoft.com/office/powerpoint/2010/main" val="39796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7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System Analysis for Genus 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25968"/>
            <a:ext cx="10704877" cy="2730847"/>
          </a:xfrm>
        </p:spPr>
        <p:txBody>
          <a:bodyPr>
            <a:normAutofit/>
          </a:bodyPr>
          <a:lstStyle/>
          <a:p>
            <a:r>
              <a:rPr lang="it-IT" dirty="0"/>
              <a:t>For HGP system:</a:t>
            </a:r>
          </a:p>
          <a:p>
            <a:endParaRPr lang="it-IT" dirty="0"/>
          </a:p>
          <a:p>
            <a:pPr lvl="1"/>
            <a:endParaRPr lang="it-IT" dirty="0"/>
          </a:p>
          <a:p>
            <a:pPr marL="457200" lvl="1" indent="0">
              <a:buNone/>
            </a:pPr>
            <a:r>
              <a:rPr lang="it-IT" dirty="0"/>
              <a:t>                 </a:t>
            </a:r>
          </a:p>
          <a:p>
            <a:pPr marL="457200" lvl="1" indent="0">
              <a:buNone/>
            </a:pPr>
            <a:r>
              <a:rPr lang="it-IT" dirty="0"/>
              <a:t>                 </a:t>
            </a:r>
          </a:p>
          <a:p>
            <a:pPr lvl="1"/>
            <a:r>
              <a:rPr lang="it-IT" dirty="0"/>
              <a:t>                  denote bdy vertices, cones, and bdy components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DB581B-2D72-4092-8781-255A3AAFB4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20" y="1710160"/>
            <a:ext cx="2834286" cy="10934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24F327-8E07-47FA-BA41-B2DBF20061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24" y="3291990"/>
            <a:ext cx="9579427" cy="4068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F11BDC-7424-4383-9072-6BA7A35051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72" y="4240366"/>
            <a:ext cx="1025829" cy="2761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2CC52-70ED-40BA-9579-BCB03344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11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9CA368C-8FE5-4CA4-9D81-16C5EB04C80F}"/>
              </a:ext>
            </a:extLst>
          </p:cNvPr>
          <p:cNvGrpSpPr/>
          <p:nvPr/>
        </p:nvGrpSpPr>
        <p:grpSpPr>
          <a:xfrm>
            <a:off x="838200" y="4809099"/>
            <a:ext cx="9722721" cy="1545948"/>
            <a:chOff x="838200" y="4809099"/>
            <a:chExt cx="9722721" cy="154594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ADF483E-00EE-4F4E-8396-145E6BD392E3}"/>
                </a:ext>
              </a:extLst>
            </p:cNvPr>
            <p:cNvGrpSpPr/>
            <p:nvPr/>
          </p:nvGrpSpPr>
          <p:grpSpPr>
            <a:xfrm>
              <a:off x="2389384" y="5503847"/>
              <a:ext cx="8171537" cy="851200"/>
              <a:chOff x="2866904" y="4224043"/>
              <a:chExt cx="8171537" cy="85120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18C11CC-D60C-4876-9831-43604A9F874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6904" y="4224043"/>
                <a:ext cx="4469335" cy="8512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8905EF-A602-48B6-98CD-EB0F8CB1B44B}"/>
                  </a:ext>
                </a:extLst>
              </p:cNvPr>
              <p:cNvSpPr txBox="1"/>
              <p:nvPr/>
            </p:nvSpPr>
            <p:spPr>
              <a:xfrm>
                <a:off x="7611750" y="4377550"/>
                <a:ext cx="3426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“augmented system”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8EAC4C-A1E0-4C9B-A37C-E87D339573BD}"/>
                </a:ext>
              </a:extLst>
            </p:cNvPr>
            <p:cNvSpPr txBox="1"/>
            <p:nvPr/>
          </p:nvSpPr>
          <p:spPr>
            <a:xfrm>
              <a:off x="838200" y="4809099"/>
              <a:ext cx="875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it-IT" sz="2800" dirty="0"/>
                <a:t>Additional </a:t>
              </a:r>
              <a:r>
                <a:rPr lang="it-IT" sz="2800" i="1" dirty="0"/>
                <a:t>interpolation conditions </a:t>
              </a:r>
              <a:r>
                <a:rPr lang="it-IT" sz="2800" dirty="0"/>
                <a:t>complete the system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26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D609D2-E4B1-4572-A0C4-04F6757D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269" y="2001197"/>
            <a:ext cx="2616624" cy="3267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30E13B-48AD-4ADE-AB6C-E1A4F08F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Interpolation Conditions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A54E8-037D-45BD-981E-5144E45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245634-A64E-4DB7-8488-287D7E580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08" y="1538288"/>
            <a:ext cx="3057504" cy="3781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ACF17-5318-4029-9BBA-EE89F8307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644" y="1589679"/>
            <a:ext cx="1442720" cy="1622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9AD449-0678-483D-AD8E-32A91A7F1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101" y="2349766"/>
            <a:ext cx="2833792" cy="2791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66C8D-216A-4337-B89A-BC2E65EEF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90688"/>
            <a:ext cx="1447020" cy="16846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E0E7B7-8585-48BE-B85B-47FC32AF5431}"/>
              </a:ext>
            </a:extLst>
          </p:cNvPr>
          <p:cNvSpPr txBox="1"/>
          <p:nvPr/>
        </p:nvSpPr>
        <p:spPr>
          <a:xfrm>
            <a:off x="1036320" y="5537279"/>
            <a:ext cx="10119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In sphere case, specify position of a copy of all but one cone </a:t>
            </a:r>
          </a:p>
          <a:p>
            <a:pPr algn="ctr"/>
            <a:r>
              <a:rPr lang="it-IT" sz="2400" dirty="0"/>
              <a:t>(w/ boundaries, additional positions to specify)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3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869B-69F2-4C3C-907F-13A8170E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Reformulating as a KKT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538C4-A725-41B1-8F95-81430E0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376"/>
            <a:ext cx="10515600" cy="49605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prove the system is equivalent to the following optimization: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Gives rise to a linear KKT system: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Detailed arguments show K invertible, and thus            invertible 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8401E2-7A63-48A4-8FEC-A55B4C8B9565}"/>
              </a:ext>
            </a:extLst>
          </p:cNvPr>
          <p:cNvGrpSpPr/>
          <p:nvPr/>
        </p:nvGrpSpPr>
        <p:grpSpPr>
          <a:xfrm>
            <a:off x="2083411" y="2065853"/>
            <a:ext cx="8827649" cy="1679917"/>
            <a:chOff x="2083411" y="2065853"/>
            <a:chExt cx="8827649" cy="167991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24F5DBA-611E-46D6-B40C-6072AA1A7E4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411" y="2103103"/>
              <a:ext cx="6551465" cy="164266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F6D0F23-26F1-443C-AD0A-F905B6BCEBCF}"/>
                </a:ext>
              </a:extLst>
            </p:cNvPr>
            <p:cNvGrpSpPr/>
            <p:nvPr/>
          </p:nvGrpSpPr>
          <p:grpSpPr>
            <a:xfrm>
              <a:off x="7250170" y="2065853"/>
              <a:ext cx="3660890" cy="523220"/>
              <a:chOff x="6660269" y="2246376"/>
              <a:chExt cx="3660890" cy="52322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C921CE-46E0-49AC-9592-5A1B171FA1A1}"/>
                  </a:ext>
                </a:extLst>
              </p:cNvPr>
              <p:cNvSpPr txBox="1"/>
              <p:nvPr/>
            </p:nvSpPr>
            <p:spPr>
              <a:xfrm>
                <a:off x="7373686" y="2246376"/>
                <a:ext cx="2947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Bahnschrift SemiBold" panose="020B0502040204020203" pitchFamily="34" charset="0"/>
                    <a:cs typeface="Arial" panose="020B0604020202020204" pitchFamily="34" charset="0"/>
                  </a:rPr>
                  <a:t>Dirichlet energy!</a:t>
                </a:r>
              </a:p>
            </p:txBody>
          </p:sp>
          <p:sp>
            <p:nvSpPr>
              <p:cNvPr id="12" name="Arrow: Left 11">
                <a:extLst>
                  <a:ext uri="{FF2B5EF4-FFF2-40B4-BE49-F238E27FC236}">
                    <a16:creationId xmlns:a16="http://schemas.microsoft.com/office/drawing/2014/main" id="{A345260C-559E-4A5B-8F94-C44D46441744}"/>
                  </a:ext>
                </a:extLst>
              </p:cNvPr>
              <p:cNvSpPr/>
              <p:nvPr/>
            </p:nvSpPr>
            <p:spPr>
              <a:xfrm>
                <a:off x="6660269" y="2339388"/>
                <a:ext cx="578069" cy="346600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BB8B18-1887-4F74-9E3B-2424211AE903}"/>
              </a:ext>
            </a:extLst>
          </p:cNvPr>
          <p:cNvGrpSpPr/>
          <p:nvPr/>
        </p:nvGrpSpPr>
        <p:grpSpPr>
          <a:xfrm>
            <a:off x="1951816" y="3359041"/>
            <a:ext cx="8052280" cy="2230768"/>
            <a:chOff x="1951816" y="3359041"/>
            <a:chExt cx="8052280" cy="223076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47F0AB-6627-4492-A6A6-87867026A40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816" y="4474425"/>
              <a:ext cx="6346666" cy="851200"/>
            </a:xfrm>
            <a:prstGeom prst="rect">
              <a:avLst/>
            </a:prstGeom>
          </p:spPr>
        </p:pic>
        <p:sp>
          <p:nvSpPr>
            <p:cNvPr id="27" name="Arrow: Curved Up 26">
              <a:extLst>
                <a:ext uri="{FF2B5EF4-FFF2-40B4-BE49-F238E27FC236}">
                  <a16:creationId xmlns:a16="http://schemas.microsoft.com/office/drawing/2014/main" id="{43B1DA6B-BF6F-4BC7-9185-58F796AE1BD7}"/>
                </a:ext>
              </a:extLst>
            </p:cNvPr>
            <p:cNvSpPr/>
            <p:nvPr/>
          </p:nvSpPr>
          <p:spPr>
            <a:xfrm rot="16987223">
              <a:off x="8233566" y="3819279"/>
              <a:ext cx="2230768" cy="131029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522BE07-C20F-46AB-A592-24FC54A20B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82" y="5765890"/>
            <a:ext cx="708267" cy="358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B4E4B-CBA2-4912-BE4E-1C8AA1F3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0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DCE4-4A46-447C-8BAF-655E6C75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Use of Selected Inversion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AD642-D879-43D1-A87B-1E7B7C53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284"/>
            <a:ext cx="10515600" cy="503445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For a solution          , we get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                   , extract a column of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By HGP injectivity guarantee, only need to extract entries near cones and boundaries</a:t>
            </a:r>
          </a:p>
          <a:p>
            <a:r>
              <a:rPr lang="en-US" dirty="0"/>
              <a:t>Cleverly uses a block </a:t>
            </a:r>
            <a:r>
              <a:rPr lang="en-US" dirty="0" err="1"/>
              <a:t>LDL^t</a:t>
            </a:r>
            <a:r>
              <a:rPr lang="en-US" dirty="0"/>
              <a:t> decomposition of K; outperforms direct methods for null space basis construction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1773CA-F258-4CE4-9648-02838FA928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08" y="2383251"/>
            <a:ext cx="2557865" cy="8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70BF6-5244-4F3D-9619-0EB0A0C0A75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08" y="1670728"/>
            <a:ext cx="540800" cy="790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A706E9-F215-44FF-B01D-AFB87D9101E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50" y="1871218"/>
            <a:ext cx="1977732" cy="3894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6FB235-5F4E-4E2F-81BD-E5C80BBCCFE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83" y="3511426"/>
            <a:ext cx="1339868" cy="281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BC0D16-0893-4616-83B4-1E7335A0DAA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73" y="3357064"/>
            <a:ext cx="725232" cy="34602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3F219-C087-41A5-A78A-8831E19567A5}"/>
              </a:ext>
            </a:extLst>
          </p:cNvPr>
          <p:cNvGrpSpPr/>
          <p:nvPr/>
        </p:nvGrpSpPr>
        <p:grpSpPr>
          <a:xfrm>
            <a:off x="7505636" y="1134676"/>
            <a:ext cx="4299204" cy="3402546"/>
            <a:chOff x="7505636" y="1134676"/>
            <a:chExt cx="4299204" cy="3402546"/>
          </a:xfrm>
        </p:grpSpPr>
        <p:sp>
          <p:nvSpPr>
            <p:cNvPr id="23" name="Explosion: 14 Points 22">
              <a:extLst>
                <a:ext uri="{FF2B5EF4-FFF2-40B4-BE49-F238E27FC236}">
                  <a16:creationId xmlns:a16="http://schemas.microsoft.com/office/drawing/2014/main" id="{B146DDC7-50E8-42D7-B355-E1BCA6F5C070}"/>
                </a:ext>
              </a:extLst>
            </p:cNvPr>
            <p:cNvSpPr/>
            <p:nvPr/>
          </p:nvSpPr>
          <p:spPr>
            <a:xfrm>
              <a:off x="7505636" y="1134676"/>
              <a:ext cx="4299204" cy="3402546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7FFD79-B7C5-4C10-818B-99B71E1BDDED}"/>
                </a:ext>
              </a:extLst>
            </p:cNvPr>
            <p:cNvSpPr txBox="1"/>
            <p:nvPr/>
          </p:nvSpPr>
          <p:spPr>
            <a:xfrm rot="20074780">
              <a:off x="8076362" y="2617266"/>
              <a:ext cx="28243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Guide for PARDISO use in App. D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937A6-FFD1-4E89-8BE0-FB0B82AD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4"/>
          <a:srcRect t="535"/>
          <a:stretch/>
        </p:blipFill>
        <p:spPr>
          <a:xfrm>
            <a:off x="1368725" y="2056362"/>
            <a:ext cx="4627749" cy="3743812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837" y="4080969"/>
            <a:ext cx="638697" cy="484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Alternating (Tangential) Projections</a:t>
            </a:r>
            <a:endParaRPr lang="he-IL" b="1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838283"/>
              </p:ext>
            </p:extLst>
          </p:nvPr>
        </p:nvGraphicFramePr>
        <p:xfrm>
          <a:off x="1096963" y="1416600"/>
          <a:ext cx="10058400" cy="4393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197970594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409113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150581"/>
                  </a:ext>
                </a:extLst>
              </a:tr>
              <a:tr h="38749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969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4"/>
          <a:srcRect t="535"/>
          <a:stretch/>
        </p:blipFill>
        <p:spPr>
          <a:xfrm>
            <a:off x="6455075" y="2056362"/>
            <a:ext cx="4627749" cy="3743812"/>
          </a:xfrm>
          <a:prstGeom prst="rect">
            <a:avLst/>
          </a:prstGeom>
        </p:spPr>
      </p:pic>
      <p:cxnSp>
        <p:nvCxnSpPr>
          <p:cNvPr id="26" name="מחבר ישר 25"/>
          <p:cNvCxnSpPr>
            <a:cxnSpLocks/>
          </p:cNvCxnSpPr>
          <p:nvPr/>
        </p:nvCxnSpPr>
        <p:spPr>
          <a:xfrm>
            <a:off x="1828800" y="3471068"/>
            <a:ext cx="809625" cy="85224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מחבר ישר 28"/>
          <p:cNvCxnSpPr>
            <a:cxnSpLocks/>
          </p:cNvCxnSpPr>
          <p:nvPr/>
        </p:nvCxnSpPr>
        <p:spPr>
          <a:xfrm>
            <a:off x="6913245" y="3459638"/>
            <a:ext cx="809625" cy="85224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אליפסה 29"/>
          <p:cNvSpPr/>
          <p:nvPr/>
        </p:nvSpPr>
        <p:spPr>
          <a:xfrm>
            <a:off x="2587467" y="4253224"/>
            <a:ext cx="158264" cy="1497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מחבר ישר 32"/>
          <p:cNvCxnSpPr>
            <a:cxnSpLocks/>
            <a:stCxn id="30" idx="2"/>
          </p:cNvCxnSpPr>
          <p:nvPr/>
        </p:nvCxnSpPr>
        <p:spPr>
          <a:xfrm flipH="1">
            <a:off x="1828800" y="4328075"/>
            <a:ext cx="75866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מחבר ישר 37"/>
          <p:cNvCxnSpPr>
            <a:cxnSpLocks/>
          </p:cNvCxnSpPr>
          <p:nvPr/>
        </p:nvCxnSpPr>
        <p:spPr>
          <a:xfrm flipH="1">
            <a:off x="6174735" y="2550598"/>
            <a:ext cx="3539932" cy="31080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אליפסה 40"/>
          <p:cNvSpPr/>
          <p:nvPr/>
        </p:nvSpPr>
        <p:spPr>
          <a:xfrm>
            <a:off x="6790859" y="4972048"/>
            <a:ext cx="158264" cy="1497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אליפסה 41"/>
          <p:cNvSpPr/>
          <p:nvPr/>
        </p:nvSpPr>
        <p:spPr>
          <a:xfrm>
            <a:off x="1708636" y="4253224"/>
            <a:ext cx="158264" cy="1497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8116" y="4340769"/>
            <a:ext cx="496094" cy="540787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576" y="4311882"/>
            <a:ext cx="496094" cy="540787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914" y="4624138"/>
            <a:ext cx="638697" cy="484685"/>
          </a:xfrm>
          <a:prstGeom prst="rect">
            <a:avLst/>
          </a:prstGeom>
        </p:spPr>
      </p:pic>
      <p:cxnSp>
        <p:nvCxnSpPr>
          <p:cNvPr id="52" name="מחבר ישר 51"/>
          <p:cNvCxnSpPr>
            <a:cxnSpLocks/>
          </p:cNvCxnSpPr>
          <p:nvPr/>
        </p:nvCxnSpPr>
        <p:spPr>
          <a:xfrm flipH="1" flipV="1">
            <a:off x="7370453" y="4289172"/>
            <a:ext cx="167217" cy="18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ישר 55"/>
          <p:cNvCxnSpPr>
            <a:cxnSpLocks/>
          </p:cNvCxnSpPr>
          <p:nvPr/>
        </p:nvCxnSpPr>
        <p:spPr>
          <a:xfrm rot="5400000" flipH="1" flipV="1">
            <a:off x="7377631" y="4123746"/>
            <a:ext cx="167217" cy="18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מחבר ישר 57"/>
          <p:cNvCxnSpPr>
            <a:cxnSpLocks/>
          </p:cNvCxnSpPr>
          <p:nvPr/>
        </p:nvCxnSpPr>
        <p:spPr>
          <a:xfrm flipV="1">
            <a:off x="2045161" y="4088487"/>
            <a:ext cx="2" cy="218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מחבר ישר 58"/>
          <p:cNvCxnSpPr>
            <a:cxnSpLocks/>
          </p:cNvCxnSpPr>
          <p:nvPr/>
        </p:nvCxnSpPr>
        <p:spPr>
          <a:xfrm>
            <a:off x="1814819" y="4090705"/>
            <a:ext cx="2449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00890-EDE2-4ED8-A06F-673C3EDA7898}"/>
                  </a:ext>
                </a:extLst>
              </p:cNvPr>
              <p:cNvSpPr txBox="1"/>
              <p:nvPr/>
            </p:nvSpPr>
            <p:spPr>
              <a:xfrm>
                <a:off x="9340334" y="2799674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00890-EDE2-4ED8-A06F-673C3EDA7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334" y="2799674"/>
                <a:ext cx="374333" cy="369332"/>
              </a:xfrm>
              <a:prstGeom prst="rect">
                <a:avLst/>
              </a:prstGeom>
              <a:blipFill>
                <a:blip r:embed="rId7"/>
                <a:stretch>
                  <a:fillRect l="-17742" r="-483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C2745716-4955-459A-95CA-182B268CF2A0}"/>
              </a:ext>
            </a:extLst>
          </p:cNvPr>
          <p:cNvCxnSpPr>
            <a:cxnSpLocks/>
          </p:cNvCxnSpPr>
          <p:nvPr/>
        </p:nvCxnSpPr>
        <p:spPr>
          <a:xfrm flipH="1">
            <a:off x="6843881" y="4315057"/>
            <a:ext cx="867261" cy="75716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אליפסה 30"/>
          <p:cNvSpPr/>
          <p:nvPr/>
        </p:nvSpPr>
        <p:spPr>
          <a:xfrm>
            <a:off x="7652872" y="4265918"/>
            <a:ext cx="158264" cy="1497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2B1758-EA28-485E-843F-8F72B6F8BAFF}"/>
              </a:ext>
            </a:extLst>
          </p:cNvPr>
          <p:cNvGrpSpPr/>
          <p:nvPr/>
        </p:nvGrpSpPr>
        <p:grpSpPr>
          <a:xfrm>
            <a:off x="1118372" y="5877272"/>
            <a:ext cx="5077857" cy="1107996"/>
            <a:chOff x="853964" y="5932357"/>
            <a:chExt cx="5077857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CE1752-3810-4052-B857-E87F7FEE7E1F}"/>
                </a:ext>
              </a:extLst>
            </p:cNvPr>
            <p:cNvSpPr txBox="1"/>
            <p:nvPr/>
          </p:nvSpPr>
          <p:spPr>
            <a:xfrm>
              <a:off x="853964" y="5932357"/>
              <a:ext cx="50778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is “global” linear space consisting of Jacobians for maps                             </a:t>
              </a:r>
            </a:p>
            <a:p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867DD2-7783-478D-BA54-A17A2E0EC472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86" y="6375012"/>
              <a:ext cx="1768642" cy="34825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6E3470-2FE5-4033-888C-E7407B273D95}"/>
              </a:ext>
            </a:extLst>
          </p:cNvPr>
          <p:cNvSpPr txBox="1"/>
          <p:nvPr/>
        </p:nvSpPr>
        <p:spPr>
          <a:xfrm>
            <a:off x="6290630" y="5877272"/>
            <a:ext cx="47829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 is “local” convex space given by convexification frames [Lipman ‘12]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  <p:bldP spid="42" grpId="0" animBg="1"/>
      <p:bldP spid="6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4"/>
          <a:srcRect t="535"/>
          <a:stretch/>
        </p:blipFill>
        <p:spPr>
          <a:xfrm>
            <a:off x="1368725" y="2056362"/>
            <a:ext cx="4627749" cy="3743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Alternating (Tangential) Projections</a:t>
            </a:r>
            <a:endParaRPr lang="he-IL" b="1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997195"/>
              </p:ext>
            </p:extLst>
          </p:nvPr>
        </p:nvGraphicFramePr>
        <p:xfrm>
          <a:off x="1096963" y="1416600"/>
          <a:ext cx="10058400" cy="4393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197970594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409113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150581"/>
                  </a:ext>
                </a:extLst>
              </a:tr>
              <a:tr h="38749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969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4"/>
          <a:srcRect t="535"/>
          <a:stretch/>
        </p:blipFill>
        <p:spPr>
          <a:xfrm>
            <a:off x="6455075" y="2056362"/>
            <a:ext cx="4627749" cy="3743812"/>
          </a:xfrm>
          <a:prstGeom prst="rect">
            <a:avLst/>
          </a:prstGeom>
        </p:spPr>
      </p:pic>
      <p:cxnSp>
        <p:nvCxnSpPr>
          <p:cNvPr id="26" name="מחבר ישר 25"/>
          <p:cNvCxnSpPr>
            <a:cxnSpLocks/>
          </p:cNvCxnSpPr>
          <p:nvPr/>
        </p:nvCxnSpPr>
        <p:spPr>
          <a:xfrm>
            <a:off x="1828800" y="3471068"/>
            <a:ext cx="809625" cy="85224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מחבר ישר 28"/>
          <p:cNvCxnSpPr>
            <a:cxnSpLocks/>
          </p:cNvCxnSpPr>
          <p:nvPr/>
        </p:nvCxnSpPr>
        <p:spPr>
          <a:xfrm>
            <a:off x="6913245" y="3459638"/>
            <a:ext cx="809625" cy="85224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אליפסה 29"/>
          <p:cNvSpPr/>
          <p:nvPr/>
        </p:nvSpPr>
        <p:spPr>
          <a:xfrm>
            <a:off x="2587467" y="4253224"/>
            <a:ext cx="158264" cy="1497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אליפסה 30"/>
          <p:cNvSpPr/>
          <p:nvPr/>
        </p:nvSpPr>
        <p:spPr>
          <a:xfrm>
            <a:off x="7652872" y="4265918"/>
            <a:ext cx="158264" cy="1497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מחבר ישר 32"/>
          <p:cNvCxnSpPr>
            <a:cxnSpLocks/>
            <a:stCxn id="30" idx="2"/>
          </p:cNvCxnSpPr>
          <p:nvPr/>
        </p:nvCxnSpPr>
        <p:spPr>
          <a:xfrm flipH="1">
            <a:off x="1828800" y="4328075"/>
            <a:ext cx="75866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מחבר ישר 37"/>
          <p:cNvCxnSpPr>
            <a:cxnSpLocks/>
          </p:cNvCxnSpPr>
          <p:nvPr/>
        </p:nvCxnSpPr>
        <p:spPr>
          <a:xfrm flipH="1">
            <a:off x="6948501" y="4307111"/>
            <a:ext cx="749290" cy="70914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אליפסה 40"/>
          <p:cNvSpPr/>
          <p:nvPr/>
        </p:nvSpPr>
        <p:spPr>
          <a:xfrm>
            <a:off x="6790859" y="4972048"/>
            <a:ext cx="158264" cy="1497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אליפסה 41"/>
          <p:cNvSpPr/>
          <p:nvPr/>
        </p:nvSpPr>
        <p:spPr>
          <a:xfrm>
            <a:off x="1708636" y="4253224"/>
            <a:ext cx="158264" cy="1497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מחבר ישר 22"/>
          <p:cNvCxnSpPr>
            <a:cxnSpLocks/>
          </p:cNvCxnSpPr>
          <p:nvPr/>
        </p:nvCxnSpPr>
        <p:spPr>
          <a:xfrm>
            <a:off x="1828800" y="4359380"/>
            <a:ext cx="460052" cy="31604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אליפסה 24"/>
          <p:cNvSpPr/>
          <p:nvPr/>
        </p:nvSpPr>
        <p:spPr>
          <a:xfrm>
            <a:off x="2245990" y="4622517"/>
            <a:ext cx="158264" cy="1497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מחבר ישר 26"/>
          <p:cNvCxnSpPr>
            <a:cxnSpLocks/>
          </p:cNvCxnSpPr>
          <p:nvPr/>
        </p:nvCxnSpPr>
        <p:spPr>
          <a:xfrm flipH="1">
            <a:off x="1812131" y="4697367"/>
            <a:ext cx="434103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אליפסה 27"/>
          <p:cNvSpPr/>
          <p:nvPr/>
        </p:nvSpPr>
        <p:spPr>
          <a:xfrm>
            <a:off x="1703331" y="4622517"/>
            <a:ext cx="158264" cy="1497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מחבר ישר 31"/>
          <p:cNvCxnSpPr>
            <a:cxnSpLocks/>
          </p:cNvCxnSpPr>
          <p:nvPr/>
        </p:nvCxnSpPr>
        <p:spPr>
          <a:xfrm>
            <a:off x="1813091" y="4726318"/>
            <a:ext cx="312289" cy="17978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אליפסה 33"/>
          <p:cNvSpPr/>
          <p:nvPr/>
        </p:nvSpPr>
        <p:spPr>
          <a:xfrm>
            <a:off x="2065220" y="4848503"/>
            <a:ext cx="158264" cy="1497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מחבר ישר 34"/>
          <p:cNvCxnSpPr>
            <a:cxnSpLocks/>
          </p:cNvCxnSpPr>
          <p:nvPr/>
        </p:nvCxnSpPr>
        <p:spPr>
          <a:xfrm flipH="1">
            <a:off x="1812131" y="4925933"/>
            <a:ext cx="31325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מחבר ישר 36"/>
          <p:cNvCxnSpPr>
            <a:cxnSpLocks/>
          </p:cNvCxnSpPr>
          <p:nvPr/>
        </p:nvCxnSpPr>
        <p:spPr>
          <a:xfrm>
            <a:off x="1787768" y="4944945"/>
            <a:ext cx="229418" cy="12316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מחבר ישר 39"/>
          <p:cNvCxnSpPr>
            <a:cxnSpLocks/>
          </p:cNvCxnSpPr>
          <p:nvPr/>
        </p:nvCxnSpPr>
        <p:spPr>
          <a:xfrm flipH="1">
            <a:off x="1812131" y="5087123"/>
            <a:ext cx="21139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מחבר ישר 42"/>
          <p:cNvCxnSpPr>
            <a:cxnSpLocks/>
          </p:cNvCxnSpPr>
          <p:nvPr/>
        </p:nvCxnSpPr>
        <p:spPr>
          <a:xfrm>
            <a:off x="1759225" y="5094592"/>
            <a:ext cx="207084" cy="10953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ישר 49"/>
          <p:cNvCxnSpPr>
            <a:cxnSpLocks/>
          </p:cNvCxnSpPr>
          <p:nvPr/>
        </p:nvCxnSpPr>
        <p:spPr>
          <a:xfrm flipH="1">
            <a:off x="1768300" y="5262473"/>
            <a:ext cx="21139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6455075" y="2917041"/>
            <a:ext cx="335784" cy="34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מלבן 59"/>
          <p:cNvSpPr/>
          <p:nvPr/>
        </p:nvSpPr>
        <p:spPr>
          <a:xfrm>
            <a:off x="1359977" y="2953632"/>
            <a:ext cx="335784" cy="34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אליפסה 60"/>
          <p:cNvSpPr/>
          <p:nvPr/>
        </p:nvSpPr>
        <p:spPr>
          <a:xfrm>
            <a:off x="1931238" y="5186106"/>
            <a:ext cx="96911" cy="1014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אליפסה 61"/>
          <p:cNvSpPr/>
          <p:nvPr/>
        </p:nvSpPr>
        <p:spPr>
          <a:xfrm>
            <a:off x="1725152" y="5049118"/>
            <a:ext cx="96911" cy="1014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אליפסה 62"/>
          <p:cNvSpPr/>
          <p:nvPr/>
        </p:nvSpPr>
        <p:spPr>
          <a:xfrm>
            <a:off x="1996914" y="5024916"/>
            <a:ext cx="96911" cy="1014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אליפסה 63"/>
          <p:cNvSpPr/>
          <p:nvPr/>
        </p:nvSpPr>
        <p:spPr>
          <a:xfrm>
            <a:off x="1728431" y="4874393"/>
            <a:ext cx="96911" cy="1014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מחבר ישר 64"/>
          <p:cNvCxnSpPr>
            <a:cxnSpLocks/>
          </p:cNvCxnSpPr>
          <p:nvPr/>
        </p:nvCxnSpPr>
        <p:spPr>
          <a:xfrm>
            <a:off x="1782075" y="5271909"/>
            <a:ext cx="120402" cy="486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מחבר ישר 67"/>
          <p:cNvCxnSpPr>
            <a:cxnSpLocks/>
          </p:cNvCxnSpPr>
          <p:nvPr/>
        </p:nvCxnSpPr>
        <p:spPr>
          <a:xfrm flipH="1">
            <a:off x="1787768" y="5330978"/>
            <a:ext cx="13935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אליפסה 68"/>
          <p:cNvSpPr/>
          <p:nvPr/>
        </p:nvSpPr>
        <p:spPr>
          <a:xfrm>
            <a:off x="1746767" y="5227744"/>
            <a:ext cx="61866" cy="597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אליפסה 69"/>
          <p:cNvSpPr/>
          <p:nvPr/>
        </p:nvSpPr>
        <p:spPr>
          <a:xfrm>
            <a:off x="1884239" y="5301583"/>
            <a:ext cx="61866" cy="597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אליפסה 70"/>
          <p:cNvSpPr/>
          <p:nvPr/>
        </p:nvSpPr>
        <p:spPr>
          <a:xfrm>
            <a:off x="1758511" y="5315115"/>
            <a:ext cx="50122" cy="525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מחבר ישר 71"/>
          <p:cNvCxnSpPr>
            <a:cxnSpLocks/>
          </p:cNvCxnSpPr>
          <p:nvPr/>
        </p:nvCxnSpPr>
        <p:spPr>
          <a:xfrm>
            <a:off x="1798575" y="5350703"/>
            <a:ext cx="80040" cy="3080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מחבר ישר 73"/>
          <p:cNvCxnSpPr>
            <a:cxnSpLocks/>
          </p:cNvCxnSpPr>
          <p:nvPr/>
        </p:nvCxnSpPr>
        <p:spPr>
          <a:xfrm flipH="1">
            <a:off x="1808633" y="5390774"/>
            <a:ext cx="8483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אליפסה 75"/>
          <p:cNvSpPr/>
          <p:nvPr/>
        </p:nvSpPr>
        <p:spPr>
          <a:xfrm>
            <a:off x="1759135" y="5379553"/>
            <a:ext cx="50122" cy="525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אליפסה 76"/>
          <p:cNvSpPr/>
          <p:nvPr/>
        </p:nvSpPr>
        <p:spPr>
          <a:xfrm>
            <a:off x="1855840" y="5364503"/>
            <a:ext cx="50122" cy="525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מחבר ישר 77"/>
          <p:cNvCxnSpPr>
            <a:cxnSpLocks/>
          </p:cNvCxnSpPr>
          <p:nvPr/>
        </p:nvCxnSpPr>
        <p:spPr>
          <a:xfrm>
            <a:off x="6869991" y="5016256"/>
            <a:ext cx="204703" cy="11009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אליפסה 78"/>
          <p:cNvSpPr/>
          <p:nvPr/>
        </p:nvSpPr>
        <p:spPr>
          <a:xfrm>
            <a:off x="7018729" y="5078043"/>
            <a:ext cx="158264" cy="1497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מחבר ישר 81"/>
          <p:cNvCxnSpPr>
            <a:cxnSpLocks/>
          </p:cNvCxnSpPr>
          <p:nvPr/>
        </p:nvCxnSpPr>
        <p:spPr>
          <a:xfrm flipH="1">
            <a:off x="6894076" y="5127622"/>
            <a:ext cx="171736" cy="30447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אליפסה 82"/>
          <p:cNvSpPr/>
          <p:nvPr/>
        </p:nvSpPr>
        <p:spPr>
          <a:xfrm>
            <a:off x="6790237" y="5344906"/>
            <a:ext cx="158264" cy="1497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19606" y="2626462"/>
            <a:ext cx="2040289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b="1" dirty="0"/>
              <a:t>[</a:t>
            </a:r>
            <a:r>
              <a:rPr lang="en-US" b="1" dirty="0" err="1"/>
              <a:t>Hefetz</a:t>
            </a:r>
            <a:r>
              <a:rPr lang="en-US" b="1" dirty="0"/>
              <a:t> et al. 2017]</a:t>
            </a:r>
            <a:endParaRPr lang="he-IL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636976" y="2802923"/>
            <a:ext cx="3050883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en-US" b="1" dirty="0"/>
              <a:t>[</a:t>
            </a:r>
            <a:r>
              <a:rPr lang="en-US" b="1" dirty="0" err="1"/>
              <a:t>Bauschke</a:t>
            </a:r>
            <a:r>
              <a:rPr lang="en-US" b="1" dirty="0"/>
              <a:t> and </a:t>
            </a:r>
            <a:r>
              <a:rPr lang="en-US" b="1" dirty="0" err="1"/>
              <a:t>Borwein</a:t>
            </a:r>
            <a:r>
              <a:rPr lang="en-US" b="1" dirty="0"/>
              <a:t> 1993]</a:t>
            </a:r>
            <a:endParaRPr lang="he-IL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041178" y="2305721"/>
            <a:ext cx="2242473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en-US" b="1" dirty="0"/>
              <a:t>[Von Neumann 1950]</a:t>
            </a:r>
            <a:endParaRPr lang="he-IL" b="1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F0A818-A232-4B83-BD34-7549EB2E8764}"/>
              </a:ext>
            </a:extLst>
          </p:cNvPr>
          <p:cNvGrpSpPr/>
          <p:nvPr/>
        </p:nvGrpSpPr>
        <p:grpSpPr>
          <a:xfrm>
            <a:off x="1118372" y="5877272"/>
            <a:ext cx="5077857" cy="1107996"/>
            <a:chOff x="853964" y="5932357"/>
            <a:chExt cx="5077857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F838492-F262-497B-B41A-9489FE150DA9}"/>
                </a:ext>
              </a:extLst>
            </p:cNvPr>
            <p:cNvSpPr txBox="1"/>
            <p:nvPr/>
          </p:nvSpPr>
          <p:spPr>
            <a:xfrm>
              <a:off x="853964" y="5932357"/>
              <a:ext cx="50778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is “global” linear space consisting of Jacobians for maps                             </a:t>
              </a:r>
            </a:p>
            <a:p>
              <a:endParaRPr lang="en-US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A4813A7-5291-4819-A238-C3BEA97073E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86" y="6375012"/>
              <a:ext cx="1768642" cy="348250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63D7EAD-76FB-41D6-8AAF-3220F01B7353}"/>
              </a:ext>
            </a:extLst>
          </p:cNvPr>
          <p:cNvSpPr txBox="1"/>
          <p:nvPr/>
        </p:nvSpPr>
        <p:spPr>
          <a:xfrm>
            <a:off x="6290630" y="5877272"/>
            <a:ext cx="47829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 is “local” convex space given by convexification frames [Lipman ‘12]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0500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0996-A546-4697-9A7F-5B8F4EA2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Projected Newton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6953FC-8130-4984-B948-10650B693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1093" y="1690688"/>
            <a:ext cx="5927496" cy="435133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D9504F-5115-4ADE-9072-1AE041D7ED7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2698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Symmetric Dirichlet energy is optimized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Nonconvex, so need to project Hessians to the PSD cone</a:t>
            </a:r>
          </a:p>
          <a:p>
            <a:r>
              <a:rPr lang="en-US" dirty="0"/>
              <a:t>Analytic formulae from [Chen &amp; Weber 2017]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20EE7-0E4F-4BF0-8366-367828B773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97" y="2830541"/>
            <a:ext cx="3601388" cy="59668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7F3C7A-91BA-4520-8242-8BC3B370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99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A88C-F000-4A32-B707-04A99759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Results!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539442-4B89-4E09-B90C-763DAEBB4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4908" y="1492851"/>
            <a:ext cx="5998892" cy="50000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3D6987-1D2B-46A2-945A-A278A5C01EB2}"/>
              </a:ext>
            </a:extLst>
          </p:cNvPr>
          <p:cNvSpPr txBox="1">
            <a:spLocks/>
          </p:cNvSpPr>
          <p:nvPr/>
        </p:nvSpPr>
        <p:spPr>
          <a:xfrm>
            <a:off x="963130" y="1980172"/>
            <a:ext cx="3891455" cy="1209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Comparable quality to HGP results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420409-E26D-474D-BDD4-0FAEA738B64B}"/>
              </a:ext>
            </a:extLst>
          </p:cNvPr>
          <p:cNvSpPr txBox="1">
            <a:spLocks/>
          </p:cNvSpPr>
          <p:nvPr/>
        </p:nvSpPr>
        <p:spPr>
          <a:xfrm>
            <a:off x="963130" y="5283748"/>
            <a:ext cx="3997673" cy="1209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One order of magnitude faster than HGP; comparable to 1-2 linear solves (next slide)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79054B-E49B-490A-84A3-62461F4D0C7B}"/>
              </a:ext>
            </a:extLst>
          </p:cNvPr>
          <p:cNvSpPr txBox="1">
            <a:spLocks/>
          </p:cNvSpPr>
          <p:nvPr/>
        </p:nvSpPr>
        <p:spPr>
          <a:xfrm>
            <a:off x="963129" y="3487218"/>
            <a:ext cx="3891455" cy="12091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Fairly robust results: 66 of 77 successful on a benchmark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CD16F-DFC8-4357-BF01-9DD9A295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6FD4-50DC-4ACB-ADCC-8B2CFB3E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Timing Results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A0CDC1-E837-477D-908F-E24114CA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5DAFBB8-A93C-48F4-B1E5-B26B1B66EA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714132"/>
              </p:ext>
            </p:extLst>
          </p:nvPr>
        </p:nvGraphicFramePr>
        <p:xfrm>
          <a:off x="934720" y="1690688"/>
          <a:ext cx="10078720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820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The Problem: Mesh Parametrization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9495" y="5033519"/>
            <a:ext cx="4013505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texture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remeshing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1" y="1642392"/>
            <a:ext cx="4808254" cy="25434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3885" y="409056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Useful for: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88685" y="5065695"/>
            <a:ext cx="5766410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vector/directional field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and more…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71875" y="1642392"/>
            <a:ext cx="6383220" cy="2985983"/>
            <a:chOff x="5071875" y="1642392"/>
            <a:chExt cx="6383220" cy="29859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003" y="1642392"/>
              <a:ext cx="4688092" cy="2985983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5071875" y="2557504"/>
              <a:ext cx="1612900" cy="660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A543-B8FF-4F22-BE17-E1DA28EC72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  <p:bldP spid="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CB864-0056-42C8-A276-7131A74B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C4A34F-04B5-4F29-89E8-3BE5D2F4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Algorithm Parts Timing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3C42B0-6B13-465A-9C62-8AEA474C8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36" y="1883884"/>
            <a:ext cx="10759660" cy="38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CA8E-95B2-4314-BF77-7A3CCB77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Thank you! Questions?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98B32-CB68-41F4-970C-7AE88E81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A5-D5AC-4E9D-8C9E-3C57EF4A012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173BA-E0D6-4183-9D80-AB81D5A01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77" y="2567159"/>
            <a:ext cx="10944446" cy="266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5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_9_part1_4 Duck Unmelt-2-369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16_9_part1_3 Duck Material Fade-2-3688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16_9_part1_2 Duck Melt-1-3685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0600" y="0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Credit: Hans-Christian </a:t>
            </a:r>
            <a:r>
              <a:rPr lang="en-US" sz="2400" dirty="0" err="1"/>
              <a:t>Ebke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1800" y="1041400"/>
            <a:ext cx="389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Quad </a:t>
            </a:r>
            <a:r>
              <a:rPr lang="en-US" sz="4000" dirty="0" err="1">
                <a:solidFill>
                  <a:schemeClr val="accent1"/>
                </a:solidFill>
              </a:rPr>
              <a:t>Remeshing</a:t>
            </a:r>
            <a:r>
              <a:rPr lang="en-US" sz="4000" dirty="0">
                <a:solidFill>
                  <a:schemeClr val="accent1"/>
                </a:solidFill>
              </a:rPr>
              <a:t> Example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A543-B8FF-4F22-BE17-E1DA28EC72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Positioning Our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419" y="1382283"/>
            <a:ext cx="532707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Linear methods (convex quadratic energies) fast but no guarantees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LSCM [Lévy et al. ‘02], Angle-Based [</a:t>
            </a:r>
            <a:r>
              <a:rPr lang="en-US" dirty="0" err="1"/>
              <a:t>Zayer</a:t>
            </a:r>
            <a:r>
              <a:rPr lang="en-US" dirty="0"/>
              <a:t> et al. ‘07], Conformal Flattening [Ben-Chen et al. ‘08],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1A0BD-3CF1-47D6-A441-A7DE21E6A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9143" y="1391516"/>
            <a:ext cx="532707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Recent nonconvex energy-based methods slower, but more robust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CM [</a:t>
            </a:r>
            <a:r>
              <a:rPr lang="en-US" dirty="0" err="1"/>
              <a:t>Schtengel</a:t>
            </a:r>
            <a:r>
              <a:rPr lang="en-US" dirty="0"/>
              <a:t> et al.], Killing [</a:t>
            </a:r>
            <a:r>
              <a:rPr lang="en-US" dirty="0" err="1"/>
              <a:t>Claici</a:t>
            </a:r>
            <a:r>
              <a:rPr lang="en-US" dirty="0"/>
              <a:t> et al.],  SLIM [</a:t>
            </a:r>
            <a:r>
              <a:rPr lang="en-US" dirty="0" err="1"/>
              <a:t>Rabinovich</a:t>
            </a:r>
            <a:r>
              <a:rPr lang="en-US" dirty="0"/>
              <a:t> et al.], AQP [</a:t>
            </a:r>
            <a:r>
              <a:rPr lang="en-US" dirty="0" err="1"/>
              <a:t>Kovalsky</a:t>
            </a:r>
            <a:r>
              <a:rPr lang="en-US" dirty="0"/>
              <a:t> et al.], etc.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A543-B8FF-4F22-BE17-E1DA28EC726D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6DD2F2-E94B-4F33-AD16-23CC1D099B28}"/>
              </a:ext>
            </a:extLst>
          </p:cNvPr>
          <p:cNvSpPr txBox="1">
            <a:spLocks/>
          </p:cNvSpPr>
          <p:nvPr/>
        </p:nvSpPr>
        <p:spPr>
          <a:xfrm>
            <a:off x="2192547" y="3174471"/>
            <a:ext cx="7908756" cy="30319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We aim for the speed of a linear method and the robustness of a nonconvex method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Conformal      </a:t>
            </a:r>
            <a:r>
              <a:rPr lang="en-US" b="1" dirty="0"/>
              <a:t>Harmonic</a:t>
            </a:r>
            <a:r>
              <a:rPr lang="en-US" dirty="0"/>
              <a:t>     Piecewise linear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Leverages injectivity condition from Harmonic Global Parametrization (</a:t>
            </a:r>
            <a:r>
              <a:rPr lang="en-US" dirty="0">
                <a:solidFill>
                  <a:schemeClr val="accent1"/>
                </a:solidFill>
              </a:rPr>
              <a:t>HGP)</a:t>
            </a:r>
            <a:r>
              <a:rPr lang="en-US" dirty="0"/>
              <a:t> [Bright et al. ‘17]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4222F5-8D87-4C13-9DF4-99CFB1EEFD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81" y="4679344"/>
            <a:ext cx="188343" cy="177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DC8EC9-DEE8-44C8-8477-59302E880E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6" y="4673756"/>
            <a:ext cx="188343" cy="1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 build="p"/>
      <p:bldP spid="4" grpId="1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405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Global Parametrization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57985" y="1637367"/>
            <a:ext cx="6565809" cy="4244198"/>
            <a:chOff x="5257985" y="1637367"/>
            <a:chExt cx="6565809" cy="42441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954" y="1637367"/>
              <a:ext cx="4689840" cy="4244198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 rot="20822144">
              <a:off x="5257985" y="4017119"/>
              <a:ext cx="1447428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85298" y="5161132"/>
            <a:ext cx="355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dirty="0"/>
              <a:t>local </a:t>
            </a:r>
            <a:r>
              <a:rPr lang="en-US" sz="2800" dirty="0" err="1"/>
              <a:t>injectivity</a:t>
            </a:r>
            <a:r>
              <a:rPr lang="en-US" sz="2800" dirty="0"/>
              <a:t>  necessary for many applications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67" y="3508928"/>
            <a:ext cx="2414890" cy="3171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7366"/>
                <a:ext cx="6908800" cy="189323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US" dirty="0"/>
                  <a:t>Mesh cut to a disk along a seam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/>
                  <a:t>Resulting disk mapped to plane 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/>
                  <a:t>seam edge copies have isometric images,</a:t>
                </a:r>
              </a:p>
              <a:p>
                <a:pPr marL="457200" lvl="1" indent="0">
                  <a:buNone/>
                </a:pPr>
                <a:r>
                  <a:rPr lang="en-US" dirty="0"/>
                  <a:t>	 inducing discrete metric on mesh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7366"/>
                <a:ext cx="6908800" cy="1893234"/>
              </a:xfrm>
              <a:blipFill rotWithShape="0">
                <a:blip r:embed="rId5"/>
                <a:stretch>
                  <a:fillRect l="-1853" t="-5806" b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7776348" y="2831412"/>
            <a:ext cx="212035" cy="304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034766" y="4732586"/>
            <a:ext cx="212035" cy="304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123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A543-B8FF-4F22-BE17-E1DA28EC72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uiExpand="1" build="p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430629" y="1932308"/>
            <a:ext cx="9844753" cy="3990413"/>
            <a:chOff x="1430629" y="1932308"/>
            <a:chExt cx="9844753" cy="3990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629" y="2002585"/>
              <a:ext cx="3166166" cy="3920136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>
              <a:off x="5017987" y="3491404"/>
              <a:ext cx="1701315" cy="6227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855" y="1932308"/>
              <a:ext cx="3927527" cy="383781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</a:rPr>
              <a:t>Tutte’s</a:t>
            </a:r>
            <a:r>
              <a:rPr lang="en-US" dirty="0">
                <a:solidFill>
                  <a:schemeClr val="accent1"/>
                </a:solidFill>
              </a:rPr>
              <a:t> Harmonic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1075"/>
          </a:xfrm>
        </p:spPr>
        <p:txBody>
          <a:bodyPr>
            <a:normAutofit/>
          </a:bodyPr>
          <a:lstStyle/>
          <a:p>
            <a:r>
              <a:rPr lang="en-US" dirty="0"/>
              <a:t>Mesh disk with vertices V and boundary vertices B.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7387" y="49117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974" y="2941637"/>
            <a:ext cx="7648626" cy="200994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87700" y="3574435"/>
            <a:ext cx="2616200" cy="1429317"/>
            <a:chOff x="3187700" y="3574435"/>
            <a:chExt cx="2616200" cy="1429317"/>
          </a:xfrm>
        </p:grpSpPr>
        <p:sp>
          <p:nvSpPr>
            <p:cNvPr id="7" name="Up Arrow 6"/>
            <p:cNvSpPr/>
            <p:nvPr/>
          </p:nvSpPr>
          <p:spPr>
            <a:xfrm>
              <a:off x="4724400" y="3759037"/>
              <a:ext cx="215900" cy="520700"/>
            </a:xfrm>
            <a:prstGeom prst="upArrow">
              <a:avLst/>
            </a:prstGeom>
            <a:scene3d>
              <a:camera prst="orthographicFront">
                <a:rot lat="0" lon="0" rev="19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87700" y="4357421"/>
              <a:ext cx="246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Vertex images under parametrization</a:t>
              </a:r>
            </a:p>
          </p:txBody>
        </p:sp>
        <p:sp>
          <p:nvSpPr>
            <p:cNvPr id="10" name="Up Arrow 9"/>
            <p:cNvSpPr/>
            <p:nvPr/>
          </p:nvSpPr>
          <p:spPr>
            <a:xfrm>
              <a:off x="5448300" y="3574435"/>
              <a:ext cx="203200" cy="889903"/>
            </a:xfrm>
            <a:prstGeom prst="upArrow">
              <a:avLst/>
            </a:prstGeom>
            <a:scene3d>
              <a:camera prst="orthographicFront">
                <a:rot lat="0" lon="0" rev="191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264150" y="4595210"/>
              <a:ext cx="539750" cy="1707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21200" y="2426544"/>
            <a:ext cx="3061909" cy="809278"/>
            <a:chOff x="4521200" y="2426544"/>
            <a:chExt cx="3061909" cy="809278"/>
          </a:xfrm>
        </p:grpSpPr>
        <p:sp>
          <p:nvSpPr>
            <p:cNvPr id="12" name="TextBox 11"/>
            <p:cNvSpPr txBox="1"/>
            <p:nvPr/>
          </p:nvSpPr>
          <p:spPr>
            <a:xfrm>
              <a:off x="4786690" y="2426544"/>
              <a:ext cx="2796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Arbitrary positive weights</a:t>
              </a:r>
            </a:p>
          </p:txBody>
        </p:sp>
        <p:sp>
          <p:nvSpPr>
            <p:cNvPr id="13" name="Up Arrow 12"/>
            <p:cNvSpPr/>
            <p:nvPr/>
          </p:nvSpPr>
          <p:spPr>
            <a:xfrm>
              <a:off x="4521200" y="2753222"/>
              <a:ext cx="228600" cy="482600"/>
            </a:xfrm>
            <a:prstGeom prst="upArrow">
              <a:avLst/>
            </a:prstGeom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5205910"/>
            <a:ext cx="10515600" cy="98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Guarantee:</a:t>
            </a:r>
            <a:r>
              <a:rPr lang="en-US" dirty="0"/>
              <a:t> if B vertices placed as vertices of convex polygon</a:t>
            </a:r>
          </a:p>
          <a:p>
            <a:pPr marL="457200" lvl="1" indent="0">
              <a:buNone/>
            </a:pPr>
            <a:r>
              <a:rPr lang="en-US" dirty="0"/>
              <a:t> → </a:t>
            </a:r>
            <a:r>
              <a:rPr lang="en-US" sz="2800" dirty="0"/>
              <a:t>resulting map is globally bijective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A543-B8FF-4F22-BE17-E1DA28EC72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4" grpId="0" uiExpand="1" build="p" bldLvl="2"/>
      <p:bldP spid="14" grpId="1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370" y="33673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An Analogous System</a:t>
            </a:r>
          </a:p>
        </p:txBody>
      </p:sp>
      <p:sp>
        <p:nvSpPr>
          <p:cNvPr id="8" name="Content Placeholder 7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2675"/>
          </a:xfrm>
        </p:spPr>
        <p:txBody>
          <a:bodyPr/>
          <a:lstStyle/>
          <a:p>
            <a:r>
              <a:rPr lang="en-US" dirty="0"/>
              <a:t>An analogous system for global parametrization: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 2"/>
              <p:cNvSpPr txBox="1">
                <a:spLocks/>
              </p:cNvSpPr>
              <p:nvPr/>
            </p:nvSpPr>
            <p:spPr>
              <a:xfrm>
                <a:off x="838200" y="5873822"/>
                <a:ext cx="10515600" cy="729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Harmonicity</a:t>
                </a:r>
                <a:r>
                  <a:rPr lang="en-US" dirty="0"/>
                  <a:t> for non-cone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on next slide…</a:t>
                </a:r>
              </a:p>
            </p:txBody>
          </p:sp>
        </mc:Choice>
        <mc:Fallback xmlns="">
          <p:sp>
            <p:nvSpPr>
              <p:cNvPr id="10" name="Content Placeholder 7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73822"/>
                <a:ext cx="10515600" cy="729420"/>
              </a:xfrm>
              <a:prstGeom prst="rect">
                <a:avLst/>
              </a:prstGeom>
              <a:blipFill>
                <a:blip r:embed="rId7"/>
                <a:stretch>
                  <a:fillRect l="-1043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A543-B8FF-4F22-BE17-E1DA28EC726D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347" y="2388206"/>
            <a:ext cx="7434722" cy="134619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7461F0E-82E3-429E-8FD1-0DC2D2E90E66}"/>
              </a:ext>
            </a:extLst>
          </p:cNvPr>
          <p:cNvGrpSpPr/>
          <p:nvPr/>
        </p:nvGrpSpPr>
        <p:grpSpPr>
          <a:xfrm>
            <a:off x="194855" y="2722804"/>
            <a:ext cx="710180" cy="2239854"/>
            <a:chOff x="194855" y="2807864"/>
            <a:chExt cx="710180" cy="223985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C3A17F-7149-44FF-92DE-EC0CFED55A60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55" y="2807864"/>
              <a:ext cx="659707" cy="34925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62C15B-B6AA-42CE-A104-367ACEAD7C6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55" y="4671738"/>
              <a:ext cx="710180" cy="37598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240C3D1-AD40-49AB-B58F-37AA355518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86" y="4400266"/>
            <a:ext cx="7175912" cy="65093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7A8EFE4-8B34-4E05-9F9F-D14B1A4B5291}"/>
              </a:ext>
            </a:extLst>
          </p:cNvPr>
          <p:cNvGrpSpPr/>
          <p:nvPr/>
        </p:nvGrpSpPr>
        <p:grpSpPr>
          <a:xfrm>
            <a:off x="3631357" y="3057997"/>
            <a:ext cx="4172052" cy="3298353"/>
            <a:chOff x="8086491" y="2661677"/>
            <a:chExt cx="4172052" cy="329835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5227FA1-7CEA-47EB-A31D-4FA591386C22}"/>
                </a:ext>
              </a:extLst>
            </p:cNvPr>
            <p:cNvGrpSpPr/>
            <p:nvPr/>
          </p:nvGrpSpPr>
          <p:grpSpPr>
            <a:xfrm>
              <a:off x="8086491" y="2661677"/>
              <a:ext cx="4172052" cy="3298353"/>
              <a:chOff x="8086491" y="2661677"/>
              <a:chExt cx="4172052" cy="329835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4483" y="3336986"/>
                <a:ext cx="3043514" cy="2623044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8086491" y="3456274"/>
                <a:ext cx="4172052" cy="2503755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  <a:scene3d>
                <a:camera prst="orthographicFront">
                  <a:rot lat="0" lon="0" rev="194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4C3D89-D23E-41B1-B0BA-3EF3394A25F9}"/>
                  </a:ext>
                </a:extLst>
              </p:cNvPr>
              <p:cNvSpPr txBox="1"/>
              <p:nvPr/>
            </p:nvSpPr>
            <p:spPr>
              <a:xfrm>
                <a:off x="9192071" y="2661677"/>
                <a:ext cx="2297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(Cone structure given)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0B5B42F-A2F4-48BF-9709-C9F624F104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9976" y="4505855"/>
              <a:ext cx="694328" cy="360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35781 -0.129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804" y="2646775"/>
            <a:ext cx="5344392" cy="1959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86" y="33351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An Analogous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A543-B8FF-4F22-BE17-E1DA28EC726D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9388" y="2514600"/>
            <a:ext cx="3564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System inspired by [</a:t>
            </a:r>
            <a:r>
              <a:rPr lang="en-US" sz="2800" dirty="0" err="1"/>
              <a:t>Aigerman</a:t>
            </a:r>
            <a:r>
              <a:rPr lang="en-US" sz="2800" dirty="0"/>
              <a:t> et al. 2015]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F4AED3-90F4-48E1-9084-AB483ACCC5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6" y="4182131"/>
            <a:ext cx="790710" cy="42442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F36BFAE-84B6-47C4-85F0-4795D67E5D08}"/>
              </a:ext>
            </a:extLst>
          </p:cNvPr>
          <p:cNvGrpSpPr/>
          <p:nvPr/>
        </p:nvGrpSpPr>
        <p:grpSpPr>
          <a:xfrm>
            <a:off x="4296016" y="1299568"/>
            <a:ext cx="7670800" cy="4490730"/>
            <a:chOff x="4296016" y="1299568"/>
            <a:chExt cx="7670800" cy="449073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FD29ABD-878F-4304-9CF0-EDBE580C157C}"/>
                </a:ext>
              </a:extLst>
            </p:cNvPr>
            <p:cNvGrpSpPr/>
            <p:nvPr/>
          </p:nvGrpSpPr>
          <p:grpSpPr>
            <a:xfrm>
              <a:off x="4564477" y="1438960"/>
              <a:ext cx="7178988" cy="4351338"/>
              <a:chOff x="4564477" y="1438960"/>
              <a:chExt cx="7178988" cy="4351338"/>
            </a:xfrm>
          </p:grpSpPr>
          <p:pic>
            <p:nvPicPr>
              <p:cNvPr id="4" name="Content Placeholder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477" y="1438960"/>
                <a:ext cx="7178988" cy="435133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25EC732-3683-4002-AC07-BE265D0C744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6407" y="2015794"/>
                <a:ext cx="660343" cy="349714"/>
              </a:xfrm>
              <a:prstGeom prst="rect">
                <a:avLst/>
              </a:prstGeom>
            </p:spPr>
          </p:pic>
        </p:grpSp>
        <p:sp>
          <p:nvSpPr>
            <p:cNvPr id="5" name="Rounded Rectangle 4"/>
            <p:cNvSpPr/>
            <p:nvPr/>
          </p:nvSpPr>
          <p:spPr>
            <a:xfrm>
              <a:off x="4296016" y="1299568"/>
              <a:ext cx="7670800" cy="21844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794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5000" decel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5833 0.302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Local </a:t>
            </a:r>
            <a:r>
              <a:rPr lang="en-US" dirty="0" err="1">
                <a:solidFill>
                  <a:schemeClr val="accent1"/>
                </a:solidFill>
              </a:rPr>
              <a:t>injectivity</a:t>
            </a:r>
            <a:r>
              <a:rPr lang="en-US" dirty="0">
                <a:solidFill>
                  <a:schemeClr val="accent1"/>
                </a:solidFill>
              </a:rPr>
              <a:t> guarantee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809"/>
            <a:ext cx="10515600" cy="4351338"/>
          </a:xfrm>
        </p:spPr>
        <p:txBody>
          <a:bodyPr/>
          <a:lstStyle/>
          <a:p>
            <a:r>
              <a:rPr lang="en-US" dirty="0"/>
              <a:t>Main theoretical result of HGP:</a:t>
            </a:r>
            <a:r>
              <a:rPr lang="en-US" b="1" dirty="0"/>
              <a:t> </a:t>
            </a:r>
            <a:r>
              <a:rPr lang="en-US" dirty="0"/>
              <a:t>Given a solution to our system, </a:t>
            </a:r>
          </a:p>
          <a:p>
            <a:pPr marL="457200" lvl="1" indent="0">
              <a:buNone/>
            </a:pPr>
            <a:r>
              <a:rPr lang="en-US" sz="2800" dirty="0"/>
              <a:t>if the boundary and cone triangles are well-behaved</a:t>
            </a:r>
          </a:p>
          <a:p>
            <a:pPr marL="457200" lvl="1" indent="0">
              <a:buNone/>
            </a:pPr>
            <a:r>
              <a:rPr lang="en-US" sz="2800" dirty="0"/>
              <a:t>→ resulting map is locally injective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A543-B8FF-4F22-BE17-E1DA28EC726D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59726" y="3043920"/>
            <a:ext cx="8011966" cy="2514047"/>
            <a:chOff x="1054812" y="3429996"/>
            <a:chExt cx="9970321" cy="31285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844385"/>
              <a:ext cx="4929133" cy="27141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812" y="3429996"/>
              <a:ext cx="3138237" cy="2881904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4333461" y="5049078"/>
              <a:ext cx="1603513" cy="5300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ADD8F62-19A6-470B-B4C4-C72FD9648B48}"/>
              </a:ext>
            </a:extLst>
          </p:cNvPr>
          <p:cNvSpPr txBox="1"/>
          <p:nvPr/>
        </p:nvSpPr>
        <p:spPr>
          <a:xfrm>
            <a:off x="687969" y="5908946"/>
            <a:ext cx="1130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System not explicitly solved; harmonic constraints enforced softly with biharmonic energy</a:t>
            </a:r>
          </a:p>
        </p:txBody>
      </p:sp>
    </p:spTree>
    <p:extLst>
      <p:ext uri="{BB962C8B-B14F-4D97-AF65-F5344CB8AC3E}">
        <p14:creationId xmlns:p14="http://schemas.microsoft.com/office/powerpoint/2010/main" val="134072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77.24032"/>
  <p:tag name="LATEXADDIN" val="\documentclass{article}&#10;\usepackage{amsmath}&#10;\pagestyle{empty}&#10;\begin{document}&#10;&#10;&#10;\[ \subset \]&#10;&#10;\end{document}"/>
  <p:tag name="IGUANATEXSIZE" val="24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77.24032"/>
  <p:tag name="LATEXADDIN" val="\documentclass{article}&#10;\usepackage{amsmath}&#10;\pagestyle{empty}&#10;\begin{document}&#10;&#10;&#10;\[ \subset \]&#10;&#10;\end{document}"/>
  <p:tag name="IGUANATEXSIZE" val="24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2.355"/>
  <p:tag name="LATEXADDIN" val="\documentclass{article}&#10;\usepackage{amsmath}&#10;\pagestyle{empty}&#10;\begin{document}&#10;&#10;\[ A_{hgp} \mathbf{z} = \begin{pmatrix} A_1 \\ A_2 \\ A_3 \end{pmatrix} \mathbf{z} =  0\]&#10;&#10;&#10;\end{document}"/>
  <p:tag name="IGUANATEXSIZE" val="24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3142.857"/>
  <p:tag name="LATEXADDIN" val="\documentclass{article}&#10;\usepackage{amsmath}&#10;\pagestyle{empty}&#10;\begin{document}&#10;&#10;\[ \dim{\mathcal{N}(A_{hgp})} = 2(|\partial V| + |C| + n -1 ) &lt;&lt; \mathrm{mesh} \,\, \mathrm{resolution} \]&#10;&#10;&#10;\end{document}"/>
  <p:tag name="IGUANATEXSIZE" val="30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20.6974"/>
  <p:tag name="LATEXADDIN" val="\documentclass{article}&#10;\usepackage{amsmath}&#10;\pagestyle{empty}&#10;\begin{document}&#10;&#10;\[ \partial V, C, n\]&#10;&#10;&#10;\end{document}"/>
  <p:tag name="IGUANATEXSIZE" val="24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71.054"/>
  <p:tag name="LATEXADDIN" val="\documentclass{article}&#10;\usepackage{amsmath}&#10;\pagestyle{empty}&#10;\begin{document}&#10;&#10;\[ A_{aug} \mathbf{z} := \begin{pmatrix} A_{hgp} \\ A_{int} \end{pmatrix} \mathbf{z} = \begin{pmatrix} 0 \\ c_{int} \end{pmatrix} \]&#10;&#10;\end{document}"/>
  <p:tag name="IGUANATEXSIZE" val="28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248.9689"/>
  <p:tag name="LATEXADDIN" val="\documentclass{article}&#10;\usepackage{amsmath}&#10;\pagestyle{empty}&#10;\begin{document}&#10;&#10;&#10;\[ A_{aug} \]&#10;&#10;\end{document}"/>
  <p:tag name="IGUANATEXSIZE" val="2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230.971"/>
  <p:tag name="LATEXADDIN" val="\documentclass{article}&#10;\usepackage{amsmath}&#10;&#10;\newcommand{\R}{\mathbb{R}}&#10;\newcommand{\C}{\mathbb{C}}&#10;\newcommand{\RE}[1] {\mathrm{Re}\left({#1}\right)}&#10;\newcommand{\IM}[1] {\mathrm{Im}\left({#1}\right)}&#10;\newcommand{\ic}{\mathrm{i}} %Roman letter i for imaginary number&#10;\newcommand{\abs}[1]{\left | #1\right |}&#10;%\newcommand{\arg}[1]{\left(#1\right)}&#10;\newcommand{\norm}[1]{\left\lVert#1\right\rVert}&#10;\newcommand{\kernel}[1]{\mathcal{N}\!\!\left(#1\right)}&#10;\newcommand{\fz}{f_z}&#10;\newcommand{\fzbar}{f_{\bar{z}}}&#10;&#10;\newcommand{\Ahgp}{A_{hgp}}&#10;\newcommand{\Aaug}{A_{aug}}&#10;\newcommand{\Aint}{A_{int}}&#10;\newcommand{\Alin}{A_{lin}}&#10;\newcommand{\cint}{c_{int}}&#10;\newcommand{\clin}{c_{lin}}&#10;\newcommand{\Vint}{\mathring{V}}&#10;\newcommand{\Tcb}{T_{cb}}&#10;\newcommand{\Vcb}{V_{cb}}&#10;\newcommand{\Bfrk}{\mathfrak{B}}&#10;\newcommand{\Jtil}{\tilde{J}}&#10;&#10;\pagestyle{empty}&#10;\begin{document}&#10;&#10;\begin{equation}&#10;K \begin{pmatrix} \mathbf{z} \\ \lambda \end{pmatrix} := &#10;\begin{pmatrix} 2 D^t D &amp; \Alin^t \\ \Alin &amp; 0 \end{pmatrix} \begin{pmatrix} \mathbf{z} \\ \lambda \end{pmatrix} = \begin{pmatrix} 0 \\ \clin \end{pmatrix} \nonumber&#10;\end{equation}&#10;&#10;&#10;\end{document}"/>
  <p:tag name="IGUANATEXSIZE" val="28"/>
  <p:tag name="IGUANATEXCURSOR" val="9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7.4278"/>
  <p:tag name="ORIGINALWIDTH" val="2302.962"/>
  <p:tag name="LATEXADDIN" val="\documentclass{article}&#10;\usepackage{amsmath}&#10;\usepackage{ieeetrantools}&#10;&#10;\newcommand{\R}{\mathbb{R}}&#10;\newcommand{\C}{\mathbb{C}}&#10;\newcommand{\RE}[1] {\mathrm{Re}\left({#1}\right)}&#10;\newcommand{\IM}[1] {\mathrm{Im}\left({#1}\right)}&#10;\newcommand{\ic}{\mathrm{i}} %Roman letter i for imaginary number&#10;\newcommand{\abs}[1]{\left | #1\right |}&#10;%\newcommand{\arg}[1]{\left(#1\right)}&#10;\newcommand{\norm}[1]{\left\lVert#1\right\rVert}&#10;\newcommand{\kernel}[1]{\mathcal{N}\!\!\left(#1\right)}&#10;\newcommand{\fz}{f_z}&#10;\newcommand{\fzbar}{f_{\bar{z}}}&#10;&#10;\newcommand{\Ahgp}{A_{hgp}}&#10;\newcommand{\Aaug}{A_{aug}}&#10;\newcommand{\Aint}{A_{int}}&#10;\newcommand{\Alin}{A_{lin}}&#10;\newcommand{\cint}{c_{int}}&#10;\newcommand{\clin}{c_{lin}}&#10;\newcommand{\Vint}{\mathring{V}}&#10;\newcommand{\Tcb}{T_{cb}}&#10;\newcommand{\Vcb}{V_{cb}}&#10;\newcommand{\Bfrk}{\mathfrak{B}}&#10;\newcommand{\Jtil}{\tilde{J}}&#10;&#10;\pagestyle{empty}&#10;\begin{document}&#10;&#10;\begin{IEEEeqnarray}{c&quot;c}&#10;\underset{{\mathbf{z} = (z_1, z_2, \ldots)}}{\text{minimize}} &amp; \norm{D\mathbf{z}}^2 \nonumber \\&#10;\text{subject to} &amp;  A_{lin} \mathbf{z} := \begin{pmatrix}A_1 \\ \Aint \end{pmatrix} \mathbf{z} = \begin{pmatrix} 0 \\ \cint \end{pmatrix} \nonumber&#10;\end{IEEEeqnarray}&#10;&#10;\end{document}"/>
  <p:tag name="IGUANATEXSIZE" val="28"/>
  <p:tag name="IGUANATEXCURSOR" val="10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899.1376"/>
  <p:tag name="LATEXADDIN" val="\documentclass{article}&#10;\usepackage{amsmath}&#10;&#10;\newcommand{\R}{\mathbb{R}}&#10;\newcommand{\C}{\mathbb{C}}&#10;\newcommand{\RE}[1] {\mathrm{Re}\left({#1}\right)}&#10;\newcommand{\IM}[1] {\mathrm{Im}\left({#1}\right)}&#10;\newcommand{\ic}{\mathrm{i}} %Roman letter i for imaginary number&#10;\newcommand{\abs}[1]{\left | #1\right |}&#10;%\newcommand{\arg}[1]{\left(#1\right)}&#10;\newcommand{\norm}[1]{\left\lVert#1\right\rVert}&#10;\newcommand{\kernel}[1]{\mathcal{N}\!\!\left(#1\right)}&#10;\newcommand{\fz}{f_z}&#10;\newcommand{\fzbar}{f_{\bar{z}}}&#10;&#10;\newcommand{\Ahgp}{A_{hgp}}&#10;\newcommand{\Aaug}{A_{aug}}&#10;\newcommand{\Aint}{A_{int}}&#10;\newcommand{\Alin}{A_{lin}}&#10;\newcommand{\cint}{c_{int}}&#10;\newcommand{\clin}{c_{lin}}&#10;\newcommand{\Vint}{\mathring{V}}&#10;\newcommand{\Tcb}{T_{cb}}&#10;\newcommand{\Vcb}{V_{cb}}&#10;\newcommand{\Bfrk}{\mathfrak{B}}&#10;\newcommand{\Jtil}{\tilde{J}}&#10;&#10;\pagestyle{empty}&#10;\begin{document}&#10;&#10;\begin{equation}&#10;K \begin{pmatrix} \mathbf{z} \\ \lambda \end{pmatrix} = \begin{pmatrix} 0 \\ \clin \end{pmatrix} \nonumber&#10;\end{equation}&#10;&#10;&#10;\end{document}"/>
  <p:tag name="IGUANATEXSIZE" val="28"/>
  <p:tag name="IGUANATEXCURSOR" val="9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04.7244"/>
  <p:tag name="LATEXADDIN" val="\documentclass{article}&#10;\usepackage{amsmath}&#10;\pagestyle{empty}&#10;\begin{document}&#10;&#10;\[ \begin{pmatrix} \mathbf{z} \\ \lambda \end{pmatrix} \]&#10;&#10;&#10;\end{document}"/>
  <p:tag name="IGUANATEXSIZE" val="26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77.24032"/>
  <p:tag name="LATEXADDIN" val="\documentclass{article}&#10;\usepackage{amsmath}&#10;\pagestyle{empty}&#10;\begin{document}&#10;&#10;&#10;\[ \subset \]&#10;&#10;\end{document}"/>
  <p:tag name="IGUANATEXSIZE" val="24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677.9153"/>
  <p:tag name="LATEXADDIN" val="\documentclass{article}&#10;\usepackage{amsmath}&#10;\pagestyle{empty}&#10;\begin{document}&#10;&#10;\[ \mathbf{z} \in \mathcal{N}(A_{hgp}) \]&#10;&#10;&#10;\end{document}"/>
  <p:tag name="IGUANATEXSIZE" val="22"/>
  <p:tag name="IGUANATEXCURSOR" val="1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442.4447"/>
  <p:tag name="LATEXADDIN" val="\documentclass{article}&#10;\usepackage{amsmath}&#10;\pagestyle{empty}&#10;\begin{document}&#10;&#10;&#10;\[ c_{lin} = \mathbf{e_j} \]&#10;&#10;\end{document}"/>
  <p:tag name="IGUANATEXSIZE" val="22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229.4713"/>
  <p:tag name="LATEXADDIN" val="\documentclass{article}&#10;\usepackage{amsmath}&#10;\pagestyle{empty}&#10;\begin{document}&#10;&#10;\[ K^{-1}\]&#10;&#10;&#10;\end{document}"/>
  <p:tag name="IGUANATEXSIZE" val="22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677.9153"/>
  <p:tag name="LATEXADDIN" val="\documentclass{article}&#10;\usepackage{amsmath}&#10;\pagestyle{empty}&#10;\begin{document}&#10;&#10;\[ \mathbf{z} \in \mathcal{N}(A_{hgp}) \]&#10;&#10;&#10;\end{document}"/>
  <p:tag name="IGUANATEXSIZE" val="22"/>
  <p:tag name="IGUANATEXCURSOR" val="1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677.9153"/>
  <p:tag name="LATEXADDIN" val="\documentclass{article}&#10;\usepackage{amsmath}&#10;\pagestyle{empty}&#10;\begin{document}&#10;&#10;\[ \mathbf{z} \in \mathcal{N}(A_{hgp}) \]&#10;&#10;&#10;\end{document}"/>
  <p:tag name="IGUANATEXSIZE" val="22"/>
  <p:tag name="IGUANATEXCURSOR" val="1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525.309"/>
  <p:tag name="LATEXADDIN" val="\documentclass{article}&#10;\usepackage{amsmath}&#10;\pagestyle{empty}&#10;\begin{document}&#10;&#10;\[ \frac{1}{2} \left((\sigma_1^2 + \sigma_1^{-2}) + (\sigma_2^2 + \sigma_2^{-2})\right)\]&#10;&#10;&#10;\end{document}"/>
  <p:tag name="IGUANATEXSIZE" val="28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.2265"/>
  <p:tag name="ORIGINALWIDTH" val="2074.99"/>
  <p:tag name="LATEXADDIN" val="\documentclass{article}&#10;\usepackage{amsmath}&#10;\pagestyle{empty}&#10;\begin{document}&#10;&#10;&#10;\[ z_j^a - z_i^a = e^{\mathrm{i}\frac{\pi r_{ij}}{2}} (z_j^b - z_i^b), \qquad e_{ij} \in G_s \]&#10;&#10;\end{document}"/>
  <p:tag name="IGUANATEXSIZE" val="20"/>
  <p:tag name="IGUANATEXCURSOR" val="17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271.4661"/>
  <p:tag name="LATEXADDIN" val="\documentclass{article}&#10;\usepackage{amsmath}&#10;\pagestyle{empty}&#10;\begin{document}&#10;&#10;&#10;\[ e^{\mathrm{i}\frac{\pi r_{ij}}{2}} \]&#10;&#10;\end{document}"/>
  <p:tag name="IGUANATEXSIZE" val="20"/>
  <p:tag name="IGUANATEXCURSOR" val="12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203.9745"/>
  <p:tag name="LATEXADDIN" val="\documentclass{article}&#10;\usepackage{amsmath}&#10;\pagestyle{empty}&#10;\begin{document}&#10;&#10;\[ A_2: \]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203.9745"/>
  <p:tag name="LATEXADDIN" val="\documentclass{article}&#10;\usepackage{amsmath}&#10;\pagestyle{empty}&#10;\begin{document}&#10;&#10;&#10;\[ A_1 : \]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203.9745"/>
  <p:tag name="LATEXADDIN" val="\documentclass{article}&#10;\usepackage{amsmath}&#10;\pagestyle{empty}&#10;\begin{document}&#10;&#10;\[ A_3 : \]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240.7199"/>
  <p:tag name="LATEXADDIN" val="\documentclass{article}&#10;\usepackage{amsmath}&#10;\pagestyle{empty}&#10;\begin{document}&#10;&#10;&#10;\[ e^{\mathrm{i}\frac{\pi r_1}{2}} \]&#10;&#10;\end{document}"/>
  <p:tag name="IGUANATEXSIZE" val="27"/>
  <p:tag name="IGUANATEXCURSOR" val="11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469.4413"/>
  <p:tag name="LATEXADDIN" val="\documentclass{article}&#10;\usepackage{amsmath}&#10;\pagestyle{empty}&#10;\begin{document}&#10;&#10;&#10;\[ \mathcal{N}(A_{hgp})\]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o 5">
      <a:dk1>
        <a:srgbClr val="39393A"/>
      </a:dk1>
      <a:lt1>
        <a:srgbClr val="F8F8F8"/>
      </a:lt1>
      <a:dk2>
        <a:srgbClr val="39393A"/>
      </a:dk2>
      <a:lt2>
        <a:srgbClr val="EFEFEF"/>
      </a:lt2>
      <a:accent1>
        <a:srgbClr val="72C1B8"/>
      </a:accent1>
      <a:accent2>
        <a:srgbClr val="FF8552"/>
      </a:accent2>
      <a:accent3>
        <a:srgbClr val="295172"/>
      </a:accent3>
      <a:accent4>
        <a:srgbClr val="EFEFEF"/>
      </a:accent4>
      <a:accent5>
        <a:srgbClr val="39393A"/>
      </a:accent5>
      <a:accent6>
        <a:srgbClr val="72C1B8"/>
      </a:accent6>
      <a:hlink>
        <a:srgbClr val="295172"/>
      </a:hlink>
      <a:folHlink>
        <a:srgbClr val="FF855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7" id="{648F2C25-0BDF-4E10-A0FC-140EE80C607C}" vid="{C228CBC0-DF0A-4DBF-BB69-B6DE2F618D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10957</TotalTime>
  <Words>715</Words>
  <Application>Microsoft Office PowerPoint</Application>
  <PresentationFormat>Widescreen</PresentationFormat>
  <Paragraphs>150</Paragraphs>
  <Slides>21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Bahnschrift SemiBold</vt:lpstr>
      <vt:lpstr>Calibri</vt:lpstr>
      <vt:lpstr>Calibri Light</vt:lpstr>
      <vt:lpstr>Cambria Math</vt:lpstr>
      <vt:lpstr>Times New Roman</vt:lpstr>
      <vt:lpstr>Wingdings</vt:lpstr>
      <vt:lpstr>Office Theme</vt:lpstr>
      <vt:lpstr>Tema di Office</vt:lpstr>
      <vt:lpstr>A Subspace Method for Fast Locally Injective Harmonic Mapping</vt:lpstr>
      <vt:lpstr>The Problem: Mesh Parametrization</vt:lpstr>
      <vt:lpstr>PowerPoint Presentation</vt:lpstr>
      <vt:lpstr>Positioning Our Work</vt:lpstr>
      <vt:lpstr>Global Parametrization</vt:lpstr>
      <vt:lpstr>Tutte’s Harmonic System</vt:lpstr>
      <vt:lpstr>An Analogous System</vt:lpstr>
      <vt:lpstr>An Analogous System</vt:lpstr>
      <vt:lpstr>Local injectivity guarantee</vt:lpstr>
      <vt:lpstr>Contributions/Method Summary</vt:lpstr>
      <vt:lpstr>System Analysis for Genus 0</vt:lpstr>
      <vt:lpstr>Interpolation Conditions</vt:lpstr>
      <vt:lpstr>Reformulating as a KKT system</vt:lpstr>
      <vt:lpstr>Use of Selected Inversion</vt:lpstr>
      <vt:lpstr>Alternating (Tangential) Projections</vt:lpstr>
      <vt:lpstr>Alternating (Tangential) Projections</vt:lpstr>
      <vt:lpstr>Projected Newton</vt:lpstr>
      <vt:lpstr>Results!</vt:lpstr>
      <vt:lpstr>Timing Results</vt:lpstr>
      <vt:lpstr>Algorithm Parts Timing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Subspace Method for Fast Locally Injective Harmonic Parametrization</dc:title>
  <dc:creator>Edward Chien</dc:creator>
  <cp:lastModifiedBy>Edward Chien</cp:lastModifiedBy>
  <cp:revision>54</cp:revision>
  <dcterms:created xsi:type="dcterms:W3CDTF">2019-04-30T20:08:35Z</dcterms:created>
  <dcterms:modified xsi:type="dcterms:W3CDTF">2019-05-08T14:06:49Z</dcterms:modified>
</cp:coreProperties>
</file>