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s/slide67.xml" ContentType="application/vnd.openxmlformats-officedocument.presentationml.slide+xml"/>
  <Override PartName="/ppt/slides/slide76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74.xml" ContentType="application/vnd.openxmlformats-officedocument.presentationml.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sldIdLst>
    <p:sldId id="272" r:id="rId2"/>
    <p:sldId id="406" r:id="rId3"/>
    <p:sldId id="416" r:id="rId4"/>
    <p:sldId id="417" r:id="rId5"/>
    <p:sldId id="419" r:id="rId6"/>
    <p:sldId id="410" r:id="rId7"/>
    <p:sldId id="411" r:id="rId8"/>
    <p:sldId id="420" r:id="rId9"/>
    <p:sldId id="412" r:id="rId10"/>
    <p:sldId id="413" r:id="rId11"/>
    <p:sldId id="414" r:id="rId12"/>
    <p:sldId id="421" r:id="rId13"/>
    <p:sldId id="422" r:id="rId14"/>
    <p:sldId id="423" r:id="rId15"/>
    <p:sldId id="425" r:id="rId16"/>
    <p:sldId id="424" r:id="rId17"/>
    <p:sldId id="430" r:id="rId18"/>
    <p:sldId id="446" r:id="rId19"/>
    <p:sldId id="431" r:id="rId20"/>
    <p:sldId id="339" r:id="rId21"/>
    <p:sldId id="340" r:id="rId22"/>
    <p:sldId id="432" r:id="rId23"/>
    <p:sldId id="346" r:id="rId24"/>
    <p:sldId id="347" r:id="rId25"/>
    <p:sldId id="433" r:id="rId26"/>
    <p:sldId id="344" r:id="rId27"/>
    <p:sldId id="348" r:id="rId28"/>
    <p:sldId id="353" r:id="rId29"/>
    <p:sldId id="354" r:id="rId30"/>
    <p:sldId id="355" r:id="rId31"/>
    <p:sldId id="356" r:id="rId32"/>
    <p:sldId id="358" r:id="rId33"/>
    <p:sldId id="359" r:id="rId34"/>
    <p:sldId id="357" r:id="rId35"/>
    <p:sldId id="360" r:id="rId36"/>
    <p:sldId id="434" r:id="rId37"/>
    <p:sldId id="436" r:id="rId38"/>
    <p:sldId id="435" r:id="rId39"/>
    <p:sldId id="437" r:id="rId40"/>
    <p:sldId id="375" r:id="rId41"/>
    <p:sldId id="378" r:id="rId42"/>
    <p:sldId id="438" r:id="rId43"/>
    <p:sldId id="318" r:id="rId44"/>
    <p:sldId id="383" r:id="rId45"/>
    <p:sldId id="385" r:id="rId46"/>
    <p:sldId id="386" r:id="rId47"/>
    <p:sldId id="392" r:id="rId48"/>
    <p:sldId id="389" r:id="rId49"/>
    <p:sldId id="390" r:id="rId50"/>
    <p:sldId id="391" r:id="rId51"/>
    <p:sldId id="393" r:id="rId52"/>
    <p:sldId id="394" r:id="rId53"/>
    <p:sldId id="395" r:id="rId54"/>
    <p:sldId id="396" r:id="rId55"/>
    <p:sldId id="261" r:id="rId56"/>
    <p:sldId id="260" r:id="rId57"/>
    <p:sldId id="443" r:id="rId58"/>
    <p:sldId id="444" r:id="rId59"/>
    <p:sldId id="264" r:id="rId60"/>
    <p:sldId id="399" r:id="rId61"/>
    <p:sldId id="400" r:id="rId62"/>
    <p:sldId id="291" r:id="rId63"/>
    <p:sldId id="293" r:id="rId64"/>
    <p:sldId id="309" r:id="rId65"/>
    <p:sldId id="310" r:id="rId66"/>
    <p:sldId id="401" r:id="rId67"/>
    <p:sldId id="405" r:id="rId68"/>
    <p:sldId id="404" r:id="rId69"/>
    <p:sldId id="441" r:id="rId70"/>
    <p:sldId id="311" r:id="rId71"/>
    <p:sldId id="445" r:id="rId72"/>
    <p:sldId id="439" r:id="rId73"/>
    <p:sldId id="265" r:id="rId74"/>
    <p:sldId id="266" r:id="rId75"/>
    <p:sldId id="268" r:id="rId76"/>
    <p:sldId id="269" r:id="rId77"/>
    <p:sldId id="270" r:id="rId78"/>
    <p:sldId id="271" r:id="rId79"/>
    <p:sldId id="263" r:id="rId80"/>
    <p:sldId id="262" r:id="rId8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00"/>
    <a:srgbClr val="2A5AA8"/>
    <a:srgbClr val="3169C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46" autoAdjust="0"/>
    <p:restoredTop sz="94655" autoAdjust="0"/>
  </p:normalViewPr>
  <p:slideViewPr>
    <p:cSldViewPr>
      <p:cViewPr varScale="1">
        <p:scale>
          <a:sx n="65" d="100"/>
          <a:sy n="65" d="100"/>
        </p:scale>
        <p:origin x="-114" y="-2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presProps" Target="presProps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3886200"/>
            <a:ext cx="8153400" cy="17526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099" name="Line 27"/>
          <p:cNvSpPr>
            <a:spLocks noChangeShapeType="1"/>
          </p:cNvSpPr>
          <p:nvPr/>
        </p:nvSpPr>
        <p:spPr bwMode="auto">
          <a:xfrm>
            <a:off x="381000" y="3581400"/>
            <a:ext cx="8382000" cy="0"/>
          </a:xfrm>
          <a:prstGeom prst="line">
            <a:avLst/>
          </a:prstGeom>
          <a:noFill/>
          <a:ln w="25400">
            <a:solidFill>
              <a:srgbClr val="666666"/>
            </a:solidFill>
            <a:round/>
            <a:headEnd/>
            <a:tailEnd type="none" w="lg" len="lg"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3102" name="Picture 30" descr="csai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72400" y="228600"/>
            <a:ext cx="1143000" cy="7794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7772400" cy="4724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381000"/>
            <a:ext cx="7391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pic>
        <p:nvPicPr>
          <p:cNvPr id="1048" name="Picture 24" descr="csail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72400" y="228600"/>
            <a:ext cx="1143000" cy="779463"/>
          </a:xfrm>
          <a:prstGeom prst="rect">
            <a:avLst/>
          </a:prstGeom>
          <a:noFill/>
        </p:spPr>
      </p:pic>
      <p:sp>
        <p:nvSpPr>
          <p:cNvPr id="1049" name="Line 25"/>
          <p:cNvSpPr>
            <a:spLocks noChangeShapeType="1"/>
          </p:cNvSpPr>
          <p:nvPr/>
        </p:nvSpPr>
        <p:spPr bwMode="auto">
          <a:xfrm>
            <a:off x="381000" y="1219200"/>
            <a:ext cx="8382000" cy="0"/>
          </a:xfrm>
          <a:prstGeom prst="line">
            <a:avLst/>
          </a:prstGeom>
          <a:noFill/>
          <a:ln w="25400">
            <a:solidFill>
              <a:srgbClr val="666666"/>
            </a:solidFill>
            <a:round/>
            <a:headEnd/>
            <a:tailEnd type="none" w="lg" len="lg"/>
          </a:ln>
          <a:effectLst/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</p:sldLayoutIdLst>
  <p:timing>
    <p:tnLst>
      <p:par>
        <p:cTn id="1" dur="indefinite" restart="never" nodeType="tmRoot"/>
      </p:par>
    </p:tnLst>
  </p:timing>
  <p:hf hdr="0"/>
  <p:txStyles>
    <p:titleStyle>
      <a:lvl1pPr algn="l" rtl="0" fontAlgn="base">
        <a:spcBef>
          <a:spcPct val="0"/>
        </a:spcBef>
        <a:spcAft>
          <a:spcPct val="0"/>
        </a:spcAft>
        <a:defRPr sz="3200">
          <a:solidFill>
            <a:srgbClr val="CC6600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rgbClr val="CC6600"/>
          </a:solidFill>
          <a:latin typeface="Arial Black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rgbClr val="CC6600"/>
          </a:solidFill>
          <a:latin typeface="Arial Black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rgbClr val="CC6600"/>
          </a:solidFill>
          <a:latin typeface="Arial Black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rgbClr val="CC6600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rgbClr val="CC6600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rgbClr val="CC6600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rgbClr val="CC6600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rgbClr val="CC6600"/>
          </a:solidFill>
          <a:latin typeface="Arial Black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4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73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200" dirty="0" smtClean="0"/>
              <a:t>Keyword Programming in Java</a:t>
            </a:r>
            <a:endParaRPr lang="en-US" sz="3200" dirty="0"/>
          </a:p>
        </p:txBody>
      </p:sp>
      <p:sp>
        <p:nvSpPr>
          <p:cNvPr id="4577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886200"/>
            <a:ext cx="9144000" cy="24161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Greg Little and Robert C. Miller</a:t>
            </a:r>
          </a:p>
          <a:p>
            <a:pPr>
              <a:lnSpc>
                <a:spcPct val="90000"/>
              </a:lnSpc>
            </a:pPr>
            <a:r>
              <a:rPr lang="en-US" dirty="0"/>
              <a:t>MIT CSAIL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sz="1400" dirty="0" smtClean="0"/>
              <a:t>This work was supported in part by the National Science Foundation under award number IIS-0447800,</a:t>
            </a:r>
          </a:p>
          <a:p>
            <a:pPr>
              <a:lnSpc>
                <a:spcPct val="90000"/>
              </a:lnSpc>
            </a:pPr>
            <a:r>
              <a:rPr lang="en-US" sz="1400" dirty="0" smtClean="0"/>
              <a:t>and by Quanta Computer as part of the </a:t>
            </a:r>
            <a:r>
              <a:rPr lang="en-US" sz="1400" dirty="0" err="1" smtClean="0"/>
              <a:t>TParty</a:t>
            </a:r>
            <a:r>
              <a:rPr lang="en-US" sz="1400" dirty="0" smtClean="0"/>
              <a:t> project.</a:t>
            </a:r>
            <a:endParaRPr 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457325"/>
            <a:ext cx="8288337" cy="265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1" name="Group 19"/>
          <p:cNvGrpSpPr/>
          <p:nvPr/>
        </p:nvGrpSpPr>
        <p:grpSpPr>
          <a:xfrm>
            <a:off x="3578356" y="3657600"/>
            <a:ext cx="4803644" cy="2514600"/>
            <a:chOff x="3578356" y="3657600"/>
            <a:chExt cx="4803644" cy="2514600"/>
          </a:xfrm>
        </p:grpSpPr>
        <p:sp>
          <p:nvSpPr>
            <p:cNvPr id="12" name="Cloud 11"/>
            <p:cNvSpPr/>
            <p:nvPr/>
          </p:nvSpPr>
          <p:spPr bwMode="auto">
            <a:xfrm>
              <a:off x="3578356" y="3657600"/>
              <a:ext cx="4803644" cy="1981200"/>
            </a:xfrm>
            <a:prstGeom prst="cloud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406616" y="4122003"/>
              <a:ext cx="321338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chemeClr val="bg1">
                      <a:lumMod val="75000"/>
                    </a:schemeClr>
                  </a:solidFill>
                  <a:cs typeface="Courier New" pitchFamily="49" charset="0"/>
                </a:rPr>
                <a:t>read a line from </a:t>
              </a:r>
              <a:r>
                <a:rPr lang="en-US" sz="2400" b="1" dirty="0" err="1" smtClean="0">
                  <a:cs typeface="Courier New" pitchFamily="49" charset="0"/>
                </a:rPr>
                <a:t>src</a:t>
              </a:r>
              <a:r>
                <a:rPr lang="en-US" sz="2400" b="1" dirty="0" smtClean="0">
                  <a:solidFill>
                    <a:schemeClr val="bg1">
                      <a:lumMod val="75000"/>
                    </a:schemeClr>
                  </a:solidFill>
                  <a:cs typeface="Courier New" pitchFamily="49" charset="0"/>
                </a:rPr>
                <a:t>,</a:t>
              </a:r>
            </a:p>
            <a:p>
              <a:r>
                <a:rPr lang="en-US" sz="2400" b="1" dirty="0" smtClean="0">
                  <a:solidFill>
                    <a:schemeClr val="bg1">
                      <a:lumMod val="75000"/>
                    </a:schemeClr>
                  </a:solidFill>
                  <a:cs typeface="Courier New" pitchFamily="49" charset="0"/>
                </a:rPr>
                <a:t>and add it to </a:t>
              </a:r>
              <a:r>
                <a:rPr lang="en-US" sz="2400" b="1" dirty="0" smtClean="0">
                  <a:cs typeface="Courier New" pitchFamily="49" charset="0"/>
                </a:rPr>
                <a:t>array</a:t>
              </a:r>
              <a:endParaRPr lang="en-US" sz="2400" b="1" dirty="0">
                <a:cs typeface="Courier New" pitchFamily="49" charset="0"/>
              </a:endParaRPr>
            </a:p>
          </p:txBody>
        </p:sp>
        <p:sp>
          <p:nvSpPr>
            <p:cNvPr id="14" name="Oval 13"/>
            <p:cNvSpPr/>
            <p:nvPr/>
          </p:nvSpPr>
          <p:spPr bwMode="auto">
            <a:xfrm>
              <a:off x="6737096" y="5479143"/>
              <a:ext cx="400304" cy="304800"/>
            </a:xfrm>
            <a:prstGeom prst="ellipse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" name="Oval 14"/>
            <p:cNvSpPr/>
            <p:nvPr/>
          </p:nvSpPr>
          <p:spPr bwMode="auto">
            <a:xfrm>
              <a:off x="7086600" y="5812971"/>
              <a:ext cx="250371" cy="203200"/>
            </a:xfrm>
            <a:prstGeom prst="ellipse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1" name="Oval 20"/>
            <p:cNvSpPr/>
            <p:nvPr/>
          </p:nvSpPr>
          <p:spPr bwMode="auto">
            <a:xfrm>
              <a:off x="7293356" y="6096000"/>
              <a:ext cx="98044" cy="76200"/>
            </a:xfrm>
            <a:prstGeom prst="ellipse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AutoComplete</a:t>
            </a:r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76361" y="2388734"/>
            <a:ext cx="3067050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457325"/>
            <a:ext cx="8288337" cy="265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AutoComplete</a:t>
            </a:r>
            <a:endParaRPr lang="en-US" dirty="0"/>
          </a:p>
        </p:txBody>
      </p:sp>
      <p:grpSp>
        <p:nvGrpSpPr>
          <p:cNvPr id="21" name="Group 19"/>
          <p:cNvGrpSpPr/>
          <p:nvPr/>
        </p:nvGrpSpPr>
        <p:grpSpPr>
          <a:xfrm>
            <a:off x="3578356" y="3657600"/>
            <a:ext cx="4803644" cy="2514600"/>
            <a:chOff x="3578356" y="3657600"/>
            <a:chExt cx="4803644" cy="2514600"/>
          </a:xfrm>
        </p:grpSpPr>
        <p:sp>
          <p:nvSpPr>
            <p:cNvPr id="22" name="Cloud 21"/>
            <p:cNvSpPr/>
            <p:nvPr/>
          </p:nvSpPr>
          <p:spPr bwMode="auto">
            <a:xfrm>
              <a:off x="3578356" y="3657600"/>
              <a:ext cx="4803644" cy="1981200"/>
            </a:xfrm>
            <a:prstGeom prst="cloud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406616" y="4122003"/>
              <a:ext cx="321338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chemeClr val="bg1">
                      <a:lumMod val="75000"/>
                    </a:schemeClr>
                  </a:solidFill>
                  <a:cs typeface="Courier New" pitchFamily="49" charset="0"/>
                </a:rPr>
                <a:t>read a line from </a:t>
              </a:r>
              <a:r>
                <a:rPr lang="en-US" sz="2400" b="1" dirty="0" err="1" smtClean="0">
                  <a:cs typeface="Courier New" pitchFamily="49" charset="0"/>
                </a:rPr>
                <a:t>src</a:t>
              </a:r>
              <a:r>
                <a:rPr lang="en-US" sz="2400" b="1" dirty="0" smtClean="0">
                  <a:solidFill>
                    <a:schemeClr val="bg1">
                      <a:lumMod val="75000"/>
                    </a:schemeClr>
                  </a:solidFill>
                  <a:cs typeface="Courier New" pitchFamily="49" charset="0"/>
                </a:rPr>
                <a:t>,</a:t>
              </a:r>
            </a:p>
            <a:p>
              <a:r>
                <a:rPr lang="en-US" sz="2400" b="1" dirty="0" smtClean="0">
                  <a:solidFill>
                    <a:schemeClr val="bg1">
                      <a:lumMod val="75000"/>
                    </a:schemeClr>
                  </a:solidFill>
                  <a:cs typeface="Courier New" pitchFamily="49" charset="0"/>
                </a:rPr>
                <a:t>and add it to </a:t>
              </a:r>
              <a:r>
                <a:rPr lang="en-US" sz="2400" b="1" dirty="0" smtClean="0">
                  <a:cs typeface="Courier New" pitchFamily="49" charset="0"/>
                </a:rPr>
                <a:t>array</a:t>
              </a:r>
              <a:endParaRPr lang="en-US" sz="2400" b="1" dirty="0">
                <a:cs typeface="Courier New" pitchFamily="49" charset="0"/>
              </a:endParaRPr>
            </a:p>
          </p:txBody>
        </p:sp>
        <p:sp>
          <p:nvSpPr>
            <p:cNvPr id="24" name="Oval 23"/>
            <p:cNvSpPr/>
            <p:nvPr/>
          </p:nvSpPr>
          <p:spPr bwMode="auto">
            <a:xfrm>
              <a:off x="6737096" y="5479143"/>
              <a:ext cx="400304" cy="304800"/>
            </a:xfrm>
            <a:prstGeom prst="ellipse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5" name="Oval 24"/>
            <p:cNvSpPr/>
            <p:nvPr/>
          </p:nvSpPr>
          <p:spPr bwMode="auto">
            <a:xfrm>
              <a:off x="7086600" y="5812971"/>
              <a:ext cx="250371" cy="203200"/>
            </a:xfrm>
            <a:prstGeom prst="ellipse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6" name="Oval 25"/>
            <p:cNvSpPr/>
            <p:nvPr/>
          </p:nvSpPr>
          <p:spPr bwMode="auto">
            <a:xfrm>
              <a:off x="7293356" y="6096000"/>
              <a:ext cx="98044" cy="76200"/>
            </a:xfrm>
            <a:prstGeom prst="ellipse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utocomplete1_tri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56954"/>
            <a:ext cx="8287907" cy="26578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Keyword Programming</a:t>
            </a:r>
            <a:endParaRPr lang="en-US" dirty="0"/>
          </a:p>
        </p:txBody>
      </p:sp>
      <p:grpSp>
        <p:nvGrpSpPr>
          <p:cNvPr id="3" name="Group 19"/>
          <p:cNvGrpSpPr/>
          <p:nvPr/>
        </p:nvGrpSpPr>
        <p:grpSpPr>
          <a:xfrm>
            <a:off x="3578356" y="3657600"/>
            <a:ext cx="4803644" cy="2514600"/>
            <a:chOff x="3578356" y="3657600"/>
            <a:chExt cx="4803644" cy="2514600"/>
          </a:xfrm>
        </p:grpSpPr>
        <p:sp>
          <p:nvSpPr>
            <p:cNvPr id="11" name="Cloud 10"/>
            <p:cNvSpPr/>
            <p:nvPr/>
          </p:nvSpPr>
          <p:spPr bwMode="auto">
            <a:xfrm>
              <a:off x="3578356" y="3657600"/>
              <a:ext cx="4803644" cy="1981200"/>
            </a:xfrm>
            <a:prstGeom prst="cloud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406616" y="4122003"/>
              <a:ext cx="321338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cs typeface="Courier New" pitchFamily="49" charset="0"/>
                </a:rPr>
                <a:t>read a line from </a:t>
              </a:r>
              <a:r>
                <a:rPr lang="en-US" sz="2400" b="1" dirty="0" err="1" smtClean="0">
                  <a:cs typeface="Courier New" pitchFamily="49" charset="0"/>
                </a:rPr>
                <a:t>src</a:t>
              </a:r>
              <a:r>
                <a:rPr lang="en-US" sz="2400" b="1" dirty="0" smtClean="0">
                  <a:cs typeface="Courier New" pitchFamily="49" charset="0"/>
                </a:rPr>
                <a:t>,</a:t>
              </a:r>
            </a:p>
            <a:p>
              <a:r>
                <a:rPr lang="en-US" sz="2400" b="1" dirty="0" smtClean="0">
                  <a:cs typeface="Courier New" pitchFamily="49" charset="0"/>
                </a:rPr>
                <a:t>and add it to array</a:t>
              </a:r>
              <a:endParaRPr lang="en-US" sz="2400" b="1" dirty="0">
                <a:cs typeface="Courier New" pitchFamily="49" charset="0"/>
              </a:endParaRPr>
            </a:p>
          </p:txBody>
        </p:sp>
        <p:sp>
          <p:nvSpPr>
            <p:cNvPr id="13" name="Oval 12"/>
            <p:cNvSpPr/>
            <p:nvPr/>
          </p:nvSpPr>
          <p:spPr bwMode="auto">
            <a:xfrm>
              <a:off x="6737096" y="5479143"/>
              <a:ext cx="400304" cy="304800"/>
            </a:xfrm>
            <a:prstGeom prst="ellipse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" name="Oval 13"/>
            <p:cNvSpPr/>
            <p:nvPr/>
          </p:nvSpPr>
          <p:spPr bwMode="auto">
            <a:xfrm>
              <a:off x="7086600" y="5812971"/>
              <a:ext cx="250371" cy="203200"/>
            </a:xfrm>
            <a:prstGeom prst="ellipse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" name="Oval 14"/>
            <p:cNvSpPr/>
            <p:nvPr/>
          </p:nvSpPr>
          <p:spPr bwMode="auto">
            <a:xfrm>
              <a:off x="7293356" y="6096000"/>
              <a:ext cx="98044" cy="76200"/>
            </a:xfrm>
            <a:prstGeom prst="ellipse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2743200"/>
            <a:ext cx="15049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6" name="Straight Connector 15"/>
          <p:cNvCxnSpPr/>
          <p:nvPr/>
        </p:nvCxnSpPr>
        <p:spPr bwMode="auto">
          <a:xfrm rot="5400000">
            <a:off x="5220097" y="3695303"/>
            <a:ext cx="989806" cy="1588"/>
          </a:xfrm>
          <a:prstGeom prst="line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utocomplete1_tri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56954"/>
            <a:ext cx="8287907" cy="26578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Keyword Programming</a:t>
            </a:r>
            <a:endParaRPr lang="en-US" dirty="0"/>
          </a:p>
        </p:txBody>
      </p:sp>
      <p:grpSp>
        <p:nvGrpSpPr>
          <p:cNvPr id="3" name="Group 19"/>
          <p:cNvGrpSpPr/>
          <p:nvPr/>
        </p:nvGrpSpPr>
        <p:grpSpPr>
          <a:xfrm>
            <a:off x="3578356" y="3657600"/>
            <a:ext cx="4803644" cy="2514600"/>
            <a:chOff x="3578356" y="3657600"/>
            <a:chExt cx="4803644" cy="2514600"/>
          </a:xfrm>
        </p:grpSpPr>
        <p:sp>
          <p:nvSpPr>
            <p:cNvPr id="11" name="Cloud 10"/>
            <p:cNvSpPr/>
            <p:nvPr/>
          </p:nvSpPr>
          <p:spPr bwMode="auto">
            <a:xfrm>
              <a:off x="3578356" y="3657600"/>
              <a:ext cx="4803644" cy="1981200"/>
            </a:xfrm>
            <a:prstGeom prst="cloud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406616" y="4122003"/>
              <a:ext cx="321338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chemeClr val="bg1">
                      <a:lumMod val="75000"/>
                    </a:schemeClr>
                  </a:solidFill>
                  <a:cs typeface="Courier New" pitchFamily="49" charset="0"/>
                </a:rPr>
                <a:t>read a </a:t>
              </a:r>
              <a:r>
                <a:rPr lang="en-US" sz="2400" b="1" dirty="0" smtClean="0">
                  <a:cs typeface="Courier New" pitchFamily="49" charset="0"/>
                </a:rPr>
                <a:t>line</a:t>
              </a:r>
              <a:r>
                <a:rPr lang="en-US" sz="2400" b="1" dirty="0" smtClean="0">
                  <a:solidFill>
                    <a:schemeClr val="bg1">
                      <a:lumMod val="75000"/>
                    </a:schemeClr>
                  </a:solidFill>
                  <a:cs typeface="Courier New" pitchFamily="49" charset="0"/>
                </a:rPr>
                <a:t> from </a:t>
              </a:r>
              <a:r>
                <a:rPr lang="en-US" sz="2400" b="1" dirty="0" err="1" smtClean="0">
                  <a:solidFill>
                    <a:schemeClr val="bg1">
                      <a:lumMod val="75000"/>
                    </a:schemeClr>
                  </a:solidFill>
                  <a:cs typeface="Courier New" pitchFamily="49" charset="0"/>
                </a:rPr>
                <a:t>src</a:t>
              </a:r>
              <a:r>
                <a:rPr lang="en-US" sz="2400" b="1" dirty="0" smtClean="0">
                  <a:solidFill>
                    <a:schemeClr val="bg1">
                      <a:lumMod val="75000"/>
                    </a:schemeClr>
                  </a:solidFill>
                  <a:cs typeface="Courier New" pitchFamily="49" charset="0"/>
                </a:rPr>
                <a:t>,</a:t>
              </a:r>
            </a:p>
            <a:p>
              <a:r>
                <a:rPr lang="en-US" sz="2400" b="1" dirty="0" smtClean="0">
                  <a:solidFill>
                    <a:schemeClr val="bg1">
                      <a:lumMod val="75000"/>
                    </a:schemeClr>
                  </a:solidFill>
                  <a:cs typeface="Courier New" pitchFamily="49" charset="0"/>
                </a:rPr>
                <a:t>and </a:t>
              </a:r>
              <a:r>
                <a:rPr lang="en-US" sz="2400" b="1" dirty="0" smtClean="0">
                  <a:cs typeface="Courier New" pitchFamily="49" charset="0"/>
                </a:rPr>
                <a:t>add</a:t>
              </a:r>
              <a:r>
                <a:rPr lang="en-US" sz="2400" b="1" dirty="0" smtClean="0">
                  <a:solidFill>
                    <a:schemeClr val="bg1">
                      <a:lumMod val="75000"/>
                    </a:schemeClr>
                  </a:solidFill>
                  <a:cs typeface="Courier New" pitchFamily="49" charset="0"/>
                </a:rPr>
                <a:t> it to array</a:t>
              </a:r>
              <a:endParaRPr lang="en-US" sz="2400" b="1" dirty="0">
                <a:solidFill>
                  <a:schemeClr val="bg1">
                    <a:lumMod val="75000"/>
                  </a:schemeClr>
                </a:solidFill>
                <a:cs typeface="Courier New" pitchFamily="49" charset="0"/>
              </a:endParaRPr>
            </a:p>
          </p:txBody>
        </p:sp>
        <p:sp>
          <p:nvSpPr>
            <p:cNvPr id="13" name="Oval 12"/>
            <p:cNvSpPr/>
            <p:nvPr/>
          </p:nvSpPr>
          <p:spPr bwMode="auto">
            <a:xfrm>
              <a:off x="6737096" y="5479143"/>
              <a:ext cx="400304" cy="304800"/>
            </a:xfrm>
            <a:prstGeom prst="ellipse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" name="Oval 13"/>
            <p:cNvSpPr/>
            <p:nvPr/>
          </p:nvSpPr>
          <p:spPr bwMode="auto">
            <a:xfrm>
              <a:off x="7086600" y="5812971"/>
              <a:ext cx="250371" cy="203200"/>
            </a:xfrm>
            <a:prstGeom prst="ellipse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" name="Oval 14"/>
            <p:cNvSpPr/>
            <p:nvPr/>
          </p:nvSpPr>
          <p:spPr bwMode="auto">
            <a:xfrm>
              <a:off x="7293356" y="6096000"/>
              <a:ext cx="98044" cy="76200"/>
            </a:xfrm>
            <a:prstGeom prst="ellipse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2743200"/>
            <a:ext cx="15049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8" name="Straight Connector 17"/>
          <p:cNvCxnSpPr/>
          <p:nvPr/>
        </p:nvCxnSpPr>
        <p:spPr bwMode="auto">
          <a:xfrm rot="5400000">
            <a:off x="5220097" y="3695303"/>
            <a:ext cx="989806" cy="1588"/>
          </a:xfrm>
          <a:prstGeom prst="line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457325"/>
            <a:ext cx="8288337" cy="265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Keyword Programming</a:t>
            </a:r>
            <a:endParaRPr lang="en-US" dirty="0"/>
          </a:p>
        </p:txBody>
      </p:sp>
      <p:grpSp>
        <p:nvGrpSpPr>
          <p:cNvPr id="3" name="Group 19"/>
          <p:cNvGrpSpPr/>
          <p:nvPr/>
        </p:nvGrpSpPr>
        <p:grpSpPr>
          <a:xfrm>
            <a:off x="3578356" y="3657600"/>
            <a:ext cx="4803644" cy="2514600"/>
            <a:chOff x="3578356" y="3657600"/>
            <a:chExt cx="4803644" cy="2514600"/>
          </a:xfrm>
        </p:grpSpPr>
        <p:sp>
          <p:nvSpPr>
            <p:cNvPr id="11" name="Cloud 10"/>
            <p:cNvSpPr/>
            <p:nvPr/>
          </p:nvSpPr>
          <p:spPr bwMode="auto">
            <a:xfrm>
              <a:off x="3578356" y="3657600"/>
              <a:ext cx="4803644" cy="1981200"/>
            </a:xfrm>
            <a:prstGeom prst="cloud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406616" y="4122003"/>
              <a:ext cx="321338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chemeClr val="bg1">
                      <a:lumMod val="75000"/>
                    </a:schemeClr>
                  </a:solidFill>
                  <a:cs typeface="Courier New" pitchFamily="49" charset="0"/>
                </a:rPr>
                <a:t>read a </a:t>
              </a:r>
              <a:r>
                <a:rPr lang="en-US" sz="2400" b="1" dirty="0" smtClean="0">
                  <a:cs typeface="Courier New" pitchFamily="49" charset="0"/>
                </a:rPr>
                <a:t>line</a:t>
              </a:r>
              <a:r>
                <a:rPr lang="en-US" sz="2400" b="1" dirty="0" smtClean="0">
                  <a:solidFill>
                    <a:schemeClr val="bg1">
                      <a:lumMod val="75000"/>
                    </a:schemeClr>
                  </a:solidFill>
                  <a:cs typeface="Courier New" pitchFamily="49" charset="0"/>
                </a:rPr>
                <a:t> from </a:t>
              </a:r>
              <a:r>
                <a:rPr lang="en-US" sz="2400" b="1" dirty="0" err="1" smtClean="0">
                  <a:solidFill>
                    <a:schemeClr val="bg1">
                      <a:lumMod val="75000"/>
                    </a:schemeClr>
                  </a:solidFill>
                  <a:cs typeface="Courier New" pitchFamily="49" charset="0"/>
                </a:rPr>
                <a:t>src</a:t>
              </a:r>
              <a:r>
                <a:rPr lang="en-US" sz="2400" b="1" dirty="0" smtClean="0">
                  <a:solidFill>
                    <a:schemeClr val="bg1">
                      <a:lumMod val="75000"/>
                    </a:schemeClr>
                  </a:solidFill>
                  <a:cs typeface="Courier New" pitchFamily="49" charset="0"/>
                </a:rPr>
                <a:t>,</a:t>
              </a:r>
            </a:p>
            <a:p>
              <a:r>
                <a:rPr lang="en-US" sz="2400" b="1" dirty="0" smtClean="0">
                  <a:solidFill>
                    <a:schemeClr val="bg1">
                      <a:lumMod val="75000"/>
                    </a:schemeClr>
                  </a:solidFill>
                  <a:cs typeface="Courier New" pitchFamily="49" charset="0"/>
                </a:rPr>
                <a:t>and </a:t>
              </a:r>
              <a:r>
                <a:rPr lang="en-US" sz="2400" b="1" dirty="0" smtClean="0">
                  <a:cs typeface="Courier New" pitchFamily="49" charset="0"/>
                </a:rPr>
                <a:t>add</a:t>
              </a:r>
              <a:r>
                <a:rPr lang="en-US" sz="2400" b="1" dirty="0" smtClean="0">
                  <a:solidFill>
                    <a:schemeClr val="bg1">
                      <a:lumMod val="75000"/>
                    </a:schemeClr>
                  </a:solidFill>
                  <a:cs typeface="Courier New" pitchFamily="49" charset="0"/>
                </a:rPr>
                <a:t> it to array</a:t>
              </a:r>
              <a:endParaRPr lang="en-US" sz="2400" b="1" dirty="0">
                <a:solidFill>
                  <a:schemeClr val="bg1">
                    <a:lumMod val="75000"/>
                  </a:schemeClr>
                </a:solidFill>
                <a:cs typeface="Courier New" pitchFamily="49" charset="0"/>
              </a:endParaRPr>
            </a:p>
          </p:txBody>
        </p:sp>
        <p:sp>
          <p:nvSpPr>
            <p:cNvPr id="13" name="Oval 12"/>
            <p:cNvSpPr/>
            <p:nvPr/>
          </p:nvSpPr>
          <p:spPr bwMode="auto">
            <a:xfrm>
              <a:off x="6737096" y="5479143"/>
              <a:ext cx="400304" cy="304800"/>
            </a:xfrm>
            <a:prstGeom prst="ellipse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" name="Oval 13"/>
            <p:cNvSpPr/>
            <p:nvPr/>
          </p:nvSpPr>
          <p:spPr bwMode="auto">
            <a:xfrm>
              <a:off x="7086600" y="5812971"/>
              <a:ext cx="250371" cy="203200"/>
            </a:xfrm>
            <a:prstGeom prst="ellipse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" name="Oval 14"/>
            <p:cNvSpPr/>
            <p:nvPr/>
          </p:nvSpPr>
          <p:spPr bwMode="auto">
            <a:xfrm>
              <a:off x="7293356" y="6096000"/>
              <a:ext cx="98044" cy="76200"/>
            </a:xfrm>
            <a:prstGeom prst="ellipse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457325"/>
            <a:ext cx="8288337" cy="265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Keyword Programming</a:t>
            </a:r>
            <a:endParaRPr lang="en-US" dirty="0"/>
          </a:p>
        </p:txBody>
      </p:sp>
      <p:grpSp>
        <p:nvGrpSpPr>
          <p:cNvPr id="3" name="Group 19"/>
          <p:cNvGrpSpPr/>
          <p:nvPr/>
        </p:nvGrpSpPr>
        <p:grpSpPr>
          <a:xfrm>
            <a:off x="3578356" y="3657600"/>
            <a:ext cx="4803644" cy="2514600"/>
            <a:chOff x="3578356" y="3657600"/>
            <a:chExt cx="4803644" cy="2514600"/>
          </a:xfrm>
        </p:grpSpPr>
        <p:sp>
          <p:nvSpPr>
            <p:cNvPr id="11" name="Cloud 10"/>
            <p:cNvSpPr/>
            <p:nvPr/>
          </p:nvSpPr>
          <p:spPr bwMode="auto">
            <a:xfrm>
              <a:off x="3578356" y="3657600"/>
              <a:ext cx="4803644" cy="1981200"/>
            </a:xfrm>
            <a:prstGeom prst="cloud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406616" y="4122003"/>
              <a:ext cx="321338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chemeClr val="bg1">
                      <a:lumMod val="75000"/>
                    </a:schemeClr>
                  </a:solidFill>
                  <a:cs typeface="Courier New" pitchFamily="49" charset="0"/>
                </a:rPr>
                <a:t>read a </a:t>
              </a:r>
              <a:r>
                <a:rPr lang="en-US" sz="2400" b="1" dirty="0" smtClean="0">
                  <a:cs typeface="Courier New" pitchFamily="49" charset="0"/>
                </a:rPr>
                <a:t>line</a:t>
              </a:r>
              <a:r>
                <a:rPr lang="en-US" sz="2400" b="1" dirty="0" smtClean="0">
                  <a:solidFill>
                    <a:schemeClr val="bg1">
                      <a:lumMod val="75000"/>
                    </a:schemeClr>
                  </a:solidFill>
                  <a:cs typeface="Courier New" pitchFamily="49" charset="0"/>
                </a:rPr>
                <a:t> from </a:t>
              </a:r>
              <a:r>
                <a:rPr lang="en-US" sz="2400" b="1" dirty="0" err="1" smtClean="0">
                  <a:solidFill>
                    <a:schemeClr val="bg1">
                      <a:lumMod val="75000"/>
                    </a:schemeClr>
                  </a:solidFill>
                  <a:cs typeface="Courier New" pitchFamily="49" charset="0"/>
                </a:rPr>
                <a:t>src</a:t>
              </a:r>
              <a:r>
                <a:rPr lang="en-US" sz="2400" b="1" dirty="0" smtClean="0">
                  <a:solidFill>
                    <a:schemeClr val="bg1">
                      <a:lumMod val="75000"/>
                    </a:schemeClr>
                  </a:solidFill>
                  <a:cs typeface="Courier New" pitchFamily="49" charset="0"/>
                </a:rPr>
                <a:t>,</a:t>
              </a:r>
            </a:p>
            <a:p>
              <a:r>
                <a:rPr lang="en-US" sz="2400" b="1" dirty="0" smtClean="0">
                  <a:solidFill>
                    <a:schemeClr val="bg1">
                      <a:lumMod val="75000"/>
                    </a:schemeClr>
                  </a:solidFill>
                  <a:cs typeface="Courier New" pitchFamily="49" charset="0"/>
                </a:rPr>
                <a:t>and </a:t>
              </a:r>
              <a:r>
                <a:rPr lang="en-US" sz="2400" b="1" dirty="0" smtClean="0">
                  <a:cs typeface="Courier New" pitchFamily="49" charset="0"/>
                </a:rPr>
                <a:t>add</a:t>
              </a:r>
              <a:r>
                <a:rPr lang="en-US" sz="2400" b="1" dirty="0" smtClean="0">
                  <a:solidFill>
                    <a:schemeClr val="bg1">
                      <a:lumMod val="75000"/>
                    </a:schemeClr>
                  </a:solidFill>
                  <a:cs typeface="Courier New" pitchFamily="49" charset="0"/>
                </a:rPr>
                <a:t> it to array</a:t>
              </a:r>
              <a:endParaRPr lang="en-US" sz="2400" b="1" dirty="0">
                <a:solidFill>
                  <a:schemeClr val="bg1">
                    <a:lumMod val="75000"/>
                  </a:schemeClr>
                </a:solidFill>
                <a:cs typeface="Courier New" pitchFamily="49" charset="0"/>
              </a:endParaRPr>
            </a:p>
          </p:txBody>
        </p:sp>
        <p:sp>
          <p:nvSpPr>
            <p:cNvPr id="13" name="Oval 12"/>
            <p:cNvSpPr/>
            <p:nvPr/>
          </p:nvSpPr>
          <p:spPr bwMode="auto">
            <a:xfrm>
              <a:off x="6737096" y="5479143"/>
              <a:ext cx="400304" cy="304800"/>
            </a:xfrm>
            <a:prstGeom prst="ellipse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" name="Oval 13"/>
            <p:cNvSpPr/>
            <p:nvPr/>
          </p:nvSpPr>
          <p:spPr bwMode="auto">
            <a:xfrm>
              <a:off x="7086600" y="5812971"/>
              <a:ext cx="250371" cy="203200"/>
            </a:xfrm>
            <a:prstGeom prst="ellipse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" name="Oval 14"/>
            <p:cNvSpPr/>
            <p:nvPr/>
          </p:nvSpPr>
          <p:spPr bwMode="auto">
            <a:xfrm>
              <a:off x="7293356" y="6096000"/>
              <a:ext cx="98044" cy="76200"/>
            </a:xfrm>
            <a:prstGeom prst="ellipse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31142" y="2387600"/>
            <a:ext cx="3067050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457325"/>
            <a:ext cx="8288337" cy="265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Keyword Programming</a:t>
            </a:r>
            <a:endParaRPr lang="en-US" dirty="0"/>
          </a:p>
        </p:txBody>
      </p:sp>
      <p:grpSp>
        <p:nvGrpSpPr>
          <p:cNvPr id="22" name="Group 19"/>
          <p:cNvGrpSpPr/>
          <p:nvPr/>
        </p:nvGrpSpPr>
        <p:grpSpPr>
          <a:xfrm>
            <a:off x="3578356" y="3657600"/>
            <a:ext cx="4803644" cy="2514600"/>
            <a:chOff x="3578356" y="3657600"/>
            <a:chExt cx="4803644" cy="2514600"/>
          </a:xfrm>
        </p:grpSpPr>
        <p:sp>
          <p:nvSpPr>
            <p:cNvPr id="23" name="Cloud 22"/>
            <p:cNvSpPr/>
            <p:nvPr/>
          </p:nvSpPr>
          <p:spPr bwMode="auto">
            <a:xfrm>
              <a:off x="3578356" y="3657600"/>
              <a:ext cx="4803644" cy="1981200"/>
            </a:xfrm>
            <a:prstGeom prst="cloud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406616" y="4122003"/>
              <a:ext cx="321338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chemeClr val="bg1">
                      <a:lumMod val="75000"/>
                    </a:schemeClr>
                  </a:solidFill>
                  <a:cs typeface="Courier New" pitchFamily="49" charset="0"/>
                </a:rPr>
                <a:t>read a </a:t>
              </a:r>
              <a:r>
                <a:rPr lang="en-US" sz="2400" b="1" dirty="0" smtClean="0">
                  <a:cs typeface="Courier New" pitchFamily="49" charset="0"/>
                </a:rPr>
                <a:t>line</a:t>
              </a:r>
              <a:r>
                <a:rPr lang="en-US" sz="2400" b="1" dirty="0" smtClean="0">
                  <a:solidFill>
                    <a:schemeClr val="bg1">
                      <a:lumMod val="75000"/>
                    </a:schemeClr>
                  </a:solidFill>
                  <a:cs typeface="Courier New" pitchFamily="49" charset="0"/>
                </a:rPr>
                <a:t> from </a:t>
              </a:r>
              <a:r>
                <a:rPr lang="en-US" sz="2400" b="1" dirty="0" err="1" smtClean="0">
                  <a:solidFill>
                    <a:schemeClr val="bg1">
                      <a:lumMod val="75000"/>
                    </a:schemeClr>
                  </a:solidFill>
                  <a:cs typeface="Courier New" pitchFamily="49" charset="0"/>
                </a:rPr>
                <a:t>src</a:t>
              </a:r>
              <a:r>
                <a:rPr lang="en-US" sz="2400" b="1" dirty="0" smtClean="0">
                  <a:solidFill>
                    <a:schemeClr val="bg1">
                      <a:lumMod val="75000"/>
                    </a:schemeClr>
                  </a:solidFill>
                  <a:cs typeface="Courier New" pitchFamily="49" charset="0"/>
                </a:rPr>
                <a:t>,</a:t>
              </a:r>
            </a:p>
            <a:p>
              <a:r>
                <a:rPr lang="en-US" sz="2400" b="1" dirty="0" smtClean="0">
                  <a:solidFill>
                    <a:schemeClr val="bg1">
                      <a:lumMod val="75000"/>
                    </a:schemeClr>
                  </a:solidFill>
                  <a:cs typeface="Courier New" pitchFamily="49" charset="0"/>
                </a:rPr>
                <a:t>and </a:t>
              </a:r>
              <a:r>
                <a:rPr lang="en-US" sz="2400" b="1" dirty="0" smtClean="0">
                  <a:cs typeface="Courier New" pitchFamily="49" charset="0"/>
                </a:rPr>
                <a:t>add</a:t>
              </a:r>
              <a:r>
                <a:rPr lang="en-US" sz="2400" b="1" dirty="0" smtClean="0">
                  <a:solidFill>
                    <a:schemeClr val="bg1">
                      <a:lumMod val="75000"/>
                    </a:schemeClr>
                  </a:solidFill>
                  <a:cs typeface="Courier New" pitchFamily="49" charset="0"/>
                </a:rPr>
                <a:t> it to array</a:t>
              </a:r>
              <a:endParaRPr lang="en-US" sz="2400" b="1" dirty="0">
                <a:solidFill>
                  <a:schemeClr val="bg1">
                    <a:lumMod val="75000"/>
                  </a:schemeClr>
                </a:solidFill>
                <a:cs typeface="Courier New" pitchFamily="49" charset="0"/>
              </a:endParaRPr>
            </a:p>
          </p:txBody>
        </p:sp>
        <p:sp>
          <p:nvSpPr>
            <p:cNvPr id="25" name="Oval 24"/>
            <p:cNvSpPr/>
            <p:nvPr/>
          </p:nvSpPr>
          <p:spPr bwMode="auto">
            <a:xfrm>
              <a:off x="6737096" y="5479143"/>
              <a:ext cx="400304" cy="304800"/>
            </a:xfrm>
            <a:prstGeom prst="ellipse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6" name="Oval 25"/>
            <p:cNvSpPr/>
            <p:nvPr/>
          </p:nvSpPr>
          <p:spPr bwMode="auto">
            <a:xfrm>
              <a:off x="7086600" y="5812971"/>
              <a:ext cx="250371" cy="203200"/>
            </a:xfrm>
            <a:prstGeom prst="ellipse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7" name="Oval 26"/>
            <p:cNvSpPr/>
            <p:nvPr/>
          </p:nvSpPr>
          <p:spPr bwMode="auto">
            <a:xfrm>
              <a:off x="7293356" y="6096000"/>
              <a:ext cx="98044" cy="76200"/>
            </a:xfrm>
            <a:prstGeom prst="ellipse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Related Work</a:t>
            </a:r>
            <a:endParaRPr lang="en-US" dirty="0"/>
          </a:p>
        </p:txBody>
      </p:sp>
      <p:sp>
        <p:nvSpPr>
          <p:cNvPr id="16" name="Content Placeholder 4"/>
          <p:cNvSpPr txBox="1">
            <a:spLocks/>
          </p:cNvSpPr>
          <p:nvPr/>
        </p:nvSpPr>
        <p:spPr>
          <a:xfrm>
            <a:off x="685800" y="1447800"/>
            <a:ext cx="7772400" cy="1219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AutoComplete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syntactically valid 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CC6600"/>
                </a:solidFill>
                <a:effectLst/>
                <a:uLnTx/>
                <a:uFillTx/>
                <a:latin typeface="+mn-lt"/>
                <a:cs typeface="+mn-cs"/>
              </a:rPr>
              <a:t>prefix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cs typeface="+mn-cs"/>
            </a:endParaRPr>
          </a:p>
        </p:txBody>
      </p:sp>
      <p:sp>
        <p:nvSpPr>
          <p:cNvPr id="17" name="Content Placeholder 4"/>
          <p:cNvSpPr txBox="1">
            <a:spLocks/>
          </p:cNvSpPr>
          <p:nvPr/>
        </p:nvSpPr>
        <p:spPr>
          <a:xfrm>
            <a:off x="685800" y="2895600"/>
            <a:ext cx="7772400" cy="16764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Jungloids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[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Mandelin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et al PLDI ’05]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XSnippet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[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Sahavechaphan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et al OOPSLA ’06]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input and output 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CC6600"/>
                </a:solidFill>
                <a:effectLst/>
                <a:uLnTx/>
                <a:uFillTx/>
                <a:latin typeface="+mn-lt"/>
                <a:cs typeface="+mn-cs"/>
              </a:rPr>
              <a:t>types</a:t>
            </a:r>
          </a:p>
        </p:txBody>
      </p:sp>
      <p:sp>
        <p:nvSpPr>
          <p:cNvPr id="18" name="Content Placeholder 4"/>
          <p:cNvSpPr txBox="1">
            <a:spLocks/>
          </p:cNvSpPr>
          <p:nvPr/>
        </p:nvSpPr>
        <p:spPr>
          <a:xfrm>
            <a:off x="685800" y="4953000"/>
            <a:ext cx="7772400" cy="1219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Keyword Programming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CC6600"/>
                </a:solidFill>
                <a:effectLst/>
                <a:uLnTx/>
                <a:uFillTx/>
                <a:latin typeface="+mn-lt"/>
                <a:cs typeface="+mn-cs"/>
              </a:rPr>
              <a:t>keywords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 from expression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Algorithm</a:t>
            </a:r>
          </a:p>
          <a:p>
            <a:r>
              <a:rPr lang="en-US" dirty="0" smtClean="0"/>
              <a:t>Evaluation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685800" y="2130425"/>
            <a:ext cx="7772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CC66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Keyword Programming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CC66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7400" y="3443514"/>
            <a:ext cx="5676900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Algorithm</a:t>
            </a:r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457325"/>
            <a:ext cx="8288337" cy="265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4" name="Straight Connector 13"/>
          <p:cNvCxnSpPr/>
          <p:nvPr/>
        </p:nvCxnSpPr>
        <p:spPr bwMode="auto">
          <a:xfrm rot="16200000" flipV="1">
            <a:off x="3237704" y="3086896"/>
            <a:ext cx="1619142" cy="17350"/>
          </a:xfrm>
          <a:prstGeom prst="line">
            <a:avLst/>
          </a:prstGeom>
          <a:solidFill>
            <a:schemeClr val="bg1"/>
          </a:solidFill>
          <a:ln w="25400" cap="flat" cmpd="sng" algn="ctr">
            <a:solidFill>
              <a:srgbClr val="CC6600"/>
            </a:solidFill>
            <a:prstDash val="solid"/>
            <a:round/>
            <a:headEnd type="arrow" w="med" len="med"/>
            <a:tailEnd type="none" w="lg" len="lg"/>
          </a:ln>
          <a:effectLst/>
        </p:spPr>
      </p:cxnSp>
      <p:sp>
        <p:nvSpPr>
          <p:cNvPr id="16" name="TextBox 15"/>
          <p:cNvSpPr txBox="1"/>
          <p:nvPr/>
        </p:nvSpPr>
        <p:spPr>
          <a:xfrm>
            <a:off x="2895600" y="3799344"/>
            <a:ext cx="518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Courier New" pitchFamily="49" charset="0"/>
                <a:cs typeface="Courier New" pitchFamily="49" charset="0"/>
              </a:rPr>
              <a:t>array.add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400" b="1" dirty="0" err="1" smtClean="0">
                <a:latin typeface="Courier New" pitchFamily="49" charset="0"/>
                <a:cs typeface="Courier New" pitchFamily="49" charset="0"/>
              </a:rPr>
              <a:t>src.readLine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());</a:t>
            </a:r>
            <a:endParaRPr lang="en-US" sz="2400" b="1" dirty="0"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21" name="Straight Connector 20"/>
          <p:cNvCxnSpPr/>
          <p:nvPr/>
        </p:nvCxnSpPr>
        <p:spPr bwMode="auto">
          <a:xfrm rot="10800000">
            <a:off x="2514600" y="2286000"/>
            <a:ext cx="1524000" cy="1588"/>
          </a:xfrm>
          <a:prstGeom prst="line">
            <a:avLst/>
          </a:prstGeom>
          <a:solidFill>
            <a:schemeClr val="bg1"/>
          </a:solidFill>
          <a:ln w="25400" cap="flat" cmpd="sng" algn="ctr">
            <a:solidFill>
              <a:srgbClr val="CC6600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457325"/>
            <a:ext cx="8288337" cy="265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2895600" y="3799344"/>
            <a:ext cx="4608954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chemeClr val="bg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array.</a:t>
            </a:r>
            <a:r>
              <a:rPr lang="en-US" sz="2400" b="1" dirty="0" err="1" smtClean="0">
                <a:latin typeface="Courier New" pitchFamily="49" charset="0"/>
                <a:cs typeface="Courier New" pitchFamily="49" charset="0"/>
              </a:rPr>
              <a:t>add</a:t>
            </a:r>
            <a:r>
              <a:rPr lang="en-US" sz="2400" b="1" dirty="0" smtClean="0">
                <a:solidFill>
                  <a:schemeClr val="bg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400" b="1" dirty="0" err="1" smtClean="0">
                <a:solidFill>
                  <a:schemeClr val="bg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src.readLine</a:t>
            </a:r>
            <a:r>
              <a:rPr lang="en-US" sz="2400" b="1" dirty="0" smtClean="0">
                <a:solidFill>
                  <a:schemeClr val="bg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);</a:t>
            </a:r>
          </a:p>
          <a:p>
            <a:endParaRPr lang="en-US" sz="2400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array         </a:t>
            </a:r>
            <a:r>
              <a:rPr lang="en-US" sz="2400" b="1" dirty="0" err="1" smtClean="0">
                <a:latin typeface="Courier New" pitchFamily="49" charset="0"/>
                <a:cs typeface="Courier New" pitchFamily="49" charset="0"/>
              </a:rPr>
              <a:t>readLine</a:t>
            </a:r>
            <a:endParaRPr lang="en-US" sz="2400" b="1" dirty="0" smtClean="0">
              <a:latin typeface="Courier New" pitchFamily="49" charset="0"/>
              <a:cs typeface="Courier New" pitchFamily="49" charset="0"/>
            </a:endParaRPr>
          </a:p>
          <a:p>
            <a:endParaRPr lang="en-US" sz="2400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          </a:t>
            </a:r>
            <a:r>
              <a:rPr lang="en-US" sz="2400" b="1" dirty="0" err="1" smtClean="0">
                <a:latin typeface="Courier New" pitchFamily="49" charset="0"/>
                <a:cs typeface="Courier New" pitchFamily="49" charset="0"/>
              </a:rPr>
              <a:t>src</a:t>
            </a:r>
            <a:endParaRPr lang="en-US" sz="2400" b="1" dirty="0" smtClean="0">
              <a:latin typeface="Courier New" pitchFamily="49" charset="0"/>
              <a:cs typeface="Courier New" pitchFamily="49" charset="0"/>
            </a:endParaRPr>
          </a:p>
          <a:p>
            <a:endParaRPr lang="en-US" sz="2400" b="1" dirty="0" smtClean="0">
              <a:latin typeface="Courier New" pitchFamily="49" charset="0"/>
              <a:cs typeface="Courier New" pitchFamily="49" charset="0"/>
            </a:endParaRPr>
          </a:p>
          <a:p>
            <a:endParaRPr lang="en-US" sz="24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Algorithm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 bwMode="auto">
          <a:xfrm rot="5400000" flipH="1" flipV="1">
            <a:off x="3581400" y="4419600"/>
            <a:ext cx="304800" cy="1588"/>
          </a:xfrm>
          <a:prstGeom prst="line">
            <a:avLst/>
          </a:prstGeom>
          <a:solidFill>
            <a:schemeClr val="bg1"/>
          </a:solidFill>
          <a:ln w="25400" cap="flat" cmpd="sng" algn="ctr">
            <a:solidFill>
              <a:srgbClr val="CC6600"/>
            </a:solidFill>
            <a:prstDash val="solid"/>
            <a:round/>
            <a:headEnd type="arrow" w="med" len="med"/>
            <a:tailEnd type="none" w="lg" len="lg"/>
          </a:ln>
          <a:effectLst/>
        </p:spPr>
      </p:cxnSp>
      <p:cxnSp>
        <p:nvCxnSpPr>
          <p:cNvPr id="10" name="Straight Connector 9"/>
          <p:cNvCxnSpPr/>
          <p:nvPr/>
        </p:nvCxnSpPr>
        <p:spPr bwMode="auto">
          <a:xfrm rot="5400000" flipH="1" flipV="1">
            <a:off x="4495800" y="4800600"/>
            <a:ext cx="1066800" cy="1588"/>
          </a:xfrm>
          <a:prstGeom prst="line">
            <a:avLst/>
          </a:prstGeom>
          <a:solidFill>
            <a:schemeClr val="bg1"/>
          </a:solidFill>
          <a:ln w="25400" cap="flat" cmpd="sng" algn="ctr">
            <a:solidFill>
              <a:srgbClr val="CC6600"/>
            </a:solidFill>
            <a:prstDash val="solid"/>
            <a:round/>
            <a:headEnd type="arrow" w="med" len="med"/>
            <a:tailEnd type="none" w="lg" len="lg"/>
          </a:ln>
          <a:effectLst/>
        </p:spPr>
      </p:cxnSp>
      <p:cxnSp>
        <p:nvCxnSpPr>
          <p:cNvPr id="13" name="Straight Connector 12"/>
          <p:cNvCxnSpPr/>
          <p:nvPr/>
        </p:nvCxnSpPr>
        <p:spPr bwMode="auto">
          <a:xfrm rot="5400000" flipH="1" flipV="1">
            <a:off x="5715000" y="4419600"/>
            <a:ext cx="304800" cy="1588"/>
          </a:xfrm>
          <a:prstGeom prst="line">
            <a:avLst/>
          </a:prstGeom>
          <a:solidFill>
            <a:schemeClr val="bg1"/>
          </a:solidFill>
          <a:ln w="25400" cap="flat" cmpd="sng" algn="ctr">
            <a:solidFill>
              <a:srgbClr val="CC6600"/>
            </a:solidFill>
            <a:prstDash val="solid"/>
            <a:round/>
            <a:headEnd type="arrow" w="med" len="med"/>
            <a:tailEnd type="none" w="lg" len="lg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457325"/>
            <a:ext cx="8288337" cy="265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2895600" y="3799344"/>
            <a:ext cx="4608954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array.</a:t>
            </a:r>
            <a:r>
              <a:rPr lang="en-US" sz="2400" b="1" dirty="0" err="1" smtClean="0">
                <a:latin typeface="Courier New" pitchFamily="49" charset="0"/>
                <a:cs typeface="Courier New" pitchFamily="49" charset="0"/>
              </a:rPr>
              <a:t>add</a:t>
            </a:r>
            <a:r>
              <a:rPr lang="en-US" sz="24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400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src.readLine</a:t>
            </a:r>
            <a:r>
              <a:rPr lang="en-US" sz="24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);</a:t>
            </a:r>
          </a:p>
          <a:p>
            <a:endParaRPr lang="en-US" sz="2400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array         </a:t>
            </a:r>
            <a:r>
              <a:rPr lang="en-US" sz="2400" b="1" dirty="0" err="1" smtClean="0">
                <a:latin typeface="Courier New" pitchFamily="49" charset="0"/>
                <a:cs typeface="Courier New" pitchFamily="49" charset="0"/>
              </a:rPr>
              <a:t>readLine</a:t>
            </a:r>
            <a:endParaRPr lang="en-US" sz="2400" b="1" dirty="0" smtClean="0">
              <a:latin typeface="Courier New" pitchFamily="49" charset="0"/>
              <a:cs typeface="Courier New" pitchFamily="49" charset="0"/>
            </a:endParaRPr>
          </a:p>
          <a:p>
            <a:endParaRPr lang="en-US" sz="2400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          </a:t>
            </a:r>
            <a:r>
              <a:rPr lang="en-US" sz="2400" b="1" dirty="0" err="1" smtClean="0">
                <a:latin typeface="Courier New" pitchFamily="49" charset="0"/>
                <a:cs typeface="Courier New" pitchFamily="49" charset="0"/>
              </a:rPr>
              <a:t>src</a:t>
            </a:r>
            <a:endParaRPr lang="en-US" sz="2400" b="1" dirty="0" smtClean="0">
              <a:latin typeface="Courier New" pitchFamily="49" charset="0"/>
              <a:cs typeface="Courier New" pitchFamily="49" charset="0"/>
            </a:endParaRPr>
          </a:p>
          <a:p>
            <a:endParaRPr lang="en-US" sz="2400" b="1" dirty="0" smtClean="0">
              <a:latin typeface="Courier New" pitchFamily="49" charset="0"/>
              <a:cs typeface="Courier New" pitchFamily="49" charset="0"/>
            </a:endParaRPr>
          </a:p>
          <a:p>
            <a:endParaRPr lang="en-US" sz="24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Algorithm</a:t>
            </a:r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 bwMode="auto">
          <a:xfrm rot="5400000">
            <a:off x="3771901" y="4305300"/>
            <a:ext cx="457201" cy="228599"/>
          </a:xfrm>
          <a:prstGeom prst="line">
            <a:avLst/>
          </a:prstGeom>
          <a:solidFill>
            <a:schemeClr val="bg1"/>
          </a:solidFill>
          <a:ln w="25400" cap="flat" cmpd="sng" algn="ctr">
            <a:solidFill>
              <a:srgbClr val="CC6600"/>
            </a:solidFill>
            <a:prstDash val="solid"/>
            <a:round/>
            <a:headEnd type="arrow" w="med" len="med"/>
            <a:tailEnd type="none" w="lg" len="lg"/>
          </a:ln>
          <a:effectLst/>
        </p:spPr>
      </p:cxnSp>
      <p:cxnSp>
        <p:nvCxnSpPr>
          <p:cNvPr id="19" name="Straight Connector 18"/>
          <p:cNvCxnSpPr/>
          <p:nvPr/>
        </p:nvCxnSpPr>
        <p:spPr bwMode="auto">
          <a:xfrm>
            <a:off x="4648200" y="4190999"/>
            <a:ext cx="838200" cy="457200"/>
          </a:xfrm>
          <a:prstGeom prst="line">
            <a:avLst/>
          </a:prstGeom>
          <a:solidFill>
            <a:schemeClr val="bg1"/>
          </a:solidFill>
          <a:ln w="25400" cap="flat" cmpd="sng" algn="ctr">
            <a:solidFill>
              <a:srgbClr val="CC6600"/>
            </a:solidFill>
            <a:prstDash val="solid"/>
            <a:round/>
            <a:headEnd type="arrow" w="med" len="med"/>
            <a:tailEnd type="none" w="lg" len="lg"/>
          </a:ln>
          <a:effectLst/>
        </p:spPr>
      </p:cxnSp>
      <p:sp>
        <p:nvSpPr>
          <p:cNvPr id="20" name="TextBox 19"/>
          <p:cNvSpPr txBox="1"/>
          <p:nvPr/>
        </p:nvSpPr>
        <p:spPr>
          <a:xfrm>
            <a:off x="5486400" y="5029199"/>
            <a:ext cx="16587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CC6600"/>
                </a:solidFill>
                <a:latin typeface="Calibri" pitchFamily="34" charset="0"/>
              </a:rPr>
              <a:t>BufferedReader</a:t>
            </a:r>
            <a:endParaRPr lang="en-US" dirty="0">
              <a:solidFill>
                <a:srgbClr val="CC6600"/>
              </a:solidFill>
              <a:latin typeface="Calibri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181600" y="4190999"/>
            <a:ext cx="731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C6600"/>
                </a:solidFill>
                <a:latin typeface="Calibri" pitchFamily="34" charset="0"/>
              </a:rPr>
              <a:t>String</a:t>
            </a:r>
            <a:endParaRPr lang="en-US" dirty="0">
              <a:solidFill>
                <a:srgbClr val="CC6600"/>
              </a:solidFill>
              <a:latin typeface="Calibri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743200" y="4190999"/>
            <a:ext cx="12769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C6600"/>
                </a:solidFill>
                <a:latin typeface="Calibri" pitchFamily="34" charset="0"/>
              </a:rPr>
              <a:t>List&lt;String&gt;</a:t>
            </a:r>
            <a:endParaRPr lang="en-US" dirty="0">
              <a:solidFill>
                <a:srgbClr val="CC6600"/>
              </a:solidFill>
              <a:latin typeface="Calibri" pitchFamily="34" charset="0"/>
            </a:endParaRPr>
          </a:p>
        </p:txBody>
      </p:sp>
      <p:cxnSp>
        <p:nvCxnSpPr>
          <p:cNvPr id="23" name="Straight Connector 22"/>
          <p:cNvCxnSpPr/>
          <p:nvPr/>
        </p:nvCxnSpPr>
        <p:spPr bwMode="auto">
          <a:xfrm rot="5400000">
            <a:off x="5219699" y="5067300"/>
            <a:ext cx="457201" cy="228599"/>
          </a:xfrm>
          <a:prstGeom prst="line">
            <a:avLst/>
          </a:prstGeom>
          <a:solidFill>
            <a:schemeClr val="bg1"/>
          </a:solidFill>
          <a:ln w="25400" cap="flat" cmpd="sng" algn="ctr">
            <a:solidFill>
              <a:srgbClr val="CC6600"/>
            </a:solidFill>
            <a:prstDash val="solid"/>
            <a:round/>
            <a:headEnd type="arrow" w="med" len="med"/>
            <a:tailEnd type="none" w="lg" len="lg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457325"/>
            <a:ext cx="8288337" cy="265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32" name="Group 31"/>
          <p:cNvGrpSpPr/>
          <p:nvPr/>
        </p:nvGrpSpPr>
        <p:grpSpPr>
          <a:xfrm>
            <a:off x="1905000" y="4267200"/>
            <a:ext cx="2057400" cy="690265"/>
            <a:chOff x="381000" y="2286000"/>
            <a:chExt cx="2057400" cy="690265"/>
          </a:xfrm>
        </p:grpSpPr>
        <p:sp>
          <p:nvSpPr>
            <p:cNvPr id="21" name="TextBox 20"/>
            <p:cNvSpPr txBox="1"/>
            <p:nvPr/>
          </p:nvSpPr>
          <p:spPr>
            <a:xfrm>
              <a:off x="381000" y="2514600"/>
              <a:ext cx="2057400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latin typeface="Courier New" pitchFamily="49" charset="0"/>
                  <a:cs typeface="Courier New" pitchFamily="49" charset="0"/>
                </a:rPr>
                <a:t>array</a:t>
              </a:r>
              <a:endParaRPr lang="en-US" sz="2400" b="1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81000" y="2286000"/>
              <a:ext cx="205740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CC6600"/>
                  </a:solidFill>
                  <a:latin typeface="Calibri" pitchFamily="34" charset="0"/>
                </a:rPr>
                <a:t>List&lt;String&gt;</a:t>
              </a:r>
              <a:endParaRPr lang="en-US" dirty="0">
                <a:solidFill>
                  <a:srgbClr val="CC6600"/>
                </a:solidFill>
                <a:latin typeface="Calibri" pitchFamily="34" charset="0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5486400" y="4267200"/>
            <a:ext cx="2057400" cy="949903"/>
            <a:chOff x="6629400" y="3000829"/>
            <a:chExt cx="2057400" cy="949903"/>
          </a:xfrm>
        </p:grpSpPr>
        <p:sp>
          <p:nvSpPr>
            <p:cNvPr id="24" name="TextBox 23"/>
            <p:cNvSpPr txBox="1"/>
            <p:nvPr/>
          </p:nvSpPr>
          <p:spPr>
            <a:xfrm>
              <a:off x="6629400" y="3229429"/>
              <a:ext cx="2057400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 smtClean="0">
                  <a:latin typeface="Courier New" pitchFamily="49" charset="0"/>
                  <a:cs typeface="Courier New" pitchFamily="49" charset="0"/>
                </a:rPr>
                <a:t>readLine</a:t>
              </a:r>
              <a:endParaRPr lang="en-US" sz="2400" b="1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629400" y="3000829"/>
              <a:ext cx="205740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CC6600"/>
                  </a:solidFill>
                  <a:latin typeface="Calibri" pitchFamily="34" charset="0"/>
                </a:rPr>
                <a:t>String</a:t>
              </a:r>
              <a:endParaRPr lang="en-US" dirty="0">
                <a:solidFill>
                  <a:srgbClr val="CC6600"/>
                </a:solidFill>
                <a:latin typeface="Calibri" pitchFamily="34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629400" y="3581400"/>
              <a:ext cx="205740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 smtClean="0">
                  <a:solidFill>
                    <a:srgbClr val="CC6600"/>
                  </a:solidFill>
                  <a:latin typeface="Calibri" pitchFamily="34" charset="0"/>
                </a:rPr>
                <a:t>BufferedReader</a:t>
              </a:r>
              <a:endParaRPr lang="en-US" dirty="0">
                <a:solidFill>
                  <a:srgbClr val="CC6600"/>
                </a:solidFill>
                <a:latin typeface="Calibri" pitchFamily="34" charset="0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4267200" y="5334000"/>
            <a:ext cx="2057400" cy="690265"/>
            <a:chOff x="304800" y="4753429"/>
            <a:chExt cx="2057400" cy="690265"/>
          </a:xfrm>
        </p:grpSpPr>
        <p:sp>
          <p:nvSpPr>
            <p:cNvPr id="27" name="TextBox 26"/>
            <p:cNvSpPr txBox="1"/>
            <p:nvPr/>
          </p:nvSpPr>
          <p:spPr>
            <a:xfrm>
              <a:off x="304800" y="4982029"/>
              <a:ext cx="2057400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 smtClean="0">
                  <a:latin typeface="Courier New" pitchFamily="49" charset="0"/>
                  <a:cs typeface="Courier New" pitchFamily="49" charset="0"/>
                </a:rPr>
                <a:t>src</a:t>
              </a:r>
              <a:endParaRPr lang="en-US" sz="2400" b="1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04800" y="4753429"/>
              <a:ext cx="205740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 smtClean="0">
                  <a:solidFill>
                    <a:srgbClr val="CC6600"/>
                  </a:solidFill>
                  <a:latin typeface="Calibri" pitchFamily="34" charset="0"/>
                </a:rPr>
                <a:t>BufferedReader</a:t>
              </a:r>
              <a:endParaRPr lang="en-US" dirty="0">
                <a:solidFill>
                  <a:srgbClr val="CC6600"/>
                </a:solidFill>
                <a:latin typeface="Calibri" pitchFamily="34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3429000" y="3048000"/>
            <a:ext cx="2057400" cy="949903"/>
            <a:chOff x="6553200" y="1676400"/>
            <a:chExt cx="2057400" cy="949903"/>
          </a:xfrm>
        </p:grpSpPr>
        <p:sp>
          <p:nvSpPr>
            <p:cNvPr id="15" name="TextBox 14"/>
            <p:cNvSpPr txBox="1"/>
            <p:nvPr/>
          </p:nvSpPr>
          <p:spPr>
            <a:xfrm>
              <a:off x="6553200" y="1905000"/>
              <a:ext cx="2057400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latin typeface="Courier New" pitchFamily="49" charset="0"/>
                  <a:cs typeface="Courier New" pitchFamily="49" charset="0"/>
                </a:rPr>
                <a:t>add</a:t>
              </a:r>
              <a:endParaRPr lang="en-US" sz="2400" b="1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553200" y="1676400"/>
              <a:ext cx="205740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 smtClean="0">
                  <a:solidFill>
                    <a:srgbClr val="CC6600"/>
                  </a:solidFill>
                  <a:latin typeface="Calibri" pitchFamily="34" charset="0"/>
                </a:rPr>
                <a:t>boolean</a:t>
              </a:r>
              <a:endParaRPr lang="en-US" dirty="0">
                <a:solidFill>
                  <a:srgbClr val="CC6600"/>
                </a:solidFill>
                <a:latin typeface="Calibri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553200" y="2256971"/>
              <a:ext cx="205740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CC6600"/>
                  </a:solidFill>
                  <a:latin typeface="Calibri" pitchFamily="34" charset="0"/>
                </a:rPr>
                <a:t>List&lt;String&gt;, String</a:t>
              </a:r>
              <a:endParaRPr lang="en-US" dirty="0">
                <a:solidFill>
                  <a:srgbClr val="CC6600"/>
                </a:solidFill>
                <a:latin typeface="Calibri" pitchFamily="34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Algorithm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 bwMode="auto">
          <a:xfrm rot="5400000">
            <a:off x="3467101" y="4000501"/>
            <a:ext cx="381001" cy="304799"/>
          </a:xfrm>
          <a:prstGeom prst="line">
            <a:avLst/>
          </a:prstGeom>
          <a:solidFill>
            <a:schemeClr val="bg1"/>
          </a:solidFill>
          <a:ln w="25400" cap="flat" cmpd="sng" algn="ctr">
            <a:solidFill>
              <a:srgbClr val="CC6600"/>
            </a:solidFill>
            <a:prstDash val="solid"/>
            <a:round/>
            <a:headEnd type="arrow" w="med" len="med"/>
            <a:tailEnd type="none" w="lg" len="lg"/>
          </a:ln>
          <a:effectLst/>
        </p:spPr>
      </p:cxnSp>
      <p:cxnSp>
        <p:nvCxnSpPr>
          <p:cNvPr id="10" name="Straight Connector 9"/>
          <p:cNvCxnSpPr/>
          <p:nvPr/>
        </p:nvCxnSpPr>
        <p:spPr bwMode="auto">
          <a:xfrm>
            <a:off x="5410200" y="3886200"/>
            <a:ext cx="762000" cy="457200"/>
          </a:xfrm>
          <a:prstGeom prst="line">
            <a:avLst/>
          </a:prstGeom>
          <a:solidFill>
            <a:schemeClr val="bg1"/>
          </a:solidFill>
          <a:ln w="25400" cap="flat" cmpd="sng" algn="ctr">
            <a:solidFill>
              <a:srgbClr val="CC6600"/>
            </a:solidFill>
            <a:prstDash val="solid"/>
            <a:round/>
            <a:headEnd type="arrow" w="med" len="med"/>
            <a:tailEnd type="none" w="lg" len="lg"/>
          </a:ln>
          <a:effectLst/>
        </p:spPr>
      </p:cxnSp>
      <p:cxnSp>
        <p:nvCxnSpPr>
          <p:cNvPr id="13" name="Straight Connector 12"/>
          <p:cNvCxnSpPr/>
          <p:nvPr/>
        </p:nvCxnSpPr>
        <p:spPr bwMode="auto">
          <a:xfrm rot="5400000">
            <a:off x="5867400" y="5181600"/>
            <a:ext cx="228600" cy="228600"/>
          </a:xfrm>
          <a:prstGeom prst="line">
            <a:avLst/>
          </a:prstGeom>
          <a:solidFill>
            <a:schemeClr val="bg1"/>
          </a:solidFill>
          <a:ln w="25400" cap="flat" cmpd="sng" algn="ctr">
            <a:solidFill>
              <a:srgbClr val="CC6600"/>
            </a:solidFill>
            <a:prstDash val="solid"/>
            <a:round/>
            <a:headEnd type="arrow" w="med" len="med"/>
            <a:tailEnd type="none" w="lg" len="lg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57200" y="1457325"/>
            <a:ext cx="8288337" cy="265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3" name="Group 31"/>
          <p:cNvGrpSpPr/>
          <p:nvPr/>
        </p:nvGrpSpPr>
        <p:grpSpPr>
          <a:xfrm>
            <a:off x="1905000" y="4267200"/>
            <a:ext cx="2057400" cy="690265"/>
            <a:chOff x="381000" y="2286000"/>
            <a:chExt cx="2057400" cy="690265"/>
          </a:xfrm>
        </p:grpSpPr>
        <p:sp>
          <p:nvSpPr>
            <p:cNvPr id="21" name="TextBox 20"/>
            <p:cNvSpPr txBox="1"/>
            <p:nvPr/>
          </p:nvSpPr>
          <p:spPr>
            <a:xfrm>
              <a:off x="381000" y="2514600"/>
              <a:ext cx="2057400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latin typeface="Courier New" pitchFamily="49" charset="0"/>
                  <a:cs typeface="Courier New" pitchFamily="49" charset="0"/>
                </a:rPr>
                <a:t>array</a:t>
              </a:r>
              <a:endParaRPr lang="en-US" sz="2400" b="1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81000" y="2286000"/>
              <a:ext cx="205740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CC6600"/>
                  </a:solidFill>
                  <a:latin typeface="Calibri" pitchFamily="34" charset="0"/>
                </a:rPr>
                <a:t>List&lt;String&gt;</a:t>
              </a:r>
              <a:endParaRPr lang="en-US" dirty="0">
                <a:solidFill>
                  <a:srgbClr val="CC6600"/>
                </a:solidFill>
                <a:latin typeface="Calibri" pitchFamily="34" charset="0"/>
              </a:endParaRPr>
            </a:p>
          </p:txBody>
        </p:sp>
      </p:grpSp>
      <p:grpSp>
        <p:nvGrpSpPr>
          <p:cNvPr id="4" name="Group 30"/>
          <p:cNvGrpSpPr/>
          <p:nvPr/>
        </p:nvGrpSpPr>
        <p:grpSpPr>
          <a:xfrm>
            <a:off x="5486400" y="4267200"/>
            <a:ext cx="2057400" cy="949903"/>
            <a:chOff x="6629400" y="3000829"/>
            <a:chExt cx="2057400" cy="949903"/>
          </a:xfrm>
        </p:grpSpPr>
        <p:sp>
          <p:nvSpPr>
            <p:cNvPr id="24" name="TextBox 23"/>
            <p:cNvSpPr txBox="1"/>
            <p:nvPr/>
          </p:nvSpPr>
          <p:spPr>
            <a:xfrm>
              <a:off x="6629400" y="3229429"/>
              <a:ext cx="2057400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 smtClean="0">
                  <a:solidFill>
                    <a:schemeClr val="bg1">
                      <a:lumMod val="65000"/>
                    </a:schemeClr>
                  </a:solidFill>
                  <a:latin typeface="Courier New" pitchFamily="49" charset="0"/>
                  <a:cs typeface="Courier New" pitchFamily="49" charset="0"/>
                </a:rPr>
                <a:t>readLine</a:t>
              </a:r>
              <a:endParaRPr lang="en-US" sz="2400" b="1" dirty="0">
                <a:solidFill>
                  <a:schemeClr val="bg1">
                    <a:lumMod val="65000"/>
                  </a:schemeClr>
                </a:solidFill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629400" y="3000829"/>
              <a:ext cx="205740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>
                      <a:lumMod val="65000"/>
                    </a:schemeClr>
                  </a:solidFill>
                  <a:latin typeface="Calibri" pitchFamily="34" charset="0"/>
                </a:rPr>
                <a:t>String</a:t>
              </a:r>
              <a:endParaRPr lang="en-US" dirty="0">
                <a:solidFill>
                  <a:schemeClr val="bg1">
                    <a:lumMod val="65000"/>
                  </a:schemeClr>
                </a:solidFill>
                <a:latin typeface="Calibri" pitchFamily="34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629400" y="3581400"/>
              <a:ext cx="205740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 smtClean="0">
                  <a:solidFill>
                    <a:schemeClr val="bg1">
                      <a:lumMod val="65000"/>
                    </a:schemeClr>
                  </a:solidFill>
                  <a:latin typeface="Calibri" pitchFamily="34" charset="0"/>
                </a:rPr>
                <a:t>BufferedReader</a:t>
              </a:r>
              <a:endParaRPr lang="en-US" dirty="0">
                <a:solidFill>
                  <a:schemeClr val="bg1">
                    <a:lumMod val="65000"/>
                  </a:schemeClr>
                </a:solidFill>
                <a:latin typeface="Calibri" pitchFamily="34" charset="0"/>
              </a:endParaRPr>
            </a:p>
          </p:txBody>
        </p:sp>
      </p:grpSp>
      <p:grpSp>
        <p:nvGrpSpPr>
          <p:cNvPr id="5" name="Group 32"/>
          <p:cNvGrpSpPr/>
          <p:nvPr/>
        </p:nvGrpSpPr>
        <p:grpSpPr>
          <a:xfrm>
            <a:off x="4267200" y="5334000"/>
            <a:ext cx="2057400" cy="690265"/>
            <a:chOff x="304800" y="4753429"/>
            <a:chExt cx="2057400" cy="690265"/>
          </a:xfrm>
        </p:grpSpPr>
        <p:sp>
          <p:nvSpPr>
            <p:cNvPr id="27" name="TextBox 26"/>
            <p:cNvSpPr txBox="1"/>
            <p:nvPr/>
          </p:nvSpPr>
          <p:spPr>
            <a:xfrm>
              <a:off x="304800" y="4982029"/>
              <a:ext cx="2057400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 smtClean="0">
                  <a:solidFill>
                    <a:schemeClr val="bg1">
                      <a:lumMod val="65000"/>
                    </a:schemeClr>
                  </a:solidFill>
                  <a:latin typeface="Courier New" pitchFamily="49" charset="0"/>
                  <a:cs typeface="Courier New" pitchFamily="49" charset="0"/>
                </a:rPr>
                <a:t>src</a:t>
              </a:r>
              <a:endParaRPr lang="en-US" sz="2400" b="1" dirty="0">
                <a:solidFill>
                  <a:schemeClr val="bg1">
                    <a:lumMod val="65000"/>
                  </a:schemeClr>
                </a:solidFill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04800" y="4753429"/>
              <a:ext cx="205740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 smtClean="0">
                  <a:solidFill>
                    <a:schemeClr val="bg1">
                      <a:lumMod val="65000"/>
                    </a:schemeClr>
                  </a:solidFill>
                  <a:latin typeface="Calibri" pitchFamily="34" charset="0"/>
                </a:rPr>
                <a:t>BufferedReader</a:t>
              </a:r>
              <a:endParaRPr lang="en-US" dirty="0">
                <a:solidFill>
                  <a:schemeClr val="bg1">
                    <a:lumMod val="65000"/>
                  </a:schemeClr>
                </a:solidFill>
                <a:latin typeface="Calibri" pitchFamily="34" charset="0"/>
              </a:endParaRPr>
            </a:p>
          </p:txBody>
        </p:sp>
      </p:grpSp>
      <p:grpSp>
        <p:nvGrpSpPr>
          <p:cNvPr id="6" name="Group 29"/>
          <p:cNvGrpSpPr/>
          <p:nvPr/>
        </p:nvGrpSpPr>
        <p:grpSpPr>
          <a:xfrm>
            <a:off x="3429000" y="3048000"/>
            <a:ext cx="2057400" cy="949903"/>
            <a:chOff x="6553200" y="1676400"/>
            <a:chExt cx="2057400" cy="949903"/>
          </a:xfrm>
        </p:grpSpPr>
        <p:sp>
          <p:nvSpPr>
            <p:cNvPr id="15" name="TextBox 14"/>
            <p:cNvSpPr txBox="1"/>
            <p:nvPr/>
          </p:nvSpPr>
          <p:spPr>
            <a:xfrm>
              <a:off x="6553200" y="1905000"/>
              <a:ext cx="2057400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chemeClr val="bg1">
                      <a:lumMod val="65000"/>
                    </a:schemeClr>
                  </a:solidFill>
                  <a:latin typeface="Courier New" pitchFamily="49" charset="0"/>
                  <a:cs typeface="Courier New" pitchFamily="49" charset="0"/>
                </a:rPr>
                <a:t>add</a:t>
              </a:r>
              <a:endParaRPr lang="en-US" sz="2400" b="1" dirty="0">
                <a:solidFill>
                  <a:schemeClr val="bg1">
                    <a:lumMod val="65000"/>
                  </a:schemeClr>
                </a:solidFill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553200" y="1676400"/>
              <a:ext cx="2057400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 smtClean="0">
                  <a:solidFill>
                    <a:schemeClr val="bg1">
                      <a:lumMod val="65000"/>
                    </a:schemeClr>
                  </a:solidFill>
                  <a:latin typeface="Calibri" pitchFamily="34" charset="0"/>
                </a:rPr>
                <a:t>boolean</a:t>
              </a:r>
              <a:endParaRPr lang="en-US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</a:endParaRPr>
            </a:p>
            <a:p>
              <a:pPr algn="ctr"/>
              <a:endParaRPr lang="en-US" dirty="0">
                <a:solidFill>
                  <a:schemeClr val="bg1">
                    <a:lumMod val="65000"/>
                  </a:schemeClr>
                </a:solidFill>
                <a:latin typeface="Calibri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553200" y="2256971"/>
              <a:ext cx="205740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>
                      <a:lumMod val="65000"/>
                    </a:schemeClr>
                  </a:solidFill>
                  <a:latin typeface="Calibri" pitchFamily="34" charset="0"/>
                </a:rPr>
                <a:t>List&lt;String&gt;, String</a:t>
              </a:r>
              <a:endParaRPr lang="en-US" dirty="0">
                <a:solidFill>
                  <a:schemeClr val="bg1">
                    <a:lumMod val="65000"/>
                  </a:schemeClr>
                </a:solidFill>
                <a:latin typeface="Calibri" pitchFamily="34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Algorithm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 bwMode="auto">
          <a:xfrm rot="5400000">
            <a:off x="3467101" y="4000501"/>
            <a:ext cx="381001" cy="304799"/>
          </a:xfrm>
          <a:prstGeom prst="line">
            <a:avLst/>
          </a:prstGeom>
          <a:solidFill>
            <a:schemeClr val="bg1"/>
          </a:solidFill>
          <a:ln w="254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arrow" w="med" len="med"/>
            <a:tailEnd type="none" w="lg" len="lg"/>
          </a:ln>
          <a:effectLst/>
        </p:spPr>
      </p:cxnSp>
      <p:cxnSp>
        <p:nvCxnSpPr>
          <p:cNvPr id="10" name="Straight Connector 9"/>
          <p:cNvCxnSpPr/>
          <p:nvPr/>
        </p:nvCxnSpPr>
        <p:spPr bwMode="auto">
          <a:xfrm>
            <a:off x="5410200" y="3886200"/>
            <a:ext cx="762000" cy="457200"/>
          </a:xfrm>
          <a:prstGeom prst="line">
            <a:avLst/>
          </a:prstGeom>
          <a:solidFill>
            <a:schemeClr val="bg1"/>
          </a:solidFill>
          <a:ln w="254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arrow" w="med" len="med"/>
            <a:tailEnd type="none" w="lg" len="lg"/>
          </a:ln>
          <a:effectLst/>
        </p:spPr>
      </p:cxnSp>
      <p:cxnSp>
        <p:nvCxnSpPr>
          <p:cNvPr id="13" name="Straight Connector 12"/>
          <p:cNvCxnSpPr/>
          <p:nvPr/>
        </p:nvCxnSpPr>
        <p:spPr bwMode="auto">
          <a:xfrm rot="5400000">
            <a:off x="5867400" y="5181600"/>
            <a:ext cx="228600" cy="228600"/>
          </a:xfrm>
          <a:prstGeom prst="line">
            <a:avLst/>
          </a:prstGeom>
          <a:solidFill>
            <a:schemeClr val="bg1"/>
          </a:solidFill>
          <a:ln w="254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arrow" w="med" len="med"/>
            <a:tailEnd type="none" w="lg" len="lg"/>
          </a:ln>
          <a:effectLst/>
        </p:spPr>
      </p:cxnSp>
      <p:sp>
        <p:nvSpPr>
          <p:cNvPr id="23" name="Rounded Rectangle 22"/>
          <p:cNvSpPr/>
          <p:nvPr/>
        </p:nvSpPr>
        <p:spPr bwMode="auto">
          <a:xfrm>
            <a:off x="2133600" y="4114800"/>
            <a:ext cx="1600200" cy="990600"/>
          </a:xfrm>
          <a:prstGeom prst="round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32" name="Straight Connector 31"/>
          <p:cNvCxnSpPr/>
          <p:nvPr/>
        </p:nvCxnSpPr>
        <p:spPr bwMode="auto">
          <a:xfrm rot="5400000" flipH="1" flipV="1">
            <a:off x="2134211" y="3733189"/>
            <a:ext cx="762000" cy="1222"/>
          </a:xfrm>
          <a:prstGeom prst="line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sp>
        <p:nvSpPr>
          <p:cNvPr id="35" name="TextBox 34"/>
          <p:cNvSpPr txBox="1"/>
          <p:nvPr/>
        </p:nvSpPr>
        <p:spPr>
          <a:xfrm>
            <a:off x="1447800" y="2895600"/>
            <a:ext cx="18966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+mj-lt"/>
                <a:cs typeface="Aharoni" pitchFamily="2" charset="-79"/>
              </a:rPr>
              <a:t>Function</a:t>
            </a:r>
            <a:endParaRPr lang="en-US" sz="5400" dirty="0">
              <a:latin typeface="+mj-lt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Algorithm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1447800" y="2895600"/>
            <a:ext cx="38657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+mj-lt"/>
                <a:cs typeface="Aharoni" pitchFamily="2" charset="-79"/>
              </a:rPr>
              <a:t>Function Database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447800" y="3591580"/>
            <a:ext cx="36703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+mj-lt"/>
                <a:cs typeface="Aharoni" pitchFamily="2" charset="-79"/>
              </a:rPr>
              <a:t>Dynamic Program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447800" y="4277380"/>
            <a:ext cx="26497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+mj-lt"/>
                <a:cs typeface="Aharoni" pitchFamily="2" charset="-79"/>
              </a:rPr>
              <a:t>Extract Tree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1371600"/>
            <a:ext cx="2189434" cy="1645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0" y="3124200"/>
            <a:ext cx="2188869" cy="1645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53200" y="4876800"/>
            <a:ext cx="2192851" cy="1645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34" name="Straight Arrow Connector 33"/>
          <p:cNvCxnSpPr/>
          <p:nvPr/>
        </p:nvCxnSpPr>
        <p:spPr bwMode="auto">
          <a:xfrm flipV="1">
            <a:off x="5257800" y="2209800"/>
            <a:ext cx="1219200" cy="838200"/>
          </a:xfrm>
          <a:prstGeom prst="straightConnector1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6" name="Straight Arrow Connector 35"/>
          <p:cNvCxnSpPr/>
          <p:nvPr/>
        </p:nvCxnSpPr>
        <p:spPr bwMode="auto">
          <a:xfrm>
            <a:off x="5181600" y="3886200"/>
            <a:ext cx="1219200" cy="1588"/>
          </a:xfrm>
          <a:prstGeom prst="straightConnector1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8" name="Straight Arrow Connector 37"/>
          <p:cNvCxnSpPr/>
          <p:nvPr/>
        </p:nvCxnSpPr>
        <p:spPr bwMode="auto">
          <a:xfrm>
            <a:off x="4267200" y="4724400"/>
            <a:ext cx="2209800" cy="992188"/>
          </a:xfrm>
          <a:prstGeom prst="straightConnector1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 Database</a:t>
            </a:r>
            <a:endParaRPr lang="en-US" b="1" dirty="0"/>
          </a:p>
        </p:txBody>
      </p:sp>
      <p:pic>
        <p:nvPicPr>
          <p:cNvPr id="14" name="Picture 13" descr="quackcomplete1.png"/>
          <p:cNvPicPr>
            <a:picLocks noChangeAspect="1"/>
          </p:cNvPicPr>
          <p:nvPr/>
        </p:nvPicPr>
        <p:blipFill>
          <a:blip r:embed="rId2"/>
          <a:srcRect r="7148"/>
          <a:stretch>
            <a:fillRect/>
          </a:stretch>
        </p:blipFill>
        <p:spPr>
          <a:xfrm>
            <a:off x="457200" y="3352800"/>
            <a:ext cx="8305800" cy="2657846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 bwMode="auto">
          <a:xfrm>
            <a:off x="2478314" y="3621314"/>
            <a:ext cx="805543" cy="243114"/>
          </a:xfrm>
          <a:prstGeom prst="roundRect">
            <a:avLst/>
          </a:prstGeom>
          <a:noFill/>
          <a:ln w="25400" cap="flat" cmpd="sng" algn="ctr">
            <a:solidFill>
              <a:srgbClr val="CC6600"/>
            </a:solidFill>
            <a:prstDash val="solid"/>
            <a:round/>
            <a:headEnd type="none" w="med" len="med"/>
            <a:tailEnd type="triangle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1" name="Straight Arrow Connector 10"/>
          <p:cNvCxnSpPr>
            <a:stCxn id="9" idx="0"/>
          </p:cNvCxnSpPr>
          <p:nvPr/>
        </p:nvCxnSpPr>
        <p:spPr bwMode="auto">
          <a:xfrm rot="16200000" flipV="1">
            <a:off x="1496786" y="2237014"/>
            <a:ext cx="1563914" cy="1204686"/>
          </a:xfrm>
          <a:prstGeom prst="straightConnector1">
            <a:avLst/>
          </a:prstGeom>
          <a:solidFill>
            <a:schemeClr val="bg1"/>
          </a:solidFill>
          <a:ln w="25400" cap="flat" cmpd="sng" algn="ctr">
            <a:solidFill>
              <a:srgbClr val="CC6600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16" name="Group 15"/>
          <p:cNvGrpSpPr/>
          <p:nvPr/>
        </p:nvGrpSpPr>
        <p:grpSpPr>
          <a:xfrm>
            <a:off x="228600" y="1295400"/>
            <a:ext cx="2057400" cy="690265"/>
            <a:chOff x="381000" y="2286000"/>
            <a:chExt cx="2057400" cy="690265"/>
          </a:xfrm>
        </p:grpSpPr>
        <p:sp>
          <p:nvSpPr>
            <p:cNvPr id="17" name="TextBox 16"/>
            <p:cNvSpPr txBox="1"/>
            <p:nvPr/>
          </p:nvSpPr>
          <p:spPr>
            <a:xfrm>
              <a:off x="381000" y="2514600"/>
              <a:ext cx="2057400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latin typeface="Courier New" pitchFamily="49" charset="0"/>
                  <a:cs typeface="Courier New" pitchFamily="49" charset="0"/>
                </a:rPr>
                <a:t>array</a:t>
              </a:r>
              <a:endParaRPr lang="en-US" sz="2400" b="1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81000" y="2286000"/>
              <a:ext cx="205740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CC6600"/>
                  </a:solidFill>
                  <a:latin typeface="Calibri" pitchFamily="34" charset="0"/>
                </a:rPr>
                <a:t>List&lt;String&gt;</a:t>
              </a:r>
              <a:endParaRPr lang="en-US" dirty="0">
                <a:solidFill>
                  <a:srgbClr val="CC6600"/>
                </a:solidFill>
                <a:latin typeface="Calibri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 Database</a:t>
            </a:r>
            <a:endParaRPr lang="en-US" dirty="0"/>
          </a:p>
        </p:txBody>
      </p:sp>
      <p:pic>
        <p:nvPicPr>
          <p:cNvPr id="14" name="Picture 13" descr="quackcomplete1.png"/>
          <p:cNvPicPr>
            <a:picLocks noChangeAspect="1"/>
          </p:cNvPicPr>
          <p:nvPr/>
        </p:nvPicPr>
        <p:blipFill>
          <a:blip r:embed="rId2"/>
          <a:srcRect r="7148"/>
          <a:stretch>
            <a:fillRect/>
          </a:stretch>
        </p:blipFill>
        <p:spPr>
          <a:xfrm>
            <a:off x="457200" y="3352800"/>
            <a:ext cx="8305800" cy="2657846"/>
          </a:xfrm>
          <a:prstGeom prst="rect">
            <a:avLst/>
          </a:prstGeom>
        </p:spPr>
      </p:pic>
      <p:grpSp>
        <p:nvGrpSpPr>
          <p:cNvPr id="3" name="Group 15"/>
          <p:cNvGrpSpPr/>
          <p:nvPr/>
        </p:nvGrpSpPr>
        <p:grpSpPr>
          <a:xfrm>
            <a:off x="228600" y="1295400"/>
            <a:ext cx="2057400" cy="690265"/>
            <a:chOff x="381000" y="2286000"/>
            <a:chExt cx="2057400" cy="690265"/>
          </a:xfrm>
        </p:grpSpPr>
        <p:sp>
          <p:nvSpPr>
            <p:cNvPr id="17" name="TextBox 16"/>
            <p:cNvSpPr txBox="1"/>
            <p:nvPr/>
          </p:nvSpPr>
          <p:spPr>
            <a:xfrm>
              <a:off x="381000" y="2514600"/>
              <a:ext cx="2057400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latin typeface="Courier New" pitchFamily="49" charset="0"/>
                  <a:cs typeface="Courier New" pitchFamily="49" charset="0"/>
                </a:rPr>
                <a:t>array</a:t>
              </a:r>
              <a:endParaRPr lang="en-US" sz="2400" b="1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81000" y="2286000"/>
              <a:ext cx="205740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CC6600"/>
                  </a:solidFill>
                  <a:latin typeface="Calibri" pitchFamily="34" charset="0"/>
                </a:rPr>
                <a:t>List&lt;String&gt;</a:t>
              </a:r>
              <a:endParaRPr lang="en-US" dirty="0">
                <a:solidFill>
                  <a:srgbClr val="CC6600"/>
                </a:solidFill>
                <a:latin typeface="Calibri" pitchFamily="34" charset="0"/>
              </a:endParaRPr>
            </a:p>
          </p:txBody>
        </p:sp>
      </p:grpSp>
      <p:grpSp>
        <p:nvGrpSpPr>
          <p:cNvPr id="6" name="Group 26"/>
          <p:cNvGrpSpPr/>
          <p:nvPr/>
        </p:nvGrpSpPr>
        <p:grpSpPr>
          <a:xfrm>
            <a:off x="1752600" y="1295400"/>
            <a:ext cx="2057400" cy="949903"/>
            <a:chOff x="6553200" y="1676400"/>
            <a:chExt cx="2057400" cy="949903"/>
          </a:xfrm>
        </p:grpSpPr>
        <p:sp>
          <p:nvSpPr>
            <p:cNvPr id="28" name="TextBox 27"/>
            <p:cNvSpPr txBox="1"/>
            <p:nvPr/>
          </p:nvSpPr>
          <p:spPr>
            <a:xfrm>
              <a:off x="6553200" y="1905000"/>
              <a:ext cx="2057400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latin typeface="Courier New" pitchFamily="49" charset="0"/>
                  <a:cs typeface="Courier New" pitchFamily="49" charset="0"/>
                </a:rPr>
                <a:t>add</a:t>
              </a:r>
              <a:endParaRPr lang="en-US" sz="2400" b="1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553200" y="1676400"/>
              <a:ext cx="205740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 smtClean="0">
                  <a:solidFill>
                    <a:srgbClr val="CC6600"/>
                  </a:solidFill>
                  <a:latin typeface="Calibri" pitchFamily="34" charset="0"/>
                </a:rPr>
                <a:t>boolean</a:t>
              </a:r>
              <a:endParaRPr lang="en-US" dirty="0" smtClean="0">
                <a:solidFill>
                  <a:srgbClr val="CC6600"/>
                </a:solidFill>
                <a:latin typeface="Calibri" pitchFamily="34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553200" y="2256971"/>
              <a:ext cx="205740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CC6600"/>
                  </a:solidFill>
                  <a:latin typeface="Calibri" pitchFamily="34" charset="0"/>
                </a:rPr>
                <a:t>List&lt;String&gt;, String</a:t>
              </a:r>
              <a:endParaRPr lang="en-US" dirty="0">
                <a:solidFill>
                  <a:srgbClr val="CC6600"/>
                </a:solidFill>
                <a:latin typeface="Calibri" pitchFamily="34" charset="0"/>
              </a:endParaRPr>
            </a:p>
          </p:txBody>
        </p:sp>
      </p:grpSp>
      <p:sp>
        <p:nvSpPr>
          <p:cNvPr id="23" name="Rounded Rectangle 22"/>
          <p:cNvSpPr/>
          <p:nvPr/>
        </p:nvSpPr>
        <p:spPr bwMode="auto">
          <a:xfrm>
            <a:off x="914400" y="3581400"/>
            <a:ext cx="1600200" cy="243114"/>
          </a:xfrm>
          <a:prstGeom prst="roundRect">
            <a:avLst/>
          </a:prstGeom>
          <a:noFill/>
          <a:ln w="25400" cap="flat" cmpd="sng" algn="ctr">
            <a:solidFill>
              <a:srgbClr val="CC6600"/>
            </a:solidFill>
            <a:prstDash val="solid"/>
            <a:round/>
            <a:headEnd type="none" w="med" len="med"/>
            <a:tailEnd type="triangle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4" name="Straight Arrow Connector 23"/>
          <p:cNvCxnSpPr>
            <a:stCxn id="23" idx="0"/>
          </p:cNvCxnSpPr>
          <p:nvPr/>
        </p:nvCxnSpPr>
        <p:spPr bwMode="auto">
          <a:xfrm rot="5400000" flipH="1" flipV="1">
            <a:off x="1504950" y="2495550"/>
            <a:ext cx="1295400" cy="876300"/>
          </a:xfrm>
          <a:prstGeom prst="straightConnector1">
            <a:avLst/>
          </a:prstGeom>
          <a:solidFill>
            <a:schemeClr val="bg1"/>
          </a:solidFill>
          <a:ln w="25400" cap="flat" cmpd="sng" algn="ctr">
            <a:solidFill>
              <a:srgbClr val="CC66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Straight Arrow Connector 26"/>
          <p:cNvCxnSpPr/>
          <p:nvPr/>
        </p:nvCxnSpPr>
        <p:spPr bwMode="auto">
          <a:xfrm flipV="1">
            <a:off x="1981200" y="1676400"/>
            <a:ext cx="3352800" cy="1905000"/>
          </a:xfrm>
          <a:prstGeom prst="straightConnector1">
            <a:avLst/>
          </a:prstGeom>
          <a:solidFill>
            <a:schemeClr val="bg1"/>
          </a:solidFill>
          <a:ln w="25400" cap="flat" cmpd="sng" algn="ctr">
            <a:solidFill>
              <a:srgbClr val="CC66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1" name="Straight Arrow Connector 30"/>
          <p:cNvCxnSpPr/>
          <p:nvPr/>
        </p:nvCxnSpPr>
        <p:spPr bwMode="auto">
          <a:xfrm rot="16200000" flipV="1">
            <a:off x="266700" y="2552700"/>
            <a:ext cx="1066800" cy="990600"/>
          </a:xfrm>
          <a:prstGeom prst="straightConnector1">
            <a:avLst/>
          </a:prstGeom>
          <a:solidFill>
            <a:schemeClr val="bg1"/>
          </a:solidFill>
          <a:ln w="25400" cap="flat" cmpd="sng" algn="ctr">
            <a:solidFill>
              <a:srgbClr val="CC66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2" name="Straight Arrow Connector 31"/>
          <p:cNvCxnSpPr/>
          <p:nvPr/>
        </p:nvCxnSpPr>
        <p:spPr bwMode="auto">
          <a:xfrm flipV="1">
            <a:off x="2209800" y="2286000"/>
            <a:ext cx="3352800" cy="1295400"/>
          </a:xfrm>
          <a:prstGeom prst="straightConnector1">
            <a:avLst/>
          </a:prstGeom>
          <a:solidFill>
            <a:schemeClr val="bg1"/>
          </a:solidFill>
          <a:ln w="25400" cap="flat" cmpd="sng" algn="ctr">
            <a:solidFill>
              <a:srgbClr val="CC66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 Database</a:t>
            </a:r>
            <a:endParaRPr lang="en-US" dirty="0"/>
          </a:p>
        </p:txBody>
      </p:sp>
      <p:pic>
        <p:nvPicPr>
          <p:cNvPr id="14" name="Picture 13" descr="quackcomplete1.png"/>
          <p:cNvPicPr>
            <a:picLocks noChangeAspect="1"/>
          </p:cNvPicPr>
          <p:nvPr/>
        </p:nvPicPr>
        <p:blipFill>
          <a:blip r:embed="rId2"/>
          <a:srcRect r="7148"/>
          <a:stretch>
            <a:fillRect/>
          </a:stretch>
        </p:blipFill>
        <p:spPr>
          <a:xfrm>
            <a:off x="457200" y="3352800"/>
            <a:ext cx="8305800" cy="2657846"/>
          </a:xfrm>
          <a:prstGeom prst="rect">
            <a:avLst/>
          </a:prstGeom>
        </p:spPr>
      </p:pic>
      <p:grpSp>
        <p:nvGrpSpPr>
          <p:cNvPr id="3" name="Group 15"/>
          <p:cNvGrpSpPr/>
          <p:nvPr/>
        </p:nvGrpSpPr>
        <p:grpSpPr>
          <a:xfrm>
            <a:off x="228600" y="1295400"/>
            <a:ext cx="2057400" cy="690265"/>
            <a:chOff x="381000" y="2286000"/>
            <a:chExt cx="2057400" cy="690265"/>
          </a:xfrm>
        </p:grpSpPr>
        <p:sp>
          <p:nvSpPr>
            <p:cNvPr id="17" name="TextBox 16"/>
            <p:cNvSpPr txBox="1"/>
            <p:nvPr/>
          </p:nvSpPr>
          <p:spPr>
            <a:xfrm>
              <a:off x="381000" y="2514600"/>
              <a:ext cx="2057400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latin typeface="Courier New" pitchFamily="49" charset="0"/>
                  <a:cs typeface="Courier New" pitchFamily="49" charset="0"/>
                </a:rPr>
                <a:t>array</a:t>
              </a:r>
              <a:endParaRPr lang="en-US" sz="2400" b="1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81000" y="2286000"/>
              <a:ext cx="205740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CC6600"/>
                  </a:solidFill>
                  <a:latin typeface="Calibri" pitchFamily="34" charset="0"/>
                </a:rPr>
                <a:t>List&lt;String&gt;</a:t>
              </a:r>
              <a:endParaRPr lang="en-US" dirty="0">
                <a:solidFill>
                  <a:srgbClr val="CC6600"/>
                </a:solidFill>
                <a:latin typeface="Calibri" pitchFamily="34" charset="0"/>
              </a:endParaRPr>
            </a:p>
          </p:txBody>
        </p:sp>
      </p:grpSp>
      <p:grpSp>
        <p:nvGrpSpPr>
          <p:cNvPr id="4" name="Group 26"/>
          <p:cNvGrpSpPr/>
          <p:nvPr/>
        </p:nvGrpSpPr>
        <p:grpSpPr>
          <a:xfrm>
            <a:off x="1752600" y="1295400"/>
            <a:ext cx="2057400" cy="949903"/>
            <a:chOff x="6553200" y="1676400"/>
            <a:chExt cx="2057400" cy="949903"/>
          </a:xfrm>
        </p:grpSpPr>
        <p:sp>
          <p:nvSpPr>
            <p:cNvPr id="28" name="TextBox 27"/>
            <p:cNvSpPr txBox="1"/>
            <p:nvPr/>
          </p:nvSpPr>
          <p:spPr>
            <a:xfrm>
              <a:off x="6553200" y="1905000"/>
              <a:ext cx="2057400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latin typeface="Courier New" pitchFamily="49" charset="0"/>
                  <a:cs typeface="Courier New" pitchFamily="49" charset="0"/>
                </a:rPr>
                <a:t>add</a:t>
              </a:r>
              <a:endParaRPr lang="en-US" sz="2400" b="1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553200" y="1676400"/>
              <a:ext cx="2057400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 smtClean="0">
                  <a:solidFill>
                    <a:srgbClr val="CC6600"/>
                  </a:solidFill>
                  <a:latin typeface="Calibri" pitchFamily="34" charset="0"/>
                </a:rPr>
                <a:t>boolean</a:t>
              </a:r>
              <a:endParaRPr lang="en-US" dirty="0" smtClean="0">
                <a:solidFill>
                  <a:srgbClr val="CC6600"/>
                </a:solidFill>
                <a:latin typeface="Calibri" pitchFamily="34" charset="0"/>
              </a:endParaRPr>
            </a:p>
            <a:p>
              <a:pPr algn="ctr"/>
              <a:endParaRPr lang="en-US" dirty="0">
                <a:solidFill>
                  <a:srgbClr val="CC6600"/>
                </a:solidFill>
                <a:latin typeface="Calibri" pitchFamily="34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553200" y="2256971"/>
              <a:ext cx="205740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CC6600"/>
                  </a:solidFill>
                  <a:latin typeface="Calibri" pitchFamily="34" charset="0"/>
                </a:rPr>
                <a:t>List&lt;String&gt;, String</a:t>
              </a:r>
              <a:endParaRPr lang="en-US" dirty="0">
                <a:solidFill>
                  <a:srgbClr val="CC6600"/>
                </a:solidFill>
                <a:latin typeface="Calibri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352800" y="1295400"/>
            <a:ext cx="2057400" cy="690265"/>
            <a:chOff x="304800" y="4753429"/>
            <a:chExt cx="2057400" cy="690265"/>
          </a:xfrm>
        </p:grpSpPr>
        <p:sp>
          <p:nvSpPr>
            <p:cNvPr id="19" name="TextBox 18"/>
            <p:cNvSpPr txBox="1"/>
            <p:nvPr/>
          </p:nvSpPr>
          <p:spPr>
            <a:xfrm>
              <a:off x="304800" y="4982029"/>
              <a:ext cx="2057400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 smtClean="0">
                  <a:latin typeface="Courier New" pitchFamily="49" charset="0"/>
                  <a:cs typeface="Courier New" pitchFamily="49" charset="0"/>
                </a:rPr>
                <a:t>src</a:t>
              </a:r>
              <a:endParaRPr lang="en-US" sz="2400" b="1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04800" y="4753429"/>
              <a:ext cx="205740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 smtClean="0">
                  <a:solidFill>
                    <a:srgbClr val="CC6600"/>
                  </a:solidFill>
                  <a:latin typeface="Calibri" pitchFamily="34" charset="0"/>
                </a:rPr>
                <a:t>BufferedReader</a:t>
              </a:r>
              <a:endParaRPr lang="en-US" dirty="0">
                <a:solidFill>
                  <a:srgbClr val="CC6600"/>
                </a:solidFill>
                <a:latin typeface="Calibri" pitchFamily="34" charset="0"/>
              </a:endParaRPr>
            </a:p>
          </p:txBody>
        </p:sp>
      </p:grpSp>
      <p:sp>
        <p:nvSpPr>
          <p:cNvPr id="41" name="Rounded Rectangle 40"/>
          <p:cNvSpPr/>
          <p:nvPr/>
        </p:nvSpPr>
        <p:spPr bwMode="auto">
          <a:xfrm>
            <a:off x="5867400" y="3352800"/>
            <a:ext cx="457200" cy="243114"/>
          </a:xfrm>
          <a:prstGeom prst="roundRect">
            <a:avLst/>
          </a:prstGeom>
          <a:noFill/>
          <a:ln w="25400" cap="flat" cmpd="sng" algn="ctr">
            <a:solidFill>
              <a:srgbClr val="CC6600"/>
            </a:solidFill>
            <a:prstDash val="solid"/>
            <a:round/>
            <a:headEnd type="none" w="med" len="med"/>
            <a:tailEnd type="triangle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42" name="Straight Arrow Connector 41"/>
          <p:cNvCxnSpPr/>
          <p:nvPr/>
        </p:nvCxnSpPr>
        <p:spPr bwMode="auto">
          <a:xfrm rot="16200000" flipV="1">
            <a:off x="4724400" y="1981200"/>
            <a:ext cx="1371600" cy="1371600"/>
          </a:xfrm>
          <a:prstGeom prst="straightConnector1">
            <a:avLst/>
          </a:prstGeom>
          <a:solidFill>
            <a:schemeClr val="bg1"/>
          </a:solidFill>
          <a:ln w="25400" cap="flat" cmpd="sng" algn="ctr">
            <a:solidFill>
              <a:srgbClr val="CC66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List Functions</a:t>
            </a:r>
            <a:endParaRPr lang="en-US" dirty="0"/>
          </a:p>
        </p:txBody>
      </p:sp>
      <p:pic>
        <p:nvPicPr>
          <p:cNvPr id="14" name="Picture 13" descr="quackcomplete1.png"/>
          <p:cNvPicPr>
            <a:picLocks noChangeAspect="1"/>
          </p:cNvPicPr>
          <p:nvPr/>
        </p:nvPicPr>
        <p:blipFill>
          <a:blip r:embed="rId2"/>
          <a:srcRect r="7148"/>
          <a:stretch>
            <a:fillRect/>
          </a:stretch>
        </p:blipFill>
        <p:spPr>
          <a:xfrm>
            <a:off x="457200" y="3352800"/>
            <a:ext cx="8305800" cy="2657846"/>
          </a:xfrm>
          <a:prstGeom prst="rect">
            <a:avLst/>
          </a:prstGeom>
        </p:spPr>
      </p:pic>
      <p:grpSp>
        <p:nvGrpSpPr>
          <p:cNvPr id="3" name="Group 15"/>
          <p:cNvGrpSpPr/>
          <p:nvPr/>
        </p:nvGrpSpPr>
        <p:grpSpPr>
          <a:xfrm>
            <a:off x="228600" y="1295400"/>
            <a:ext cx="2057400" cy="690265"/>
            <a:chOff x="381000" y="2286000"/>
            <a:chExt cx="2057400" cy="690265"/>
          </a:xfrm>
        </p:grpSpPr>
        <p:sp>
          <p:nvSpPr>
            <p:cNvPr id="17" name="TextBox 16"/>
            <p:cNvSpPr txBox="1"/>
            <p:nvPr/>
          </p:nvSpPr>
          <p:spPr>
            <a:xfrm>
              <a:off x="381000" y="2514600"/>
              <a:ext cx="2057400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latin typeface="Courier New" pitchFamily="49" charset="0"/>
                  <a:cs typeface="Courier New" pitchFamily="49" charset="0"/>
                </a:rPr>
                <a:t>array</a:t>
              </a:r>
              <a:endParaRPr lang="en-US" sz="2400" b="1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81000" y="2286000"/>
              <a:ext cx="205740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CC6600"/>
                  </a:solidFill>
                  <a:latin typeface="Calibri" pitchFamily="34" charset="0"/>
                </a:rPr>
                <a:t>List&lt;String&gt;</a:t>
              </a:r>
              <a:endParaRPr lang="en-US" dirty="0">
                <a:solidFill>
                  <a:srgbClr val="CC6600"/>
                </a:solidFill>
                <a:latin typeface="Calibri" pitchFamily="34" charset="0"/>
              </a:endParaRPr>
            </a:p>
          </p:txBody>
        </p:sp>
      </p:grpSp>
      <p:grpSp>
        <p:nvGrpSpPr>
          <p:cNvPr id="4" name="Group 26"/>
          <p:cNvGrpSpPr/>
          <p:nvPr/>
        </p:nvGrpSpPr>
        <p:grpSpPr>
          <a:xfrm>
            <a:off x="1752600" y="1295400"/>
            <a:ext cx="2057400" cy="949903"/>
            <a:chOff x="6553200" y="1676400"/>
            <a:chExt cx="2057400" cy="949903"/>
          </a:xfrm>
        </p:grpSpPr>
        <p:sp>
          <p:nvSpPr>
            <p:cNvPr id="28" name="TextBox 27"/>
            <p:cNvSpPr txBox="1"/>
            <p:nvPr/>
          </p:nvSpPr>
          <p:spPr>
            <a:xfrm>
              <a:off x="6553200" y="1905000"/>
              <a:ext cx="2057400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latin typeface="Courier New" pitchFamily="49" charset="0"/>
                  <a:cs typeface="Courier New" pitchFamily="49" charset="0"/>
                </a:rPr>
                <a:t>add</a:t>
              </a:r>
              <a:endParaRPr lang="en-US" sz="2400" b="1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553200" y="1676400"/>
              <a:ext cx="2057400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 smtClean="0">
                  <a:solidFill>
                    <a:srgbClr val="CC6600"/>
                  </a:solidFill>
                  <a:latin typeface="Calibri" pitchFamily="34" charset="0"/>
                </a:rPr>
                <a:t>boolean</a:t>
              </a:r>
              <a:endParaRPr lang="en-US" dirty="0" smtClean="0">
                <a:solidFill>
                  <a:srgbClr val="CC6600"/>
                </a:solidFill>
                <a:latin typeface="Calibri" pitchFamily="34" charset="0"/>
              </a:endParaRPr>
            </a:p>
            <a:p>
              <a:pPr algn="ctr"/>
              <a:endParaRPr lang="en-US" dirty="0">
                <a:solidFill>
                  <a:srgbClr val="CC6600"/>
                </a:solidFill>
                <a:latin typeface="Calibri" pitchFamily="34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553200" y="2256971"/>
              <a:ext cx="205740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CC6600"/>
                  </a:solidFill>
                  <a:latin typeface="Calibri" pitchFamily="34" charset="0"/>
                </a:rPr>
                <a:t>List&lt;String&gt;, String</a:t>
              </a:r>
              <a:endParaRPr lang="en-US" dirty="0">
                <a:solidFill>
                  <a:srgbClr val="CC6600"/>
                </a:solidFill>
                <a:latin typeface="Calibri" pitchFamily="34" charset="0"/>
              </a:endParaRPr>
            </a:p>
          </p:txBody>
        </p:sp>
      </p:grpSp>
      <p:grpSp>
        <p:nvGrpSpPr>
          <p:cNvPr id="5" name="Group 15"/>
          <p:cNvGrpSpPr/>
          <p:nvPr/>
        </p:nvGrpSpPr>
        <p:grpSpPr>
          <a:xfrm>
            <a:off x="3352800" y="1295400"/>
            <a:ext cx="2057400" cy="690265"/>
            <a:chOff x="304800" y="4753429"/>
            <a:chExt cx="2057400" cy="690265"/>
          </a:xfrm>
        </p:grpSpPr>
        <p:sp>
          <p:nvSpPr>
            <p:cNvPr id="19" name="TextBox 18"/>
            <p:cNvSpPr txBox="1"/>
            <p:nvPr/>
          </p:nvSpPr>
          <p:spPr>
            <a:xfrm>
              <a:off x="304800" y="4982029"/>
              <a:ext cx="2057400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 smtClean="0">
                  <a:latin typeface="Courier New" pitchFamily="49" charset="0"/>
                  <a:cs typeface="Courier New" pitchFamily="49" charset="0"/>
                </a:rPr>
                <a:t>src</a:t>
              </a:r>
              <a:endParaRPr lang="en-US" sz="2400" b="1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04800" y="4753429"/>
              <a:ext cx="205740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 smtClean="0">
                  <a:solidFill>
                    <a:srgbClr val="CC6600"/>
                  </a:solidFill>
                  <a:latin typeface="Calibri" pitchFamily="34" charset="0"/>
                </a:rPr>
                <a:t>BufferedReader</a:t>
              </a:r>
              <a:endParaRPr lang="en-US" dirty="0">
                <a:solidFill>
                  <a:srgbClr val="CC6600"/>
                </a:solidFill>
                <a:latin typeface="Calibri" pitchFamily="34" charset="0"/>
              </a:endParaRPr>
            </a:p>
          </p:txBody>
        </p:sp>
      </p:grpSp>
      <p:grpSp>
        <p:nvGrpSpPr>
          <p:cNvPr id="6" name="Group 20"/>
          <p:cNvGrpSpPr/>
          <p:nvPr/>
        </p:nvGrpSpPr>
        <p:grpSpPr>
          <a:xfrm>
            <a:off x="5029200" y="1295400"/>
            <a:ext cx="2057400" cy="949903"/>
            <a:chOff x="6629400" y="3000829"/>
            <a:chExt cx="2057400" cy="949903"/>
          </a:xfrm>
        </p:grpSpPr>
        <p:sp>
          <p:nvSpPr>
            <p:cNvPr id="22" name="TextBox 21"/>
            <p:cNvSpPr txBox="1"/>
            <p:nvPr/>
          </p:nvSpPr>
          <p:spPr>
            <a:xfrm>
              <a:off x="6629400" y="3229429"/>
              <a:ext cx="2057400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 smtClean="0">
                  <a:latin typeface="Courier New" pitchFamily="49" charset="0"/>
                  <a:cs typeface="Courier New" pitchFamily="49" charset="0"/>
                </a:rPr>
                <a:t>readLine</a:t>
              </a:r>
              <a:endParaRPr lang="en-US" sz="2400" b="1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629400" y="3000829"/>
              <a:ext cx="205740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CC6600"/>
                  </a:solidFill>
                  <a:latin typeface="Calibri" pitchFamily="34" charset="0"/>
                </a:rPr>
                <a:t>String</a:t>
              </a:r>
              <a:endParaRPr lang="en-US" dirty="0">
                <a:solidFill>
                  <a:srgbClr val="CC6600"/>
                </a:solidFill>
                <a:latin typeface="Calibri" pitchFamily="34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629400" y="3581400"/>
              <a:ext cx="205740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 smtClean="0">
                  <a:solidFill>
                    <a:srgbClr val="CC6600"/>
                  </a:solidFill>
                  <a:latin typeface="Calibri" pitchFamily="34" charset="0"/>
                </a:rPr>
                <a:t>BufferedReader</a:t>
              </a:r>
              <a:endParaRPr lang="en-US" dirty="0">
                <a:solidFill>
                  <a:srgbClr val="CC6600"/>
                </a:solidFill>
                <a:latin typeface="Calibri" pitchFamily="34" charset="0"/>
              </a:endParaRPr>
            </a:p>
          </p:txBody>
        </p:sp>
      </p:grpSp>
      <p:sp>
        <p:nvSpPr>
          <p:cNvPr id="21" name="Rounded Rectangle 20"/>
          <p:cNvSpPr/>
          <p:nvPr/>
        </p:nvSpPr>
        <p:spPr bwMode="auto">
          <a:xfrm>
            <a:off x="3962400" y="3352800"/>
            <a:ext cx="1905000" cy="243114"/>
          </a:xfrm>
          <a:prstGeom prst="roundRect">
            <a:avLst/>
          </a:prstGeom>
          <a:noFill/>
          <a:ln w="25400" cap="flat" cmpd="sng" algn="ctr">
            <a:solidFill>
              <a:srgbClr val="CC6600"/>
            </a:solidFill>
            <a:prstDash val="solid"/>
            <a:round/>
            <a:headEnd type="none" w="med" len="med"/>
            <a:tailEnd type="triangle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3" name="Straight Arrow Connector 22"/>
          <p:cNvCxnSpPr/>
          <p:nvPr/>
        </p:nvCxnSpPr>
        <p:spPr bwMode="auto">
          <a:xfrm rot="5400000" flipH="1" flipV="1">
            <a:off x="4762500" y="2476500"/>
            <a:ext cx="1066800" cy="685800"/>
          </a:xfrm>
          <a:prstGeom prst="straightConnector1">
            <a:avLst/>
          </a:prstGeom>
          <a:solidFill>
            <a:schemeClr val="bg1"/>
          </a:solidFill>
          <a:ln w="25400" cap="flat" cmpd="sng" algn="ctr">
            <a:solidFill>
              <a:srgbClr val="CC66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</a:t>
            </a:r>
            <a:endParaRPr lang="en-US" dirty="0"/>
          </a:p>
        </p:txBody>
      </p:sp>
      <p:pic>
        <p:nvPicPr>
          <p:cNvPr id="13" name="Picture 12" descr="autocomplete1_tri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56954"/>
            <a:ext cx="8287907" cy="2657846"/>
          </a:xfrm>
          <a:prstGeom prst="rect">
            <a:avLst/>
          </a:prstGeom>
        </p:spPr>
      </p:pic>
      <p:cxnSp>
        <p:nvCxnSpPr>
          <p:cNvPr id="16" name="Straight Connector 15"/>
          <p:cNvCxnSpPr/>
          <p:nvPr/>
        </p:nvCxnSpPr>
        <p:spPr bwMode="auto">
          <a:xfrm rot="5400000">
            <a:off x="5334794" y="2437606"/>
            <a:ext cx="1523206" cy="794"/>
          </a:xfrm>
          <a:prstGeom prst="line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sp>
        <p:nvSpPr>
          <p:cNvPr id="17" name="TextBox 16"/>
          <p:cNvSpPr txBox="1"/>
          <p:nvPr/>
        </p:nvSpPr>
        <p:spPr>
          <a:xfrm>
            <a:off x="5410200" y="32004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src</a:t>
            </a:r>
            <a:endParaRPr lang="en-US" b="1" dirty="0">
              <a:latin typeface="Courier New" pitchFamily="49" charset="0"/>
              <a:cs typeface="Courier New" pitchFamily="49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3578356" y="3657600"/>
            <a:ext cx="4803644" cy="2514600"/>
            <a:chOff x="3578356" y="3657600"/>
            <a:chExt cx="4803644" cy="2514600"/>
          </a:xfrm>
        </p:grpSpPr>
        <p:sp>
          <p:nvSpPr>
            <p:cNvPr id="24" name="Cloud 23"/>
            <p:cNvSpPr/>
            <p:nvPr/>
          </p:nvSpPr>
          <p:spPr bwMode="auto">
            <a:xfrm>
              <a:off x="3578356" y="3657600"/>
              <a:ext cx="4803644" cy="1981200"/>
            </a:xfrm>
            <a:prstGeom prst="cloud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406616" y="4122003"/>
              <a:ext cx="321338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cs typeface="Courier New" pitchFamily="49" charset="0"/>
                </a:rPr>
                <a:t>read a line from </a:t>
              </a:r>
              <a:r>
                <a:rPr lang="en-US" sz="2400" b="1" dirty="0" err="1" smtClean="0">
                  <a:cs typeface="Courier New" pitchFamily="49" charset="0"/>
                </a:rPr>
                <a:t>src</a:t>
              </a:r>
              <a:r>
                <a:rPr lang="en-US" sz="2400" b="1" dirty="0" smtClean="0">
                  <a:cs typeface="Courier New" pitchFamily="49" charset="0"/>
                </a:rPr>
                <a:t>,</a:t>
              </a:r>
            </a:p>
            <a:p>
              <a:r>
                <a:rPr lang="en-US" sz="2400" b="1" dirty="0" smtClean="0">
                  <a:cs typeface="Courier New" pitchFamily="49" charset="0"/>
                </a:rPr>
                <a:t>and add it to array</a:t>
              </a:r>
              <a:endParaRPr lang="en-US" sz="2400" b="1" dirty="0">
                <a:cs typeface="Courier New" pitchFamily="49" charset="0"/>
              </a:endParaRPr>
            </a:p>
          </p:txBody>
        </p:sp>
        <p:sp>
          <p:nvSpPr>
            <p:cNvPr id="26" name="Oval 25"/>
            <p:cNvSpPr/>
            <p:nvPr/>
          </p:nvSpPr>
          <p:spPr bwMode="auto">
            <a:xfrm>
              <a:off x="6737096" y="5479143"/>
              <a:ext cx="400304" cy="304800"/>
            </a:xfrm>
            <a:prstGeom prst="ellipse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7" name="Oval 26"/>
            <p:cNvSpPr/>
            <p:nvPr/>
          </p:nvSpPr>
          <p:spPr bwMode="auto">
            <a:xfrm>
              <a:off x="7086600" y="5812971"/>
              <a:ext cx="250371" cy="203200"/>
            </a:xfrm>
            <a:prstGeom prst="ellipse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8" name="Oval 27"/>
            <p:cNvSpPr/>
            <p:nvPr/>
          </p:nvSpPr>
          <p:spPr bwMode="auto">
            <a:xfrm>
              <a:off x="7293356" y="6096000"/>
              <a:ext cx="98044" cy="76200"/>
            </a:xfrm>
            <a:prstGeom prst="ellipse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cxnSp>
        <p:nvCxnSpPr>
          <p:cNvPr id="22" name="Straight Connector 21"/>
          <p:cNvCxnSpPr/>
          <p:nvPr/>
        </p:nvCxnSpPr>
        <p:spPr bwMode="auto">
          <a:xfrm rot="5400000">
            <a:off x="2058194" y="2666206"/>
            <a:ext cx="1523206" cy="794"/>
          </a:xfrm>
          <a:prstGeom prst="line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sp>
        <p:nvSpPr>
          <p:cNvPr id="23" name="TextBox 22"/>
          <p:cNvSpPr txBox="1"/>
          <p:nvPr/>
        </p:nvSpPr>
        <p:spPr>
          <a:xfrm>
            <a:off x="2133600" y="34290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array</a:t>
            </a:r>
            <a:endParaRPr lang="en-US" b="1" dirty="0"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29" name="Straight Connector 28"/>
          <p:cNvCxnSpPr/>
          <p:nvPr/>
        </p:nvCxnSpPr>
        <p:spPr bwMode="auto">
          <a:xfrm rot="5400000">
            <a:off x="686594" y="3199606"/>
            <a:ext cx="1523206" cy="794"/>
          </a:xfrm>
          <a:prstGeom prst="line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sp>
        <p:nvSpPr>
          <p:cNvPr id="30" name="TextBox 29"/>
          <p:cNvSpPr txBox="1"/>
          <p:nvPr/>
        </p:nvSpPr>
        <p:spPr>
          <a:xfrm>
            <a:off x="762000" y="39624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cursor</a:t>
            </a:r>
            <a:endParaRPr lang="en-US" b="1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3" grpId="0"/>
      <p:bldP spid="3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 Database</a:t>
            </a:r>
            <a:endParaRPr lang="en-US" dirty="0"/>
          </a:p>
        </p:txBody>
      </p:sp>
      <p:pic>
        <p:nvPicPr>
          <p:cNvPr id="14" name="Picture 13" descr="quackcomplete1.png"/>
          <p:cNvPicPr>
            <a:picLocks noChangeAspect="1"/>
          </p:cNvPicPr>
          <p:nvPr/>
        </p:nvPicPr>
        <p:blipFill>
          <a:blip r:embed="rId2"/>
          <a:srcRect r="7148"/>
          <a:stretch>
            <a:fillRect/>
          </a:stretch>
        </p:blipFill>
        <p:spPr>
          <a:xfrm>
            <a:off x="457200" y="3352800"/>
            <a:ext cx="8305800" cy="2657846"/>
          </a:xfrm>
          <a:prstGeom prst="rect">
            <a:avLst/>
          </a:prstGeom>
        </p:spPr>
      </p:pic>
      <p:grpSp>
        <p:nvGrpSpPr>
          <p:cNvPr id="3" name="Group 15"/>
          <p:cNvGrpSpPr/>
          <p:nvPr/>
        </p:nvGrpSpPr>
        <p:grpSpPr>
          <a:xfrm>
            <a:off x="228600" y="1295400"/>
            <a:ext cx="2057400" cy="690265"/>
            <a:chOff x="381000" y="2286000"/>
            <a:chExt cx="2057400" cy="690265"/>
          </a:xfrm>
        </p:grpSpPr>
        <p:sp>
          <p:nvSpPr>
            <p:cNvPr id="17" name="TextBox 16"/>
            <p:cNvSpPr txBox="1"/>
            <p:nvPr/>
          </p:nvSpPr>
          <p:spPr>
            <a:xfrm>
              <a:off x="381000" y="2514600"/>
              <a:ext cx="2057400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latin typeface="Courier New" pitchFamily="49" charset="0"/>
                  <a:cs typeface="Courier New" pitchFamily="49" charset="0"/>
                </a:rPr>
                <a:t>array</a:t>
              </a:r>
              <a:endParaRPr lang="en-US" sz="2400" b="1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81000" y="2286000"/>
              <a:ext cx="205740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CC6600"/>
                  </a:solidFill>
                  <a:latin typeface="Calibri" pitchFamily="34" charset="0"/>
                </a:rPr>
                <a:t>List&lt;String&gt;</a:t>
              </a:r>
              <a:endParaRPr lang="en-US" dirty="0">
                <a:solidFill>
                  <a:srgbClr val="CC6600"/>
                </a:solidFill>
                <a:latin typeface="Calibri" pitchFamily="34" charset="0"/>
              </a:endParaRPr>
            </a:p>
          </p:txBody>
        </p:sp>
      </p:grpSp>
      <p:grpSp>
        <p:nvGrpSpPr>
          <p:cNvPr id="4" name="Group 26"/>
          <p:cNvGrpSpPr/>
          <p:nvPr/>
        </p:nvGrpSpPr>
        <p:grpSpPr>
          <a:xfrm>
            <a:off x="1752600" y="1295400"/>
            <a:ext cx="2057400" cy="949903"/>
            <a:chOff x="6553200" y="1676400"/>
            <a:chExt cx="2057400" cy="949903"/>
          </a:xfrm>
        </p:grpSpPr>
        <p:sp>
          <p:nvSpPr>
            <p:cNvPr id="28" name="TextBox 27"/>
            <p:cNvSpPr txBox="1"/>
            <p:nvPr/>
          </p:nvSpPr>
          <p:spPr>
            <a:xfrm>
              <a:off x="6553200" y="1905000"/>
              <a:ext cx="2057400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latin typeface="Courier New" pitchFamily="49" charset="0"/>
                  <a:cs typeface="Courier New" pitchFamily="49" charset="0"/>
                </a:rPr>
                <a:t>add</a:t>
              </a:r>
              <a:endParaRPr lang="en-US" sz="2400" b="1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553200" y="1676400"/>
              <a:ext cx="2057400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 smtClean="0">
                  <a:solidFill>
                    <a:srgbClr val="CC6600"/>
                  </a:solidFill>
                  <a:latin typeface="Calibri" pitchFamily="34" charset="0"/>
                </a:rPr>
                <a:t>boolean</a:t>
              </a:r>
              <a:endParaRPr lang="en-US" dirty="0" smtClean="0">
                <a:solidFill>
                  <a:srgbClr val="CC6600"/>
                </a:solidFill>
                <a:latin typeface="Calibri" pitchFamily="34" charset="0"/>
              </a:endParaRPr>
            </a:p>
            <a:p>
              <a:pPr algn="ctr"/>
              <a:endParaRPr lang="en-US" dirty="0">
                <a:solidFill>
                  <a:srgbClr val="CC6600"/>
                </a:solidFill>
                <a:latin typeface="Calibri" pitchFamily="34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553200" y="2256971"/>
              <a:ext cx="205740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CC6600"/>
                  </a:solidFill>
                  <a:latin typeface="Calibri" pitchFamily="34" charset="0"/>
                </a:rPr>
                <a:t>List&lt;String&gt;, String</a:t>
              </a:r>
              <a:endParaRPr lang="en-US" dirty="0">
                <a:solidFill>
                  <a:srgbClr val="CC6600"/>
                </a:solidFill>
                <a:latin typeface="Calibri" pitchFamily="34" charset="0"/>
              </a:endParaRPr>
            </a:p>
          </p:txBody>
        </p:sp>
      </p:grpSp>
      <p:grpSp>
        <p:nvGrpSpPr>
          <p:cNvPr id="5" name="Group 15"/>
          <p:cNvGrpSpPr/>
          <p:nvPr/>
        </p:nvGrpSpPr>
        <p:grpSpPr>
          <a:xfrm>
            <a:off x="3352800" y="1295400"/>
            <a:ext cx="2057400" cy="690265"/>
            <a:chOff x="304800" y="4753429"/>
            <a:chExt cx="2057400" cy="690265"/>
          </a:xfrm>
        </p:grpSpPr>
        <p:sp>
          <p:nvSpPr>
            <p:cNvPr id="19" name="TextBox 18"/>
            <p:cNvSpPr txBox="1"/>
            <p:nvPr/>
          </p:nvSpPr>
          <p:spPr>
            <a:xfrm>
              <a:off x="304800" y="4982029"/>
              <a:ext cx="2057400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 smtClean="0">
                  <a:latin typeface="Courier New" pitchFamily="49" charset="0"/>
                  <a:cs typeface="Courier New" pitchFamily="49" charset="0"/>
                </a:rPr>
                <a:t>src</a:t>
              </a:r>
              <a:endParaRPr lang="en-US" sz="2400" b="1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04800" y="4753429"/>
              <a:ext cx="205740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 smtClean="0">
                  <a:solidFill>
                    <a:srgbClr val="CC6600"/>
                  </a:solidFill>
                  <a:latin typeface="Calibri" pitchFamily="34" charset="0"/>
                </a:rPr>
                <a:t>BufferedReader</a:t>
              </a:r>
              <a:endParaRPr lang="en-US" dirty="0">
                <a:solidFill>
                  <a:srgbClr val="CC6600"/>
                </a:solidFill>
                <a:latin typeface="Calibri" pitchFamily="34" charset="0"/>
              </a:endParaRPr>
            </a:p>
          </p:txBody>
        </p:sp>
      </p:grpSp>
      <p:grpSp>
        <p:nvGrpSpPr>
          <p:cNvPr id="6" name="Group 20"/>
          <p:cNvGrpSpPr/>
          <p:nvPr/>
        </p:nvGrpSpPr>
        <p:grpSpPr>
          <a:xfrm>
            <a:off x="5029200" y="1295400"/>
            <a:ext cx="2057400" cy="949903"/>
            <a:chOff x="6629400" y="3000829"/>
            <a:chExt cx="2057400" cy="949903"/>
          </a:xfrm>
        </p:grpSpPr>
        <p:sp>
          <p:nvSpPr>
            <p:cNvPr id="22" name="TextBox 21"/>
            <p:cNvSpPr txBox="1"/>
            <p:nvPr/>
          </p:nvSpPr>
          <p:spPr>
            <a:xfrm>
              <a:off x="6629400" y="3229429"/>
              <a:ext cx="2057400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 smtClean="0">
                  <a:latin typeface="Courier New" pitchFamily="49" charset="0"/>
                  <a:cs typeface="Courier New" pitchFamily="49" charset="0"/>
                </a:rPr>
                <a:t>readLine</a:t>
              </a:r>
              <a:endParaRPr lang="en-US" sz="2400" b="1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629400" y="3000829"/>
              <a:ext cx="205740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CC6600"/>
                  </a:solidFill>
                  <a:latin typeface="Calibri" pitchFamily="34" charset="0"/>
                </a:rPr>
                <a:t>String</a:t>
              </a:r>
              <a:endParaRPr lang="en-US" dirty="0">
                <a:solidFill>
                  <a:srgbClr val="CC6600"/>
                </a:solidFill>
                <a:latin typeface="Calibri" pitchFamily="34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629400" y="3581400"/>
              <a:ext cx="205740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 smtClean="0">
                  <a:solidFill>
                    <a:srgbClr val="CC6600"/>
                  </a:solidFill>
                  <a:latin typeface="Calibri" pitchFamily="34" charset="0"/>
                </a:rPr>
                <a:t>BufferedReader</a:t>
              </a:r>
              <a:endParaRPr lang="en-US" dirty="0">
                <a:solidFill>
                  <a:srgbClr val="CC6600"/>
                </a:solidFill>
                <a:latin typeface="Calibri" pitchFamily="34" charset="0"/>
              </a:endParaRPr>
            </a:p>
          </p:txBody>
        </p:sp>
      </p:grpSp>
      <p:sp>
        <p:nvSpPr>
          <p:cNvPr id="21" name="Rounded Rectangle 20"/>
          <p:cNvSpPr/>
          <p:nvPr/>
        </p:nvSpPr>
        <p:spPr bwMode="auto">
          <a:xfrm>
            <a:off x="5181600" y="3581400"/>
            <a:ext cx="990600" cy="243114"/>
          </a:xfrm>
          <a:prstGeom prst="roundRect">
            <a:avLst/>
          </a:prstGeom>
          <a:noFill/>
          <a:ln w="25400" cap="flat" cmpd="sng" algn="ctr">
            <a:solidFill>
              <a:srgbClr val="CC6600"/>
            </a:solidFill>
            <a:prstDash val="solid"/>
            <a:round/>
            <a:headEnd type="none" w="med" len="med"/>
            <a:tailEnd type="triangle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3" name="Straight Arrow Connector 22"/>
          <p:cNvCxnSpPr/>
          <p:nvPr/>
        </p:nvCxnSpPr>
        <p:spPr bwMode="auto">
          <a:xfrm flipV="1">
            <a:off x="5715000" y="1905000"/>
            <a:ext cx="1828800" cy="1676400"/>
          </a:xfrm>
          <a:prstGeom prst="straightConnector1">
            <a:avLst/>
          </a:prstGeom>
          <a:solidFill>
            <a:schemeClr val="bg1"/>
          </a:solidFill>
          <a:ln w="25400" cap="flat" cmpd="sng" algn="ctr">
            <a:solidFill>
              <a:srgbClr val="CC6600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27" name="Group 20"/>
          <p:cNvGrpSpPr/>
          <p:nvPr/>
        </p:nvGrpSpPr>
        <p:grpSpPr>
          <a:xfrm>
            <a:off x="6934200" y="1295400"/>
            <a:ext cx="2057400" cy="597932"/>
            <a:chOff x="6629400" y="3000829"/>
            <a:chExt cx="2057400" cy="597932"/>
          </a:xfrm>
        </p:grpSpPr>
        <p:sp>
          <p:nvSpPr>
            <p:cNvPr id="31" name="TextBox 30"/>
            <p:cNvSpPr txBox="1"/>
            <p:nvPr/>
          </p:nvSpPr>
          <p:spPr>
            <a:xfrm>
              <a:off x="6629400" y="3229429"/>
              <a:ext cx="205740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Courier New" pitchFamily="49" charset="0"/>
                  <a:cs typeface="Courier New" pitchFamily="49" charset="0"/>
                </a:rPr>
                <a:t>new String</a:t>
              </a:r>
              <a:endParaRPr lang="en-US" b="1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6629400" y="3000829"/>
              <a:ext cx="205740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CC6600"/>
                  </a:solidFill>
                  <a:latin typeface="Calibri" pitchFamily="34" charset="0"/>
                </a:rPr>
                <a:t>String</a:t>
              </a:r>
              <a:endParaRPr lang="en-US" dirty="0">
                <a:solidFill>
                  <a:srgbClr val="CC6600"/>
                </a:solidFill>
                <a:latin typeface="Calibri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Score Functions</a:t>
            </a:r>
            <a:endParaRPr lang="en-US" dirty="0"/>
          </a:p>
        </p:txBody>
      </p:sp>
      <p:pic>
        <p:nvPicPr>
          <p:cNvPr id="14" name="Picture 13" descr="quackcomplete1.png"/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r="7148"/>
          <a:stretch>
            <a:fillRect/>
          </a:stretch>
        </p:blipFill>
        <p:spPr>
          <a:xfrm>
            <a:off x="457200" y="3352800"/>
            <a:ext cx="8305800" cy="2657846"/>
          </a:xfrm>
          <a:prstGeom prst="rect">
            <a:avLst/>
          </a:prstGeom>
        </p:spPr>
      </p:pic>
      <p:grpSp>
        <p:nvGrpSpPr>
          <p:cNvPr id="3" name="Group 15"/>
          <p:cNvGrpSpPr/>
          <p:nvPr/>
        </p:nvGrpSpPr>
        <p:grpSpPr>
          <a:xfrm>
            <a:off x="228600" y="1295400"/>
            <a:ext cx="2057400" cy="690265"/>
            <a:chOff x="381000" y="2286000"/>
            <a:chExt cx="2057400" cy="690265"/>
          </a:xfrm>
        </p:grpSpPr>
        <p:sp>
          <p:nvSpPr>
            <p:cNvPr id="17" name="TextBox 16"/>
            <p:cNvSpPr txBox="1"/>
            <p:nvPr/>
          </p:nvSpPr>
          <p:spPr>
            <a:xfrm>
              <a:off x="381000" y="2514600"/>
              <a:ext cx="2057400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chemeClr val="bg1">
                      <a:lumMod val="65000"/>
                    </a:schemeClr>
                  </a:solidFill>
                  <a:latin typeface="Courier New" pitchFamily="49" charset="0"/>
                  <a:cs typeface="Courier New" pitchFamily="49" charset="0"/>
                </a:rPr>
                <a:t>array</a:t>
              </a:r>
              <a:endParaRPr lang="en-US" sz="2400" b="1" dirty="0">
                <a:solidFill>
                  <a:schemeClr val="bg1">
                    <a:lumMod val="65000"/>
                  </a:schemeClr>
                </a:solidFill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81000" y="2286000"/>
              <a:ext cx="205740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>
                      <a:lumMod val="65000"/>
                    </a:schemeClr>
                  </a:solidFill>
                  <a:latin typeface="Calibri" pitchFamily="34" charset="0"/>
                </a:rPr>
                <a:t>List&lt;String&gt;</a:t>
              </a:r>
              <a:endParaRPr lang="en-US" dirty="0">
                <a:solidFill>
                  <a:schemeClr val="bg1">
                    <a:lumMod val="65000"/>
                  </a:schemeClr>
                </a:solidFill>
                <a:latin typeface="Calibri" pitchFamily="34" charset="0"/>
              </a:endParaRPr>
            </a:p>
          </p:txBody>
        </p:sp>
      </p:grpSp>
      <p:grpSp>
        <p:nvGrpSpPr>
          <p:cNvPr id="4" name="Group 26"/>
          <p:cNvGrpSpPr/>
          <p:nvPr/>
        </p:nvGrpSpPr>
        <p:grpSpPr>
          <a:xfrm>
            <a:off x="1752600" y="1295400"/>
            <a:ext cx="2057400" cy="949903"/>
            <a:chOff x="6553200" y="1676400"/>
            <a:chExt cx="2057400" cy="949903"/>
          </a:xfrm>
        </p:grpSpPr>
        <p:sp>
          <p:nvSpPr>
            <p:cNvPr id="28" name="TextBox 27"/>
            <p:cNvSpPr txBox="1"/>
            <p:nvPr/>
          </p:nvSpPr>
          <p:spPr>
            <a:xfrm>
              <a:off x="6553200" y="1905000"/>
              <a:ext cx="2057400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chemeClr val="bg1">
                      <a:lumMod val="65000"/>
                    </a:schemeClr>
                  </a:solidFill>
                  <a:latin typeface="Courier New" pitchFamily="49" charset="0"/>
                  <a:cs typeface="Courier New" pitchFamily="49" charset="0"/>
                </a:rPr>
                <a:t>add</a:t>
              </a:r>
              <a:endParaRPr lang="en-US" sz="2400" b="1" dirty="0">
                <a:solidFill>
                  <a:schemeClr val="bg1">
                    <a:lumMod val="65000"/>
                  </a:schemeClr>
                </a:solidFill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553200" y="1676400"/>
              <a:ext cx="2057400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 smtClean="0">
                  <a:solidFill>
                    <a:schemeClr val="bg1">
                      <a:lumMod val="65000"/>
                    </a:schemeClr>
                  </a:solidFill>
                  <a:latin typeface="Calibri" pitchFamily="34" charset="0"/>
                </a:rPr>
                <a:t>boolean</a:t>
              </a:r>
              <a:endParaRPr lang="en-US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</a:endParaRPr>
            </a:p>
            <a:p>
              <a:pPr algn="ctr"/>
              <a:endParaRPr lang="en-US" dirty="0">
                <a:solidFill>
                  <a:schemeClr val="bg1">
                    <a:lumMod val="65000"/>
                  </a:schemeClr>
                </a:solidFill>
                <a:latin typeface="Calibri" pitchFamily="34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553200" y="2256971"/>
              <a:ext cx="205740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>
                      <a:lumMod val="65000"/>
                    </a:schemeClr>
                  </a:solidFill>
                  <a:latin typeface="Calibri" pitchFamily="34" charset="0"/>
                </a:rPr>
                <a:t>List&lt;String&gt;, String</a:t>
              </a:r>
              <a:endParaRPr lang="en-US" dirty="0">
                <a:solidFill>
                  <a:schemeClr val="bg1">
                    <a:lumMod val="65000"/>
                  </a:schemeClr>
                </a:solidFill>
                <a:latin typeface="Calibri" pitchFamily="34" charset="0"/>
              </a:endParaRPr>
            </a:p>
          </p:txBody>
        </p:sp>
      </p:grpSp>
      <p:grpSp>
        <p:nvGrpSpPr>
          <p:cNvPr id="5" name="Group 15"/>
          <p:cNvGrpSpPr/>
          <p:nvPr/>
        </p:nvGrpSpPr>
        <p:grpSpPr>
          <a:xfrm>
            <a:off x="3352800" y="1295400"/>
            <a:ext cx="2057400" cy="690265"/>
            <a:chOff x="304800" y="4753429"/>
            <a:chExt cx="2057400" cy="690265"/>
          </a:xfrm>
        </p:grpSpPr>
        <p:sp>
          <p:nvSpPr>
            <p:cNvPr id="19" name="TextBox 18"/>
            <p:cNvSpPr txBox="1"/>
            <p:nvPr/>
          </p:nvSpPr>
          <p:spPr>
            <a:xfrm>
              <a:off x="304800" y="4982029"/>
              <a:ext cx="2057400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 smtClean="0">
                  <a:solidFill>
                    <a:schemeClr val="bg1">
                      <a:lumMod val="65000"/>
                    </a:schemeClr>
                  </a:solidFill>
                  <a:latin typeface="Courier New" pitchFamily="49" charset="0"/>
                  <a:cs typeface="Courier New" pitchFamily="49" charset="0"/>
                </a:rPr>
                <a:t>src</a:t>
              </a:r>
              <a:endParaRPr lang="en-US" sz="2400" b="1" dirty="0">
                <a:solidFill>
                  <a:schemeClr val="bg1">
                    <a:lumMod val="65000"/>
                  </a:schemeClr>
                </a:solidFill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04800" y="4753429"/>
              <a:ext cx="205740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 smtClean="0">
                  <a:solidFill>
                    <a:schemeClr val="bg1">
                      <a:lumMod val="65000"/>
                    </a:schemeClr>
                  </a:solidFill>
                  <a:latin typeface="Calibri" pitchFamily="34" charset="0"/>
                </a:rPr>
                <a:t>BufferedReader</a:t>
              </a:r>
              <a:endParaRPr lang="en-US" dirty="0">
                <a:solidFill>
                  <a:schemeClr val="bg1">
                    <a:lumMod val="65000"/>
                  </a:schemeClr>
                </a:solidFill>
                <a:latin typeface="Calibri" pitchFamily="34" charset="0"/>
              </a:endParaRPr>
            </a:p>
          </p:txBody>
        </p:sp>
      </p:grpSp>
      <p:grpSp>
        <p:nvGrpSpPr>
          <p:cNvPr id="6" name="Group 20"/>
          <p:cNvGrpSpPr/>
          <p:nvPr/>
        </p:nvGrpSpPr>
        <p:grpSpPr>
          <a:xfrm>
            <a:off x="5029200" y="1295400"/>
            <a:ext cx="2057400" cy="949903"/>
            <a:chOff x="6629400" y="3000829"/>
            <a:chExt cx="2057400" cy="949903"/>
          </a:xfrm>
        </p:grpSpPr>
        <p:sp>
          <p:nvSpPr>
            <p:cNvPr id="22" name="TextBox 21"/>
            <p:cNvSpPr txBox="1"/>
            <p:nvPr/>
          </p:nvSpPr>
          <p:spPr>
            <a:xfrm>
              <a:off x="6629400" y="3229429"/>
              <a:ext cx="2057400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 smtClean="0">
                  <a:solidFill>
                    <a:schemeClr val="bg1">
                      <a:lumMod val="65000"/>
                    </a:schemeClr>
                  </a:solidFill>
                  <a:latin typeface="Courier New" pitchFamily="49" charset="0"/>
                  <a:cs typeface="Courier New" pitchFamily="49" charset="0"/>
                </a:rPr>
                <a:t>readLine</a:t>
              </a:r>
              <a:endParaRPr lang="en-US" sz="2400" b="1" dirty="0">
                <a:solidFill>
                  <a:schemeClr val="bg1">
                    <a:lumMod val="65000"/>
                  </a:schemeClr>
                </a:solidFill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629400" y="3000829"/>
              <a:ext cx="205740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>
                      <a:lumMod val="65000"/>
                    </a:schemeClr>
                  </a:solidFill>
                  <a:latin typeface="Calibri" pitchFamily="34" charset="0"/>
                </a:rPr>
                <a:t>String</a:t>
              </a:r>
              <a:endParaRPr lang="en-US" dirty="0">
                <a:solidFill>
                  <a:schemeClr val="bg1">
                    <a:lumMod val="65000"/>
                  </a:schemeClr>
                </a:solidFill>
                <a:latin typeface="Calibri" pitchFamily="34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629400" y="3581400"/>
              <a:ext cx="205740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 smtClean="0">
                  <a:solidFill>
                    <a:schemeClr val="bg1">
                      <a:lumMod val="65000"/>
                    </a:schemeClr>
                  </a:solidFill>
                  <a:latin typeface="Calibri" pitchFamily="34" charset="0"/>
                </a:rPr>
                <a:t>BufferedReader</a:t>
              </a:r>
              <a:endParaRPr lang="en-US" dirty="0">
                <a:solidFill>
                  <a:schemeClr val="bg1">
                    <a:lumMod val="65000"/>
                  </a:schemeClr>
                </a:solidFill>
                <a:latin typeface="Calibri" pitchFamily="34" charset="0"/>
              </a:endParaRPr>
            </a:p>
          </p:txBody>
        </p:sp>
      </p:grpSp>
      <p:grpSp>
        <p:nvGrpSpPr>
          <p:cNvPr id="7" name="Group 20"/>
          <p:cNvGrpSpPr/>
          <p:nvPr/>
        </p:nvGrpSpPr>
        <p:grpSpPr>
          <a:xfrm>
            <a:off x="6934200" y="1295400"/>
            <a:ext cx="2057400" cy="597932"/>
            <a:chOff x="6629400" y="3000829"/>
            <a:chExt cx="2057400" cy="597932"/>
          </a:xfrm>
        </p:grpSpPr>
        <p:sp>
          <p:nvSpPr>
            <p:cNvPr id="31" name="TextBox 30"/>
            <p:cNvSpPr txBox="1"/>
            <p:nvPr/>
          </p:nvSpPr>
          <p:spPr>
            <a:xfrm>
              <a:off x="6629400" y="3229429"/>
              <a:ext cx="205740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>
                      <a:lumMod val="65000"/>
                    </a:schemeClr>
                  </a:solidFill>
                  <a:latin typeface="Courier New" pitchFamily="49" charset="0"/>
                  <a:cs typeface="Courier New" pitchFamily="49" charset="0"/>
                </a:rPr>
                <a:t>new String</a:t>
              </a:r>
              <a:endParaRPr lang="en-US" b="1" dirty="0">
                <a:solidFill>
                  <a:schemeClr val="bg1">
                    <a:lumMod val="65000"/>
                  </a:schemeClr>
                </a:solidFill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6629400" y="3000829"/>
              <a:ext cx="205740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>
                      <a:lumMod val="65000"/>
                    </a:schemeClr>
                  </a:solidFill>
                  <a:latin typeface="Calibri" pitchFamily="34" charset="0"/>
                </a:rPr>
                <a:t>String</a:t>
              </a:r>
              <a:endParaRPr lang="en-US" dirty="0">
                <a:solidFill>
                  <a:schemeClr val="bg1">
                    <a:lumMod val="65000"/>
                  </a:schemeClr>
                </a:solidFill>
                <a:latin typeface="Calibri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Score Functions</a:t>
            </a:r>
            <a:endParaRPr lang="en-US" dirty="0"/>
          </a:p>
        </p:txBody>
      </p:sp>
      <p:grpSp>
        <p:nvGrpSpPr>
          <p:cNvPr id="3" name="Group 15"/>
          <p:cNvGrpSpPr/>
          <p:nvPr/>
        </p:nvGrpSpPr>
        <p:grpSpPr>
          <a:xfrm>
            <a:off x="228600" y="1295400"/>
            <a:ext cx="2057400" cy="690265"/>
            <a:chOff x="381000" y="2286000"/>
            <a:chExt cx="2057400" cy="690265"/>
          </a:xfrm>
        </p:grpSpPr>
        <p:sp>
          <p:nvSpPr>
            <p:cNvPr id="17" name="TextBox 16"/>
            <p:cNvSpPr txBox="1"/>
            <p:nvPr/>
          </p:nvSpPr>
          <p:spPr>
            <a:xfrm>
              <a:off x="381000" y="2514600"/>
              <a:ext cx="2057400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chemeClr val="bg1">
                      <a:lumMod val="65000"/>
                    </a:schemeClr>
                  </a:solidFill>
                  <a:latin typeface="Courier New" pitchFamily="49" charset="0"/>
                  <a:cs typeface="Courier New" pitchFamily="49" charset="0"/>
                </a:rPr>
                <a:t>array</a:t>
              </a:r>
              <a:endParaRPr lang="en-US" sz="2400" b="1" dirty="0">
                <a:solidFill>
                  <a:schemeClr val="bg1">
                    <a:lumMod val="65000"/>
                  </a:schemeClr>
                </a:solidFill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81000" y="2286000"/>
              <a:ext cx="205740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>
                      <a:lumMod val="65000"/>
                    </a:schemeClr>
                  </a:solidFill>
                  <a:latin typeface="Calibri" pitchFamily="34" charset="0"/>
                </a:rPr>
                <a:t>List&lt;String&gt;</a:t>
              </a:r>
              <a:endParaRPr lang="en-US" dirty="0">
                <a:solidFill>
                  <a:schemeClr val="bg1">
                    <a:lumMod val="65000"/>
                  </a:schemeClr>
                </a:solidFill>
                <a:latin typeface="Calibri" pitchFamily="34" charset="0"/>
              </a:endParaRPr>
            </a:p>
          </p:txBody>
        </p:sp>
      </p:grpSp>
      <p:grpSp>
        <p:nvGrpSpPr>
          <p:cNvPr id="4" name="Group 26"/>
          <p:cNvGrpSpPr/>
          <p:nvPr/>
        </p:nvGrpSpPr>
        <p:grpSpPr>
          <a:xfrm>
            <a:off x="1752600" y="1295400"/>
            <a:ext cx="2057400" cy="949903"/>
            <a:chOff x="6553200" y="1676400"/>
            <a:chExt cx="2057400" cy="949903"/>
          </a:xfrm>
        </p:grpSpPr>
        <p:sp>
          <p:nvSpPr>
            <p:cNvPr id="28" name="TextBox 27"/>
            <p:cNvSpPr txBox="1"/>
            <p:nvPr/>
          </p:nvSpPr>
          <p:spPr>
            <a:xfrm>
              <a:off x="6553200" y="1905000"/>
              <a:ext cx="2057400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chemeClr val="bg1">
                      <a:lumMod val="65000"/>
                    </a:schemeClr>
                  </a:solidFill>
                  <a:latin typeface="Courier New" pitchFamily="49" charset="0"/>
                  <a:cs typeface="Courier New" pitchFamily="49" charset="0"/>
                </a:rPr>
                <a:t>add</a:t>
              </a:r>
              <a:endParaRPr lang="en-US" sz="2400" b="1" dirty="0">
                <a:solidFill>
                  <a:schemeClr val="bg1">
                    <a:lumMod val="65000"/>
                  </a:schemeClr>
                </a:solidFill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553200" y="1676400"/>
              <a:ext cx="2057400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 smtClean="0">
                  <a:solidFill>
                    <a:schemeClr val="bg1">
                      <a:lumMod val="65000"/>
                    </a:schemeClr>
                  </a:solidFill>
                  <a:latin typeface="Calibri" pitchFamily="34" charset="0"/>
                </a:rPr>
                <a:t>boolean</a:t>
              </a:r>
              <a:endParaRPr lang="en-US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</a:endParaRPr>
            </a:p>
            <a:p>
              <a:pPr algn="ctr"/>
              <a:endParaRPr lang="en-US" dirty="0">
                <a:solidFill>
                  <a:schemeClr val="bg1">
                    <a:lumMod val="65000"/>
                  </a:schemeClr>
                </a:solidFill>
                <a:latin typeface="Calibri" pitchFamily="34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553200" y="2256971"/>
              <a:ext cx="205740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>
                      <a:lumMod val="65000"/>
                    </a:schemeClr>
                  </a:solidFill>
                  <a:latin typeface="Calibri" pitchFamily="34" charset="0"/>
                </a:rPr>
                <a:t>List&lt;String&gt;, String</a:t>
              </a:r>
              <a:endParaRPr lang="en-US" dirty="0">
                <a:solidFill>
                  <a:schemeClr val="bg1">
                    <a:lumMod val="65000"/>
                  </a:schemeClr>
                </a:solidFill>
                <a:latin typeface="Calibri" pitchFamily="34" charset="0"/>
              </a:endParaRPr>
            </a:p>
          </p:txBody>
        </p:sp>
      </p:grpSp>
      <p:grpSp>
        <p:nvGrpSpPr>
          <p:cNvPr id="5" name="Group 15"/>
          <p:cNvGrpSpPr/>
          <p:nvPr/>
        </p:nvGrpSpPr>
        <p:grpSpPr>
          <a:xfrm>
            <a:off x="3352800" y="1295400"/>
            <a:ext cx="2057400" cy="690265"/>
            <a:chOff x="304800" y="4753429"/>
            <a:chExt cx="2057400" cy="690265"/>
          </a:xfrm>
        </p:grpSpPr>
        <p:sp>
          <p:nvSpPr>
            <p:cNvPr id="19" name="TextBox 18"/>
            <p:cNvSpPr txBox="1"/>
            <p:nvPr/>
          </p:nvSpPr>
          <p:spPr>
            <a:xfrm>
              <a:off x="304800" y="4982029"/>
              <a:ext cx="2057400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 smtClean="0">
                  <a:solidFill>
                    <a:schemeClr val="bg1">
                      <a:lumMod val="65000"/>
                    </a:schemeClr>
                  </a:solidFill>
                  <a:latin typeface="Courier New" pitchFamily="49" charset="0"/>
                  <a:cs typeface="Courier New" pitchFamily="49" charset="0"/>
                </a:rPr>
                <a:t>src</a:t>
              </a:r>
              <a:endParaRPr lang="en-US" sz="2400" b="1" dirty="0">
                <a:solidFill>
                  <a:schemeClr val="bg1">
                    <a:lumMod val="65000"/>
                  </a:schemeClr>
                </a:solidFill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04800" y="4753429"/>
              <a:ext cx="205740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 smtClean="0">
                  <a:solidFill>
                    <a:schemeClr val="bg1">
                      <a:lumMod val="65000"/>
                    </a:schemeClr>
                  </a:solidFill>
                  <a:latin typeface="Calibri" pitchFamily="34" charset="0"/>
                </a:rPr>
                <a:t>BufferedReader</a:t>
              </a:r>
              <a:endParaRPr lang="en-US" dirty="0">
                <a:solidFill>
                  <a:schemeClr val="bg1">
                    <a:lumMod val="65000"/>
                  </a:schemeClr>
                </a:solidFill>
                <a:latin typeface="Calibri" pitchFamily="34" charset="0"/>
              </a:endParaRPr>
            </a:p>
          </p:txBody>
        </p:sp>
      </p:grpSp>
      <p:grpSp>
        <p:nvGrpSpPr>
          <p:cNvPr id="6" name="Group 20"/>
          <p:cNvGrpSpPr/>
          <p:nvPr/>
        </p:nvGrpSpPr>
        <p:grpSpPr>
          <a:xfrm>
            <a:off x="5029200" y="1295400"/>
            <a:ext cx="2057400" cy="949903"/>
            <a:chOff x="6629400" y="3000829"/>
            <a:chExt cx="2057400" cy="949903"/>
          </a:xfrm>
        </p:grpSpPr>
        <p:sp>
          <p:nvSpPr>
            <p:cNvPr id="22" name="TextBox 21"/>
            <p:cNvSpPr txBox="1"/>
            <p:nvPr/>
          </p:nvSpPr>
          <p:spPr>
            <a:xfrm>
              <a:off x="6629400" y="3229429"/>
              <a:ext cx="2057400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 smtClean="0">
                  <a:solidFill>
                    <a:schemeClr val="bg1">
                      <a:lumMod val="65000"/>
                    </a:schemeClr>
                  </a:solidFill>
                  <a:latin typeface="Courier New" pitchFamily="49" charset="0"/>
                  <a:cs typeface="Courier New" pitchFamily="49" charset="0"/>
                </a:rPr>
                <a:t>readLine</a:t>
              </a:r>
              <a:endParaRPr lang="en-US" sz="2400" b="1" dirty="0">
                <a:solidFill>
                  <a:schemeClr val="bg1">
                    <a:lumMod val="65000"/>
                  </a:schemeClr>
                </a:solidFill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629400" y="3000829"/>
              <a:ext cx="205740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>
                      <a:lumMod val="65000"/>
                    </a:schemeClr>
                  </a:solidFill>
                  <a:latin typeface="Calibri" pitchFamily="34" charset="0"/>
                </a:rPr>
                <a:t>String</a:t>
              </a:r>
              <a:endParaRPr lang="en-US" dirty="0">
                <a:solidFill>
                  <a:schemeClr val="bg1">
                    <a:lumMod val="65000"/>
                  </a:schemeClr>
                </a:solidFill>
                <a:latin typeface="Calibri" pitchFamily="34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629400" y="3581400"/>
              <a:ext cx="205740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 smtClean="0">
                  <a:solidFill>
                    <a:schemeClr val="bg1">
                      <a:lumMod val="65000"/>
                    </a:schemeClr>
                  </a:solidFill>
                  <a:latin typeface="Calibri" pitchFamily="34" charset="0"/>
                </a:rPr>
                <a:t>BufferedReader</a:t>
              </a:r>
              <a:endParaRPr lang="en-US" dirty="0">
                <a:solidFill>
                  <a:schemeClr val="bg1">
                    <a:lumMod val="65000"/>
                  </a:schemeClr>
                </a:solidFill>
                <a:latin typeface="Calibri" pitchFamily="34" charset="0"/>
              </a:endParaRPr>
            </a:p>
          </p:txBody>
        </p:sp>
      </p:grpSp>
      <p:grpSp>
        <p:nvGrpSpPr>
          <p:cNvPr id="7" name="Group 20"/>
          <p:cNvGrpSpPr/>
          <p:nvPr/>
        </p:nvGrpSpPr>
        <p:grpSpPr>
          <a:xfrm>
            <a:off x="6934200" y="1295400"/>
            <a:ext cx="2057400" cy="597932"/>
            <a:chOff x="6629400" y="3000829"/>
            <a:chExt cx="2057400" cy="597932"/>
          </a:xfrm>
        </p:grpSpPr>
        <p:sp>
          <p:nvSpPr>
            <p:cNvPr id="31" name="TextBox 30"/>
            <p:cNvSpPr txBox="1"/>
            <p:nvPr/>
          </p:nvSpPr>
          <p:spPr>
            <a:xfrm>
              <a:off x="6629400" y="3229429"/>
              <a:ext cx="205740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>
                      <a:lumMod val="65000"/>
                    </a:schemeClr>
                  </a:solidFill>
                  <a:latin typeface="Courier New" pitchFamily="49" charset="0"/>
                  <a:cs typeface="Courier New" pitchFamily="49" charset="0"/>
                </a:rPr>
                <a:t>new String</a:t>
              </a:r>
              <a:endParaRPr lang="en-US" b="1" dirty="0">
                <a:solidFill>
                  <a:schemeClr val="bg1">
                    <a:lumMod val="65000"/>
                  </a:schemeClr>
                </a:solidFill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6629400" y="3000829"/>
              <a:ext cx="205740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>
                      <a:lumMod val="65000"/>
                    </a:schemeClr>
                  </a:solidFill>
                  <a:latin typeface="Calibri" pitchFamily="34" charset="0"/>
                </a:rPr>
                <a:t>String</a:t>
              </a:r>
              <a:endParaRPr lang="en-US" dirty="0">
                <a:solidFill>
                  <a:schemeClr val="bg1">
                    <a:lumMod val="65000"/>
                  </a:schemeClr>
                </a:solidFill>
                <a:latin typeface="Calibri" pitchFamily="34" charset="0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1172029" y="3940629"/>
            <a:ext cx="16594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add line</a:t>
            </a:r>
            <a:endParaRPr lang="en-US" sz="2400" b="1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/>
          <p:cNvGrpSpPr/>
          <p:nvPr/>
        </p:nvGrpSpPr>
        <p:grpSpPr>
          <a:xfrm>
            <a:off x="6781800" y="1524000"/>
            <a:ext cx="253999" cy="369332"/>
            <a:chOff x="5689601" y="2979055"/>
            <a:chExt cx="253999" cy="369332"/>
          </a:xfrm>
        </p:grpSpPr>
        <p:sp>
          <p:nvSpPr>
            <p:cNvPr id="41" name="Oval 40"/>
            <p:cNvSpPr/>
            <p:nvPr/>
          </p:nvSpPr>
          <p:spPr bwMode="auto">
            <a:xfrm>
              <a:off x="5715000" y="3048000"/>
              <a:ext cx="228600" cy="2286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  <a:round/>
              <a:headEnd type="none" w="med" len="med"/>
              <a:tailEnd type="triangle" w="lg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5689601" y="2979055"/>
              <a:ext cx="2423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  <a:latin typeface="Albertus MT Lt" pitchFamily="18" charset="0"/>
                </a:rPr>
                <a:t>1</a:t>
              </a:r>
              <a:endParaRPr lang="en-US" sz="2000" b="1" dirty="0">
                <a:solidFill>
                  <a:schemeClr val="bg1"/>
                </a:solidFill>
                <a:latin typeface="Albertus MT Lt" pitchFamily="18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Score Functions</a:t>
            </a:r>
            <a:endParaRPr lang="en-US" dirty="0"/>
          </a:p>
        </p:txBody>
      </p:sp>
      <p:grpSp>
        <p:nvGrpSpPr>
          <p:cNvPr id="3" name="Group 15"/>
          <p:cNvGrpSpPr/>
          <p:nvPr/>
        </p:nvGrpSpPr>
        <p:grpSpPr>
          <a:xfrm>
            <a:off x="228600" y="1295400"/>
            <a:ext cx="2057400" cy="690265"/>
            <a:chOff x="381000" y="2286000"/>
            <a:chExt cx="2057400" cy="690265"/>
          </a:xfrm>
        </p:grpSpPr>
        <p:sp>
          <p:nvSpPr>
            <p:cNvPr id="17" name="TextBox 16"/>
            <p:cNvSpPr txBox="1"/>
            <p:nvPr/>
          </p:nvSpPr>
          <p:spPr>
            <a:xfrm>
              <a:off x="381000" y="2514600"/>
              <a:ext cx="2057400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chemeClr val="bg1">
                      <a:lumMod val="65000"/>
                    </a:schemeClr>
                  </a:solidFill>
                  <a:latin typeface="Courier New" pitchFamily="49" charset="0"/>
                  <a:cs typeface="Courier New" pitchFamily="49" charset="0"/>
                </a:rPr>
                <a:t>array</a:t>
              </a:r>
              <a:endParaRPr lang="en-US" sz="2400" b="1" dirty="0">
                <a:solidFill>
                  <a:schemeClr val="bg1">
                    <a:lumMod val="65000"/>
                  </a:schemeClr>
                </a:solidFill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81000" y="2286000"/>
              <a:ext cx="205740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>
                      <a:lumMod val="65000"/>
                    </a:schemeClr>
                  </a:solidFill>
                  <a:latin typeface="Calibri" pitchFamily="34" charset="0"/>
                </a:rPr>
                <a:t>List&lt;String&gt;</a:t>
              </a:r>
              <a:endParaRPr lang="en-US" dirty="0">
                <a:solidFill>
                  <a:schemeClr val="bg1">
                    <a:lumMod val="65000"/>
                  </a:schemeClr>
                </a:solidFill>
                <a:latin typeface="Calibri" pitchFamily="34" charset="0"/>
              </a:endParaRPr>
            </a:p>
          </p:txBody>
        </p:sp>
      </p:grpSp>
      <p:grpSp>
        <p:nvGrpSpPr>
          <p:cNvPr id="4" name="Group 26"/>
          <p:cNvGrpSpPr/>
          <p:nvPr/>
        </p:nvGrpSpPr>
        <p:grpSpPr>
          <a:xfrm>
            <a:off x="1752600" y="1295400"/>
            <a:ext cx="2057400" cy="949903"/>
            <a:chOff x="6553200" y="1676400"/>
            <a:chExt cx="2057400" cy="949903"/>
          </a:xfrm>
        </p:grpSpPr>
        <p:sp>
          <p:nvSpPr>
            <p:cNvPr id="28" name="TextBox 27"/>
            <p:cNvSpPr txBox="1"/>
            <p:nvPr/>
          </p:nvSpPr>
          <p:spPr>
            <a:xfrm>
              <a:off x="6553200" y="1905000"/>
              <a:ext cx="2057400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chemeClr val="bg1">
                      <a:lumMod val="65000"/>
                    </a:schemeClr>
                  </a:solidFill>
                  <a:latin typeface="Courier New" pitchFamily="49" charset="0"/>
                  <a:cs typeface="Courier New" pitchFamily="49" charset="0"/>
                </a:rPr>
                <a:t>add</a:t>
              </a:r>
              <a:endParaRPr lang="en-US" sz="2400" b="1" dirty="0">
                <a:solidFill>
                  <a:schemeClr val="bg1">
                    <a:lumMod val="65000"/>
                  </a:schemeClr>
                </a:solidFill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553200" y="1676400"/>
              <a:ext cx="2057400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 smtClean="0">
                  <a:solidFill>
                    <a:schemeClr val="bg1">
                      <a:lumMod val="65000"/>
                    </a:schemeClr>
                  </a:solidFill>
                  <a:latin typeface="Calibri" pitchFamily="34" charset="0"/>
                </a:rPr>
                <a:t>boolean</a:t>
              </a:r>
              <a:endParaRPr lang="en-US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</a:endParaRPr>
            </a:p>
            <a:p>
              <a:pPr algn="ctr"/>
              <a:endParaRPr lang="en-US" dirty="0">
                <a:solidFill>
                  <a:schemeClr val="bg1">
                    <a:lumMod val="65000"/>
                  </a:schemeClr>
                </a:solidFill>
                <a:latin typeface="Calibri" pitchFamily="34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553200" y="2256971"/>
              <a:ext cx="205740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>
                      <a:lumMod val="65000"/>
                    </a:schemeClr>
                  </a:solidFill>
                  <a:latin typeface="Calibri" pitchFamily="34" charset="0"/>
                </a:rPr>
                <a:t>List&lt;String&gt;, String</a:t>
              </a:r>
              <a:endParaRPr lang="en-US" dirty="0">
                <a:solidFill>
                  <a:schemeClr val="bg1">
                    <a:lumMod val="65000"/>
                  </a:schemeClr>
                </a:solidFill>
                <a:latin typeface="Calibri" pitchFamily="34" charset="0"/>
              </a:endParaRPr>
            </a:p>
          </p:txBody>
        </p:sp>
      </p:grpSp>
      <p:grpSp>
        <p:nvGrpSpPr>
          <p:cNvPr id="5" name="Group 15"/>
          <p:cNvGrpSpPr/>
          <p:nvPr/>
        </p:nvGrpSpPr>
        <p:grpSpPr>
          <a:xfrm>
            <a:off x="3352800" y="1295400"/>
            <a:ext cx="2057400" cy="690265"/>
            <a:chOff x="304800" y="4753429"/>
            <a:chExt cx="2057400" cy="690265"/>
          </a:xfrm>
        </p:grpSpPr>
        <p:sp>
          <p:nvSpPr>
            <p:cNvPr id="19" name="TextBox 18"/>
            <p:cNvSpPr txBox="1"/>
            <p:nvPr/>
          </p:nvSpPr>
          <p:spPr>
            <a:xfrm>
              <a:off x="304800" y="4982029"/>
              <a:ext cx="2057400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 smtClean="0">
                  <a:solidFill>
                    <a:schemeClr val="bg1">
                      <a:lumMod val="65000"/>
                    </a:schemeClr>
                  </a:solidFill>
                  <a:latin typeface="Courier New" pitchFamily="49" charset="0"/>
                  <a:cs typeface="Courier New" pitchFamily="49" charset="0"/>
                </a:rPr>
                <a:t>src</a:t>
              </a:r>
              <a:endParaRPr lang="en-US" sz="2400" b="1" dirty="0">
                <a:solidFill>
                  <a:schemeClr val="bg1">
                    <a:lumMod val="65000"/>
                  </a:schemeClr>
                </a:solidFill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04800" y="4753429"/>
              <a:ext cx="205740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 smtClean="0">
                  <a:solidFill>
                    <a:schemeClr val="bg1">
                      <a:lumMod val="65000"/>
                    </a:schemeClr>
                  </a:solidFill>
                  <a:latin typeface="Calibri" pitchFamily="34" charset="0"/>
                </a:rPr>
                <a:t>BufferedReader</a:t>
              </a:r>
              <a:endParaRPr lang="en-US" dirty="0">
                <a:solidFill>
                  <a:schemeClr val="bg1">
                    <a:lumMod val="65000"/>
                  </a:schemeClr>
                </a:solidFill>
                <a:latin typeface="Calibri" pitchFamily="34" charset="0"/>
              </a:endParaRPr>
            </a:p>
          </p:txBody>
        </p:sp>
      </p:grpSp>
      <p:grpSp>
        <p:nvGrpSpPr>
          <p:cNvPr id="6" name="Group 20"/>
          <p:cNvGrpSpPr/>
          <p:nvPr/>
        </p:nvGrpSpPr>
        <p:grpSpPr>
          <a:xfrm>
            <a:off x="5029200" y="1295400"/>
            <a:ext cx="2057400" cy="949903"/>
            <a:chOff x="6629400" y="3000829"/>
            <a:chExt cx="2057400" cy="949903"/>
          </a:xfrm>
        </p:grpSpPr>
        <p:sp>
          <p:nvSpPr>
            <p:cNvPr id="22" name="TextBox 21"/>
            <p:cNvSpPr txBox="1"/>
            <p:nvPr/>
          </p:nvSpPr>
          <p:spPr>
            <a:xfrm>
              <a:off x="6629400" y="3229429"/>
              <a:ext cx="2057400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 smtClean="0">
                  <a:latin typeface="Courier New" pitchFamily="49" charset="0"/>
                  <a:cs typeface="Courier New" pitchFamily="49" charset="0"/>
                </a:rPr>
                <a:t>readLine</a:t>
              </a:r>
              <a:endParaRPr lang="en-US" sz="2400" b="1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629400" y="3000829"/>
              <a:ext cx="205740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CC6600"/>
                  </a:solidFill>
                  <a:latin typeface="Calibri" pitchFamily="34" charset="0"/>
                </a:rPr>
                <a:t>String</a:t>
              </a:r>
              <a:endParaRPr lang="en-US" dirty="0">
                <a:solidFill>
                  <a:srgbClr val="CC6600"/>
                </a:solidFill>
                <a:latin typeface="Calibri" pitchFamily="34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629400" y="3581400"/>
              <a:ext cx="205740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 smtClean="0">
                  <a:solidFill>
                    <a:srgbClr val="CC6600"/>
                  </a:solidFill>
                  <a:latin typeface="Calibri" pitchFamily="34" charset="0"/>
                </a:rPr>
                <a:t>BufferedReader</a:t>
              </a:r>
              <a:endParaRPr lang="en-US" dirty="0">
                <a:solidFill>
                  <a:srgbClr val="CC6600"/>
                </a:solidFill>
                <a:latin typeface="Calibri" pitchFamily="34" charset="0"/>
              </a:endParaRPr>
            </a:p>
          </p:txBody>
        </p:sp>
      </p:grpSp>
      <p:grpSp>
        <p:nvGrpSpPr>
          <p:cNvPr id="7" name="Group 20"/>
          <p:cNvGrpSpPr/>
          <p:nvPr/>
        </p:nvGrpSpPr>
        <p:grpSpPr>
          <a:xfrm>
            <a:off x="6934200" y="1295400"/>
            <a:ext cx="2057400" cy="597932"/>
            <a:chOff x="6629400" y="3000829"/>
            <a:chExt cx="2057400" cy="597932"/>
          </a:xfrm>
        </p:grpSpPr>
        <p:sp>
          <p:nvSpPr>
            <p:cNvPr id="31" name="TextBox 30"/>
            <p:cNvSpPr txBox="1"/>
            <p:nvPr/>
          </p:nvSpPr>
          <p:spPr>
            <a:xfrm>
              <a:off x="6629400" y="3229429"/>
              <a:ext cx="205740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>
                      <a:lumMod val="65000"/>
                    </a:schemeClr>
                  </a:solidFill>
                  <a:latin typeface="Courier New" pitchFamily="49" charset="0"/>
                  <a:cs typeface="Courier New" pitchFamily="49" charset="0"/>
                </a:rPr>
                <a:t>new String</a:t>
              </a:r>
              <a:endParaRPr lang="en-US" b="1" dirty="0">
                <a:solidFill>
                  <a:schemeClr val="bg1">
                    <a:lumMod val="65000"/>
                  </a:schemeClr>
                </a:solidFill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6629400" y="3000829"/>
              <a:ext cx="205740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>
                      <a:lumMod val="65000"/>
                    </a:schemeClr>
                  </a:solidFill>
                  <a:latin typeface="Calibri" pitchFamily="34" charset="0"/>
                </a:rPr>
                <a:t>String</a:t>
              </a:r>
              <a:endParaRPr lang="en-US" dirty="0">
                <a:solidFill>
                  <a:schemeClr val="bg1">
                    <a:lumMod val="65000"/>
                  </a:schemeClr>
                </a:solidFill>
                <a:latin typeface="Calibri" pitchFamily="34" charset="0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1172029" y="3940629"/>
            <a:ext cx="16594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add line</a:t>
            </a:r>
            <a:endParaRPr lang="en-US" sz="24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3" name="Rounded Rectangle 22"/>
          <p:cNvSpPr/>
          <p:nvPr/>
        </p:nvSpPr>
        <p:spPr bwMode="auto">
          <a:xfrm>
            <a:off x="5181600" y="1295400"/>
            <a:ext cx="1905000" cy="990600"/>
          </a:xfrm>
          <a:prstGeom prst="round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39" name="Straight Connector 38"/>
          <p:cNvCxnSpPr/>
          <p:nvPr/>
        </p:nvCxnSpPr>
        <p:spPr bwMode="auto">
          <a:xfrm flipV="1">
            <a:off x="2514600" y="1905000"/>
            <a:ext cx="3810000" cy="2057400"/>
          </a:xfrm>
          <a:prstGeom prst="line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Score Functions</a:t>
            </a:r>
            <a:endParaRPr lang="en-US" dirty="0"/>
          </a:p>
        </p:txBody>
      </p:sp>
      <p:grpSp>
        <p:nvGrpSpPr>
          <p:cNvPr id="3" name="Group 15"/>
          <p:cNvGrpSpPr/>
          <p:nvPr/>
        </p:nvGrpSpPr>
        <p:grpSpPr>
          <a:xfrm>
            <a:off x="228600" y="1295400"/>
            <a:ext cx="2057400" cy="690265"/>
            <a:chOff x="381000" y="2286000"/>
            <a:chExt cx="2057400" cy="690265"/>
          </a:xfrm>
        </p:grpSpPr>
        <p:sp>
          <p:nvSpPr>
            <p:cNvPr id="17" name="TextBox 16"/>
            <p:cNvSpPr txBox="1"/>
            <p:nvPr/>
          </p:nvSpPr>
          <p:spPr>
            <a:xfrm>
              <a:off x="381000" y="2514600"/>
              <a:ext cx="2057400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latin typeface="Courier New" pitchFamily="49" charset="0"/>
                  <a:cs typeface="Courier New" pitchFamily="49" charset="0"/>
                </a:rPr>
                <a:t>array</a:t>
              </a:r>
              <a:endParaRPr lang="en-US" sz="2400" b="1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81000" y="2286000"/>
              <a:ext cx="205740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CC6600"/>
                  </a:solidFill>
                  <a:latin typeface="Calibri" pitchFamily="34" charset="0"/>
                </a:rPr>
                <a:t>List&lt;String&gt;</a:t>
              </a:r>
              <a:endParaRPr lang="en-US" dirty="0">
                <a:solidFill>
                  <a:srgbClr val="CC6600"/>
                </a:solidFill>
                <a:latin typeface="Calibri" pitchFamily="34" charset="0"/>
              </a:endParaRPr>
            </a:p>
          </p:txBody>
        </p:sp>
      </p:grpSp>
      <p:grpSp>
        <p:nvGrpSpPr>
          <p:cNvPr id="4" name="Group 26"/>
          <p:cNvGrpSpPr/>
          <p:nvPr/>
        </p:nvGrpSpPr>
        <p:grpSpPr>
          <a:xfrm>
            <a:off x="1752600" y="1295400"/>
            <a:ext cx="2057400" cy="949903"/>
            <a:chOff x="6553200" y="1676400"/>
            <a:chExt cx="2057400" cy="949903"/>
          </a:xfrm>
        </p:grpSpPr>
        <p:sp>
          <p:nvSpPr>
            <p:cNvPr id="28" name="TextBox 27"/>
            <p:cNvSpPr txBox="1"/>
            <p:nvPr/>
          </p:nvSpPr>
          <p:spPr>
            <a:xfrm>
              <a:off x="6553200" y="1905000"/>
              <a:ext cx="2057400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latin typeface="Courier New" pitchFamily="49" charset="0"/>
                  <a:cs typeface="Courier New" pitchFamily="49" charset="0"/>
                </a:rPr>
                <a:t>add</a:t>
              </a:r>
              <a:endParaRPr lang="en-US" sz="2400" b="1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553200" y="1676400"/>
              <a:ext cx="2057400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 smtClean="0">
                  <a:solidFill>
                    <a:srgbClr val="CC6600"/>
                  </a:solidFill>
                  <a:latin typeface="Calibri" pitchFamily="34" charset="0"/>
                </a:rPr>
                <a:t>boolean</a:t>
              </a:r>
              <a:endParaRPr lang="en-US" dirty="0" smtClean="0">
                <a:solidFill>
                  <a:srgbClr val="CC6600"/>
                </a:solidFill>
                <a:latin typeface="Calibri" pitchFamily="34" charset="0"/>
              </a:endParaRPr>
            </a:p>
            <a:p>
              <a:pPr algn="ctr"/>
              <a:endParaRPr lang="en-US" dirty="0">
                <a:solidFill>
                  <a:srgbClr val="CC6600"/>
                </a:solidFill>
                <a:latin typeface="Calibri" pitchFamily="34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553200" y="2256971"/>
              <a:ext cx="205740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CC6600"/>
                  </a:solidFill>
                  <a:latin typeface="Calibri" pitchFamily="34" charset="0"/>
                </a:rPr>
                <a:t>List&lt;String&gt;, String</a:t>
              </a:r>
              <a:endParaRPr lang="en-US" dirty="0">
                <a:solidFill>
                  <a:srgbClr val="CC6600"/>
                </a:solidFill>
                <a:latin typeface="Calibri" pitchFamily="34" charset="0"/>
              </a:endParaRPr>
            </a:p>
          </p:txBody>
        </p:sp>
      </p:grpSp>
      <p:grpSp>
        <p:nvGrpSpPr>
          <p:cNvPr id="5" name="Group 15"/>
          <p:cNvGrpSpPr/>
          <p:nvPr/>
        </p:nvGrpSpPr>
        <p:grpSpPr>
          <a:xfrm>
            <a:off x="3352800" y="1295400"/>
            <a:ext cx="2057400" cy="690265"/>
            <a:chOff x="304800" y="4753429"/>
            <a:chExt cx="2057400" cy="690265"/>
          </a:xfrm>
        </p:grpSpPr>
        <p:sp>
          <p:nvSpPr>
            <p:cNvPr id="19" name="TextBox 18"/>
            <p:cNvSpPr txBox="1"/>
            <p:nvPr/>
          </p:nvSpPr>
          <p:spPr>
            <a:xfrm>
              <a:off x="304800" y="4982029"/>
              <a:ext cx="2057400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 smtClean="0">
                  <a:latin typeface="Courier New" pitchFamily="49" charset="0"/>
                  <a:cs typeface="Courier New" pitchFamily="49" charset="0"/>
                </a:rPr>
                <a:t>src</a:t>
              </a:r>
              <a:endParaRPr lang="en-US" sz="2400" b="1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04800" y="4753429"/>
              <a:ext cx="205740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 smtClean="0">
                  <a:solidFill>
                    <a:srgbClr val="CC6600"/>
                  </a:solidFill>
                  <a:latin typeface="Calibri" pitchFamily="34" charset="0"/>
                </a:rPr>
                <a:t>BufferedReader</a:t>
              </a:r>
              <a:endParaRPr lang="en-US" dirty="0">
                <a:solidFill>
                  <a:srgbClr val="CC6600"/>
                </a:solidFill>
                <a:latin typeface="Calibri" pitchFamily="34" charset="0"/>
              </a:endParaRPr>
            </a:p>
          </p:txBody>
        </p:sp>
      </p:grpSp>
      <p:grpSp>
        <p:nvGrpSpPr>
          <p:cNvPr id="6" name="Group 20"/>
          <p:cNvGrpSpPr/>
          <p:nvPr/>
        </p:nvGrpSpPr>
        <p:grpSpPr>
          <a:xfrm>
            <a:off x="5029200" y="1295400"/>
            <a:ext cx="2057400" cy="949903"/>
            <a:chOff x="6629400" y="3000829"/>
            <a:chExt cx="2057400" cy="949903"/>
          </a:xfrm>
        </p:grpSpPr>
        <p:sp>
          <p:nvSpPr>
            <p:cNvPr id="22" name="TextBox 21"/>
            <p:cNvSpPr txBox="1"/>
            <p:nvPr/>
          </p:nvSpPr>
          <p:spPr>
            <a:xfrm>
              <a:off x="6629400" y="3229429"/>
              <a:ext cx="2057400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 smtClean="0">
                  <a:latin typeface="Courier New" pitchFamily="49" charset="0"/>
                  <a:cs typeface="Courier New" pitchFamily="49" charset="0"/>
                </a:rPr>
                <a:t>readLine</a:t>
              </a:r>
              <a:endParaRPr lang="en-US" sz="2400" b="1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629400" y="3000829"/>
              <a:ext cx="205740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CC6600"/>
                  </a:solidFill>
                  <a:latin typeface="Calibri" pitchFamily="34" charset="0"/>
                </a:rPr>
                <a:t>String</a:t>
              </a:r>
              <a:endParaRPr lang="en-US" dirty="0">
                <a:solidFill>
                  <a:srgbClr val="CC6600"/>
                </a:solidFill>
                <a:latin typeface="Calibri" pitchFamily="34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629400" y="3581400"/>
              <a:ext cx="205740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 smtClean="0">
                  <a:solidFill>
                    <a:srgbClr val="CC6600"/>
                  </a:solidFill>
                  <a:latin typeface="Calibri" pitchFamily="34" charset="0"/>
                </a:rPr>
                <a:t>BufferedReader</a:t>
              </a:r>
              <a:endParaRPr lang="en-US" dirty="0">
                <a:solidFill>
                  <a:srgbClr val="CC6600"/>
                </a:solidFill>
                <a:latin typeface="Calibri" pitchFamily="34" charset="0"/>
              </a:endParaRPr>
            </a:p>
          </p:txBody>
        </p:sp>
      </p:grpSp>
      <p:grpSp>
        <p:nvGrpSpPr>
          <p:cNvPr id="7" name="Group 20"/>
          <p:cNvGrpSpPr/>
          <p:nvPr/>
        </p:nvGrpSpPr>
        <p:grpSpPr>
          <a:xfrm>
            <a:off x="6934200" y="1295400"/>
            <a:ext cx="2057400" cy="597932"/>
            <a:chOff x="6629400" y="3000829"/>
            <a:chExt cx="2057400" cy="597932"/>
          </a:xfrm>
        </p:grpSpPr>
        <p:sp>
          <p:nvSpPr>
            <p:cNvPr id="31" name="TextBox 30"/>
            <p:cNvSpPr txBox="1"/>
            <p:nvPr/>
          </p:nvSpPr>
          <p:spPr>
            <a:xfrm>
              <a:off x="6629400" y="3229429"/>
              <a:ext cx="205740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Courier New" pitchFamily="49" charset="0"/>
                  <a:cs typeface="Courier New" pitchFamily="49" charset="0"/>
                </a:rPr>
                <a:t>new String</a:t>
              </a:r>
              <a:endParaRPr lang="en-US" b="1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6629400" y="3000829"/>
              <a:ext cx="205740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CC6600"/>
                  </a:solidFill>
                  <a:latin typeface="Calibri" pitchFamily="34" charset="0"/>
                </a:rPr>
                <a:t>String</a:t>
              </a:r>
              <a:endParaRPr lang="en-US" dirty="0">
                <a:solidFill>
                  <a:srgbClr val="CC6600"/>
                </a:solidFill>
                <a:latin typeface="Calibri" pitchFamily="34" charset="0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1172029" y="3940629"/>
            <a:ext cx="16594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add line</a:t>
            </a:r>
            <a:endParaRPr lang="en-US" sz="2400" b="1" dirty="0"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50" name="Straight Connector 49"/>
          <p:cNvCxnSpPr/>
          <p:nvPr/>
        </p:nvCxnSpPr>
        <p:spPr bwMode="auto">
          <a:xfrm flipV="1">
            <a:off x="2514600" y="1905000"/>
            <a:ext cx="3810000" cy="2057400"/>
          </a:xfrm>
          <a:prstGeom prst="line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1" name="Straight Connector 50"/>
          <p:cNvCxnSpPr/>
          <p:nvPr/>
        </p:nvCxnSpPr>
        <p:spPr bwMode="auto">
          <a:xfrm rot="5400000" flipH="1" flipV="1">
            <a:off x="1104900" y="2400300"/>
            <a:ext cx="2057400" cy="1066800"/>
          </a:xfrm>
          <a:prstGeom prst="line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56" name="Group 55"/>
          <p:cNvGrpSpPr/>
          <p:nvPr/>
        </p:nvGrpSpPr>
        <p:grpSpPr>
          <a:xfrm>
            <a:off x="6781800" y="1524000"/>
            <a:ext cx="253999" cy="369332"/>
            <a:chOff x="5689601" y="2979055"/>
            <a:chExt cx="253999" cy="369332"/>
          </a:xfrm>
        </p:grpSpPr>
        <p:sp>
          <p:nvSpPr>
            <p:cNvPr id="57" name="Oval 56"/>
            <p:cNvSpPr/>
            <p:nvPr/>
          </p:nvSpPr>
          <p:spPr bwMode="auto">
            <a:xfrm>
              <a:off x="5715000" y="3048000"/>
              <a:ext cx="228600" cy="2286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  <a:round/>
              <a:headEnd type="none" w="med" len="med"/>
              <a:tailEnd type="triangle" w="lg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5689601" y="2979055"/>
              <a:ext cx="2423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  <a:latin typeface="Albertus MT Lt" pitchFamily="18" charset="0"/>
                </a:rPr>
                <a:t>1</a:t>
              </a:r>
              <a:endParaRPr lang="en-US" sz="2000" b="1" dirty="0">
                <a:solidFill>
                  <a:schemeClr val="bg1"/>
                </a:solidFill>
                <a:latin typeface="Albertus MT Lt" pitchFamily="18" charset="0"/>
              </a:endParaRP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3048000" y="1524000"/>
            <a:ext cx="253999" cy="369332"/>
            <a:chOff x="5689601" y="2979055"/>
            <a:chExt cx="253999" cy="369332"/>
          </a:xfrm>
        </p:grpSpPr>
        <p:sp>
          <p:nvSpPr>
            <p:cNvPr id="60" name="Oval 59"/>
            <p:cNvSpPr/>
            <p:nvPr/>
          </p:nvSpPr>
          <p:spPr bwMode="auto">
            <a:xfrm>
              <a:off x="5715000" y="3048000"/>
              <a:ext cx="228600" cy="2286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  <a:round/>
              <a:headEnd type="none" w="med" len="med"/>
              <a:tailEnd type="triangle" w="lg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5689601" y="2979055"/>
              <a:ext cx="2423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  <a:latin typeface="Albertus MT Lt" pitchFamily="18" charset="0"/>
                </a:rPr>
                <a:t>1</a:t>
              </a:r>
              <a:endParaRPr lang="en-US" sz="2000" b="1" dirty="0">
                <a:solidFill>
                  <a:schemeClr val="bg1"/>
                </a:solidFill>
                <a:latin typeface="Albertus MT Lt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Dynamic Program</a:t>
            </a:r>
            <a:endParaRPr lang="en-US" dirty="0"/>
          </a:p>
        </p:txBody>
      </p:sp>
      <p:grpSp>
        <p:nvGrpSpPr>
          <p:cNvPr id="302" name="Group 301"/>
          <p:cNvGrpSpPr/>
          <p:nvPr/>
        </p:nvGrpSpPr>
        <p:grpSpPr>
          <a:xfrm>
            <a:off x="381000" y="4953000"/>
            <a:ext cx="8382000" cy="1143794"/>
            <a:chOff x="381000" y="4953000"/>
            <a:chExt cx="8382000" cy="1143794"/>
          </a:xfrm>
        </p:grpSpPr>
        <p:cxnSp>
          <p:nvCxnSpPr>
            <p:cNvPr id="179" name="Straight Connector 178"/>
            <p:cNvCxnSpPr/>
            <p:nvPr/>
          </p:nvCxnSpPr>
          <p:spPr bwMode="auto">
            <a:xfrm rot="5400000">
              <a:off x="1867694" y="5523706"/>
              <a:ext cx="1143000" cy="1588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  <p:cxnSp>
          <p:nvCxnSpPr>
            <p:cNvPr id="180" name="Straight Connector 179"/>
            <p:cNvCxnSpPr/>
            <p:nvPr/>
          </p:nvCxnSpPr>
          <p:spPr bwMode="auto">
            <a:xfrm rot="5400000">
              <a:off x="3923506" y="5524500"/>
              <a:ext cx="1143794" cy="794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  <p:cxnSp>
          <p:nvCxnSpPr>
            <p:cNvPr id="181" name="Straight Connector 180"/>
            <p:cNvCxnSpPr/>
            <p:nvPr/>
          </p:nvCxnSpPr>
          <p:spPr bwMode="auto">
            <a:xfrm rot="5400000">
              <a:off x="8039100" y="5524500"/>
              <a:ext cx="1143794" cy="794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  <p:cxnSp>
          <p:nvCxnSpPr>
            <p:cNvPr id="182" name="Straight Connector 181"/>
            <p:cNvCxnSpPr/>
            <p:nvPr/>
          </p:nvCxnSpPr>
          <p:spPr bwMode="auto">
            <a:xfrm>
              <a:off x="381000" y="5181600"/>
              <a:ext cx="8382000" cy="1588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  <p:cxnSp>
          <p:nvCxnSpPr>
            <p:cNvPr id="183" name="Straight Connector 182"/>
            <p:cNvCxnSpPr/>
            <p:nvPr/>
          </p:nvCxnSpPr>
          <p:spPr bwMode="auto">
            <a:xfrm rot="5400000">
              <a:off x="-38100" y="5524500"/>
              <a:ext cx="1143794" cy="794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  <p:cxnSp>
          <p:nvCxnSpPr>
            <p:cNvPr id="184" name="Straight Connector 183"/>
            <p:cNvCxnSpPr/>
            <p:nvPr/>
          </p:nvCxnSpPr>
          <p:spPr bwMode="auto">
            <a:xfrm rot="5400000">
              <a:off x="5981700" y="5524500"/>
              <a:ext cx="1143794" cy="794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  <p:cxnSp>
          <p:nvCxnSpPr>
            <p:cNvPr id="185" name="Straight Connector 184"/>
            <p:cNvCxnSpPr/>
            <p:nvPr/>
          </p:nvCxnSpPr>
          <p:spPr bwMode="auto">
            <a:xfrm>
              <a:off x="381000" y="4953000"/>
              <a:ext cx="8382000" cy="1588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</p:grpSp>
      <p:grpSp>
        <p:nvGrpSpPr>
          <p:cNvPr id="301" name="Group 300"/>
          <p:cNvGrpSpPr/>
          <p:nvPr/>
        </p:nvGrpSpPr>
        <p:grpSpPr>
          <a:xfrm>
            <a:off x="457200" y="4876800"/>
            <a:ext cx="8153400" cy="369332"/>
            <a:chOff x="457200" y="4876800"/>
            <a:chExt cx="8153400" cy="369332"/>
          </a:xfrm>
        </p:grpSpPr>
        <p:sp>
          <p:nvSpPr>
            <p:cNvPr id="186" name="TextBox 185"/>
            <p:cNvSpPr txBox="1"/>
            <p:nvPr/>
          </p:nvSpPr>
          <p:spPr>
            <a:xfrm>
              <a:off x="457200" y="4876800"/>
              <a:ext cx="205740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CC6600"/>
                  </a:solidFill>
                  <a:latin typeface="Calibri" pitchFamily="34" charset="0"/>
                </a:rPr>
                <a:t>List&lt;String&gt;</a:t>
              </a:r>
              <a:endParaRPr lang="en-US" dirty="0">
                <a:solidFill>
                  <a:srgbClr val="CC6600"/>
                </a:solidFill>
                <a:latin typeface="Calibri" pitchFamily="34" charset="0"/>
              </a:endParaRPr>
            </a:p>
          </p:txBody>
        </p:sp>
        <p:sp>
          <p:nvSpPr>
            <p:cNvPr id="187" name="TextBox 186"/>
            <p:cNvSpPr txBox="1"/>
            <p:nvPr/>
          </p:nvSpPr>
          <p:spPr>
            <a:xfrm>
              <a:off x="4495800" y="4876800"/>
              <a:ext cx="205740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 smtClean="0">
                  <a:solidFill>
                    <a:srgbClr val="CC6600"/>
                  </a:solidFill>
                  <a:latin typeface="Calibri" pitchFamily="34" charset="0"/>
                </a:rPr>
                <a:t>BufferedReader</a:t>
              </a:r>
              <a:endParaRPr lang="en-US" dirty="0">
                <a:solidFill>
                  <a:srgbClr val="CC6600"/>
                </a:solidFill>
                <a:latin typeface="Calibri" pitchFamily="34" charset="0"/>
              </a:endParaRPr>
            </a:p>
          </p:txBody>
        </p:sp>
        <p:sp>
          <p:nvSpPr>
            <p:cNvPr id="188" name="TextBox 187"/>
            <p:cNvSpPr txBox="1"/>
            <p:nvPr/>
          </p:nvSpPr>
          <p:spPr>
            <a:xfrm>
              <a:off x="6553200" y="4876800"/>
              <a:ext cx="205740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CC6600"/>
                  </a:solidFill>
                  <a:latin typeface="Calibri" pitchFamily="34" charset="0"/>
                </a:rPr>
                <a:t>String</a:t>
              </a:r>
              <a:endParaRPr lang="en-US" dirty="0">
                <a:solidFill>
                  <a:srgbClr val="CC6600"/>
                </a:solidFill>
                <a:latin typeface="Calibri" pitchFamily="34" charset="0"/>
              </a:endParaRPr>
            </a:p>
          </p:txBody>
        </p:sp>
      </p:grpSp>
      <p:grpSp>
        <p:nvGrpSpPr>
          <p:cNvPr id="300" name="Group 299"/>
          <p:cNvGrpSpPr/>
          <p:nvPr/>
        </p:nvGrpSpPr>
        <p:grpSpPr>
          <a:xfrm>
            <a:off x="457200" y="3733800"/>
            <a:ext cx="8153400" cy="369332"/>
            <a:chOff x="457200" y="3733800"/>
            <a:chExt cx="8153400" cy="369332"/>
          </a:xfrm>
        </p:grpSpPr>
        <p:sp>
          <p:nvSpPr>
            <p:cNvPr id="204" name="TextBox 203"/>
            <p:cNvSpPr txBox="1"/>
            <p:nvPr/>
          </p:nvSpPr>
          <p:spPr>
            <a:xfrm>
              <a:off x="457200" y="3733800"/>
              <a:ext cx="205740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CC6600"/>
                  </a:solidFill>
                  <a:latin typeface="Calibri" pitchFamily="34" charset="0"/>
                </a:rPr>
                <a:t>List&lt;String&gt;</a:t>
              </a:r>
              <a:endParaRPr lang="en-US" dirty="0">
                <a:solidFill>
                  <a:srgbClr val="CC6600"/>
                </a:solidFill>
                <a:latin typeface="Calibri" pitchFamily="34" charset="0"/>
              </a:endParaRPr>
            </a:p>
          </p:txBody>
        </p:sp>
        <p:sp>
          <p:nvSpPr>
            <p:cNvPr id="205" name="TextBox 204"/>
            <p:cNvSpPr txBox="1"/>
            <p:nvPr/>
          </p:nvSpPr>
          <p:spPr>
            <a:xfrm>
              <a:off x="2438400" y="3733800"/>
              <a:ext cx="205740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 smtClean="0">
                  <a:solidFill>
                    <a:srgbClr val="CC6600"/>
                  </a:solidFill>
                  <a:latin typeface="Calibri" pitchFamily="34" charset="0"/>
                </a:rPr>
                <a:t>boolean</a:t>
              </a:r>
              <a:endParaRPr lang="en-US" dirty="0">
                <a:solidFill>
                  <a:srgbClr val="CC6600"/>
                </a:solidFill>
                <a:latin typeface="Calibri" pitchFamily="34" charset="0"/>
              </a:endParaRPr>
            </a:p>
          </p:txBody>
        </p:sp>
        <p:sp>
          <p:nvSpPr>
            <p:cNvPr id="206" name="TextBox 205"/>
            <p:cNvSpPr txBox="1"/>
            <p:nvPr/>
          </p:nvSpPr>
          <p:spPr>
            <a:xfrm>
              <a:off x="4495800" y="3733800"/>
              <a:ext cx="205740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 smtClean="0">
                  <a:solidFill>
                    <a:srgbClr val="CC6600"/>
                  </a:solidFill>
                  <a:latin typeface="Calibri" pitchFamily="34" charset="0"/>
                </a:rPr>
                <a:t>BufferedReader</a:t>
              </a:r>
              <a:endParaRPr lang="en-US" dirty="0">
                <a:solidFill>
                  <a:srgbClr val="CC6600"/>
                </a:solidFill>
                <a:latin typeface="Calibri" pitchFamily="34" charset="0"/>
              </a:endParaRPr>
            </a:p>
          </p:txBody>
        </p:sp>
        <p:sp>
          <p:nvSpPr>
            <p:cNvPr id="207" name="TextBox 206"/>
            <p:cNvSpPr txBox="1"/>
            <p:nvPr/>
          </p:nvSpPr>
          <p:spPr>
            <a:xfrm>
              <a:off x="6553200" y="3733800"/>
              <a:ext cx="205740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CC6600"/>
                  </a:solidFill>
                  <a:latin typeface="Calibri" pitchFamily="34" charset="0"/>
                </a:rPr>
                <a:t>String</a:t>
              </a:r>
              <a:endParaRPr lang="en-US" dirty="0">
                <a:solidFill>
                  <a:srgbClr val="CC6600"/>
                </a:solidFill>
                <a:latin typeface="Calibri" pitchFamily="34" charset="0"/>
              </a:endParaRPr>
            </a:p>
          </p:txBody>
        </p:sp>
      </p:grpSp>
      <p:grpSp>
        <p:nvGrpSpPr>
          <p:cNvPr id="307" name="Group 306"/>
          <p:cNvGrpSpPr/>
          <p:nvPr/>
        </p:nvGrpSpPr>
        <p:grpSpPr>
          <a:xfrm>
            <a:off x="381000" y="3810000"/>
            <a:ext cx="8382000" cy="1143794"/>
            <a:chOff x="381000" y="3810000"/>
            <a:chExt cx="8382000" cy="1143794"/>
          </a:xfrm>
        </p:grpSpPr>
        <p:cxnSp>
          <p:nvCxnSpPr>
            <p:cNvPr id="198" name="Straight Connector 197"/>
            <p:cNvCxnSpPr/>
            <p:nvPr/>
          </p:nvCxnSpPr>
          <p:spPr bwMode="auto">
            <a:xfrm rot="5400000">
              <a:off x="1867694" y="4380706"/>
              <a:ext cx="1143000" cy="1588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  <p:cxnSp>
          <p:nvCxnSpPr>
            <p:cNvPr id="199" name="Straight Connector 198"/>
            <p:cNvCxnSpPr/>
            <p:nvPr/>
          </p:nvCxnSpPr>
          <p:spPr bwMode="auto">
            <a:xfrm rot="5400000">
              <a:off x="3923506" y="4381500"/>
              <a:ext cx="1143794" cy="794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  <p:cxnSp>
          <p:nvCxnSpPr>
            <p:cNvPr id="200" name="Straight Connector 199"/>
            <p:cNvCxnSpPr/>
            <p:nvPr/>
          </p:nvCxnSpPr>
          <p:spPr bwMode="auto">
            <a:xfrm rot="5400000">
              <a:off x="8039100" y="4381500"/>
              <a:ext cx="1143794" cy="794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  <p:cxnSp>
          <p:nvCxnSpPr>
            <p:cNvPr id="201" name="Straight Connector 200"/>
            <p:cNvCxnSpPr/>
            <p:nvPr/>
          </p:nvCxnSpPr>
          <p:spPr bwMode="auto">
            <a:xfrm>
              <a:off x="381000" y="4038600"/>
              <a:ext cx="8382000" cy="1588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  <p:cxnSp>
          <p:nvCxnSpPr>
            <p:cNvPr id="202" name="Straight Connector 201"/>
            <p:cNvCxnSpPr/>
            <p:nvPr/>
          </p:nvCxnSpPr>
          <p:spPr bwMode="auto">
            <a:xfrm rot="5400000">
              <a:off x="-38100" y="4381500"/>
              <a:ext cx="1143794" cy="794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  <p:cxnSp>
          <p:nvCxnSpPr>
            <p:cNvPr id="203" name="Straight Connector 202"/>
            <p:cNvCxnSpPr/>
            <p:nvPr/>
          </p:nvCxnSpPr>
          <p:spPr bwMode="auto">
            <a:xfrm rot="5400000">
              <a:off x="5981700" y="4381500"/>
              <a:ext cx="1143794" cy="794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  <p:cxnSp>
          <p:nvCxnSpPr>
            <p:cNvPr id="239" name="Straight Connector 238"/>
            <p:cNvCxnSpPr/>
            <p:nvPr/>
          </p:nvCxnSpPr>
          <p:spPr bwMode="auto">
            <a:xfrm>
              <a:off x="381000" y="3810000"/>
              <a:ext cx="8382000" cy="1588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</p:grpSp>
      <p:grpSp>
        <p:nvGrpSpPr>
          <p:cNvPr id="363" name="Group 362"/>
          <p:cNvGrpSpPr/>
          <p:nvPr/>
        </p:nvGrpSpPr>
        <p:grpSpPr>
          <a:xfrm>
            <a:off x="381000" y="2590800"/>
            <a:ext cx="8382000" cy="1219994"/>
            <a:chOff x="381000" y="2590800"/>
            <a:chExt cx="8382000" cy="1219994"/>
          </a:xfrm>
        </p:grpSpPr>
        <p:grpSp>
          <p:nvGrpSpPr>
            <p:cNvPr id="299" name="Group 298"/>
            <p:cNvGrpSpPr/>
            <p:nvPr/>
          </p:nvGrpSpPr>
          <p:grpSpPr>
            <a:xfrm>
              <a:off x="457200" y="2590800"/>
              <a:ext cx="8153400" cy="369332"/>
              <a:chOff x="457200" y="2590800"/>
              <a:chExt cx="8153400" cy="369332"/>
            </a:xfrm>
          </p:grpSpPr>
          <p:sp>
            <p:nvSpPr>
              <p:cNvPr id="235" name="TextBox 234"/>
              <p:cNvSpPr txBox="1"/>
              <p:nvPr/>
            </p:nvSpPr>
            <p:spPr>
              <a:xfrm>
                <a:off x="457200" y="2590800"/>
                <a:ext cx="2057400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solidFill>
                      <a:srgbClr val="CC6600"/>
                    </a:solidFill>
                    <a:latin typeface="Calibri" pitchFamily="34" charset="0"/>
                  </a:rPr>
                  <a:t>List&lt;String&gt;</a:t>
                </a:r>
                <a:endParaRPr lang="en-US" dirty="0">
                  <a:solidFill>
                    <a:srgbClr val="CC6600"/>
                  </a:solidFill>
                  <a:latin typeface="Calibri" pitchFamily="34" charset="0"/>
                </a:endParaRPr>
              </a:p>
            </p:txBody>
          </p:sp>
          <p:sp>
            <p:nvSpPr>
              <p:cNvPr id="236" name="TextBox 235"/>
              <p:cNvSpPr txBox="1"/>
              <p:nvPr/>
            </p:nvSpPr>
            <p:spPr>
              <a:xfrm>
                <a:off x="2438400" y="2590800"/>
                <a:ext cx="2057400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err="1" smtClean="0">
                    <a:solidFill>
                      <a:srgbClr val="CC6600"/>
                    </a:solidFill>
                    <a:latin typeface="Calibri" pitchFamily="34" charset="0"/>
                  </a:rPr>
                  <a:t>boolean</a:t>
                </a:r>
                <a:endParaRPr lang="en-US" dirty="0">
                  <a:solidFill>
                    <a:srgbClr val="CC6600"/>
                  </a:solidFill>
                  <a:latin typeface="Calibri" pitchFamily="34" charset="0"/>
                </a:endParaRPr>
              </a:p>
            </p:txBody>
          </p:sp>
          <p:sp>
            <p:nvSpPr>
              <p:cNvPr id="237" name="TextBox 236"/>
              <p:cNvSpPr txBox="1"/>
              <p:nvPr/>
            </p:nvSpPr>
            <p:spPr>
              <a:xfrm>
                <a:off x="4495800" y="2590800"/>
                <a:ext cx="2057400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err="1" smtClean="0">
                    <a:solidFill>
                      <a:srgbClr val="CC6600"/>
                    </a:solidFill>
                    <a:latin typeface="Calibri" pitchFamily="34" charset="0"/>
                  </a:rPr>
                  <a:t>BufferedReader</a:t>
                </a:r>
                <a:endParaRPr lang="en-US" dirty="0">
                  <a:solidFill>
                    <a:srgbClr val="CC6600"/>
                  </a:solidFill>
                  <a:latin typeface="Calibri" pitchFamily="34" charset="0"/>
                </a:endParaRPr>
              </a:p>
            </p:txBody>
          </p:sp>
          <p:sp>
            <p:nvSpPr>
              <p:cNvPr id="238" name="TextBox 237"/>
              <p:cNvSpPr txBox="1"/>
              <p:nvPr/>
            </p:nvSpPr>
            <p:spPr>
              <a:xfrm>
                <a:off x="6553200" y="2590800"/>
                <a:ext cx="2057400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solidFill>
                      <a:srgbClr val="CC6600"/>
                    </a:solidFill>
                    <a:latin typeface="Calibri" pitchFamily="34" charset="0"/>
                  </a:rPr>
                  <a:t>String</a:t>
                </a:r>
                <a:endParaRPr lang="en-US" dirty="0">
                  <a:solidFill>
                    <a:srgbClr val="CC6600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308" name="Group 307"/>
            <p:cNvGrpSpPr/>
            <p:nvPr/>
          </p:nvGrpSpPr>
          <p:grpSpPr>
            <a:xfrm>
              <a:off x="381000" y="2667000"/>
              <a:ext cx="8382000" cy="1143794"/>
              <a:chOff x="381000" y="2667000"/>
              <a:chExt cx="8382000" cy="1143794"/>
            </a:xfrm>
          </p:grpSpPr>
          <p:cxnSp>
            <p:nvCxnSpPr>
              <p:cNvPr id="229" name="Straight Connector 228"/>
              <p:cNvCxnSpPr/>
              <p:nvPr/>
            </p:nvCxnSpPr>
            <p:spPr bwMode="auto">
              <a:xfrm rot="5400000">
                <a:off x="1867694" y="3237706"/>
                <a:ext cx="1143000" cy="1588"/>
              </a:xfrm>
              <a:prstGeom prst="line">
                <a:avLst/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</p:spPr>
          </p:cxnSp>
          <p:cxnSp>
            <p:nvCxnSpPr>
              <p:cNvPr id="230" name="Straight Connector 229"/>
              <p:cNvCxnSpPr/>
              <p:nvPr/>
            </p:nvCxnSpPr>
            <p:spPr bwMode="auto">
              <a:xfrm rot="5400000">
                <a:off x="3923506" y="3238500"/>
                <a:ext cx="1143794" cy="794"/>
              </a:xfrm>
              <a:prstGeom prst="line">
                <a:avLst/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</p:spPr>
          </p:cxnSp>
          <p:cxnSp>
            <p:nvCxnSpPr>
              <p:cNvPr id="231" name="Straight Connector 230"/>
              <p:cNvCxnSpPr/>
              <p:nvPr/>
            </p:nvCxnSpPr>
            <p:spPr bwMode="auto">
              <a:xfrm rot="5400000">
                <a:off x="8039100" y="3238500"/>
                <a:ext cx="1143794" cy="794"/>
              </a:xfrm>
              <a:prstGeom prst="line">
                <a:avLst/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</p:spPr>
          </p:cxnSp>
          <p:cxnSp>
            <p:nvCxnSpPr>
              <p:cNvPr id="232" name="Straight Connector 231"/>
              <p:cNvCxnSpPr/>
              <p:nvPr/>
            </p:nvCxnSpPr>
            <p:spPr bwMode="auto">
              <a:xfrm rot="5400000">
                <a:off x="-38100" y="3238500"/>
                <a:ext cx="1143794" cy="794"/>
              </a:xfrm>
              <a:prstGeom prst="line">
                <a:avLst/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</p:spPr>
          </p:cxnSp>
          <p:cxnSp>
            <p:nvCxnSpPr>
              <p:cNvPr id="233" name="Straight Connector 232"/>
              <p:cNvCxnSpPr/>
              <p:nvPr/>
            </p:nvCxnSpPr>
            <p:spPr bwMode="auto">
              <a:xfrm rot="5400000">
                <a:off x="5981700" y="3238500"/>
                <a:ext cx="1143794" cy="794"/>
              </a:xfrm>
              <a:prstGeom prst="line">
                <a:avLst/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</p:spPr>
          </p:cxnSp>
          <p:cxnSp>
            <p:nvCxnSpPr>
              <p:cNvPr id="234" name="Straight Connector 233"/>
              <p:cNvCxnSpPr/>
              <p:nvPr/>
            </p:nvCxnSpPr>
            <p:spPr bwMode="auto">
              <a:xfrm>
                <a:off x="381000" y="2667000"/>
                <a:ext cx="8382000" cy="1588"/>
              </a:xfrm>
              <a:prstGeom prst="line">
                <a:avLst/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</p:spPr>
          </p:cxnSp>
          <p:cxnSp>
            <p:nvCxnSpPr>
              <p:cNvPr id="240" name="Straight Connector 239"/>
              <p:cNvCxnSpPr/>
              <p:nvPr/>
            </p:nvCxnSpPr>
            <p:spPr bwMode="auto">
              <a:xfrm>
                <a:off x="381000" y="2895600"/>
                <a:ext cx="8382000" cy="1588"/>
              </a:xfrm>
              <a:prstGeom prst="line">
                <a:avLst/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</p:spPr>
          </p:cxnSp>
        </p:grpSp>
      </p:grpSp>
      <p:grpSp>
        <p:nvGrpSpPr>
          <p:cNvPr id="309" name="Group 308"/>
          <p:cNvGrpSpPr/>
          <p:nvPr/>
        </p:nvGrpSpPr>
        <p:grpSpPr>
          <a:xfrm>
            <a:off x="2438400" y="2819400"/>
            <a:ext cx="2057400" cy="721303"/>
            <a:chOff x="2438400" y="2819400"/>
            <a:chExt cx="2057400" cy="721303"/>
          </a:xfrm>
        </p:grpSpPr>
        <p:sp>
          <p:nvSpPr>
            <p:cNvPr id="248" name="TextBox 247"/>
            <p:cNvSpPr txBox="1"/>
            <p:nvPr/>
          </p:nvSpPr>
          <p:spPr>
            <a:xfrm>
              <a:off x="2438400" y="2819400"/>
              <a:ext cx="2057400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latin typeface="Courier New" pitchFamily="49" charset="0"/>
                  <a:cs typeface="Courier New" pitchFamily="49" charset="0"/>
                </a:rPr>
                <a:t>add</a:t>
              </a:r>
              <a:endParaRPr lang="en-US" sz="2400" b="1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50" name="TextBox 249"/>
            <p:cNvSpPr txBox="1"/>
            <p:nvPr/>
          </p:nvSpPr>
          <p:spPr>
            <a:xfrm>
              <a:off x="2438400" y="3171371"/>
              <a:ext cx="205740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CC6600"/>
                  </a:solidFill>
                  <a:latin typeface="Calibri" pitchFamily="34" charset="0"/>
                </a:rPr>
                <a:t>List&lt;String&gt;, String</a:t>
              </a:r>
              <a:endParaRPr lang="en-US" dirty="0">
                <a:solidFill>
                  <a:srgbClr val="CC6600"/>
                </a:solidFill>
                <a:latin typeface="Calibri" pitchFamily="34" charset="0"/>
              </a:endParaRPr>
            </a:p>
          </p:txBody>
        </p:sp>
      </p:grpSp>
      <p:sp>
        <p:nvSpPr>
          <p:cNvPr id="245" name="TextBox 244"/>
          <p:cNvSpPr txBox="1"/>
          <p:nvPr/>
        </p:nvSpPr>
        <p:spPr>
          <a:xfrm>
            <a:off x="4495800" y="2819400"/>
            <a:ext cx="20574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latin typeface="Courier New" pitchFamily="49" charset="0"/>
                <a:cs typeface="Courier New" pitchFamily="49" charset="0"/>
              </a:rPr>
              <a:t>src</a:t>
            </a:r>
            <a:endParaRPr lang="en-US" sz="2400" b="1" dirty="0">
              <a:latin typeface="Courier New" pitchFamily="49" charset="0"/>
              <a:cs typeface="Courier New" pitchFamily="49" charset="0"/>
            </a:endParaRPr>
          </a:p>
        </p:txBody>
      </p:sp>
      <p:grpSp>
        <p:nvGrpSpPr>
          <p:cNvPr id="312" name="Group 311"/>
          <p:cNvGrpSpPr/>
          <p:nvPr/>
        </p:nvGrpSpPr>
        <p:grpSpPr>
          <a:xfrm>
            <a:off x="6553200" y="2819400"/>
            <a:ext cx="2057400" cy="721303"/>
            <a:chOff x="6553200" y="2819400"/>
            <a:chExt cx="2057400" cy="721303"/>
          </a:xfrm>
        </p:grpSpPr>
        <p:sp>
          <p:nvSpPr>
            <p:cNvPr id="253" name="TextBox 252"/>
            <p:cNvSpPr txBox="1"/>
            <p:nvPr/>
          </p:nvSpPr>
          <p:spPr>
            <a:xfrm>
              <a:off x="6553200" y="2819400"/>
              <a:ext cx="2057400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 smtClean="0">
                  <a:latin typeface="Courier New" pitchFamily="49" charset="0"/>
                  <a:cs typeface="Courier New" pitchFamily="49" charset="0"/>
                </a:rPr>
                <a:t>readLine</a:t>
              </a:r>
              <a:endParaRPr lang="en-US" sz="2400" b="1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55" name="TextBox 254"/>
            <p:cNvSpPr txBox="1"/>
            <p:nvPr/>
          </p:nvSpPr>
          <p:spPr>
            <a:xfrm>
              <a:off x="6553200" y="3171371"/>
              <a:ext cx="205740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 smtClean="0">
                  <a:solidFill>
                    <a:srgbClr val="CC6600"/>
                  </a:solidFill>
                  <a:latin typeface="Calibri" pitchFamily="34" charset="0"/>
                </a:rPr>
                <a:t>BufferedReader</a:t>
              </a:r>
              <a:endParaRPr lang="en-US" dirty="0">
                <a:solidFill>
                  <a:srgbClr val="CC6600"/>
                </a:solidFill>
                <a:latin typeface="Calibri" pitchFamily="34" charset="0"/>
              </a:endParaRPr>
            </a:p>
          </p:txBody>
        </p:sp>
      </p:grpSp>
      <p:sp>
        <p:nvSpPr>
          <p:cNvPr id="209" name="TextBox 208"/>
          <p:cNvSpPr txBox="1"/>
          <p:nvPr/>
        </p:nvSpPr>
        <p:spPr>
          <a:xfrm>
            <a:off x="457200" y="3962400"/>
            <a:ext cx="20574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array</a:t>
            </a:r>
            <a:endParaRPr lang="en-US" sz="2400" b="1" dirty="0">
              <a:latin typeface="Courier New" pitchFamily="49" charset="0"/>
              <a:cs typeface="Courier New" pitchFamily="49" charset="0"/>
            </a:endParaRPr>
          </a:p>
        </p:txBody>
      </p:sp>
      <p:grpSp>
        <p:nvGrpSpPr>
          <p:cNvPr id="314" name="Group 313"/>
          <p:cNvGrpSpPr/>
          <p:nvPr/>
        </p:nvGrpSpPr>
        <p:grpSpPr>
          <a:xfrm>
            <a:off x="2438400" y="3962400"/>
            <a:ext cx="2057400" cy="721303"/>
            <a:chOff x="2438400" y="3962400"/>
            <a:chExt cx="2057400" cy="721303"/>
          </a:xfrm>
        </p:grpSpPr>
        <p:sp>
          <p:nvSpPr>
            <p:cNvPr id="216" name="TextBox 215"/>
            <p:cNvSpPr txBox="1"/>
            <p:nvPr/>
          </p:nvSpPr>
          <p:spPr>
            <a:xfrm>
              <a:off x="2438400" y="3962400"/>
              <a:ext cx="2057400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latin typeface="Courier New" pitchFamily="49" charset="0"/>
                  <a:cs typeface="Courier New" pitchFamily="49" charset="0"/>
                </a:rPr>
                <a:t>add</a:t>
              </a:r>
              <a:endParaRPr lang="en-US" sz="2400" b="1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18" name="TextBox 217"/>
            <p:cNvSpPr txBox="1"/>
            <p:nvPr/>
          </p:nvSpPr>
          <p:spPr>
            <a:xfrm>
              <a:off x="2438400" y="4314371"/>
              <a:ext cx="205740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CC6600"/>
                  </a:solidFill>
                  <a:latin typeface="Calibri" pitchFamily="34" charset="0"/>
                </a:rPr>
                <a:t>List&lt;String&gt;, String</a:t>
              </a:r>
              <a:endParaRPr lang="en-US" dirty="0">
                <a:solidFill>
                  <a:srgbClr val="CC6600"/>
                </a:solidFill>
                <a:latin typeface="Calibri" pitchFamily="34" charset="0"/>
              </a:endParaRPr>
            </a:p>
          </p:txBody>
        </p:sp>
      </p:grpSp>
      <p:grpSp>
        <p:nvGrpSpPr>
          <p:cNvPr id="316" name="Group 315"/>
          <p:cNvGrpSpPr/>
          <p:nvPr/>
        </p:nvGrpSpPr>
        <p:grpSpPr>
          <a:xfrm>
            <a:off x="6553200" y="3962400"/>
            <a:ext cx="2057400" cy="721303"/>
            <a:chOff x="6553200" y="3962400"/>
            <a:chExt cx="2057400" cy="721303"/>
          </a:xfrm>
        </p:grpSpPr>
        <p:sp>
          <p:nvSpPr>
            <p:cNvPr id="221" name="TextBox 220"/>
            <p:cNvSpPr txBox="1"/>
            <p:nvPr/>
          </p:nvSpPr>
          <p:spPr>
            <a:xfrm>
              <a:off x="6553200" y="3962400"/>
              <a:ext cx="2057400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 smtClean="0">
                  <a:latin typeface="Courier New" pitchFamily="49" charset="0"/>
                  <a:cs typeface="Courier New" pitchFamily="49" charset="0"/>
                </a:rPr>
                <a:t>readLine</a:t>
              </a:r>
              <a:endParaRPr lang="en-US" sz="2400" b="1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23" name="TextBox 222"/>
            <p:cNvSpPr txBox="1"/>
            <p:nvPr/>
          </p:nvSpPr>
          <p:spPr>
            <a:xfrm>
              <a:off x="6553200" y="4314371"/>
              <a:ext cx="205740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 smtClean="0">
                  <a:solidFill>
                    <a:srgbClr val="CC6600"/>
                  </a:solidFill>
                  <a:latin typeface="Calibri" pitchFamily="34" charset="0"/>
                </a:rPr>
                <a:t>BufferedReader</a:t>
              </a:r>
              <a:endParaRPr lang="en-US" dirty="0">
                <a:solidFill>
                  <a:srgbClr val="CC6600"/>
                </a:solidFill>
                <a:latin typeface="Calibri" pitchFamily="34" charset="0"/>
              </a:endParaRPr>
            </a:p>
          </p:txBody>
        </p:sp>
      </p:grpSp>
      <p:sp>
        <p:nvSpPr>
          <p:cNvPr id="190" name="TextBox 189"/>
          <p:cNvSpPr txBox="1"/>
          <p:nvPr/>
        </p:nvSpPr>
        <p:spPr>
          <a:xfrm>
            <a:off x="457200" y="5105400"/>
            <a:ext cx="20574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array</a:t>
            </a:r>
            <a:endParaRPr lang="en-US" sz="24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82" name="TextBox 281"/>
          <p:cNvSpPr txBox="1"/>
          <p:nvPr/>
        </p:nvSpPr>
        <p:spPr>
          <a:xfrm>
            <a:off x="2438400" y="4876800"/>
            <a:ext cx="205740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rgbClr val="CC6600"/>
                </a:solidFill>
                <a:latin typeface="Calibri" pitchFamily="34" charset="0"/>
              </a:rPr>
              <a:t>boolean</a:t>
            </a:r>
            <a:endParaRPr lang="en-US" dirty="0">
              <a:solidFill>
                <a:srgbClr val="CC6600"/>
              </a:solidFill>
              <a:latin typeface="Calibri" pitchFamily="34" charset="0"/>
            </a:endParaRPr>
          </a:p>
        </p:txBody>
      </p:sp>
      <p:sp>
        <p:nvSpPr>
          <p:cNvPr id="242" name="TextBox 241"/>
          <p:cNvSpPr txBox="1"/>
          <p:nvPr/>
        </p:nvSpPr>
        <p:spPr>
          <a:xfrm>
            <a:off x="457200" y="2819400"/>
            <a:ext cx="20574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array</a:t>
            </a:r>
            <a:endParaRPr lang="en-US" sz="24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93" name="TextBox 192"/>
          <p:cNvSpPr txBox="1"/>
          <p:nvPr/>
        </p:nvSpPr>
        <p:spPr>
          <a:xfrm>
            <a:off x="4495800" y="5105400"/>
            <a:ext cx="20574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latin typeface="Courier New" pitchFamily="49" charset="0"/>
                <a:cs typeface="Courier New" pitchFamily="49" charset="0"/>
              </a:rPr>
              <a:t>src</a:t>
            </a:r>
            <a:endParaRPr lang="en-US" sz="24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96" name="TextBox 195"/>
          <p:cNvSpPr txBox="1"/>
          <p:nvPr/>
        </p:nvSpPr>
        <p:spPr>
          <a:xfrm>
            <a:off x="6553200" y="5105400"/>
            <a:ext cx="205740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new String</a:t>
            </a:r>
            <a:endParaRPr lang="en-US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13" name="TextBox 212"/>
          <p:cNvSpPr txBox="1"/>
          <p:nvPr/>
        </p:nvSpPr>
        <p:spPr>
          <a:xfrm>
            <a:off x="4495800" y="3962400"/>
            <a:ext cx="20574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latin typeface="Courier New" pitchFamily="49" charset="0"/>
                <a:cs typeface="Courier New" pitchFamily="49" charset="0"/>
              </a:rPr>
              <a:t>src</a:t>
            </a:r>
            <a:endParaRPr lang="en-US" sz="24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22" name="TextBox 321"/>
          <p:cNvSpPr txBox="1"/>
          <p:nvPr/>
        </p:nvSpPr>
        <p:spPr>
          <a:xfrm>
            <a:off x="1219200" y="5105400"/>
            <a:ext cx="609600" cy="110799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latin typeface="Courier New" pitchFamily="49" charset="0"/>
                <a:cs typeface="Courier New" pitchFamily="49" charset="0"/>
              </a:rPr>
              <a:t>?</a:t>
            </a:r>
            <a:endParaRPr lang="en-US" sz="6600" b="1" dirty="0">
              <a:latin typeface="Courier New" pitchFamily="49" charset="0"/>
              <a:cs typeface="Courier New" pitchFamily="49" charset="0"/>
            </a:endParaRPr>
          </a:p>
        </p:txBody>
      </p:sp>
      <p:grpSp>
        <p:nvGrpSpPr>
          <p:cNvPr id="326" name="Group 325"/>
          <p:cNvGrpSpPr/>
          <p:nvPr/>
        </p:nvGrpSpPr>
        <p:grpSpPr>
          <a:xfrm>
            <a:off x="3505200" y="2819401"/>
            <a:ext cx="1143000" cy="990596"/>
            <a:chOff x="2667000" y="3962404"/>
            <a:chExt cx="1905000" cy="990596"/>
          </a:xfrm>
        </p:grpSpPr>
        <p:sp>
          <p:nvSpPr>
            <p:cNvPr id="324" name="Oval 323"/>
            <p:cNvSpPr/>
            <p:nvPr/>
          </p:nvSpPr>
          <p:spPr bwMode="auto">
            <a:xfrm>
              <a:off x="2667000" y="4038600"/>
              <a:ext cx="1905000" cy="914400"/>
            </a:xfrm>
            <a:prstGeom prst="ellipse">
              <a:avLst/>
            </a:prstGeom>
            <a:noFill/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Arial" charset="0"/>
              </a:endParaRPr>
            </a:p>
          </p:txBody>
        </p:sp>
        <p:cxnSp>
          <p:nvCxnSpPr>
            <p:cNvPr id="325" name="Straight Arrow Connector 324"/>
            <p:cNvCxnSpPr>
              <a:stCxn id="245" idx="1"/>
            </p:cNvCxnSpPr>
            <p:nvPr/>
          </p:nvCxnSpPr>
          <p:spPr bwMode="auto">
            <a:xfrm rot="10800000">
              <a:off x="4064000" y="3962404"/>
              <a:ext cx="254000" cy="230833"/>
            </a:xfrm>
            <a:prstGeom prst="straightConnector1">
              <a:avLst/>
            </a:prstGeom>
            <a:solidFill>
              <a:schemeClr val="bg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212" name="Group 15"/>
          <p:cNvGrpSpPr/>
          <p:nvPr/>
        </p:nvGrpSpPr>
        <p:grpSpPr>
          <a:xfrm>
            <a:off x="228600" y="1295400"/>
            <a:ext cx="2057400" cy="690265"/>
            <a:chOff x="381000" y="2286000"/>
            <a:chExt cx="2057400" cy="690265"/>
          </a:xfrm>
        </p:grpSpPr>
        <p:sp>
          <p:nvSpPr>
            <p:cNvPr id="214" name="TextBox 213"/>
            <p:cNvSpPr txBox="1"/>
            <p:nvPr/>
          </p:nvSpPr>
          <p:spPr>
            <a:xfrm>
              <a:off x="381000" y="2514600"/>
              <a:ext cx="2057400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latin typeface="Courier New" pitchFamily="49" charset="0"/>
                  <a:cs typeface="Courier New" pitchFamily="49" charset="0"/>
                </a:rPr>
                <a:t>array</a:t>
              </a:r>
              <a:endParaRPr lang="en-US" sz="2400" b="1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15" name="TextBox 214"/>
            <p:cNvSpPr txBox="1"/>
            <p:nvPr/>
          </p:nvSpPr>
          <p:spPr>
            <a:xfrm>
              <a:off x="381000" y="2286000"/>
              <a:ext cx="205740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CC6600"/>
                  </a:solidFill>
                  <a:latin typeface="Calibri" pitchFamily="34" charset="0"/>
                </a:rPr>
                <a:t>List&lt;String&gt;</a:t>
              </a:r>
              <a:endParaRPr lang="en-US" dirty="0">
                <a:solidFill>
                  <a:srgbClr val="CC6600"/>
                </a:solidFill>
                <a:latin typeface="Calibri" pitchFamily="34" charset="0"/>
              </a:endParaRPr>
            </a:p>
          </p:txBody>
        </p:sp>
      </p:grpSp>
      <p:grpSp>
        <p:nvGrpSpPr>
          <p:cNvPr id="217" name="Group 26"/>
          <p:cNvGrpSpPr/>
          <p:nvPr/>
        </p:nvGrpSpPr>
        <p:grpSpPr>
          <a:xfrm>
            <a:off x="1752600" y="1295400"/>
            <a:ext cx="2057400" cy="949903"/>
            <a:chOff x="6553200" y="1676400"/>
            <a:chExt cx="2057400" cy="949903"/>
          </a:xfrm>
        </p:grpSpPr>
        <p:sp>
          <p:nvSpPr>
            <p:cNvPr id="220" name="TextBox 219"/>
            <p:cNvSpPr txBox="1"/>
            <p:nvPr/>
          </p:nvSpPr>
          <p:spPr>
            <a:xfrm>
              <a:off x="6553200" y="1905000"/>
              <a:ext cx="2057400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latin typeface="Courier New" pitchFamily="49" charset="0"/>
                  <a:cs typeface="Courier New" pitchFamily="49" charset="0"/>
                </a:rPr>
                <a:t>add</a:t>
              </a:r>
              <a:endParaRPr lang="en-US" sz="2400" b="1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22" name="TextBox 221"/>
            <p:cNvSpPr txBox="1"/>
            <p:nvPr/>
          </p:nvSpPr>
          <p:spPr>
            <a:xfrm>
              <a:off x="6553200" y="1676400"/>
              <a:ext cx="2057400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 smtClean="0">
                  <a:solidFill>
                    <a:srgbClr val="CC6600"/>
                  </a:solidFill>
                  <a:latin typeface="Calibri" pitchFamily="34" charset="0"/>
                </a:rPr>
                <a:t>boolean</a:t>
              </a:r>
              <a:endParaRPr lang="en-US" dirty="0" smtClean="0">
                <a:solidFill>
                  <a:srgbClr val="CC6600"/>
                </a:solidFill>
                <a:latin typeface="Calibri" pitchFamily="34" charset="0"/>
              </a:endParaRPr>
            </a:p>
            <a:p>
              <a:pPr algn="ctr"/>
              <a:endParaRPr lang="en-US" dirty="0">
                <a:solidFill>
                  <a:srgbClr val="CC6600"/>
                </a:solidFill>
                <a:latin typeface="Calibri" pitchFamily="34" charset="0"/>
              </a:endParaRPr>
            </a:p>
          </p:txBody>
        </p:sp>
        <p:sp>
          <p:nvSpPr>
            <p:cNvPr id="241" name="TextBox 240"/>
            <p:cNvSpPr txBox="1"/>
            <p:nvPr/>
          </p:nvSpPr>
          <p:spPr>
            <a:xfrm>
              <a:off x="6553200" y="2256971"/>
              <a:ext cx="205740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CC6600"/>
                  </a:solidFill>
                  <a:latin typeface="Calibri" pitchFamily="34" charset="0"/>
                </a:rPr>
                <a:t>List&lt;String&gt;, String</a:t>
              </a:r>
              <a:endParaRPr lang="en-US" dirty="0">
                <a:solidFill>
                  <a:srgbClr val="CC6600"/>
                </a:solidFill>
                <a:latin typeface="Calibri" pitchFamily="34" charset="0"/>
              </a:endParaRPr>
            </a:p>
          </p:txBody>
        </p:sp>
      </p:grpSp>
      <p:grpSp>
        <p:nvGrpSpPr>
          <p:cNvPr id="243" name="Group 15"/>
          <p:cNvGrpSpPr/>
          <p:nvPr/>
        </p:nvGrpSpPr>
        <p:grpSpPr>
          <a:xfrm>
            <a:off x="3352800" y="1295400"/>
            <a:ext cx="2057400" cy="690265"/>
            <a:chOff x="304800" y="4753429"/>
            <a:chExt cx="2057400" cy="690265"/>
          </a:xfrm>
        </p:grpSpPr>
        <p:sp>
          <p:nvSpPr>
            <p:cNvPr id="244" name="TextBox 243"/>
            <p:cNvSpPr txBox="1"/>
            <p:nvPr/>
          </p:nvSpPr>
          <p:spPr>
            <a:xfrm>
              <a:off x="304800" y="4982029"/>
              <a:ext cx="2057400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 smtClean="0">
                  <a:latin typeface="Courier New" pitchFamily="49" charset="0"/>
                  <a:cs typeface="Courier New" pitchFamily="49" charset="0"/>
                </a:rPr>
                <a:t>src</a:t>
              </a:r>
              <a:endParaRPr lang="en-US" sz="2400" b="1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46" name="TextBox 245"/>
            <p:cNvSpPr txBox="1"/>
            <p:nvPr/>
          </p:nvSpPr>
          <p:spPr>
            <a:xfrm>
              <a:off x="304800" y="4753429"/>
              <a:ext cx="205740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 smtClean="0">
                  <a:solidFill>
                    <a:srgbClr val="CC6600"/>
                  </a:solidFill>
                  <a:latin typeface="Calibri" pitchFamily="34" charset="0"/>
                </a:rPr>
                <a:t>BufferedReader</a:t>
              </a:r>
              <a:endParaRPr lang="en-US" dirty="0">
                <a:solidFill>
                  <a:srgbClr val="CC6600"/>
                </a:solidFill>
                <a:latin typeface="Calibri" pitchFamily="34" charset="0"/>
              </a:endParaRPr>
            </a:p>
          </p:txBody>
        </p:sp>
      </p:grpSp>
      <p:grpSp>
        <p:nvGrpSpPr>
          <p:cNvPr id="247" name="Group 20"/>
          <p:cNvGrpSpPr/>
          <p:nvPr/>
        </p:nvGrpSpPr>
        <p:grpSpPr>
          <a:xfrm>
            <a:off x="5029200" y="1295400"/>
            <a:ext cx="2057400" cy="949903"/>
            <a:chOff x="6629400" y="3000829"/>
            <a:chExt cx="2057400" cy="949903"/>
          </a:xfrm>
        </p:grpSpPr>
        <p:sp>
          <p:nvSpPr>
            <p:cNvPr id="249" name="TextBox 248"/>
            <p:cNvSpPr txBox="1"/>
            <p:nvPr/>
          </p:nvSpPr>
          <p:spPr>
            <a:xfrm>
              <a:off x="6629400" y="3229429"/>
              <a:ext cx="2057400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 smtClean="0">
                  <a:latin typeface="Courier New" pitchFamily="49" charset="0"/>
                  <a:cs typeface="Courier New" pitchFamily="49" charset="0"/>
                </a:rPr>
                <a:t>readLine</a:t>
              </a:r>
              <a:endParaRPr lang="en-US" sz="2400" b="1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52" name="TextBox 251"/>
            <p:cNvSpPr txBox="1"/>
            <p:nvPr/>
          </p:nvSpPr>
          <p:spPr>
            <a:xfrm>
              <a:off x="6629400" y="3000829"/>
              <a:ext cx="205740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CC6600"/>
                  </a:solidFill>
                  <a:latin typeface="Calibri" pitchFamily="34" charset="0"/>
                </a:rPr>
                <a:t>String</a:t>
              </a:r>
              <a:endParaRPr lang="en-US" dirty="0">
                <a:solidFill>
                  <a:srgbClr val="CC6600"/>
                </a:solidFill>
                <a:latin typeface="Calibri" pitchFamily="34" charset="0"/>
              </a:endParaRPr>
            </a:p>
          </p:txBody>
        </p:sp>
        <p:sp>
          <p:nvSpPr>
            <p:cNvPr id="254" name="TextBox 253"/>
            <p:cNvSpPr txBox="1"/>
            <p:nvPr/>
          </p:nvSpPr>
          <p:spPr>
            <a:xfrm>
              <a:off x="6629400" y="3581400"/>
              <a:ext cx="205740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 smtClean="0">
                  <a:solidFill>
                    <a:srgbClr val="CC6600"/>
                  </a:solidFill>
                  <a:latin typeface="Calibri" pitchFamily="34" charset="0"/>
                </a:rPr>
                <a:t>BufferedReader</a:t>
              </a:r>
              <a:endParaRPr lang="en-US" dirty="0">
                <a:solidFill>
                  <a:srgbClr val="CC6600"/>
                </a:solidFill>
                <a:latin typeface="Calibri" pitchFamily="34" charset="0"/>
              </a:endParaRPr>
            </a:p>
          </p:txBody>
        </p:sp>
      </p:grpSp>
      <p:grpSp>
        <p:nvGrpSpPr>
          <p:cNvPr id="276" name="Group 20"/>
          <p:cNvGrpSpPr/>
          <p:nvPr/>
        </p:nvGrpSpPr>
        <p:grpSpPr>
          <a:xfrm>
            <a:off x="6934200" y="1295400"/>
            <a:ext cx="2057400" cy="597932"/>
            <a:chOff x="6629400" y="3000829"/>
            <a:chExt cx="2057400" cy="597932"/>
          </a:xfrm>
        </p:grpSpPr>
        <p:sp>
          <p:nvSpPr>
            <p:cNvPr id="278" name="TextBox 277"/>
            <p:cNvSpPr txBox="1"/>
            <p:nvPr/>
          </p:nvSpPr>
          <p:spPr>
            <a:xfrm>
              <a:off x="6629400" y="3229429"/>
              <a:ext cx="205740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Courier New" pitchFamily="49" charset="0"/>
                  <a:cs typeface="Courier New" pitchFamily="49" charset="0"/>
                </a:rPr>
                <a:t>new String</a:t>
              </a:r>
              <a:endParaRPr lang="en-US" b="1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84" name="TextBox 283"/>
            <p:cNvSpPr txBox="1"/>
            <p:nvPr/>
          </p:nvSpPr>
          <p:spPr>
            <a:xfrm>
              <a:off x="6629400" y="3000829"/>
              <a:ext cx="205740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CC6600"/>
                  </a:solidFill>
                  <a:latin typeface="Calibri" pitchFamily="34" charset="0"/>
                </a:rPr>
                <a:t>String</a:t>
              </a:r>
              <a:endParaRPr lang="en-US" dirty="0">
                <a:solidFill>
                  <a:srgbClr val="CC6600"/>
                </a:solidFill>
                <a:latin typeface="Calibri" pitchFamily="34" charset="0"/>
              </a:endParaRPr>
            </a:p>
          </p:txBody>
        </p:sp>
      </p:grpSp>
      <p:grpSp>
        <p:nvGrpSpPr>
          <p:cNvPr id="291" name="Group 290"/>
          <p:cNvGrpSpPr/>
          <p:nvPr/>
        </p:nvGrpSpPr>
        <p:grpSpPr>
          <a:xfrm>
            <a:off x="6781800" y="1524000"/>
            <a:ext cx="253999" cy="369332"/>
            <a:chOff x="5689601" y="2979055"/>
            <a:chExt cx="253999" cy="369332"/>
          </a:xfrm>
        </p:grpSpPr>
        <p:sp>
          <p:nvSpPr>
            <p:cNvPr id="297" name="Oval 296"/>
            <p:cNvSpPr/>
            <p:nvPr/>
          </p:nvSpPr>
          <p:spPr bwMode="auto">
            <a:xfrm>
              <a:off x="5715000" y="3048000"/>
              <a:ext cx="228600" cy="2286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  <a:round/>
              <a:headEnd type="none" w="med" len="med"/>
              <a:tailEnd type="triangle" w="lg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298" name="TextBox 297"/>
            <p:cNvSpPr txBox="1"/>
            <p:nvPr/>
          </p:nvSpPr>
          <p:spPr>
            <a:xfrm>
              <a:off x="5689601" y="2979055"/>
              <a:ext cx="2423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  <a:latin typeface="Albertus MT Lt" pitchFamily="18" charset="0"/>
                </a:rPr>
                <a:t>1</a:t>
              </a:r>
              <a:endParaRPr lang="en-US" sz="2000" b="1" dirty="0">
                <a:solidFill>
                  <a:schemeClr val="bg1"/>
                </a:solidFill>
                <a:latin typeface="Albertus MT Lt" pitchFamily="18" charset="0"/>
              </a:endParaRPr>
            </a:p>
          </p:txBody>
        </p:sp>
      </p:grpSp>
      <p:grpSp>
        <p:nvGrpSpPr>
          <p:cNvPr id="303" name="Group 302"/>
          <p:cNvGrpSpPr/>
          <p:nvPr/>
        </p:nvGrpSpPr>
        <p:grpSpPr>
          <a:xfrm>
            <a:off x="3048000" y="1524000"/>
            <a:ext cx="253999" cy="369332"/>
            <a:chOff x="5689601" y="2979055"/>
            <a:chExt cx="253999" cy="369332"/>
          </a:xfrm>
        </p:grpSpPr>
        <p:sp>
          <p:nvSpPr>
            <p:cNvPr id="304" name="Oval 303"/>
            <p:cNvSpPr/>
            <p:nvPr/>
          </p:nvSpPr>
          <p:spPr bwMode="auto">
            <a:xfrm>
              <a:off x="5715000" y="3048000"/>
              <a:ext cx="228600" cy="2286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  <a:round/>
              <a:headEnd type="none" w="med" len="med"/>
              <a:tailEnd type="triangle" w="lg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305" name="TextBox 304"/>
            <p:cNvSpPr txBox="1"/>
            <p:nvPr/>
          </p:nvSpPr>
          <p:spPr>
            <a:xfrm>
              <a:off x="5689601" y="2979055"/>
              <a:ext cx="2423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  <a:latin typeface="Albertus MT Lt" pitchFamily="18" charset="0"/>
                </a:rPr>
                <a:t>1</a:t>
              </a:r>
              <a:endParaRPr lang="en-US" sz="2000" b="1" dirty="0">
                <a:solidFill>
                  <a:schemeClr val="bg1"/>
                </a:solidFill>
                <a:latin typeface="Albertus MT Lt" pitchFamily="18" charset="0"/>
              </a:endParaRPr>
            </a:p>
          </p:txBody>
        </p:sp>
      </p:grpSp>
      <p:grpSp>
        <p:nvGrpSpPr>
          <p:cNvPr id="362" name="Group 361"/>
          <p:cNvGrpSpPr/>
          <p:nvPr/>
        </p:nvGrpSpPr>
        <p:grpSpPr>
          <a:xfrm>
            <a:off x="2438400" y="5105400"/>
            <a:ext cx="2057400" cy="721303"/>
            <a:chOff x="2438400" y="5105400"/>
            <a:chExt cx="2057400" cy="721303"/>
          </a:xfrm>
        </p:grpSpPr>
        <p:grpSp>
          <p:nvGrpSpPr>
            <p:cNvPr id="318" name="Group 317"/>
            <p:cNvGrpSpPr/>
            <p:nvPr/>
          </p:nvGrpSpPr>
          <p:grpSpPr>
            <a:xfrm>
              <a:off x="2438400" y="5105400"/>
              <a:ext cx="2057400" cy="721303"/>
              <a:chOff x="2438400" y="5105400"/>
              <a:chExt cx="2057400" cy="721303"/>
            </a:xfrm>
          </p:grpSpPr>
          <p:sp>
            <p:nvSpPr>
              <p:cNvPr id="277" name="TextBox 276"/>
              <p:cNvSpPr txBox="1"/>
              <p:nvPr/>
            </p:nvSpPr>
            <p:spPr>
              <a:xfrm>
                <a:off x="2438400" y="5105400"/>
                <a:ext cx="2057400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 smtClean="0">
                    <a:latin typeface="Courier New" pitchFamily="49" charset="0"/>
                    <a:cs typeface="Courier New" pitchFamily="49" charset="0"/>
                  </a:rPr>
                  <a:t>add</a:t>
                </a:r>
                <a:endParaRPr lang="en-US" sz="2400" b="1" dirty="0">
                  <a:latin typeface="Courier New" pitchFamily="49" charset="0"/>
                  <a:cs typeface="Courier New" pitchFamily="49" charset="0"/>
                </a:endParaRPr>
              </a:p>
            </p:txBody>
          </p:sp>
          <p:sp>
            <p:nvSpPr>
              <p:cNvPr id="279" name="TextBox 278"/>
              <p:cNvSpPr txBox="1"/>
              <p:nvPr/>
            </p:nvSpPr>
            <p:spPr>
              <a:xfrm>
                <a:off x="2438400" y="5457371"/>
                <a:ext cx="2057400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solidFill>
                      <a:srgbClr val="CC6600"/>
                    </a:solidFill>
                    <a:latin typeface="Calibri" pitchFamily="34" charset="0"/>
                  </a:rPr>
                  <a:t>List&lt;String&gt;, String</a:t>
                </a:r>
                <a:endParaRPr lang="en-US" dirty="0">
                  <a:solidFill>
                    <a:srgbClr val="CC6600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332" name="Group 331"/>
            <p:cNvGrpSpPr/>
            <p:nvPr/>
          </p:nvGrpSpPr>
          <p:grpSpPr>
            <a:xfrm>
              <a:off x="3733800" y="5181600"/>
              <a:ext cx="253999" cy="369332"/>
              <a:chOff x="5689601" y="2979055"/>
              <a:chExt cx="253999" cy="369332"/>
            </a:xfrm>
          </p:grpSpPr>
          <p:sp>
            <p:nvSpPr>
              <p:cNvPr id="333" name="Oval 332"/>
              <p:cNvSpPr/>
              <p:nvPr/>
            </p:nvSpPr>
            <p:spPr bwMode="auto">
              <a:xfrm>
                <a:off x="5715000" y="3048000"/>
                <a:ext cx="228600" cy="228600"/>
              </a:xfrm>
              <a:prstGeom prst="ellipse">
                <a:avLst/>
              </a:prstGeom>
              <a:solidFill>
                <a:schemeClr val="accent2"/>
              </a:solidFill>
              <a:ln w="25400" cap="flat" cmpd="sng" algn="ctr">
                <a:noFill/>
                <a:prstDash val="solid"/>
                <a:round/>
                <a:headEnd type="none" w="med" len="med"/>
                <a:tailEnd type="triangle" w="lg" len="lg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34" name="TextBox 333"/>
              <p:cNvSpPr txBox="1"/>
              <p:nvPr/>
            </p:nvSpPr>
            <p:spPr>
              <a:xfrm>
                <a:off x="5689601" y="2979055"/>
                <a:ext cx="2423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solidFill>
                      <a:schemeClr val="bg1"/>
                    </a:solidFill>
                    <a:latin typeface="Albertus MT Lt" pitchFamily="18" charset="0"/>
                  </a:rPr>
                  <a:t>1</a:t>
                </a:r>
                <a:endParaRPr lang="en-US" sz="2000" b="1" dirty="0">
                  <a:solidFill>
                    <a:schemeClr val="bg1"/>
                  </a:solidFill>
                  <a:latin typeface="Albertus MT Lt" pitchFamily="18" charset="0"/>
                </a:endParaRPr>
              </a:p>
            </p:txBody>
          </p:sp>
        </p:grpSp>
      </p:grpSp>
      <p:grpSp>
        <p:nvGrpSpPr>
          <p:cNvPr id="335" name="Group 334"/>
          <p:cNvGrpSpPr/>
          <p:nvPr/>
        </p:nvGrpSpPr>
        <p:grpSpPr>
          <a:xfrm>
            <a:off x="3733800" y="4038600"/>
            <a:ext cx="253999" cy="369332"/>
            <a:chOff x="5689601" y="2979055"/>
            <a:chExt cx="253999" cy="369332"/>
          </a:xfrm>
        </p:grpSpPr>
        <p:sp>
          <p:nvSpPr>
            <p:cNvPr id="336" name="Oval 335"/>
            <p:cNvSpPr/>
            <p:nvPr/>
          </p:nvSpPr>
          <p:spPr bwMode="auto">
            <a:xfrm>
              <a:off x="5715000" y="3048000"/>
              <a:ext cx="228600" cy="2286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  <a:round/>
              <a:headEnd type="none" w="med" len="med"/>
              <a:tailEnd type="triangle" w="lg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337" name="TextBox 336"/>
            <p:cNvSpPr txBox="1"/>
            <p:nvPr/>
          </p:nvSpPr>
          <p:spPr>
            <a:xfrm>
              <a:off x="5689601" y="2979055"/>
              <a:ext cx="2423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  <a:latin typeface="Albertus MT Lt" pitchFamily="18" charset="0"/>
                </a:rPr>
                <a:t>1</a:t>
              </a:r>
              <a:endParaRPr lang="en-US" sz="2000" b="1" dirty="0">
                <a:solidFill>
                  <a:schemeClr val="bg1"/>
                </a:solidFill>
                <a:latin typeface="Albertus MT Lt" pitchFamily="18" charset="0"/>
              </a:endParaRPr>
            </a:p>
          </p:txBody>
        </p:sp>
      </p:grpSp>
      <p:grpSp>
        <p:nvGrpSpPr>
          <p:cNvPr id="338" name="Group 337"/>
          <p:cNvGrpSpPr/>
          <p:nvPr/>
        </p:nvGrpSpPr>
        <p:grpSpPr>
          <a:xfrm>
            <a:off x="3733800" y="2895600"/>
            <a:ext cx="253999" cy="369332"/>
            <a:chOff x="5689601" y="2979055"/>
            <a:chExt cx="253999" cy="369332"/>
          </a:xfrm>
        </p:grpSpPr>
        <p:sp>
          <p:nvSpPr>
            <p:cNvPr id="339" name="Oval 338"/>
            <p:cNvSpPr/>
            <p:nvPr/>
          </p:nvSpPr>
          <p:spPr bwMode="auto">
            <a:xfrm>
              <a:off x="5715000" y="3048000"/>
              <a:ext cx="228600" cy="2286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  <a:round/>
              <a:headEnd type="none" w="med" len="med"/>
              <a:tailEnd type="triangle" w="lg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340" name="TextBox 339"/>
            <p:cNvSpPr txBox="1"/>
            <p:nvPr/>
          </p:nvSpPr>
          <p:spPr>
            <a:xfrm>
              <a:off x="5689601" y="2979055"/>
              <a:ext cx="2423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  <a:latin typeface="Albertus MT Lt" pitchFamily="18" charset="0"/>
                </a:rPr>
                <a:t>1</a:t>
              </a:r>
              <a:endParaRPr lang="en-US" sz="2000" b="1" dirty="0">
                <a:solidFill>
                  <a:schemeClr val="bg1"/>
                </a:solidFill>
                <a:latin typeface="Albertus MT Lt" pitchFamily="18" charset="0"/>
              </a:endParaRPr>
            </a:p>
          </p:txBody>
        </p:sp>
      </p:grpSp>
      <p:grpSp>
        <p:nvGrpSpPr>
          <p:cNvPr id="341" name="Group 340"/>
          <p:cNvGrpSpPr/>
          <p:nvPr/>
        </p:nvGrpSpPr>
        <p:grpSpPr>
          <a:xfrm>
            <a:off x="8305800" y="4038600"/>
            <a:ext cx="253999" cy="369332"/>
            <a:chOff x="5689601" y="2979055"/>
            <a:chExt cx="253999" cy="369332"/>
          </a:xfrm>
        </p:grpSpPr>
        <p:sp>
          <p:nvSpPr>
            <p:cNvPr id="342" name="Oval 341"/>
            <p:cNvSpPr/>
            <p:nvPr/>
          </p:nvSpPr>
          <p:spPr bwMode="auto">
            <a:xfrm>
              <a:off x="5715000" y="3048000"/>
              <a:ext cx="228600" cy="2286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  <a:round/>
              <a:headEnd type="none" w="med" len="med"/>
              <a:tailEnd type="triangle" w="lg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343" name="TextBox 342"/>
            <p:cNvSpPr txBox="1"/>
            <p:nvPr/>
          </p:nvSpPr>
          <p:spPr>
            <a:xfrm>
              <a:off x="5689601" y="2979055"/>
              <a:ext cx="2423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  <a:latin typeface="Albertus MT Lt" pitchFamily="18" charset="0"/>
                </a:rPr>
                <a:t>1</a:t>
              </a:r>
              <a:endParaRPr lang="en-US" sz="2000" b="1" dirty="0">
                <a:solidFill>
                  <a:schemeClr val="bg1"/>
                </a:solidFill>
                <a:latin typeface="Albertus MT Lt" pitchFamily="18" charset="0"/>
              </a:endParaRPr>
            </a:p>
          </p:txBody>
        </p:sp>
      </p:grpSp>
      <p:grpSp>
        <p:nvGrpSpPr>
          <p:cNvPr id="344" name="Group 343"/>
          <p:cNvGrpSpPr/>
          <p:nvPr/>
        </p:nvGrpSpPr>
        <p:grpSpPr>
          <a:xfrm>
            <a:off x="8305800" y="2895600"/>
            <a:ext cx="253999" cy="369332"/>
            <a:chOff x="5689601" y="2979055"/>
            <a:chExt cx="253999" cy="369332"/>
          </a:xfrm>
        </p:grpSpPr>
        <p:sp>
          <p:nvSpPr>
            <p:cNvPr id="345" name="Oval 344"/>
            <p:cNvSpPr/>
            <p:nvPr/>
          </p:nvSpPr>
          <p:spPr bwMode="auto">
            <a:xfrm>
              <a:off x="5715000" y="3048000"/>
              <a:ext cx="228600" cy="2286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  <a:round/>
              <a:headEnd type="none" w="med" len="med"/>
              <a:tailEnd type="triangle" w="lg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346" name="TextBox 345"/>
            <p:cNvSpPr txBox="1"/>
            <p:nvPr/>
          </p:nvSpPr>
          <p:spPr>
            <a:xfrm>
              <a:off x="5689601" y="2979055"/>
              <a:ext cx="2423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  <a:latin typeface="Albertus MT Lt" pitchFamily="18" charset="0"/>
                </a:rPr>
                <a:t>1</a:t>
              </a:r>
              <a:endParaRPr lang="en-US" sz="2000" b="1" dirty="0">
                <a:solidFill>
                  <a:schemeClr val="bg1"/>
                </a:solidFill>
                <a:latin typeface="Albertus MT Lt" pitchFamily="18" charset="0"/>
              </a:endParaRPr>
            </a:p>
          </p:txBody>
        </p:sp>
      </p:grpSp>
      <p:grpSp>
        <p:nvGrpSpPr>
          <p:cNvPr id="347" name="Group 346"/>
          <p:cNvGrpSpPr/>
          <p:nvPr/>
        </p:nvGrpSpPr>
        <p:grpSpPr>
          <a:xfrm>
            <a:off x="4114800" y="3733800"/>
            <a:ext cx="253999" cy="369332"/>
            <a:chOff x="5689601" y="2979055"/>
            <a:chExt cx="253999" cy="369332"/>
          </a:xfrm>
        </p:grpSpPr>
        <p:sp>
          <p:nvSpPr>
            <p:cNvPr id="348" name="Oval 347"/>
            <p:cNvSpPr/>
            <p:nvPr/>
          </p:nvSpPr>
          <p:spPr bwMode="auto">
            <a:xfrm>
              <a:off x="5715000" y="3048000"/>
              <a:ext cx="228600" cy="2286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  <a:round/>
              <a:headEnd type="none" w="med" len="med"/>
              <a:tailEnd type="triangle" w="lg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349" name="TextBox 348"/>
            <p:cNvSpPr txBox="1"/>
            <p:nvPr/>
          </p:nvSpPr>
          <p:spPr>
            <a:xfrm>
              <a:off x="5689601" y="2979055"/>
              <a:ext cx="2423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  <a:latin typeface="Albertus MT Lt" pitchFamily="18" charset="0"/>
                </a:rPr>
                <a:t>1</a:t>
              </a:r>
              <a:endParaRPr lang="en-US" sz="2000" b="1" dirty="0">
                <a:solidFill>
                  <a:schemeClr val="bg1"/>
                </a:solidFill>
                <a:latin typeface="Albertus MT Lt" pitchFamily="18" charset="0"/>
              </a:endParaRPr>
            </a:p>
          </p:txBody>
        </p:sp>
      </p:grpSp>
      <p:grpSp>
        <p:nvGrpSpPr>
          <p:cNvPr id="350" name="Group 349"/>
          <p:cNvGrpSpPr/>
          <p:nvPr/>
        </p:nvGrpSpPr>
        <p:grpSpPr>
          <a:xfrm>
            <a:off x="7924800" y="3733800"/>
            <a:ext cx="253999" cy="369332"/>
            <a:chOff x="5689601" y="2979055"/>
            <a:chExt cx="253999" cy="369332"/>
          </a:xfrm>
        </p:grpSpPr>
        <p:sp>
          <p:nvSpPr>
            <p:cNvPr id="351" name="Oval 350"/>
            <p:cNvSpPr/>
            <p:nvPr/>
          </p:nvSpPr>
          <p:spPr bwMode="auto">
            <a:xfrm>
              <a:off x="5715000" y="3048000"/>
              <a:ext cx="228600" cy="2286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  <a:round/>
              <a:headEnd type="none" w="med" len="med"/>
              <a:tailEnd type="triangle" w="lg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352" name="TextBox 351"/>
            <p:cNvSpPr txBox="1"/>
            <p:nvPr/>
          </p:nvSpPr>
          <p:spPr>
            <a:xfrm>
              <a:off x="5689601" y="2979055"/>
              <a:ext cx="2423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  <a:latin typeface="Albertus MT Lt" pitchFamily="18" charset="0"/>
                </a:rPr>
                <a:t>1</a:t>
              </a:r>
              <a:endParaRPr lang="en-US" sz="2000" b="1" dirty="0">
                <a:solidFill>
                  <a:schemeClr val="bg1"/>
                </a:solidFill>
                <a:latin typeface="Albertus MT Lt" pitchFamily="18" charset="0"/>
              </a:endParaRPr>
            </a:p>
          </p:txBody>
        </p:sp>
      </p:grpSp>
      <p:grpSp>
        <p:nvGrpSpPr>
          <p:cNvPr id="353" name="Group 352"/>
          <p:cNvGrpSpPr/>
          <p:nvPr/>
        </p:nvGrpSpPr>
        <p:grpSpPr>
          <a:xfrm>
            <a:off x="7899401" y="2590800"/>
            <a:ext cx="253999" cy="369332"/>
            <a:chOff x="5689601" y="2979055"/>
            <a:chExt cx="253999" cy="369332"/>
          </a:xfrm>
        </p:grpSpPr>
        <p:sp>
          <p:nvSpPr>
            <p:cNvPr id="354" name="Oval 353"/>
            <p:cNvSpPr/>
            <p:nvPr/>
          </p:nvSpPr>
          <p:spPr bwMode="auto">
            <a:xfrm>
              <a:off x="5715000" y="3048000"/>
              <a:ext cx="228600" cy="2286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  <a:round/>
              <a:headEnd type="none" w="med" len="med"/>
              <a:tailEnd type="triangle" w="lg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355" name="TextBox 354"/>
            <p:cNvSpPr txBox="1"/>
            <p:nvPr/>
          </p:nvSpPr>
          <p:spPr>
            <a:xfrm>
              <a:off x="5689601" y="2979055"/>
              <a:ext cx="2423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  <a:latin typeface="Albertus MT Lt" pitchFamily="18" charset="0"/>
                </a:rPr>
                <a:t>1</a:t>
              </a:r>
              <a:endParaRPr lang="en-US" sz="2000" b="1" dirty="0">
                <a:solidFill>
                  <a:schemeClr val="bg1"/>
                </a:solidFill>
                <a:latin typeface="Albertus MT Lt" pitchFamily="18" charset="0"/>
              </a:endParaRPr>
            </a:p>
          </p:txBody>
        </p:sp>
      </p:grpSp>
      <p:grpSp>
        <p:nvGrpSpPr>
          <p:cNvPr id="356" name="Group 355"/>
          <p:cNvGrpSpPr/>
          <p:nvPr/>
        </p:nvGrpSpPr>
        <p:grpSpPr>
          <a:xfrm>
            <a:off x="4114800" y="2590800"/>
            <a:ext cx="312906" cy="400110"/>
            <a:chOff x="5689601" y="2979055"/>
            <a:chExt cx="312906" cy="400110"/>
          </a:xfrm>
        </p:grpSpPr>
        <p:sp>
          <p:nvSpPr>
            <p:cNvPr id="357" name="Oval 356"/>
            <p:cNvSpPr/>
            <p:nvPr/>
          </p:nvSpPr>
          <p:spPr bwMode="auto">
            <a:xfrm>
              <a:off x="5715000" y="3048000"/>
              <a:ext cx="228600" cy="2286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  <a:round/>
              <a:headEnd type="none" w="med" len="med"/>
              <a:tailEnd type="triangle" w="lg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358" name="TextBox 357"/>
            <p:cNvSpPr txBox="1"/>
            <p:nvPr/>
          </p:nvSpPr>
          <p:spPr>
            <a:xfrm>
              <a:off x="5689601" y="2979055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chemeClr val="bg1"/>
                  </a:solidFill>
                  <a:latin typeface="Albertus MT Lt" pitchFamily="18" charset="0"/>
                </a:rPr>
                <a:t>2</a:t>
              </a:r>
              <a:endParaRPr lang="en-US" sz="2000" b="1" dirty="0">
                <a:solidFill>
                  <a:schemeClr val="bg1"/>
                </a:solidFill>
                <a:latin typeface="Albertus MT Lt" pitchFamily="18" charset="0"/>
              </a:endParaRPr>
            </a:p>
          </p:txBody>
        </p:sp>
      </p:grpSp>
      <p:grpSp>
        <p:nvGrpSpPr>
          <p:cNvPr id="359" name="Group 358"/>
          <p:cNvGrpSpPr/>
          <p:nvPr/>
        </p:nvGrpSpPr>
        <p:grpSpPr>
          <a:xfrm>
            <a:off x="4114800" y="3352800"/>
            <a:ext cx="253999" cy="369332"/>
            <a:chOff x="5689601" y="2979055"/>
            <a:chExt cx="253999" cy="369332"/>
          </a:xfrm>
        </p:grpSpPr>
        <p:sp>
          <p:nvSpPr>
            <p:cNvPr id="360" name="Oval 359"/>
            <p:cNvSpPr/>
            <p:nvPr/>
          </p:nvSpPr>
          <p:spPr bwMode="auto">
            <a:xfrm>
              <a:off x="5715000" y="3048000"/>
              <a:ext cx="228600" cy="2286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  <a:round/>
              <a:headEnd type="none" w="med" len="med"/>
              <a:tailEnd type="triangle" w="lg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361" name="TextBox 360"/>
            <p:cNvSpPr txBox="1"/>
            <p:nvPr/>
          </p:nvSpPr>
          <p:spPr>
            <a:xfrm>
              <a:off x="5689601" y="2979055"/>
              <a:ext cx="2423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  <a:latin typeface="Albertus MT Lt" pitchFamily="18" charset="0"/>
                </a:rPr>
                <a:t>1</a:t>
              </a:r>
              <a:endParaRPr lang="en-US" sz="2000" b="1" dirty="0">
                <a:solidFill>
                  <a:schemeClr val="bg1"/>
                </a:solidFill>
                <a:latin typeface="Albertus MT Lt" pitchFamily="18" charset="0"/>
              </a:endParaRPr>
            </a:p>
          </p:txBody>
        </p:sp>
      </p:grpSp>
      <p:grpSp>
        <p:nvGrpSpPr>
          <p:cNvPr id="321" name="Group 320"/>
          <p:cNvGrpSpPr/>
          <p:nvPr/>
        </p:nvGrpSpPr>
        <p:grpSpPr>
          <a:xfrm>
            <a:off x="2514600" y="5257800"/>
            <a:ext cx="1905000" cy="609600"/>
            <a:chOff x="2514600" y="5257800"/>
            <a:chExt cx="1905000" cy="609600"/>
          </a:xfrm>
        </p:grpSpPr>
        <p:cxnSp>
          <p:nvCxnSpPr>
            <p:cNvPr id="280" name="Straight Connector 279"/>
            <p:cNvCxnSpPr/>
            <p:nvPr/>
          </p:nvCxnSpPr>
          <p:spPr bwMode="auto">
            <a:xfrm>
              <a:off x="2514600" y="5257800"/>
              <a:ext cx="1905000" cy="609600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rgbClr val="CC66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  <p:cxnSp>
          <p:nvCxnSpPr>
            <p:cNvPr id="281" name="Straight Connector 280"/>
            <p:cNvCxnSpPr/>
            <p:nvPr/>
          </p:nvCxnSpPr>
          <p:spPr bwMode="auto">
            <a:xfrm flipV="1">
              <a:off x="2514600" y="5257800"/>
              <a:ext cx="1905000" cy="609600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rgbClr val="CC66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" grpId="0"/>
      <p:bldP spid="209" grpId="0"/>
      <p:bldP spid="190" grpId="0"/>
      <p:bldP spid="282" grpId="0"/>
      <p:bldP spid="282" grpId="1"/>
      <p:bldP spid="242" grpId="0"/>
      <p:bldP spid="193" grpId="0"/>
      <p:bldP spid="196" grpId="0"/>
      <p:bldP spid="213" grpId="0"/>
      <p:bldP spid="322" grpId="0"/>
      <p:bldP spid="322" grpId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Extract Tree</a:t>
            </a:r>
            <a:endParaRPr lang="en-US" dirty="0"/>
          </a:p>
        </p:txBody>
      </p:sp>
      <p:grpSp>
        <p:nvGrpSpPr>
          <p:cNvPr id="3" name="Group 301"/>
          <p:cNvGrpSpPr/>
          <p:nvPr/>
        </p:nvGrpSpPr>
        <p:grpSpPr>
          <a:xfrm>
            <a:off x="381000" y="4953000"/>
            <a:ext cx="8382000" cy="1143794"/>
            <a:chOff x="381000" y="4953000"/>
            <a:chExt cx="8382000" cy="1143794"/>
          </a:xfrm>
        </p:grpSpPr>
        <p:cxnSp>
          <p:nvCxnSpPr>
            <p:cNvPr id="179" name="Straight Connector 178"/>
            <p:cNvCxnSpPr/>
            <p:nvPr/>
          </p:nvCxnSpPr>
          <p:spPr bwMode="auto">
            <a:xfrm rot="5400000">
              <a:off x="1867694" y="5523706"/>
              <a:ext cx="1143000" cy="1588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  <p:cxnSp>
          <p:nvCxnSpPr>
            <p:cNvPr id="180" name="Straight Connector 179"/>
            <p:cNvCxnSpPr/>
            <p:nvPr/>
          </p:nvCxnSpPr>
          <p:spPr bwMode="auto">
            <a:xfrm rot="5400000">
              <a:off x="3923506" y="5524500"/>
              <a:ext cx="1143794" cy="794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  <p:cxnSp>
          <p:nvCxnSpPr>
            <p:cNvPr id="181" name="Straight Connector 180"/>
            <p:cNvCxnSpPr/>
            <p:nvPr/>
          </p:nvCxnSpPr>
          <p:spPr bwMode="auto">
            <a:xfrm rot="5400000">
              <a:off x="8039100" y="5524500"/>
              <a:ext cx="1143794" cy="794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  <p:cxnSp>
          <p:nvCxnSpPr>
            <p:cNvPr id="182" name="Straight Connector 181"/>
            <p:cNvCxnSpPr/>
            <p:nvPr/>
          </p:nvCxnSpPr>
          <p:spPr bwMode="auto">
            <a:xfrm>
              <a:off x="381000" y="5181600"/>
              <a:ext cx="8382000" cy="1588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  <p:cxnSp>
          <p:nvCxnSpPr>
            <p:cNvPr id="183" name="Straight Connector 182"/>
            <p:cNvCxnSpPr/>
            <p:nvPr/>
          </p:nvCxnSpPr>
          <p:spPr bwMode="auto">
            <a:xfrm rot="5400000">
              <a:off x="-38100" y="5524500"/>
              <a:ext cx="1143794" cy="794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  <p:cxnSp>
          <p:nvCxnSpPr>
            <p:cNvPr id="184" name="Straight Connector 183"/>
            <p:cNvCxnSpPr/>
            <p:nvPr/>
          </p:nvCxnSpPr>
          <p:spPr bwMode="auto">
            <a:xfrm rot="5400000">
              <a:off x="5981700" y="5524500"/>
              <a:ext cx="1143794" cy="794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  <p:cxnSp>
          <p:nvCxnSpPr>
            <p:cNvPr id="185" name="Straight Connector 184"/>
            <p:cNvCxnSpPr/>
            <p:nvPr/>
          </p:nvCxnSpPr>
          <p:spPr bwMode="auto">
            <a:xfrm>
              <a:off x="381000" y="4953000"/>
              <a:ext cx="8382000" cy="1588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</p:grpSp>
      <p:grpSp>
        <p:nvGrpSpPr>
          <p:cNvPr id="4" name="Group 300"/>
          <p:cNvGrpSpPr/>
          <p:nvPr/>
        </p:nvGrpSpPr>
        <p:grpSpPr>
          <a:xfrm>
            <a:off x="457200" y="4876800"/>
            <a:ext cx="8153400" cy="369332"/>
            <a:chOff x="457200" y="4876800"/>
            <a:chExt cx="8153400" cy="369332"/>
          </a:xfrm>
        </p:grpSpPr>
        <p:sp>
          <p:nvSpPr>
            <p:cNvPr id="186" name="TextBox 185"/>
            <p:cNvSpPr txBox="1"/>
            <p:nvPr/>
          </p:nvSpPr>
          <p:spPr>
            <a:xfrm>
              <a:off x="457200" y="4876800"/>
              <a:ext cx="205740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CC6600"/>
                  </a:solidFill>
                  <a:latin typeface="Calibri" pitchFamily="34" charset="0"/>
                </a:rPr>
                <a:t>List&lt;String&gt;</a:t>
              </a:r>
              <a:endParaRPr lang="en-US" dirty="0">
                <a:solidFill>
                  <a:srgbClr val="CC6600"/>
                </a:solidFill>
                <a:latin typeface="Calibri" pitchFamily="34" charset="0"/>
              </a:endParaRPr>
            </a:p>
          </p:txBody>
        </p:sp>
        <p:sp>
          <p:nvSpPr>
            <p:cNvPr id="187" name="TextBox 186"/>
            <p:cNvSpPr txBox="1"/>
            <p:nvPr/>
          </p:nvSpPr>
          <p:spPr>
            <a:xfrm>
              <a:off x="4495800" y="4876800"/>
              <a:ext cx="205740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 smtClean="0">
                  <a:solidFill>
                    <a:srgbClr val="CC6600"/>
                  </a:solidFill>
                  <a:latin typeface="Calibri" pitchFamily="34" charset="0"/>
                </a:rPr>
                <a:t>BufferedReader</a:t>
              </a:r>
              <a:endParaRPr lang="en-US" dirty="0">
                <a:solidFill>
                  <a:srgbClr val="CC6600"/>
                </a:solidFill>
                <a:latin typeface="Calibri" pitchFamily="34" charset="0"/>
              </a:endParaRPr>
            </a:p>
          </p:txBody>
        </p:sp>
        <p:sp>
          <p:nvSpPr>
            <p:cNvPr id="188" name="TextBox 187"/>
            <p:cNvSpPr txBox="1"/>
            <p:nvPr/>
          </p:nvSpPr>
          <p:spPr>
            <a:xfrm>
              <a:off x="6553200" y="4876800"/>
              <a:ext cx="205740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CC6600"/>
                  </a:solidFill>
                  <a:latin typeface="Calibri" pitchFamily="34" charset="0"/>
                </a:rPr>
                <a:t>String</a:t>
              </a:r>
              <a:endParaRPr lang="en-US" dirty="0">
                <a:solidFill>
                  <a:srgbClr val="CC6600"/>
                </a:solidFill>
                <a:latin typeface="Calibri" pitchFamily="34" charset="0"/>
              </a:endParaRPr>
            </a:p>
          </p:txBody>
        </p:sp>
      </p:grpSp>
      <p:grpSp>
        <p:nvGrpSpPr>
          <p:cNvPr id="5" name="Group 299"/>
          <p:cNvGrpSpPr/>
          <p:nvPr/>
        </p:nvGrpSpPr>
        <p:grpSpPr>
          <a:xfrm>
            <a:off x="457200" y="3733800"/>
            <a:ext cx="8153400" cy="369332"/>
            <a:chOff x="457200" y="3733800"/>
            <a:chExt cx="8153400" cy="369332"/>
          </a:xfrm>
        </p:grpSpPr>
        <p:sp>
          <p:nvSpPr>
            <p:cNvPr id="204" name="TextBox 203"/>
            <p:cNvSpPr txBox="1"/>
            <p:nvPr/>
          </p:nvSpPr>
          <p:spPr>
            <a:xfrm>
              <a:off x="457200" y="3733800"/>
              <a:ext cx="205740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CC6600"/>
                  </a:solidFill>
                  <a:latin typeface="Calibri" pitchFamily="34" charset="0"/>
                </a:rPr>
                <a:t>List&lt;String&gt;</a:t>
              </a:r>
              <a:endParaRPr lang="en-US" dirty="0">
                <a:solidFill>
                  <a:srgbClr val="CC6600"/>
                </a:solidFill>
                <a:latin typeface="Calibri" pitchFamily="34" charset="0"/>
              </a:endParaRPr>
            </a:p>
          </p:txBody>
        </p:sp>
        <p:sp>
          <p:nvSpPr>
            <p:cNvPr id="205" name="TextBox 204"/>
            <p:cNvSpPr txBox="1"/>
            <p:nvPr/>
          </p:nvSpPr>
          <p:spPr>
            <a:xfrm>
              <a:off x="2438400" y="3733800"/>
              <a:ext cx="205740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 smtClean="0">
                  <a:solidFill>
                    <a:srgbClr val="CC6600"/>
                  </a:solidFill>
                  <a:latin typeface="Calibri" pitchFamily="34" charset="0"/>
                </a:rPr>
                <a:t>boolean</a:t>
              </a:r>
              <a:endParaRPr lang="en-US" dirty="0">
                <a:solidFill>
                  <a:srgbClr val="CC6600"/>
                </a:solidFill>
                <a:latin typeface="Calibri" pitchFamily="34" charset="0"/>
              </a:endParaRPr>
            </a:p>
          </p:txBody>
        </p:sp>
        <p:sp>
          <p:nvSpPr>
            <p:cNvPr id="206" name="TextBox 205"/>
            <p:cNvSpPr txBox="1"/>
            <p:nvPr/>
          </p:nvSpPr>
          <p:spPr>
            <a:xfrm>
              <a:off x="4495800" y="3733800"/>
              <a:ext cx="205740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 smtClean="0">
                  <a:solidFill>
                    <a:srgbClr val="CC6600"/>
                  </a:solidFill>
                  <a:latin typeface="Calibri" pitchFamily="34" charset="0"/>
                </a:rPr>
                <a:t>BufferedReader</a:t>
              </a:r>
              <a:endParaRPr lang="en-US" dirty="0">
                <a:solidFill>
                  <a:srgbClr val="CC6600"/>
                </a:solidFill>
                <a:latin typeface="Calibri" pitchFamily="34" charset="0"/>
              </a:endParaRPr>
            </a:p>
          </p:txBody>
        </p:sp>
        <p:sp>
          <p:nvSpPr>
            <p:cNvPr id="207" name="TextBox 206"/>
            <p:cNvSpPr txBox="1"/>
            <p:nvPr/>
          </p:nvSpPr>
          <p:spPr>
            <a:xfrm>
              <a:off x="6553200" y="3733800"/>
              <a:ext cx="205740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CC6600"/>
                  </a:solidFill>
                  <a:latin typeface="Calibri" pitchFamily="34" charset="0"/>
                </a:rPr>
                <a:t>String</a:t>
              </a:r>
              <a:endParaRPr lang="en-US" dirty="0">
                <a:solidFill>
                  <a:srgbClr val="CC6600"/>
                </a:solidFill>
                <a:latin typeface="Calibri" pitchFamily="34" charset="0"/>
              </a:endParaRPr>
            </a:p>
          </p:txBody>
        </p:sp>
      </p:grpSp>
      <p:grpSp>
        <p:nvGrpSpPr>
          <p:cNvPr id="6" name="Group 298"/>
          <p:cNvGrpSpPr/>
          <p:nvPr/>
        </p:nvGrpSpPr>
        <p:grpSpPr>
          <a:xfrm>
            <a:off x="457200" y="2590800"/>
            <a:ext cx="8153400" cy="369332"/>
            <a:chOff x="457200" y="2590800"/>
            <a:chExt cx="8153400" cy="369332"/>
          </a:xfrm>
        </p:grpSpPr>
        <p:sp>
          <p:nvSpPr>
            <p:cNvPr id="235" name="TextBox 234"/>
            <p:cNvSpPr txBox="1"/>
            <p:nvPr/>
          </p:nvSpPr>
          <p:spPr>
            <a:xfrm>
              <a:off x="457200" y="2590800"/>
              <a:ext cx="205740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CC6600"/>
                  </a:solidFill>
                  <a:latin typeface="Calibri" pitchFamily="34" charset="0"/>
                </a:rPr>
                <a:t>List&lt;String&gt;</a:t>
              </a:r>
              <a:endParaRPr lang="en-US" dirty="0">
                <a:solidFill>
                  <a:srgbClr val="CC6600"/>
                </a:solidFill>
                <a:latin typeface="Calibri" pitchFamily="34" charset="0"/>
              </a:endParaRPr>
            </a:p>
          </p:txBody>
        </p:sp>
        <p:sp>
          <p:nvSpPr>
            <p:cNvPr id="236" name="TextBox 235"/>
            <p:cNvSpPr txBox="1"/>
            <p:nvPr/>
          </p:nvSpPr>
          <p:spPr>
            <a:xfrm>
              <a:off x="2438400" y="2590800"/>
              <a:ext cx="205740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 smtClean="0">
                  <a:solidFill>
                    <a:srgbClr val="CC6600"/>
                  </a:solidFill>
                  <a:latin typeface="Calibri" pitchFamily="34" charset="0"/>
                </a:rPr>
                <a:t>boolean</a:t>
              </a:r>
              <a:endParaRPr lang="en-US" dirty="0">
                <a:solidFill>
                  <a:srgbClr val="CC6600"/>
                </a:solidFill>
                <a:latin typeface="Calibri" pitchFamily="34" charset="0"/>
              </a:endParaRPr>
            </a:p>
          </p:txBody>
        </p:sp>
        <p:sp>
          <p:nvSpPr>
            <p:cNvPr id="237" name="TextBox 236"/>
            <p:cNvSpPr txBox="1"/>
            <p:nvPr/>
          </p:nvSpPr>
          <p:spPr>
            <a:xfrm>
              <a:off x="4495800" y="2590800"/>
              <a:ext cx="205740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 smtClean="0">
                  <a:solidFill>
                    <a:srgbClr val="CC6600"/>
                  </a:solidFill>
                  <a:latin typeface="Calibri" pitchFamily="34" charset="0"/>
                </a:rPr>
                <a:t>BufferedReader</a:t>
              </a:r>
              <a:endParaRPr lang="en-US" dirty="0">
                <a:solidFill>
                  <a:srgbClr val="CC6600"/>
                </a:solidFill>
                <a:latin typeface="Calibri" pitchFamily="34" charset="0"/>
              </a:endParaRPr>
            </a:p>
          </p:txBody>
        </p:sp>
        <p:sp>
          <p:nvSpPr>
            <p:cNvPr id="238" name="TextBox 237"/>
            <p:cNvSpPr txBox="1"/>
            <p:nvPr/>
          </p:nvSpPr>
          <p:spPr>
            <a:xfrm>
              <a:off x="6553200" y="2590800"/>
              <a:ext cx="205740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CC6600"/>
                  </a:solidFill>
                  <a:latin typeface="Calibri" pitchFamily="34" charset="0"/>
                </a:rPr>
                <a:t>String</a:t>
              </a:r>
              <a:endParaRPr lang="en-US" dirty="0">
                <a:solidFill>
                  <a:srgbClr val="CC6600"/>
                </a:solidFill>
                <a:latin typeface="Calibri" pitchFamily="34" charset="0"/>
              </a:endParaRPr>
            </a:p>
          </p:txBody>
        </p:sp>
      </p:grpSp>
      <p:grpSp>
        <p:nvGrpSpPr>
          <p:cNvPr id="7" name="Group 306"/>
          <p:cNvGrpSpPr/>
          <p:nvPr/>
        </p:nvGrpSpPr>
        <p:grpSpPr>
          <a:xfrm>
            <a:off x="381000" y="3810000"/>
            <a:ext cx="8382000" cy="1143794"/>
            <a:chOff x="381000" y="3810000"/>
            <a:chExt cx="8382000" cy="1143794"/>
          </a:xfrm>
        </p:grpSpPr>
        <p:cxnSp>
          <p:nvCxnSpPr>
            <p:cNvPr id="198" name="Straight Connector 197"/>
            <p:cNvCxnSpPr/>
            <p:nvPr/>
          </p:nvCxnSpPr>
          <p:spPr bwMode="auto">
            <a:xfrm rot="5400000">
              <a:off x="1867694" y="4380706"/>
              <a:ext cx="1143000" cy="1588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  <p:cxnSp>
          <p:nvCxnSpPr>
            <p:cNvPr id="199" name="Straight Connector 198"/>
            <p:cNvCxnSpPr/>
            <p:nvPr/>
          </p:nvCxnSpPr>
          <p:spPr bwMode="auto">
            <a:xfrm rot="5400000">
              <a:off x="3923506" y="4381500"/>
              <a:ext cx="1143794" cy="794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  <p:cxnSp>
          <p:nvCxnSpPr>
            <p:cNvPr id="200" name="Straight Connector 199"/>
            <p:cNvCxnSpPr/>
            <p:nvPr/>
          </p:nvCxnSpPr>
          <p:spPr bwMode="auto">
            <a:xfrm rot="5400000">
              <a:off x="8039100" y="4381500"/>
              <a:ext cx="1143794" cy="794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  <p:cxnSp>
          <p:nvCxnSpPr>
            <p:cNvPr id="201" name="Straight Connector 200"/>
            <p:cNvCxnSpPr/>
            <p:nvPr/>
          </p:nvCxnSpPr>
          <p:spPr bwMode="auto">
            <a:xfrm>
              <a:off x="381000" y="4038600"/>
              <a:ext cx="8382000" cy="1588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  <p:cxnSp>
          <p:nvCxnSpPr>
            <p:cNvPr id="202" name="Straight Connector 201"/>
            <p:cNvCxnSpPr/>
            <p:nvPr/>
          </p:nvCxnSpPr>
          <p:spPr bwMode="auto">
            <a:xfrm rot="5400000">
              <a:off x="-38100" y="4381500"/>
              <a:ext cx="1143794" cy="794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  <p:cxnSp>
          <p:nvCxnSpPr>
            <p:cNvPr id="203" name="Straight Connector 202"/>
            <p:cNvCxnSpPr/>
            <p:nvPr/>
          </p:nvCxnSpPr>
          <p:spPr bwMode="auto">
            <a:xfrm rot="5400000">
              <a:off x="5981700" y="4381500"/>
              <a:ext cx="1143794" cy="794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  <p:cxnSp>
          <p:nvCxnSpPr>
            <p:cNvPr id="239" name="Straight Connector 238"/>
            <p:cNvCxnSpPr/>
            <p:nvPr/>
          </p:nvCxnSpPr>
          <p:spPr bwMode="auto">
            <a:xfrm>
              <a:off x="381000" y="3810000"/>
              <a:ext cx="8382000" cy="1588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</p:grpSp>
      <p:grpSp>
        <p:nvGrpSpPr>
          <p:cNvPr id="8" name="Group 307"/>
          <p:cNvGrpSpPr/>
          <p:nvPr/>
        </p:nvGrpSpPr>
        <p:grpSpPr>
          <a:xfrm>
            <a:off x="381000" y="2667000"/>
            <a:ext cx="8382000" cy="1143794"/>
            <a:chOff x="381000" y="2667000"/>
            <a:chExt cx="8382000" cy="1143794"/>
          </a:xfrm>
        </p:grpSpPr>
        <p:cxnSp>
          <p:nvCxnSpPr>
            <p:cNvPr id="229" name="Straight Connector 228"/>
            <p:cNvCxnSpPr/>
            <p:nvPr/>
          </p:nvCxnSpPr>
          <p:spPr bwMode="auto">
            <a:xfrm rot="5400000">
              <a:off x="1867694" y="3237706"/>
              <a:ext cx="1143000" cy="1588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  <p:cxnSp>
          <p:nvCxnSpPr>
            <p:cNvPr id="230" name="Straight Connector 229"/>
            <p:cNvCxnSpPr/>
            <p:nvPr/>
          </p:nvCxnSpPr>
          <p:spPr bwMode="auto">
            <a:xfrm rot="5400000">
              <a:off x="3923506" y="3238500"/>
              <a:ext cx="1143794" cy="794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  <p:cxnSp>
          <p:nvCxnSpPr>
            <p:cNvPr id="231" name="Straight Connector 230"/>
            <p:cNvCxnSpPr/>
            <p:nvPr/>
          </p:nvCxnSpPr>
          <p:spPr bwMode="auto">
            <a:xfrm rot="5400000">
              <a:off x="8039100" y="3238500"/>
              <a:ext cx="1143794" cy="794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  <p:cxnSp>
          <p:nvCxnSpPr>
            <p:cNvPr id="232" name="Straight Connector 231"/>
            <p:cNvCxnSpPr/>
            <p:nvPr/>
          </p:nvCxnSpPr>
          <p:spPr bwMode="auto">
            <a:xfrm rot="5400000">
              <a:off x="-38100" y="3238500"/>
              <a:ext cx="1143794" cy="794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  <p:cxnSp>
          <p:nvCxnSpPr>
            <p:cNvPr id="233" name="Straight Connector 232"/>
            <p:cNvCxnSpPr/>
            <p:nvPr/>
          </p:nvCxnSpPr>
          <p:spPr bwMode="auto">
            <a:xfrm rot="5400000">
              <a:off x="5981700" y="3238500"/>
              <a:ext cx="1143794" cy="794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  <p:cxnSp>
          <p:nvCxnSpPr>
            <p:cNvPr id="234" name="Straight Connector 233"/>
            <p:cNvCxnSpPr/>
            <p:nvPr/>
          </p:nvCxnSpPr>
          <p:spPr bwMode="auto">
            <a:xfrm>
              <a:off x="381000" y="2667000"/>
              <a:ext cx="8382000" cy="1588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  <p:cxnSp>
          <p:nvCxnSpPr>
            <p:cNvPr id="240" name="Straight Connector 239"/>
            <p:cNvCxnSpPr/>
            <p:nvPr/>
          </p:nvCxnSpPr>
          <p:spPr bwMode="auto">
            <a:xfrm>
              <a:off x="381000" y="2895600"/>
              <a:ext cx="8382000" cy="1588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</p:grpSp>
      <p:grpSp>
        <p:nvGrpSpPr>
          <p:cNvPr id="9" name="Group 308"/>
          <p:cNvGrpSpPr/>
          <p:nvPr/>
        </p:nvGrpSpPr>
        <p:grpSpPr>
          <a:xfrm>
            <a:off x="2438400" y="2819400"/>
            <a:ext cx="2057400" cy="721303"/>
            <a:chOff x="2438400" y="2819400"/>
            <a:chExt cx="2057400" cy="721303"/>
          </a:xfrm>
        </p:grpSpPr>
        <p:sp>
          <p:nvSpPr>
            <p:cNvPr id="248" name="TextBox 247"/>
            <p:cNvSpPr txBox="1"/>
            <p:nvPr/>
          </p:nvSpPr>
          <p:spPr>
            <a:xfrm>
              <a:off x="2438400" y="2819400"/>
              <a:ext cx="2057400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latin typeface="Courier New" pitchFamily="49" charset="0"/>
                  <a:cs typeface="Courier New" pitchFamily="49" charset="0"/>
                </a:rPr>
                <a:t>add</a:t>
              </a:r>
              <a:endParaRPr lang="en-US" sz="2400" b="1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50" name="TextBox 249"/>
            <p:cNvSpPr txBox="1"/>
            <p:nvPr/>
          </p:nvSpPr>
          <p:spPr>
            <a:xfrm>
              <a:off x="2438400" y="3171371"/>
              <a:ext cx="205740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CC6600"/>
                  </a:solidFill>
                  <a:latin typeface="Calibri" pitchFamily="34" charset="0"/>
                </a:rPr>
                <a:t>List&lt;String&gt;, String</a:t>
              </a:r>
              <a:endParaRPr lang="en-US" dirty="0">
                <a:solidFill>
                  <a:srgbClr val="CC6600"/>
                </a:solidFill>
                <a:latin typeface="Calibri" pitchFamily="34" charset="0"/>
              </a:endParaRPr>
            </a:p>
          </p:txBody>
        </p:sp>
      </p:grpSp>
      <p:sp>
        <p:nvSpPr>
          <p:cNvPr id="245" name="TextBox 244"/>
          <p:cNvSpPr txBox="1"/>
          <p:nvPr/>
        </p:nvSpPr>
        <p:spPr>
          <a:xfrm>
            <a:off x="4495800" y="2819400"/>
            <a:ext cx="20574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latin typeface="Courier New" pitchFamily="49" charset="0"/>
                <a:cs typeface="Courier New" pitchFamily="49" charset="0"/>
              </a:rPr>
              <a:t>src</a:t>
            </a:r>
            <a:endParaRPr lang="en-US" sz="2400" b="1" dirty="0">
              <a:latin typeface="Courier New" pitchFamily="49" charset="0"/>
              <a:cs typeface="Courier New" pitchFamily="49" charset="0"/>
            </a:endParaRPr>
          </a:p>
        </p:txBody>
      </p:sp>
      <p:grpSp>
        <p:nvGrpSpPr>
          <p:cNvPr id="10" name="Group 311"/>
          <p:cNvGrpSpPr/>
          <p:nvPr/>
        </p:nvGrpSpPr>
        <p:grpSpPr>
          <a:xfrm>
            <a:off x="6553200" y="2819400"/>
            <a:ext cx="2057400" cy="721303"/>
            <a:chOff x="6553200" y="2819400"/>
            <a:chExt cx="2057400" cy="721303"/>
          </a:xfrm>
        </p:grpSpPr>
        <p:sp>
          <p:nvSpPr>
            <p:cNvPr id="253" name="TextBox 252"/>
            <p:cNvSpPr txBox="1"/>
            <p:nvPr/>
          </p:nvSpPr>
          <p:spPr>
            <a:xfrm>
              <a:off x="6553200" y="2819400"/>
              <a:ext cx="2057400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 smtClean="0">
                  <a:latin typeface="Courier New" pitchFamily="49" charset="0"/>
                  <a:cs typeface="Courier New" pitchFamily="49" charset="0"/>
                </a:rPr>
                <a:t>readLine</a:t>
              </a:r>
              <a:endParaRPr lang="en-US" sz="2400" b="1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55" name="TextBox 254"/>
            <p:cNvSpPr txBox="1"/>
            <p:nvPr/>
          </p:nvSpPr>
          <p:spPr>
            <a:xfrm>
              <a:off x="6553200" y="3171371"/>
              <a:ext cx="205740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 smtClean="0">
                  <a:solidFill>
                    <a:srgbClr val="CC6600"/>
                  </a:solidFill>
                  <a:latin typeface="Calibri" pitchFamily="34" charset="0"/>
                </a:rPr>
                <a:t>BufferedReader</a:t>
              </a:r>
              <a:endParaRPr lang="en-US" dirty="0">
                <a:solidFill>
                  <a:srgbClr val="CC6600"/>
                </a:solidFill>
                <a:latin typeface="Calibri" pitchFamily="34" charset="0"/>
              </a:endParaRPr>
            </a:p>
          </p:txBody>
        </p:sp>
      </p:grpSp>
      <p:sp>
        <p:nvSpPr>
          <p:cNvPr id="209" name="TextBox 208"/>
          <p:cNvSpPr txBox="1"/>
          <p:nvPr/>
        </p:nvSpPr>
        <p:spPr>
          <a:xfrm>
            <a:off x="457200" y="3962400"/>
            <a:ext cx="20574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array</a:t>
            </a:r>
            <a:endParaRPr lang="en-US" sz="2400" b="1" dirty="0">
              <a:latin typeface="Courier New" pitchFamily="49" charset="0"/>
              <a:cs typeface="Courier New" pitchFamily="49" charset="0"/>
            </a:endParaRPr>
          </a:p>
        </p:txBody>
      </p:sp>
      <p:grpSp>
        <p:nvGrpSpPr>
          <p:cNvPr id="11" name="Group 313"/>
          <p:cNvGrpSpPr/>
          <p:nvPr/>
        </p:nvGrpSpPr>
        <p:grpSpPr>
          <a:xfrm>
            <a:off x="2438400" y="3962400"/>
            <a:ext cx="2057400" cy="721303"/>
            <a:chOff x="2438400" y="3962400"/>
            <a:chExt cx="2057400" cy="721303"/>
          </a:xfrm>
        </p:grpSpPr>
        <p:sp>
          <p:nvSpPr>
            <p:cNvPr id="216" name="TextBox 215"/>
            <p:cNvSpPr txBox="1"/>
            <p:nvPr/>
          </p:nvSpPr>
          <p:spPr>
            <a:xfrm>
              <a:off x="2438400" y="3962400"/>
              <a:ext cx="2057400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latin typeface="Courier New" pitchFamily="49" charset="0"/>
                  <a:cs typeface="Courier New" pitchFamily="49" charset="0"/>
                </a:rPr>
                <a:t>add</a:t>
              </a:r>
              <a:endParaRPr lang="en-US" sz="2400" b="1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18" name="TextBox 217"/>
            <p:cNvSpPr txBox="1"/>
            <p:nvPr/>
          </p:nvSpPr>
          <p:spPr>
            <a:xfrm>
              <a:off x="2438400" y="4314371"/>
              <a:ext cx="205740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CC6600"/>
                  </a:solidFill>
                  <a:latin typeface="Calibri" pitchFamily="34" charset="0"/>
                </a:rPr>
                <a:t>List&lt;String&gt;, String</a:t>
              </a:r>
              <a:endParaRPr lang="en-US" dirty="0">
                <a:solidFill>
                  <a:srgbClr val="CC6600"/>
                </a:solidFill>
                <a:latin typeface="Calibri" pitchFamily="34" charset="0"/>
              </a:endParaRPr>
            </a:p>
          </p:txBody>
        </p:sp>
      </p:grpSp>
      <p:grpSp>
        <p:nvGrpSpPr>
          <p:cNvPr id="12" name="Group 315"/>
          <p:cNvGrpSpPr/>
          <p:nvPr/>
        </p:nvGrpSpPr>
        <p:grpSpPr>
          <a:xfrm>
            <a:off x="6553200" y="3962400"/>
            <a:ext cx="2057400" cy="721303"/>
            <a:chOff x="6553200" y="3962400"/>
            <a:chExt cx="2057400" cy="721303"/>
          </a:xfrm>
        </p:grpSpPr>
        <p:sp>
          <p:nvSpPr>
            <p:cNvPr id="221" name="TextBox 220"/>
            <p:cNvSpPr txBox="1"/>
            <p:nvPr/>
          </p:nvSpPr>
          <p:spPr>
            <a:xfrm>
              <a:off x="6553200" y="3962400"/>
              <a:ext cx="2057400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 smtClean="0">
                  <a:latin typeface="Courier New" pitchFamily="49" charset="0"/>
                  <a:cs typeface="Courier New" pitchFamily="49" charset="0"/>
                </a:rPr>
                <a:t>readLine</a:t>
              </a:r>
              <a:endParaRPr lang="en-US" sz="2400" b="1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23" name="TextBox 222"/>
            <p:cNvSpPr txBox="1"/>
            <p:nvPr/>
          </p:nvSpPr>
          <p:spPr>
            <a:xfrm>
              <a:off x="6553200" y="4314371"/>
              <a:ext cx="205740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 smtClean="0">
                  <a:solidFill>
                    <a:srgbClr val="CC6600"/>
                  </a:solidFill>
                  <a:latin typeface="Calibri" pitchFamily="34" charset="0"/>
                </a:rPr>
                <a:t>BufferedReader</a:t>
              </a:r>
              <a:endParaRPr lang="en-US" dirty="0">
                <a:solidFill>
                  <a:srgbClr val="CC6600"/>
                </a:solidFill>
                <a:latin typeface="Calibri" pitchFamily="34" charset="0"/>
              </a:endParaRPr>
            </a:p>
          </p:txBody>
        </p:sp>
      </p:grpSp>
      <p:sp>
        <p:nvSpPr>
          <p:cNvPr id="190" name="TextBox 189"/>
          <p:cNvSpPr txBox="1"/>
          <p:nvPr/>
        </p:nvSpPr>
        <p:spPr>
          <a:xfrm>
            <a:off x="457200" y="5105400"/>
            <a:ext cx="20574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array</a:t>
            </a:r>
            <a:endParaRPr lang="en-US" sz="24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42" name="TextBox 241"/>
          <p:cNvSpPr txBox="1"/>
          <p:nvPr/>
        </p:nvSpPr>
        <p:spPr>
          <a:xfrm>
            <a:off x="457200" y="2819400"/>
            <a:ext cx="20574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array</a:t>
            </a:r>
            <a:endParaRPr lang="en-US" sz="24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93" name="TextBox 192"/>
          <p:cNvSpPr txBox="1"/>
          <p:nvPr/>
        </p:nvSpPr>
        <p:spPr>
          <a:xfrm>
            <a:off x="4495800" y="5105400"/>
            <a:ext cx="20574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latin typeface="Courier New" pitchFamily="49" charset="0"/>
                <a:cs typeface="Courier New" pitchFamily="49" charset="0"/>
              </a:rPr>
              <a:t>src</a:t>
            </a:r>
            <a:endParaRPr lang="en-US" sz="24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96" name="TextBox 195"/>
          <p:cNvSpPr txBox="1"/>
          <p:nvPr/>
        </p:nvSpPr>
        <p:spPr>
          <a:xfrm>
            <a:off x="6553200" y="5105400"/>
            <a:ext cx="205740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new String</a:t>
            </a:r>
            <a:endParaRPr lang="en-US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13" name="TextBox 212"/>
          <p:cNvSpPr txBox="1"/>
          <p:nvPr/>
        </p:nvSpPr>
        <p:spPr>
          <a:xfrm>
            <a:off x="4495800" y="3962400"/>
            <a:ext cx="20574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latin typeface="Courier New" pitchFamily="49" charset="0"/>
                <a:cs typeface="Courier New" pitchFamily="49" charset="0"/>
              </a:rPr>
              <a:t>src</a:t>
            </a:r>
            <a:endParaRPr lang="en-US" sz="2400" b="1" dirty="0">
              <a:latin typeface="Courier New" pitchFamily="49" charset="0"/>
              <a:cs typeface="Courier New" pitchFamily="49" charset="0"/>
            </a:endParaRPr>
          </a:p>
        </p:txBody>
      </p:sp>
      <p:grpSp>
        <p:nvGrpSpPr>
          <p:cNvPr id="29" name="Group 352"/>
          <p:cNvGrpSpPr/>
          <p:nvPr/>
        </p:nvGrpSpPr>
        <p:grpSpPr>
          <a:xfrm>
            <a:off x="7899401" y="2590800"/>
            <a:ext cx="253999" cy="369332"/>
            <a:chOff x="5689601" y="2979055"/>
            <a:chExt cx="253999" cy="369332"/>
          </a:xfrm>
        </p:grpSpPr>
        <p:sp>
          <p:nvSpPr>
            <p:cNvPr id="354" name="Oval 353"/>
            <p:cNvSpPr/>
            <p:nvPr/>
          </p:nvSpPr>
          <p:spPr bwMode="auto">
            <a:xfrm>
              <a:off x="5715000" y="3048000"/>
              <a:ext cx="228600" cy="2286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  <a:round/>
              <a:headEnd type="none" w="med" len="med"/>
              <a:tailEnd type="triangle" w="lg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355" name="TextBox 354"/>
            <p:cNvSpPr txBox="1"/>
            <p:nvPr/>
          </p:nvSpPr>
          <p:spPr>
            <a:xfrm>
              <a:off x="5689601" y="2979055"/>
              <a:ext cx="2423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  <a:latin typeface="Albertus MT Lt" pitchFamily="18" charset="0"/>
                </a:rPr>
                <a:t>1</a:t>
              </a:r>
              <a:endParaRPr lang="en-US" sz="2000" b="1" dirty="0">
                <a:solidFill>
                  <a:schemeClr val="bg1"/>
                </a:solidFill>
                <a:latin typeface="Albertus MT Lt" pitchFamily="18" charset="0"/>
              </a:endParaRPr>
            </a:p>
          </p:txBody>
        </p:sp>
      </p:grpSp>
      <p:grpSp>
        <p:nvGrpSpPr>
          <p:cNvPr id="30" name="Group 355"/>
          <p:cNvGrpSpPr/>
          <p:nvPr/>
        </p:nvGrpSpPr>
        <p:grpSpPr>
          <a:xfrm>
            <a:off x="4114800" y="2590800"/>
            <a:ext cx="312906" cy="400110"/>
            <a:chOff x="5689601" y="2979055"/>
            <a:chExt cx="312906" cy="400110"/>
          </a:xfrm>
        </p:grpSpPr>
        <p:sp>
          <p:nvSpPr>
            <p:cNvPr id="357" name="Oval 356"/>
            <p:cNvSpPr/>
            <p:nvPr/>
          </p:nvSpPr>
          <p:spPr bwMode="auto">
            <a:xfrm>
              <a:off x="5715000" y="3048000"/>
              <a:ext cx="228600" cy="2286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  <a:round/>
              <a:headEnd type="none" w="med" len="med"/>
              <a:tailEnd type="triangle" w="lg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358" name="TextBox 357"/>
            <p:cNvSpPr txBox="1"/>
            <p:nvPr/>
          </p:nvSpPr>
          <p:spPr>
            <a:xfrm>
              <a:off x="5689601" y="2979055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chemeClr val="bg1"/>
                  </a:solidFill>
                  <a:latin typeface="Albertus MT Lt" pitchFamily="18" charset="0"/>
                </a:rPr>
                <a:t>2</a:t>
              </a:r>
              <a:endParaRPr lang="en-US" sz="2000" b="1" dirty="0">
                <a:solidFill>
                  <a:schemeClr val="bg1"/>
                </a:solidFill>
                <a:latin typeface="Albertus MT Lt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Extract Tree</a:t>
            </a:r>
            <a:endParaRPr lang="en-US" dirty="0"/>
          </a:p>
        </p:txBody>
      </p:sp>
      <p:grpSp>
        <p:nvGrpSpPr>
          <p:cNvPr id="3" name="Group 301"/>
          <p:cNvGrpSpPr/>
          <p:nvPr/>
        </p:nvGrpSpPr>
        <p:grpSpPr>
          <a:xfrm>
            <a:off x="381000" y="4953000"/>
            <a:ext cx="8382000" cy="1143794"/>
            <a:chOff x="381000" y="4953000"/>
            <a:chExt cx="8382000" cy="1143794"/>
          </a:xfrm>
        </p:grpSpPr>
        <p:cxnSp>
          <p:nvCxnSpPr>
            <p:cNvPr id="179" name="Straight Connector 178"/>
            <p:cNvCxnSpPr/>
            <p:nvPr/>
          </p:nvCxnSpPr>
          <p:spPr bwMode="auto">
            <a:xfrm rot="5400000">
              <a:off x="1867694" y="5523706"/>
              <a:ext cx="1143000" cy="1588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  <p:cxnSp>
          <p:nvCxnSpPr>
            <p:cNvPr id="180" name="Straight Connector 179"/>
            <p:cNvCxnSpPr/>
            <p:nvPr/>
          </p:nvCxnSpPr>
          <p:spPr bwMode="auto">
            <a:xfrm rot="5400000">
              <a:off x="3923506" y="5524500"/>
              <a:ext cx="1143794" cy="794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  <p:cxnSp>
          <p:nvCxnSpPr>
            <p:cNvPr id="181" name="Straight Connector 180"/>
            <p:cNvCxnSpPr/>
            <p:nvPr/>
          </p:nvCxnSpPr>
          <p:spPr bwMode="auto">
            <a:xfrm rot="5400000">
              <a:off x="8039100" y="5524500"/>
              <a:ext cx="1143794" cy="794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  <p:cxnSp>
          <p:nvCxnSpPr>
            <p:cNvPr id="182" name="Straight Connector 181"/>
            <p:cNvCxnSpPr/>
            <p:nvPr/>
          </p:nvCxnSpPr>
          <p:spPr bwMode="auto">
            <a:xfrm>
              <a:off x="381000" y="5181600"/>
              <a:ext cx="8382000" cy="1588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  <p:cxnSp>
          <p:nvCxnSpPr>
            <p:cNvPr id="183" name="Straight Connector 182"/>
            <p:cNvCxnSpPr/>
            <p:nvPr/>
          </p:nvCxnSpPr>
          <p:spPr bwMode="auto">
            <a:xfrm rot="5400000">
              <a:off x="-38100" y="5524500"/>
              <a:ext cx="1143794" cy="794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  <p:cxnSp>
          <p:nvCxnSpPr>
            <p:cNvPr id="184" name="Straight Connector 183"/>
            <p:cNvCxnSpPr/>
            <p:nvPr/>
          </p:nvCxnSpPr>
          <p:spPr bwMode="auto">
            <a:xfrm rot="5400000">
              <a:off x="5981700" y="5524500"/>
              <a:ext cx="1143794" cy="794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  <p:cxnSp>
          <p:nvCxnSpPr>
            <p:cNvPr id="185" name="Straight Connector 184"/>
            <p:cNvCxnSpPr/>
            <p:nvPr/>
          </p:nvCxnSpPr>
          <p:spPr bwMode="auto">
            <a:xfrm>
              <a:off x="381000" y="4953000"/>
              <a:ext cx="8382000" cy="1588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</p:grpSp>
      <p:grpSp>
        <p:nvGrpSpPr>
          <p:cNvPr id="4" name="Group 300"/>
          <p:cNvGrpSpPr/>
          <p:nvPr/>
        </p:nvGrpSpPr>
        <p:grpSpPr>
          <a:xfrm>
            <a:off x="457200" y="4876800"/>
            <a:ext cx="8153400" cy="369332"/>
            <a:chOff x="457200" y="4876800"/>
            <a:chExt cx="8153400" cy="369332"/>
          </a:xfrm>
        </p:grpSpPr>
        <p:sp>
          <p:nvSpPr>
            <p:cNvPr id="186" name="TextBox 185"/>
            <p:cNvSpPr txBox="1"/>
            <p:nvPr/>
          </p:nvSpPr>
          <p:spPr>
            <a:xfrm>
              <a:off x="457200" y="4876800"/>
              <a:ext cx="205740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>
                      <a:lumMod val="75000"/>
                    </a:schemeClr>
                  </a:solidFill>
                  <a:latin typeface="Calibri" pitchFamily="34" charset="0"/>
                </a:rPr>
                <a:t>List&lt;String&gt;</a:t>
              </a:r>
              <a:endParaRPr lang="en-US" dirty="0">
                <a:solidFill>
                  <a:schemeClr val="bg1">
                    <a:lumMod val="75000"/>
                  </a:schemeClr>
                </a:solidFill>
                <a:latin typeface="Calibri" pitchFamily="34" charset="0"/>
              </a:endParaRPr>
            </a:p>
          </p:txBody>
        </p:sp>
        <p:sp>
          <p:nvSpPr>
            <p:cNvPr id="187" name="TextBox 186"/>
            <p:cNvSpPr txBox="1"/>
            <p:nvPr/>
          </p:nvSpPr>
          <p:spPr>
            <a:xfrm>
              <a:off x="4495800" y="4876800"/>
              <a:ext cx="205740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 smtClean="0">
                  <a:solidFill>
                    <a:schemeClr val="bg1">
                      <a:lumMod val="75000"/>
                    </a:schemeClr>
                  </a:solidFill>
                  <a:latin typeface="Calibri" pitchFamily="34" charset="0"/>
                </a:rPr>
                <a:t>BufferedReader</a:t>
              </a:r>
              <a:endParaRPr lang="en-US" dirty="0">
                <a:solidFill>
                  <a:schemeClr val="bg1">
                    <a:lumMod val="75000"/>
                  </a:schemeClr>
                </a:solidFill>
                <a:latin typeface="Calibri" pitchFamily="34" charset="0"/>
              </a:endParaRPr>
            </a:p>
          </p:txBody>
        </p:sp>
        <p:sp>
          <p:nvSpPr>
            <p:cNvPr id="188" name="TextBox 187"/>
            <p:cNvSpPr txBox="1"/>
            <p:nvPr/>
          </p:nvSpPr>
          <p:spPr>
            <a:xfrm>
              <a:off x="6553200" y="4876800"/>
              <a:ext cx="205740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>
                      <a:lumMod val="75000"/>
                    </a:schemeClr>
                  </a:solidFill>
                  <a:latin typeface="Calibri" pitchFamily="34" charset="0"/>
                </a:rPr>
                <a:t>String</a:t>
              </a:r>
              <a:endParaRPr lang="en-US" dirty="0">
                <a:solidFill>
                  <a:schemeClr val="bg1">
                    <a:lumMod val="75000"/>
                  </a:schemeClr>
                </a:solidFill>
                <a:latin typeface="Calibri" pitchFamily="34" charset="0"/>
              </a:endParaRPr>
            </a:p>
          </p:txBody>
        </p:sp>
      </p:grpSp>
      <p:grpSp>
        <p:nvGrpSpPr>
          <p:cNvPr id="5" name="Group 299"/>
          <p:cNvGrpSpPr/>
          <p:nvPr/>
        </p:nvGrpSpPr>
        <p:grpSpPr>
          <a:xfrm>
            <a:off x="457200" y="3733800"/>
            <a:ext cx="8153400" cy="369332"/>
            <a:chOff x="457200" y="3733800"/>
            <a:chExt cx="8153400" cy="369332"/>
          </a:xfrm>
        </p:grpSpPr>
        <p:sp>
          <p:nvSpPr>
            <p:cNvPr id="204" name="TextBox 203"/>
            <p:cNvSpPr txBox="1"/>
            <p:nvPr/>
          </p:nvSpPr>
          <p:spPr>
            <a:xfrm>
              <a:off x="457200" y="3733800"/>
              <a:ext cx="205740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>
                      <a:lumMod val="75000"/>
                    </a:schemeClr>
                  </a:solidFill>
                  <a:latin typeface="Calibri" pitchFamily="34" charset="0"/>
                </a:rPr>
                <a:t>List&lt;String&gt;</a:t>
              </a:r>
              <a:endParaRPr lang="en-US" dirty="0">
                <a:solidFill>
                  <a:schemeClr val="bg1">
                    <a:lumMod val="75000"/>
                  </a:schemeClr>
                </a:solidFill>
                <a:latin typeface="Calibri" pitchFamily="34" charset="0"/>
              </a:endParaRPr>
            </a:p>
          </p:txBody>
        </p:sp>
        <p:sp>
          <p:nvSpPr>
            <p:cNvPr id="205" name="TextBox 204"/>
            <p:cNvSpPr txBox="1"/>
            <p:nvPr/>
          </p:nvSpPr>
          <p:spPr>
            <a:xfrm>
              <a:off x="2438400" y="3733800"/>
              <a:ext cx="205740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 smtClean="0">
                  <a:solidFill>
                    <a:schemeClr val="bg1">
                      <a:lumMod val="75000"/>
                    </a:schemeClr>
                  </a:solidFill>
                  <a:latin typeface="Calibri" pitchFamily="34" charset="0"/>
                </a:rPr>
                <a:t>boolean</a:t>
              </a:r>
              <a:endParaRPr lang="en-US" dirty="0">
                <a:solidFill>
                  <a:schemeClr val="bg1">
                    <a:lumMod val="75000"/>
                  </a:schemeClr>
                </a:solidFill>
                <a:latin typeface="Calibri" pitchFamily="34" charset="0"/>
              </a:endParaRPr>
            </a:p>
          </p:txBody>
        </p:sp>
        <p:sp>
          <p:nvSpPr>
            <p:cNvPr id="206" name="TextBox 205"/>
            <p:cNvSpPr txBox="1"/>
            <p:nvPr/>
          </p:nvSpPr>
          <p:spPr>
            <a:xfrm>
              <a:off x="4495800" y="3733800"/>
              <a:ext cx="205740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 smtClean="0">
                  <a:solidFill>
                    <a:schemeClr val="bg1">
                      <a:lumMod val="75000"/>
                    </a:schemeClr>
                  </a:solidFill>
                  <a:latin typeface="Calibri" pitchFamily="34" charset="0"/>
                </a:rPr>
                <a:t>BufferedReader</a:t>
              </a:r>
              <a:endParaRPr lang="en-US" dirty="0">
                <a:solidFill>
                  <a:schemeClr val="bg1">
                    <a:lumMod val="75000"/>
                  </a:schemeClr>
                </a:solidFill>
                <a:latin typeface="Calibri" pitchFamily="34" charset="0"/>
              </a:endParaRPr>
            </a:p>
          </p:txBody>
        </p:sp>
        <p:sp>
          <p:nvSpPr>
            <p:cNvPr id="207" name="TextBox 206"/>
            <p:cNvSpPr txBox="1"/>
            <p:nvPr/>
          </p:nvSpPr>
          <p:spPr>
            <a:xfrm>
              <a:off x="6553200" y="3733800"/>
              <a:ext cx="205740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>
                      <a:lumMod val="75000"/>
                    </a:schemeClr>
                  </a:solidFill>
                  <a:latin typeface="Calibri" pitchFamily="34" charset="0"/>
                </a:rPr>
                <a:t>String</a:t>
              </a:r>
              <a:endParaRPr lang="en-US" dirty="0">
                <a:solidFill>
                  <a:schemeClr val="bg1">
                    <a:lumMod val="75000"/>
                  </a:schemeClr>
                </a:solidFill>
                <a:latin typeface="Calibri" pitchFamily="34" charset="0"/>
              </a:endParaRPr>
            </a:p>
          </p:txBody>
        </p:sp>
      </p:grpSp>
      <p:grpSp>
        <p:nvGrpSpPr>
          <p:cNvPr id="6" name="Group 298"/>
          <p:cNvGrpSpPr/>
          <p:nvPr/>
        </p:nvGrpSpPr>
        <p:grpSpPr>
          <a:xfrm>
            <a:off x="457200" y="2590800"/>
            <a:ext cx="8153400" cy="369332"/>
            <a:chOff x="457200" y="2590800"/>
            <a:chExt cx="8153400" cy="369332"/>
          </a:xfrm>
        </p:grpSpPr>
        <p:sp>
          <p:nvSpPr>
            <p:cNvPr id="235" name="TextBox 234"/>
            <p:cNvSpPr txBox="1"/>
            <p:nvPr/>
          </p:nvSpPr>
          <p:spPr>
            <a:xfrm>
              <a:off x="457200" y="2590800"/>
              <a:ext cx="205740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>
                      <a:lumMod val="75000"/>
                    </a:schemeClr>
                  </a:solidFill>
                  <a:latin typeface="Calibri" pitchFamily="34" charset="0"/>
                </a:rPr>
                <a:t>List&lt;String&gt;</a:t>
              </a:r>
              <a:endParaRPr lang="en-US" dirty="0">
                <a:solidFill>
                  <a:schemeClr val="bg1">
                    <a:lumMod val="75000"/>
                  </a:schemeClr>
                </a:solidFill>
                <a:latin typeface="Calibri" pitchFamily="34" charset="0"/>
              </a:endParaRPr>
            </a:p>
          </p:txBody>
        </p:sp>
        <p:sp>
          <p:nvSpPr>
            <p:cNvPr id="236" name="TextBox 235"/>
            <p:cNvSpPr txBox="1"/>
            <p:nvPr/>
          </p:nvSpPr>
          <p:spPr>
            <a:xfrm>
              <a:off x="2438400" y="2590800"/>
              <a:ext cx="205740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 smtClean="0">
                  <a:solidFill>
                    <a:srgbClr val="CC6600"/>
                  </a:solidFill>
                  <a:latin typeface="Calibri" pitchFamily="34" charset="0"/>
                </a:rPr>
                <a:t>boolean</a:t>
              </a:r>
              <a:endParaRPr lang="en-US" dirty="0">
                <a:solidFill>
                  <a:srgbClr val="CC6600"/>
                </a:solidFill>
                <a:latin typeface="Calibri" pitchFamily="34" charset="0"/>
              </a:endParaRPr>
            </a:p>
          </p:txBody>
        </p:sp>
        <p:sp>
          <p:nvSpPr>
            <p:cNvPr id="237" name="TextBox 236"/>
            <p:cNvSpPr txBox="1"/>
            <p:nvPr/>
          </p:nvSpPr>
          <p:spPr>
            <a:xfrm>
              <a:off x="4495800" y="2590800"/>
              <a:ext cx="205740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 smtClean="0">
                  <a:solidFill>
                    <a:schemeClr val="bg1">
                      <a:lumMod val="75000"/>
                    </a:schemeClr>
                  </a:solidFill>
                  <a:latin typeface="Calibri" pitchFamily="34" charset="0"/>
                </a:rPr>
                <a:t>BufferedReader</a:t>
              </a:r>
              <a:endParaRPr lang="en-US" dirty="0">
                <a:solidFill>
                  <a:schemeClr val="bg1">
                    <a:lumMod val="75000"/>
                  </a:schemeClr>
                </a:solidFill>
                <a:latin typeface="Calibri" pitchFamily="34" charset="0"/>
              </a:endParaRPr>
            </a:p>
          </p:txBody>
        </p:sp>
        <p:sp>
          <p:nvSpPr>
            <p:cNvPr id="238" name="TextBox 237"/>
            <p:cNvSpPr txBox="1"/>
            <p:nvPr/>
          </p:nvSpPr>
          <p:spPr>
            <a:xfrm>
              <a:off x="6553200" y="2590800"/>
              <a:ext cx="205740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>
                      <a:lumMod val="75000"/>
                    </a:schemeClr>
                  </a:solidFill>
                  <a:latin typeface="Calibri" pitchFamily="34" charset="0"/>
                </a:rPr>
                <a:t>String</a:t>
              </a:r>
              <a:endParaRPr lang="en-US" dirty="0">
                <a:solidFill>
                  <a:schemeClr val="bg1">
                    <a:lumMod val="75000"/>
                  </a:schemeClr>
                </a:solidFill>
                <a:latin typeface="Calibri" pitchFamily="34" charset="0"/>
              </a:endParaRPr>
            </a:p>
          </p:txBody>
        </p:sp>
      </p:grpSp>
      <p:grpSp>
        <p:nvGrpSpPr>
          <p:cNvPr id="7" name="Group 306"/>
          <p:cNvGrpSpPr/>
          <p:nvPr/>
        </p:nvGrpSpPr>
        <p:grpSpPr>
          <a:xfrm>
            <a:off x="381000" y="3810000"/>
            <a:ext cx="8382000" cy="1143794"/>
            <a:chOff x="381000" y="3810000"/>
            <a:chExt cx="8382000" cy="1143794"/>
          </a:xfrm>
        </p:grpSpPr>
        <p:cxnSp>
          <p:nvCxnSpPr>
            <p:cNvPr id="198" name="Straight Connector 197"/>
            <p:cNvCxnSpPr/>
            <p:nvPr/>
          </p:nvCxnSpPr>
          <p:spPr bwMode="auto">
            <a:xfrm rot="5400000">
              <a:off x="1867694" y="4380706"/>
              <a:ext cx="1143000" cy="1588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  <p:cxnSp>
          <p:nvCxnSpPr>
            <p:cNvPr id="199" name="Straight Connector 198"/>
            <p:cNvCxnSpPr/>
            <p:nvPr/>
          </p:nvCxnSpPr>
          <p:spPr bwMode="auto">
            <a:xfrm rot="5400000">
              <a:off x="3923506" y="4381500"/>
              <a:ext cx="1143794" cy="794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  <p:cxnSp>
          <p:nvCxnSpPr>
            <p:cNvPr id="200" name="Straight Connector 199"/>
            <p:cNvCxnSpPr/>
            <p:nvPr/>
          </p:nvCxnSpPr>
          <p:spPr bwMode="auto">
            <a:xfrm rot="5400000">
              <a:off x="8039100" y="4381500"/>
              <a:ext cx="1143794" cy="794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  <p:cxnSp>
          <p:nvCxnSpPr>
            <p:cNvPr id="201" name="Straight Connector 200"/>
            <p:cNvCxnSpPr/>
            <p:nvPr/>
          </p:nvCxnSpPr>
          <p:spPr bwMode="auto">
            <a:xfrm>
              <a:off x="381000" y="4038600"/>
              <a:ext cx="8382000" cy="1588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  <p:cxnSp>
          <p:nvCxnSpPr>
            <p:cNvPr id="202" name="Straight Connector 201"/>
            <p:cNvCxnSpPr/>
            <p:nvPr/>
          </p:nvCxnSpPr>
          <p:spPr bwMode="auto">
            <a:xfrm rot="5400000">
              <a:off x="-38100" y="4381500"/>
              <a:ext cx="1143794" cy="794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  <p:cxnSp>
          <p:nvCxnSpPr>
            <p:cNvPr id="203" name="Straight Connector 202"/>
            <p:cNvCxnSpPr/>
            <p:nvPr/>
          </p:nvCxnSpPr>
          <p:spPr bwMode="auto">
            <a:xfrm rot="5400000">
              <a:off x="5981700" y="4381500"/>
              <a:ext cx="1143794" cy="794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  <p:cxnSp>
          <p:nvCxnSpPr>
            <p:cNvPr id="239" name="Straight Connector 238"/>
            <p:cNvCxnSpPr/>
            <p:nvPr/>
          </p:nvCxnSpPr>
          <p:spPr bwMode="auto">
            <a:xfrm>
              <a:off x="381000" y="3810000"/>
              <a:ext cx="8382000" cy="1588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</p:grpSp>
      <p:grpSp>
        <p:nvGrpSpPr>
          <p:cNvPr id="8" name="Group 307"/>
          <p:cNvGrpSpPr/>
          <p:nvPr/>
        </p:nvGrpSpPr>
        <p:grpSpPr>
          <a:xfrm>
            <a:off x="381000" y="2667000"/>
            <a:ext cx="8382000" cy="1143794"/>
            <a:chOff x="381000" y="2667000"/>
            <a:chExt cx="8382000" cy="1143794"/>
          </a:xfrm>
        </p:grpSpPr>
        <p:cxnSp>
          <p:nvCxnSpPr>
            <p:cNvPr id="229" name="Straight Connector 228"/>
            <p:cNvCxnSpPr/>
            <p:nvPr/>
          </p:nvCxnSpPr>
          <p:spPr bwMode="auto">
            <a:xfrm rot="5400000">
              <a:off x="1867694" y="3237706"/>
              <a:ext cx="1143000" cy="1588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  <p:cxnSp>
          <p:nvCxnSpPr>
            <p:cNvPr id="230" name="Straight Connector 229"/>
            <p:cNvCxnSpPr/>
            <p:nvPr/>
          </p:nvCxnSpPr>
          <p:spPr bwMode="auto">
            <a:xfrm rot="5400000">
              <a:off x="3923506" y="3238500"/>
              <a:ext cx="1143794" cy="794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  <p:cxnSp>
          <p:nvCxnSpPr>
            <p:cNvPr id="231" name="Straight Connector 230"/>
            <p:cNvCxnSpPr/>
            <p:nvPr/>
          </p:nvCxnSpPr>
          <p:spPr bwMode="auto">
            <a:xfrm rot="5400000">
              <a:off x="8039100" y="3238500"/>
              <a:ext cx="1143794" cy="794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  <p:cxnSp>
          <p:nvCxnSpPr>
            <p:cNvPr id="232" name="Straight Connector 231"/>
            <p:cNvCxnSpPr/>
            <p:nvPr/>
          </p:nvCxnSpPr>
          <p:spPr bwMode="auto">
            <a:xfrm rot="5400000">
              <a:off x="-38100" y="3238500"/>
              <a:ext cx="1143794" cy="794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  <p:cxnSp>
          <p:nvCxnSpPr>
            <p:cNvPr id="233" name="Straight Connector 232"/>
            <p:cNvCxnSpPr/>
            <p:nvPr/>
          </p:nvCxnSpPr>
          <p:spPr bwMode="auto">
            <a:xfrm rot="5400000">
              <a:off x="5981700" y="3238500"/>
              <a:ext cx="1143794" cy="794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  <p:cxnSp>
          <p:nvCxnSpPr>
            <p:cNvPr id="234" name="Straight Connector 233"/>
            <p:cNvCxnSpPr/>
            <p:nvPr/>
          </p:nvCxnSpPr>
          <p:spPr bwMode="auto">
            <a:xfrm>
              <a:off x="381000" y="2667000"/>
              <a:ext cx="8382000" cy="1588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  <p:cxnSp>
          <p:nvCxnSpPr>
            <p:cNvPr id="240" name="Straight Connector 239"/>
            <p:cNvCxnSpPr/>
            <p:nvPr/>
          </p:nvCxnSpPr>
          <p:spPr bwMode="auto">
            <a:xfrm>
              <a:off x="381000" y="2895600"/>
              <a:ext cx="8382000" cy="1588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</p:grpSp>
      <p:grpSp>
        <p:nvGrpSpPr>
          <p:cNvPr id="9" name="Group 308"/>
          <p:cNvGrpSpPr/>
          <p:nvPr/>
        </p:nvGrpSpPr>
        <p:grpSpPr>
          <a:xfrm>
            <a:off x="2438400" y="2819400"/>
            <a:ext cx="2057400" cy="721303"/>
            <a:chOff x="2438400" y="2819400"/>
            <a:chExt cx="2057400" cy="721303"/>
          </a:xfrm>
        </p:grpSpPr>
        <p:sp>
          <p:nvSpPr>
            <p:cNvPr id="248" name="TextBox 247"/>
            <p:cNvSpPr txBox="1"/>
            <p:nvPr/>
          </p:nvSpPr>
          <p:spPr>
            <a:xfrm>
              <a:off x="2438400" y="2819400"/>
              <a:ext cx="2057400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latin typeface="Courier New" pitchFamily="49" charset="0"/>
                  <a:cs typeface="Courier New" pitchFamily="49" charset="0"/>
                </a:rPr>
                <a:t>add</a:t>
              </a:r>
              <a:endParaRPr lang="en-US" sz="2400" b="1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50" name="TextBox 249"/>
            <p:cNvSpPr txBox="1"/>
            <p:nvPr/>
          </p:nvSpPr>
          <p:spPr>
            <a:xfrm>
              <a:off x="2438400" y="3171371"/>
              <a:ext cx="205740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CC6600"/>
                  </a:solidFill>
                  <a:latin typeface="Calibri" pitchFamily="34" charset="0"/>
                </a:rPr>
                <a:t>List&lt;String&gt;, String</a:t>
              </a:r>
              <a:endParaRPr lang="en-US" dirty="0">
                <a:solidFill>
                  <a:srgbClr val="CC6600"/>
                </a:solidFill>
                <a:latin typeface="Calibri" pitchFamily="34" charset="0"/>
              </a:endParaRPr>
            </a:p>
          </p:txBody>
        </p:sp>
      </p:grpSp>
      <p:sp>
        <p:nvSpPr>
          <p:cNvPr id="245" name="TextBox 244"/>
          <p:cNvSpPr txBox="1"/>
          <p:nvPr/>
        </p:nvSpPr>
        <p:spPr>
          <a:xfrm>
            <a:off x="4495800" y="2819400"/>
            <a:ext cx="20574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chemeClr val="bg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src</a:t>
            </a:r>
            <a:endParaRPr lang="en-US" sz="2400" b="1" dirty="0">
              <a:solidFill>
                <a:schemeClr val="bg1">
                  <a:lumMod val="75000"/>
                </a:schemeClr>
              </a:solidFill>
              <a:latin typeface="Courier New" pitchFamily="49" charset="0"/>
              <a:cs typeface="Courier New" pitchFamily="49" charset="0"/>
            </a:endParaRPr>
          </a:p>
        </p:txBody>
      </p:sp>
      <p:grpSp>
        <p:nvGrpSpPr>
          <p:cNvPr id="10" name="Group 311"/>
          <p:cNvGrpSpPr/>
          <p:nvPr/>
        </p:nvGrpSpPr>
        <p:grpSpPr>
          <a:xfrm>
            <a:off x="6553200" y="2819400"/>
            <a:ext cx="2057400" cy="721303"/>
            <a:chOff x="6553200" y="2819400"/>
            <a:chExt cx="2057400" cy="721303"/>
          </a:xfrm>
        </p:grpSpPr>
        <p:sp>
          <p:nvSpPr>
            <p:cNvPr id="253" name="TextBox 252"/>
            <p:cNvSpPr txBox="1"/>
            <p:nvPr/>
          </p:nvSpPr>
          <p:spPr>
            <a:xfrm>
              <a:off x="6553200" y="2819400"/>
              <a:ext cx="2057400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 smtClean="0">
                  <a:solidFill>
                    <a:schemeClr val="bg1">
                      <a:lumMod val="75000"/>
                    </a:schemeClr>
                  </a:solidFill>
                  <a:latin typeface="Courier New" pitchFamily="49" charset="0"/>
                  <a:cs typeface="Courier New" pitchFamily="49" charset="0"/>
                </a:rPr>
                <a:t>readLine</a:t>
              </a:r>
              <a:endParaRPr lang="en-US" sz="2400" b="1" dirty="0">
                <a:solidFill>
                  <a:schemeClr val="bg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55" name="TextBox 254"/>
            <p:cNvSpPr txBox="1"/>
            <p:nvPr/>
          </p:nvSpPr>
          <p:spPr>
            <a:xfrm>
              <a:off x="6553200" y="3171371"/>
              <a:ext cx="205740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 smtClean="0">
                  <a:solidFill>
                    <a:schemeClr val="bg1">
                      <a:lumMod val="75000"/>
                    </a:schemeClr>
                  </a:solidFill>
                  <a:latin typeface="Calibri" pitchFamily="34" charset="0"/>
                </a:rPr>
                <a:t>BufferedReader</a:t>
              </a:r>
              <a:endParaRPr lang="en-US" dirty="0">
                <a:solidFill>
                  <a:schemeClr val="bg1">
                    <a:lumMod val="75000"/>
                  </a:schemeClr>
                </a:solidFill>
                <a:latin typeface="Calibri" pitchFamily="34" charset="0"/>
              </a:endParaRPr>
            </a:p>
          </p:txBody>
        </p:sp>
      </p:grpSp>
      <p:sp>
        <p:nvSpPr>
          <p:cNvPr id="209" name="TextBox 208"/>
          <p:cNvSpPr txBox="1"/>
          <p:nvPr/>
        </p:nvSpPr>
        <p:spPr>
          <a:xfrm>
            <a:off x="457200" y="3962400"/>
            <a:ext cx="20574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array</a:t>
            </a:r>
            <a:endParaRPr lang="en-US" sz="2400" b="1" dirty="0">
              <a:solidFill>
                <a:schemeClr val="bg1">
                  <a:lumMod val="75000"/>
                </a:schemeClr>
              </a:solidFill>
              <a:latin typeface="Courier New" pitchFamily="49" charset="0"/>
              <a:cs typeface="Courier New" pitchFamily="49" charset="0"/>
            </a:endParaRPr>
          </a:p>
        </p:txBody>
      </p:sp>
      <p:grpSp>
        <p:nvGrpSpPr>
          <p:cNvPr id="11" name="Group 313"/>
          <p:cNvGrpSpPr/>
          <p:nvPr/>
        </p:nvGrpSpPr>
        <p:grpSpPr>
          <a:xfrm>
            <a:off x="2438400" y="3962400"/>
            <a:ext cx="2057400" cy="721303"/>
            <a:chOff x="2438400" y="3962400"/>
            <a:chExt cx="2057400" cy="721303"/>
          </a:xfrm>
        </p:grpSpPr>
        <p:sp>
          <p:nvSpPr>
            <p:cNvPr id="216" name="TextBox 215"/>
            <p:cNvSpPr txBox="1"/>
            <p:nvPr/>
          </p:nvSpPr>
          <p:spPr>
            <a:xfrm>
              <a:off x="2438400" y="3962400"/>
              <a:ext cx="2057400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chemeClr val="bg1">
                      <a:lumMod val="75000"/>
                    </a:schemeClr>
                  </a:solidFill>
                  <a:latin typeface="Courier New" pitchFamily="49" charset="0"/>
                  <a:cs typeface="Courier New" pitchFamily="49" charset="0"/>
                </a:rPr>
                <a:t>add</a:t>
              </a:r>
              <a:endParaRPr lang="en-US" sz="2400" b="1" dirty="0">
                <a:solidFill>
                  <a:schemeClr val="bg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18" name="TextBox 217"/>
            <p:cNvSpPr txBox="1"/>
            <p:nvPr/>
          </p:nvSpPr>
          <p:spPr>
            <a:xfrm>
              <a:off x="2438400" y="4314371"/>
              <a:ext cx="205740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>
                      <a:lumMod val="75000"/>
                    </a:schemeClr>
                  </a:solidFill>
                  <a:latin typeface="Calibri" pitchFamily="34" charset="0"/>
                </a:rPr>
                <a:t>List&lt;String&gt;, String</a:t>
              </a:r>
              <a:endParaRPr lang="en-US" dirty="0">
                <a:solidFill>
                  <a:schemeClr val="bg1">
                    <a:lumMod val="75000"/>
                  </a:schemeClr>
                </a:solidFill>
                <a:latin typeface="Calibri" pitchFamily="34" charset="0"/>
              </a:endParaRPr>
            </a:p>
          </p:txBody>
        </p:sp>
      </p:grpSp>
      <p:grpSp>
        <p:nvGrpSpPr>
          <p:cNvPr id="12" name="Group 315"/>
          <p:cNvGrpSpPr/>
          <p:nvPr/>
        </p:nvGrpSpPr>
        <p:grpSpPr>
          <a:xfrm>
            <a:off x="6553200" y="3962400"/>
            <a:ext cx="2057400" cy="721303"/>
            <a:chOff x="6553200" y="3962400"/>
            <a:chExt cx="2057400" cy="721303"/>
          </a:xfrm>
        </p:grpSpPr>
        <p:sp>
          <p:nvSpPr>
            <p:cNvPr id="221" name="TextBox 220"/>
            <p:cNvSpPr txBox="1"/>
            <p:nvPr/>
          </p:nvSpPr>
          <p:spPr>
            <a:xfrm>
              <a:off x="6553200" y="3962400"/>
              <a:ext cx="2057400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 smtClean="0">
                  <a:solidFill>
                    <a:schemeClr val="bg1">
                      <a:lumMod val="75000"/>
                    </a:schemeClr>
                  </a:solidFill>
                  <a:latin typeface="Courier New" pitchFamily="49" charset="0"/>
                  <a:cs typeface="Courier New" pitchFamily="49" charset="0"/>
                </a:rPr>
                <a:t>readLine</a:t>
              </a:r>
              <a:endParaRPr lang="en-US" sz="2400" b="1" dirty="0">
                <a:solidFill>
                  <a:schemeClr val="bg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23" name="TextBox 222"/>
            <p:cNvSpPr txBox="1"/>
            <p:nvPr/>
          </p:nvSpPr>
          <p:spPr>
            <a:xfrm>
              <a:off x="6553200" y="4314371"/>
              <a:ext cx="205740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 smtClean="0">
                  <a:solidFill>
                    <a:schemeClr val="bg1">
                      <a:lumMod val="75000"/>
                    </a:schemeClr>
                  </a:solidFill>
                  <a:latin typeface="Calibri" pitchFamily="34" charset="0"/>
                </a:rPr>
                <a:t>BufferedReader</a:t>
              </a:r>
              <a:endParaRPr lang="en-US" dirty="0">
                <a:solidFill>
                  <a:schemeClr val="bg1">
                    <a:lumMod val="75000"/>
                  </a:schemeClr>
                </a:solidFill>
                <a:latin typeface="Calibri" pitchFamily="34" charset="0"/>
              </a:endParaRPr>
            </a:p>
          </p:txBody>
        </p:sp>
      </p:grpSp>
      <p:sp>
        <p:nvSpPr>
          <p:cNvPr id="190" name="TextBox 189"/>
          <p:cNvSpPr txBox="1"/>
          <p:nvPr/>
        </p:nvSpPr>
        <p:spPr>
          <a:xfrm>
            <a:off x="457200" y="5105400"/>
            <a:ext cx="20574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array</a:t>
            </a:r>
            <a:endParaRPr lang="en-US" sz="2400" b="1" dirty="0">
              <a:solidFill>
                <a:schemeClr val="bg1">
                  <a:lumMod val="75000"/>
                </a:schemeClr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42" name="TextBox 241"/>
          <p:cNvSpPr txBox="1"/>
          <p:nvPr/>
        </p:nvSpPr>
        <p:spPr>
          <a:xfrm>
            <a:off x="457200" y="2819400"/>
            <a:ext cx="20574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array</a:t>
            </a:r>
            <a:endParaRPr lang="en-US" sz="2400" b="1" dirty="0">
              <a:solidFill>
                <a:schemeClr val="bg1">
                  <a:lumMod val="75000"/>
                </a:schemeClr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93" name="TextBox 192"/>
          <p:cNvSpPr txBox="1"/>
          <p:nvPr/>
        </p:nvSpPr>
        <p:spPr>
          <a:xfrm>
            <a:off x="4495800" y="5105400"/>
            <a:ext cx="20574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chemeClr val="bg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src</a:t>
            </a:r>
            <a:endParaRPr lang="en-US" sz="2400" b="1" dirty="0">
              <a:solidFill>
                <a:schemeClr val="bg1">
                  <a:lumMod val="75000"/>
                </a:schemeClr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96" name="TextBox 195"/>
          <p:cNvSpPr txBox="1"/>
          <p:nvPr/>
        </p:nvSpPr>
        <p:spPr>
          <a:xfrm>
            <a:off x="6553200" y="5105400"/>
            <a:ext cx="205740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new String</a:t>
            </a:r>
            <a:endParaRPr lang="en-US" b="1" dirty="0">
              <a:solidFill>
                <a:schemeClr val="bg1">
                  <a:lumMod val="75000"/>
                </a:schemeClr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13" name="TextBox 212"/>
          <p:cNvSpPr txBox="1"/>
          <p:nvPr/>
        </p:nvSpPr>
        <p:spPr>
          <a:xfrm>
            <a:off x="4495800" y="3962400"/>
            <a:ext cx="20574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chemeClr val="bg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src</a:t>
            </a:r>
            <a:endParaRPr lang="en-US" sz="2400" b="1" dirty="0">
              <a:solidFill>
                <a:schemeClr val="bg1">
                  <a:lumMod val="75000"/>
                </a:schemeClr>
              </a:solidFill>
              <a:latin typeface="Courier New" pitchFamily="49" charset="0"/>
              <a:cs typeface="Courier New" pitchFamily="49" charset="0"/>
            </a:endParaRPr>
          </a:p>
        </p:txBody>
      </p:sp>
      <p:grpSp>
        <p:nvGrpSpPr>
          <p:cNvPr id="13" name="Group 352"/>
          <p:cNvGrpSpPr/>
          <p:nvPr/>
        </p:nvGrpSpPr>
        <p:grpSpPr>
          <a:xfrm>
            <a:off x="7899401" y="2590800"/>
            <a:ext cx="253999" cy="369332"/>
            <a:chOff x="5689601" y="2979055"/>
            <a:chExt cx="253999" cy="369332"/>
          </a:xfrm>
        </p:grpSpPr>
        <p:sp>
          <p:nvSpPr>
            <p:cNvPr id="354" name="Oval 353"/>
            <p:cNvSpPr/>
            <p:nvPr/>
          </p:nvSpPr>
          <p:spPr bwMode="auto">
            <a:xfrm>
              <a:off x="5715000" y="3048000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5400" cap="flat" cmpd="sng" algn="ctr">
              <a:noFill/>
              <a:prstDash val="solid"/>
              <a:round/>
              <a:headEnd type="none" w="med" len="med"/>
              <a:tailEnd type="triangle" w="lg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355" name="TextBox 354"/>
            <p:cNvSpPr txBox="1"/>
            <p:nvPr/>
          </p:nvSpPr>
          <p:spPr>
            <a:xfrm>
              <a:off x="5689601" y="2979055"/>
              <a:ext cx="2423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  <a:latin typeface="Albertus MT Lt" pitchFamily="18" charset="0"/>
                </a:rPr>
                <a:t>1</a:t>
              </a:r>
              <a:endParaRPr lang="en-US" sz="2000" b="1" dirty="0">
                <a:solidFill>
                  <a:schemeClr val="bg1"/>
                </a:solidFill>
                <a:latin typeface="Albertus MT Lt" pitchFamily="18" charset="0"/>
              </a:endParaRPr>
            </a:p>
          </p:txBody>
        </p:sp>
      </p:grpSp>
      <p:grpSp>
        <p:nvGrpSpPr>
          <p:cNvPr id="14" name="Group 355"/>
          <p:cNvGrpSpPr/>
          <p:nvPr/>
        </p:nvGrpSpPr>
        <p:grpSpPr>
          <a:xfrm>
            <a:off x="4114800" y="2590800"/>
            <a:ext cx="312906" cy="400110"/>
            <a:chOff x="5689601" y="2979055"/>
            <a:chExt cx="312906" cy="400110"/>
          </a:xfrm>
        </p:grpSpPr>
        <p:sp>
          <p:nvSpPr>
            <p:cNvPr id="357" name="Oval 356"/>
            <p:cNvSpPr/>
            <p:nvPr/>
          </p:nvSpPr>
          <p:spPr bwMode="auto">
            <a:xfrm>
              <a:off x="5715000" y="3048000"/>
              <a:ext cx="228600" cy="2286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  <a:round/>
              <a:headEnd type="none" w="med" len="med"/>
              <a:tailEnd type="triangle" w="lg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358" name="TextBox 357"/>
            <p:cNvSpPr txBox="1"/>
            <p:nvPr/>
          </p:nvSpPr>
          <p:spPr>
            <a:xfrm>
              <a:off x="5689601" y="2979055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chemeClr val="bg1"/>
                  </a:solidFill>
                  <a:latin typeface="Albertus MT Lt" pitchFamily="18" charset="0"/>
                </a:rPr>
                <a:t>2</a:t>
              </a:r>
              <a:endParaRPr lang="en-US" sz="2000" b="1" dirty="0">
                <a:solidFill>
                  <a:schemeClr val="bg1"/>
                </a:solidFill>
                <a:latin typeface="Albertus MT Lt" pitchFamily="18" charset="0"/>
              </a:endParaRPr>
            </a:p>
          </p:txBody>
        </p:sp>
      </p:grpSp>
      <p:grpSp>
        <p:nvGrpSpPr>
          <p:cNvPr id="15" name="Group 65"/>
          <p:cNvGrpSpPr/>
          <p:nvPr/>
        </p:nvGrpSpPr>
        <p:grpSpPr>
          <a:xfrm>
            <a:off x="2437606" y="2667000"/>
            <a:ext cx="2059782" cy="1145382"/>
            <a:chOff x="2437606" y="2667000"/>
            <a:chExt cx="2059782" cy="1145382"/>
          </a:xfrm>
        </p:grpSpPr>
        <p:grpSp>
          <p:nvGrpSpPr>
            <p:cNvPr id="16" name="Group 109"/>
            <p:cNvGrpSpPr/>
            <p:nvPr/>
          </p:nvGrpSpPr>
          <p:grpSpPr>
            <a:xfrm>
              <a:off x="2437606" y="2667000"/>
              <a:ext cx="2058194" cy="1145382"/>
              <a:chOff x="2437606" y="2667000"/>
              <a:chExt cx="2058194" cy="1145382"/>
            </a:xfrm>
          </p:grpSpPr>
          <p:cxnSp>
            <p:nvCxnSpPr>
              <p:cNvPr id="69" name="Straight Connector 68"/>
              <p:cNvCxnSpPr/>
              <p:nvPr/>
            </p:nvCxnSpPr>
            <p:spPr bwMode="auto">
              <a:xfrm>
                <a:off x="2438400" y="2667000"/>
                <a:ext cx="2057400" cy="1588"/>
              </a:xfrm>
              <a:prstGeom prst="line">
                <a:avLst/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</p:spPr>
          </p:cxnSp>
          <p:cxnSp>
            <p:nvCxnSpPr>
              <p:cNvPr id="70" name="Straight Connector 69"/>
              <p:cNvCxnSpPr/>
              <p:nvPr/>
            </p:nvCxnSpPr>
            <p:spPr bwMode="auto">
              <a:xfrm>
                <a:off x="2438400" y="2895600"/>
                <a:ext cx="2057400" cy="1588"/>
              </a:xfrm>
              <a:prstGeom prst="line">
                <a:avLst/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</p:spPr>
          </p:cxnSp>
          <p:cxnSp>
            <p:nvCxnSpPr>
              <p:cNvPr id="71" name="Straight Connector 70"/>
              <p:cNvCxnSpPr/>
              <p:nvPr/>
            </p:nvCxnSpPr>
            <p:spPr bwMode="auto">
              <a:xfrm>
                <a:off x="2438400" y="3810000"/>
                <a:ext cx="2057400" cy="1588"/>
              </a:xfrm>
              <a:prstGeom prst="line">
                <a:avLst/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</p:spPr>
          </p:cxnSp>
          <p:cxnSp>
            <p:nvCxnSpPr>
              <p:cNvPr id="72" name="Straight Connector 71"/>
              <p:cNvCxnSpPr/>
              <p:nvPr/>
            </p:nvCxnSpPr>
            <p:spPr bwMode="auto">
              <a:xfrm rot="5400000">
                <a:off x="1866106" y="3239294"/>
                <a:ext cx="1144588" cy="1588"/>
              </a:xfrm>
              <a:prstGeom prst="line">
                <a:avLst/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</p:spPr>
          </p:cxnSp>
        </p:grpSp>
        <p:cxnSp>
          <p:nvCxnSpPr>
            <p:cNvPr id="68" name="Straight Connector 67"/>
            <p:cNvCxnSpPr/>
            <p:nvPr/>
          </p:nvCxnSpPr>
          <p:spPr bwMode="auto">
            <a:xfrm rot="5400000">
              <a:off x="3924300" y="3238500"/>
              <a:ext cx="1144588" cy="1588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Extract Tree</a:t>
            </a:r>
            <a:endParaRPr lang="en-US" dirty="0"/>
          </a:p>
        </p:txBody>
      </p:sp>
      <p:grpSp>
        <p:nvGrpSpPr>
          <p:cNvPr id="3" name="Group 301"/>
          <p:cNvGrpSpPr/>
          <p:nvPr/>
        </p:nvGrpSpPr>
        <p:grpSpPr>
          <a:xfrm>
            <a:off x="381000" y="4953000"/>
            <a:ext cx="8382000" cy="1143794"/>
            <a:chOff x="381000" y="4953000"/>
            <a:chExt cx="8382000" cy="1143794"/>
          </a:xfrm>
        </p:grpSpPr>
        <p:cxnSp>
          <p:nvCxnSpPr>
            <p:cNvPr id="179" name="Straight Connector 178"/>
            <p:cNvCxnSpPr/>
            <p:nvPr/>
          </p:nvCxnSpPr>
          <p:spPr bwMode="auto">
            <a:xfrm rot="5400000">
              <a:off x="1867694" y="5523706"/>
              <a:ext cx="1143000" cy="1588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  <p:cxnSp>
          <p:nvCxnSpPr>
            <p:cNvPr id="180" name="Straight Connector 179"/>
            <p:cNvCxnSpPr/>
            <p:nvPr/>
          </p:nvCxnSpPr>
          <p:spPr bwMode="auto">
            <a:xfrm rot="5400000">
              <a:off x="3923506" y="5524500"/>
              <a:ext cx="1143794" cy="794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  <p:cxnSp>
          <p:nvCxnSpPr>
            <p:cNvPr id="181" name="Straight Connector 180"/>
            <p:cNvCxnSpPr/>
            <p:nvPr/>
          </p:nvCxnSpPr>
          <p:spPr bwMode="auto">
            <a:xfrm rot="5400000">
              <a:off x="8039100" y="5524500"/>
              <a:ext cx="1143794" cy="794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  <p:cxnSp>
          <p:nvCxnSpPr>
            <p:cNvPr id="182" name="Straight Connector 181"/>
            <p:cNvCxnSpPr/>
            <p:nvPr/>
          </p:nvCxnSpPr>
          <p:spPr bwMode="auto">
            <a:xfrm>
              <a:off x="381000" y="5181600"/>
              <a:ext cx="8382000" cy="1588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  <p:cxnSp>
          <p:nvCxnSpPr>
            <p:cNvPr id="183" name="Straight Connector 182"/>
            <p:cNvCxnSpPr/>
            <p:nvPr/>
          </p:nvCxnSpPr>
          <p:spPr bwMode="auto">
            <a:xfrm rot="5400000">
              <a:off x="-38100" y="5524500"/>
              <a:ext cx="1143794" cy="794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  <p:cxnSp>
          <p:nvCxnSpPr>
            <p:cNvPr id="184" name="Straight Connector 183"/>
            <p:cNvCxnSpPr/>
            <p:nvPr/>
          </p:nvCxnSpPr>
          <p:spPr bwMode="auto">
            <a:xfrm rot="5400000">
              <a:off x="5981700" y="5524500"/>
              <a:ext cx="1143794" cy="794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  <p:cxnSp>
          <p:nvCxnSpPr>
            <p:cNvPr id="185" name="Straight Connector 184"/>
            <p:cNvCxnSpPr/>
            <p:nvPr/>
          </p:nvCxnSpPr>
          <p:spPr bwMode="auto">
            <a:xfrm>
              <a:off x="381000" y="4953000"/>
              <a:ext cx="8382000" cy="1588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</p:grpSp>
      <p:grpSp>
        <p:nvGrpSpPr>
          <p:cNvPr id="4" name="Group 300"/>
          <p:cNvGrpSpPr/>
          <p:nvPr/>
        </p:nvGrpSpPr>
        <p:grpSpPr>
          <a:xfrm>
            <a:off x="457200" y="4876800"/>
            <a:ext cx="8153400" cy="369332"/>
            <a:chOff x="457200" y="4876800"/>
            <a:chExt cx="8153400" cy="369332"/>
          </a:xfrm>
        </p:grpSpPr>
        <p:sp>
          <p:nvSpPr>
            <p:cNvPr id="186" name="TextBox 185"/>
            <p:cNvSpPr txBox="1"/>
            <p:nvPr/>
          </p:nvSpPr>
          <p:spPr>
            <a:xfrm>
              <a:off x="457200" y="4876800"/>
              <a:ext cx="205740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>
                      <a:lumMod val="75000"/>
                    </a:schemeClr>
                  </a:solidFill>
                  <a:latin typeface="Calibri" pitchFamily="34" charset="0"/>
                </a:rPr>
                <a:t>List&lt;String&gt;</a:t>
              </a:r>
              <a:endParaRPr lang="en-US" dirty="0">
                <a:solidFill>
                  <a:schemeClr val="bg1">
                    <a:lumMod val="75000"/>
                  </a:schemeClr>
                </a:solidFill>
                <a:latin typeface="Calibri" pitchFamily="34" charset="0"/>
              </a:endParaRPr>
            </a:p>
          </p:txBody>
        </p:sp>
        <p:sp>
          <p:nvSpPr>
            <p:cNvPr id="187" name="TextBox 186"/>
            <p:cNvSpPr txBox="1"/>
            <p:nvPr/>
          </p:nvSpPr>
          <p:spPr>
            <a:xfrm>
              <a:off x="4495800" y="4876800"/>
              <a:ext cx="205740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 smtClean="0">
                  <a:solidFill>
                    <a:schemeClr val="bg1">
                      <a:lumMod val="75000"/>
                    </a:schemeClr>
                  </a:solidFill>
                  <a:latin typeface="Calibri" pitchFamily="34" charset="0"/>
                </a:rPr>
                <a:t>BufferedReader</a:t>
              </a:r>
              <a:endParaRPr lang="en-US" dirty="0">
                <a:solidFill>
                  <a:schemeClr val="bg1">
                    <a:lumMod val="75000"/>
                  </a:schemeClr>
                </a:solidFill>
                <a:latin typeface="Calibri" pitchFamily="34" charset="0"/>
              </a:endParaRPr>
            </a:p>
          </p:txBody>
        </p:sp>
        <p:sp>
          <p:nvSpPr>
            <p:cNvPr id="188" name="TextBox 187"/>
            <p:cNvSpPr txBox="1"/>
            <p:nvPr/>
          </p:nvSpPr>
          <p:spPr>
            <a:xfrm>
              <a:off x="6553200" y="4876800"/>
              <a:ext cx="205740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>
                      <a:lumMod val="75000"/>
                    </a:schemeClr>
                  </a:solidFill>
                  <a:latin typeface="Calibri" pitchFamily="34" charset="0"/>
                </a:rPr>
                <a:t>String</a:t>
              </a:r>
              <a:endParaRPr lang="en-US" dirty="0">
                <a:solidFill>
                  <a:schemeClr val="bg1">
                    <a:lumMod val="75000"/>
                  </a:schemeClr>
                </a:solidFill>
                <a:latin typeface="Calibri" pitchFamily="34" charset="0"/>
              </a:endParaRPr>
            </a:p>
          </p:txBody>
        </p:sp>
      </p:grpSp>
      <p:grpSp>
        <p:nvGrpSpPr>
          <p:cNvPr id="5" name="Group 299"/>
          <p:cNvGrpSpPr/>
          <p:nvPr/>
        </p:nvGrpSpPr>
        <p:grpSpPr>
          <a:xfrm>
            <a:off x="457200" y="3733800"/>
            <a:ext cx="8153400" cy="369332"/>
            <a:chOff x="457200" y="3733800"/>
            <a:chExt cx="8153400" cy="369332"/>
          </a:xfrm>
        </p:grpSpPr>
        <p:sp>
          <p:nvSpPr>
            <p:cNvPr id="204" name="TextBox 203"/>
            <p:cNvSpPr txBox="1"/>
            <p:nvPr/>
          </p:nvSpPr>
          <p:spPr>
            <a:xfrm>
              <a:off x="457200" y="3733800"/>
              <a:ext cx="205740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CC6600"/>
                  </a:solidFill>
                  <a:latin typeface="Calibri" pitchFamily="34" charset="0"/>
                </a:rPr>
                <a:t>List&lt;String&gt;</a:t>
              </a:r>
              <a:endParaRPr lang="en-US" dirty="0">
                <a:solidFill>
                  <a:srgbClr val="CC6600"/>
                </a:solidFill>
                <a:latin typeface="Calibri" pitchFamily="34" charset="0"/>
              </a:endParaRPr>
            </a:p>
          </p:txBody>
        </p:sp>
        <p:sp>
          <p:nvSpPr>
            <p:cNvPr id="205" name="TextBox 204"/>
            <p:cNvSpPr txBox="1"/>
            <p:nvPr/>
          </p:nvSpPr>
          <p:spPr>
            <a:xfrm>
              <a:off x="2438400" y="3733800"/>
              <a:ext cx="205740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 smtClean="0">
                  <a:solidFill>
                    <a:schemeClr val="bg1">
                      <a:lumMod val="75000"/>
                    </a:schemeClr>
                  </a:solidFill>
                  <a:latin typeface="Calibri" pitchFamily="34" charset="0"/>
                </a:rPr>
                <a:t>boolean</a:t>
              </a:r>
              <a:endParaRPr lang="en-US" dirty="0">
                <a:solidFill>
                  <a:schemeClr val="bg1">
                    <a:lumMod val="75000"/>
                  </a:schemeClr>
                </a:solidFill>
                <a:latin typeface="Calibri" pitchFamily="34" charset="0"/>
              </a:endParaRPr>
            </a:p>
          </p:txBody>
        </p:sp>
        <p:sp>
          <p:nvSpPr>
            <p:cNvPr id="206" name="TextBox 205"/>
            <p:cNvSpPr txBox="1"/>
            <p:nvPr/>
          </p:nvSpPr>
          <p:spPr>
            <a:xfrm>
              <a:off x="4495800" y="3733800"/>
              <a:ext cx="205740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 smtClean="0">
                  <a:solidFill>
                    <a:schemeClr val="bg1">
                      <a:lumMod val="75000"/>
                    </a:schemeClr>
                  </a:solidFill>
                  <a:latin typeface="Calibri" pitchFamily="34" charset="0"/>
                </a:rPr>
                <a:t>BufferedReader</a:t>
              </a:r>
              <a:endParaRPr lang="en-US" dirty="0">
                <a:solidFill>
                  <a:schemeClr val="bg1">
                    <a:lumMod val="75000"/>
                  </a:schemeClr>
                </a:solidFill>
                <a:latin typeface="Calibri" pitchFamily="34" charset="0"/>
              </a:endParaRPr>
            </a:p>
          </p:txBody>
        </p:sp>
        <p:sp>
          <p:nvSpPr>
            <p:cNvPr id="207" name="TextBox 206"/>
            <p:cNvSpPr txBox="1"/>
            <p:nvPr/>
          </p:nvSpPr>
          <p:spPr>
            <a:xfrm>
              <a:off x="6553200" y="3733800"/>
              <a:ext cx="205740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CC6600"/>
                  </a:solidFill>
                  <a:latin typeface="Calibri" pitchFamily="34" charset="0"/>
                </a:rPr>
                <a:t>String</a:t>
              </a:r>
              <a:endParaRPr lang="en-US" dirty="0">
                <a:solidFill>
                  <a:srgbClr val="CC6600"/>
                </a:solidFill>
                <a:latin typeface="Calibri" pitchFamily="34" charset="0"/>
              </a:endParaRPr>
            </a:p>
          </p:txBody>
        </p:sp>
      </p:grpSp>
      <p:grpSp>
        <p:nvGrpSpPr>
          <p:cNvPr id="6" name="Group 298"/>
          <p:cNvGrpSpPr/>
          <p:nvPr/>
        </p:nvGrpSpPr>
        <p:grpSpPr>
          <a:xfrm>
            <a:off x="457200" y="2590800"/>
            <a:ext cx="8153400" cy="369332"/>
            <a:chOff x="457200" y="2590800"/>
            <a:chExt cx="8153400" cy="369332"/>
          </a:xfrm>
        </p:grpSpPr>
        <p:sp>
          <p:nvSpPr>
            <p:cNvPr id="235" name="TextBox 234"/>
            <p:cNvSpPr txBox="1"/>
            <p:nvPr/>
          </p:nvSpPr>
          <p:spPr>
            <a:xfrm>
              <a:off x="457200" y="2590800"/>
              <a:ext cx="205740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>
                      <a:lumMod val="75000"/>
                    </a:schemeClr>
                  </a:solidFill>
                  <a:latin typeface="Calibri" pitchFamily="34" charset="0"/>
                </a:rPr>
                <a:t>List&lt;String&gt;</a:t>
              </a:r>
              <a:endParaRPr lang="en-US" dirty="0">
                <a:solidFill>
                  <a:schemeClr val="bg1">
                    <a:lumMod val="75000"/>
                  </a:schemeClr>
                </a:solidFill>
                <a:latin typeface="Calibri" pitchFamily="34" charset="0"/>
              </a:endParaRPr>
            </a:p>
          </p:txBody>
        </p:sp>
        <p:sp>
          <p:nvSpPr>
            <p:cNvPr id="236" name="TextBox 235"/>
            <p:cNvSpPr txBox="1"/>
            <p:nvPr/>
          </p:nvSpPr>
          <p:spPr>
            <a:xfrm>
              <a:off x="2438400" y="2590800"/>
              <a:ext cx="205740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 smtClean="0">
                  <a:solidFill>
                    <a:srgbClr val="CC6600"/>
                  </a:solidFill>
                  <a:latin typeface="Calibri" pitchFamily="34" charset="0"/>
                </a:rPr>
                <a:t>boolean</a:t>
              </a:r>
              <a:endParaRPr lang="en-US" dirty="0">
                <a:solidFill>
                  <a:srgbClr val="CC6600"/>
                </a:solidFill>
                <a:latin typeface="Calibri" pitchFamily="34" charset="0"/>
              </a:endParaRPr>
            </a:p>
          </p:txBody>
        </p:sp>
        <p:sp>
          <p:nvSpPr>
            <p:cNvPr id="237" name="TextBox 236"/>
            <p:cNvSpPr txBox="1"/>
            <p:nvPr/>
          </p:nvSpPr>
          <p:spPr>
            <a:xfrm>
              <a:off x="4495800" y="2590800"/>
              <a:ext cx="205740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 smtClean="0">
                  <a:solidFill>
                    <a:schemeClr val="bg1">
                      <a:lumMod val="75000"/>
                    </a:schemeClr>
                  </a:solidFill>
                  <a:latin typeface="Calibri" pitchFamily="34" charset="0"/>
                </a:rPr>
                <a:t>BufferedReader</a:t>
              </a:r>
              <a:endParaRPr lang="en-US" dirty="0">
                <a:solidFill>
                  <a:schemeClr val="bg1">
                    <a:lumMod val="75000"/>
                  </a:schemeClr>
                </a:solidFill>
                <a:latin typeface="Calibri" pitchFamily="34" charset="0"/>
              </a:endParaRPr>
            </a:p>
          </p:txBody>
        </p:sp>
        <p:sp>
          <p:nvSpPr>
            <p:cNvPr id="238" name="TextBox 237"/>
            <p:cNvSpPr txBox="1"/>
            <p:nvPr/>
          </p:nvSpPr>
          <p:spPr>
            <a:xfrm>
              <a:off x="6553200" y="2590800"/>
              <a:ext cx="205740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>
                      <a:lumMod val="75000"/>
                    </a:schemeClr>
                  </a:solidFill>
                  <a:latin typeface="Calibri" pitchFamily="34" charset="0"/>
                </a:rPr>
                <a:t>String</a:t>
              </a:r>
              <a:endParaRPr lang="en-US" dirty="0">
                <a:solidFill>
                  <a:schemeClr val="bg1">
                    <a:lumMod val="75000"/>
                  </a:schemeClr>
                </a:solidFill>
                <a:latin typeface="Calibri" pitchFamily="34" charset="0"/>
              </a:endParaRPr>
            </a:p>
          </p:txBody>
        </p:sp>
      </p:grpSp>
      <p:grpSp>
        <p:nvGrpSpPr>
          <p:cNvPr id="7" name="Group 306"/>
          <p:cNvGrpSpPr/>
          <p:nvPr/>
        </p:nvGrpSpPr>
        <p:grpSpPr>
          <a:xfrm>
            <a:off x="381000" y="3810000"/>
            <a:ext cx="8382000" cy="1143794"/>
            <a:chOff x="381000" y="3810000"/>
            <a:chExt cx="8382000" cy="1143794"/>
          </a:xfrm>
        </p:grpSpPr>
        <p:cxnSp>
          <p:nvCxnSpPr>
            <p:cNvPr id="198" name="Straight Connector 197"/>
            <p:cNvCxnSpPr/>
            <p:nvPr/>
          </p:nvCxnSpPr>
          <p:spPr bwMode="auto">
            <a:xfrm rot="5400000">
              <a:off x="1867694" y="4380706"/>
              <a:ext cx="1143000" cy="1588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  <p:cxnSp>
          <p:nvCxnSpPr>
            <p:cNvPr id="199" name="Straight Connector 198"/>
            <p:cNvCxnSpPr/>
            <p:nvPr/>
          </p:nvCxnSpPr>
          <p:spPr bwMode="auto">
            <a:xfrm rot="5400000">
              <a:off x="3923506" y="4381500"/>
              <a:ext cx="1143794" cy="794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  <p:cxnSp>
          <p:nvCxnSpPr>
            <p:cNvPr id="200" name="Straight Connector 199"/>
            <p:cNvCxnSpPr/>
            <p:nvPr/>
          </p:nvCxnSpPr>
          <p:spPr bwMode="auto">
            <a:xfrm rot="5400000">
              <a:off x="8039100" y="4381500"/>
              <a:ext cx="1143794" cy="794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  <p:cxnSp>
          <p:nvCxnSpPr>
            <p:cNvPr id="201" name="Straight Connector 200"/>
            <p:cNvCxnSpPr/>
            <p:nvPr/>
          </p:nvCxnSpPr>
          <p:spPr bwMode="auto">
            <a:xfrm>
              <a:off x="381000" y="4038600"/>
              <a:ext cx="8382000" cy="1588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  <p:cxnSp>
          <p:nvCxnSpPr>
            <p:cNvPr id="202" name="Straight Connector 201"/>
            <p:cNvCxnSpPr/>
            <p:nvPr/>
          </p:nvCxnSpPr>
          <p:spPr bwMode="auto">
            <a:xfrm rot="5400000">
              <a:off x="-38100" y="4381500"/>
              <a:ext cx="1143794" cy="794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  <p:cxnSp>
          <p:nvCxnSpPr>
            <p:cNvPr id="203" name="Straight Connector 202"/>
            <p:cNvCxnSpPr/>
            <p:nvPr/>
          </p:nvCxnSpPr>
          <p:spPr bwMode="auto">
            <a:xfrm rot="5400000">
              <a:off x="5981700" y="4381500"/>
              <a:ext cx="1143794" cy="794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  <p:cxnSp>
          <p:nvCxnSpPr>
            <p:cNvPr id="239" name="Straight Connector 238"/>
            <p:cNvCxnSpPr/>
            <p:nvPr/>
          </p:nvCxnSpPr>
          <p:spPr bwMode="auto">
            <a:xfrm>
              <a:off x="381000" y="3810000"/>
              <a:ext cx="8382000" cy="1588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</p:grpSp>
      <p:grpSp>
        <p:nvGrpSpPr>
          <p:cNvPr id="8" name="Group 307"/>
          <p:cNvGrpSpPr/>
          <p:nvPr/>
        </p:nvGrpSpPr>
        <p:grpSpPr>
          <a:xfrm>
            <a:off x="381000" y="2667000"/>
            <a:ext cx="8382000" cy="1143794"/>
            <a:chOff x="381000" y="2667000"/>
            <a:chExt cx="8382000" cy="1143794"/>
          </a:xfrm>
        </p:grpSpPr>
        <p:cxnSp>
          <p:nvCxnSpPr>
            <p:cNvPr id="229" name="Straight Connector 228"/>
            <p:cNvCxnSpPr/>
            <p:nvPr/>
          </p:nvCxnSpPr>
          <p:spPr bwMode="auto">
            <a:xfrm rot="5400000">
              <a:off x="1867694" y="3237706"/>
              <a:ext cx="1143000" cy="1588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  <p:cxnSp>
          <p:nvCxnSpPr>
            <p:cNvPr id="230" name="Straight Connector 229"/>
            <p:cNvCxnSpPr/>
            <p:nvPr/>
          </p:nvCxnSpPr>
          <p:spPr bwMode="auto">
            <a:xfrm rot="5400000">
              <a:off x="3923506" y="3238500"/>
              <a:ext cx="1143794" cy="794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  <p:cxnSp>
          <p:nvCxnSpPr>
            <p:cNvPr id="231" name="Straight Connector 230"/>
            <p:cNvCxnSpPr/>
            <p:nvPr/>
          </p:nvCxnSpPr>
          <p:spPr bwMode="auto">
            <a:xfrm rot="5400000">
              <a:off x="8039100" y="3238500"/>
              <a:ext cx="1143794" cy="794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  <p:cxnSp>
          <p:nvCxnSpPr>
            <p:cNvPr id="232" name="Straight Connector 231"/>
            <p:cNvCxnSpPr/>
            <p:nvPr/>
          </p:nvCxnSpPr>
          <p:spPr bwMode="auto">
            <a:xfrm rot="5400000">
              <a:off x="-38100" y="3238500"/>
              <a:ext cx="1143794" cy="794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  <p:cxnSp>
          <p:nvCxnSpPr>
            <p:cNvPr id="233" name="Straight Connector 232"/>
            <p:cNvCxnSpPr/>
            <p:nvPr/>
          </p:nvCxnSpPr>
          <p:spPr bwMode="auto">
            <a:xfrm rot="5400000">
              <a:off x="5981700" y="3238500"/>
              <a:ext cx="1143794" cy="794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  <p:cxnSp>
          <p:nvCxnSpPr>
            <p:cNvPr id="234" name="Straight Connector 233"/>
            <p:cNvCxnSpPr/>
            <p:nvPr/>
          </p:nvCxnSpPr>
          <p:spPr bwMode="auto">
            <a:xfrm>
              <a:off x="381000" y="2667000"/>
              <a:ext cx="8382000" cy="1588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  <p:cxnSp>
          <p:nvCxnSpPr>
            <p:cNvPr id="240" name="Straight Connector 239"/>
            <p:cNvCxnSpPr/>
            <p:nvPr/>
          </p:nvCxnSpPr>
          <p:spPr bwMode="auto">
            <a:xfrm>
              <a:off x="381000" y="2895600"/>
              <a:ext cx="8382000" cy="1588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</p:grpSp>
      <p:grpSp>
        <p:nvGrpSpPr>
          <p:cNvPr id="9" name="Group 308"/>
          <p:cNvGrpSpPr/>
          <p:nvPr/>
        </p:nvGrpSpPr>
        <p:grpSpPr>
          <a:xfrm>
            <a:off x="2438400" y="2819400"/>
            <a:ext cx="2057400" cy="721303"/>
            <a:chOff x="2438400" y="2819400"/>
            <a:chExt cx="2057400" cy="721303"/>
          </a:xfrm>
        </p:grpSpPr>
        <p:sp>
          <p:nvSpPr>
            <p:cNvPr id="248" name="TextBox 247"/>
            <p:cNvSpPr txBox="1"/>
            <p:nvPr/>
          </p:nvSpPr>
          <p:spPr>
            <a:xfrm>
              <a:off x="2438400" y="2819400"/>
              <a:ext cx="2057400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latin typeface="Courier New" pitchFamily="49" charset="0"/>
                  <a:cs typeface="Courier New" pitchFamily="49" charset="0"/>
                </a:rPr>
                <a:t>add</a:t>
              </a:r>
              <a:endParaRPr lang="en-US" sz="2400" b="1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50" name="TextBox 249"/>
            <p:cNvSpPr txBox="1"/>
            <p:nvPr/>
          </p:nvSpPr>
          <p:spPr>
            <a:xfrm>
              <a:off x="2438400" y="3171371"/>
              <a:ext cx="205740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CC6600"/>
                  </a:solidFill>
                  <a:latin typeface="Calibri" pitchFamily="34" charset="0"/>
                </a:rPr>
                <a:t>List&lt;String&gt;, String</a:t>
              </a:r>
              <a:endParaRPr lang="en-US" dirty="0">
                <a:solidFill>
                  <a:srgbClr val="CC6600"/>
                </a:solidFill>
                <a:latin typeface="Calibri" pitchFamily="34" charset="0"/>
              </a:endParaRPr>
            </a:p>
          </p:txBody>
        </p:sp>
      </p:grpSp>
      <p:sp>
        <p:nvSpPr>
          <p:cNvPr id="245" name="TextBox 244"/>
          <p:cNvSpPr txBox="1"/>
          <p:nvPr/>
        </p:nvSpPr>
        <p:spPr>
          <a:xfrm>
            <a:off x="4495800" y="2819400"/>
            <a:ext cx="20574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chemeClr val="bg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src</a:t>
            </a:r>
            <a:endParaRPr lang="en-US" sz="2400" b="1" dirty="0">
              <a:solidFill>
                <a:schemeClr val="bg1">
                  <a:lumMod val="75000"/>
                </a:schemeClr>
              </a:solidFill>
              <a:latin typeface="Courier New" pitchFamily="49" charset="0"/>
              <a:cs typeface="Courier New" pitchFamily="49" charset="0"/>
            </a:endParaRPr>
          </a:p>
        </p:txBody>
      </p:sp>
      <p:grpSp>
        <p:nvGrpSpPr>
          <p:cNvPr id="10" name="Group 311"/>
          <p:cNvGrpSpPr/>
          <p:nvPr/>
        </p:nvGrpSpPr>
        <p:grpSpPr>
          <a:xfrm>
            <a:off x="6553200" y="2819400"/>
            <a:ext cx="2057400" cy="721303"/>
            <a:chOff x="6553200" y="2819400"/>
            <a:chExt cx="2057400" cy="721303"/>
          </a:xfrm>
        </p:grpSpPr>
        <p:sp>
          <p:nvSpPr>
            <p:cNvPr id="253" name="TextBox 252"/>
            <p:cNvSpPr txBox="1"/>
            <p:nvPr/>
          </p:nvSpPr>
          <p:spPr>
            <a:xfrm>
              <a:off x="6553200" y="2819400"/>
              <a:ext cx="2057400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 smtClean="0">
                  <a:solidFill>
                    <a:schemeClr val="bg1">
                      <a:lumMod val="75000"/>
                    </a:schemeClr>
                  </a:solidFill>
                  <a:latin typeface="Courier New" pitchFamily="49" charset="0"/>
                  <a:cs typeface="Courier New" pitchFamily="49" charset="0"/>
                </a:rPr>
                <a:t>readLine</a:t>
              </a:r>
              <a:endParaRPr lang="en-US" sz="2400" b="1" dirty="0">
                <a:solidFill>
                  <a:schemeClr val="bg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55" name="TextBox 254"/>
            <p:cNvSpPr txBox="1"/>
            <p:nvPr/>
          </p:nvSpPr>
          <p:spPr>
            <a:xfrm>
              <a:off x="6553200" y="3171371"/>
              <a:ext cx="205740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 smtClean="0">
                  <a:solidFill>
                    <a:schemeClr val="bg1">
                      <a:lumMod val="75000"/>
                    </a:schemeClr>
                  </a:solidFill>
                  <a:latin typeface="Calibri" pitchFamily="34" charset="0"/>
                </a:rPr>
                <a:t>BufferedReader</a:t>
              </a:r>
              <a:endParaRPr lang="en-US" dirty="0">
                <a:solidFill>
                  <a:schemeClr val="bg1">
                    <a:lumMod val="75000"/>
                  </a:schemeClr>
                </a:solidFill>
                <a:latin typeface="Calibri" pitchFamily="34" charset="0"/>
              </a:endParaRPr>
            </a:p>
          </p:txBody>
        </p:sp>
      </p:grpSp>
      <p:sp>
        <p:nvSpPr>
          <p:cNvPr id="209" name="TextBox 208"/>
          <p:cNvSpPr txBox="1"/>
          <p:nvPr/>
        </p:nvSpPr>
        <p:spPr>
          <a:xfrm>
            <a:off x="457200" y="3962400"/>
            <a:ext cx="20574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array</a:t>
            </a:r>
            <a:endParaRPr lang="en-US" sz="2400" b="1" dirty="0">
              <a:latin typeface="Courier New" pitchFamily="49" charset="0"/>
              <a:cs typeface="Courier New" pitchFamily="49" charset="0"/>
            </a:endParaRPr>
          </a:p>
        </p:txBody>
      </p:sp>
      <p:grpSp>
        <p:nvGrpSpPr>
          <p:cNvPr id="11" name="Group 313"/>
          <p:cNvGrpSpPr/>
          <p:nvPr/>
        </p:nvGrpSpPr>
        <p:grpSpPr>
          <a:xfrm>
            <a:off x="2438400" y="3962400"/>
            <a:ext cx="2057400" cy="721303"/>
            <a:chOff x="2438400" y="3962400"/>
            <a:chExt cx="2057400" cy="721303"/>
          </a:xfrm>
        </p:grpSpPr>
        <p:sp>
          <p:nvSpPr>
            <p:cNvPr id="216" name="TextBox 215"/>
            <p:cNvSpPr txBox="1"/>
            <p:nvPr/>
          </p:nvSpPr>
          <p:spPr>
            <a:xfrm>
              <a:off x="2438400" y="3962400"/>
              <a:ext cx="2057400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chemeClr val="bg1">
                      <a:lumMod val="75000"/>
                    </a:schemeClr>
                  </a:solidFill>
                  <a:latin typeface="Courier New" pitchFamily="49" charset="0"/>
                  <a:cs typeface="Courier New" pitchFamily="49" charset="0"/>
                </a:rPr>
                <a:t>add</a:t>
              </a:r>
              <a:endParaRPr lang="en-US" sz="2400" b="1" dirty="0">
                <a:solidFill>
                  <a:schemeClr val="bg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18" name="TextBox 217"/>
            <p:cNvSpPr txBox="1"/>
            <p:nvPr/>
          </p:nvSpPr>
          <p:spPr>
            <a:xfrm>
              <a:off x="2438400" y="4314371"/>
              <a:ext cx="205740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>
                      <a:lumMod val="75000"/>
                    </a:schemeClr>
                  </a:solidFill>
                  <a:latin typeface="Calibri" pitchFamily="34" charset="0"/>
                </a:rPr>
                <a:t>List&lt;String&gt;, String</a:t>
              </a:r>
              <a:endParaRPr lang="en-US" dirty="0">
                <a:solidFill>
                  <a:schemeClr val="bg1">
                    <a:lumMod val="75000"/>
                  </a:schemeClr>
                </a:solidFill>
                <a:latin typeface="Calibri" pitchFamily="34" charset="0"/>
              </a:endParaRPr>
            </a:p>
          </p:txBody>
        </p:sp>
      </p:grpSp>
      <p:grpSp>
        <p:nvGrpSpPr>
          <p:cNvPr id="12" name="Group 315"/>
          <p:cNvGrpSpPr/>
          <p:nvPr/>
        </p:nvGrpSpPr>
        <p:grpSpPr>
          <a:xfrm>
            <a:off x="6553200" y="3962400"/>
            <a:ext cx="2057400" cy="721303"/>
            <a:chOff x="6553200" y="3962400"/>
            <a:chExt cx="2057400" cy="721303"/>
          </a:xfrm>
        </p:grpSpPr>
        <p:sp>
          <p:nvSpPr>
            <p:cNvPr id="221" name="TextBox 220"/>
            <p:cNvSpPr txBox="1"/>
            <p:nvPr/>
          </p:nvSpPr>
          <p:spPr>
            <a:xfrm>
              <a:off x="6553200" y="3962400"/>
              <a:ext cx="2057400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 smtClean="0">
                  <a:latin typeface="Courier New" pitchFamily="49" charset="0"/>
                  <a:cs typeface="Courier New" pitchFamily="49" charset="0"/>
                </a:rPr>
                <a:t>readLine</a:t>
              </a:r>
              <a:endParaRPr lang="en-US" sz="2400" b="1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23" name="TextBox 222"/>
            <p:cNvSpPr txBox="1"/>
            <p:nvPr/>
          </p:nvSpPr>
          <p:spPr>
            <a:xfrm>
              <a:off x="6553200" y="4314371"/>
              <a:ext cx="205740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 smtClean="0">
                  <a:solidFill>
                    <a:srgbClr val="CC6600"/>
                  </a:solidFill>
                  <a:latin typeface="Calibri" pitchFamily="34" charset="0"/>
                </a:rPr>
                <a:t>BufferedReader</a:t>
              </a:r>
              <a:endParaRPr lang="en-US" dirty="0">
                <a:solidFill>
                  <a:srgbClr val="CC6600"/>
                </a:solidFill>
                <a:latin typeface="Calibri" pitchFamily="34" charset="0"/>
              </a:endParaRPr>
            </a:p>
          </p:txBody>
        </p:sp>
      </p:grpSp>
      <p:sp>
        <p:nvSpPr>
          <p:cNvPr id="190" name="TextBox 189"/>
          <p:cNvSpPr txBox="1"/>
          <p:nvPr/>
        </p:nvSpPr>
        <p:spPr>
          <a:xfrm>
            <a:off x="457200" y="5105400"/>
            <a:ext cx="20574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array</a:t>
            </a:r>
            <a:endParaRPr lang="en-US" sz="2400" b="1" dirty="0">
              <a:solidFill>
                <a:schemeClr val="bg1">
                  <a:lumMod val="75000"/>
                </a:schemeClr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42" name="TextBox 241"/>
          <p:cNvSpPr txBox="1"/>
          <p:nvPr/>
        </p:nvSpPr>
        <p:spPr>
          <a:xfrm>
            <a:off x="457200" y="2819400"/>
            <a:ext cx="20574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array</a:t>
            </a:r>
            <a:endParaRPr lang="en-US" sz="2400" b="1" dirty="0">
              <a:solidFill>
                <a:schemeClr val="bg1">
                  <a:lumMod val="75000"/>
                </a:schemeClr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93" name="TextBox 192"/>
          <p:cNvSpPr txBox="1"/>
          <p:nvPr/>
        </p:nvSpPr>
        <p:spPr>
          <a:xfrm>
            <a:off x="4495800" y="5105400"/>
            <a:ext cx="20574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chemeClr val="bg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src</a:t>
            </a:r>
            <a:endParaRPr lang="en-US" sz="2400" b="1" dirty="0">
              <a:solidFill>
                <a:schemeClr val="bg1">
                  <a:lumMod val="75000"/>
                </a:schemeClr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96" name="TextBox 195"/>
          <p:cNvSpPr txBox="1"/>
          <p:nvPr/>
        </p:nvSpPr>
        <p:spPr>
          <a:xfrm>
            <a:off x="6553200" y="5105400"/>
            <a:ext cx="205740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new String</a:t>
            </a:r>
            <a:endParaRPr lang="en-US" b="1" dirty="0">
              <a:solidFill>
                <a:schemeClr val="bg1">
                  <a:lumMod val="75000"/>
                </a:schemeClr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13" name="TextBox 212"/>
          <p:cNvSpPr txBox="1"/>
          <p:nvPr/>
        </p:nvSpPr>
        <p:spPr>
          <a:xfrm>
            <a:off x="4495800" y="3962400"/>
            <a:ext cx="20574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chemeClr val="bg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src</a:t>
            </a:r>
            <a:endParaRPr lang="en-US" sz="2400" b="1" dirty="0">
              <a:solidFill>
                <a:schemeClr val="bg1">
                  <a:lumMod val="75000"/>
                </a:schemeClr>
              </a:solidFill>
              <a:latin typeface="Courier New" pitchFamily="49" charset="0"/>
              <a:cs typeface="Courier New" pitchFamily="49" charset="0"/>
            </a:endParaRPr>
          </a:p>
        </p:txBody>
      </p:sp>
      <p:grpSp>
        <p:nvGrpSpPr>
          <p:cNvPr id="13" name="Group 352"/>
          <p:cNvGrpSpPr/>
          <p:nvPr/>
        </p:nvGrpSpPr>
        <p:grpSpPr>
          <a:xfrm>
            <a:off x="7899401" y="2590800"/>
            <a:ext cx="253999" cy="369332"/>
            <a:chOff x="5689601" y="2979055"/>
            <a:chExt cx="253999" cy="369332"/>
          </a:xfrm>
        </p:grpSpPr>
        <p:sp>
          <p:nvSpPr>
            <p:cNvPr id="354" name="Oval 353"/>
            <p:cNvSpPr/>
            <p:nvPr/>
          </p:nvSpPr>
          <p:spPr bwMode="auto">
            <a:xfrm>
              <a:off x="5715000" y="3048000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5400" cap="flat" cmpd="sng" algn="ctr">
              <a:noFill/>
              <a:prstDash val="solid"/>
              <a:round/>
              <a:headEnd type="none" w="med" len="med"/>
              <a:tailEnd type="triangle" w="lg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355" name="TextBox 354"/>
            <p:cNvSpPr txBox="1"/>
            <p:nvPr/>
          </p:nvSpPr>
          <p:spPr>
            <a:xfrm>
              <a:off x="5689601" y="2979055"/>
              <a:ext cx="2423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  <a:latin typeface="Albertus MT Lt" pitchFamily="18" charset="0"/>
                </a:rPr>
                <a:t>1</a:t>
              </a:r>
              <a:endParaRPr lang="en-US" sz="2000" b="1" dirty="0">
                <a:solidFill>
                  <a:schemeClr val="bg1"/>
                </a:solidFill>
                <a:latin typeface="Albertus MT Lt" pitchFamily="18" charset="0"/>
              </a:endParaRPr>
            </a:p>
          </p:txBody>
        </p:sp>
      </p:grpSp>
      <p:grpSp>
        <p:nvGrpSpPr>
          <p:cNvPr id="14" name="Group 355"/>
          <p:cNvGrpSpPr/>
          <p:nvPr/>
        </p:nvGrpSpPr>
        <p:grpSpPr>
          <a:xfrm>
            <a:off x="4114800" y="2590800"/>
            <a:ext cx="312906" cy="400110"/>
            <a:chOff x="5689601" y="2979055"/>
            <a:chExt cx="312906" cy="400110"/>
          </a:xfrm>
        </p:grpSpPr>
        <p:sp>
          <p:nvSpPr>
            <p:cNvPr id="357" name="Oval 356"/>
            <p:cNvSpPr/>
            <p:nvPr/>
          </p:nvSpPr>
          <p:spPr bwMode="auto">
            <a:xfrm>
              <a:off x="5715000" y="3048000"/>
              <a:ext cx="228600" cy="2286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  <a:round/>
              <a:headEnd type="none" w="med" len="med"/>
              <a:tailEnd type="triangle" w="lg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358" name="TextBox 357"/>
            <p:cNvSpPr txBox="1"/>
            <p:nvPr/>
          </p:nvSpPr>
          <p:spPr>
            <a:xfrm>
              <a:off x="5689601" y="2979055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chemeClr val="bg1"/>
                  </a:solidFill>
                  <a:latin typeface="Albertus MT Lt" pitchFamily="18" charset="0"/>
                </a:rPr>
                <a:t>2</a:t>
              </a:r>
              <a:endParaRPr lang="en-US" sz="2000" b="1" dirty="0">
                <a:solidFill>
                  <a:schemeClr val="bg1"/>
                </a:solidFill>
                <a:latin typeface="Albertus MT Lt" pitchFamily="18" charset="0"/>
              </a:endParaRPr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2437606" y="2667000"/>
            <a:ext cx="2059782" cy="1145382"/>
            <a:chOff x="2437606" y="2667000"/>
            <a:chExt cx="2059782" cy="1145382"/>
          </a:xfrm>
        </p:grpSpPr>
        <p:grpSp>
          <p:nvGrpSpPr>
            <p:cNvPr id="67" name="Group 109"/>
            <p:cNvGrpSpPr/>
            <p:nvPr/>
          </p:nvGrpSpPr>
          <p:grpSpPr>
            <a:xfrm>
              <a:off x="2437606" y="2667000"/>
              <a:ext cx="2058194" cy="1145382"/>
              <a:chOff x="2437606" y="2667000"/>
              <a:chExt cx="2058194" cy="1145382"/>
            </a:xfrm>
          </p:grpSpPr>
          <p:cxnSp>
            <p:nvCxnSpPr>
              <p:cNvPr id="69" name="Straight Connector 68"/>
              <p:cNvCxnSpPr/>
              <p:nvPr/>
            </p:nvCxnSpPr>
            <p:spPr bwMode="auto">
              <a:xfrm>
                <a:off x="2438400" y="2667000"/>
                <a:ext cx="2057400" cy="1588"/>
              </a:xfrm>
              <a:prstGeom prst="line">
                <a:avLst/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</p:spPr>
          </p:cxnSp>
          <p:cxnSp>
            <p:nvCxnSpPr>
              <p:cNvPr id="70" name="Straight Connector 69"/>
              <p:cNvCxnSpPr/>
              <p:nvPr/>
            </p:nvCxnSpPr>
            <p:spPr bwMode="auto">
              <a:xfrm>
                <a:off x="2438400" y="2895600"/>
                <a:ext cx="2057400" cy="1588"/>
              </a:xfrm>
              <a:prstGeom prst="line">
                <a:avLst/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</p:spPr>
          </p:cxnSp>
          <p:cxnSp>
            <p:nvCxnSpPr>
              <p:cNvPr id="71" name="Straight Connector 70"/>
              <p:cNvCxnSpPr/>
              <p:nvPr/>
            </p:nvCxnSpPr>
            <p:spPr bwMode="auto">
              <a:xfrm>
                <a:off x="2438400" y="3810000"/>
                <a:ext cx="2057400" cy="1588"/>
              </a:xfrm>
              <a:prstGeom prst="line">
                <a:avLst/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</p:spPr>
          </p:cxnSp>
          <p:cxnSp>
            <p:nvCxnSpPr>
              <p:cNvPr id="72" name="Straight Connector 71"/>
              <p:cNvCxnSpPr/>
              <p:nvPr/>
            </p:nvCxnSpPr>
            <p:spPr bwMode="auto">
              <a:xfrm rot="5400000">
                <a:off x="1866106" y="3239294"/>
                <a:ext cx="1144588" cy="1588"/>
              </a:xfrm>
              <a:prstGeom prst="line">
                <a:avLst/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</p:spPr>
          </p:cxnSp>
        </p:grpSp>
        <p:cxnSp>
          <p:nvCxnSpPr>
            <p:cNvPr id="68" name="Straight Connector 67"/>
            <p:cNvCxnSpPr/>
            <p:nvPr/>
          </p:nvCxnSpPr>
          <p:spPr bwMode="auto">
            <a:xfrm rot="5400000">
              <a:off x="3924300" y="3238500"/>
              <a:ext cx="1144588" cy="1588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</p:grpSp>
      <p:grpSp>
        <p:nvGrpSpPr>
          <p:cNvPr id="73" name="Group 72"/>
          <p:cNvGrpSpPr/>
          <p:nvPr/>
        </p:nvGrpSpPr>
        <p:grpSpPr>
          <a:xfrm>
            <a:off x="533400" y="3810000"/>
            <a:ext cx="1905000" cy="1145382"/>
            <a:chOff x="2437606" y="2667000"/>
            <a:chExt cx="2059782" cy="1145382"/>
          </a:xfrm>
        </p:grpSpPr>
        <p:grpSp>
          <p:nvGrpSpPr>
            <p:cNvPr id="74" name="Group 109"/>
            <p:cNvGrpSpPr/>
            <p:nvPr/>
          </p:nvGrpSpPr>
          <p:grpSpPr>
            <a:xfrm>
              <a:off x="2437606" y="2667000"/>
              <a:ext cx="2058194" cy="1145382"/>
              <a:chOff x="2437606" y="2667000"/>
              <a:chExt cx="2058194" cy="1145382"/>
            </a:xfrm>
          </p:grpSpPr>
          <p:cxnSp>
            <p:nvCxnSpPr>
              <p:cNvPr id="76" name="Straight Connector 75"/>
              <p:cNvCxnSpPr/>
              <p:nvPr/>
            </p:nvCxnSpPr>
            <p:spPr bwMode="auto">
              <a:xfrm>
                <a:off x="2438400" y="2667000"/>
                <a:ext cx="2057400" cy="1588"/>
              </a:xfrm>
              <a:prstGeom prst="line">
                <a:avLst/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</p:spPr>
          </p:cxnSp>
          <p:cxnSp>
            <p:nvCxnSpPr>
              <p:cNvPr id="77" name="Straight Connector 76"/>
              <p:cNvCxnSpPr/>
              <p:nvPr/>
            </p:nvCxnSpPr>
            <p:spPr bwMode="auto">
              <a:xfrm>
                <a:off x="2438400" y="2895600"/>
                <a:ext cx="2057400" cy="1588"/>
              </a:xfrm>
              <a:prstGeom prst="line">
                <a:avLst/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</p:spPr>
          </p:cxnSp>
          <p:cxnSp>
            <p:nvCxnSpPr>
              <p:cNvPr id="78" name="Straight Connector 77"/>
              <p:cNvCxnSpPr/>
              <p:nvPr/>
            </p:nvCxnSpPr>
            <p:spPr bwMode="auto">
              <a:xfrm>
                <a:off x="2438400" y="3810000"/>
                <a:ext cx="2057400" cy="1588"/>
              </a:xfrm>
              <a:prstGeom prst="line">
                <a:avLst/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</p:spPr>
          </p:cxnSp>
          <p:cxnSp>
            <p:nvCxnSpPr>
              <p:cNvPr id="79" name="Straight Connector 78"/>
              <p:cNvCxnSpPr/>
              <p:nvPr/>
            </p:nvCxnSpPr>
            <p:spPr bwMode="auto">
              <a:xfrm rot="5400000">
                <a:off x="1866106" y="3239294"/>
                <a:ext cx="1144588" cy="1588"/>
              </a:xfrm>
              <a:prstGeom prst="line">
                <a:avLst/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</p:spPr>
          </p:cxnSp>
        </p:grpSp>
        <p:cxnSp>
          <p:nvCxnSpPr>
            <p:cNvPr id="75" name="Straight Connector 74"/>
            <p:cNvCxnSpPr/>
            <p:nvPr/>
          </p:nvCxnSpPr>
          <p:spPr bwMode="auto">
            <a:xfrm rot="5400000">
              <a:off x="3924300" y="3238500"/>
              <a:ext cx="1144588" cy="1588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</p:grpSp>
      <p:grpSp>
        <p:nvGrpSpPr>
          <p:cNvPr id="80" name="Group 79"/>
          <p:cNvGrpSpPr/>
          <p:nvPr/>
        </p:nvGrpSpPr>
        <p:grpSpPr>
          <a:xfrm>
            <a:off x="6553200" y="3810000"/>
            <a:ext cx="2059782" cy="1145382"/>
            <a:chOff x="2437606" y="2667000"/>
            <a:chExt cx="2059782" cy="1145382"/>
          </a:xfrm>
        </p:grpSpPr>
        <p:grpSp>
          <p:nvGrpSpPr>
            <p:cNvPr id="81" name="Group 109"/>
            <p:cNvGrpSpPr/>
            <p:nvPr/>
          </p:nvGrpSpPr>
          <p:grpSpPr>
            <a:xfrm>
              <a:off x="2437606" y="2667000"/>
              <a:ext cx="2058194" cy="1145382"/>
              <a:chOff x="2437606" y="2667000"/>
              <a:chExt cx="2058194" cy="1145382"/>
            </a:xfrm>
          </p:grpSpPr>
          <p:cxnSp>
            <p:nvCxnSpPr>
              <p:cNvPr id="83" name="Straight Connector 82"/>
              <p:cNvCxnSpPr/>
              <p:nvPr/>
            </p:nvCxnSpPr>
            <p:spPr bwMode="auto">
              <a:xfrm>
                <a:off x="2438400" y="2667000"/>
                <a:ext cx="2057400" cy="1588"/>
              </a:xfrm>
              <a:prstGeom prst="line">
                <a:avLst/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</p:spPr>
          </p:cxnSp>
          <p:cxnSp>
            <p:nvCxnSpPr>
              <p:cNvPr id="84" name="Straight Connector 83"/>
              <p:cNvCxnSpPr/>
              <p:nvPr/>
            </p:nvCxnSpPr>
            <p:spPr bwMode="auto">
              <a:xfrm>
                <a:off x="2438400" y="2895600"/>
                <a:ext cx="2057400" cy="1588"/>
              </a:xfrm>
              <a:prstGeom prst="line">
                <a:avLst/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</p:spPr>
          </p:cxnSp>
          <p:cxnSp>
            <p:nvCxnSpPr>
              <p:cNvPr id="85" name="Straight Connector 84"/>
              <p:cNvCxnSpPr/>
              <p:nvPr/>
            </p:nvCxnSpPr>
            <p:spPr bwMode="auto">
              <a:xfrm>
                <a:off x="2438400" y="3810000"/>
                <a:ext cx="2057400" cy="1588"/>
              </a:xfrm>
              <a:prstGeom prst="line">
                <a:avLst/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</p:spPr>
          </p:cxnSp>
          <p:cxnSp>
            <p:nvCxnSpPr>
              <p:cNvPr id="86" name="Straight Connector 85"/>
              <p:cNvCxnSpPr/>
              <p:nvPr/>
            </p:nvCxnSpPr>
            <p:spPr bwMode="auto">
              <a:xfrm rot="5400000">
                <a:off x="1866106" y="3239294"/>
                <a:ext cx="1144588" cy="1588"/>
              </a:xfrm>
              <a:prstGeom prst="line">
                <a:avLst/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</p:spPr>
          </p:cxnSp>
        </p:grpSp>
        <p:cxnSp>
          <p:nvCxnSpPr>
            <p:cNvPr id="82" name="Straight Connector 81"/>
            <p:cNvCxnSpPr/>
            <p:nvPr/>
          </p:nvCxnSpPr>
          <p:spPr bwMode="auto">
            <a:xfrm rot="5400000">
              <a:off x="3924300" y="3238500"/>
              <a:ext cx="1144588" cy="1588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</p:grpSp>
      <p:cxnSp>
        <p:nvCxnSpPr>
          <p:cNvPr id="87" name="Straight Connector 86"/>
          <p:cNvCxnSpPr/>
          <p:nvPr/>
        </p:nvCxnSpPr>
        <p:spPr bwMode="auto">
          <a:xfrm rot="10800000" flipV="1">
            <a:off x="1752602" y="3428999"/>
            <a:ext cx="838199" cy="381001"/>
          </a:xfrm>
          <a:prstGeom prst="line">
            <a:avLst/>
          </a:prstGeom>
          <a:solidFill>
            <a:schemeClr val="bg1"/>
          </a:solidFill>
          <a:ln w="25400" cap="flat" cmpd="sng" algn="ctr">
            <a:solidFill>
              <a:srgbClr val="CC6600"/>
            </a:solidFill>
            <a:prstDash val="solid"/>
            <a:round/>
            <a:headEnd type="arrow" w="med" len="med"/>
            <a:tailEnd type="none" w="lg" len="lg"/>
          </a:ln>
          <a:effectLst/>
        </p:spPr>
      </p:cxnSp>
      <p:cxnSp>
        <p:nvCxnSpPr>
          <p:cNvPr id="88" name="Straight Connector 87"/>
          <p:cNvCxnSpPr/>
          <p:nvPr/>
        </p:nvCxnSpPr>
        <p:spPr bwMode="auto">
          <a:xfrm rot="16200000" flipH="1">
            <a:off x="5576649" y="2147649"/>
            <a:ext cx="533400" cy="2943702"/>
          </a:xfrm>
          <a:prstGeom prst="line">
            <a:avLst/>
          </a:prstGeom>
          <a:solidFill>
            <a:schemeClr val="bg1"/>
          </a:solidFill>
          <a:ln w="25400" cap="flat" cmpd="sng" algn="ctr">
            <a:solidFill>
              <a:srgbClr val="CC6600"/>
            </a:solidFill>
            <a:prstDash val="solid"/>
            <a:round/>
            <a:headEnd type="arrow" w="med" len="med"/>
            <a:tailEnd type="none" w="lg" len="lg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Extract Tree</a:t>
            </a:r>
            <a:endParaRPr lang="en-US" dirty="0"/>
          </a:p>
        </p:txBody>
      </p:sp>
      <p:grpSp>
        <p:nvGrpSpPr>
          <p:cNvPr id="3" name="Group 301"/>
          <p:cNvGrpSpPr/>
          <p:nvPr/>
        </p:nvGrpSpPr>
        <p:grpSpPr>
          <a:xfrm>
            <a:off x="381000" y="4953000"/>
            <a:ext cx="8382000" cy="1143794"/>
            <a:chOff x="381000" y="4953000"/>
            <a:chExt cx="8382000" cy="1143794"/>
          </a:xfrm>
        </p:grpSpPr>
        <p:cxnSp>
          <p:nvCxnSpPr>
            <p:cNvPr id="179" name="Straight Connector 178"/>
            <p:cNvCxnSpPr/>
            <p:nvPr/>
          </p:nvCxnSpPr>
          <p:spPr bwMode="auto">
            <a:xfrm rot="5400000">
              <a:off x="1867694" y="5523706"/>
              <a:ext cx="1143000" cy="1588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  <p:cxnSp>
          <p:nvCxnSpPr>
            <p:cNvPr id="180" name="Straight Connector 179"/>
            <p:cNvCxnSpPr/>
            <p:nvPr/>
          </p:nvCxnSpPr>
          <p:spPr bwMode="auto">
            <a:xfrm rot="5400000">
              <a:off x="3923506" y="5524500"/>
              <a:ext cx="1143794" cy="794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  <p:cxnSp>
          <p:nvCxnSpPr>
            <p:cNvPr id="181" name="Straight Connector 180"/>
            <p:cNvCxnSpPr/>
            <p:nvPr/>
          </p:nvCxnSpPr>
          <p:spPr bwMode="auto">
            <a:xfrm rot="5400000">
              <a:off x="8039100" y="5524500"/>
              <a:ext cx="1143794" cy="794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  <p:cxnSp>
          <p:nvCxnSpPr>
            <p:cNvPr id="182" name="Straight Connector 181"/>
            <p:cNvCxnSpPr/>
            <p:nvPr/>
          </p:nvCxnSpPr>
          <p:spPr bwMode="auto">
            <a:xfrm>
              <a:off x="381000" y="5181600"/>
              <a:ext cx="8382000" cy="1588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  <p:cxnSp>
          <p:nvCxnSpPr>
            <p:cNvPr id="183" name="Straight Connector 182"/>
            <p:cNvCxnSpPr/>
            <p:nvPr/>
          </p:nvCxnSpPr>
          <p:spPr bwMode="auto">
            <a:xfrm rot="5400000">
              <a:off x="-38100" y="5524500"/>
              <a:ext cx="1143794" cy="794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  <p:cxnSp>
          <p:nvCxnSpPr>
            <p:cNvPr id="184" name="Straight Connector 183"/>
            <p:cNvCxnSpPr/>
            <p:nvPr/>
          </p:nvCxnSpPr>
          <p:spPr bwMode="auto">
            <a:xfrm rot="5400000">
              <a:off x="5981700" y="5524500"/>
              <a:ext cx="1143794" cy="794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  <p:cxnSp>
          <p:nvCxnSpPr>
            <p:cNvPr id="185" name="Straight Connector 184"/>
            <p:cNvCxnSpPr/>
            <p:nvPr/>
          </p:nvCxnSpPr>
          <p:spPr bwMode="auto">
            <a:xfrm>
              <a:off x="381000" y="4953000"/>
              <a:ext cx="8382000" cy="1588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</p:grpSp>
      <p:grpSp>
        <p:nvGrpSpPr>
          <p:cNvPr id="4" name="Group 300"/>
          <p:cNvGrpSpPr/>
          <p:nvPr/>
        </p:nvGrpSpPr>
        <p:grpSpPr>
          <a:xfrm>
            <a:off x="457200" y="4876800"/>
            <a:ext cx="8153400" cy="369332"/>
            <a:chOff x="457200" y="4876800"/>
            <a:chExt cx="8153400" cy="369332"/>
          </a:xfrm>
        </p:grpSpPr>
        <p:sp>
          <p:nvSpPr>
            <p:cNvPr id="186" name="TextBox 185"/>
            <p:cNvSpPr txBox="1"/>
            <p:nvPr/>
          </p:nvSpPr>
          <p:spPr>
            <a:xfrm>
              <a:off x="457200" y="4876800"/>
              <a:ext cx="205740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>
                      <a:lumMod val="75000"/>
                    </a:schemeClr>
                  </a:solidFill>
                  <a:latin typeface="Calibri" pitchFamily="34" charset="0"/>
                </a:rPr>
                <a:t>List&lt;String&gt;</a:t>
              </a:r>
              <a:endParaRPr lang="en-US" dirty="0">
                <a:solidFill>
                  <a:schemeClr val="bg1">
                    <a:lumMod val="75000"/>
                  </a:schemeClr>
                </a:solidFill>
                <a:latin typeface="Calibri" pitchFamily="34" charset="0"/>
              </a:endParaRPr>
            </a:p>
          </p:txBody>
        </p:sp>
        <p:sp>
          <p:nvSpPr>
            <p:cNvPr id="187" name="TextBox 186"/>
            <p:cNvSpPr txBox="1"/>
            <p:nvPr/>
          </p:nvSpPr>
          <p:spPr>
            <a:xfrm>
              <a:off x="4495800" y="4876800"/>
              <a:ext cx="205740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 smtClean="0">
                  <a:solidFill>
                    <a:srgbClr val="CC6600"/>
                  </a:solidFill>
                  <a:latin typeface="Calibri" pitchFamily="34" charset="0"/>
                </a:rPr>
                <a:t>BufferedReader</a:t>
              </a:r>
              <a:endParaRPr lang="en-US" dirty="0">
                <a:solidFill>
                  <a:srgbClr val="CC6600"/>
                </a:solidFill>
                <a:latin typeface="Calibri" pitchFamily="34" charset="0"/>
              </a:endParaRPr>
            </a:p>
          </p:txBody>
        </p:sp>
        <p:sp>
          <p:nvSpPr>
            <p:cNvPr id="188" name="TextBox 187"/>
            <p:cNvSpPr txBox="1"/>
            <p:nvPr/>
          </p:nvSpPr>
          <p:spPr>
            <a:xfrm>
              <a:off x="6553200" y="4876800"/>
              <a:ext cx="205740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>
                      <a:lumMod val="75000"/>
                    </a:schemeClr>
                  </a:solidFill>
                  <a:latin typeface="Calibri" pitchFamily="34" charset="0"/>
                </a:rPr>
                <a:t>String</a:t>
              </a:r>
              <a:endParaRPr lang="en-US" dirty="0">
                <a:solidFill>
                  <a:schemeClr val="bg1">
                    <a:lumMod val="75000"/>
                  </a:schemeClr>
                </a:solidFill>
                <a:latin typeface="Calibri" pitchFamily="34" charset="0"/>
              </a:endParaRPr>
            </a:p>
          </p:txBody>
        </p:sp>
      </p:grpSp>
      <p:grpSp>
        <p:nvGrpSpPr>
          <p:cNvPr id="5" name="Group 299"/>
          <p:cNvGrpSpPr/>
          <p:nvPr/>
        </p:nvGrpSpPr>
        <p:grpSpPr>
          <a:xfrm>
            <a:off x="457200" y="3733800"/>
            <a:ext cx="8153400" cy="369332"/>
            <a:chOff x="457200" y="3733800"/>
            <a:chExt cx="8153400" cy="369332"/>
          </a:xfrm>
        </p:grpSpPr>
        <p:sp>
          <p:nvSpPr>
            <p:cNvPr id="204" name="TextBox 203"/>
            <p:cNvSpPr txBox="1"/>
            <p:nvPr/>
          </p:nvSpPr>
          <p:spPr>
            <a:xfrm>
              <a:off x="457200" y="3733800"/>
              <a:ext cx="205740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CC6600"/>
                  </a:solidFill>
                  <a:latin typeface="Calibri" pitchFamily="34" charset="0"/>
                </a:rPr>
                <a:t>List&lt;String&gt;</a:t>
              </a:r>
              <a:endParaRPr lang="en-US" dirty="0">
                <a:solidFill>
                  <a:srgbClr val="CC6600"/>
                </a:solidFill>
                <a:latin typeface="Calibri" pitchFamily="34" charset="0"/>
              </a:endParaRPr>
            </a:p>
          </p:txBody>
        </p:sp>
        <p:sp>
          <p:nvSpPr>
            <p:cNvPr id="205" name="TextBox 204"/>
            <p:cNvSpPr txBox="1"/>
            <p:nvPr/>
          </p:nvSpPr>
          <p:spPr>
            <a:xfrm>
              <a:off x="2438400" y="3733800"/>
              <a:ext cx="205740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 smtClean="0">
                  <a:solidFill>
                    <a:schemeClr val="bg1">
                      <a:lumMod val="75000"/>
                    </a:schemeClr>
                  </a:solidFill>
                  <a:latin typeface="Calibri" pitchFamily="34" charset="0"/>
                </a:rPr>
                <a:t>boolean</a:t>
              </a:r>
              <a:endParaRPr lang="en-US" dirty="0">
                <a:solidFill>
                  <a:schemeClr val="bg1">
                    <a:lumMod val="75000"/>
                  </a:schemeClr>
                </a:solidFill>
                <a:latin typeface="Calibri" pitchFamily="34" charset="0"/>
              </a:endParaRPr>
            </a:p>
          </p:txBody>
        </p:sp>
        <p:sp>
          <p:nvSpPr>
            <p:cNvPr id="206" name="TextBox 205"/>
            <p:cNvSpPr txBox="1"/>
            <p:nvPr/>
          </p:nvSpPr>
          <p:spPr>
            <a:xfrm>
              <a:off x="4495800" y="3733800"/>
              <a:ext cx="205740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 smtClean="0">
                  <a:solidFill>
                    <a:schemeClr val="bg1">
                      <a:lumMod val="75000"/>
                    </a:schemeClr>
                  </a:solidFill>
                  <a:latin typeface="Calibri" pitchFamily="34" charset="0"/>
                </a:rPr>
                <a:t>BufferedReader</a:t>
              </a:r>
              <a:endParaRPr lang="en-US" dirty="0">
                <a:solidFill>
                  <a:schemeClr val="bg1">
                    <a:lumMod val="75000"/>
                  </a:schemeClr>
                </a:solidFill>
                <a:latin typeface="Calibri" pitchFamily="34" charset="0"/>
              </a:endParaRPr>
            </a:p>
          </p:txBody>
        </p:sp>
        <p:sp>
          <p:nvSpPr>
            <p:cNvPr id="207" name="TextBox 206"/>
            <p:cNvSpPr txBox="1"/>
            <p:nvPr/>
          </p:nvSpPr>
          <p:spPr>
            <a:xfrm>
              <a:off x="6553200" y="3733800"/>
              <a:ext cx="205740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CC6600"/>
                  </a:solidFill>
                  <a:latin typeface="Calibri" pitchFamily="34" charset="0"/>
                </a:rPr>
                <a:t>String</a:t>
              </a:r>
              <a:endParaRPr lang="en-US" dirty="0">
                <a:solidFill>
                  <a:srgbClr val="CC6600"/>
                </a:solidFill>
                <a:latin typeface="Calibri" pitchFamily="34" charset="0"/>
              </a:endParaRPr>
            </a:p>
          </p:txBody>
        </p:sp>
      </p:grpSp>
      <p:grpSp>
        <p:nvGrpSpPr>
          <p:cNvPr id="6" name="Group 298"/>
          <p:cNvGrpSpPr/>
          <p:nvPr/>
        </p:nvGrpSpPr>
        <p:grpSpPr>
          <a:xfrm>
            <a:off x="457200" y="2590800"/>
            <a:ext cx="8153400" cy="369332"/>
            <a:chOff x="457200" y="2590800"/>
            <a:chExt cx="8153400" cy="369332"/>
          </a:xfrm>
        </p:grpSpPr>
        <p:sp>
          <p:nvSpPr>
            <p:cNvPr id="235" name="TextBox 234"/>
            <p:cNvSpPr txBox="1"/>
            <p:nvPr/>
          </p:nvSpPr>
          <p:spPr>
            <a:xfrm>
              <a:off x="457200" y="2590800"/>
              <a:ext cx="205740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>
                      <a:lumMod val="75000"/>
                    </a:schemeClr>
                  </a:solidFill>
                  <a:latin typeface="Calibri" pitchFamily="34" charset="0"/>
                </a:rPr>
                <a:t>List&lt;String&gt;</a:t>
              </a:r>
              <a:endParaRPr lang="en-US" dirty="0">
                <a:solidFill>
                  <a:schemeClr val="bg1">
                    <a:lumMod val="75000"/>
                  </a:schemeClr>
                </a:solidFill>
                <a:latin typeface="Calibri" pitchFamily="34" charset="0"/>
              </a:endParaRPr>
            </a:p>
          </p:txBody>
        </p:sp>
        <p:sp>
          <p:nvSpPr>
            <p:cNvPr id="236" name="TextBox 235"/>
            <p:cNvSpPr txBox="1"/>
            <p:nvPr/>
          </p:nvSpPr>
          <p:spPr>
            <a:xfrm>
              <a:off x="2438400" y="2590800"/>
              <a:ext cx="205740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 smtClean="0">
                  <a:solidFill>
                    <a:srgbClr val="CC6600"/>
                  </a:solidFill>
                  <a:latin typeface="Calibri" pitchFamily="34" charset="0"/>
                </a:rPr>
                <a:t>boolean</a:t>
              </a:r>
              <a:endParaRPr lang="en-US" dirty="0">
                <a:solidFill>
                  <a:srgbClr val="CC6600"/>
                </a:solidFill>
                <a:latin typeface="Calibri" pitchFamily="34" charset="0"/>
              </a:endParaRPr>
            </a:p>
          </p:txBody>
        </p:sp>
        <p:sp>
          <p:nvSpPr>
            <p:cNvPr id="237" name="TextBox 236"/>
            <p:cNvSpPr txBox="1"/>
            <p:nvPr/>
          </p:nvSpPr>
          <p:spPr>
            <a:xfrm>
              <a:off x="4495800" y="2590800"/>
              <a:ext cx="205740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 smtClean="0">
                  <a:solidFill>
                    <a:schemeClr val="bg1">
                      <a:lumMod val="75000"/>
                    </a:schemeClr>
                  </a:solidFill>
                  <a:latin typeface="Calibri" pitchFamily="34" charset="0"/>
                </a:rPr>
                <a:t>BufferedReader</a:t>
              </a:r>
              <a:endParaRPr lang="en-US" dirty="0">
                <a:solidFill>
                  <a:schemeClr val="bg1">
                    <a:lumMod val="75000"/>
                  </a:schemeClr>
                </a:solidFill>
                <a:latin typeface="Calibri" pitchFamily="34" charset="0"/>
              </a:endParaRPr>
            </a:p>
          </p:txBody>
        </p:sp>
        <p:sp>
          <p:nvSpPr>
            <p:cNvPr id="238" name="TextBox 237"/>
            <p:cNvSpPr txBox="1"/>
            <p:nvPr/>
          </p:nvSpPr>
          <p:spPr>
            <a:xfrm>
              <a:off x="6553200" y="2590800"/>
              <a:ext cx="205740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>
                      <a:lumMod val="75000"/>
                    </a:schemeClr>
                  </a:solidFill>
                  <a:latin typeface="Calibri" pitchFamily="34" charset="0"/>
                </a:rPr>
                <a:t>String</a:t>
              </a:r>
              <a:endParaRPr lang="en-US" dirty="0">
                <a:solidFill>
                  <a:schemeClr val="bg1">
                    <a:lumMod val="75000"/>
                  </a:schemeClr>
                </a:solidFill>
                <a:latin typeface="Calibri" pitchFamily="34" charset="0"/>
              </a:endParaRPr>
            </a:p>
          </p:txBody>
        </p:sp>
      </p:grpSp>
      <p:grpSp>
        <p:nvGrpSpPr>
          <p:cNvPr id="7" name="Group 306"/>
          <p:cNvGrpSpPr/>
          <p:nvPr/>
        </p:nvGrpSpPr>
        <p:grpSpPr>
          <a:xfrm>
            <a:off x="381000" y="3810000"/>
            <a:ext cx="8382000" cy="1143794"/>
            <a:chOff x="381000" y="3810000"/>
            <a:chExt cx="8382000" cy="1143794"/>
          </a:xfrm>
        </p:grpSpPr>
        <p:cxnSp>
          <p:nvCxnSpPr>
            <p:cNvPr id="198" name="Straight Connector 197"/>
            <p:cNvCxnSpPr/>
            <p:nvPr/>
          </p:nvCxnSpPr>
          <p:spPr bwMode="auto">
            <a:xfrm rot="5400000">
              <a:off x="1867694" y="4380706"/>
              <a:ext cx="1143000" cy="1588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  <p:cxnSp>
          <p:nvCxnSpPr>
            <p:cNvPr id="199" name="Straight Connector 198"/>
            <p:cNvCxnSpPr/>
            <p:nvPr/>
          </p:nvCxnSpPr>
          <p:spPr bwMode="auto">
            <a:xfrm rot="5400000">
              <a:off x="3923506" y="4381500"/>
              <a:ext cx="1143794" cy="794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  <p:cxnSp>
          <p:nvCxnSpPr>
            <p:cNvPr id="200" name="Straight Connector 199"/>
            <p:cNvCxnSpPr/>
            <p:nvPr/>
          </p:nvCxnSpPr>
          <p:spPr bwMode="auto">
            <a:xfrm rot="5400000">
              <a:off x="8039100" y="4381500"/>
              <a:ext cx="1143794" cy="794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  <p:cxnSp>
          <p:nvCxnSpPr>
            <p:cNvPr id="201" name="Straight Connector 200"/>
            <p:cNvCxnSpPr/>
            <p:nvPr/>
          </p:nvCxnSpPr>
          <p:spPr bwMode="auto">
            <a:xfrm>
              <a:off x="381000" y="4038600"/>
              <a:ext cx="8382000" cy="1588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  <p:cxnSp>
          <p:nvCxnSpPr>
            <p:cNvPr id="202" name="Straight Connector 201"/>
            <p:cNvCxnSpPr/>
            <p:nvPr/>
          </p:nvCxnSpPr>
          <p:spPr bwMode="auto">
            <a:xfrm rot="5400000">
              <a:off x="-38100" y="4381500"/>
              <a:ext cx="1143794" cy="794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  <p:cxnSp>
          <p:nvCxnSpPr>
            <p:cNvPr id="203" name="Straight Connector 202"/>
            <p:cNvCxnSpPr/>
            <p:nvPr/>
          </p:nvCxnSpPr>
          <p:spPr bwMode="auto">
            <a:xfrm rot="5400000">
              <a:off x="5981700" y="4381500"/>
              <a:ext cx="1143794" cy="794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  <p:cxnSp>
          <p:nvCxnSpPr>
            <p:cNvPr id="239" name="Straight Connector 238"/>
            <p:cNvCxnSpPr/>
            <p:nvPr/>
          </p:nvCxnSpPr>
          <p:spPr bwMode="auto">
            <a:xfrm>
              <a:off x="381000" y="3810000"/>
              <a:ext cx="8382000" cy="1588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</p:grpSp>
      <p:grpSp>
        <p:nvGrpSpPr>
          <p:cNvPr id="8" name="Group 307"/>
          <p:cNvGrpSpPr/>
          <p:nvPr/>
        </p:nvGrpSpPr>
        <p:grpSpPr>
          <a:xfrm>
            <a:off x="381000" y="2667000"/>
            <a:ext cx="8382000" cy="1143794"/>
            <a:chOff x="381000" y="2667000"/>
            <a:chExt cx="8382000" cy="1143794"/>
          </a:xfrm>
        </p:grpSpPr>
        <p:cxnSp>
          <p:nvCxnSpPr>
            <p:cNvPr id="229" name="Straight Connector 228"/>
            <p:cNvCxnSpPr/>
            <p:nvPr/>
          </p:nvCxnSpPr>
          <p:spPr bwMode="auto">
            <a:xfrm rot="5400000">
              <a:off x="1867694" y="3237706"/>
              <a:ext cx="1143000" cy="1588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  <p:cxnSp>
          <p:nvCxnSpPr>
            <p:cNvPr id="230" name="Straight Connector 229"/>
            <p:cNvCxnSpPr/>
            <p:nvPr/>
          </p:nvCxnSpPr>
          <p:spPr bwMode="auto">
            <a:xfrm rot="5400000">
              <a:off x="3923506" y="3238500"/>
              <a:ext cx="1143794" cy="794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  <p:cxnSp>
          <p:nvCxnSpPr>
            <p:cNvPr id="231" name="Straight Connector 230"/>
            <p:cNvCxnSpPr/>
            <p:nvPr/>
          </p:nvCxnSpPr>
          <p:spPr bwMode="auto">
            <a:xfrm rot="5400000">
              <a:off x="8039100" y="3238500"/>
              <a:ext cx="1143794" cy="794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  <p:cxnSp>
          <p:nvCxnSpPr>
            <p:cNvPr id="232" name="Straight Connector 231"/>
            <p:cNvCxnSpPr/>
            <p:nvPr/>
          </p:nvCxnSpPr>
          <p:spPr bwMode="auto">
            <a:xfrm rot="5400000">
              <a:off x="-38100" y="3238500"/>
              <a:ext cx="1143794" cy="794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  <p:cxnSp>
          <p:nvCxnSpPr>
            <p:cNvPr id="233" name="Straight Connector 232"/>
            <p:cNvCxnSpPr/>
            <p:nvPr/>
          </p:nvCxnSpPr>
          <p:spPr bwMode="auto">
            <a:xfrm rot="5400000">
              <a:off x="5981700" y="3238500"/>
              <a:ext cx="1143794" cy="794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  <p:cxnSp>
          <p:nvCxnSpPr>
            <p:cNvPr id="234" name="Straight Connector 233"/>
            <p:cNvCxnSpPr/>
            <p:nvPr/>
          </p:nvCxnSpPr>
          <p:spPr bwMode="auto">
            <a:xfrm>
              <a:off x="381000" y="2667000"/>
              <a:ext cx="8382000" cy="1588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  <p:cxnSp>
          <p:nvCxnSpPr>
            <p:cNvPr id="240" name="Straight Connector 239"/>
            <p:cNvCxnSpPr/>
            <p:nvPr/>
          </p:nvCxnSpPr>
          <p:spPr bwMode="auto">
            <a:xfrm>
              <a:off x="381000" y="2895600"/>
              <a:ext cx="8382000" cy="1588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</p:grpSp>
      <p:grpSp>
        <p:nvGrpSpPr>
          <p:cNvPr id="9" name="Group 308"/>
          <p:cNvGrpSpPr/>
          <p:nvPr/>
        </p:nvGrpSpPr>
        <p:grpSpPr>
          <a:xfrm>
            <a:off x="2438400" y="2819400"/>
            <a:ext cx="2057400" cy="721303"/>
            <a:chOff x="2438400" y="2819400"/>
            <a:chExt cx="2057400" cy="721303"/>
          </a:xfrm>
        </p:grpSpPr>
        <p:sp>
          <p:nvSpPr>
            <p:cNvPr id="248" name="TextBox 247"/>
            <p:cNvSpPr txBox="1"/>
            <p:nvPr/>
          </p:nvSpPr>
          <p:spPr>
            <a:xfrm>
              <a:off x="2438400" y="2819400"/>
              <a:ext cx="2057400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latin typeface="Courier New" pitchFamily="49" charset="0"/>
                  <a:cs typeface="Courier New" pitchFamily="49" charset="0"/>
                </a:rPr>
                <a:t>add</a:t>
              </a:r>
              <a:endParaRPr lang="en-US" sz="2400" b="1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50" name="TextBox 249"/>
            <p:cNvSpPr txBox="1"/>
            <p:nvPr/>
          </p:nvSpPr>
          <p:spPr>
            <a:xfrm>
              <a:off x="2438400" y="3171371"/>
              <a:ext cx="205740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CC6600"/>
                  </a:solidFill>
                  <a:latin typeface="Calibri" pitchFamily="34" charset="0"/>
                </a:rPr>
                <a:t>List&lt;String&gt;, String</a:t>
              </a:r>
              <a:endParaRPr lang="en-US" dirty="0">
                <a:solidFill>
                  <a:srgbClr val="CC6600"/>
                </a:solidFill>
                <a:latin typeface="Calibri" pitchFamily="34" charset="0"/>
              </a:endParaRPr>
            </a:p>
          </p:txBody>
        </p:sp>
      </p:grpSp>
      <p:sp>
        <p:nvSpPr>
          <p:cNvPr id="245" name="TextBox 244"/>
          <p:cNvSpPr txBox="1"/>
          <p:nvPr/>
        </p:nvSpPr>
        <p:spPr>
          <a:xfrm>
            <a:off x="4495800" y="2819400"/>
            <a:ext cx="20574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chemeClr val="bg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src</a:t>
            </a:r>
            <a:endParaRPr lang="en-US" sz="2400" b="1" dirty="0">
              <a:solidFill>
                <a:schemeClr val="bg1">
                  <a:lumMod val="75000"/>
                </a:schemeClr>
              </a:solidFill>
              <a:latin typeface="Courier New" pitchFamily="49" charset="0"/>
              <a:cs typeface="Courier New" pitchFamily="49" charset="0"/>
            </a:endParaRPr>
          </a:p>
        </p:txBody>
      </p:sp>
      <p:grpSp>
        <p:nvGrpSpPr>
          <p:cNvPr id="10" name="Group 311"/>
          <p:cNvGrpSpPr/>
          <p:nvPr/>
        </p:nvGrpSpPr>
        <p:grpSpPr>
          <a:xfrm>
            <a:off x="6553200" y="2819400"/>
            <a:ext cx="2057400" cy="721303"/>
            <a:chOff x="6553200" y="2819400"/>
            <a:chExt cx="2057400" cy="721303"/>
          </a:xfrm>
        </p:grpSpPr>
        <p:sp>
          <p:nvSpPr>
            <p:cNvPr id="253" name="TextBox 252"/>
            <p:cNvSpPr txBox="1"/>
            <p:nvPr/>
          </p:nvSpPr>
          <p:spPr>
            <a:xfrm>
              <a:off x="6553200" y="2819400"/>
              <a:ext cx="2057400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 smtClean="0">
                  <a:solidFill>
                    <a:schemeClr val="bg1">
                      <a:lumMod val="75000"/>
                    </a:schemeClr>
                  </a:solidFill>
                  <a:latin typeface="Courier New" pitchFamily="49" charset="0"/>
                  <a:cs typeface="Courier New" pitchFamily="49" charset="0"/>
                </a:rPr>
                <a:t>readLine</a:t>
              </a:r>
              <a:endParaRPr lang="en-US" sz="2400" b="1" dirty="0">
                <a:solidFill>
                  <a:schemeClr val="bg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55" name="TextBox 254"/>
            <p:cNvSpPr txBox="1"/>
            <p:nvPr/>
          </p:nvSpPr>
          <p:spPr>
            <a:xfrm>
              <a:off x="6553200" y="3171371"/>
              <a:ext cx="205740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 smtClean="0">
                  <a:solidFill>
                    <a:schemeClr val="bg1">
                      <a:lumMod val="75000"/>
                    </a:schemeClr>
                  </a:solidFill>
                  <a:latin typeface="Calibri" pitchFamily="34" charset="0"/>
                </a:rPr>
                <a:t>BufferedReader</a:t>
              </a:r>
              <a:endParaRPr lang="en-US" dirty="0">
                <a:solidFill>
                  <a:schemeClr val="bg1">
                    <a:lumMod val="75000"/>
                  </a:schemeClr>
                </a:solidFill>
                <a:latin typeface="Calibri" pitchFamily="34" charset="0"/>
              </a:endParaRPr>
            </a:p>
          </p:txBody>
        </p:sp>
      </p:grpSp>
      <p:sp>
        <p:nvSpPr>
          <p:cNvPr id="209" name="TextBox 208"/>
          <p:cNvSpPr txBox="1"/>
          <p:nvPr/>
        </p:nvSpPr>
        <p:spPr>
          <a:xfrm>
            <a:off x="457200" y="3962400"/>
            <a:ext cx="20574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array</a:t>
            </a:r>
            <a:endParaRPr lang="en-US" sz="2400" b="1" dirty="0">
              <a:latin typeface="Courier New" pitchFamily="49" charset="0"/>
              <a:cs typeface="Courier New" pitchFamily="49" charset="0"/>
            </a:endParaRPr>
          </a:p>
        </p:txBody>
      </p:sp>
      <p:grpSp>
        <p:nvGrpSpPr>
          <p:cNvPr id="11" name="Group 313"/>
          <p:cNvGrpSpPr/>
          <p:nvPr/>
        </p:nvGrpSpPr>
        <p:grpSpPr>
          <a:xfrm>
            <a:off x="2438400" y="3962400"/>
            <a:ext cx="2057400" cy="721303"/>
            <a:chOff x="2438400" y="3962400"/>
            <a:chExt cx="2057400" cy="721303"/>
          </a:xfrm>
        </p:grpSpPr>
        <p:sp>
          <p:nvSpPr>
            <p:cNvPr id="216" name="TextBox 215"/>
            <p:cNvSpPr txBox="1"/>
            <p:nvPr/>
          </p:nvSpPr>
          <p:spPr>
            <a:xfrm>
              <a:off x="2438400" y="3962400"/>
              <a:ext cx="2057400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chemeClr val="bg1">
                      <a:lumMod val="75000"/>
                    </a:schemeClr>
                  </a:solidFill>
                  <a:latin typeface="Courier New" pitchFamily="49" charset="0"/>
                  <a:cs typeface="Courier New" pitchFamily="49" charset="0"/>
                </a:rPr>
                <a:t>add</a:t>
              </a:r>
              <a:endParaRPr lang="en-US" sz="2400" b="1" dirty="0">
                <a:solidFill>
                  <a:schemeClr val="bg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18" name="TextBox 217"/>
            <p:cNvSpPr txBox="1"/>
            <p:nvPr/>
          </p:nvSpPr>
          <p:spPr>
            <a:xfrm>
              <a:off x="2438400" y="4314371"/>
              <a:ext cx="205740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>
                      <a:lumMod val="75000"/>
                    </a:schemeClr>
                  </a:solidFill>
                  <a:latin typeface="Calibri" pitchFamily="34" charset="0"/>
                </a:rPr>
                <a:t>List&lt;String&gt;, String</a:t>
              </a:r>
              <a:endParaRPr lang="en-US" dirty="0">
                <a:solidFill>
                  <a:schemeClr val="bg1">
                    <a:lumMod val="75000"/>
                  </a:schemeClr>
                </a:solidFill>
                <a:latin typeface="Calibri" pitchFamily="34" charset="0"/>
              </a:endParaRPr>
            </a:p>
          </p:txBody>
        </p:sp>
      </p:grpSp>
      <p:grpSp>
        <p:nvGrpSpPr>
          <p:cNvPr id="12" name="Group 315"/>
          <p:cNvGrpSpPr/>
          <p:nvPr/>
        </p:nvGrpSpPr>
        <p:grpSpPr>
          <a:xfrm>
            <a:off x="6553200" y="3962400"/>
            <a:ext cx="2057400" cy="721303"/>
            <a:chOff x="6553200" y="3962400"/>
            <a:chExt cx="2057400" cy="721303"/>
          </a:xfrm>
        </p:grpSpPr>
        <p:sp>
          <p:nvSpPr>
            <p:cNvPr id="221" name="TextBox 220"/>
            <p:cNvSpPr txBox="1"/>
            <p:nvPr/>
          </p:nvSpPr>
          <p:spPr>
            <a:xfrm>
              <a:off x="6553200" y="3962400"/>
              <a:ext cx="2057400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 smtClean="0">
                  <a:latin typeface="Courier New" pitchFamily="49" charset="0"/>
                  <a:cs typeface="Courier New" pitchFamily="49" charset="0"/>
                </a:rPr>
                <a:t>readLine</a:t>
              </a:r>
              <a:endParaRPr lang="en-US" sz="2400" b="1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23" name="TextBox 222"/>
            <p:cNvSpPr txBox="1"/>
            <p:nvPr/>
          </p:nvSpPr>
          <p:spPr>
            <a:xfrm>
              <a:off x="6553200" y="4314371"/>
              <a:ext cx="205740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 smtClean="0">
                  <a:solidFill>
                    <a:srgbClr val="CC6600"/>
                  </a:solidFill>
                  <a:latin typeface="Calibri" pitchFamily="34" charset="0"/>
                </a:rPr>
                <a:t>BufferedReader</a:t>
              </a:r>
              <a:endParaRPr lang="en-US" dirty="0">
                <a:solidFill>
                  <a:srgbClr val="CC6600"/>
                </a:solidFill>
                <a:latin typeface="Calibri" pitchFamily="34" charset="0"/>
              </a:endParaRPr>
            </a:p>
          </p:txBody>
        </p:sp>
      </p:grpSp>
      <p:sp>
        <p:nvSpPr>
          <p:cNvPr id="190" name="TextBox 189"/>
          <p:cNvSpPr txBox="1"/>
          <p:nvPr/>
        </p:nvSpPr>
        <p:spPr>
          <a:xfrm>
            <a:off x="457200" y="5105400"/>
            <a:ext cx="20574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array</a:t>
            </a:r>
            <a:endParaRPr lang="en-US" sz="2400" b="1" dirty="0">
              <a:solidFill>
                <a:schemeClr val="bg1">
                  <a:lumMod val="75000"/>
                </a:schemeClr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42" name="TextBox 241"/>
          <p:cNvSpPr txBox="1"/>
          <p:nvPr/>
        </p:nvSpPr>
        <p:spPr>
          <a:xfrm>
            <a:off x="457200" y="2819400"/>
            <a:ext cx="20574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array</a:t>
            </a:r>
            <a:endParaRPr lang="en-US" sz="2400" b="1" dirty="0">
              <a:solidFill>
                <a:schemeClr val="bg1">
                  <a:lumMod val="75000"/>
                </a:schemeClr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93" name="TextBox 192"/>
          <p:cNvSpPr txBox="1"/>
          <p:nvPr/>
        </p:nvSpPr>
        <p:spPr>
          <a:xfrm>
            <a:off x="4495800" y="5105400"/>
            <a:ext cx="20574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latin typeface="Courier New" pitchFamily="49" charset="0"/>
                <a:cs typeface="Courier New" pitchFamily="49" charset="0"/>
              </a:rPr>
              <a:t>src</a:t>
            </a:r>
            <a:endParaRPr lang="en-US" sz="24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96" name="TextBox 195"/>
          <p:cNvSpPr txBox="1"/>
          <p:nvPr/>
        </p:nvSpPr>
        <p:spPr>
          <a:xfrm>
            <a:off x="6553200" y="5105400"/>
            <a:ext cx="205740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new String</a:t>
            </a:r>
            <a:endParaRPr lang="en-US" b="1" dirty="0">
              <a:solidFill>
                <a:schemeClr val="bg1">
                  <a:lumMod val="75000"/>
                </a:schemeClr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13" name="TextBox 212"/>
          <p:cNvSpPr txBox="1"/>
          <p:nvPr/>
        </p:nvSpPr>
        <p:spPr>
          <a:xfrm>
            <a:off x="4495800" y="3962400"/>
            <a:ext cx="20574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chemeClr val="bg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src</a:t>
            </a:r>
            <a:endParaRPr lang="en-US" sz="2400" b="1" dirty="0">
              <a:solidFill>
                <a:schemeClr val="bg1">
                  <a:lumMod val="75000"/>
                </a:schemeClr>
              </a:solidFill>
              <a:latin typeface="Courier New" pitchFamily="49" charset="0"/>
              <a:cs typeface="Courier New" pitchFamily="49" charset="0"/>
            </a:endParaRPr>
          </a:p>
        </p:txBody>
      </p:sp>
      <p:grpSp>
        <p:nvGrpSpPr>
          <p:cNvPr id="13" name="Group 352"/>
          <p:cNvGrpSpPr/>
          <p:nvPr/>
        </p:nvGrpSpPr>
        <p:grpSpPr>
          <a:xfrm>
            <a:off x="7899401" y="2590800"/>
            <a:ext cx="253999" cy="369332"/>
            <a:chOff x="5689601" y="2979055"/>
            <a:chExt cx="253999" cy="369332"/>
          </a:xfrm>
        </p:grpSpPr>
        <p:sp>
          <p:nvSpPr>
            <p:cNvPr id="354" name="Oval 353"/>
            <p:cNvSpPr/>
            <p:nvPr/>
          </p:nvSpPr>
          <p:spPr bwMode="auto">
            <a:xfrm>
              <a:off x="5715000" y="3048000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5400" cap="flat" cmpd="sng" algn="ctr">
              <a:noFill/>
              <a:prstDash val="solid"/>
              <a:round/>
              <a:headEnd type="none" w="med" len="med"/>
              <a:tailEnd type="triangle" w="lg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355" name="TextBox 354"/>
            <p:cNvSpPr txBox="1"/>
            <p:nvPr/>
          </p:nvSpPr>
          <p:spPr>
            <a:xfrm>
              <a:off x="5689601" y="2979055"/>
              <a:ext cx="2423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  <a:latin typeface="Albertus MT Lt" pitchFamily="18" charset="0"/>
                </a:rPr>
                <a:t>1</a:t>
              </a:r>
              <a:endParaRPr lang="en-US" sz="2000" b="1" dirty="0">
                <a:solidFill>
                  <a:schemeClr val="bg1"/>
                </a:solidFill>
                <a:latin typeface="Albertus MT Lt" pitchFamily="18" charset="0"/>
              </a:endParaRPr>
            </a:p>
          </p:txBody>
        </p:sp>
      </p:grpSp>
      <p:grpSp>
        <p:nvGrpSpPr>
          <p:cNvPr id="14" name="Group 355"/>
          <p:cNvGrpSpPr/>
          <p:nvPr/>
        </p:nvGrpSpPr>
        <p:grpSpPr>
          <a:xfrm>
            <a:off x="4114800" y="2590800"/>
            <a:ext cx="312906" cy="400110"/>
            <a:chOff x="5689601" y="2979055"/>
            <a:chExt cx="312906" cy="400110"/>
          </a:xfrm>
        </p:grpSpPr>
        <p:sp>
          <p:nvSpPr>
            <p:cNvPr id="357" name="Oval 356"/>
            <p:cNvSpPr/>
            <p:nvPr/>
          </p:nvSpPr>
          <p:spPr bwMode="auto">
            <a:xfrm>
              <a:off x="5715000" y="3048000"/>
              <a:ext cx="228600" cy="2286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  <a:round/>
              <a:headEnd type="none" w="med" len="med"/>
              <a:tailEnd type="triangle" w="lg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358" name="TextBox 357"/>
            <p:cNvSpPr txBox="1"/>
            <p:nvPr/>
          </p:nvSpPr>
          <p:spPr>
            <a:xfrm>
              <a:off x="5689601" y="2979055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chemeClr val="bg1"/>
                  </a:solidFill>
                  <a:latin typeface="Albertus MT Lt" pitchFamily="18" charset="0"/>
                </a:rPr>
                <a:t>2</a:t>
              </a:r>
              <a:endParaRPr lang="en-US" sz="2000" b="1" dirty="0">
                <a:solidFill>
                  <a:schemeClr val="bg1"/>
                </a:solidFill>
                <a:latin typeface="Albertus MT Lt" pitchFamily="18" charset="0"/>
              </a:endParaRPr>
            </a:p>
          </p:txBody>
        </p:sp>
      </p:grpSp>
      <p:grpSp>
        <p:nvGrpSpPr>
          <p:cNvPr id="15" name="Group 65"/>
          <p:cNvGrpSpPr/>
          <p:nvPr/>
        </p:nvGrpSpPr>
        <p:grpSpPr>
          <a:xfrm>
            <a:off x="2437606" y="2667000"/>
            <a:ext cx="2059782" cy="1145382"/>
            <a:chOff x="2437606" y="2667000"/>
            <a:chExt cx="2059782" cy="1145382"/>
          </a:xfrm>
        </p:grpSpPr>
        <p:grpSp>
          <p:nvGrpSpPr>
            <p:cNvPr id="16" name="Group 109"/>
            <p:cNvGrpSpPr/>
            <p:nvPr/>
          </p:nvGrpSpPr>
          <p:grpSpPr>
            <a:xfrm>
              <a:off x="2437606" y="2667000"/>
              <a:ext cx="2058194" cy="1145382"/>
              <a:chOff x="2437606" y="2667000"/>
              <a:chExt cx="2058194" cy="1145382"/>
            </a:xfrm>
          </p:grpSpPr>
          <p:cxnSp>
            <p:nvCxnSpPr>
              <p:cNvPr id="69" name="Straight Connector 68"/>
              <p:cNvCxnSpPr/>
              <p:nvPr/>
            </p:nvCxnSpPr>
            <p:spPr bwMode="auto">
              <a:xfrm>
                <a:off x="2438400" y="2667000"/>
                <a:ext cx="2057400" cy="1588"/>
              </a:xfrm>
              <a:prstGeom prst="line">
                <a:avLst/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</p:spPr>
          </p:cxnSp>
          <p:cxnSp>
            <p:nvCxnSpPr>
              <p:cNvPr id="70" name="Straight Connector 69"/>
              <p:cNvCxnSpPr/>
              <p:nvPr/>
            </p:nvCxnSpPr>
            <p:spPr bwMode="auto">
              <a:xfrm>
                <a:off x="2438400" y="2895600"/>
                <a:ext cx="2057400" cy="1588"/>
              </a:xfrm>
              <a:prstGeom prst="line">
                <a:avLst/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</p:spPr>
          </p:cxnSp>
          <p:cxnSp>
            <p:nvCxnSpPr>
              <p:cNvPr id="71" name="Straight Connector 70"/>
              <p:cNvCxnSpPr/>
              <p:nvPr/>
            </p:nvCxnSpPr>
            <p:spPr bwMode="auto">
              <a:xfrm>
                <a:off x="2438400" y="3810000"/>
                <a:ext cx="2057400" cy="1588"/>
              </a:xfrm>
              <a:prstGeom prst="line">
                <a:avLst/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</p:spPr>
          </p:cxnSp>
          <p:cxnSp>
            <p:nvCxnSpPr>
              <p:cNvPr id="72" name="Straight Connector 71"/>
              <p:cNvCxnSpPr/>
              <p:nvPr/>
            </p:nvCxnSpPr>
            <p:spPr bwMode="auto">
              <a:xfrm rot="5400000">
                <a:off x="1866106" y="3239294"/>
                <a:ext cx="1144588" cy="1588"/>
              </a:xfrm>
              <a:prstGeom prst="line">
                <a:avLst/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</p:spPr>
          </p:cxnSp>
        </p:grpSp>
        <p:cxnSp>
          <p:nvCxnSpPr>
            <p:cNvPr id="68" name="Straight Connector 67"/>
            <p:cNvCxnSpPr/>
            <p:nvPr/>
          </p:nvCxnSpPr>
          <p:spPr bwMode="auto">
            <a:xfrm rot="5400000">
              <a:off x="3924300" y="3238500"/>
              <a:ext cx="1144588" cy="1588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</p:grpSp>
      <p:grpSp>
        <p:nvGrpSpPr>
          <p:cNvPr id="17" name="Group 72"/>
          <p:cNvGrpSpPr/>
          <p:nvPr/>
        </p:nvGrpSpPr>
        <p:grpSpPr>
          <a:xfrm>
            <a:off x="533400" y="3810000"/>
            <a:ext cx="1905000" cy="1145382"/>
            <a:chOff x="2437606" y="2667000"/>
            <a:chExt cx="2059782" cy="1145382"/>
          </a:xfrm>
        </p:grpSpPr>
        <p:grpSp>
          <p:nvGrpSpPr>
            <p:cNvPr id="18" name="Group 109"/>
            <p:cNvGrpSpPr/>
            <p:nvPr/>
          </p:nvGrpSpPr>
          <p:grpSpPr>
            <a:xfrm>
              <a:off x="2437606" y="2667000"/>
              <a:ext cx="2058194" cy="1145382"/>
              <a:chOff x="2437606" y="2667000"/>
              <a:chExt cx="2058194" cy="1145382"/>
            </a:xfrm>
          </p:grpSpPr>
          <p:cxnSp>
            <p:nvCxnSpPr>
              <p:cNvPr id="76" name="Straight Connector 75"/>
              <p:cNvCxnSpPr/>
              <p:nvPr/>
            </p:nvCxnSpPr>
            <p:spPr bwMode="auto">
              <a:xfrm>
                <a:off x="2438400" y="2667000"/>
                <a:ext cx="2057400" cy="1588"/>
              </a:xfrm>
              <a:prstGeom prst="line">
                <a:avLst/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</p:spPr>
          </p:cxnSp>
          <p:cxnSp>
            <p:nvCxnSpPr>
              <p:cNvPr id="77" name="Straight Connector 76"/>
              <p:cNvCxnSpPr/>
              <p:nvPr/>
            </p:nvCxnSpPr>
            <p:spPr bwMode="auto">
              <a:xfrm>
                <a:off x="2438400" y="2895600"/>
                <a:ext cx="2057400" cy="1588"/>
              </a:xfrm>
              <a:prstGeom prst="line">
                <a:avLst/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</p:spPr>
          </p:cxnSp>
          <p:cxnSp>
            <p:nvCxnSpPr>
              <p:cNvPr id="78" name="Straight Connector 77"/>
              <p:cNvCxnSpPr/>
              <p:nvPr/>
            </p:nvCxnSpPr>
            <p:spPr bwMode="auto">
              <a:xfrm>
                <a:off x="2438400" y="3810000"/>
                <a:ext cx="2057400" cy="1588"/>
              </a:xfrm>
              <a:prstGeom prst="line">
                <a:avLst/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</p:spPr>
          </p:cxnSp>
          <p:cxnSp>
            <p:nvCxnSpPr>
              <p:cNvPr id="79" name="Straight Connector 78"/>
              <p:cNvCxnSpPr/>
              <p:nvPr/>
            </p:nvCxnSpPr>
            <p:spPr bwMode="auto">
              <a:xfrm rot="5400000">
                <a:off x="1866106" y="3239294"/>
                <a:ext cx="1144588" cy="1588"/>
              </a:xfrm>
              <a:prstGeom prst="line">
                <a:avLst/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</p:spPr>
          </p:cxnSp>
        </p:grpSp>
        <p:cxnSp>
          <p:nvCxnSpPr>
            <p:cNvPr id="75" name="Straight Connector 74"/>
            <p:cNvCxnSpPr/>
            <p:nvPr/>
          </p:nvCxnSpPr>
          <p:spPr bwMode="auto">
            <a:xfrm rot="5400000">
              <a:off x="3924300" y="3238500"/>
              <a:ext cx="1144588" cy="1588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</p:grpSp>
      <p:grpSp>
        <p:nvGrpSpPr>
          <p:cNvPr id="19" name="Group 79"/>
          <p:cNvGrpSpPr/>
          <p:nvPr/>
        </p:nvGrpSpPr>
        <p:grpSpPr>
          <a:xfrm>
            <a:off x="6553200" y="3810000"/>
            <a:ext cx="2059782" cy="1145382"/>
            <a:chOff x="2437606" y="2667000"/>
            <a:chExt cx="2059782" cy="1145382"/>
          </a:xfrm>
        </p:grpSpPr>
        <p:grpSp>
          <p:nvGrpSpPr>
            <p:cNvPr id="20" name="Group 109"/>
            <p:cNvGrpSpPr/>
            <p:nvPr/>
          </p:nvGrpSpPr>
          <p:grpSpPr>
            <a:xfrm>
              <a:off x="2437606" y="2667000"/>
              <a:ext cx="2058194" cy="1145382"/>
              <a:chOff x="2437606" y="2667000"/>
              <a:chExt cx="2058194" cy="1145382"/>
            </a:xfrm>
          </p:grpSpPr>
          <p:cxnSp>
            <p:nvCxnSpPr>
              <p:cNvPr id="83" name="Straight Connector 82"/>
              <p:cNvCxnSpPr/>
              <p:nvPr/>
            </p:nvCxnSpPr>
            <p:spPr bwMode="auto">
              <a:xfrm>
                <a:off x="2438400" y="2667000"/>
                <a:ext cx="2057400" cy="1588"/>
              </a:xfrm>
              <a:prstGeom prst="line">
                <a:avLst/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</p:spPr>
          </p:cxnSp>
          <p:cxnSp>
            <p:nvCxnSpPr>
              <p:cNvPr id="84" name="Straight Connector 83"/>
              <p:cNvCxnSpPr/>
              <p:nvPr/>
            </p:nvCxnSpPr>
            <p:spPr bwMode="auto">
              <a:xfrm>
                <a:off x="2438400" y="2895600"/>
                <a:ext cx="2057400" cy="1588"/>
              </a:xfrm>
              <a:prstGeom prst="line">
                <a:avLst/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</p:spPr>
          </p:cxnSp>
          <p:cxnSp>
            <p:nvCxnSpPr>
              <p:cNvPr id="85" name="Straight Connector 84"/>
              <p:cNvCxnSpPr/>
              <p:nvPr/>
            </p:nvCxnSpPr>
            <p:spPr bwMode="auto">
              <a:xfrm>
                <a:off x="2438400" y="3810000"/>
                <a:ext cx="2057400" cy="1588"/>
              </a:xfrm>
              <a:prstGeom prst="line">
                <a:avLst/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</p:spPr>
          </p:cxnSp>
          <p:cxnSp>
            <p:nvCxnSpPr>
              <p:cNvPr id="86" name="Straight Connector 85"/>
              <p:cNvCxnSpPr/>
              <p:nvPr/>
            </p:nvCxnSpPr>
            <p:spPr bwMode="auto">
              <a:xfrm rot="5400000">
                <a:off x="1866106" y="3239294"/>
                <a:ext cx="1144588" cy="1588"/>
              </a:xfrm>
              <a:prstGeom prst="line">
                <a:avLst/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</p:spPr>
          </p:cxnSp>
        </p:grpSp>
        <p:cxnSp>
          <p:nvCxnSpPr>
            <p:cNvPr id="82" name="Straight Connector 81"/>
            <p:cNvCxnSpPr/>
            <p:nvPr/>
          </p:nvCxnSpPr>
          <p:spPr bwMode="auto">
            <a:xfrm rot="5400000">
              <a:off x="3924300" y="3238500"/>
              <a:ext cx="1144588" cy="1588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</p:grpSp>
      <p:cxnSp>
        <p:nvCxnSpPr>
          <p:cNvPr id="87" name="Straight Connector 86"/>
          <p:cNvCxnSpPr/>
          <p:nvPr/>
        </p:nvCxnSpPr>
        <p:spPr bwMode="auto">
          <a:xfrm rot="10800000" flipV="1">
            <a:off x="1752602" y="3428999"/>
            <a:ext cx="838199" cy="381001"/>
          </a:xfrm>
          <a:prstGeom prst="line">
            <a:avLst/>
          </a:prstGeom>
          <a:solidFill>
            <a:schemeClr val="bg1"/>
          </a:solidFill>
          <a:ln w="25400" cap="flat" cmpd="sng" algn="ctr">
            <a:solidFill>
              <a:srgbClr val="CC6600"/>
            </a:solidFill>
            <a:prstDash val="solid"/>
            <a:round/>
            <a:headEnd type="arrow" w="med" len="med"/>
            <a:tailEnd type="none" w="lg" len="lg"/>
          </a:ln>
          <a:effectLst/>
        </p:spPr>
      </p:cxnSp>
      <p:cxnSp>
        <p:nvCxnSpPr>
          <p:cNvPr id="88" name="Straight Connector 87"/>
          <p:cNvCxnSpPr/>
          <p:nvPr/>
        </p:nvCxnSpPr>
        <p:spPr bwMode="auto">
          <a:xfrm rot="16200000" flipH="1">
            <a:off x="5576649" y="2147649"/>
            <a:ext cx="533400" cy="2943702"/>
          </a:xfrm>
          <a:prstGeom prst="line">
            <a:avLst/>
          </a:prstGeom>
          <a:solidFill>
            <a:schemeClr val="bg1"/>
          </a:solidFill>
          <a:ln w="25400" cap="flat" cmpd="sng" algn="ctr">
            <a:solidFill>
              <a:srgbClr val="CC6600"/>
            </a:solidFill>
            <a:prstDash val="solid"/>
            <a:round/>
            <a:headEnd type="arrow" w="med" len="med"/>
            <a:tailEnd type="none" w="lg" len="lg"/>
          </a:ln>
          <a:effectLst/>
        </p:spPr>
      </p:cxnSp>
      <p:grpSp>
        <p:nvGrpSpPr>
          <p:cNvPr id="89" name="Group 65"/>
          <p:cNvGrpSpPr/>
          <p:nvPr/>
        </p:nvGrpSpPr>
        <p:grpSpPr>
          <a:xfrm>
            <a:off x="4495800" y="4953000"/>
            <a:ext cx="2059782" cy="1145382"/>
            <a:chOff x="2437606" y="2667000"/>
            <a:chExt cx="2059782" cy="1145382"/>
          </a:xfrm>
        </p:grpSpPr>
        <p:grpSp>
          <p:nvGrpSpPr>
            <p:cNvPr id="90" name="Group 109"/>
            <p:cNvGrpSpPr/>
            <p:nvPr/>
          </p:nvGrpSpPr>
          <p:grpSpPr>
            <a:xfrm>
              <a:off x="2437606" y="2667000"/>
              <a:ext cx="2058194" cy="1145382"/>
              <a:chOff x="2437606" y="2667000"/>
              <a:chExt cx="2058194" cy="1145382"/>
            </a:xfrm>
          </p:grpSpPr>
          <p:cxnSp>
            <p:nvCxnSpPr>
              <p:cNvPr id="92" name="Straight Connector 91"/>
              <p:cNvCxnSpPr/>
              <p:nvPr/>
            </p:nvCxnSpPr>
            <p:spPr bwMode="auto">
              <a:xfrm>
                <a:off x="2438400" y="2667000"/>
                <a:ext cx="2057400" cy="1588"/>
              </a:xfrm>
              <a:prstGeom prst="line">
                <a:avLst/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</p:spPr>
          </p:cxnSp>
          <p:cxnSp>
            <p:nvCxnSpPr>
              <p:cNvPr id="93" name="Straight Connector 92"/>
              <p:cNvCxnSpPr/>
              <p:nvPr/>
            </p:nvCxnSpPr>
            <p:spPr bwMode="auto">
              <a:xfrm>
                <a:off x="2438400" y="2895600"/>
                <a:ext cx="2057400" cy="1588"/>
              </a:xfrm>
              <a:prstGeom prst="line">
                <a:avLst/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</p:spPr>
          </p:cxnSp>
          <p:cxnSp>
            <p:nvCxnSpPr>
              <p:cNvPr id="94" name="Straight Connector 93"/>
              <p:cNvCxnSpPr/>
              <p:nvPr/>
            </p:nvCxnSpPr>
            <p:spPr bwMode="auto">
              <a:xfrm>
                <a:off x="2438400" y="3810000"/>
                <a:ext cx="2057400" cy="1588"/>
              </a:xfrm>
              <a:prstGeom prst="line">
                <a:avLst/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</p:spPr>
          </p:cxnSp>
          <p:cxnSp>
            <p:nvCxnSpPr>
              <p:cNvPr id="95" name="Straight Connector 94"/>
              <p:cNvCxnSpPr/>
              <p:nvPr/>
            </p:nvCxnSpPr>
            <p:spPr bwMode="auto">
              <a:xfrm rot="5400000">
                <a:off x="1866106" y="3239294"/>
                <a:ext cx="1144588" cy="1588"/>
              </a:xfrm>
              <a:prstGeom prst="line">
                <a:avLst/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</p:spPr>
          </p:cxnSp>
        </p:grpSp>
        <p:cxnSp>
          <p:nvCxnSpPr>
            <p:cNvPr id="91" name="Straight Connector 90"/>
            <p:cNvCxnSpPr/>
            <p:nvPr/>
          </p:nvCxnSpPr>
          <p:spPr bwMode="auto">
            <a:xfrm rot="5400000">
              <a:off x="3924300" y="3238500"/>
              <a:ext cx="1144588" cy="1588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</p:grpSp>
      <p:cxnSp>
        <p:nvCxnSpPr>
          <p:cNvPr id="96" name="Straight Connector 95"/>
          <p:cNvCxnSpPr/>
          <p:nvPr/>
        </p:nvCxnSpPr>
        <p:spPr bwMode="auto">
          <a:xfrm rot="10800000" flipV="1">
            <a:off x="6096000" y="4572000"/>
            <a:ext cx="762000" cy="380999"/>
          </a:xfrm>
          <a:prstGeom prst="line">
            <a:avLst/>
          </a:prstGeom>
          <a:solidFill>
            <a:schemeClr val="bg1"/>
          </a:solidFill>
          <a:ln w="25400" cap="flat" cmpd="sng" algn="ctr">
            <a:solidFill>
              <a:srgbClr val="CC6600"/>
            </a:solidFill>
            <a:prstDash val="solid"/>
            <a:round/>
            <a:headEnd type="arrow" w="med" len="med"/>
            <a:tailEnd type="none" w="lg" len="lg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AutoComplete</a:t>
            </a:r>
            <a:endParaRPr lang="en-US" dirty="0"/>
          </a:p>
        </p:txBody>
      </p:sp>
      <p:pic>
        <p:nvPicPr>
          <p:cNvPr id="13" name="Picture 12" descr="autocomplete1_tri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56954"/>
            <a:ext cx="8287907" cy="2657846"/>
          </a:xfrm>
          <a:prstGeom prst="rect">
            <a:avLst/>
          </a:prstGeom>
        </p:spPr>
      </p:pic>
      <p:grpSp>
        <p:nvGrpSpPr>
          <p:cNvPr id="3" name="Group 19"/>
          <p:cNvGrpSpPr/>
          <p:nvPr/>
        </p:nvGrpSpPr>
        <p:grpSpPr>
          <a:xfrm>
            <a:off x="3578356" y="3657600"/>
            <a:ext cx="4803644" cy="2514600"/>
            <a:chOff x="3578356" y="3657600"/>
            <a:chExt cx="4803644" cy="2514600"/>
          </a:xfrm>
        </p:grpSpPr>
        <p:sp>
          <p:nvSpPr>
            <p:cNvPr id="24" name="Cloud 23"/>
            <p:cNvSpPr/>
            <p:nvPr/>
          </p:nvSpPr>
          <p:spPr bwMode="auto">
            <a:xfrm>
              <a:off x="3578356" y="3657600"/>
              <a:ext cx="4803644" cy="1981200"/>
            </a:xfrm>
            <a:prstGeom prst="cloud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406616" y="4122003"/>
              <a:ext cx="321338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cs typeface="Courier New" pitchFamily="49" charset="0"/>
                </a:rPr>
                <a:t>read a line from </a:t>
              </a:r>
              <a:r>
                <a:rPr lang="en-US" sz="2400" b="1" dirty="0" err="1" smtClean="0">
                  <a:cs typeface="Courier New" pitchFamily="49" charset="0"/>
                </a:rPr>
                <a:t>src</a:t>
              </a:r>
              <a:r>
                <a:rPr lang="en-US" sz="2400" b="1" dirty="0" smtClean="0">
                  <a:cs typeface="Courier New" pitchFamily="49" charset="0"/>
                </a:rPr>
                <a:t>,</a:t>
              </a:r>
            </a:p>
            <a:p>
              <a:r>
                <a:rPr lang="en-US" sz="2400" b="1" dirty="0" smtClean="0">
                  <a:cs typeface="Courier New" pitchFamily="49" charset="0"/>
                </a:rPr>
                <a:t>and add it to array</a:t>
              </a:r>
              <a:endParaRPr lang="en-US" sz="2400" b="1" dirty="0">
                <a:cs typeface="Courier New" pitchFamily="49" charset="0"/>
              </a:endParaRPr>
            </a:p>
          </p:txBody>
        </p:sp>
        <p:sp>
          <p:nvSpPr>
            <p:cNvPr id="26" name="Oval 25"/>
            <p:cNvSpPr/>
            <p:nvPr/>
          </p:nvSpPr>
          <p:spPr bwMode="auto">
            <a:xfrm>
              <a:off x="6737096" y="5479143"/>
              <a:ext cx="400304" cy="304800"/>
            </a:xfrm>
            <a:prstGeom prst="ellipse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7" name="Oval 26"/>
            <p:cNvSpPr/>
            <p:nvPr/>
          </p:nvSpPr>
          <p:spPr bwMode="auto">
            <a:xfrm>
              <a:off x="7086600" y="5812971"/>
              <a:ext cx="250371" cy="203200"/>
            </a:xfrm>
            <a:prstGeom prst="ellipse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8" name="Oval 27"/>
            <p:cNvSpPr/>
            <p:nvPr/>
          </p:nvSpPr>
          <p:spPr bwMode="auto">
            <a:xfrm>
              <a:off x="7293356" y="6096000"/>
              <a:ext cx="98044" cy="76200"/>
            </a:xfrm>
            <a:prstGeom prst="ellipse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Extract Tree</a:t>
            </a:r>
            <a:endParaRPr lang="en-US" dirty="0"/>
          </a:p>
        </p:txBody>
      </p:sp>
      <p:sp>
        <p:nvSpPr>
          <p:cNvPr id="187" name="TextBox 186"/>
          <p:cNvSpPr txBox="1"/>
          <p:nvPr/>
        </p:nvSpPr>
        <p:spPr>
          <a:xfrm>
            <a:off x="4495800" y="4876800"/>
            <a:ext cx="205740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rgbClr val="CC6600"/>
                </a:solidFill>
                <a:latin typeface="Calibri" pitchFamily="34" charset="0"/>
              </a:rPr>
              <a:t>BufferedReader</a:t>
            </a:r>
            <a:endParaRPr lang="en-US" dirty="0">
              <a:solidFill>
                <a:srgbClr val="CC6600"/>
              </a:solidFill>
              <a:latin typeface="Calibri" pitchFamily="34" charset="0"/>
            </a:endParaRPr>
          </a:p>
        </p:txBody>
      </p:sp>
      <p:grpSp>
        <p:nvGrpSpPr>
          <p:cNvPr id="11" name="Group 308"/>
          <p:cNvGrpSpPr/>
          <p:nvPr/>
        </p:nvGrpSpPr>
        <p:grpSpPr>
          <a:xfrm>
            <a:off x="2438400" y="2819400"/>
            <a:ext cx="2057400" cy="721303"/>
            <a:chOff x="2438400" y="2819400"/>
            <a:chExt cx="2057400" cy="721303"/>
          </a:xfrm>
        </p:grpSpPr>
        <p:sp>
          <p:nvSpPr>
            <p:cNvPr id="248" name="TextBox 247"/>
            <p:cNvSpPr txBox="1"/>
            <p:nvPr/>
          </p:nvSpPr>
          <p:spPr>
            <a:xfrm>
              <a:off x="2438400" y="2819400"/>
              <a:ext cx="2057400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latin typeface="Courier New" pitchFamily="49" charset="0"/>
                  <a:cs typeface="Courier New" pitchFamily="49" charset="0"/>
                </a:rPr>
                <a:t>add</a:t>
              </a:r>
              <a:endParaRPr lang="en-US" sz="2400" b="1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50" name="TextBox 249"/>
            <p:cNvSpPr txBox="1"/>
            <p:nvPr/>
          </p:nvSpPr>
          <p:spPr>
            <a:xfrm>
              <a:off x="2438400" y="3171371"/>
              <a:ext cx="205740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CC6600"/>
                  </a:solidFill>
                  <a:latin typeface="Calibri" pitchFamily="34" charset="0"/>
                </a:rPr>
                <a:t>List&lt;String&gt;, String</a:t>
              </a:r>
              <a:endParaRPr lang="en-US" dirty="0">
                <a:solidFill>
                  <a:srgbClr val="CC6600"/>
                </a:solidFill>
                <a:latin typeface="Calibri" pitchFamily="34" charset="0"/>
              </a:endParaRPr>
            </a:p>
          </p:txBody>
        </p:sp>
      </p:grpSp>
      <p:sp>
        <p:nvSpPr>
          <p:cNvPr id="209" name="TextBox 208"/>
          <p:cNvSpPr txBox="1"/>
          <p:nvPr/>
        </p:nvSpPr>
        <p:spPr>
          <a:xfrm>
            <a:off x="457200" y="3962400"/>
            <a:ext cx="20574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array</a:t>
            </a:r>
            <a:endParaRPr lang="en-US" sz="2400" b="1" dirty="0">
              <a:latin typeface="Courier New" pitchFamily="49" charset="0"/>
              <a:cs typeface="Courier New" pitchFamily="49" charset="0"/>
            </a:endParaRPr>
          </a:p>
        </p:txBody>
      </p:sp>
      <p:grpSp>
        <p:nvGrpSpPr>
          <p:cNvPr id="16" name="Group 315"/>
          <p:cNvGrpSpPr/>
          <p:nvPr/>
        </p:nvGrpSpPr>
        <p:grpSpPr>
          <a:xfrm>
            <a:off x="6553200" y="3962400"/>
            <a:ext cx="2057400" cy="721303"/>
            <a:chOff x="6553200" y="3962400"/>
            <a:chExt cx="2057400" cy="721303"/>
          </a:xfrm>
        </p:grpSpPr>
        <p:sp>
          <p:nvSpPr>
            <p:cNvPr id="221" name="TextBox 220"/>
            <p:cNvSpPr txBox="1"/>
            <p:nvPr/>
          </p:nvSpPr>
          <p:spPr>
            <a:xfrm>
              <a:off x="6553200" y="3962400"/>
              <a:ext cx="2057400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 smtClean="0">
                  <a:latin typeface="Courier New" pitchFamily="49" charset="0"/>
                  <a:cs typeface="Courier New" pitchFamily="49" charset="0"/>
                </a:rPr>
                <a:t>readLine</a:t>
              </a:r>
              <a:endParaRPr lang="en-US" sz="2400" b="1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23" name="TextBox 222"/>
            <p:cNvSpPr txBox="1"/>
            <p:nvPr/>
          </p:nvSpPr>
          <p:spPr>
            <a:xfrm>
              <a:off x="6553200" y="4314371"/>
              <a:ext cx="205740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 smtClean="0">
                  <a:solidFill>
                    <a:srgbClr val="CC6600"/>
                  </a:solidFill>
                  <a:latin typeface="Calibri" pitchFamily="34" charset="0"/>
                </a:rPr>
                <a:t>BufferedReader</a:t>
              </a:r>
              <a:endParaRPr lang="en-US" dirty="0">
                <a:solidFill>
                  <a:srgbClr val="CC6600"/>
                </a:solidFill>
                <a:latin typeface="Calibri" pitchFamily="34" charset="0"/>
              </a:endParaRPr>
            </a:p>
          </p:txBody>
        </p:sp>
      </p:grpSp>
      <p:sp>
        <p:nvSpPr>
          <p:cNvPr id="193" name="TextBox 192"/>
          <p:cNvSpPr txBox="1"/>
          <p:nvPr/>
        </p:nvSpPr>
        <p:spPr>
          <a:xfrm>
            <a:off x="4495800" y="5105400"/>
            <a:ext cx="20574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latin typeface="Courier New" pitchFamily="49" charset="0"/>
                <a:cs typeface="Courier New" pitchFamily="49" charset="0"/>
              </a:rPr>
              <a:t>src</a:t>
            </a:r>
            <a:endParaRPr lang="en-US" sz="2400" b="1" dirty="0"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133" name="Straight Connector 132"/>
          <p:cNvCxnSpPr/>
          <p:nvPr/>
        </p:nvCxnSpPr>
        <p:spPr bwMode="auto">
          <a:xfrm rot="10800000" flipV="1">
            <a:off x="6096000" y="4572000"/>
            <a:ext cx="762000" cy="380999"/>
          </a:xfrm>
          <a:prstGeom prst="line">
            <a:avLst/>
          </a:prstGeom>
          <a:solidFill>
            <a:schemeClr val="bg1"/>
          </a:solidFill>
          <a:ln w="25400" cap="flat" cmpd="sng" algn="ctr">
            <a:solidFill>
              <a:srgbClr val="CC6600"/>
            </a:solidFill>
            <a:prstDash val="solid"/>
            <a:round/>
            <a:headEnd type="arrow" w="med" len="med"/>
            <a:tailEnd type="none" w="lg" len="lg"/>
          </a:ln>
          <a:effectLst/>
        </p:spPr>
      </p:cxnSp>
      <p:cxnSp>
        <p:nvCxnSpPr>
          <p:cNvPr id="135" name="Straight Connector 134"/>
          <p:cNvCxnSpPr/>
          <p:nvPr/>
        </p:nvCxnSpPr>
        <p:spPr bwMode="auto">
          <a:xfrm rot="10800000" flipV="1">
            <a:off x="1752602" y="3428999"/>
            <a:ext cx="838199" cy="381001"/>
          </a:xfrm>
          <a:prstGeom prst="line">
            <a:avLst/>
          </a:prstGeom>
          <a:solidFill>
            <a:schemeClr val="bg1"/>
          </a:solidFill>
          <a:ln w="25400" cap="flat" cmpd="sng" algn="ctr">
            <a:solidFill>
              <a:srgbClr val="CC6600"/>
            </a:solidFill>
            <a:prstDash val="solid"/>
            <a:round/>
            <a:headEnd type="arrow" w="med" len="med"/>
            <a:tailEnd type="none" w="lg" len="lg"/>
          </a:ln>
          <a:effectLst/>
        </p:spPr>
      </p:cxnSp>
      <p:cxnSp>
        <p:nvCxnSpPr>
          <p:cNvPr id="136" name="Straight Connector 135"/>
          <p:cNvCxnSpPr/>
          <p:nvPr/>
        </p:nvCxnSpPr>
        <p:spPr bwMode="auto">
          <a:xfrm rot="16200000" flipH="1">
            <a:off x="5576649" y="2147649"/>
            <a:ext cx="533400" cy="2943702"/>
          </a:xfrm>
          <a:prstGeom prst="line">
            <a:avLst/>
          </a:prstGeom>
          <a:solidFill>
            <a:schemeClr val="bg1"/>
          </a:solidFill>
          <a:ln w="25400" cap="flat" cmpd="sng" algn="ctr">
            <a:solidFill>
              <a:srgbClr val="CC6600"/>
            </a:solidFill>
            <a:prstDash val="solid"/>
            <a:round/>
            <a:headEnd type="arrow" w="med" len="med"/>
            <a:tailEnd type="none" w="lg" len="lg"/>
          </a:ln>
          <a:effectLst/>
        </p:spPr>
      </p:cxnSp>
      <p:grpSp>
        <p:nvGrpSpPr>
          <p:cNvPr id="131" name="Group 299"/>
          <p:cNvGrpSpPr/>
          <p:nvPr/>
        </p:nvGrpSpPr>
        <p:grpSpPr>
          <a:xfrm>
            <a:off x="457200" y="3733800"/>
            <a:ext cx="8153400" cy="369332"/>
            <a:chOff x="457200" y="3733800"/>
            <a:chExt cx="8153400" cy="369332"/>
          </a:xfrm>
        </p:grpSpPr>
        <p:sp>
          <p:nvSpPr>
            <p:cNvPr id="132" name="TextBox 131"/>
            <p:cNvSpPr txBox="1"/>
            <p:nvPr/>
          </p:nvSpPr>
          <p:spPr>
            <a:xfrm>
              <a:off x="457200" y="3733800"/>
              <a:ext cx="205740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CC6600"/>
                  </a:solidFill>
                  <a:latin typeface="Calibri" pitchFamily="34" charset="0"/>
                </a:rPr>
                <a:t>List&lt;String&gt;</a:t>
              </a:r>
              <a:endParaRPr lang="en-US" dirty="0">
                <a:solidFill>
                  <a:srgbClr val="CC6600"/>
                </a:solidFill>
                <a:latin typeface="Calibri" pitchFamily="34" charset="0"/>
              </a:endParaRPr>
            </a:p>
          </p:txBody>
        </p:sp>
        <p:sp>
          <p:nvSpPr>
            <p:cNvPr id="138" name="TextBox 137"/>
            <p:cNvSpPr txBox="1"/>
            <p:nvPr/>
          </p:nvSpPr>
          <p:spPr>
            <a:xfrm>
              <a:off x="6553200" y="3733800"/>
              <a:ext cx="205740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CC6600"/>
                  </a:solidFill>
                  <a:latin typeface="Calibri" pitchFamily="34" charset="0"/>
                </a:rPr>
                <a:t>String</a:t>
              </a:r>
              <a:endParaRPr lang="en-US" dirty="0">
                <a:solidFill>
                  <a:srgbClr val="CC6600"/>
                </a:solidFill>
                <a:latin typeface="Calibri" pitchFamily="34" charset="0"/>
              </a:endParaRPr>
            </a:p>
          </p:txBody>
        </p:sp>
      </p:grpSp>
      <p:sp>
        <p:nvSpPr>
          <p:cNvPr id="141" name="TextBox 140"/>
          <p:cNvSpPr txBox="1"/>
          <p:nvPr/>
        </p:nvSpPr>
        <p:spPr>
          <a:xfrm>
            <a:off x="2438400" y="2590800"/>
            <a:ext cx="205740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rgbClr val="CC6600"/>
                </a:solidFill>
                <a:latin typeface="Calibri" pitchFamily="34" charset="0"/>
              </a:rPr>
              <a:t>boolean</a:t>
            </a:r>
            <a:endParaRPr lang="en-US" dirty="0">
              <a:solidFill>
                <a:srgbClr val="CC66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Render as Java</a:t>
            </a:r>
            <a:endParaRPr lang="en-US" dirty="0"/>
          </a:p>
        </p:txBody>
      </p:sp>
      <p:sp>
        <p:nvSpPr>
          <p:cNvPr id="187" name="TextBox 186"/>
          <p:cNvSpPr txBox="1"/>
          <p:nvPr/>
        </p:nvSpPr>
        <p:spPr>
          <a:xfrm>
            <a:off x="4495800" y="4876800"/>
            <a:ext cx="205740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t>BufferedReader</a:t>
            </a:r>
            <a:endParaRPr lang="en-US" dirty="0">
              <a:solidFill>
                <a:schemeClr val="bg1">
                  <a:lumMod val="65000"/>
                </a:schemeClr>
              </a:solidFill>
              <a:latin typeface="Calibri" pitchFamily="34" charset="0"/>
            </a:endParaRPr>
          </a:p>
        </p:txBody>
      </p:sp>
      <p:grpSp>
        <p:nvGrpSpPr>
          <p:cNvPr id="3" name="Group 308"/>
          <p:cNvGrpSpPr/>
          <p:nvPr/>
        </p:nvGrpSpPr>
        <p:grpSpPr>
          <a:xfrm>
            <a:off x="2438400" y="2819400"/>
            <a:ext cx="2057400" cy="721303"/>
            <a:chOff x="2438400" y="2819400"/>
            <a:chExt cx="2057400" cy="721303"/>
          </a:xfrm>
        </p:grpSpPr>
        <p:sp>
          <p:nvSpPr>
            <p:cNvPr id="248" name="TextBox 247"/>
            <p:cNvSpPr txBox="1"/>
            <p:nvPr/>
          </p:nvSpPr>
          <p:spPr>
            <a:xfrm>
              <a:off x="2438400" y="2819400"/>
              <a:ext cx="2057400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chemeClr val="bg1">
                      <a:lumMod val="65000"/>
                    </a:schemeClr>
                  </a:solidFill>
                  <a:latin typeface="Courier New" pitchFamily="49" charset="0"/>
                  <a:cs typeface="Courier New" pitchFamily="49" charset="0"/>
                </a:rPr>
                <a:t>add</a:t>
              </a:r>
              <a:endParaRPr lang="en-US" sz="2400" b="1" dirty="0">
                <a:solidFill>
                  <a:schemeClr val="bg1">
                    <a:lumMod val="65000"/>
                  </a:schemeClr>
                </a:solidFill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50" name="TextBox 249"/>
            <p:cNvSpPr txBox="1"/>
            <p:nvPr/>
          </p:nvSpPr>
          <p:spPr>
            <a:xfrm>
              <a:off x="2438400" y="3171371"/>
              <a:ext cx="205740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>
                      <a:lumMod val="65000"/>
                    </a:schemeClr>
                  </a:solidFill>
                  <a:latin typeface="Calibri" pitchFamily="34" charset="0"/>
                </a:rPr>
                <a:t>List&lt;String&gt;, String</a:t>
              </a:r>
              <a:endParaRPr lang="en-US" dirty="0">
                <a:solidFill>
                  <a:schemeClr val="bg1">
                    <a:lumMod val="65000"/>
                  </a:schemeClr>
                </a:solidFill>
                <a:latin typeface="Calibri" pitchFamily="34" charset="0"/>
              </a:endParaRPr>
            </a:p>
          </p:txBody>
        </p:sp>
      </p:grpSp>
      <p:sp>
        <p:nvSpPr>
          <p:cNvPr id="209" name="TextBox 208"/>
          <p:cNvSpPr txBox="1"/>
          <p:nvPr/>
        </p:nvSpPr>
        <p:spPr>
          <a:xfrm>
            <a:off x="457200" y="3962400"/>
            <a:ext cx="20574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>
                    <a:lumMod val="65000"/>
                  </a:schemeClr>
                </a:solidFill>
                <a:latin typeface="Courier New" pitchFamily="49" charset="0"/>
                <a:cs typeface="Courier New" pitchFamily="49" charset="0"/>
              </a:rPr>
              <a:t>array</a:t>
            </a:r>
            <a:endParaRPr lang="en-US" sz="2400" b="1" dirty="0">
              <a:solidFill>
                <a:schemeClr val="bg1">
                  <a:lumMod val="65000"/>
                </a:schemeClr>
              </a:solidFill>
              <a:latin typeface="Courier New" pitchFamily="49" charset="0"/>
              <a:cs typeface="Courier New" pitchFamily="49" charset="0"/>
            </a:endParaRPr>
          </a:p>
        </p:txBody>
      </p:sp>
      <p:grpSp>
        <p:nvGrpSpPr>
          <p:cNvPr id="4" name="Group 315"/>
          <p:cNvGrpSpPr/>
          <p:nvPr/>
        </p:nvGrpSpPr>
        <p:grpSpPr>
          <a:xfrm>
            <a:off x="6553200" y="3962400"/>
            <a:ext cx="2057400" cy="721303"/>
            <a:chOff x="6553200" y="3962400"/>
            <a:chExt cx="2057400" cy="721303"/>
          </a:xfrm>
        </p:grpSpPr>
        <p:sp>
          <p:nvSpPr>
            <p:cNvPr id="221" name="TextBox 220"/>
            <p:cNvSpPr txBox="1"/>
            <p:nvPr/>
          </p:nvSpPr>
          <p:spPr>
            <a:xfrm>
              <a:off x="6553200" y="3962400"/>
              <a:ext cx="2057400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 smtClean="0">
                  <a:solidFill>
                    <a:schemeClr val="bg1">
                      <a:lumMod val="65000"/>
                    </a:schemeClr>
                  </a:solidFill>
                  <a:latin typeface="Courier New" pitchFamily="49" charset="0"/>
                  <a:cs typeface="Courier New" pitchFamily="49" charset="0"/>
                </a:rPr>
                <a:t>readLine</a:t>
              </a:r>
              <a:endParaRPr lang="en-US" sz="2400" b="1" dirty="0">
                <a:solidFill>
                  <a:schemeClr val="bg1">
                    <a:lumMod val="65000"/>
                  </a:schemeClr>
                </a:solidFill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23" name="TextBox 222"/>
            <p:cNvSpPr txBox="1"/>
            <p:nvPr/>
          </p:nvSpPr>
          <p:spPr>
            <a:xfrm>
              <a:off x="6553200" y="4314371"/>
              <a:ext cx="205740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 smtClean="0">
                  <a:solidFill>
                    <a:schemeClr val="bg1">
                      <a:lumMod val="65000"/>
                    </a:schemeClr>
                  </a:solidFill>
                  <a:latin typeface="Calibri" pitchFamily="34" charset="0"/>
                </a:rPr>
                <a:t>BufferedReader</a:t>
              </a:r>
              <a:endParaRPr lang="en-US" dirty="0">
                <a:solidFill>
                  <a:schemeClr val="bg1">
                    <a:lumMod val="65000"/>
                  </a:schemeClr>
                </a:solidFill>
                <a:latin typeface="Calibri" pitchFamily="34" charset="0"/>
              </a:endParaRPr>
            </a:p>
          </p:txBody>
        </p:sp>
      </p:grpSp>
      <p:sp>
        <p:nvSpPr>
          <p:cNvPr id="193" name="TextBox 192"/>
          <p:cNvSpPr txBox="1"/>
          <p:nvPr/>
        </p:nvSpPr>
        <p:spPr>
          <a:xfrm>
            <a:off x="4495800" y="5105400"/>
            <a:ext cx="20574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chemeClr val="bg1">
                    <a:lumMod val="65000"/>
                  </a:schemeClr>
                </a:solidFill>
                <a:latin typeface="Courier New" pitchFamily="49" charset="0"/>
                <a:cs typeface="Courier New" pitchFamily="49" charset="0"/>
              </a:rPr>
              <a:t>src</a:t>
            </a:r>
            <a:endParaRPr lang="en-US" sz="2400" b="1" dirty="0">
              <a:solidFill>
                <a:schemeClr val="bg1">
                  <a:lumMod val="65000"/>
                </a:schemeClr>
              </a:solidFill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133" name="Straight Connector 132"/>
          <p:cNvCxnSpPr/>
          <p:nvPr/>
        </p:nvCxnSpPr>
        <p:spPr bwMode="auto">
          <a:xfrm rot="10800000" flipV="1">
            <a:off x="6096000" y="4572000"/>
            <a:ext cx="762000" cy="380999"/>
          </a:xfrm>
          <a:prstGeom prst="line">
            <a:avLst/>
          </a:prstGeom>
          <a:solidFill>
            <a:schemeClr val="bg1"/>
          </a:solidFill>
          <a:ln w="254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arrow" w="med" len="med"/>
            <a:tailEnd type="none" w="lg" len="lg"/>
          </a:ln>
          <a:effectLst/>
        </p:spPr>
      </p:cxnSp>
      <p:cxnSp>
        <p:nvCxnSpPr>
          <p:cNvPr id="135" name="Straight Connector 134"/>
          <p:cNvCxnSpPr/>
          <p:nvPr/>
        </p:nvCxnSpPr>
        <p:spPr bwMode="auto">
          <a:xfrm rot="10800000" flipV="1">
            <a:off x="1752602" y="3428999"/>
            <a:ext cx="838199" cy="381001"/>
          </a:xfrm>
          <a:prstGeom prst="line">
            <a:avLst/>
          </a:prstGeom>
          <a:solidFill>
            <a:schemeClr val="bg1"/>
          </a:solidFill>
          <a:ln w="254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arrow" w="med" len="med"/>
            <a:tailEnd type="none" w="lg" len="lg"/>
          </a:ln>
          <a:effectLst/>
        </p:spPr>
      </p:cxnSp>
      <p:cxnSp>
        <p:nvCxnSpPr>
          <p:cNvPr id="136" name="Straight Connector 135"/>
          <p:cNvCxnSpPr/>
          <p:nvPr/>
        </p:nvCxnSpPr>
        <p:spPr bwMode="auto">
          <a:xfrm rot="16200000" flipH="1">
            <a:off x="5576649" y="2147649"/>
            <a:ext cx="533400" cy="2943702"/>
          </a:xfrm>
          <a:prstGeom prst="line">
            <a:avLst/>
          </a:prstGeom>
          <a:solidFill>
            <a:schemeClr val="bg1"/>
          </a:solidFill>
          <a:ln w="254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arrow" w="med" len="med"/>
            <a:tailEnd type="none" w="lg" len="lg"/>
          </a:ln>
          <a:effectLst/>
        </p:spPr>
      </p:cxnSp>
      <p:grpSp>
        <p:nvGrpSpPr>
          <p:cNvPr id="5" name="Group 299"/>
          <p:cNvGrpSpPr/>
          <p:nvPr/>
        </p:nvGrpSpPr>
        <p:grpSpPr>
          <a:xfrm>
            <a:off x="457200" y="3733800"/>
            <a:ext cx="8153400" cy="369332"/>
            <a:chOff x="457200" y="3733800"/>
            <a:chExt cx="8153400" cy="369332"/>
          </a:xfrm>
        </p:grpSpPr>
        <p:sp>
          <p:nvSpPr>
            <p:cNvPr id="132" name="TextBox 131"/>
            <p:cNvSpPr txBox="1"/>
            <p:nvPr/>
          </p:nvSpPr>
          <p:spPr>
            <a:xfrm>
              <a:off x="457200" y="3733800"/>
              <a:ext cx="205740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>
                      <a:lumMod val="65000"/>
                    </a:schemeClr>
                  </a:solidFill>
                  <a:latin typeface="Calibri" pitchFamily="34" charset="0"/>
                </a:rPr>
                <a:t>List&lt;String&gt;</a:t>
              </a:r>
              <a:endParaRPr lang="en-US" dirty="0">
                <a:solidFill>
                  <a:schemeClr val="bg1">
                    <a:lumMod val="65000"/>
                  </a:schemeClr>
                </a:solidFill>
                <a:latin typeface="Calibri" pitchFamily="34" charset="0"/>
              </a:endParaRPr>
            </a:p>
          </p:txBody>
        </p:sp>
        <p:sp>
          <p:nvSpPr>
            <p:cNvPr id="138" name="TextBox 137"/>
            <p:cNvSpPr txBox="1"/>
            <p:nvPr/>
          </p:nvSpPr>
          <p:spPr>
            <a:xfrm>
              <a:off x="6553200" y="3733800"/>
              <a:ext cx="205740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>
                      <a:lumMod val="65000"/>
                    </a:schemeClr>
                  </a:solidFill>
                  <a:latin typeface="Calibri" pitchFamily="34" charset="0"/>
                </a:rPr>
                <a:t>String</a:t>
              </a:r>
              <a:endParaRPr lang="en-US" dirty="0">
                <a:solidFill>
                  <a:schemeClr val="bg1">
                    <a:lumMod val="65000"/>
                  </a:schemeClr>
                </a:solidFill>
                <a:latin typeface="Calibri" pitchFamily="34" charset="0"/>
              </a:endParaRPr>
            </a:p>
          </p:txBody>
        </p:sp>
      </p:grpSp>
      <p:sp>
        <p:nvSpPr>
          <p:cNvPr id="141" name="TextBox 140"/>
          <p:cNvSpPr txBox="1"/>
          <p:nvPr/>
        </p:nvSpPr>
        <p:spPr>
          <a:xfrm>
            <a:off x="2438400" y="2590800"/>
            <a:ext cx="205740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t>boolean</a:t>
            </a:r>
            <a:endParaRPr lang="en-US" dirty="0">
              <a:solidFill>
                <a:schemeClr val="bg1">
                  <a:lumMod val="65000"/>
                </a:schemeClr>
              </a:solidFill>
              <a:latin typeface="Calibri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905000" y="1752600"/>
            <a:ext cx="50292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latin typeface="Courier New" pitchFamily="49" charset="0"/>
                <a:cs typeface="Courier New" pitchFamily="49" charset="0"/>
              </a:rPr>
              <a:t>array.add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400" b="1" dirty="0" err="1" smtClean="0">
                <a:latin typeface="Courier New" pitchFamily="49" charset="0"/>
                <a:cs typeface="Courier New" pitchFamily="49" charset="0"/>
              </a:rPr>
              <a:t>src.readLine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())</a:t>
            </a:r>
            <a:endParaRPr lang="en-US" sz="2400" b="1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Complex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362200" y="1752600"/>
            <a:ext cx="50292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.</a:t>
            </a:r>
            <a:r>
              <a:rPr lang="en-US" sz="2400" b="1" dirty="0" err="1" smtClean="0">
                <a:latin typeface="Courier New" pitchFamily="49" charset="0"/>
                <a:cs typeface="Courier New" pitchFamily="49" charset="0"/>
              </a:rPr>
              <a:t>Math.max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(x, y)</a:t>
            </a:r>
            <a:r>
              <a:rPr lang="en-US" sz="24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..........</a:t>
            </a:r>
            <a:endParaRPr lang="en-US" sz="2400" b="1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52800" y="2286000"/>
            <a:ext cx="3236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Keep best </a:t>
            </a:r>
            <a:r>
              <a:rPr lang="en-US" dirty="0" smtClean="0">
                <a:solidFill>
                  <a:srgbClr val="CC6600"/>
                </a:solidFill>
                <a:latin typeface="+mj-lt"/>
              </a:rPr>
              <a:t>n</a:t>
            </a:r>
            <a:r>
              <a:rPr lang="en-US" dirty="0" smtClean="0"/>
              <a:t> functions per box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62000" y="3135868"/>
            <a:ext cx="50292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max x y </a:t>
            </a:r>
            <a:r>
              <a:rPr lang="en-US" sz="24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.</a:t>
            </a:r>
            <a:endParaRPr lang="en-US" sz="2400" b="1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62200" y="3131403"/>
            <a:ext cx="50292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.</a:t>
            </a:r>
            <a:r>
              <a:rPr lang="en-US" sz="2400" b="1" dirty="0" err="1" smtClean="0">
                <a:latin typeface="Courier New" pitchFamily="49" charset="0"/>
                <a:cs typeface="Courier New" pitchFamily="49" charset="0"/>
              </a:rPr>
              <a:t>Math.max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(x, </a:t>
            </a:r>
            <a:r>
              <a:rPr lang="en-US" sz="2400" b="1" dirty="0" smtClean="0">
                <a:solidFill>
                  <a:srgbClr val="CC6600"/>
                </a:solidFill>
                <a:latin typeface="Courier New" pitchFamily="49" charset="0"/>
                <a:cs typeface="Courier New" pitchFamily="49" charset="0"/>
              </a:rPr>
              <a:t>x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)</a:t>
            </a:r>
            <a:r>
              <a:rPr lang="en-US" sz="24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..........</a:t>
            </a:r>
            <a:endParaRPr lang="en-US" sz="2400" b="1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</p:txBody>
      </p:sp>
      <p:grpSp>
        <p:nvGrpSpPr>
          <p:cNvPr id="7" name="Group 355"/>
          <p:cNvGrpSpPr/>
          <p:nvPr/>
        </p:nvGrpSpPr>
        <p:grpSpPr>
          <a:xfrm>
            <a:off x="4944894" y="3802558"/>
            <a:ext cx="312906" cy="400110"/>
            <a:chOff x="5689601" y="2979055"/>
            <a:chExt cx="312906" cy="400110"/>
          </a:xfrm>
        </p:grpSpPr>
        <p:sp>
          <p:nvSpPr>
            <p:cNvPr id="8" name="Oval 7"/>
            <p:cNvSpPr/>
            <p:nvPr/>
          </p:nvSpPr>
          <p:spPr bwMode="auto">
            <a:xfrm>
              <a:off x="5715000" y="3048000"/>
              <a:ext cx="228600" cy="2286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  <a:round/>
              <a:headEnd type="none" w="med" len="med"/>
              <a:tailEnd type="triangle" w="lg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689601" y="2979055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chemeClr val="bg1"/>
                  </a:solidFill>
                  <a:latin typeface="Albertus MT Lt" pitchFamily="18" charset="0"/>
                </a:rPr>
                <a:t>3</a:t>
              </a:r>
              <a:endParaRPr lang="en-US" sz="2000" b="1" dirty="0">
                <a:solidFill>
                  <a:schemeClr val="bg1"/>
                </a:solidFill>
                <a:latin typeface="Albertus MT Lt" pitchFamily="18" charset="0"/>
              </a:endParaRPr>
            </a:p>
          </p:txBody>
        </p:sp>
      </p:grpSp>
      <p:cxnSp>
        <p:nvCxnSpPr>
          <p:cNvPr id="11" name="Straight Connector 10"/>
          <p:cNvCxnSpPr/>
          <p:nvPr/>
        </p:nvCxnSpPr>
        <p:spPr bwMode="auto">
          <a:xfrm rot="10800000">
            <a:off x="4114800" y="3516868"/>
            <a:ext cx="762000" cy="381000"/>
          </a:xfrm>
          <a:prstGeom prst="line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 rot="10800000">
            <a:off x="4495800" y="3516868"/>
            <a:ext cx="457200" cy="304800"/>
          </a:xfrm>
          <a:prstGeom prst="line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 rot="5400000" flipH="1" flipV="1">
            <a:off x="4969329" y="3649310"/>
            <a:ext cx="268514" cy="3631"/>
          </a:xfrm>
          <a:prstGeom prst="line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1" name="TextBox 20"/>
          <p:cNvSpPr txBox="1"/>
          <p:nvPr/>
        </p:nvSpPr>
        <p:spPr>
          <a:xfrm>
            <a:off x="3352800" y="4202668"/>
            <a:ext cx="3044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Discourage double counting</a:t>
            </a:r>
            <a:endParaRPr lang="en-US" dirty="0"/>
          </a:p>
        </p:txBody>
      </p:sp>
      <p:cxnSp>
        <p:nvCxnSpPr>
          <p:cNvPr id="24" name="Straight Arrow Connector 23"/>
          <p:cNvCxnSpPr/>
          <p:nvPr/>
        </p:nvCxnSpPr>
        <p:spPr bwMode="auto">
          <a:xfrm>
            <a:off x="2286000" y="3352800"/>
            <a:ext cx="304800" cy="1588"/>
          </a:xfrm>
          <a:prstGeom prst="straightConnector1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21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463197" y="1752600"/>
            <a:ext cx="38708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3200" b="1" dirty="0" smtClean="0">
                <a:solidFill>
                  <a:srgbClr val="000000"/>
                </a:solidFill>
                <a:latin typeface="Arial Black"/>
                <a:ea typeface="GungsuhChe" pitchFamily="49" charset="-127"/>
              </a:rPr>
              <a:t>Artificial Corpus</a:t>
            </a:r>
            <a:endParaRPr lang="en-US" sz="3200" b="1" dirty="0">
              <a:solidFill>
                <a:srgbClr val="000000"/>
              </a:solidFill>
              <a:latin typeface="Arial Black"/>
              <a:ea typeface="GungsuhChe" pitchFamily="49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17039" y="2490574"/>
            <a:ext cx="36599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ea typeface="GungsuhChe" pitchFamily="49" charset="-127"/>
              </a:rPr>
              <a:t>sense of </a:t>
            </a:r>
            <a:r>
              <a:rPr lang="en-US" sz="2000" dirty="0" smtClean="0">
                <a:solidFill>
                  <a:srgbClr val="CC6600"/>
                </a:solidFill>
                <a:ea typeface="GungsuhChe" pitchFamily="49" charset="-127"/>
              </a:rPr>
              <a:t>speed</a:t>
            </a:r>
            <a:r>
              <a:rPr lang="en-US" sz="2000" dirty="0" smtClean="0">
                <a:ea typeface="GungsuhChe" pitchFamily="49" charset="-127"/>
              </a:rPr>
              <a:t> in real projects</a:t>
            </a:r>
            <a:endParaRPr lang="en-US" sz="2000" dirty="0">
              <a:ea typeface="GungsuhChe" pitchFamily="49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15749" y="2800290"/>
            <a:ext cx="52533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ea typeface="GungsuhChe" pitchFamily="49" charset="-127"/>
              </a:rPr>
              <a:t>sense of </a:t>
            </a:r>
            <a:r>
              <a:rPr lang="en-US" sz="2000" dirty="0" smtClean="0">
                <a:solidFill>
                  <a:srgbClr val="CC6600"/>
                </a:solidFill>
                <a:ea typeface="GungsuhChe" pitchFamily="49" charset="-127"/>
              </a:rPr>
              <a:t>accuracy</a:t>
            </a:r>
            <a:r>
              <a:rPr lang="en-US" sz="2000" dirty="0" smtClean="0">
                <a:ea typeface="GungsuhChe" pitchFamily="49" charset="-127"/>
              </a:rPr>
              <a:t> in wide variety of contexts</a:t>
            </a:r>
            <a:endParaRPr lang="en-US" sz="2000" dirty="0">
              <a:ea typeface="GungsuhChe" pitchFamily="49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63197" y="3940314"/>
            <a:ext cx="26468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+mj-lt"/>
                <a:ea typeface="GungsuhChe" pitchFamily="49" charset="-127"/>
              </a:rPr>
              <a:t>User Study</a:t>
            </a:r>
            <a:endParaRPr lang="en-US" sz="3200" b="1" dirty="0">
              <a:latin typeface="+mj-lt"/>
              <a:ea typeface="GungsuhChe" pitchFamily="49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67000" y="4670089"/>
            <a:ext cx="38587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ea typeface="GungsuhChe" pitchFamily="49" charset="-127"/>
              </a:rPr>
              <a:t>sense of </a:t>
            </a:r>
            <a:r>
              <a:rPr lang="en-US" sz="2000" dirty="0" smtClean="0">
                <a:solidFill>
                  <a:srgbClr val="CC6600"/>
                </a:solidFill>
                <a:ea typeface="GungsuhChe" pitchFamily="49" charset="-127"/>
              </a:rPr>
              <a:t>accuracy</a:t>
            </a:r>
            <a:r>
              <a:rPr lang="en-US" sz="2000" dirty="0" smtClean="0">
                <a:ea typeface="GungsuhChe" pitchFamily="49" charset="-127"/>
              </a:rPr>
              <a:t> on real inputs</a:t>
            </a:r>
            <a:endParaRPr lang="en-US" sz="2000" dirty="0">
              <a:ea typeface="GungsuhChe" pitchFamily="49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667000" y="4974889"/>
            <a:ext cx="35750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ea typeface="GungsuhChe" pitchFamily="49" charset="-127"/>
              </a:rPr>
              <a:t>sense for how real inputs </a:t>
            </a:r>
            <a:r>
              <a:rPr lang="en-US" sz="2000" dirty="0" smtClean="0">
                <a:solidFill>
                  <a:srgbClr val="CC6600"/>
                </a:solidFill>
                <a:ea typeface="GungsuhChe" pitchFamily="49" charset="-127"/>
              </a:rPr>
              <a:t>look</a:t>
            </a:r>
            <a:endParaRPr lang="en-US" sz="2000" dirty="0">
              <a:solidFill>
                <a:srgbClr val="CC6600"/>
              </a:solidFill>
              <a:ea typeface="GungsuhChe" pitchFamily="49" charset="-127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7391400" cy="609600"/>
          </a:xfrm>
        </p:spPr>
        <p:txBody>
          <a:bodyPr/>
          <a:lstStyle/>
          <a:p>
            <a:r>
              <a:rPr lang="en-US" dirty="0" smtClean="0"/>
              <a:t>Evaluation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1" grpId="0"/>
      <p:bldP spid="12" grpId="0"/>
      <p:bldP spid="13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Artificial Corpus</a:t>
            </a:r>
            <a:endParaRPr lang="en-US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257629" y="1284514"/>
          <a:ext cx="3276600" cy="4800600"/>
        </p:xfrm>
        <a:graphic>
          <a:graphicData uri="http://schemas.openxmlformats.org/drawingml/2006/table">
            <a:tbl>
              <a:tblPr bandRow="1">
                <a:tableStyleId>{F5AB1C69-6EDB-4FF4-983F-18BD219EF322}</a:tableStyleId>
              </a:tblPr>
              <a:tblGrid>
                <a:gridCol w="1447800"/>
                <a:gridCol w="685800"/>
                <a:gridCol w="1143000"/>
              </a:tblGrid>
              <a:tr h="342900"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 err="1" smtClean="0">
                          <a:solidFill>
                            <a:schemeClr val="tx1"/>
                          </a:solidFill>
                          <a:latin typeface="Aharoni" pitchFamily="2" charset="-79"/>
                          <a:cs typeface="Aharoni" pitchFamily="2" charset="-79"/>
                        </a:rPr>
                        <a:t>Azureus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340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b="0" dirty="0" err="1" smtClean="0">
                          <a:solidFill>
                            <a:schemeClr val="tx1"/>
                          </a:solidFill>
                        </a:rPr>
                        <a:t>kloc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marT="0" marB="0"/>
                </a:tc>
              </a:tr>
              <a:tr h="342900"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 err="1" smtClean="0">
                          <a:solidFill>
                            <a:schemeClr val="tx1"/>
                          </a:solidFill>
                          <a:latin typeface="Aharoni" pitchFamily="2" charset="-79"/>
                          <a:cs typeface="Aharoni" pitchFamily="2" charset="-79"/>
                        </a:rPr>
                        <a:t>Buddi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28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b="0" dirty="0" err="1" smtClean="0">
                          <a:solidFill>
                            <a:schemeClr val="tx1"/>
                          </a:solidFill>
                        </a:rPr>
                        <a:t>kloc</a:t>
                      </a:r>
                      <a:endParaRPr lang="en-US" sz="18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marT="0" marB="0"/>
                </a:tc>
              </a:tr>
              <a:tr h="342900"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Aharoni" pitchFamily="2" charset="-79"/>
                          <a:cs typeface="Aharoni" pitchFamily="2" charset="-79"/>
                        </a:rPr>
                        <a:t>CAROL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18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b="0" dirty="0" err="1" smtClean="0">
                          <a:solidFill>
                            <a:schemeClr val="tx1"/>
                          </a:solidFill>
                        </a:rPr>
                        <a:t>kloc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marT="0" marB="0"/>
                </a:tc>
              </a:tr>
              <a:tr h="342900"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 err="1" smtClean="0">
                          <a:solidFill>
                            <a:schemeClr val="tx1"/>
                          </a:solidFill>
                          <a:latin typeface="Aharoni" pitchFamily="2" charset="-79"/>
                          <a:cs typeface="Aharoni" pitchFamily="2" charset="-79"/>
                        </a:rPr>
                        <a:t>Dnsjava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17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b="0" dirty="0" err="1" smtClean="0">
                          <a:solidFill>
                            <a:schemeClr val="tx1"/>
                          </a:solidFill>
                        </a:rPr>
                        <a:t>kloc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marT="0" marB="0"/>
                </a:tc>
              </a:tr>
              <a:tr h="342900"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Aharoni" pitchFamily="2" charset="-79"/>
                          <a:cs typeface="Aharoni" pitchFamily="2" charset="-79"/>
                        </a:rPr>
                        <a:t>Jakarta CC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b="0" dirty="0" err="1" smtClean="0">
                          <a:solidFill>
                            <a:schemeClr val="tx1"/>
                          </a:solidFill>
                        </a:rPr>
                        <a:t>kloc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marT="0" marB="0"/>
                </a:tc>
              </a:tr>
              <a:tr h="342900"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 err="1" smtClean="0">
                          <a:solidFill>
                            <a:schemeClr val="tx1"/>
                          </a:solidFill>
                          <a:latin typeface="Aharoni" pitchFamily="2" charset="-79"/>
                          <a:cs typeface="Aharoni" pitchFamily="2" charset="-79"/>
                        </a:rPr>
                        <a:t>jEdit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125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b="0" dirty="0" err="1" smtClean="0">
                          <a:solidFill>
                            <a:schemeClr val="tx1"/>
                          </a:solidFill>
                        </a:rPr>
                        <a:t>kloc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marT="0" marB="0"/>
                </a:tc>
              </a:tr>
              <a:tr h="342900"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 err="1" smtClean="0">
                          <a:solidFill>
                            <a:schemeClr val="tx1"/>
                          </a:solidFill>
                          <a:latin typeface="Aharoni" pitchFamily="2" charset="-79"/>
                          <a:cs typeface="Aharoni" pitchFamily="2" charset="-79"/>
                        </a:rPr>
                        <a:t>jMemorize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b="0" dirty="0" err="1" smtClean="0">
                          <a:solidFill>
                            <a:schemeClr val="tx1"/>
                          </a:solidFill>
                        </a:rPr>
                        <a:t>kloc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marT="0" marB="0"/>
                </a:tc>
              </a:tr>
              <a:tr h="342900"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 err="1" smtClean="0">
                          <a:solidFill>
                            <a:schemeClr val="tx1"/>
                          </a:solidFill>
                          <a:latin typeface="Aharoni" pitchFamily="2" charset="-79"/>
                          <a:cs typeface="Aharoni" pitchFamily="2" charset="-79"/>
                        </a:rPr>
                        <a:t>Jmol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88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b="0" dirty="0" err="1" smtClean="0">
                          <a:solidFill>
                            <a:schemeClr val="tx1"/>
                          </a:solidFill>
                        </a:rPr>
                        <a:t>kloc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marT="0" marB="0"/>
                </a:tc>
              </a:tr>
              <a:tr h="342900"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 err="1" smtClean="0">
                          <a:solidFill>
                            <a:schemeClr val="tx1"/>
                          </a:solidFill>
                          <a:latin typeface="Aharoni" pitchFamily="2" charset="-79"/>
                          <a:cs typeface="Aharoni" pitchFamily="2" charset="-79"/>
                        </a:rPr>
                        <a:t>JRuby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72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b="0" dirty="0" err="1" smtClean="0">
                          <a:solidFill>
                            <a:schemeClr val="tx1"/>
                          </a:solidFill>
                        </a:rPr>
                        <a:t>kloc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marT="0" marB="0"/>
                </a:tc>
              </a:tr>
              <a:tr h="342900"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 err="1" smtClean="0">
                          <a:solidFill>
                            <a:schemeClr val="tx1"/>
                          </a:solidFill>
                          <a:latin typeface="Aharoni" pitchFamily="2" charset="-79"/>
                          <a:cs typeface="Aharoni" pitchFamily="2" charset="-79"/>
                        </a:rPr>
                        <a:t>Radeox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71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b="0" dirty="0" err="1" smtClean="0">
                          <a:solidFill>
                            <a:schemeClr val="tx1"/>
                          </a:solidFill>
                        </a:rPr>
                        <a:t>kloc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marT="0" marB="0"/>
                </a:tc>
              </a:tr>
              <a:tr h="342900"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 err="1" smtClean="0">
                          <a:solidFill>
                            <a:schemeClr val="tx1"/>
                          </a:solidFill>
                          <a:latin typeface="Aharoni" pitchFamily="2" charset="-79"/>
                          <a:cs typeface="Aharoni" pitchFamily="2" charset="-79"/>
                        </a:rPr>
                        <a:t>RSSOwl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71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b="0" dirty="0" err="1" smtClean="0">
                          <a:solidFill>
                            <a:schemeClr val="tx1"/>
                          </a:solidFill>
                        </a:rPr>
                        <a:t>kloc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marT="0" marB="0"/>
                </a:tc>
              </a:tr>
              <a:tr h="342900"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Aharoni" pitchFamily="2" charset="-79"/>
                          <a:cs typeface="Aharoni" pitchFamily="2" charset="-79"/>
                        </a:rPr>
                        <a:t>Sphinx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67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b="0" dirty="0" err="1" smtClean="0">
                          <a:solidFill>
                            <a:schemeClr val="tx1"/>
                          </a:solidFill>
                        </a:rPr>
                        <a:t>kloc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marT="0" marB="0"/>
                </a:tc>
              </a:tr>
              <a:tr h="342900"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Aharoni" pitchFamily="2" charset="-79"/>
                          <a:cs typeface="Aharoni" pitchFamily="2" charset="-79"/>
                        </a:rPr>
                        <a:t>TV-Browser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120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b="0" dirty="0" err="1" smtClean="0">
                          <a:solidFill>
                            <a:schemeClr val="tx1"/>
                          </a:solidFill>
                        </a:rPr>
                        <a:t>kloc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marT="0" marB="0"/>
                </a:tc>
              </a:tr>
              <a:tr h="342900"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 err="1" smtClean="0">
                          <a:solidFill>
                            <a:schemeClr val="tx1"/>
                          </a:solidFill>
                          <a:latin typeface="Aharoni" pitchFamily="2" charset="-79"/>
                          <a:cs typeface="Aharoni" pitchFamily="2" charset="-79"/>
                        </a:rPr>
                        <a:t>Zimbra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 marL="45720" marR="45720" marT="0" marB="0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256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marT="0" marB="0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b="0" dirty="0" err="1" smtClean="0">
                          <a:solidFill>
                            <a:schemeClr val="tx1"/>
                          </a:solidFill>
                        </a:rPr>
                        <a:t>kloc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marT="0" marB="0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5253679" y="1219200"/>
            <a:ext cx="35702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multiple open source repositories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51285" y="2514600"/>
            <a:ext cx="220980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37085" y="2133600"/>
            <a:ext cx="212407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70285" y="1828800"/>
            <a:ext cx="2286000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4" name="Straight Arrow Connector 13"/>
          <p:cNvCxnSpPr/>
          <p:nvPr/>
        </p:nvCxnSpPr>
        <p:spPr bwMode="auto">
          <a:xfrm rot="10800000">
            <a:off x="3048000" y="2057400"/>
            <a:ext cx="2209800" cy="1588"/>
          </a:xfrm>
          <a:prstGeom prst="straightConnector1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9" name="TextBox 18"/>
          <p:cNvSpPr txBox="1"/>
          <p:nvPr/>
        </p:nvSpPr>
        <p:spPr>
          <a:xfrm rot="19964724">
            <a:off x="3232645" y="1518082"/>
            <a:ext cx="10695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Berlin Sans FB" pitchFamily="34" charset="0"/>
              </a:rPr>
              <a:t>Popular</a:t>
            </a:r>
            <a:endParaRPr lang="en-US" sz="2000" dirty="0">
              <a:latin typeface="Berlin Sans FB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 rot="20089823">
            <a:off x="3198654" y="1741534"/>
            <a:ext cx="18289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orbel" pitchFamily="34" charset="0"/>
              </a:rPr>
              <a:t>Could   Compile</a:t>
            </a:r>
            <a:endParaRPr lang="en-US" sz="2000" dirty="0">
              <a:latin typeface="Corbe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9" grpId="0"/>
      <p:bldP spid="20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Artificial Corpus</a:t>
            </a:r>
            <a:endParaRPr lang="en-US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257629" y="1284514"/>
          <a:ext cx="3276600" cy="4800600"/>
        </p:xfrm>
        <a:graphic>
          <a:graphicData uri="http://schemas.openxmlformats.org/drawingml/2006/table">
            <a:tbl>
              <a:tblPr bandRow="1">
                <a:tableStyleId>{F5AB1C69-6EDB-4FF4-983F-18BD219EF322}</a:tableStyleId>
              </a:tblPr>
              <a:tblGrid>
                <a:gridCol w="1447800"/>
                <a:gridCol w="685800"/>
                <a:gridCol w="1143000"/>
              </a:tblGrid>
              <a:tr h="342900"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 err="1" smtClean="0">
                          <a:solidFill>
                            <a:schemeClr val="tx1"/>
                          </a:solidFill>
                          <a:latin typeface="Aharoni" pitchFamily="2" charset="-79"/>
                          <a:cs typeface="Aharoni" pitchFamily="2" charset="-79"/>
                        </a:rPr>
                        <a:t>Azureus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340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b="0" dirty="0" err="1" smtClean="0">
                          <a:solidFill>
                            <a:schemeClr val="tx1"/>
                          </a:solidFill>
                        </a:rPr>
                        <a:t>kloc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marT="0" marB="0"/>
                </a:tc>
              </a:tr>
              <a:tr h="342900"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 err="1" smtClean="0">
                          <a:solidFill>
                            <a:schemeClr val="tx1"/>
                          </a:solidFill>
                          <a:latin typeface="Aharoni" pitchFamily="2" charset="-79"/>
                          <a:cs typeface="Aharoni" pitchFamily="2" charset="-79"/>
                        </a:rPr>
                        <a:t>Buddi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28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b="0" dirty="0" err="1" smtClean="0">
                          <a:solidFill>
                            <a:schemeClr val="tx1"/>
                          </a:solidFill>
                        </a:rPr>
                        <a:t>kloc</a:t>
                      </a:r>
                      <a:endParaRPr lang="en-US" sz="18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marT="0" marB="0"/>
                </a:tc>
              </a:tr>
              <a:tr h="342900"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Aharoni" pitchFamily="2" charset="-79"/>
                          <a:cs typeface="Aharoni" pitchFamily="2" charset="-79"/>
                        </a:rPr>
                        <a:t>CAROL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18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b="0" dirty="0" err="1" smtClean="0">
                          <a:solidFill>
                            <a:schemeClr val="tx1"/>
                          </a:solidFill>
                        </a:rPr>
                        <a:t>kloc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marT="0" marB="0"/>
                </a:tc>
              </a:tr>
              <a:tr h="342900"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 err="1" smtClean="0">
                          <a:solidFill>
                            <a:schemeClr val="tx1"/>
                          </a:solidFill>
                          <a:latin typeface="Aharoni" pitchFamily="2" charset="-79"/>
                          <a:cs typeface="Aharoni" pitchFamily="2" charset="-79"/>
                        </a:rPr>
                        <a:t>Dnsjava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17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b="0" dirty="0" err="1" smtClean="0">
                          <a:solidFill>
                            <a:schemeClr val="tx1"/>
                          </a:solidFill>
                        </a:rPr>
                        <a:t>kloc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marT="0" marB="0"/>
                </a:tc>
              </a:tr>
              <a:tr h="342900"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Aharoni" pitchFamily="2" charset="-79"/>
                          <a:cs typeface="Aharoni" pitchFamily="2" charset="-79"/>
                        </a:rPr>
                        <a:t>Jakarta CC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b="0" dirty="0" err="1" smtClean="0">
                          <a:solidFill>
                            <a:schemeClr val="tx1"/>
                          </a:solidFill>
                        </a:rPr>
                        <a:t>kloc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marT="0" marB="0"/>
                </a:tc>
              </a:tr>
              <a:tr h="342900"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 err="1" smtClean="0">
                          <a:solidFill>
                            <a:schemeClr val="tx1"/>
                          </a:solidFill>
                          <a:latin typeface="Aharoni" pitchFamily="2" charset="-79"/>
                          <a:cs typeface="Aharoni" pitchFamily="2" charset="-79"/>
                        </a:rPr>
                        <a:t>jEdit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125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b="0" dirty="0" err="1" smtClean="0">
                          <a:solidFill>
                            <a:schemeClr val="tx1"/>
                          </a:solidFill>
                        </a:rPr>
                        <a:t>kloc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marT="0" marB="0"/>
                </a:tc>
              </a:tr>
              <a:tr h="342900"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 err="1" smtClean="0">
                          <a:solidFill>
                            <a:schemeClr val="tx1"/>
                          </a:solidFill>
                          <a:latin typeface="Aharoni" pitchFamily="2" charset="-79"/>
                          <a:cs typeface="Aharoni" pitchFamily="2" charset="-79"/>
                        </a:rPr>
                        <a:t>jMemorize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b="0" dirty="0" err="1" smtClean="0">
                          <a:solidFill>
                            <a:schemeClr val="tx1"/>
                          </a:solidFill>
                        </a:rPr>
                        <a:t>kloc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marT="0" marB="0"/>
                </a:tc>
              </a:tr>
              <a:tr h="342900"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 err="1" smtClean="0">
                          <a:solidFill>
                            <a:schemeClr val="tx1"/>
                          </a:solidFill>
                          <a:latin typeface="Aharoni" pitchFamily="2" charset="-79"/>
                          <a:cs typeface="Aharoni" pitchFamily="2" charset="-79"/>
                        </a:rPr>
                        <a:t>Jmol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88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b="0" dirty="0" err="1" smtClean="0">
                          <a:solidFill>
                            <a:schemeClr val="tx1"/>
                          </a:solidFill>
                        </a:rPr>
                        <a:t>kloc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marT="0" marB="0"/>
                </a:tc>
              </a:tr>
              <a:tr h="342900"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 err="1" smtClean="0">
                          <a:solidFill>
                            <a:schemeClr val="tx1"/>
                          </a:solidFill>
                          <a:latin typeface="Aharoni" pitchFamily="2" charset="-79"/>
                          <a:cs typeface="Aharoni" pitchFamily="2" charset="-79"/>
                        </a:rPr>
                        <a:t>JRuby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72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b="0" dirty="0" err="1" smtClean="0">
                          <a:solidFill>
                            <a:schemeClr val="tx1"/>
                          </a:solidFill>
                        </a:rPr>
                        <a:t>kloc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marT="0" marB="0"/>
                </a:tc>
              </a:tr>
              <a:tr h="342900"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 err="1" smtClean="0">
                          <a:solidFill>
                            <a:schemeClr val="tx1"/>
                          </a:solidFill>
                          <a:latin typeface="Aharoni" pitchFamily="2" charset="-79"/>
                          <a:cs typeface="Aharoni" pitchFamily="2" charset="-79"/>
                        </a:rPr>
                        <a:t>Radeox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71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b="0" dirty="0" err="1" smtClean="0">
                          <a:solidFill>
                            <a:schemeClr val="tx1"/>
                          </a:solidFill>
                        </a:rPr>
                        <a:t>kloc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marT="0" marB="0"/>
                </a:tc>
              </a:tr>
              <a:tr h="342900"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 err="1" smtClean="0">
                          <a:solidFill>
                            <a:schemeClr val="tx1"/>
                          </a:solidFill>
                          <a:latin typeface="Aharoni" pitchFamily="2" charset="-79"/>
                          <a:cs typeface="Aharoni" pitchFamily="2" charset="-79"/>
                        </a:rPr>
                        <a:t>RSSOwl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71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b="0" dirty="0" err="1" smtClean="0">
                          <a:solidFill>
                            <a:schemeClr val="tx1"/>
                          </a:solidFill>
                        </a:rPr>
                        <a:t>kloc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marT="0" marB="0"/>
                </a:tc>
              </a:tr>
              <a:tr h="342900"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Aharoni" pitchFamily="2" charset="-79"/>
                          <a:cs typeface="Aharoni" pitchFamily="2" charset="-79"/>
                        </a:rPr>
                        <a:t>Sphinx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67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b="0" dirty="0" err="1" smtClean="0">
                          <a:solidFill>
                            <a:schemeClr val="tx1"/>
                          </a:solidFill>
                        </a:rPr>
                        <a:t>kloc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marT="0" marB="0"/>
                </a:tc>
              </a:tr>
              <a:tr h="342900"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Aharoni" pitchFamily="2" charset="-79"/>
                          <a:cs typeface="Aharoni" pitchFamily="2" charset="-79"/>
                        </a:rPr>
                        <a:t>TV-Browser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120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b="0" dirty="0" err="1" smtClean="0">
                          <a:solidFill>
                            <a:schemeClr val="tx1"/>
                          </a:solidFill>
                        </a:rPr>
                        <a:t>kloc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marT="0" marB="0"/>
                </a:tc>
              </a:tr>
              <a:tr h="342900"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 err="1" smtClean="0">
                          <a:solidFill>
                            <a:schemeClr val="tx1"/>
                          </a:solidFill>
                          <a:latin typeface="Aharoni" pitchFamily="2" charset="-79"/>
                          <a:cs typeface="Aharoni" pitchFamily="2" charset="-79"/>
                        </a:rPr>
                        <a:t>Zimbra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 marL="45720" marR="45720" marT="0" marB="0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256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marT="0" marB="0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b="0" dirty="0" err="1" smtClean="0">
                          <a:solidFill>
                            <a:schemeClr val="tx1"/>
                          </a:solidFill>
                        </a:rPr>
                        <a:t>kloc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marT="0" marB="0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4419600"/>
            <a:ext cx="4019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Left Brace 12"/>
          <p:cNvSpPr/>
          <p:nvPr/>
        </p:nvSpPr>
        <p:spPr bwMode="auto">
          <a:xfrm>
            <a:off x="4343400" y="4419600"/>
            <a:ext cx="506311" cy="1676401"/>
          </a:xfrm>
          <a:prstGeom prst="leftBrace">
            <a:avLst>
              <a:gd name="adj1" fmla="val 8333"/>
              <a:gd name="adj2" fmla="val 72815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Freeform 14"/>
          <p:cNvSpPr/>
          <p:nvPr/>
        </p:nvSpPr>
        <p:spPr bwMode="auto">
          <a:xfrm flipV="1">
            <a:off x="1752599" y="4191000"/>
            <a:ext cx="2590801" cy="1447800"/>
          </a:xfrm>
          <a:custGeom>
            <a:avLst/>
            <a:gdLst>
              <a:gd name="connsiteX0" fmla="*/ 0 w 3178629"/>
              <a:gd name="connsiteY0" fmla="*/ 1226457 h 1226457"/>
              <a:gd name="connsiteX1" fmla="*/ 1524000 w 3178629"/>
              <a:gd name="connsiteY1" fmla="*/ 979714 h 1226457"/>
              <a:gd name="connsiteX2" fmla="*/ 1785258 w 3178629"/>
              <a:gd name="connsiteY2" fmla="*/ 232228 h 1226457"/>
              <a:gd name="connsiteX3" fmla="*/ 3178629 w 3178629"/>
              <a:gd name="connsiteY3" fmla="*/ 0 h 1226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78629" h="1226457">
                <a:moveTo>
                  <a:pt x="0" y="1226457"/>
                </a:moveTo>
                <a:cubicBezTo>
                  <a:pt x="613228" y="1185938"/>
                  <a:pt x="1226457" y="1145419"/>
                  <a:pt x="1524000" y="979714"/>
                </a:cubicBezTo>
                <a:cubicBezTo>
                  <a:pt x="1821543" y="814009"/>
                  <a:pt x="1509487" y="395514"/>
                  <a:pt x="1785258" y="232228"/>
                </a:cubicBezTo>
                <a:cubicBezTo>
                  <a:pt x="2061030" y="68942"/>
                  <a:pt x="2619829" y="34471"/>
                  <a:pt x="3178629" y="0"/>
                </a:cubicBez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Artificial Corpus</a:t>
            </a:r>
            <a:endParaRPr lang="en-US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4419600"/>
            <a:ext cx="4019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3200400" y="1371600"/>
            <a:ext cx="5698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RubySymbol.newSymbol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getRuntime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(), name)</a:t>
            </a:r>
            <a:endParaRPr lang="en-US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" name="Arc 8"/>
          <p:cNvSpPr/>
          <p:nvPr/>
        </p:nvSpPr>
        <p:spPr bwMode="auto">
          <a:xfrm rot="6125727" flipH="1">
            <a:off x="5090318" y="2605753"/>
            <a:ext cx="4390679" cy="2115860"/>
          </a:xfrm>
          <a:prstGeom prst="arc">
            <a:avLst>
              <a:gd name="adj1" fmla="val 12401471"/>
              <a:gd name="adj2" fmla="val 21088419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Artificial Corpus</a:t>
            </a:r>
            <a:endParaRPr lang="en-US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4419600"/>
            <a:ext cx="4019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3200400" y="1371600"/>
            <a:ext cx="5698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chemeClr val="bg1">
                    <a:lumMod val="65000"/>
                  </a:schemeClr>
                </a:solidFill>
                <a:latin typeface="Courier New" pitchFamily="49" charset="0"/>
                <a:cs typeface="Courier New" pitchFamily="49" charset="0"/>
              </a:rPr>
              <a:t>RubySymbol.newSymbol</a:t>
            </a:r>
            <a:r>
              <a:rPr lang="en-US" b="1" dirty="0" smtClean="0">
                <a:solidFill>
                  <a:schemeClr val="bg1">
                    <a:lumMod val="65000"/>
                  </a:schemeClr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b="1" dirty="0" err="1" smtClean="0">
                <a:solidFill>
                  <a:schemeClr val="bg1">
                    <a:lumMod val="65000"/>
                  </a:schemeClr>
                </a:solidFill>
                <a:latin typeface="Courier New" pitchFamily="49" charset="0"/>
                <a:cs typeface="Courier New" pitchFamily="49" charset="0"/>
              </a:rPr>
              <a:t>getRuntime</a:t>
            </a:r>
            <a:r>
              <a:rPr lang="en-US" b="1" dirty="0" smtClean="0">
                <a:solidFill>
                  <a:schemeClr val="bg1">
                    <a:lumMod val="65000"/>
                  </a:schemeClr>
                </a:solidFill>
                <a:latin typeface="Courier New" pitchFamily="49" charset="0"/>
                <a:cs typeface="Courier New" pitchFamily="49" charset="0"/>
              </a:rPr>
              <a:t>(), name)</a:t>
            </a:r>
            <a:endParaRPr lang="en-US" b="1" dirty="0">
              <a:solidFill>
                <a:schemeClr val="bg1">
                  <a:lumMod val="65000"/>
                </a:schemeClr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95600" y="2438400"/>
            <a:ext cx="5974713" cy="646331"/>
          </a:xfrm>
          <a:prstGeom prst="rect">
            <a:avLst/>
          </a:prstGeom>
          <a:noFill/>
        </p:spPr>
        <p:txBody>
          <a:bodyPr wrap="none" spcCol="91440" rtlCol="0">
            <a:spAutoFit/>
          </a:bodyPr>
          <a:lstStyle/>
          <a:p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RubySymbol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newSymbol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getRuntime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  name</a:t>
            </a:r>
          </a:p>
          <a:p>
            <a:endParaRPr lang="en-US" b="1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Artificial Corpus</a:t>
            </a:r>
            <a:endParaRPr lang="en-US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4419600"/>
            <a:ext cx="4019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3200400" y="1371600"/>
            <a:ext cx="5698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chemeClr val="bg1">
                    <a:lumMod val="65000"/>
                  </a:schemeClr>
                </a:solidFill>
                <a:latin typeface="Courier New" pitchFamily="49" charset="0"/>
                <a:cs typeface="Courier New" pitchFamily="49" charset="0"/>
              </a:rPr>
              <a:t>RubySymbol.newSymbol</a:t>
            </a:r>
            <a:r>
              <a:rPr lang="en-US" b="1" dirty="0" smtClean="0">
                <a:solidFill>
                  <a:schemeClr val="bg1">
                    <a:lumMod val="65000"/>
                  </a:schemeClr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b="1" dirty="0" err="1" smtClean="0">
                <a:solidFill>
                  <a:schemeClr val="bg1">
                    <a:lumMod val="65000"/>
                  </a:schemeClr>
                </a:solidFill>
                <a:latin typeface="Courier New" pitchFamily="49" charset="0"/>
                <a:cs typeface="Courier New" pitchFamily="49" charset="0"/>
              </a:rPr>
              <a:t>getRuntime</a:t>
            </a:r>
            <a:r>
              <a:rPr lang="en-US" b="1" dirty="0" smtClean="0">
                <a:solidFill>
                  <a:schemeClr val="bg1">
                    <a:lumMod val="65000"/>
                  </a:schemeClr>
                </a:solidFill>
                <a:latin typeface="Courier New" pitchFamily="49" charset="0"/>
                <a:cs typeface="Courier New" pitchFamily="49" charset="0"/>
              </a:rPr>
              <a:t>(), name)</a:t>
            </a:r>
            <a:endParaRPr lang="en-US" b="1" dirty="0">
              <a:solidFill>
                <a:schemeClr val="bg1">
                  <a:lumMod val="65000"/>
                </a:schemeClr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95600" y="2438400"/>
            <a:ext cx="5974713" cy="923330"/>
          </a:xfrm>
          <a:prstGeom prst="rect">
            <a:avLst/>
          </a:prstGeom>
          <a:noFill/>
        </p:spPr>
        <p:txBody>
          <a:bodyPr wrap="none" spcCol="91440" rtlCol="0">
            <a:spAutoFit/>
          </a:bodyPr>
          <a:lstStyle/>
          <a:p>
            <a:r>
              <a:rPr lang="en-US" b="1" dirty="0" err="1" smtClean="0">
                <a:solidFill>
                  <a:schemeClr val="bg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RubySymbol</a:t>
            </a:r>
            <a:r>
              <a:rPr lang="en-US" b="1" dirty="0" smtClean="0">
                <a:solidFill>
                  <a:schemeClr val="bg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b="1" dirty="0" err="1" smtClean="0">
                <a:solidFill>
                  <a:schemeClr val="bg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newSymbol</a:t>
            </a:r>
            <a:r>
              <a:rPr lang="en-US" b="1" dirty="0" smtClean="0">
                <a:solidFill>
                  <a:schemeClr val="bg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b="1" dirty="0" err="1" smtClean="0">
                <a:solidFill>
                  <a:schemeClr val="bg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getRuntime</a:t>
            </a:r>
            <a:r>
              <a:rPr lang="en-US" b="1" dirty="0" smtClean="0">
                <a:solidFill>
                  <a:schemeClr val="bg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  name</a:t>
            </a:r>
          </a:p>
          <a:p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Ruby Symbol  new Symbol  get Runtime  name</a:t>
            </a:r>
          </a:p>
          <a:p>
            <a:endParaRPr lang="en-US" b="1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Artificial Corpus</a:t>
            </a:r>
            <a:endParaRPr lang="en-US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4419600"/>
            <a:ext cx="4019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3200400" y="1371600"/>
            <a:ext cx="5698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chemeClr val="bg1">
                    <a:lumMod val="65000"/>
                  </a:schemeClr>
                </a:solidFill>
                <a:latin typeface="Courier New" pitchFamily="49" charset="0"/>
                <a:cs typeface="Courier New" pitchFamily="49" charset="0"/>
              </a:rPr>
              <a:t>RubySymbol.newSymbol</a:t>
            </a:r>
            <a:r>
              <a:rPr lang="en-US" b="1" dirty="0" smtClean="0">
                <a:solidFill>
                  <a:schemeClr val="bg1">
                    <a:lumMod val="65000"/>
                  </a:schemeClr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b="1" dirty="0" err="1" smtClean="0">
                <a:solidFill>
                  <a:schemeClr val="bg1">
                    <a:lumMod val="65000"/>
                  </a:schemeClr>
                </a:solidFill>
                <a:latin typeface="Courier New" pitchFamily="49" charset="0"/>
                <a:cs typeface="Courier New" pitchFamily="49" charset="0"/>
              </a:rPr>
              <a:t>getRuntime</a:t>
            </a:r>
            <a:r>
              <a:rPr lang="en-US" b="1" dirty="0" smtClean="0">
                <a:solidFill>
                  <a:schemeClr val="bg1">
                    <a:lumMod val="65000"/>
                  </a:schemeClr>
                </a:solidFill>
                <a:latin typeface="Courier New" pitchFamily="49" charset="0"/>
                <a:cs typeface="Courier New" pitchFamily="49" charset="0"/>
              </a:rPr>
              <a:t>(), name)</a:t>
            </a:r>
            <a:endParaRPr lang="en-US" b="1" dirty="0">
              <a:solidFill>
                <a:schemeClr val="bg1">
                  <a:lumMod val="65000"/>
                </a:schemeClr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95600" y="2438400"/>
            <a:ext cx="5974713" cy="1200329"/>
          </a:xfrm>
          <a:prstGeom prst="rect">
            <a:avLst/>
          </a:prstGeom>
          <a:noFill/>
        </p:spPr>
        <p:txBody>
          <a:bodyPr wrap="none" spcCol="91440" rtlCol="0">
            <a:spAutoFit/>
          </a:bodyPr>
          <a:lstStyle/>
          <a:p>
            <a:r>
              <a:rPr lang="en-US" b="1" dirty="0" err="1" smtClean="0">
                <a:solidFill>
                  <a:schemeClr val="bg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RubySymbol</a:t>
            </a:r>
            <a:r>
              <a:rPr lang="en-US" b="1" dirty="0" smtClean="0">
                <a:solidFill>
                  <a:schemeClr val="bg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b="1" dirty="0" err="1" smtClean="0">
                <a:solidFill>
                  <a:schemeClr val="bg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newSymbol</a:t>
            </a:r>
            <a:r>
              <a:rPr lang="en-US" b="1" dirty="0" smtClean="0">
                <a:solidFill>
                  <a:schemeClr val="bg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b="1" dirty="0" err="1" smtClean="0">
                <a:solidFill>
                  <a:schemeClr val="bg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getRuntime</a:t>
            </a:r>
            <a:r>
              <a:rPr lang="en-US" b="1" dirty="0" smtClean="0">
                <a:solidFill>
                  <a:schemeClr val="bg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  name</a:t>
            </a:r>
          </a:p>
          <a:p>
            <a:r>
              <a:rPr lang="en-US" b="1" dirty="0" smtClean="0">
                <a:solidFill>
                  <a:schemeClr val="bg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Ruby Symbol  new Symbol  get Runtime  name</a:t>
            </a:r>
          </a:p>
          <a:p>
            <a:r>
              <a:rPr lang="en-US" b="1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ruby symbol  new symbol  get runtime  name</a:t>
            </a:r>
          </a:p>
          <a:p>
            <a:endParaRPr lang="en-US" b="1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AutoComplete</a:t>
            </a:r>
            <a:endParaRPr lang="en-US" dirty="0"/>
          </a:p>
        </p:txBody>
      </p:sp>
      <p:pic>
        <p:nvPicPr>
          <p:cNvPr id="13" name="Picture 12" descr="autocomplete1_tri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56954"/>
            <a:ext cx="8287907" cy="2657846"/>
          </a:xfrm>
          <a:prstGeom prst="rect">
            <a:avLst/>
          </a:prstGeom>
        </p:spPr>
      </p:pic>
      <p:grpSp>
        <p:nvGrpSpPr>
          <p:cNvPr id="3" name="Group 19"/>
          <p:cNvGrpSpPr/>
          <p:nvPr/>
        </p:nvGrpSpPr>
        <p:grpSpPr>
          <a:xfrm>
            <a:off x="3578356" y="3657600"/>
            <a:ext cx="4803644" cy="2514600"/>
            <a:chOff x="3578356" y="3657600"/>
            <a:chExt cx="4803644" cy="2514600"/>
          </a:xfrm>
        </p:grpSpPr>
        <p:sp>
          <p:nvSpPr>
            <p:cNvPr id="24" name="Cloud 23"/>
            <p:cNvSpPr/>
            <p:nvPr/>
          </p:nvSpPr>
          <p:spPr bwMode="auto">
            <a:xfrm>
              <a:off x="3578356" y="3657600"/>
              <a:ext cx="4803644" cy="1981200"/>
            </a:xfrm>
            <a:prstGeom prst="cloud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406616" y="4122003"/>
              <a:ext cx="321338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chemeClr val="bg1">
                      <a:lumMod val="75000"/>
                    </a:schemeClr>
                  </a:solidFill>
                  <a:cs typeface="Courier New" pitchFamily="49" charset="0"/>
                </a:rPr>
                <a:t>read a line from </a:t>
              </a:r>
              <a:r>
                <a:rPr lang="en-US" sz="2400" b="1" dirty="0" err="1" smtClean="0">
                  <a:solidFill>
                    <a:schemeClr val="bg1">
                      <a:lumMod val="75000"/>
                    </a:schemeClr>
                  </a:solidFill>
                  <a:cs typeface="Courier New" pitchFamily="49" charset="0"/>
                </a:rPr>
                <a:t>src</a:t>
              </a:r>
              <a:r>
                <a:rPr lang="en-US" sz="2400" b="1" dirty="0" smtClean="0">
                  <a:solidFill>
                    <a:schemeClr val="bg1">
                      <a:lumMod val="75000"/>
                    </a:schemeClr>
                  </a:solidFill>
                  <a:cs typeface="Courier New" pitchFamily="49" charset="0"/>
                </a:rPr>
                <a:t>,</a:t>
              </a:r>
            </a:p>
            <a:p>
              <a:r>
                <a:rPr lang="en-US" sz="2400" b="1" dirty="0" smtClean="0">
                  <a:solidFill>
                    <a:schemeClr val="bg1">
                      <a:lumMod val="75000"/>
                    </a:schemeClr>
                  </a:solidFill>
                  <a:cs typeface="Courier New" pitchFamily="49" charset="0"/>
                </a:rPr>
                <a:t>and add it to </a:t>
              </a:r>
              <a:r>
                <a:rPr lang="en-US" sz="2400" b="1" dirty="0" smtClean="0">
                  <a:cs typeface="Courier New" pitchFamily="49" charset="0"/>
                </a:rPr>
                <a:t>array</a:t>
              </a:r>
              <a:endParaRPr lang="en-US" sz="2400" b="1" dirty="0">
                <a:cs typeface="Courier New" pitchFamily="49" charset="0"/>
              </a:endParaRPr>
            </a:p>
          </p:txBody>
        </p:sp>
        <p:sp>
          <p:nvSpPr>
            <p:cNvPr id="26" name="Oval 25"/>
            <p:cNvSpPr/>
            <p:nvPr/>
          </p:nvSpPr>
          <p:spPr bwMode="auto">
            <a:xfrm>
              <a:off x="6737096" y="5479143"/>
              <a:ext cx="400304" cy="304800"/>
            </a:xfrm>
            <a:prstGeom prst="ellipse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7" name="Oval 26"/>
            <p:cNvSpPr/>
            <p:nvPr/>
          </p:nvSpPr>
          <p:spPr bwMode="auto">
            <a:xfrm>
              <a:off x="7086600" y="5812971"/>
              <a:ext cx="250371" cy="203200"/>
            </a:xfrm>
            <a:prstGeom prst="ellipse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8" name="Oval 27"/>
            <p:cNvSpPr/>
            <p:nvPr/>
          </p:nvSpPr>
          <p:spPr bwMode="auto">
            <a:xfrm>
              <a:off x="7293356" y="6096000"/>
              <a:ext cx="98044" cy="76200"/>
            </a:xfrm>
            <a:prstGeom prst="ellipse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Artificial Corpus</a:t>
            </a:r>
            <a:endParaRPr lang="en-US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4419600"/>
            <a:ext cx="4019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3200400" y="1371600"/>
            <a:ext cx="5698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chemeClr val="bg1">
                    <a:lumMod val="65000"/>
                  </a:schemeClr>
                </a:solidFill>
                <a:latin typeface="Courier New" pitchFamily="49" charset="0"/>
                <a:cs typeface="Courier New" pitchFamily="49" charset="0"/>
              </a:rPr>
              <a:t>RubySymbol.newSymbol</a:t>
            </a:r>
            <a:r>
              <a:rPr lang="en-US" b="1" dirty="0" smtClean="0">
                <a:solidFill>
                  <a:schemeClr val="bg1">
                    <a:lumMod val="65000"/>
                  </a:schemeClr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b="1" dirty="0" err="1" smtClean="0">
                <a:solidFill>
                  <a:schemeClr val="bg1">
                    <a:lumMod val="65000"/>
                  </a:schemeClr>
                </a:solidFill>
                <a:latin typeface="Courier New" pitchFamily="49" charset="0"/>
                <a:cs typeface="Courier New" pitchFamily="49" charset="0"/>
              </a:rPr>
              <a:t>getRuntime</a:t>
            </a:r>
            <a:r>
              <a:rPr lang="en-US" b="1" dirty="0" smtClean="0">
                <a:solidFill>
                  <a:schemeClr val="bg1">
                    <a:lumMod val="65000"/>
                  </a:schemeClr>
                </a:solidFill>
                <a:latin typeface="Courier New" pitchFamily="49" charset="0"/>
                <a:cs typeface="Courier New" pitchFamily="49" charset="0"/>
              </a:rPr>
              <a:t>(), name)</a:t>
            </a:r>
            <a:endParaRPr lang="en-US" b="1" dirty="0">
              <a:solidFill>
                <a:schemeClr val="bg1">
                  <a:lumMod val="65000"/>
                </a:schemeClr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95600" y="2438400"/>
            <a:ext cx="5974713" cy="1477328"/>
          </a:xfrm>
          <a:prstGeom prst="rect">
            <a:avLst/>
          </a:prstGeom>
          <a:noFill/>
        </p:spPr>
        <p:txBody>
          <a:bodyPr wrap="none" spcCol="91440" rtlCol="0">
            <a:spAutoFit/>
          </a:bodyPr>
          <a:lstStyle/>
          <a:p>
            <a:r>
              <a:rPr lang="en-US" b="1" dirty="0" err="1" smtClean="0">
                <a:solidFill>
                  <a:schemeClr val="bg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RubySymbol</a:t>
            </a:r>
            <a:r>
              <a:rPr lang="en-US" b="1" dirty="0" smtClean="0">
                <a:solidFill>
                  <a:schemeClr val="bg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b="1" dirty="0" err="1" smtClean="0">
                <a:solidFill>
                  <a:schemeClr val="bg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newSymbol</a:t>
            </a:r>
            <a:r>
              <a:rPr lang="en-US" b="1" dirty="0" smtClean="0">
                <a:solidFill>
                  <a:schemeClr val="bg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b="1" dirty="0" err="1" smtClean="0">
                <a:solidFill>
                  <a:schemeClr val="bg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getRuntime</a:t>
            </a:r>
            <a:r>
              <a:rPr lang="en-US" b="1" dirty="0" smtClean="0">
                <a:solidFill>
                  <a:schemeClr val="bg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  name</a:t>
            </a:r>
          </a:p>
          <a:p>
            <a:r>
              <a:rPr lang="en-US" b="1" dirty="0" smtClean="0">
                <a:solidFill>
                  <a:schemeClr val="bg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Ruby Symbol  new Symbol  get Runtime  name</a:t>
            </a:r>
          </a:p>
          <a:p>
            <a:r>
              <a:rPr lang="en-US" b="1" dirty="0" smtClean="0">
                <a:solidFill>
                  <a:schemeClr val="bg1">
                    <a:lumMod val="75000"/>
                  </a:schemeClr>
                </a:solidFill>
                <a:latin typeface="Courier New" pitchFamily="49" charset="0"/>
                <a:ea typeface="Batang" pitchFamily="18" charset="-127"/>
                <a:cs typeface="Courier New" pitchFamily="49" charset="0"/>
              </a:rPr>
              <a:t>ruby symbol  new symbol  get runtime  name</a:t>
            </a:r>
          </a:p>
          <a:p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name runtime get symbol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symbol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ruby new</a:t>
            </a:r>
          </a:p>
          <a:p>
            <a:endParaRPr lang="en-US" b="1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Artificial Corpus</a:t>
            </a:r>
            <a:endParaRPr lang="en-US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4419600"/>
            <a:ext cx="4019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3200400" y="1371600"/>
            <a:ext cx="5698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chemeClr val="bg1">
                    <a:lumMod val="65000"/>
                  </a:schemeClr>
                </a:solidFill>
                <a:latin typeface="Courier New" pitchFamily="49" charset="0"/>
                <a:cs typeface="Courier New" pitchFamily="49" charset="0"/>
              </a:rPr>
              <a:t>RubySymbol.newSymbol</a:t>
            </a:r>
            <a:r>
              <a:rPr lang="en-US" b="1" dirty="0" smtClean="0">
                <a:solidFill>
                  <a:schemeClr val="bg1">
                    <a:lumMod val="65000"/>
                  </a:schemeClr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b="1" dirty="0" err="1" smtClean="0">
                <a:solidFill>
                  <a:schemeClr val="bg1">
                    <a:lumMod val="65000"/>
                  </a:schemeClr>
                </a:solidFill>
                <a:latin typeface="Courier New" pitchFamily="49" charset="0"/>
                <a:cs typeface="Courier New" pitchFamily="49" charset="0"/>
              </a:rPr>
              <a:t>getRuntime</a:t>
            </a:r>
            <a:r>
              <a:rPr lang="en-US" b="1" dirty="0" smtClean="0">
                <a:solidFill>
                  <a:schemeClr val="bg1">
                    <a:lumMod val="65000"/>
                  </a:schemeClr>
                </a:solidFill>
                <a:latin typeface="Courier New" pitchFamily="49" charset="0"/>
                <a:cs typeface="Courier New" pitchFamily="49" charset="0"/>
              </a:rPr>
              <a:t>(), name)</a:t>
            </a:r>
            <a:endParaRPr lang="en-US" b="1" dirty="0">
              <a:solidFill>
                <a:schemeClr val="bg1">
                  <a:lumMod val="65000"/>
                </a:schemeClr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" name="Arc 6"/>
          <p:cNvSpPr/>
          <p:nvPr/>
        </p:nvSpPr>
        <p:spPr bwMode="auto">
          <a:xfrm rot="6125727" flipH="1">
            <a:off x="4480718" y="2605753"/>
            <a:ext cx="4390679" cy="2115860"/>
          </a:xfrm>
          <a:prstGeom prst="arc">
            <a:avLst>
              <a:gd name="adj1" fmla="val 12401471"/>
              <a:gd name="adj2" fmla="val 17069714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95600" y="2438400"/>
            <a:ext cx="5561138" cy="1477328"/>
          </a:xfrm>
          <a:prstGeom prst="rect">
            <a:avLst/>
          </a:prstGeom>
          <a:noFill/>
        </p:spPr>
        <p:txBody>
          <a:bodyPr wrap="none" spcCol="91440" rtlCol="0">
            <a:spAutoFit/>
          </a:bodyPr>
          <a:lstStyle/>
          <a:p>
            <a:endParaRPr lang="en-US" b="1" dirty="0" smtClean="0">
              <a:latin typeface="Courier New" pitchFamily="49" charset="0"/>
              <a:cs typeface="Courier New" pitchFamily="49" charset="0"/>
            </a:endParaRPr>
          </a:p>
          <a:p>
            <a:endParaRPr lang="en-US" b="1" dirty="0" smtClean="0">
              <a:latin typeface="Courier New" pitchFamily="49" charset="0"/>
              <a:cs typeface="Courier New" pitchFamily="49" charset="0"/>
            </a:endParaRPr>
          </a:p>
          <a:p>
            <a:endParaRPr lang="en-US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name runtime get symbol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symbol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ruby new</a:t>
            </a:r>
          </a:p>
          <a:p>
            <a:endParaRPr lang="en-US" b="1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Artificial Corpus</a:t>
            </a:r>
            <a:endParaRPr lang="en-US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4419600"/>
            <a:ext cx="4019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3200400" y="1371600"/>
            <a:ext cx="5698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chemeClr val="bg1">
                    <a:lumMod val="65000"/>
                  </a:schemeClr>
                </a:solidFill>
                <a:latin typeface="Courier New" pitchFamily="49" charset="0"/>
                <a:cs typeface="Courier New" pitchFamily="49" charset="0"/>
              </a:rPr>
              <a:t>RubySymbol.newSymbol</a:t>
            </a:r>
            <a:r>
              <a:rPr lang="en-US" b="1" dirty="0" smtClean="0">
                <a:solidFill>
                  <a:schemeClr val="bg1">
                    <a:lumMod val="65000"/>
                  </a:schemeClr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b="1" dirty="0" err="1" smtClean="0">
                <a:solidFill>
                  <a:schemeClr val="bg1">
                    <a:lumMod val="65000"/>
                  </a:schemeClr>
                </a:solidFill>
                <a:latin typeface="Courier New" pitchFamily="49" charset="0"/>
                <a:cs typeface="Courier New" pitchFamily="49" charset="0"/>
              </a:rPr>
              <a:t>getRuntime</a:t>
            </a:r>
            <a:r>
              <a:rPr lang="en-US" b="1" dirty="0" smtClean="0">
                <a:solidFill>
                  <a:schemeClr val="bg1">
                    <a:lumMod val="65000"/>
                  </a:schemeClr>
                </a:solidFill>
                <a:latin typeface="Courier New" pitchFamily="49" charset="0"/>
                <a:cs typeface="Courier New" pitchFamily="49" charset="0"/>
              </a:rPr>
              <a:t>(), name)</a:t>
            </a:r>
            <a:endParaRPr lang="en-US" b="1" dirty="0">
              <a:solidFill>
                <a:schemeClr val="bg1">
                  <a:lumMod val="65000"/>
                </a:schemeClr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65887" y="4038600"/>
            <a:ext cx="4373313" cy="307777"/>
          </a:xfrm>
          <a:prstGeom prst="rect">
            <a:avLst/>
          </a:prstGeom>
          <a:noFill/>
        </p:spPr>
        <p:txBody>
          <a:bodyPr wrap="none" spcCol="91440" rtlCol="0">
            <a:spAutoFit/>
          </a:bodyPr>
          <a:lstStyle/>
          <a:p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name runtime get symbol 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symbol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ruby new</a:t>
            </a:r>
            <a:endParaRPr lang="en-US" sz="14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" name="Arc 6"/>
          <p:cNvSpPr/>
          <p:nvPr/>
        </p:nvSpPr>
        <p:spPr bwMode="auto">
          <a:xfrm rot="6125727" flipH="1">
            <a:off x="4480718" y="2605753"/>
            <a:ext cx="4390679" cy="2115860"/>
          </a:xfrm>
          <a:prstGeom prst="arc">
            <a:avLst>
              <a:gd name="adj1" fmla="val 12401471"/>
              <a:gd name="adj2" fmla="val 14740052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533400" y="5105400"/>
            <a:ext cx="2667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kern="0" dirty="0" smtClean="0">
                <a:solidFill>
                  <a:srgbClr val="CC6600"/>
                </a:solidFill>
                <a:latin typeface="+mj-lt"/>
                <a:ea typeface="+mj-ea"/>
                <a:cs typeface="+mj-cs"/>
              </a:rPr>
              <a:t>Algorithm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CC66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10" name="Straight Arrow Connector 9"/>
          <p:cNvCxnSpPr/>
          <p:nvPr/>
        </p:nvCxnSpPr>
        <p:spPr bwMode="auto">
          <a:xfrm rot="10800000">
            <a:off x="2971800" y="5410200"/>
            <a:ext cx="2209800" cy="1588"/>
          </a:xfrm>
          <a:prstGeom prst="straightConnector1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Artificial Corpus</a:t>
            </a:r>
            <a:endParaRPr lang="en-US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4419600"/>
            <a:ext cx="4019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3200400" y="1371600"/>
            <a:ext cx="5698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RubySymbol.newSymbol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getRuntime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(), name)</a:t>
            </a:r>
            <a:endParaRPr lang="en-US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" name="Arc 6"/>
          <p:cNvSpPr/>
          <p:nvPr/>
        </p:nvSpPr>
        <p:spPr bwMode="auto">
          <a:xfrm rot="6125727" flipH="1">
            <a:off x="4480718" y="2605753"/>
            <a:ext cx="4390679" cy="2115860"/>
          </a:xfrm>
          <a:prstGeom prst="arc">
            <a:avLst>
              <a:gd name="adj1" fmla="val 12401471"/>
              <a:gd name="adj2" fmla="val 14740052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533400" y="5105400"/>
            <a:ext cx="2667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kern="0" dirty="0" smtClean="0">
                <a:solidFill>
                  <a:srgbClr val="CC6600"/>
                </a:solidFill>
                <a:latin typeface="+mj-lt"/>
                <a:ea typeface="+mj-ea"/>
                <a:cs typeface="+mj-cs"/>
              </a:rPr>
              <a:t>Algorithm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CC66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10" name="Straight Arrow Connector 9"/>
          <p:cNvCxnSpPr/>
          <p:nvPr/>
        </p:nvCxnSpPr>
        <p:spPr bwMode="auto">
          <a:xfrm rot="10800000">
            <a:off x="2971800" y="5410200"/>
            <a:ext cx="2209800" cy="1588"/>
          </a:xfrm>
          <a:prstGeom prst="straightConnector1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" name="Arc 10"/>
          <p:cNvSpPr/>
          <p:nvPr/>
        </p:nvSpPr>
        <p:spPr bwMode="auto">
          <a:xfrm rot="6785150" flipV="1">
            <a:off x="1022249" y="2348048"/>
            <a:ext cx="4100610" cy="2115860"/>
          </a:xfrm>
          <a:prstGeom prst="arc">
            <a:avLst>
              <a:gd name="adj1" fmla="val 12083049"/>
              <a:gd name="adj2" fmla="val 21088419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465887" y="4038600"/>
            <a:ext cx="4373313" cy="307777"/>
          </a:xfrm>
          <a:prstGeom prst="rect">
            <a:avLst/>
          </a:prstGeom>
          <a:noFill/>
        </p:spPr>
        <p:txBody>
          <a:bodyPr wrap="none" spcCol="91440" rtlCol="0">
            <a:spAutoFit/>
          </a:bodyPr>
          <a:lstStyle/>
          <a:p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name runtime get symbol 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symbol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ruby new</a:t>
            </a:r>
            <a:endParaRPr lang="en-US" sz="1400" b="1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Artificial Corpus</a:t>
            </a:r>
            <a:endParaRPr lang="en-US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4419600"/>
            <a:ext cx="4019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3200400" y="1371600"/>
            <a:ext cx="5698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RubySymbol.newSymbol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getRuntime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(), name)</a:t>
            </a:r>
            <a:endParaRPr lang="en-US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" name="Arc 6"/>
          <p:cNvSpPr/>
          <p:nvPr/>
        </p:nvSpPr>
        <p:spPr bwMode="auto">
          <a:xfrm rot="6125727" flipH="1">
            <a:off x="4480718" y="2605753"/>
            <a:ext cx="4390679" cy="2115860"/>
          </a:xfrm>
          <a:prstGeom prst="arc">
            <a:avLst>
              <a:gd name="adj1" fmla="val 12401471"/>
              <a:gd name="adj2" fmla="val 14740052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533400" y="5105400"/>
            <a:ext cx="2667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kern="0" dirty="0" smtClean="0">
                <a:solidFill>
                  <a:srgbClr val="CC6600"/>
                </a:solidFill>
                <a:latin typeface="+mj-lt"/>
                <a:ea typeface="+mj-ea"/>
                <a:cs typeface="+mj-cs"/>
              </a:rPr>
              <a:t>Algorithm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CC66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10" name="Straight Arrow Connector 9"/>
          <p:cNvCxnSpPr/>
          <p:nvPr/>
        </p:nvCxnSpPr>
        <p:spPr bwMode="auto">
          <a:xfrm rot="10800000">
            <a:off x="2971800" y="5410200"/>
            <a:ext cx="2209800" cy="1588"/>
          </a:xfrm>
          <a:prstGeom prst="straightConnector1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" name="Arc 10"/>
          <p:cNvSpPr/>
          <p:nvPr/>
        </p:nvSpPr>
        <p:spPr bwMode="auto">
          <a:xfrm rot="6785150" flipV="1">
            <a:off x="1022249" y="2348048"/>
            <a:ext cx="4100610" cy="2115860"/>
          </a:xfrm>
          <a:prstGeom prst="arc">
            <a:avLst>
              <a:gd name="adj1" fmla="val 12083049"/>
              <a:gd name="adj2" fmla="val 21088419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62000" y="2133600"/>
            <a:ext cx="2544286" cy="1477328"/>
          </a:xfrm>
          <a:prstGeom prst="rect">
            <a:avLst/>
          </a:prstGeom>
          <a:solidFill>
            <a:srgbClr val="2A5AA8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Record:</a:t>
            </a:r>
          </a:p>
          <a:p>
            <a:r>
              <a:rPr lang="en-US" dirty="0" smtClean="0"/>
              <a:t>- match?</a:t>
            </a:r>
          </a:p>
          <a:p>
            <a:pPr>
              <a:buFontTx/>
              <a:buChar char="-"/>
            </a:pPr>
            <a:r>
              <a:rPr lang="en-US" dirty="0" smtClean="0"/>
              <a:t> how long?</a:t>
            </a:r>
          </a:p>
          <a:p>
            <a:pPr>
              <a:buFontTx/>
              <a:buChar char="-"/>
            </a:pPr>
            <a:r>
              <a:rPr lang="en-US" dirty="0" smtClean="0"/>
              <a:t> how many keywords?</a:t>
            </a:r>
          </a:p>
          <a:p>
            <a:pPr>
              <a:buFontTx/>
              <a:buChar char="-"/>
            </a:pP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465887" y="4038600"/>
            <a:ext cx="4373313" cy="307777"/>
          </a:xfrm>
          <a:prstGeom prst="rect">
            <a:avLst/>
          </a:prstGeom>
          <a:noFill/>
        </p:spPr>
        <p:txBody>
          <a:bodyPr wrap="none" spcCol="91440" rtlCol="0">
            <a:spAutoFit/>
          </a:bodyPr>
          <a:lstStyle/>
          <a:p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name runtime get symbol 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symbol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ruby new</a:t>
            </a:r>
            <a:endParaRPr lang="en-US" sz="1400" b="1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1524000"/>
            <a:ext cx="7428433" cy="4796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4953000" y="1676400"/>
            <a:ext cx="1390124" cy="369332"/>
          </a:xfrm>
          <a:prstGeom prst="rect">
            <a:avLst/>
          </a:prstGeom>
          <a:solidFill>
            <a:srgbClr val="2A5AA8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overall 91%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295400"/>
            <a:ext cx="7900494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3733800" y="1981200"/>
            <a:ext cx="1531188" cy="369332"/>
          </a:xfrm>
          <a:prstGeom prst="rect">
            <a:avLst/>
          </a:prstGeom>
          <a:solidFill>
            <a:srgbClr val="2A5AA8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under 500ms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1828800"/>
            <a:ext cx="7084272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Oval 3"/>
          <p:cNvSpPr/>
          <p:nvPr/>
        </p:nvSpPr>
        <p:spPr bwMode="auto">
          <a:xfrm>
            <a:off x="3505200" y="3733800"/>
            <a:ext cx="990600" cy="457200"/>
          </a:xfrm>
          <a:prstGeom prst="ellipse">
            <a:avLst/>
          </a:prstGeom>
          <a:noFill/>
          <a:ln w="25400" cap="flat" cmpd="sng" algn="ctr">
            <a:solidFill>
              <a:srgbClr val="CC6600"/>
            </a:solidFill>
            <a:prstDash val="solid"/>
            <a:round/>
            <a:headEnd type="none" w="med" len="med"/>
            <a:tailEnd type="triangle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1828800"/>
            <a:ext cx="7084272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Oval 3"/>
          <p:cNvSpPr/>
          <p:nvPr/>
        </p:nvSpPr>
        <p:spPr bwMode="auto">
          <a:xfrm>
            <a:off x="3505200" y="3429000"/>
            <a:ext cx="990600" cy="457200"/>
          </a:xfrm>
          <a:prstGeom prst="ellipse">
            <a:avLst/>
          </a:prstGeom>
          <a:noFill/>
          <a:ln w="25400" cap="flat" cmpd="sng" algn="ctr">
            <a:solidFill>
              <a:srgbClr val="CC6600"/>
            </a:solidFill>
            <a:prstDash val="solid"/>
            <a:round/>
            <a:headEnd type="none" w="med" len="med"/>
            <a:tailEnd type="triangle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 Study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587009" y="1600200"/>
            <a:ext cx="73917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solicited</a:t>
            </a:r>
            <a:r>
              <a:rPr lang="en-US" sz="2000" dirty="0" smtClean="0"/>
              <a:t> </a:t>
            </a:r>
            <a:r>
              <a:rPr lang="en-US" sz="2000" dirty="0" smtClean="0">
                <a:solidFill>
                  <a:srgbClr val="CC6600"/>
                </a:solidFill>
                <a:cs typeface="Andalus" pitchFamily="2" charset="-78"/>
              </a:rPr>
              <a:t>experienced</a:t>
            </a:r>
            <a:r>
              <a:rPr lang="en-US" sz="2000" dirty="0" smtClean="0"/>
              <a:t> </a:t>
            </a:r>
            <a:r>
              <a:rPr lang="en-US" dirty="0" smtClean="0"/>
              <a:t>Java programmers (from college mailing lists</a:t>
            </a:r>
            <a:r>
              <a:rPr lang="en-US" dirty="0" smtClean="0">
                <a:cs typeface="Courier New" pitchFamily="49" charset="0"/>
              </a:rPr>
              <a:t>)</a:t>
            </a:r>
            <a:endParaRPr lang="en-US" dirty="0">
              <a:cs typeface="Courier New" pitchFamily="49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71600" y="2057400"/>
            <a:ext cx="45865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motivated with</a:t>
            </a:r>
            <a:r>
              <a:rPr lang="en-US" sz="2000" dirty="0" smtClean="0"/>
              <a:t> </a:t>
            </a:r>
            <a:r>
              <a:rPr lang="en-US" sz="2000" dirty="0" smtClean="0">
                <a:solidFill>
                  <a:srgbClr val="CC6600"/>
                </a:solidFill>
                <a:cs typeface="Andalus" pitchFamily="2" charset="-78"/>
              </a:rPr>
              <a:t>money</a:t>
            </a:r>
            <a:r>
              <a:rPr lang="en-US" dirty="0" smtClean="0"/>
              <a:t>—chance to win $20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957286" y="2507343"/>
            <a:ext cx="19543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CC6600"/>
                </a:solidFill>
                <a:cs typeface="Andalus" pitchFamily="2" charset="-78"/>
              </a:rPr>
              <a:t>web</a:t>
            </a:r>
            <a:r>
              <a:rPr lang="en-US" sz="2000" dirty="0" smtClean="0"/>
              <a:t> </a:t>
            </a:r>
            <a:r>
              <a:rPr lang="en-US" dirty="0" smtClean="0"/>
              <a:t>based study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524000" y="2971800"/>
            <a:ext cx="32399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good data for </a:t>
            </a:r>
            <a:r>
              <a:rPr lang="en-US" sz="2000" dirty="0" smtClean="0">
                <a:solidFill>
                  <a:srgbClr val="CC6600"/>
                </a:solidFill>
                <a:cs typeface="Andalus" pitchFamily="2" charset="-78"/>
              </a:rPr>
              <a:t>49</a:t>
            </a:r>
            <a:r>
              <a:rPr lang="en-US" sz="2000" dirty="0" smtClean="0"/>
              <a:t> </a:t>
            </a:r>
            <a:r>
              <a:rPr lang="en-US" dirty="0" smtClean="0"/>
              <a:t>participants</a:t>
            </a:r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 bwMode="auto">
          <a:xfrm rot="5400000">
            <a:off x="3429397" y="4190603"/>
            <a:ext cx="1371600" cy="794"/>
          </a:xfrm>
          <a:prstGeom prst="line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cxnSp>
        <p:nvCxnSpPr>
          <p:cNvPr id="15" name="Straight Connector 14"/>
          <p:cNvCxnSpPr/>
          <p:nvPr/>
        </p:nvCxnSpPr>
        <p:spPr bwMode="auto">
          <a:xfrm>
            <a:off x="4114800" y="3961606"/>
            <a:ext cx="990600" cy="1588"/>
          </a:xfrm>
          <a:prstGeom prst="line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sp>
        <p:nvSpPr>
          <p:cNvPr id="19" name="TextBox 18"/>
          <p:cNvSpPr txBox="1"/>
          <p:nvPr/>
        </p:nvSpPr>
        <p:spPr>
          <a:xfrm>
            <a:off x="5105400" y="3733006"/>
            <a:ext cx="16530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ages:  </a:t>
            </a:r>
            <a:r>
              <a:rPr lang="en-US" sz="2000" dirty="0" smtClean="0"/>
              <a:t>18</a:t>
            </a:r>
            <a:r>
              <a:rPr lang="en-US" dirty="0" smtClean="0"/>
              <a:t> - </a:t>
            </a:r>
            <a:r>
              <a:rPr lang="en-US" sz="2000" dirty="0" smtClean="0"/>
              <a:t>74</a:t>
            </a:r>
            <a:endParaRPr lang="en-US" dirty="0"/>
          </a:p>
        </p:txBody>
      </p:sp>
      <p:cxnSp>
        <p:nvCxnSpPr>
          <p:cNvPr id="20" name="Straight Connector 19"/>
          <p:cNvCxnSpPr/>
          <p:nvPr/>
        </p:nvCxnSpPr>
        <p:spPr bwMode="auto">
          <a:xfrm>
            <a:off x="4114800" y="4417218"/>
            <a:ext cx="990600" cy="1588"/>
          </a:xfrm>
          <a:prstGeom prst="line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sp>
        <p:nvSpPr>
          <p:cNvPr id="21" name="TextBox 20"/>
          <p:cNvSpPr txBox="1"/>
          <p:nvPr/>
        </p:nvSpPr>
        <p:spPr>
          <a:xfrm>
            <a:off x="5105400" y="4190206"/>
            <a:ext cx="23519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about 70% </a:t>
            </a:r>
            <a:r>
              <a:rPr lang="en-US" dirty="0" smtClean="0"/>
              <a:t>students</a:t>
            </a:r>
            <a:endParaRPr lang="en-US" dirty="0"/>
          </a:p>
        </p:txBody>
      </p:sp>
      <p:cxnSp>
        <p:nvCxnSpPr>
          <p:cNvPr id="22" name="Straight Connector 21"/>
          <p:cNvCxnSpPr/>
          <p:nvPr/>
        </p:nvCxnSpPr>
        <p:spPr bwMode="auto">
          <a:xfrm>
            <a:off x="4114800" y="4874418"/>
            <a:ext cx="990600" cy="1588"/>
          </a:xfrm>
          <a:prstGeom prst="line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sp>
        <p:nvSpPr>
          <p:cNvPr id="23" name="TextBox 22"/>
          <p:cNvSpPr txBox="1"/>
          <p:nvPr/>
        </p:nvSpPr>
        <p:spPr>
          <a:xfrm>
            <a:off x="5105400" y="4647406"/>
            <a:ext cx="12634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3</a:t>
            </a:r>
            <a:r>
              <a:rPr lang="en-US" dirty="0" smtClean="0"/>
              <a:t>  females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9" grpId="0"/>
      <p:bldP spid="21" grpId="0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457325"/>
            <a:ext cx="8288337" cy="265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1" name="Group 19"/>
          <p:cNvGrpSpPr/>
          <p:nvPr/>
        </p:nvGrpSpPr>
        <p:grpSpPr>
          <a:xfrm>
            <a:off x="3578356" y="3657600"/>
            <a:ext cx="4803644" cy="2514600"/>
            <a:chOff x="3578356" y="3657600"/>
            <a:chExt cx="4803644" cy="2514600"/>
          </a:xfrm>
        </p:grpSpPr>
        <p:sp>
          <p:nvSpPr>
            <p:cNvPr id="12" name="Cloud 11"/>
            <p:cNvSpPr/>
            <p:nvPr/>
          </p:nvSpPr>
          <p:spPr bwMode="auto">
            <a:xfrm>
              <a:off x="3578356" y="3657600"/>
              <a:ext cx="4803644" cy="1981200"/>
            </a:xfrm>
            <a:prstGeom prst="cloud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406616" y="4122003"/>
              <a:ext cx="321338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chemeClr val="bg1">
                      <a:lumMod val="75000"/>
                    </a:schemeClr>
                  </a:solidFill>
                  <a:cs typeface="Courier New" pitchFamily="49" charset="0"/>
                </a:rPr>
                <a:t>read a line from </a:t>
              </a:r>
              <a:r>
                <a:rPr lang="en-US" sz="2400" b="1" dirty="0" err="1" smtClean="0">
                  <a:solidFill>
                    <a:schemeClr val="bg1">
                      <a:lumMod val="75000"/>
                    </a:schemeClr>
                  </a:solidFill>
                  <a:cs typeface="Courier New" pitchFamily="49" charset="0"/>
                </a:rPr>
                <a:t>src</a:t>
              </a:r>
              <a:r>
                <a:rPr lang="en-US" sz="2400" b="1" dirty="0" smtClean="0">
                  <a:solidFill>
                    <a:schemeClr val="bg1">
                      <a:lumMod val="75000"/>
                    </a:schemeClr>
                  </a:solidFill>
                  <a:cs typeface="Courier New" pitchFamily="49" charset="0"/>
                </a:rPr>
                <a:t>,</a:t>
              </a:r>
            </a:p>
            <a:p>
              <a:r>
                <a:rPr lang="en-US" sz="2400" b="1" dirty="0" smtClean="0">
                  <a:solidFill>
                    <a:schemeClr val="bg1">
                      <a:lumMod val="75000"/>
                    </a:schemeClr>
                  </a:solidFill>
                  <a:cs typeface="Courier New" pitchFamily="49" charset="0"/>
                </a:rPr>
                <a:t>and add it to </a:t>
              </a:r>
              <a:r>
                <a:rPr lang="en-US" sz="2400" b="1" dirty="0" smtClean="0">
                  <a:cs typeface="Courier New" pitchFamily="49" charset="0"/>
                </a:rPr>
                <a:t>array</a:t>
              </a:r>
              <a:endParaRPr lang="en-US" sz="2400" b="1" dirty="0">
                <a:cs typeface="Courier New" pitchFamily="49" charset="0"/>
              </a:endParaRPr>
            </a:p>
          </p:txBody>
        </p:sp>
        <p:sp>
          <p:nvSpPr>
            <p:cNvPr id="14" name="Oval 13"/>
            <p:cNvSpPr/>
            <p:nvPr/>
          </p:nvSpPr>
          <p:spPr bwMode="auto">
            <a:xfrm>
              <a:off x="6737096" y="5479143"/>
              <a:ext cx="400304" cy="304800"/>
            </a:xfrm>
            <a:prstGeom prst="ellipse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1" name="Oval 20"/>
            <p:cNvSpPr/>
            <p:nvPr/>
          </p:nvSpPr>
          <p:spPr bwMode="auto">
            <a:xfrm>
              <a:off x="7086600" y="5812971"/>
              <a:ext cx="250371" cy="203200"/>
            </a:xfrm>
            <a:prstGeom prst="ellipse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2" name="Oval 21"/>
            <p:cNvSpPr/>
            <p:nvPr/>
          </p:nvSpPr>
          <p:spPr bwMode="auto">
            <a:xfrm>
              <a:off x="7293356" y="6096000"/>
              <a:ext cx="98044" cy="76200"/>
            </a:xfrm>
            <a:prstGeom prst="ellipse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AutoComplete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91657" y="2391229"/>
            <a:ext cx="3067050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 Study</a:t>
            </a:r>
            <a:endParaRPr lang="en-US" dirty="0"/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2"/>
          <a:srcRect l="4392" t="12963" r="13024" b="55556"/>
          <a:stretch>
            <a:fillRect/>
          </a:stretch>
        </p:blipFill>
        <p:spPr bwMode="auto">
          <a:xfrm>
            <a:off x="711200" y="3810000"/>
            <a:ext cx="7848600" cy="1295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 Study</a:t>
            </a:r>
            <a:endParaRPr lang="en-US" dirty="0"/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2"/>
          <a:srcRect l="4392" t="12963" r="13024" b="55556"/>
          <a:stretch>
            <a:fillRect/>
          </a:stretch>
        </p:blipFill>
        <p:spPr bwMode="auto">
          <a:xfrm>
            <a:off x="711200" y="3810000"/>
            <a:ext cx="7848600" cy="1295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cxnSp>
        <p:nvCxnSpPr>
          <p:cNvPr id="14" name="Straight Connector 13"/>
          <p:cNvCxnSpPr/>
          <p:nvPr/>
        </p:nvCxnSpPr>
        <p:spPr bwMode="auto">
          <a:xfrm rot="5400000">
            <a:off x="1485900" y="3086100"/>
            <a:ext cx="2667000" cy="1588"/>
          </a:xfrm>
          <a:prstGeom prst="line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cxnSp>
        <p:nvCxnSpPr>
          <p:cNvPr id="8" name="Straight Connector 7"/>
          <p:cNvCxnSpPr/>
          <p:nvPr/>
        </p:nvCxnSpPr>
        <p:spPr bwMode="auto">
          <a:xfrm>
            <a:off x="2819400" y="1752600"/>
            <a:ext cx="990600" cy="1588"/>
          </a:xfrm>
          <a:prstGeom prst="line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cxnSp>
        <p:nvCxnSpPr>
          <p:cNvPr id="10" name="Straight Connector 9"/>
          <p:cNvCxnSpPr/>
          <p:nvPr/>
        </p:nvCxnSpPr>
        <p:spPr bwMode="auto">
          <a:xfrm>
            <a:off x="2819400" y="2513012"/>
            <a:ext cx="990600" cy="1588"/>
          </a:xfrm>
          <a:prstGeom prst="line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>
            <a:off x="2819400" y="3275012"/>
            <a:ext cx="990600" cy="1588"/>
          </a:xfrm>
          <a:prstGeom prst="line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86200" y="2895600"/>
            <a:ext cx="731520" cy="731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86200" y="1371600"/>
            <a:ext cx="735798" cy="731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00713" y="2137228"/>
            <a:ext cx="732971" cy="732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48200" y="1524000"/>
            <a:ext cx="149352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648200" y="2286000"/>
            <a:ext cx="162687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648199" y="3048000"/>
            <a:ext cx="370930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743200" y="5486400"/>
            <a:ext cx="364807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6728" y="2057400"/>
            <a:ext cx="735798" cy="731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56728" y="5269468"/>
            <a:ext cx="731520" cy="731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6728" y="3124200"/>
            <a:ext cx="735798" cy="731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" name="Rectangle 22"/>
          <p:cNvSpPr/>
          <p:nvPr/>
        </p:nvSpPr>
        <p:spPr>
          <a:xfrm rot="16200000">
            <a:off x="-171467" y="4235428"/>
            <a:ext cx="237436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kern="0" dirty="0" smtClean="0">
                <a:solidFill>
                  <a:srgbClr val="CC6600"/>
                </a:solidFill>
                <a:latin typeface="Arial Black"/>
                <a:ea typeface="+mj-ea"/>
                <a:cs typeface="+mj-cs"/>
              </a:rPr>
              <a:t>Algorithm</a:t>
            </a:r>
            <a:endParaRPr lang="en-US" dirty="0"/>
          </a:p>
        </p:txBody>
      </p:sp>
      <p:pic>
        <p:nvPicPr>
          <p:cNvPr id="5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56728" y="4192588"/>
            <a:ext cx="732971" cy="732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3" name="TextBox 52"/>
          <p:cNvSpPr txBox="1"/>
          <p:nvPr/>
        </p:nvSpPr>
        <p:spPr>
          <a:xfrm>
            <a:off x="658014" y="1923143"/>
            <a:ext cx="5886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Monotype Corsiva" pitchFamily="66" charset="0"/>
              </a:rPr>
              <a:t>as-is</a:t>
            </a:r>
            <a:endParaRPr lang="en-US" sz="2000" dirty="0">
              <a:latin typeface="Monotype Corsiva" pitchFamily="66" charset="0"/>
            </a:endParaRPr>
          </a:p>
        </p:txBody>
      </p:sp>
      <p:cxnSp>
        <p:nvCxnSpPr>
          <p:cNvPr id="55" name="Straight Connector 54"/>
          <p:cNvCxnSpPr/>
          <p:nvPr/>
        </p:nvCxnSpPr>
        <p:spPr bwMode="auto">
          <a:xfrm>
            <a:off x="2018728" y="3124200"/>
            <a:ext cx="5562600" cy="1588"/>
          </a:xfrm>
          <a:prstGeom prst="line">
            <a:avLst/>
          </a:prstGeom>
          <a:solidFill>
            <a:schemeClr val="bg1"/>
          </a:solidFill>
          <a:ln w="127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cxnSp>
        <p:nvCxnSpPr>
          <p:cNvPr id="56" name="Straight Connector 55"/>
          <p:cNvCxnSpPr/>
          <p:nvPr/>
        </p:nvCxnSpPr>
        <p:spPr bwMode="auto">
          <a:xfrm>
            <a:off x="2018728" y="4191000"/>
            <a:ext cx="5562600" cy="1588"/>
          </a:xfrm>
          <a:prstGeom prst="line">
            <a:avLst/>
          </a:prstGeom>
          <a:solidFill>
            <a:schemeClr val="bg1"/>
          </a:solidFill>
          <a:ln w="127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cxnSp>
        <p:nvCxnSpPr>
          <p:cNvPr id="58" name="Straight Connector 57"/>
          <p:cNvCxnSpPr/>
          <p:nvPr/>
        </p:nvCxnSpPr>
        <p:spPr bwMode="auto">
          <a:xfrm>
            <a:off x="2018728" y="5269468"/>
            <a:ext cx="5562600" cy="1588"/>
          </a:xfrm>
          <a:prstGeom prst="line">
            <a:avLst/>
          </a:prstGeom>
          <a:solidFill>
            <a:schemeClr val="bg1"/>
          </a:solidFill>
          <a:ln w="127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cxnSp>
        <p:nvCxnSpPr>
          <p:cNvPr id="60" name="Straight Connector 59"/>
          <p:cNvCxnSpPr/>
          <p:nvPr/>
        </p:nvCxnSpPr>
        <p:spPr bwMode="auto">
          <a:xfrm>
            <a:off x="2018728" y="2057400"/>
            <a:ext cx="5562600" cy="1588"/>
          </a:xfrm>
          <a:prstGeom prst="line">
            <a:avLst/>
          </a:prstGeom>
          <a:solidFill>
            <a:schemeClr val="bg1"/>
          </a:solidFill>
          <a:ln w="127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cxnSp>
        <p:nvCxnSpPr>
          <p:cNvPr id="61" name="Straight Connector 60"/>
          <p:cNvCxnSpPr/>
          <p:nvPr/>
        </p:nvCxnSpPr>
        <p:spPr bwMode="auto">
          <a:xfrm rot="16200000" flipH="1">
            <a:off x="2305558" y="3829558"/>
            <a:ext cx="4799806" cy="37878"/>
          </a:xfrm>
          <a:prstGeom prst="line">
            <a:avLst/>
          </a:prstGeom>
          <a:solidFill>
            <a:schemeClr val="bg1"/>
          </a:solidFill>
          <a:ln w="127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sp>
        <p:nvSpPr>
          <p:cNvPr id="65" name="TextBox 64"/>
          <p:cNvSpPr txBox="1"/>
          <p:nvPr/>
        </p:nvSpPr>
        <p:spPr>
          <a:xfrm>
            <a:off x="2018728" y="1595735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+mj-lt"/>
                <a:cs typeface="Andalus" pitchFamily="2" charset="-78"/>
              </a:rPr>
              <a:t>Correct</a:t>
            </a:r>
            <a:endParaRPr lang="en-US" sz="2400" dirty="0">
              <a:latin typeface="+mj-lt"/>
              <a:cs typeface="Andalus" pitchFamily="2" charset="-78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4685729" y="1595735"/>
            <a:ext cx="289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+mj-lt"/>
                <a:cs typeface="Andalus" pitchFamily="2" charset="-78"/>
              </a:rPr>
              <a:t>Incorrect</a:t>
            </a:r>
            <a:endParaRPr lang="en-US" sz="2400" dirty="0">
              <a:latin typeface="+mj-lt"/>
              <a:cs typeface="Andalus" pitchFamily="2" charset="-78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2018728" y="2145268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ea typeface="Gulim" pitchFamily="34" charset="-127"/>
              </a:rPr>
              <a:t>vowels.indexOf</a:t>
            </a:r>
            <a:r>
              <a:rPr lang="en-US" dirty="0" smtClean="0">
                <a:ea typeface="Gulim" pitchFamily="34" charset="-127"/>
              </a:rPr>
              <a:t>(c)</a:t>
            </a:r>
            <a:endParaRPr lang="en-US" dirty="0">
              <a:ea typeface="Gulim" pitchFamily="34" charset="-127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4685728" y="2145268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ea typeface="Gulim" pitchFamily="34" charset="-127"/>
              </a:rPr>
              <a:t>vowels.index</a:t>
            </a:r>
            <a:r>
              <a:rPr lang="en-US" dirty="0" smtClean="0">
                <a:ea typeface="Gulim" pitchFamily="34" charset="-127"/>
              </a:rPr>
              <a:t>(c)</a:t>
            </a:r>
            <a:endParaRPr lang="en-US" dirty="0">
              <a:ea typeface="Gulim" pitchFamily="34" charset="-127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2018728" y="3212068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ea typeface="Gulim" pitchFamily="34" charset="-127"/>
              </a:rPr>
              <a:t>vowels.index</a:t>
            </a:r>
            <a:r>
              <a:rPr lang="en-US" dirty="0" smtClean="0">
                <a:ea typeface="Gulim" pitchFamily="34" charset="-127"/>
              </a:rPr>
              <a:t>(c)</a:t>
            </a:r>
            <a:endParaRPr lang="en-US" dirty="0">
              <a:ea typeface="Gulim" pitchFamily="34" charset="-127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4685728" y="3212068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ea typeface="Gulim" pitchFamily="34" charset="-127"/>
              </a:rPr>
              <a:t>vowels.isIn</a:t>
            </a:r>
            <a:r>
              <a:rPr lang="en-US" dirty="0" smtClean="0">
                <a:ea typeface="Gulim" pitchFamily="34" charset="-127"/>
              </a:rPr>
              <a:t>(c)</a:t>
            </a:r>
            <a:endParaRPr lang="en-US" dirty="0">
              <a:ea typeface="Gulim" pitchFamily="34" charset="-127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2018728" y="4280456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ea typeface="Gulim" pitchFamily="34" charset="-127"/>
              </a:rPr>
              <a:t>index of c in vowels</a:t>
            </a:r>
            <a:endParaRPr lang="en-US" dirty="0">
              <a:ea typeface="Gulim" pitchFamily="34" charset="-127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4685728" y="4280456"/>
            <a:ext cx="29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ea typeface="Gulim" pitchFamily="34" charset="-127"/>
              </a:rPr>
              <a:t>check vowels for c, return </a:t>
            </a:r>
            <a:r>
              <a:rPr lang="en-US" dirty="0" err="1" smtClean="0">
                <a:ea typeface="Gulim" pitchFamily="34" charset="-127"/>
              </a:rPr>
              <a:t>neg</a:t>
            </a:r>
            <a:r>
              <a:rPr lang="en-US" dirty="0" smtClean="0">
                <a:ea typeface="Gulim" pitchFamily="34" charset="-127"/>
              </a:rPr>
              <a:t> -1 if c is in vowels</a:t>
            </a:r>
            <a:endParaRPr lang="en-US" dirty="0">
              <a:ea typeface="Gulim" pitchFamily="34" charset="-127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2018728" y="5357336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ea typeface="Gulim" pitchFamily="34" charset="-127"/>
              </a:rPr>
              <a:t>vowels search c</a:t>
            </a:r>
            <a:endParaRPr lang="en-US" dirty="0">
              <a:ea typeface="Gulim" pitchFamily="34" charset="-127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4685728" y="5357336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ea typeface="Gulim" pitchFamily="34" charset="-127"/>
              </a:rPr>
              <a:t>search</a:t>
            </a:r>
            <a:endParaRPr lang="en-US" dirty="0">
              <a:ea typeface="Gulim" pitchFamily="34" charset="-127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685728" y="3810000"/>
            <a:ext cx="23903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vowels.charAt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(c)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685728" y="4876800"/>
            <a:ext cx="44582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vowels.indexOf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c,Integer.SIZE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))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724400" y="5867400"/>
            <a:ext cx="322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c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53" grpId="0"/>
      <p:bldP spid="68" grpId="0"/>
      <p:bldP spid="69" grpId="0"/>
      <p:bldP spid="70" grpId="0"/>
      <p:bldP spid="71" grpId="0"/>
      <p:bldP spid="72" grpId="0"/>
      <p:bldP spid="73" grpId="0"/>
      <p:bldP spid="74" grpId="0"/>
      <p:bldP spid="75" grpId="0"/>
      <p:bldP spid="25" grpId="0"/>
      <p:bldP spid="27" grpId="0"/>
      <p:bldP spid="28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1371600"/>
            <a:ext cx="6576036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" name="Rectangle 23"/>
          <p:cNvSpPr/>
          <p:nvPr/>
        </p:nvSpPr>
        <p:spPr bwMode="auto">
          <a:xfrm>
            <a:off x="1828800" y="1524000"/>
            <a:ext cx="907143" cy="2402114"/>
          </a:xfrm>
          <a:prstGeom prst="rect">
            <a:avLst/>
          </a:prstGeom>
          <a:ln>
            <a:headEnd type="none" w="med" len="med"/>
            <a:tailEnd type="triangle" w="lg" len="lg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3200400" y="2133600"/>
            <a:ext cx="4572000" cy="1828800"/>
          </a:xfrm>
          <a:prstGeom prst="rect">
            <a:avLst/>
          </a:prstGeom>
          <a:ln>
            <a:headEnd type="none" w="med" len="med"/>
            <a:tailEnd type="triangle" w="lg" len="lg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75121" y="1295400"/>
            <a:ext cx="398276" cy="395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75121" y="2697760"/>
            <a:ext cx="395961" cy="395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75121" y="1872842"/>
            <a:ext cx="398276" cy="395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4" name="Straight Connector 13"/>
          <p:cNvCxnSpPr/>
          <p:nvPr/>
        </p:nvCxnSpPr>
        <p:spPr bwMode="auto">
          <a:xfrm flipV="1">
            <a:off x="6172200" y="1705429"/>
            <a:ext cx="322943" cy="199571"/>
          </a:xfrm>
          <a:prstGeom prst="line">
            <a:avLst/>
          </a:prstGeom>
          <a:ln>
            <a:headEnd type="none" w="med" len="med"/>
            <a:tailEnd type="arrow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 bwMode="auto">
          <a:xfrm rot="5400000" flipH="1" flipV="1">
            <a:off x="6081485" y="1934031"/>
            <a:ext cx="518888" cy="337455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 bwMode="auto">
          <a:xfrm rot="5400000" flipH="1" flipV="1">
            <a:off x="5981700" y="2222500"/>
            <a:ext cx="711200" cy="3302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 bwMode="auto">
          <a:xfrm>
            <a:off x="6187580" y="1460383"/>
            <a:ext cx="300306" cy="114417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 rot="16200000">
            <a:off x="5004906" y="2263676"/>
            <a:ext cx="127951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kern="0" dirty="0" smtClean="0">
                <a:solidFill>
                  <a:srgbClr val="CC6600"/>
                </a:solidFill>
                <a:latin typeface="Arial Black"/>
                <a:ea typeface="+mj-ea"/>
                <a:cs typeface="+mj-cs"/>
              </a:rPr>
              <a:t>Algorithm</a:t>
            </a:r>
            <a:endParaRPr lang="en-US" sz="1050" dirty="0"/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69428" y="2286000"/>
            <a:ext cx="395515" cy="395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TextBox 19"/>
          <p:cNvSpPr txBox="1"/>
          <p:nvPr/>
        </p:nvSpPr>
        <p:spPr>
          <a:xfrm>
            <a:off x="5334000" y="1190172"/>
            <a:ext cx="4683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Monotype Corsiva" pitchFamily="66" charset="0"/>
              </a:rPr>
              <a:t>as-is</a:t>
            </a:r>
            <a:endParaRPr lang="en-US" sz="1400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1371600"/>
            <a:ext cx="6576036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AutoShape 3"/>
          <p:cNvSpPr>
            <a:spLocks noChangeAspect="1" noChangeArrowheads="1" noTextEdit="1"/>
          </p:cNvSpPr>
          <p:nvPr/>
        </p:nvSpPr>
        <p:spPr bwMode="auto">
          <a:xfrm>
            <a:off x="1524000" y="4419600"/>
            <a:ext cx="6327775" cy="135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1636713" y="4533900"/>
            <a:ext cx="2028825" cy="369888"/>
          </a:xfrm>
          <a:prstGeom prst="rect">
            <a:avLst/>
          </a:prstGeom>
          <a:solidFill>
            <a:srgbClr val="00CC99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3665538" y="4533900"/>
            <a:ext cx="2030413" cy="369888"/>
          </a:xfrm>
          <a:prstGeom prst="rect">
            <a:avLst/>
          </a:prstGeom>
          <a:solidFill>
            <a:srgbClr val="00CC99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5695950" y="4533900"/>
            <a:ext cx="2028825" cy="369888"/>
          </a:xfrm>
          <a:prstGeom prst="rect">
            <a:avLst/>
          </a:prstGeom>
          <a:solidFill>
            <a:srgbClr val="00CC99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1636713" y="4903788"/>
            <a:ext cx="2028825" cy="373063"/>
          </a:xfrm>
          <a:prstGeom prst="rect">
            <a:avLst/>
          </a:prstGeom>
          <a:solidFill>
            <a:srgbClr val="CBECDE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3665538" y="4903788"/>
            <a:ext cx="2030413" cy="373063"/>
          </a:xfrm>
          <a:prstGeom prst="rect">
            <a:avLst/>
          </a:prstGeom>
          <a:solidFill>
            <a:srgbClr val="CBECDE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Rectangle 10"/>
          <p:cNvSpPr>
            <a:spLocks noChangeArrowheads="1"/>
          </p:cNvSpPr>
          <p:nvPr/>
        </p:nvSpPr>
        <p:spPr bwMode="auto">
          <a:xfrm>
            <a:off x="5695950" y="4903788"/>
            <a:ext cx="2028825" cy="373063"/>
          </a:xfrm>
          <a:prstGeom prst="rect">
            <a:avLst/>
          </a:prstGeom>
          <a:solidFill>
            <a:srgbClr val="CBECDE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Rectangle 11"/>
          <p:cNvSpPr>
            <a:spLocks noChangeArrowheads="1"/>
          </p:cNvSpPr>
          <p:nvPr/>
        </p:nvSpPr>
        <p:spPr bwMode="auto">
          <a:xfrm>
            <a:off x="1636713" y="5276850"/>
            <a:ext cx="2028825" cy="371475"/>
          </a:xfrm>
          <a:prstGeom prst="rect">
            <a:avLst/>
          </a:prstGeom>
          <a:solidFill>
            <a:srgbClr val="E7F6E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2"/>
          <p:cNvSpPr>
            <a:spLocks noChangeArrowheads="1"/>
          </p:cNvSpPr>
          <p:nvPr/>
        </p:nvSpPr>
        <p:spPr bwMode="auto">
          <a:xfrm>
            <a:off x="3665538" y="5276850"/>
            <a:ext cx="2030413" cy="371475"/>
          </a:xfrm>
          <a:prstGeom prst="rect">
            <a:avLst/>
          </a:prstGeom>
          <a:solidFill>
            <a:srgbClr val="E7F6E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Rectangle 13"/>
          <p:cNvSpPr>
            <a:spLocks noChangeArrowheads="1"/>
          </p:cNvSpPr>
          <p:nvPr/>
        </p:nvSpPr>
        <p:spPr bwMode="auto">
          <a:xfrm>
            <a:off x="5695950" y="5276850"/>
            <a:ext cx="2028825" cy="371475"/>
          </a:xfrm>
          <a:prstGeom prst="rect">
            <a:avLst/>
          </a:prstGeom>
          <a:solidFill>
            <a:srgbClr val="E7F6E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Rectangle 14"/>
          <p:cNvSpPr>
            <a:spLocks noChangeArrowheads="1"/>
          </p:cNvSpPr>
          <p:nvPr/>
        </p:nvSpPr>
        <p:spPr bwMode="auto">
          <a:xfrm>
            <a:off x="3659188" y="4527550"/>
            <a:ext cx="12700" cy="1127125"/>
          </a:xfrm>
          <a:prstGeom prst="rect">
            <a:avLst/>
          </a:prstGeom>
          <a:solidFill>
            <a:srgbClr val="FFFFFF"/>
          </a:solidFill>
          <a:ln w="0" cap="flat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Rectangle 15"/>
          <p:cNvSpPr>
            <a:spLocks noChangeArrowheads="1"/>
          </p:cNvSpPr>
          <p:nvPr/>
        </p:nvSpPr>
        <p:spPr bwMode="auto">
          <a:xfrm>
            <a:off x="5689600" y="4527550"/>
            <a:ext cx="12700" cy="1127125"/>
          </a:xfrm>
          <a:prstGeom prst="rect">
            <a:avLst/>
          </a:prstGeom>
          <a:solidFill>
            <a:srgbClr val="FFFFFF"/>
          </a:solidFill>
          <a:ln w="0" cap="flat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Rectangle 16"/>
          <p:cNvSpPr>
            <a:spLocks noChangeArrowheads="1"/>
          </p:cNvSpPr>
          <p:nvPr/>
        </p:nvSpPr>
        <p:spPr bwMode="auto">
          <a:xfrm>
            <a:off x="1631950" y="4886325"/>
            <a:ext cx="6099175" cy="38100"/>
          </a:xfrm>
          <a:prstGeom prst="rect">
            <a:avLst/>
          </a:prstGeom>
          <a:solidFill>
            <a:srgbClr val="FFFFFF"/>
          </a:solidFill>
          <a:ln w="1" cap="flat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Rectangle 17"/>
          <p:cNvSpPr>
            <a:spLocks noChangeArrowheads="1"/>
          </p:cNvSpPr>
          <p:nvPr/>
        </p:nvSpPr>
        <p:spPr bwMode="auto">
          <a:xfrm>
            <a:off x="1631950" y="5270500"/>
            <a:ext cx="6099175" cy="12700"/>
          </a:xfrm>
          <a:prstGeom prst="rect">
            <a:avLst/>
          </a:prstGeom>
          <a:solidFill>
            <a:srgbClr val="FFFFFF"/>
          </a:solidFill>
          <a:ln w="1" cap="flat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Rectangle 18"/>
          <p:cNvSpPr>
            <a:spLocks noChangeArrowheads="1"/>
          </p:cNvSpPr>
          <p:nvPr/>
        </p:nvSpPr>
        <p:spPr bwMode="auto">
          <a:xfrm>
            <a:off x="1631950" y="4527550"/>
            <a:ext cx="11113" cy="1127125"/>
          </a:xfrm>
          <a:prstGeom prst="rect">
            <a:avLst/>
          </a:prstGeom>
          <a:solidFill>
            <a:srgbClr val="FFFFFF"/>
          </a:solidFill>
          <a:ln w="0" cap="flat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Rectangle 19"/>
          <p:cNvSpPr>
            <a:spLocks noChangeArrowheads="1"/>
          </p:cNvSpPr>
          <p:nvPr/>
        </p:nvSpPr>
        <p:spPr bwMode="auto">
          <a:xfrm>
            <a:off x="7718425" y="4527550"/>
            <a:ext cx="12700" cy="1127125"/>
          </a:xfrm>
          <a:prstGeom prst="rect">
            <a:avLst/>
          </a:prstGeom>
          <a:solidFill>
            <a:srgbClr val="FFFFFF"/>
          </a:solidFill>
          <a:ln w="1" cap="flat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Rectangle 20"/>
          <p:cNvSpPr>
            <a:spLocks noChangeArrowheads="1"/>
          </p:cNvSpPr>
          <p:nvPr/>
        </p:nvSpPr>
        <p:spPr bwMode="auto">
          <a:xfrm>
            <a:off x="1631950" y="4527550"/>
            <a:ext cx="6099175" cy="12700"/>
          </a:xfrm>
          <a:prstGeom prst="rect">
            <a:avLst/>
          </a:prstGeom>
          <a:solidFill>
            <a:srgbClr val="FFFFFF"/>
          </a:solidFill>
          <a:ln w="1" cap="flat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Rectangle 21"/>
          <p:cNvSpPr>
            <a:spLocks noChangeArrowheads="1"/>
          </p:cNvSpPr>
          <p:nvPr/>
        </p:nvSpPr>
        <p:spPr bwMode="auto">
          <a:xfrm>
            <a:off x="1631950" y="5641975"/>
            <a:ext cx="6099175" cy="12700"/>
          </a:xfrm>
          <a:prstGeom prst="rect">
            <a:avLst/>
          </a:prstGeom>
          <a:solidFill>
            <a:srgbClr val="FFFFFF"/>
          </a:solidFill>
          <a:ln w="1" cap="flat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Rectangle 22"/>
          <p:cNvSpPr>
            <a:spLocks noChangeArrowheads="1"/>
          </p:cNvSpPr>
          <p:nvPr/>
        </p:nvSpPr>
        <p:spPr bwMode="auto">
          <a:xfrm>
            <a:off x="3759200" y="4589463"/>
            <a:ext cx="550863" cy="31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java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Rectangle 23"/>
          <p:cNvSpPr>
            <a:spLocks noChangeArrowheads="1"/>
          </p:cNvSpPr>
          <p:nvPr/>
        </p:nvSpPr>
        <p:spPr bwMode="auto">
          <a:xfrm>
            <a:off x="5788025" y="4589463"/>
            <a:ext cx="1366838" cy="31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key/pseudo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Rectangle 24"/>
          <p:cNvSpPr>
            <a:spLocks noChangeArrowheads="1"/>
          </p:cNvSpPr>
          <p:nvPr/>
        </p:nvSpPr>
        <p:spPr bwMode="auto">
          <a:xfrm>
            <a:off x="1728788" y="4968875"/>
            <a:ext cx="6477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using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Rectangle 25"/>
          <p:cNvSpPr>
            <a:spLocks noChangeArrowheads="1"/>
          </p:cNvSpPr>
          <p:nvPr/>
        </p:nvSpPr>
        <p:spPr bwMode="auto">
          <a:xfrm>
            <a:off x="2336800" y="4968875"/>
            <a:ext cx="3429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as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Rectangle 26"/>
          <p:cNvSpPr>
            <a:spLocks noChangeArrowheads="1"/>
          </p:cNvSpPr>
          <p:nvPr/>
        </p:nvSpPr>
        <p:spPr bwMode="auto">
          <a:xfrm>
            <a:off x="2576513" y="4968875"/>
            <a:ext cx="177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-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Rectangle 27"/>
          <p:cNvSpPr>
            <a:spLocks noChangeArrowheads="1"/>
          </p:cNvSpPr>
          <p:nvPr/>
        </p:nvSpPr>
        <p:spPr bwMode="auto">
          <a:xfrm>
            <a:off x="2652713" y="4968875"/>
            <a:ext cx="2651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is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Rectangle 29"/>
          <p:cNvSpPr>
            <a:spLocks noChangeArrowheads="1"/>
          </p:cNvSpPr>
          <p:nvPr/>
        </p:nvSpPr>
        <p:spPr bwMode="auto">
          <a:xfrm>
            <a:off x="1728788" y="5341938"/>
            <a:ext cx="1651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using algorithm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/>
      <p:bldP spid="29" grpId="0"/>
      <p:bldP spid="30" grpId="0"/>
      <p:bldP spid="31" grpId="0"/>
      <p:bldP spid="32" grpId="0"/>
      <p:bldP spid="33" grpId="0"/>
      <p:bldP spid="35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1371600"/>
            <a:ext cx="6576036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147" name="AutoShape 3"/>
          <p:cNvSpPr>
            <a:spLocks noChangeAspect="1" noChangeArrowheads="1" noTextEdit="1"/>
          </p:cNvSpPr>
          <p:nvPr/>
        </p:nvSpPr>
        <p:spPr bwMode="auto">
          <a:xfrm>
            <a:off x="1524000" y="4419600"/>
            <a:ext cx="6327775" cy="135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1636713" y="4533900"/>
            <a:ext cx="2028825" cy="369888"/>
          </a:xfrm>
          <a:prstGeom prst="rect">
            <a:avLst/>
          </a:prstGeom>
          <a:solidFill>
            <a:srgbClr val="00CC99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3665538" y="4533900"/>
            <a:ext cx="2030413" cy="369888"/>
          </a:xfrm>
          <a:prstGeom prst="rect">
            <a:avLst/>
          </a:prstGeom>
          <a:solidFill>
            <a:srgbClr val="00CC99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5695950" y="4533900"/>
            <a:ext cx="2028825" cy="369888"/>
          </a:xfrm>
          <a:prstGeom prst="rect">
            <a:avLst/>
          </a:prstGeom>
          <a:solidFill>
            <a:srgbClr val="00CC99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52" name="Rectangle 8"/>
          <p:cNvSpPr>
            <a:spLocks noChangeArrowheads="1"/>
          </p:cNvSpPr>
          <p:nvPr/>
        </p:nvSpPr>
        <p:spPr bwMode="auto">
          <a:xfrm>
            <a:off x="1636713" y="4903788"/>
            <a:ext cx="2028825" cy="373063"/>
          </a:xfrm>
          <a:prstGeom prst="rect">
            <a:avLst/>
          </a:prstGeom>
          <a:solidFill>
            <a:srgbClr val="CBECDE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53" name="Rectangle 9"/>
          <p:cNvSpPr>
            <a:spLocks noChangeArrowheads="1"/>
          </p:cNvSpPr>
          <p:nvPr/>
        </p:nvSpPr>
        <p:spPr bwMode="auto">
          <a:xfrm>
            <a:off x="3665538" y="4903788"/>
            <a:ext cx="2030413" cy="373063"/>
          </a:xfrm>
          <a:prstGeom prst="rect">
            <a:avLst/>
          </a:prstGeom>
          <a:solidFill>
            <a:srgbClr val="CBECDE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54" name="Rectangle 10"/>
          <p:cNvSpPr>
            <a:spLocks noChangeArrowheads="1"/>
          </p:cNvSpPr>
          <p:nvPr/>
        </p:nvSpPr>
        <p:spPr bwMode="auto">
          <a:xfrm>
            <a:off x="5695950" y="4903788"/>
            <a:ext cx="2028825" cy="373063"/>
          </a:xfrm>
          <a:prstGeom prst="rect">
            <a:avLst/>
          </a:prstGeom>
          <a:solidFill>
            <a:srgbClr val="CBECDE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55" name="Rectangle 11"/>
          <p:cNvSpPr>
            <a:spLocks noChangeArrowheads="1"/>
          </p:cNvSpPr>
          <p:nvPr/>
        </p:nvSpPr>
        <p:spPr bwMode="auto">
          <a:xfrm>
            <a:off x="1636713" y="5276850"/>
            <a:ext cx="2028825" cy="371475"/>
          </a:xfrm>
          <a:prstGeom prst="rect">
            <a:avLst/>
          </a:prstGeom>
          <a:solidFill>
            <a:srgbClr val="E7F6E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56" name="Rectangle 12"/>
          <p:cNvSpPr>
            <a:spLocks noChangeArrowheads="1"/>
          </p:cNvSpPr>
          <p:nvPr/>
        </p:nvSpPr>
        <p:spPr bwMode="auto">
          <a:xfrm>
            <a:off x="3665538" y="5276850"/>
            <a:ext cx="2030413" cy="371475"/>
          </a:xfrm>
          <a:prstGeom prst="rect">
            <a:avLst/>
          </a:prstGeom>
          <a:solidFill>
            <a:srgbClr val="E7F6E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57" name="Rectangle 13"/>
          <p:cNvSpPr>
            <a:spLocks noChangeArrowheads="1"/>
          </p:cNvSpPr>
          <p:nvPr/>
        </p:nvSpPr>
        <p:spPr bwMode="auto">
          <a:xfrm>
            <a:off x="5695950" y="5276850"/>
            <a:ext cx="2028825" cy="371475"/>
          </a:xfrm>
          <a:prstGeom prst="rect">
            <a:avLst/>
          </a:prstGeom>
          <a:solidFill>
            <a:srgbClr val="E7F6E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58" name="Rectangle 14"/>
          <p:cNvSpPr>
            <a:spLocks noChangeArrowheads="1"/>
          </p:cNvSpPr>
          <p:nvPr/>
        </p:nvSpPr>
        <p:spPr bwMode="auto">
          <a:xfrm>
            <a:off x="3659188" y="4527550"/>
            <a:ext cx="12700" cy="1127125"/>
          </a:xfrm>
          <a:prstGeom prst="rect">
            <a:avLst/>
          </a:prstGeom>
          <a:solidFill>
            <a:srgbClr val="FFFFFF"/>
          </a:solidFill>
          <a:ln w="0" cap="flat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59" name="Rectangle 15"/>
          <p:cNvSpPr>
            <a:spLocks noChangeArrowheads="1"/>
          </p:cNvSpPr>
          <p:nvPr/>
        </p:nvSpPr>
        <p:spPr bwMode="auto">
          <a:xfrm>
            <a:off x="5689600" y="4527550"/>
            <a:ext cx="12700" cy="1127125"/>
          </a:xfrm>
          <a:prstGeom prst="rect">
            <a:avLst/>
          </a:prstGeom>
          <a:solidFill>
            <a:srgbClr val="FFFFFF"/>
          </a:solidFill>
          <a:ln w="0" cap="flat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60" name="Rectangle 16"/>
          <p:cNvSpPr>
            <a:spLocks noChangeArrowheads="1"/>
          </p:cNvSpPr>
          <p:nvPr/>
        </p:nvSpPr>
        <p:spPr bwMode="auto">
          <a:xfrm>
            <a:off x="1631950" y="4886325"/>
            <a:ext cx="6099175" cy="38100"/>
          </a:xfrm>
          <a:prstGeom prst="rect">
            <a:avLst/>
          </a:prstGeom>
          <a:solidFill>
            <a:srgbClr val="FFFFFF"/>
          </a:solidFill>
          <a:ln w="1" cap="flat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61" name="Rectangle 17"/>
          <p:cNvSpPr>
            <a:spLocks noChangeArrowheads="1"/>
          </p:cNvSpPr>
          <p:nvPr/>
        </p:nvSpPr>
        <p:spPr bwMode="auto">
          <a:xfrm>
            <a:off x="1631950" y="5270500"/>
            <a:ext cx="6099175" cy="12700"/>
          </a:xfrm>
          <a:prstGeom prst="rect">
            <a:avLst/>
          </a:prstGeom>
          <a:solidFill>
            <a:srgbClr val="FFFFFF"/>
          </a:solidFill>
          <a:ln w="1" cap="flat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62" name="Rectangle 18"/>
          <p:cNvSpPr>
            <a:spLocks noChangeArrowheads="1"/>
          </p:cNvSpPr>
          <p:nvPr/>
        </p:nvSpPr>
        <p:spPr bwMode="auto">
          <a:xfrm>
            <a:off x="1631950" y="4527550"/>
            <a:ext cx="11113" cy="1127125"/>
          </a:xfrm>
          <a:prstGeom prst="rect">
            <a:avLst/>
          </a:prstGeom>
          <a:solidFill>
            <a:srgbClr val="FFFFFF"/>
          </a:solidFill>
          <a:ln w="0" cap="flat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63" name="Rectangle 19"/>
          <p:cNvSpPr>
            <a:spLocks noChangeArrowheads="1"/>
          </p:cNvSpPr>
          <p:nvPr/>
        </p:nvSpPr>
        <p:spPr bwMode="auto">
          <a:xfrm>
            <a:off x="7718425" y="4527550"/>
            <a:ext cx="12700" cy="1127125"/>
          </a:xfrm>
          <a:prstGeom prst="rect">
            <a:avLst/>
          </a:prstGeom>
          <a:solidFill>
            <a:srgbClr val="FFFFFF"/>
          </a:solidFill>
          <a:ln w="1" cap="flat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64" name="Rectangle 20"/>
          <p:cNvSpPr>
            <a:spLocks noChangeArrowheads="1"/>
          </p:cNvSpPr>
          <p:nvPr/>
        </p:nvSpPr>
        <p:spPr bwMode="auto">
          <a:xfrm>
            <a:off x="1631950" y="4527550"/>
            <a:ext cx="6099175" cy="12700"/>
          </a:xfrm>
          <a:prstGeom prst="rect">
            <a:avLst/>
          </a:prstGeom>
          <a:solidFill>
            <a:srgbClr val="FFFFFF"/>
          </a:solidFill>
          <a:ln w="1" cap="flat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65" name="Rectangle 21"/>
          <p:cNvSpPr>
            <a:spLocks noChangeArrowheads="1"/>
          </p:cNvSpPr>
          <p:nvPr/>
        </p:nvSpPr>
        <p:spPr bwMode="auto">
          <a:xfrm>
            <a:off x="1631950" y="5641975"/>
            <a:ext cx="6099175" cy="12700"/>
          </a:xfrm>
          <a:prstGeom prst="rect">
            <a:avLst/>
          </a:prstGeom>
          <a:solidFill>
            <a:srgbClr val="FFFFFF"/>
          </a:solidFill>
          <a:ln w="1" cap="flat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66" name="Rectangle 22"/>
          <p:cNvSpPr>
            <a:spLocks noChangeArrowheads="1"/>
          </p:cNvSpPr>
          <p:nvPr/>
        </p:nvSpPr>
        <p:spPr bwMode="auto">
          <a:xfrm>
            <a:off x="3759200" y="4589463"/>
            <a:ext cx="550863" cy="31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java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67" name="Rectangle 23"/>
          <p:cNvSpPr>
            <a:spLocks noChangeArrowheads="1"/>
          </p:cNvSpPr>
          <p:nvPr/>
        </p:nvSpPr>
        <p:spPr bwMode="auto">
          <a:xfrm>
            <a:off x="5788025" y="4589463"/>
            <a:ext cx="1366838" cy="31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key/pseudo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68" name="Rectangle 24"/>
          <p:cNvSpPr>
            <a:spLocks noChangeArrowheads="1"/>
          </p:cNvSpPr>
          <p:nvPr/>
        </p:nvSpPr>
        <p:spPr bwMode="auto">
          <a:xfrm>
            <a:off x="1728788" y="4968875"/>
            <a:ext cx="6477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using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69" name="Rectangle 25"/>
          <p:cNvSpPr>
            <a:spLocks noChangeArrowheads="1"/>
          </p:cNvSpPr>
          <p:nvPr/>
        </p:nvSpPr>
        <p:spPr bwMode="auto">
          <a:xfrm>
            <a:off x="2336800" y="4968875"/>
            <a:ext cx="3429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as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70" name="Rectangle 26"/>
          <p:cNvSpPr>
            <a:spLocks noChangeArrowheads="1"/>
          </p:cNvSpPr>
          <p:nvPr/>
        </p:nvSpPr>
        <p:spPr bwMode="auto">
          <a:xfrm>
            <a:off x="2576513" y="4968875"/>
            <a:ext cx="177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-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71" name="Rectangle 27"/>
          <p:cNvSpPr>
            <a:spLocks noChangeArrowheads="1"/>
          </p:cNvSpPr>
          <p:nvPr/>
        </p:nvSpPr>
        <p:spPr bwMode="auto">
          <a:xfrm>
            <a:off x="2652713" y="4968875"/>
            <a:ext cx="2651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is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72" name="Rectangle 28"/>
          <p:cNvSpPr>
            <a:spLocks noChangeArrowheads="1"/>
          </p:cNvSpPr>
          <p:nvPr/>
        </p:nvSpPr>
        <p:spPr bwMode="auto">
          <a:xfrm>
            <a:off x="3759200" y="4968875"/>
            <a:ext cx="5556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53%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73" name="Rectangle 29"/>
          <p:cNvSpPr>
            <a:spLocks noChangeArrowheads="1"/>
          </p:cNvSpPr>
          <p:nvPr/>
        </p:nvSpPr>
        <p:spPr bwMode="auto">
          <a:xfrm>
            <a:off x="1728788" y="5341938"/>
            <a:ext cx="1651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using algorithm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74" name="Rectangle 30"/>
          <p:cNvSpPr>
            <a:spLocks noChangeArrowheads="1"/>
          </p:cNvSpPr>
          <p:nvPr/>
        </p:nvSpPr>
        <p:spPr bwMode="auto">
          <a:xfrm>
            <a:off x="3759200" y="5341938"/>
            <a:ext cx="5556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71%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75" name="Rectangle 31"/>
          <p:cNvSpPr>
            <a:spLocks noChangeArrowheads="1"/>
          </p:cNvSpPr>
          <p:nvPr/>
        </p:nvSpPr>
        <p:spPr bwMode="auto">
          <a:xfrm>
            <a:off x="5788025" y="5341938"/>
            <a:ext cx="5572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53%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74" grpId="0"/>
      <p:bldP spid="6175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Work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419600" y="2438400"/>
            <a:ext cx="1659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print name of f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8600" y="4267200"/>
            <a:ext cx="40446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Integer.valueOf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f.getName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())</a:t>
            </a:r>
            <a:endParaRPr lang="en-US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00600" y="3429000"/>
            <a:ext cx="41825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System.out.print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f.getName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())</a:t>
            </a:r>
            <a:endParaRPr lang="en-US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43400" y="1295400"/>
            <a:ext cx="30107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 priori word weights</a:t>
            </a:r>
            <a:endParaRPr lang="en-US" sz="2400" dirty="0"/>
          </a:p>
        </p:txBody>
      </p:sp>
      <p:cxnSp>
        <p:nvCxnSpPr>
          <p:cNvPr id="8" name="Straight Arrow Connector 7"/>
          <p:cNvCxnSpPr/>
          <p:nvPr/>
        </p:nvCxnSpPr>
        <p:spPr bwMode="auto">
          <a:xfrm rot="10800000" flipV="1">
            <a:off x="3124200" y="2819400"/>
            <a:ext cx="1524000" cy="1447800"/>
          </a:xfrm>
          <a:prstGeom prst="straightConnector1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" name="Straight Arrow Connector 8"/>
          <p:cNvCxnSpPr/>
          <p:nvPr/>
        </p:nvCxnSpPr>
        <p:spPr bwMode="auto">
          <a:xfrm rot="16200000" flipH="1">
            <a:off x="5791200" y="2895600"/>
            <a:ext cx="609600" cy="457200"/>
          </a:xfrm>
          <a:prstGeom prst="straightConnector1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2841580" y="3200400"/>
            <a:ext cx="1120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C6600"/>
                </a:solidFill>
              </a:rPr>
              <a:t>becomes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096000" y="2895600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C6600"/>
                </a:solidFill>
              </a:rPr>
              <a:t>want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981200" y="4876800"/>
            <a:ext cx="7938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of</a:t>
            </a:r>
            <a:endParaRPr lang="en-US" b="1" dirty="0" smtClean="0">
              <a:solidFill>
                <a:schemeClr val="accent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f</a:t>
            </a:r>
            <a:endParaRPr lang="en-US" b="1" dirty="0" smtClean="0">
              <a:solidFill>
                <a:schemeClr val="accent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name</a:t>
            </a:r>
            <a:endParaRPr lang="en-US" b="1" dirty="0" smtClean="0">
              <a:solidFill>
                <a:schemeClr val="accent1"/>
              </a:solidFill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 bwMode="auto">
          <a:xfrm rot="10800000">
            <a:off x="1828800" y="5715000"/>
            <a:ext cx="1219200" cy="1588"/>
          </a:xfrm>
          <a:prstGeom prst="straightConnector1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sp>
        <p:nvSpPr>
          <p:cNvPr id="17" name="TextBox 16"/>
          <p:cNvSpPr txBox="1"/>
          <p:nvPr/>
        </p:nvSpPr>
        <p:spPr>
          <a:xfrm>
            <a:off x="6298690" y="4876800"/>
            <a:ext cx="87395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print</a:t>
            </a:r>
            <a:endParaRPr lang="en-US" b="1" dirty="0" smtClean="0">
              <a:solidFill>
                <a:schemeClr val="accent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f</a:t>
            </a:r>
            <a:endParaRPr lang="en-US" b="1" dirty="0" smtClean="0">
              <a:solidFill>
                <a:schemeClr val="accent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name</a:t>
            </a:r>
            <a:endParaRPr lang="en-US" b="1" dirty="0" smtClean="0">
              <a:solidFill>
                <a:schemeClr val="accent1"/>
              </a:solidFill>
              <a:latin typeface="Courier New" pitchFamily="49" charset="0"/>
              <a:cs typeface="Courier New" pitchFamily="49" charset="0"/>
            </a:endParaRPr>
          </a:p>
          <a:p>
            <a:endParaRPr lang="en-US" b="1" dirty="0">
              <a:solidFill>
                <a:schemeClr val="accent1"/>
              </a:solidFill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 bwMode="auto">
          <a:xfrm rot="10800000">
            <a:off x="6146290" y="5715000"/>
            <a:ext cx="1397510" cy="1588"/>
          </a:xfrm>
          <a:prstGeom prst="straightConnector1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grpSp>
        <p:nvGrpSpPr>
          <p:cNvPr id="16" name="Group 15"/>
          <p:cNvGrpSpPr/>
          <p:nvPr/>
        </p:nvGrpSpPr>
        <p:grpSpPr>
          <a:xfrm>
            <a:off x="2743200" y="4876800"/>
            <a:ext cx="253999" cy="369332"/>
            <a:chOff x="5689601" y="2979055"/>
            <a:chExt cx="253999" cy="369332"/>
          </a:xfrm>
        </p:grpSpPr>
        <p:sp>
          <p:nvSpPr>
            <p:cNvPr id="19" name="Oval 18"/>
            <p:cNvSpPr/>
            <p:nvPr/>
          </p:nvSpPr>
          <p:spPr bwMode="auto">
            <a:xfrm>
              <a:off x="5715000" y="3048000"/>
              <a:ext cx="228600" cy="2286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  <a:round/>
              <a:headEnd type="none" w="med" len="med"/>
              <a:tailEnd type="triangle" w="lg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689601" y="2979055"/>
              <a:ext cx="2423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  <a:latin typeface="Albertus MT Lt" pitchFamily="18" charset="0"/>
                </a:rPr>
                <a:t>1</a:t>
              </a:r>
              <a:endParaRPr lang="en-US" sz="2000" b="1" dirty="0">
                <a:solidFill>
                  <a:schemeClr val="bg1"/>
                </a:solidFill>
                <a:latin typeface="Albertus MT Lt" pitchFamily="18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2743200" y="5146093"/>
            <a:ext cx="253999" cy="369332"/>
            <a:chOff x="5689601" y="2979055"/>
            <a:chExt cx="253999" cy="369332"/>
          </a:xfrm>
        </p:grpSpPr>
        <p:sp>
          <p:nvSpPr>
            <p:cNvPr id="22" name="Oval 21"/>
            <p:cNvSpPr/>
            <p:nvPr/>
          </p:nvSpPr>
          <p:spPr bwMode="auto">
            <a:xfrm>
              <a:off x="5715000" y="3048000"/>
              <a:ext cx="228600" cy="2286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  <a:round/>
              <a:headEnd type="none" w="med" len="med"/>
              <a:tailEnd type="triangle" w="lg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689601" y="2979055"/>
              <a:ext cx="2423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  <a:latin typeface="Albertus MT Lt" pitchFamily="18" charset="0"/>
                </a:rPr>
                <a:t>1</a:t>
              </a:r>
              <a:endParaRPr lang="en-US" sz="2000" b="1" dirty="0">
                <a:solidFill>
                  <a:schemeClr val="bg1"/>
                </a:solidFill>
                <a:latin typeface="Albertus MT Lt" pitchFamily="18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2743200" y="5410200"/>
            <a:ext cx="253999" cy="369332"/>
            <a:chOff x="5689601" y="2979055"/>
            <a:chExt cx="253999" cy="369332"/>
          </a:xfrm>
        </p:grpSpPr>
        <p:sp>
          <p:nvSpPr>
            <p:cNvPr id="25" name="Oval 24"/>
            <p:cNvSpPr/>
            <p:nvPr/>
          </p:nvSpPr>
          <p:spPr bwMode="auto">
            <a:xfrm>
              <a:off x="5715000" y="3048000"/>
              <a:ext cx="228600" cy="2286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  <a:round/>
              <a:headEnd type="none" w="med" len="med"/>
              <a:tailEnd type="triangle" w="lg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5689601" y="2979055"/>
              <a:ext cx="2423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  <a:latin typeface="Albertus MT Lt" pitchFamily="18" charset="0"/>
                </a:rPr>
                <a:t>1</a:t>
              </a:r>
              <a:endParaRPr lang="en-US" sz="2000" b="1" dirty="0">
                <a:solidFill>
                  <a:schemeClr val="bg1"/>
                </a:solidFill>
                <a:latin typeface="Albertus MT Lt" pitchFamily="18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2743200" y="5715000"/>
            <a:ext cx="312906" cy="400110"/>
            <a:chOff x="5689601" y="2979055"/>
            <a:chExt cx="312906" cy="400110"/>
          </a:xfrm>
        </p:grpSpPr>
        <p:sp>
          <p:nvSpPr>
            <p:cNvPr id="28" name="Oval 27"/>
            <p:cNvSpPr/>
            <p:nvPr/>
          </p:nvSpPr>
          <p:spPr bwMode="auto">
            <a:xfrm>
              <a:off x="5715000" y="3048000"/>
              <a:ext cx="228600" cy="2286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  <a:round/>
              <a:headEnd type="none" w="med" len="med"/>
              <a:tailEnd type="triangle" w="lg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5689601" y="2979055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chemeClr val="bg1"/>
                  </a:solidFill>
                  <a:latin typeface="Albertus MT Lt" pitchFamily="18" charset="0"/>
                </a:rPr>
                <a:t>3</a:t>
              </a:r>
              <a:endParaRPr lang="en-US" sz="2000" b="1" dirty="0">
                <a:solidFill>
                  <a:schemeClr val="bg1"/>
                </a:solidFill>
                <a:latin typeface="Albertus MT Lt" pitchFamily="18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7162800" y="4876800"/>
            <a:ext cx="253999" cy="369332"/>
            <a:chOff x="5689601" y="2979055"/>
            <a:chExt cx="253999" cy="369332"/>
          </a:xfrm>
        </p:grpSpPr>
        <p:sp>
          <p:nvSpPr>
            <p:cNvPr id="31" name="Oval 30"/>
            <p:cNvSpPr/>
            <p:nvPr/>
          </p:nvSpPr>
          <p:spPr bwMode="auto">
            <a:xfrm>
              <a:off x="5715000" y="3048000"/>
              <a:ext cx="228600" cy="2286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  <a:round/>
              <a:headEnd type="none" w="med" len="med"/>
              <a:tailEnd type="triangle" w="lg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5689601" y="2979055"/>
              <a:ext cx="2423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  <a:latin typeface="Albertus MT Lt" pitchFamily="18" charset="0"/>
                </a:rPr>
                <a:t>1</a:t>
              </a:r>
              <a:endParaRPr lang="en-US" sz="2000" b="1" dirty="0">
                <a:solidFill>
                  <a:schemeClr val="bg1"/>
                </a:solidFill>
                <a:latin typeface="Albertus MT Lt" pitchFamily="18" charset="0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7162800" y="5146093"/>
            <a:ext cx="253999" cy="369332"/>
            <a:chOff x="5689601" y="2979055"/>
            <a:chExt cx="253999" cy="369332"/>
          </a:xfrm>
        </p:grpSpPr>
        <p:sp>
          <p:nvSpPr>
            <p:cNvPr id="34" name="Oval 33"/>
            <p:cNvSpPr/>
            <p:nvPr/>
          </p:nvSpPr>
          <p:spPr bwMode="auto">
            <a:xfrm>
              <a:off x="5715000" y="3048000"/>
              <a:ext cx="228600" cy="2286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  <a:round/>
              <a:headEnd type="none" w="med" len="med"/>
              <a:tailEnd type="triangle" w="lg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5689601" y="2979055"/>
              <a:ext cx="2423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  <a:latin typeface="Albertus MT Lt" pitchFamily="18" charset="0"/>
                </a:rPr>
                <a:t>1</a:t>
              </a:r>
              <a:endParaRPr lang="en-US" sz="2000" b="1" dirty="0">
                <a:solidFill>
                  <a:schemeClr val="bg1"/>
                </a:solidFill>
                <a:latin typeface="Albertus MT Lt" pitchFamily="18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7162800" y="5410200"/>
            <a:ext cx="253999" cy="369332"/>
            <a:chOff x="5689601" y="2979055"/>
            <a:chExt cx="253999" cy="369332"/>
          </a:xfrm>
        </p:grpSpPr>
        <p:sp>
          <p:nvSpPr>
            <p:cNvPr id="37" name="Oval 36"/>
            <p:cNvSpPr/>
            <p:nvPr/>
          </p:nvSpPr>
          <p:spPr bwMode="auto">
            <a:xfrm>
              <a:off x="5715000" y="3048000"/>
              <a:ext cx="228600" cy="2286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  <a:round/>
              <a:headEnd type="none" w="med" len="med"/>
              <a:tailEnd type="triangle" w="lg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5689601" y="2979055"/>
              <a:ext cx="2423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  <a:latin typeface="Albertus MT Lt" pitchFamily="18" charset="0"/>
                </a:rPr>
                <a:t>1</a:t>
              </a:r>
              <a:endParaRPr lang="en-US" sz="2000" b="1" dirty="0">
                <a:solidFill>
                  <a:schemeClr val="bg1"/>
                </a:solidFill>
                <a:latin typeface="Albertus MT Lt" pitchFamily="18" charset="0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7162800" y="5715000"/>
            <a:ext cx="312906" cy="400110"/>
            <a:chOff x="5689601" y="2979055"/>
            <a:chExt cx="312906" cy="400110"/>
          </a:xfrm>
        </p:grpSpPr>
        <p:sp>
          <p:nvSpPr>
            <p:cNvPr id="40" name="Oval 39"/>
            <p:cNvSpPr/>
            <p:nvPr/>
          </p:nvSpPr>
          <p:spPr bwMode="auto">
            <a:xfrm>
              <a:off x="5715000" y="3048000"/>
              <a:ext cx="228600" cy="2286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  <a:round/>
              <a:headEnd type="none" w="med" len="med"/>
              <a:tailEnd type="triangle" w="lg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5689601" y="2979055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chemeClr val="bg1"/>
                  </a:solidFill>
                  <a:latin typeface="Albertus MT Lt" pitchFamily="18" charset="0"/>
                </a:rPr>
                <a:t>3</a:t>
              </a:r>
              <a:endParaRPr lang="en-US" sz="2000" b="1" dirty="0">
                <a:solidFill>
                  <a:schemeClr val="bg1"/>
                </a:solidFill>
                <a:latin typeface="Albertus MT Lt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1" grpId="0"/>
      <p:bldP spid="12" grpId="0"/>
      <p:bldP spid="14" grpId="0"/>
      <p:bldP spid="17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Work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057400" y="2438400"/>
            <a:ext cx="1582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println</a:t>
            </a:r>
            <a:r>
              <a:rPr lang="en-US" dirty="0" smtClean="0"/>
              <a:t> f name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3400" y="4267200"/>
            <a:ext cx="44582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System.err.println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f.getName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())</a:t>
            </a:r>
            <a:endParaRPr lang="en-US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85728" y="3429000"/>
            <a:ext cx="44582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System.out.println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f.getName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())</a:t>
            </a:r>
            <a:endParaRPr lang="en-US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89071" y="1219200"/>
            <a:ext cx="34211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 priori function weights</a:t>
            </a:r>
            <a:endParaRPr lang="en-US" sz="2400" dirty="0"/>
          </a:p>
        </p:txBody>
      </p:sp>
      <p:cxnSp>
        <p:nvCxnSpPr>
          <p:cNvPr id="8" name="Straight Arrow Connector 7"/>
          <p:cNvCxnSpPr/>
          <p:nvPr/>
        </p:nvCxnSpPr>
        <p:spPr bwMode="auto">
          <a:xfrm rot="16200000" flipH="1">
            <a:off x="2286000" y="3429000"/>
            <a:ext cx="1371600" cy="304800"/>
          </a:xfrm>
          <a:prstGeom prst="straightConnector1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" name="Straight Arrow Connector 8"/>
          <p:cNvCxnSpPr/>
          <p:nvPr/>
        </p:nvCxnSpPr>
        <p:spPr bwMode="auto">
          <a:xfrm>
            <a:off x="3657600" y="2819400"/>
            <a:ext cx="1066800" cy="685800"/>
          </a:xfrm>
          <a:prstGeom prst="straightConnector1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1752600" y="3200400"/>
            <a:ext cx="1120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C6600"/>
                </a:solidFill>
              </a:rPr>
              <a:t>becomes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114800" y="2819400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C6600"/>
                </a:solidFill>
              </a:rPr>
              <a:t>want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524000" y="4876800"/>
            <a:ext cx="12510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println</a:t>
            </a:r>
            <a:endParaRPr lang="en-US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f</a:t>
            </a:r>
            <a:endParaRPr lang="en-US" b="1" dirty="0" smtClean="0">
              <a:solidFill>
                <a:schemeClr val="accent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name</a:t>
            </a:r>
            <a:endParaRPr lang="en-US" b="1" dirty="0" smtClean="0">
              <a:solidFill>
                <a:schemeClr val="accent1"/>
              </a:solidFill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19" name="Straight Arrow Connector 18"/>
          <p:cNvCxnSpPr/>
          <p:nvPr/>
        </p:nvCxnSpPr>
        <p:spPr bwMode="auto">
          <a:xfrm rot="10800000">
            <a:off x="1447800" y="5715000"/>
            <a:ext cx="1600200" cy="1588"/>
          </a:xfrm>
          <a:prstGeom prst="straightConnector1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grpSp>
        <p:nvGrpSpPr>
          <p:cNvPr id="22" name="Group 21"/>
          <p:cNvGrpSpPr/>
          <p:nvPr/>
        </p:nvGrpSpPr>
        <p:grpSpPr>
          <a:xfrm>
            <a:off x="2743200" y="4876800"/>
            <a:ext cx="253999" cy="369332"/>
            <a:chOff x="5689601" y="2979055"/>
            <a:chExt cx="253999" cy="369332"/>
          </a:xfrm>
        </p:grpSpPr>
        <p:sp>
          <p:nvSpPr>
            <p:cNvPr id="23" name="Oval 22"/>
            <p:cNvSpPr/>
            <p:nvPr/>
          </p:nvSpPr>
          <p:spPr bwMode="auto">
            <a:xfrm>
              <a:off x="5715000" y="3048000"/>
              <a:ext cx="228600" cy="2286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  <a:round/>
              <a:headEnd type="none" w="med" len="med"/>
              <a:tailEnd type="triangle" w="lg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689601" y="2979055"/>
              <a:ext cx="2423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  <a:latin typeface="Albertus MT Lt" pitchFamily="18" charset="0"/>
                </a:rPr>
                <a:t>1</a:t>
              </a:r>
              <a:endParaRPr lang="en-US" sz="2000" b="1" dirty="0">
                <a:solidFill>
                  <a:schemeClr val="bg1"/>
                </a:solidFill>
                <a:latin typeface="Albertus MT Lt" pitchFamily="18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2743200" y="5146093"/>
            <a:ext cx="253999" cy="369332"/>
            <a:chOff x="5689601" y="2979055"/>
            <a:chExt cx="253999" cy="369332"/>
          </a:xfrm>
        </p:grpSpPr>
        <p:sp>
          <p:nvSpPr>
            <p:cNvPr id="26" name="Oval 25"/>
            <p:cNvSpPr/>
            <p:nvPr/>
          </p:nvSpPr>
          <p:spPr bwMode="auto">
            <a:xfrm>
              <a:off x="5715000" y="3048000"/>
              <a:ext cx="228600" cy="2286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  <a:round/>
              <a:headEnd type="none" w="med" len="med"/>
              <a:tailEnd type="triangle" w="lg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689601" y="2979055"/>
              <a:ext cx="2423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  <a:latin typeface="Albertus MT Lt" pitchFamily="18" charset="0"/>
                </a:rPr>
                <a:t>1</a:t>
              </a:r>
              <a:endParaRPr lang="en-US" sz="2000" b="1" dirty="0">
                <a:solidFill>
                  <a:schemeClr val="bg1"/>
                </a:solidFill>
                <a:latin typeface="Albertus MT Lt" pitchFamily="18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2743200" y="5410200"/>
            <a:ext cx="253999" cy="369332"/>
            <a:chOff x="5689601" y="2979055"/>
            <a:chExt cx="253999" cy="369332"/>
          </a:xfrm>
        </p:grpSpPr>
        <p:sp>
          <p:nvSpPr>
            <p:cNvPr id="29" name="Oval 28"/>
            <p:cNvSpPr/>
            <p:nvPr/>
          </p:nvSpPr>
          <p:spPr bwMode="auto">
            <a:xfrm>
              <a:off x="5715000" y="3048000"/>
              <a:ext cx="228600" cy="2286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  <a:round/>
              <a:headEnd type="none" w="med" len="med"/>
              <a:tailEnd type="triangle" w="lg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689601" y="2979055"/>
              <a:ext cx="2423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  <a:latin typeface="Albertus MT Lt" pitchFamily="18" charset="0"/>
                </a:rPr>
                <a:t>1</a:t>
              </a:r>
              <a:endParaRPr lang="en-US" sz="2000" b="1" dirty="0">
                <a:solidFill>
                  <a:schemeClr val="bg1"/>
                </a:solidFill>
                <a:latin typeface="Albertus MT Lt" pitchFamily="18" charset="0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2743200" y="5715000"/>
            <a:ext cx="312906" cy="400110"/>
            <a:chOff x="5689601" y="2979055"/>
            <a:chExt cx="312906" cy="400110"/>
          </a:xfrm>
        </p:grpSpPr>
        <p:sp>
          <p:nvSpPr>
            <p:cNvPr id="32" name="Oval 31"/>
            <p:cNvSpPr/>
            <p:nvPr/>
          </p:nvSpPr>
          <p:spPr bwMode="auto">
            <a:xfrm>
              <a:off x="5715000" y="3048000"/>
              <a:ext cx="228600" cy="2286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  <a:round/>
              <a:headEnd type="none" w="med" len="med"/>
              <a:tailEnd type="triangle" w="lg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5689601" y="2979055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chemeClr val="bg1"/>
                  </a:solidFill>
                  <a:latin typeface="Albertus MT Lt" pitchFamily="18" charset="0"/>
                </a:rPr>
                <a:t>3</a:t>
              </a:r>
              <a:endParaRPr lang="en-US" sz="2000" b="1" dirty="0">
                <a:solidFill>
                  <a:schemeClr val="bg1"/>
                </a:solidFill>
                <a:latin typeface="Albertus MT Lt" pitchFamily="18" charset="0"/>
              </a:endParaRPr>
            </a:p>
          </p:txBody>
        </p:sp>
      </p:grpSp>
      <p:sp>
        <p:nvSpPr>
          <p:cNvPr id="48" name="TextBox 47"/>
          <p:cNvSpPr txBox="1"/>
          <p:nvPr/>
        </p:nvSpPr>
        <p:spPr>
          <a:xfrm>
            <a:off x="6087894" y="4876800"/>
            <a:ext cx="12510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println</a:t>
            </a:r>
            <a:endParaRPr lang="en-US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f</a:t>
            </a:r>
            <a:endParaRPr lang="en-US" b="1" dirty="0" smtClean="0">
              <a:solidFill>
                <a:schemeClr val="accent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name</a:t>
            </a:r>
            <a:endParaRPr lang="en-US" b="1" dirty="0" smtClean="0">
              <a:solidFill>
                <a:schemeClr val="accent1"/>
              </a:solidFill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49" name="Straight Arrow Connector 48"/>
          <p:cNvCxnSpPr/>
          <p:nvPr/>
        </p:nvCxnSpPr>
        <p:spPr bwMode="auto">
          <a:xfrm rot="10800000">
            <a:off x="6011694" y="5715000"/>
            <a:ext cx="1600200" cy="1588"/>
          </a:xfrm>
          <a:prstGeom prst="straightConnector1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grpSp>
        <p:nvGrpSpPr>
          <p:cNvPr id="50" name="Group 49"/>
          <p:cNvGrpSpPr/>
          <p:nvPr/>
        </p:nvGrpSpPr>
        <p:grpSpPr>
          <a:xfrm>
            <a:off x="7307094" y="4876800"/>
            <a:ext cx="253999" cy="369332"/>
            <a:chOff x="5689601" y="2979055"/>
            <a:chExt cx="253999" cy="369332"/>
          </a:xfrm>
        </p:grpSpPr>
        <p:sp>
          <p:nvSpPr>
            <p:cNvPr id="51" name="Oval 50"/>
            <p:cNvSpPr/>
            <p:nvPr/>
          </p:nvSpPr>
          <p:spPr bwMode="auto">
            <a:xfrm>
              <a:off x="5715000" y="3048000"/>
              <a:ext cx="228600" cy="2286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  <a:round/>
              <a:headEnd type="none" w="med" len="med"/>
              <a:tailEnd type="triangle" w="lg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5689601" y="2979055"/>
              <a:ext cx="2423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  <a:latin typeface="Albertus MT Lt" pitchFamily="18" charset="0"/>
                </a:rPr>
                <a:t>1</a:t>
              </a:r>
              <a:endParaRPr lang="en-US" sz="2000" b="1" dirty="0">
                <a:solidFill>
                  <a:schemeClr val="bg1"/>
                </a:solidFill>
                <a:latin typeface="Albertus MT Lt" pitchFamily="18" charset="0"/>
              </a:endParaRP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7307094" y="5146093"/>
            <a:ext cx="253999" cy="369332"/>
            <a:chOff x="5689601" y="2979055"/>
            <a:chExt cx="253999" cy="369332"/>
          </a:xfrm>
        </p:grpSpPr>
        <p:sp>
          <p:nvSpPr>
            <p:cNvPr id="54" name="Oval 53"/>
            <p:cNvSpPr/>
            <p:nvPr/>
          </p:nvSpPr>
          <p:spPr bwMode="auto">
            <a:xfrm>
              <a:off x="5715000" y="3048000"/>
              <a:ext cx="228600" cy="2286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  <a:round/>
              <a:headEnd type="none" w="med" len="med"/>
              <a:tailEnd type="triangle" w="lg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5689601" y="2979055"/>
              <a:ext cx="2423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  <a:latin typeface="Albertus MT Lt" pitchFamily="18" charset="0"/>
                </a:rPr>
                <a:t>1</a:t>
              </a:r>
              <a:endParaRPr lang="en-US" sz="2000" b="1" dirty="0">
                <a:solidFill>
                  <a:schemeClr val="bg1"/>
                </a:solidFill>
                <a:latin typeface="Albertus MT Lt" pitchFamily="18" charset="0"/>
              </a:endParaRP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7307094" y="5410200"/>
            <a:ext cx="253999" cy="369332"/>
            <a:chOff x="5689601" y="2979055"/>
            <a:chExt cx="253999" cy="369332"/>
          </a:xfrm>
        </p:grpSpPr>
        <p:sp>
          <p:nvSpPr>
            <p:cNvPr id="57" name="Oval 56"/>
            <p:cNvSpPr/>
            <p:nvPr/>
          </p:nvSpPr>
          <p:spPr bwMode="auto">
            <a:xfrm>
              <a:off x="5715000" y="3048000"/>
              <a:ext cx="228600" cy="2286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  <a:round/>
              <a:headEnd type="none" w="med" len="med"/>
              <a:tailEnd type="triangle" w="lg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5689601" y="2979055"/>
              <a:ext cx="2423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  <a:latin typeface="Albertus MT Lt" pitchFamily="18" charset="0"/>
                </a:rPr>
                <a:t>1</a:t>
              </a:r>
              <a:endParaRPr lang="en-US" sz="2000" b="1" dirty="0">
                <a:solidFill>
                  <a:schemeClr val="bg1"/>
                </a:solidFill>
                <a:latin typeface="Albertus MT Lt" pitchFamily="18" charset="0"/>
              </a:endParaRP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7307094" y="5715000"/>
            <a:ext cx="312906" cy="400110"/>
            <a:chOff x="5689601" y="2979055"/>
            <a:chExt cx="312906" cy="400110"/>
          </a:xfrm>
        </p:grpSpPr>
        <p:sp>
          <p:nvSpPr>
            <p:cNvPr id="60" name="Oval 59"/>
            <p:cNvSpPr/>
            <p:nvPr/>
          </p:nvSpPr>
          <p:spPr bwMode="auto">
            <a:xfrm>
              <a:off x="5715000" y="3048000"/>
              <a:ext cx="228600" cy="2286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  <a:round/>
              <a:headEnd type="none" w="med" len="med"/>
              <a:tailEnd type="triangle" w="lg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5689601" y="2979055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chemeClr val="bg1"/>
                  </a:solidFill>
                  <a:latin typeface="Albertus MT Lt" pitchFamily="18" charset="0"/>
                </a:rPr>
                <a:t>3</a:t>
              </a:r>
              <a:endParaRPr lang="en-US" sz="2000" b="1" dirty="0">
                <a:solidFill>
                  <a:schemeClr val="bg1"/>
                </a:solidFill>
                <a:latin typeface="Albertus MT Lt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1" grpId="0"/>
      <p:bldP spid="12" grpId="0"/>
      <p:bldP spid="16" grpId="0"/>
      <p:bldP spid="48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Work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581400" y="3733800"/>
            <a:ext cx="15712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synonyms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2514600" y="2514600"/>
            <a:ext cx="1223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lowercase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029200" y="2514600"/>
            <a:ext cx="1701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toLowerCase</a:t>
            </a:r>
            <a:endParaRPr lang="en-US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24200" y="4419600"/>
            <a:ext cx="27142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add</a:t>
            </a:r>
            <a:r>
              <a:rPr lang="en-US" dirty="0" smtClean="0">
                <a:latin typeface="Lucida Calligraphy" pitchFamily="66" charset="0"/>
              </a:rPr>
              <a:t>       </a:t>
            </a:r>
            <a:r>
              <a:rPr lang="en-US" sz="2400" dirty="0" err="1" smtClean="0">
                <a:solidFill>
                  <a:srgbClr val="CC6600"/>
                </a:solidFill>
                <a:latin typeface="+mj-lt"/>
                <a:ea typeface="Gulim" pitchFamily="34" charset="-127"/>
              </a:rPr>
              <a:t>vs</a:t>
            </a:r>
            <a:r>
              <a:rPr lang="en-US" dirty="0" smtClean="0">
                <a:latin typeface="Lucida Calligraphy" pitchFamily="66" charset="0"/>
              </a:rPr>
              <a:t>      </a:t>
            </a:r>
            <a:r>
              <a:rPr lang="en-US" dirty="0" smtClean="0"/>
              <a:t>append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229051" y="1676400"/>
            <a:ext cx="22573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spell correction</a:t>
            </a:r>
            <a:endParaRPr lang="en-US" sz="2400" dirty="0"/>
          </a:p>
        </p:txBody>
      </p:sp>
      <p:cxnSp>
        <p:nvCxnSpPr>
          <p:cNvPr id="11" name="Straight Arrow Connector 10"/>
          <p:cNvCxnSpPr>
            <a:stCxn id="6" idx="3"/>
            <a:endCxn id="7" idx="1"/>
          </p:cNvCxnSpPr>
          <p:nvPr/>
        </p:nvCxnSpPr>
        <p:spPr bwMode="auto">
          <a:xfrm>
            <a:off x="3738012" y="2699266"/>
            <a:ext cx="1291188" cy="1588"/>
          </a:xfrm>
          <a:prstGeom prst="straightConnector1">
            <a:avLst/>
          </a:prstGeom>
          <a:solidFill>
            <a:schemeClr val="bg1"/>
          </a:solidFill>
          <a:ln w="12700" cap="flat" cmpd="sng" algn="ctr">
            <a:solidFill>
              <a:srgbClr val="CC66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457325"/>
            <a:ext cx="8288337" cy="265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4" name="Straight Connector 3"/>
          <p:cNvCxnSpPr/>
          <p:nvPr/>
        </p:nvCxnSpPr>
        <p:spPr bwMode="auto">
          <a:xfrm rot="16200000" flipV="1">
            <a:off x="3237704" y="3086896"/>
            <a:ext cx="1619142" cy="17350"/>
          </a:xfrm>
          <a:prstGeom prst="line">
            <a:avLst/>
          </a:prstGeom>
          <a:solidFill>
            <a:schemeClr val="bg1"/>
          </a:solidFill>
          <a:ln w="12700" cap="flat" cmpd="sng" algn="ctr">
            <a:solidFill>
              <a:srgbClr val="CC6600"/>
            </a:solidFill>
            <a:prstDash val="solid"/>
            <a:round/>
            <a:headEnd type="arrow" w="med" len="med"/>
            <a:tailEnd type="none" w="lg" len="lg"/>
          </a:ln>
          <a:effectLst/>
        </p:spPr>
      </p:cxnSp>
      <p:sp>
        <p:nvSpPr>
          <p:cNvPr id="6" name="TextBox 5"/>
          <p:cNvSpPr txBox="1"/>
          <p:nvPr/>
        </p:nvSpPr>
        <p:spPr>
          <a:xfrm>
            <a:off x="2895600" y="3799344"/>
            <a:ext cx="518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Courier New" pitchFamily="49" charset="0"/>
                <a:cs typeface="Courier New" pitchFamily="49" charset="0"/>
              </a:rPr>
              <a:t>array.add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400" b="1" dirty="0" err="1" smtClean="0">
                <a:latin typeface="Courier New" pitchFamily="49" charset="0"/>
                <a:cs typeface="Courier New" pitchFamily="49" charset="0"/>
              </a:rPr>
              <a:t>src.readLine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());</a:t>
            </a:r>
            <a:endParaRPr lang="en-US" sz="2400" b="1" dirty="0"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7" name="Straight Connector 6"/>
          <p:cNvCxnSpPr/>
          <p:nvPr/>
        </p:nvCxnSpPr>
        <p:spPr bwMode="auto">
          <a:xfrm rot="10800000">
            <a:off x="2514600" y="2286000"/>
            <a:ext cx="1524000" cy="1588"/>
          </a:xfrm>
          <a:prstGeom prst="line">
            <a:avLst/>
          </a:prstGeom>
          <a:solidFill>
            <a:schemeClr val="bg1"/>
          </a:solidFill>
          <a:ln w="12700" cap="flat" cmpd="sng" algn="ctr">
            <a:solidFill>
              <a:srgbClr val="CC6600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4876800"/>
            <a:ext cx="2472295" cy="1596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0" y="4953000"/>
            <a:ext cx="3320090" cy="1461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67200" y="2057400"/>
            <a:ext cx="2192851" cy="1645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AutoComplete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457325"/>
            <a:ext cx="8288337" cy="265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1" name="Group 19"/>
          <p:cNvGrpSpPr/>
          <p:nvPr/>
        </p:nvGrpSpPr>
        <p:grpSpPr>
          <a:xfrm>
            <a:off x="3578356" y="3657600"/>
            <a:ext cx="4803644" cy="2514600"/>
            <a:chOff x="3578356" y="3657600"/>
            <a:chExt cx="4803644" cy="2514600"/>
          </a:xfrm>
        </p:grpSpPr>
        <p:sp>
          <p:nvSpPr>
            <p:cNvPr id="22" name="Cloud 21"/>
            <p:cNvSpPr/>
            <p:nvPr/>
          </p:nvSpPr>
          <p:spPr bwMode="auto">
            <a:xfrm>
              <a:off x="3578356" y="3657600"/>
              <a:ext cx="4803644" cy="1981200"/>
            </a:xfrm>
            <a:prstGeom prst="cloud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406616" y="4122003"/>
              <a:ext cx="321338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chemeClr val="bg1">
                      <a:lumMod val="75000"/>
                    </a:schemeClr>
                  </a:solidFill>
                  <a:cs typeface="Courier New" pitchFamily="49" charset="0"/>
                </a:rPr>
                <a:t>read a line from </a:t>
              </a:r>
              <a:r>
                <a:rPr lang="en-US" sz="2400" b="1" dirty="0" err="1" smtClean="0">
                  <a:solidFill>
                    <a:schemeClr val="bg1">
                      <a:lumMod val="75000"/>
                    </a:schemeClr>
                  </a:solidFill>
                  <a:cs typeface="Courier New" pitchFamily="49" charset="0"/>
                </a:rPr>
                <a:t>src</a:t>
              </a:r>
              <a:r>
                <a:rPr lang="en-US" sz="2400" b="1" dirty="0" smtClean="0">
                  <a:solidFill>
                    <a:schemeClr val="bg1">
                      <a:lumMod val="75000"/>
                    </a:schemeClr>
                  </a:solidFill>
                  <a:cs typeface="Courier New" pitchFamily="49" charset="0"/>
                </a:rPr>
                <a:t>,</a:t>
              </a:r>
            </a:p>
            <a:p>
              <a:r>
                <a:rPr lang="en-US" sz="2400" b="1" dirty="0" smtClean="0">
                  <a:solidFill>
                    <a:schemeClr val="bg1">
                      <a:lumMod val="75000"/>
                    </a:schemeClr>
                  </a:solidFill>
                  <a:cs typeface="Courier New" pitchFamily="49" charset="0"/>
                </a:rPr>
                <a:t>and add it to </a:t>
              </a:r>
              <a:r>
                <a:rPr lang="en-US" sz="2400" b="1" dirty="0" smtClean="0">
                  <a:cs typeface="Courier New" pitchFamily="49" charset="0"/>
                </a:rPr>
                <a:t>array</a:t>
              </a:r>
              <a:endParaRPr lang="en-US" sz="2400" b="1" dirty="0">
                <a:cs typeface="Courier New" pitchFamily="49" charset="0"/>
              </a:endParaRPr>
            </a:p>
          </p:txBody>
        </p:sp>
        <p:sp>
          <p:nvSpPr>
            <p:cNvPr id="24" name="Oval 23"/>
            <p:cNvSpPr/>
            <p:nvPr/>
          </p:nvSpPr>
          <p:spPr bwMode="auto">
            <a:xfrm>
              <a:off x="6737096" y="5479143"/>
              <a:ext cx="400304" cy="304800"/>
            </a:xfrm>
            <a:prstGeom prst="ellipse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5" name="Oval 24"/>
            <p:cNvSpPr/>
            <p:nvPr/>
          </p:nvSpPr>
          <p:spPr bwMode="auto">
            <a:xfrm>
              <a:off x="7086600" y="5812971"/>
              <a:ext cx="250371" cy="203200"/>
            </a:xfrm>
            <a:prstGeom prst="ellipse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6" name="Oval 25"/>
            <p:cNvSpPr/>
            <p:nvPr/>
          </p:nvSpPr>
          <p:spPr bwMode="auto">
            <a:xfrm>
              <a:off x="7293356" y="6096000"/>
              <a:ext cx="98044" cy="76200"/>
            </a:xfrm>
            <a:prstGeom prst="ellipse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 Slides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400800"/>
            <a:ext cx="2133600" cy="320675"/>
          </a:xfrm>
          <a:prstGeom prst="rect">
            <a:avLst/>
          </a:prstGeom>
        </p:spPr>
        <p:txBody>
          <a:bodyPr/>
          <a:lstStyle/>
          <a:p>
            <a:fld id="{4C1D76A7-BAB9-4FBB-A6FB-B60606953493}" type="slidenum">
              <a:rPr lang="en-US" smtClean="0"/>
              <a:pPr/>
              <a:t>70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E-mail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752600" y="1447800"/>
            <a:ext cx="2621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glittle@gmail.com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19400" y="1828800"/>
            <a:ext cx="3429000" cy="4013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1828800"/>
            <a:ext cx="4943959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5200" y="2514600"/>
            <a:ext cx="3657600" cy="1160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0" y="2133600"/>
            <a:ext cx="4572000" cy="2334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2438400"/>
            <a:ext cx="4572000" cy="2325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1828800"/>
            <a:ext cx="7084272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1752600"/>
            <a:ext cx="4638907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2133600"/>
            <a:ext cx="6344682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AutoComplete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457325"/>
            <a:ext cx="8288337" cy="265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3" name="Group 19"/>
          <p:cNvGrpSpPr/>
          <p:nvPr/>
        </p:nvGrpSpPr>
        <p:grpSpPr>
          <a:xfrm>
            <a:off x="3578356" y="3657600"/>
            <a:ext cx="4803644" cy="2514600"/>
            <a:chOff x="3578356" y="3657600"/>
            <a:chExt cx="4803644" cy="2514600"/>
          </a:xfrm>
        </p:grpSpPr>
        <p:sp>
          <p:nvSpPr>
            <p:cNvPr id="22" name="Cloud 21"/>
            <p:cNvSpPr/>
            <p:nvPr/>
          </p:nvSpPr>
          <p:spPr bwMode="auto">
            <a:xfrm>
              <a:off x="3578356" y="3657600"/>
              <a:ext cx="4803644" cy="1981200"/>
            </a:xfrm>
            <a:prstGeom prst="cloud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406616" y="4122003"/>
              <a:ext cx="321338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chemeClr val="bg1">
                      <a:lumMod val="75000"/>
                    </a:schemeClr>
                  </a:solidFill>
                  <a:cs typeface="Courier New" pitchFamily="49" charset="0"/>
                </a:rPr>
                <a:t>read a line from </a:t>
              </a:r>
              <a:r>
                <a:rPr lang="en-US" sz="2400" b="1" dirty="0" err="1" smtClean="0">
                  <a:cs typeface="Courier New" pitchFamily="49" charset="0"/>
                </a:rPr>
                <a:t>src</a:t>
              </a:r>
              <a:r>
                <a:rPr lang="en-US" sz="2400" b="1" dirty="0" smtClean="0">
                  <a:solidFill>
                    <a:schemeClr val="bg1">
                      <a:lumMod val="75000"/>
                    </a:schemeClr>
                  </a:solidFill>
                  <a:cs typeface="Courier New" pitchFamily="49" charset="0"/>
                </a:rPr>
                <a:t>,</a:t>
              </a:r>
            </a:p>
            <a:p>
              <a:r>
                <a:rPr lang="en-US" sz="2400" b="1" dirty="0" smtClean="0">
                  <a:solidFill>
                    <a:schemeClr val="bg1">
                      <a:lumMod val="75000"/>
                    </a:schemeClr>
                  </a:solidFill>
                  <a:cs typeface="Courier New" pitchFamily="49" charset="0"/>
                </a:rPr>
                <a:t>and add it to </a:t>
              </a:r>
              <a:r>
                <a:rPr lang="en-US" sz="2400" b="1" dirty="0" smtClean="0">
                  <a:cs typeface="Courier New" pitchFamily="49" charset="0"/>
                </a:rPr>
                <a:t>array</a:t>
              </a:r>
              <a:endParaRPr lang="en-US" sz="2400" b="1" dirty="0">
                <a:cs typeface="Courier New" pitchFamily="49" charset="0"/>
              </a:endParaRPr>
            </a:p>
          </p:txBody>
        </p:sp>
        <p:sp>
          <p:nvSpPr>
            <p:cNvPr id="24" name="Oval 23"/>
            <p:cNvSpPr/>
            <p:nvPr/>
          </p:nvSpPr>
          <p:spPr bwMode="auto">
            <a:xfrm>
              <a:off x="6737096" y="5479143"/>
              <a:ext cx="400304" cy="304800"/>
            </a:xfrm>
            <a:prstGeom prst="ellipse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5" name="Oval 24"/>
            <p:cNvSpPr/>
            <p:nvPr/>
          </p:nvSpPr>
          <p:spPr bwMode="auto">
            <a:xfrm>
              <a:off x="7086600" y="5812971"/>
              <a:ext cx="250371" cy="203200"/>
            </a:xfrm>
            <a:prstGeom prst="ellipse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6" name="Oval 25"/>
            <p:cNvSpPr/>
            <p:nvPr/>
          </p:nvSpPr>
          <p:spPr bwMode="auto">
            <a:xfrm>
              <a:off x="7293356" y="6096000"/>
              <a:ext cx="98044" cy="76200"/>
            </a:xfrm>
            <a:prstGeom prst="ellipse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1828800"/>
            <a:ext cx="5427587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457325"/>
            <a:ext cx="8288337" cy="265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1" name="Group 19"/>
          <p:cNvGrpSpPr/>
          <p:nvPr/>
        </p:nvGrpSpPr>
        <p:grpSpPr>
          <a:xfrm>
            <a:off x="3578356" y="3657600"/>
            <a:ext cx="4803644" cy="2514600"/>
            <a:chOff x="3578356" y="3657600"/>
            <a:chExt cx="4803644" cy="2514600"/>
          </a:xfrm>
        </p:grpSpPr>
        <p:sp>
          <p:nvSpPr>
            <p:cNvPr id="12" name="Cloud 11"/>
            <p:cNvSpPr/>
            <p:nvPr/>
          </p:nvSpPr>
          <p:spPr bwMode="auto">
            <a:xfrm>
              <a:off x="3578356" y="3657600"/>
              <a:ext cx="4803644" cy="1981200"/>
            </a:xfrm>
            <a:prstGeom prst="cloud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406616" y="4122003"/>
              <a:ext cx="321338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chemeClr val="bg1">
                      <a:lumMod val="75000"/>
                    </a:schemeClr>
                  </a:solidFill>
                  <a:cs typeface="Courier New" pitchFamily="49" charset="0"/>
                </a:rPr>
                <a:t>read a line from </a:t>
              </a:r>
              <a:r>
                <a:rPr lang="en-US" sz="2400" b="1" dirty="0" err="1" smtClean="0">
                  <a:cs typeface="Courier New" pitchFamily="49" charset="0"/>
                </a:rPr>
                <a:t>src</a:t>
              </a:r>
              <a:r>
                <a:rPr lang="en-US" sz="2400" b="1" dirty="0" smtClean="0">
                  <a:solidFill>
                    <a:schemeClr val="bg1">
                      <a:lumMod val="75000"/>
                    </a:schemeClr>
                  </a:solidFill>
                  <a:cs typeface="Courier New" pitchFamily="49" charset="0"/>
                </a:rPr>
                <a:t>,</a:t>
              </a:r>
            </a:p>
            <a:p>
              <a:r>
                <a:rPr lang="en-US" sz="2400" b="1" dirty="0" smtClean="0">
                  <a:solidFill>
                    <a:schemeClr val="bg1">
                      <a:lumMod val="75000"/>
                    </a:schemeClr>
                  </a:solidFill>
                  <a:cs typeface="Courier New" pitchFamily="49" charset="0"/>
                </a:rPr>
                <a:t>and add it to </a:t>
              </a:r>
              <a:r>
                <a:rPr lang="en-US" sz="2400" b="1" dirty="0" smtClean="0">
                  <a:cs typeface="Courier New" pitchFamily="49" charset="0"/>
                </a:rPr>
                <a:t>array</a:t>
              </a:r>
              <a:endParaRPr lang="en-US" sz="2400" b="1" dirty="0">
                <a:cs typeface="Courier New" pitchFamily="49" charset="0"/>
              </a:endParaRPr>
            </a:p>
          </p:txBody>
        </p:sp>
        <p:sp>
          <p:nvSpPr>
            <p:cNvPr id="14" name="Oval 13"/>
            <p:cNvSpPr/>
            <p:nvPr/>
          </p:nvSpPr>
          <p:spPr bwMode="auto">
            <a:xfrm>
              <a:off x="6737096" y="5479143"/>
              <a:ext cx="400304" cy="304800"/>
            </a:xfrm>
            <a:prstGeom prst="ellipse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" name="Oval 14"/>
            <p:cNvSpPr/>
            <p:nvPr/>
          </p:nvSpPr>
          <p:spPr bwMode="auto">
            <a:xfrm>
              <a:off x="7086600" y="5812971"/>
              <a:ext cx="250371" cy="203200"/>
            </a:xfrm>
            <a:prstGeom prst="ellipse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1" name="Oval 20"/>
            <p:cNvSpPr/>
            <p:nvPr/>
          </p:nvSpPr>
          <p:spPr bwMode="auto">
            <a:xfrm>
              <a:off x="7293356" y="6096000"/>
              <a:ext cx="98044" cy="76200"/>
            </a:xfrm>
            <a:prstGeom prst="ellipse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AutoComplete</a:t>
            </a:r>
            <a:endParaRPr lang="en-US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79989" y="2388734"/>
            <a:ext cx="3067050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mit-6893">
  <a:themeElements>
    <a:clrScheme name="mit-6893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it-6893">
      <a:majorFont>
        <a:latin typeface="Arial Black"/>
        <a:ea typeface=""/>
        <a:cs typeface="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triangle" w="lg" len="lg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triangle" w="lg" len="lg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it-6893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it-6893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t-6893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t-6893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t-6893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t-6893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t-6893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8242</TotalTime>
  <Words>1241</Words>
  <Application>Microsoft Office PowerPoint</Application>
  <PresentationFormat>On-screen Show (4:3)</PresentationFormat>
  <Paragraphs>655</Paragraphs>
  <Slides>80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80</vt:i4>
      </vt:variant>
    </vt:vector>
  </HeadingPairs>
  <TitlesOfParts>
    <vt:vector size="81" baseType="lpstr">
      <vt:lpstr>1_mit-6893</vt:lpstr>
      <vt:lpstr>Keyword Programming in Java</vt:lpstr>
      <vt:lpstr>Slide 2</vt:lpstr>
      <vt:lpstr>Problem</vt:lpstr>
      <vt:lpstr>AutoComplete</vt:lpstr>
      <vt:lpstr>AutoComplete</vt:lpstr>
      <vt:lpstr>AutoComplete</vt:lpstr>
      <vt:lpstr>AutoComplete</vt:lpstr>
      <vt:lpstr>AutoComplete</vt:lpstr>
      <vt:lpstr>AutoComplete</vt:lpstr>
      <vt:lpstr>AutoComplete</vt:lpstr>
      <vt:lpstr>AutoComplete</vt:lpstr>
      <vt:lpstr>Keyword Programming</vt:lpstr>
      <vt:lpstr>Keyword Programming</vt:lpstr>
      <vt:lpstr>Keyword Programming</vt:lpstr>
      <vt:lpstr>Keyword Programming</vt:lpstr>
      <vt:lpstr>Keyword Programming</vt:lpstr>
      <vt:lpstr>Related Work</vt:lpstr>
      <vt:lpstr>Motivation</vt:lpstr>
      <vt:lpstr>Overview</vt:lpstr>
      <vt:lpstr>Algorithm</vt:lpstr>
      <vt:lpstr>Algorithm</vt:lpstr>
      <vt:lpstr>Algorithm</vt:lpstr>
      <vt:lpstr>Algorithm</vt:lpstr>
      <vt:lpstr>Algorithm</vt:lpstr>
      <vt:lpstr>Algorithm</vt:lpstr>
      <vt:lpstr>Function Database</vt:lpstr>
      <vt:lpstr>Function Database</vt:lpstr>
      <vt:lpstr>Function Database</vt:lpstr>
      <vt:lpstr>List Functions</vt:lpstr>
      <vt:lpstr>Function Database</vt:lpstr>
      <vt:lpstr>Score Functions</vt:lpstr>
      <vt:lpstr>Score Functions</vt:lpstr>
      <vt:lpstr>Score Functions</vt:lpstr>
      <vt:lpstr>Score Functions</vt:lpstr>
      <vt:lpstr>Dynamic Program</vt:lpstr>
      <vt:lpstr>Extract Tree</vt:lpstr>
      <vt:lpstr>Extract Tree</vt:lpstr>
      <vt:lpstr>Extract Tree</vt:lpstr>
      <vt:lpstr>Extract Tree</vt:lpstr>
      <vt:lpstr>Extract Tree</vt:lpstr>
      <vt:lpstr>Render as Java</vt:lpstr>
      <vt:lpstr>More Complex</vt:lpstr>
      <vt:lpstr>Evaluation</vt:lpstr>
      <vt:lpstr>Artificial Corpus</vt:lpstr>
      <vt:lpstr>Artificial Corpus</vt:lpstr>
      <vt:lpstr>Artificial Corpus</vt:lpstr>
      <vt:lpstr>Artificial Corpus</vt:lpstr>
      <vt:lpstr>Artificial Corpus</vt:lpstr>
      <vt:lpstr>Artificial Corpus</vt:lpstr>
      <vt:lpstr>Artificial Corpus</vt:lpstr>
      <vt:lpstr>Artificial Corpus</vt:lpstr>
      <vt:lpstr>Artificial Corpus</vt:lpstr>
      <vt:lpstr>Artificial Corpus</vt:lpstr>
      <vt:lpstr>Artificial Corpus</vt:lpstr>
      <vt:lpstr>Results</vt:lpstr>
      <vt:lpstr>Results</vt:lpstr>
      <vt:lpstr>Results</vt:lpstr>
      <vt:lpstr>Results</vt:lpstr>
      <vt:lpstr>User Study</vt:lpstr>
      <vt:lpstr>User Study</vt:lpstr>
      <vt:lpstr>User Study</vt:lpstr>
      <vt:lpstr>Results</vt:lpstr>
      <vt:lpstr>Results</vt:lpstr>
      <vt:lpstr>Results</vt:lpstr>
      <vt:lpstr>Results</vt:lpstr>
      <vt:lpstr>Future Work</vt:lpstr>
      <vt:lpstr>Future Work</vt:lpstr>
      <vt:lpstr>Future Work</vt:lpstr>
      <vt:lpstr>Conclusion</vt:lpstr>
      <vt:lpstr>Backup Slides</vt:lpstr>
      <vt:lpstr>E-mail</vt:lpstr>
      <vt:lpstr>Slide 72</vt:lpstr>
      <vt:lpstr>Slide 73</vt:lpstr>
      <vt:lpstr>Slide 74</vt:lpstr>
      <vt:lpstr>Slide 75</vt:lpstr>
      <vt:lpstr>Slide 76</vt:lpstr>
      <vt:lpstr>Slide 77</vt:lpstr>
      <vt:lpstr>Slide 78</vt:lpstr>
      <vt:lpstr>Slide 79</vt:lpstr>
      <vt:lpstr>Slide 80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greg</dc:creator>
  <cp:lastModifiedBy> </cp:lastModifiedBy>
  <cp:revision>27</cp:revision>
  <dcterms:created xsi:type="dcterms:W3CDTF">2007-10-23T03:23:30Z</dcterms:created>
  <dcterms:modified xsi:type="dcterms:W3CDTF">2007-11-07T18:47:25Z</dcterms:modified>
</cp:coreProperties>
</file>