
<file path=[Content_Types].xml><?xml version="1.0" encoding="utf-8"?>
<Types xmlns="http://schemas.openxmlformats.org/package/2006/content-types">
  <Default Extension="pdf" ContentType="application/pdf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423" r:id="rId3"/>
    <p:sldId id="437" r:id="rId4"/>
    <p:sldId id="440" r:id="rId5"/>
    <p:sldId id="442" r:id="rId6"/>
    <p:sldId id="443" r:id="rId7"/>
    <p:sldId id="441" r:id="rId8"/>
    <p:sldId id="444" r:id="rId9"/>
    <p:sldId id="446" r:id="rId10"/>
    <p:sldId id="373" r:id="rId11"/>
    <p:sldId id="288" r:id="rId12"/>
    <p:sldId id="475" r:id="rId13"/>
    <p:sldId id="374" r:id="rId14"/>
    <p:sldId id="276" r:id="rId15"/>
    <p:sldId id="259" r:id="rId16"/>
    <p:sldId id="476" r:id="rId17"/>
    <p:sldId id="379" r:id="rId18"/>
    <p:sldId id="380" r:id="rId19"/>
    <p:sldId id="381" r:id="rId20"/>
    <p:sldId id="382" r:id="rId21"/>
    <p:sldId id="383" r:id="rId22"/>
    <p:sldId id="384" r:id="rId23"/>
    <p:sldId id="500" r:id="rId24"/>
    <p:sldId id="498" r:id="rId25"/>
    <p:sldId id="499" r:id="rId26"/>
    <p:sldId id="501" r:id="rId27"/>
    <p:sldId id="503" r:id="rId28"/>
    <p:sldId id="504" r:id="rId29"/>
    <p:sldId id="482" r:id="rId30"/>
    <p:sldId id="386" r:id="rId31"/>
    <p:sldId id="481" r:id="rId32"/>
    <p:sldId id="388" r:id="rId33"/>
    <p:sldId id="518" r:id="rId34"/>
    <p:sldId id="477" r:id="rId35"/>
    <p:sldId id="390" r:id="rId36"/>
    <p:sldId id="455" r:id="rId37"/>
    <p:sldId id="510" r:id="rId38"/>
    <p:sldId id="511" r:id="rId39"/>
    <p:sldId id="509" r:id="rId40"/>
    <p:sldId id="454" r:id="rId41"/>
    <p:sldId id="514" r:id="rId42"/>
    <p:sldId id="516" r:id="rId43"/>
    <p:sldId id="515" r:id="rId44"/>
    <p:sldId id="512" r:id="rId45"/>
    <p:sldId id="497" r:id="rId46"/>
    <p:sldId id="490" r:id="rId47"/>
    <p:sldId id="419" r:id="rId48"/>
    <p:sldId id="458" r:id="rId49"/>
    <p:sldId id="517" r:id="rId50"/>
    <p:sldId id="420" r:id="rId51"/>
    <p:sldId id="478" r:id="rId52"/>
    <p:sldId id="430" r:id="rId53"/>
    <p:sldId id="492" r:id="rId54"/>
    <p:sldId id="494" r:id="rId55"/>
    <p:sldId id="469" r:id="rId56"/>
    <p:sldId id="479" r:id="rId57"/>
    <p:sldId id="333" r:id="rId58"/>
    <p:sldId id="389" r:id="rId59"/>
    <p:sldId id="322" r:id="rId60"/>
    <p:sldId id="431" r:id="rId61"/>
    <p:sldId id="289" r:id="rId62"/>
    <p:sldId id="403" r:id="rId63"/>
    <p:sldId id="404" r:id="rId64"/>
    <p:sldId id="377" r:id="rId65"/>
    <p:sldId id="505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370" autoAdjust="0"/>
    <p:restoredTop sz="92222" autoAdjust="0"/>
  </p:normalViewPr>
  <p:slideViewPr>
    <p:cSldViewPr snapToGrid="0" snapToObjects="1">
      <p:cViewPr varScale="1">
        <p:scale>
          <a:sx n="87" d="100"/>
          <a:sy n="87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8E265-C3F1-614A-A0AE-46CAEAD39662}" type="datetimeFigureOut">
              <a:rPr lang="en-US" smtClean="0"/>
              <a:pPr/>
              <a:t>10/6/10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1F6E4-E7F4-B04E-9466-C63A3619A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7713C-AA6F-4944-A4E0-1967214A96FA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CAFB2-B24A-834D-A53C-16BF41F7B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 set sizes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2E39-2F65-7040-BBC3-3002B24B120D}" type="datetime1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9747-2179-154B-97EF-C2D884F37560}" type="datetime1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70C5-EF9C-8741-94DD-4CF1AF6B033F}" type="datetime1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C125-D0C9-1140-A793-19BF2766C071}" type="datetime1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D920-ADB5-904D-AEC8-80A807F3FCD9}" type="datetime1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3F37-4810-ED46-BA52-C52EA6B5C619}" type="datetime1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D185-850C-6D42-88B4-5B450D5E174F}" type="datetime1">
              <a:rPr lang="en-US" smtClean="0"/>
              <a:pPr/>
              <a:t>10/5/10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4308-9C74-2945-A12C-7BB64057AE86}" type="datetime1">
              <a:rPr lang="en-US" smtClean="0"/>
              <a:pPr/>
              <a:t>10/5/10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69B1-350D-8245-B3B9-B331093472AF}" type="datetime1">
              <a:rPr lang="en-US" smtClean="0"/>
              <a:pPr/>
              <a:t>10/5/10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1F19-41B8-AF4E-BC89-242A74132678}" type="datetime1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00CD-CEF1-654F-8F5C-52734880A5F8}" type="datetime1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F7C23-21F8-2441-A7EE-6939532BD925}" type="datetime1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25726-C5BE-EA45-80E6-8680983E4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325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Dissent: Accountable Anonymous Group Messaging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22369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Henry Corrigan-Gibbs and Bryan Ford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000" dirty="0" smtClean="0"/>
              <a:t>Department of Computer Science</a:t>
            </a:r>
            <a:br>
              <a:rPr lang="en-US" sz="2000" dirty="0" smtClean="0"/>
            </a:br>
            <a:r>
              <a:rPr lang="en-US" sz="2000" dirty="0" smtClean="0"/>
              <a:t>Yale University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17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ACM Conference</a:t>
            </a:r>
            <a:r>
              <a:rPr lang="en-US" sz="2000" dirty="0"/>
              <a:t> </a:t>
            </a:r>
            <a:r>
              <a:rPr lang="en-US" sz="2000" dirty="0" smtClean="0"/>
              <a:t>on</a:t>
            </a:r>
            <a:br>
              <a:rPr lang="en-US" sz="2000" dirty="0" smtClean="0"/>
            </a:br>
            <a:r>
              <a:rPr lang="en-US" sz="2000" dirty="0" smtClean="0"/>
              <a:t>Computer and Communications Security</a:t>
            </a:r>
            <a:br>
              <a:rPr lang="en-US" sz="2000" dirty="0" smtClean="0"/>
            </a:br>
            <a:r>
              <a:rPr lang="en-US" sz="2000" dirty="0" smtClean="0"/>
              <a:t>October 6,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Limitations of Existing Schemes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58464"/>
          <a:ext cx="8229600" cy="4693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782646"/>
                <a:gridCol w="312616"/>
                <a:gridCol w="413433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Method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Weakness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000" dirty="0" smtClean="0"/>
                        <a:t>Mix</a:t>
                      </a:r>
                      <a:r>
                        <a:rPr lang="en-US" sz="3000" baseline="0" dirty="0" smtClean="0"/>
                        <a:t> Nets, Tor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Traffic analysis attacks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000" dirty="0" smtClean="0"/>
                        <a:t>Group and Ring Signatures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Traffic analysis</a:t>
                      </a:r>
                      <a:r>
                        <a:rPr lang="en-US" sz="3000" baseline="0" dirty="0" smtClean="0"/>
                        <a:t> attacks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000" dirty="0" smtClean="0"/>
                        <a:t>Voting Protocols</a:t>
                      </a:r>
                      <a:endParaRPr lang="en-US" sz="3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Short, fixed-length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messages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000" dirty="0" smtClean="0"/>
                        <a:t>DC</a:t>
                      </a:r>
                      <a:r>
                        <a:rPr lang="en-US" sz="3000" baseline="0" dirty="0" smtClean="0"/>
                        <a:t> Nets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Anonymous </a:t>
                      </a:r>
                      <a:r>
                        <a:rPr lang="en-US" sz="3000" dirty="0" err="1" smtClean="0"/>
                        <a:t>DoS</a:t>
                      </a:r>
                      <a:r>
                        <a:rPr lang="en-US" sz="3000" dirty="0" smtClean="0"/>
                        <a:t> attacks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000" baseline="0" dirty="0" err="1" smtClean="0"/>
                        <a:t>Brickell-Shmatikov</a:t>
                      </a:r>
                      <a:r>
                        <a:rPr lang="en-US" sz="3000" baseline="0" dirty="0" smtClean="0"/>
                        <a:t> Shuffle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Anonymous </a:t>
                      </a:r>
                      <a:r>
                        <a:rPr lang="en-US" sz="3000" dirty="0" err="1" smtClean="0"/>
                        <a:t>DoS</a:t>
                      </a:r>
                      <a:r>
                        <a:rPr lang="en-US" sz="3000" dirty="0" smtClean="0"/>
                        <a:t> attacks and</a:t>
                      </a:r>
                      <a:r>
                        <a:rPr lang="en-US" sz="3000" baseline="0" dirty="0" smtClean="0"/>
                        <a:t> fixed message length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Introduction to Dissent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Dissent works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Overall protocol: Variable-length shuffle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Key component: Fixed-length shuffle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Prototype and experimental results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Goals for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Introduction to Dissent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Dissent works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Overall protocol: Variable-length shuffle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Key component: Fixed-length shuffle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Prototype and experimental 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Goals for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Dissent is a protocol for </a:t>
            </a:r>
            <a:r>
              <a:rPr lang="en-US" b="1" dirty="0" smtClean="0">
                <a:solidFill>
                  <a:srgbClr val="1F497D"/>
                </a:solidFill>
              </a:rPr>
              <a:t>latency-tolerant sender-anonymous broadcast</a:t>
            </a:r>
            <a:r>
              <a:rPr lang="en-US" dirty="0" smtClean="0"/>
              <a:t> within a pre-defined group of nodes: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27" dirty="0" smtClean="0"/>
              <a:t>Each group member secretly submits one message per protocol round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27" dirty="0" smtClean="0"/>
              <a:t>Group members run the protocol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27" dirty="0" smtClean="0"/>
              <a:t>The protocol reveals to all members a permutation of the message set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27" dirty="0" smtClean="0"/>
              <a:t>No group member knows the permutation</a:t>
            </a:r>
            <a:endParaRPr lang="en-US" dirty="0" smtClean="0"/>
          </a:p>
          <a:p>
            <a:r>
              <a:rPr lang="en-US" dirty="0" smtClean="0"/>
              <a:t>We call this a </a:t>
            </a:r>
            <a:r>
              <a:rPr lang="en-US" i="1" dirty="0" smtClean="0"/>
              <a:t>shuffle</a:t>
            </a:r>
            <a:r>
              <a:rPr lang="en-US" dirty="0" smtClean="0"/>
              <a:t> protocol</a:t>
            </a:r>
          </a:p>
          <a:p>
            <a:pPr marL="571500" indent="-514350">
              <a:buNone/>
            </a:pPr>
            <a:endParaRPr lang="en-US" sz="3427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Dissent guarantees…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Integrity:</a:t>
            </a:r>
            <a:r>
              <a:rPr lang="en-US" dirty="0" smtClean="0"/>
              <a:t> Messages are received unmodified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Anonymity:</a:t>
            </a:r>
            <a:r>
              <a:rPr lang="en-US" b="1" dirty="0" smtClean="0"/>
              <a:t> </a:t>
            </a:r>
            <a:r>
              <a:rPr lang="en-US" dirty="0" smtClean="0"/>
              <a:t>To identify the sender of a message, all other members must collude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Accountability:</a:t>
            </a:r>
            <a:r>
              <a:rPr lang="en-US" dirty="0" smtClean="0">
                <a:solidFill>
                  <a:srgbClr val="000000"/>
                </a:solidFill>
              </a:rPr>
              <a:t> Members interfering with message transmission will eventually be identified</a:t>
            </a:r>
          </a:p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r>
              <a:rPr lang="en-US" sz="2400" i="1" dirty="0" smtClean="0"/>
              <a:t>N.B.: These definitions are </a:t>
            </a:r>
            <a:r>
              <a:rPr lang="en-US" sz="2400" b="1" i="1" dirty="0" smtClean="0"/>
              <a:t>very</a:t>
            </a:r>
            <a:r>
              <a:rPr lang="en-US" sz="2400" i="1" dirty="0" smtClean="0"/>
              <a:t> informal. Please refer to our paper for precise definitions.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0723"/>
          </a:xfrm>
        </p:spPr>
        <p:txBody>
          <a:bodyPr>
            <a:normAutofit/>
          </a:bodyPr>
          <a:lstStyle/>
          <a:p>
            <a:pPr marL="0" indent="-514350">
              <a:spcBef>
                <a:spcPts val="0"/>
              </a:spcBef>
              <a:buNone/>
            </a:pPr>
            <a:r>
              <a:rPr lang="en-US" dirty="0" smtClean="0"/>
              <a:t>Dissent builds upon the </a:t>
            </a:r>
            <a:r>
              <a:rPr lang="en-US" dirty="0" err="1" smtClean="0"/>
              <a:t>Brickell-Shmatikov</a:t>
            </a:r>
            <a:r>
              <a:rPr lang="en-US" dirty="0" smtClean="0"/>
              <a:t> anonymous data collection protocol (KDD 2006), adding: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1F497D"/>
                </a:solidFill>
              </a:rPr>
              <a:t>Accountability</a:t>
            </a:r>
            <a:r>
              <a:rPr lang="en-US" dirty="0" smtClean="0"/>
              <a:t>: Alice, Bob, and Chris can identify Eve if she tries to alter messages or block protocol progress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Communication efficiency with variable-length messages</a:t>
            </a:r>
            <a:r>
              <a:rPr lang="en-US" dirty="0" smtClean="0"/>
              <a:t>: Group members do not have to pad their messages to a fixed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Dissent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How Dissent works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Overall protocol: Variable-length shuffle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Key component: Fixed-length shuffle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Prototype and experimental 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Goals for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Description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Follows one group member (Chris) and his 646 MB video</a:t>
            </a:r>
          </a:p>
          <a:p>
            <a:pPr lvl="1"/>
            <a:r>
              <a:rPr lang="en-US" b="1" dirty="0" smtClean="0">
                <a:solidFill>
                  <a:srgbClr val="1F497D"/>
                </a:solidFill>
              </a:rPr>
              <a:t>Every other </a:t>
            </a:r>
            <a:r>
              <a:rPr lang="en-US" dirty="0" smtClean="0"/>
              <a:t>group member follows the same steps as Chris in parallel</a:t>
            </a:r>
          </a:p>
          <a:p>
            <a:r>
              <a:rPr lang="en-US" dirty="0" smtClean="0"/>
              <a:t>We assume:</a:t>
            </a:r>
          </a:p>
          <a:p>
            <a:pPr lvl="1"/>
            <a:r>
              <a:rPr lang="en-US" dirty="0" smtClean="0"/>
              <a:t>Every member has a signature verification key for every other group member</a:t>
            </a:r>
          </a:p>
          <a:p>
            <a:pPr lvl="1"/>
            <a:r>
              <a:rPr lang="en-US" dirty="0" smtClean="0"/>
              <a:t>Existence of a </a:t>
            </a:r>
            <a:r>
              <a:rPr lang="en-US" i="1" dirty="0" smtClean="0"/>
              <a:t>wrapper protocol </a:t>
            </a:r>
            <a:r>
              <a:rPr lang="en-US" dirty="0" smtClean="0"/>
              <a:t>handling group membership, </a:t>
            </a:r>
            <a:r>
              <a:rPr lang="en-US" dirty="0" err="1" smtClean="0"/>
              <a:t>liveness</a:t>
            </a:r>
            <a:r>
              <a:rPr lang="en-US" dirty="0" smtClean="0"/>
              <a:t>, protocol initiation, etc.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See paper for details on the wrapper.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1: Traffic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Chris broadcast his 646 MB video anonymously if attackers are listening in?</a:t>
            </a:r>
          </a:p>
          <a:p>
            <a:r>
              <a:rPr lang="en-US" dirty="0" smtClean="0"/>
              <a:t>Neither message structure nor length should identify Chris as the true sender</a:t>
            </a:r>
          </a:p>
          <a:p>
            <a:r>
              <a:rPr lang="en-US" dirty="0" smtClean="0"/>
              <a:t>Therefore:</a:t>
            </a:r>
          </a:p>
          <a:p>
            <a:pPr lvl="1"/>
            <a:r>
              <a:rPr lang="en-US" dirty="0" smtClean="0"/>
              <a:t>All other group members must also broadcast a 646 MB message</a:t>
            </a:r>
          </a:p>
          <a:p>
            <a:pPr lvl="1"/>
            <a:r>
              <a:rPr lang="en-US" dirty="0" smtClean="0"/>
              <a:t>Messages should look like random strings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1: Traffic Analysis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4278923"/>
            <a:ext cx="1282718" cy="1659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111887" dir="8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4278923"/>
            <a:ext cx="1282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zxmncoak929j9aksjdq9wldk0w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2820359" y="4278917"/>
            <a:ext cx="1282718" cy="1659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111887" dir="8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20359" y="4278918"/>
            <a:ext cx="1282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alkj38f82hlkd029sjlkjd0981lkjlkj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5004759" y="4278916"/>
            <a:ext cx="1282718" cy="1659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111887" dir="8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04759" y="4278917"/>
            <a:ext cx="1282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vmdnvmdnduuz093ufoilkjksdlka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7248272" y="4278918"/>
            <a:ext cx="1282718" cy="1659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111887" dir="8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248272" y="4278919"/>
            <a:ext cx="1282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0988j4fkskjdcka83masjkjsdlkqwkd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8203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0047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248272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Eve</a:t>
            </a:r>
            <a:endParaRPr lang="en-US" sz="3200" dirty="0"/>
          </a:p>
        </p:txBody>
      </p:sp>
      <p:cxnSp>
        <p:nvCxnSpPr>
          <p:cNvPr id="21" name="Straight Arrow Connector 20"/>
          <p:cNvCxnSpPr>
            <a:stCxn id="10" idx="0"/>
          </p:cNvCxnSpPr>
          <p:nvPr/>
        </p:nvCxnSpPr>
        <p:spPr>
          <a:xfrm rot="5400000" flipH="1" flipV="1">
            <a:off x="1269324" y="3181180"/>
            <a:ext cx="926978" cy="12685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loud 23"/>
          <p:cNvSpPr/>
          <p:nvPr/>
        </p:nvSpPr>
        <p:spPr>
          <a:xfrm>
            <a:off x="2367067" y="1417638"/>
            <a:ext cx="3920410" cy="193430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12" idx="0"/>
          </p:cNvCxnSpPr>
          <p:nvPr/>
        </p:nvCxnSpPr>
        <p:spPr>
          <a:xfrm rot="5400000" flipH="1" flipV="1">
            <a:off x="3199727" y="3766337"/>
            <a:ext cx="774573" cy="2505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0"/>
          </p:cNvCxnSpPr>
          <p:nvPr/>
        </p:nvCxnSpPr>
        <p:spPr>
          <a:xfrm rot="16200000" flipV="1">
            <a:off x="5093004" y="3725803"/>
            <a:ext cx="774572" cy="3316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0"/>
          </p:cNvCxnSpPr>
          <p:nvPr/>
        </p:nvCxnSpPr>
        <p:spPr>
          <a:xfrm rot="16200000" flipV="1">
            <a:off x="6625067" y="3014355"/>
            <a:ext cx="926974" cy="160215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364028" y="1934307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Publish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Wikileaks</a:t>
            </a:r>
            <a:r>
              <a:rPr lang="en-US" dirty="0" smtClean="0"/>
              <a:t>” Problem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24327" y="143862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4327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05036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324904" y="1438624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Alice</a:t>
            </a:r>
            <a:endParaRPr lang="en-US" sz="4800" dirty="0"/>
          </a:p>
        </p:txBody>
      </p:sp>
      <p:sp>
        <p:nvSpPr>
          <p:cNvPr id="9" name="Oval 8"/>
          <p:cNvSpPr/>
          <p:nvPr/>
        </p:nvSpPr>
        <p:spPr>
          <a:xfrm>
            <a:off x="6362756" y="1418562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64349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Chris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7364349" y="1418562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Bob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-324904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Eve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-38480" y="6582975"/>
            <a:ext cx="4829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courtesy NASA Johnson Space Center</a:t>
            </a:r>
            <a:endParaRPr lang="en-US" sz="1200" dirty="0"/>
          </a:p>
        </p:txBody>
      </p:sp>
      <p:pic>
        <p:nvPicPr>
          <p:cNvPr id="17" name="Content Placeholder 3" descr="earth.png"/>
          <p:cNvPicPr>
            <a:picLocks noChangeAspect="1"/>
          </p:cNvPicPr>
          <p:nvPr/>
        </p:nvPicPr>
        <p:blipFill>
          <a:blip r:embed="rId2"/>
          <a:srcRect l="-41825" r="-41825"/>
          <a:stretch>
            <a:fillRect/>
          </a:stretch>
        </p:blipFill>
        <p:spPr>
          <a:xfrm>
            <a:off x="882650" y="1590184"/>
            <a:ext cx="7292975" cy="4010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2: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can members recover Chris’ video from the 646 MB random-looking strings?</a:t>
            </a:r>
          </a:p>
          <a:p>
            <a:r>
              <a:rPr lang="en-US" dirty="0" smtClean="0"/>
              <a:t>Assume Alice, Bob, and Eve send pseudo-random strings known to Chris</a:t>
            </a:r>
          </a:p>
          <a:p>
            <a:r>
              <a:rPr lang="en-US" dirty="0" smtClean="0"/>
              <a:t>Then:</a:t>
            </a:r>
          </a:p>
          <a:p>
            <a:pPr lvl="1"/>
            <a:r>
              <a:rPr lang="en-US" dirty="0" smtClean="0"/>
              <a:t>Chris sends the </a:t>
            </a:r>
            <a:r>
              <a:rPr lang="en-US" b="1" dirty="0" smtClean="0">
                <a:solidFill>
                  <a:srgbClr val="1F497D"/>
                </a:solidFill>
              </a:rPr>
              <a:t>XOR </a:t>
            </a:r>
            <a:r>
              <a:rPr lang="en-US" dirty="0" smtClean="0"/>
              <a:t>of his video with Alice, Bob, and Eve’s pseudo-random strings</a:t>
            </a:r>
          </a:p>
          <a:p>
            <a:pPr lvl="1"/>
            <a:r>
              <a:rPr lang="en-US" dirty="0" smtClean="0"/>
              <a:t>i.e., three serial one-time pad encryptions</a:t>
            </a:r>
          </a:p>
          <a:p>
            <a:r>
              <a:rPr lang="en-US" dirty="0" smtClean="0"/>
              <a:t>Reminiscent of </a:t>
            </a:r>
            <a:r>
              <a:rPr lang="en-US" dirty="0" err="1" smtClean="0"/>
              <a:t>Chaum’s</a:t>
            </a:r>
            <a:r>
              <a:rPr lang="en-US" dirty="0" smtClean="0"/>
              <a:t> DC net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2: Recovery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4278923"/>
            <a:ext cx="1282718" cy="1659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111887" dir="8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4278923"/>
            <a:ext cx="1282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zxmncoak929j9aksjdq9wldk0w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2820359" y="4278917"/>
            <a:ext cx="1282718" cy="1659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111887" dir="8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20359" y="4278918"/>
            <a:ext cx="1282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alkj38f82hlkd029sjlkjd0981lkjlkj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5004759" y="4278916"/>
            <a:ext cx="1282718" cy="1659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111887" dir="8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04759" y="4278917"/>
            <a:ext cx="1282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vmdnvmdnduuz093ufoilkjksdlka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7248272" y="4278918"/>
            <a:ext cx="1282718" cy="1659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111887" dir="8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248272" y="4278919"/>
            <a:ext cx="1282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0988j4fkskjdcka83masjkjsdlkqwkd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8203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0047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248272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Eve</a:t>
            </a:r>
            <a:endParaRPr lang="en-US" sz="3200" dirty="0"/>
          </a:p>
        </p:txBody>
      </p:sp>
      <p:cxnSp>
        <p:nvCxnSpPr>
          <p:cNvPr id="21" name="Straight Arrow Connector 20"/>
          <p:cNvCxnSpPr>
            <a:stCxn id="10" idx="0"/>
          </p:cNvCxnSpPr>
          <p:nvPr/>
        </p:nvCxnSpPr>
        <p:spPr>
          <a:xfrm rot="5400000" flipH="1" flipV="1">
            <a:off x="1269324" y="3181180"/>
            <a:ext cx="926978" cy="12685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loud 23"/>
          <p:cNvSpPr/>
          <p:nvPr/>
        </p:nvSpPr>
        <p:spPr>
          <a:xfrm>
            <a:off x="2367067" y="1417638"/>
            <a:ext cx="3920410" cy="193430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12" idx="0"/>
          </p:cNvCxnSpPr>
          <p:nvPr/>
        </p:nvCxnSpPr>
        <p:spPr>
          <a:xfrm rot="5400000" flipH="1" flipV="1">
            <a:off x="3199727" y="3766337"/>
            <a:ext cx="774573" cy="2505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0"/>
          </p:cNvCxnSpPr>
          <p:nvPr/>
        </p:nvCxnSpPr>
        <p:spPr>
          <a:xfrm rot="16200000" flipV="1">
            <a:off x="5093004" y="3725803"/>
            <a:ext cx="774572" cy="3316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0"/>
          </p:cNvCxnSpPr>
          <p:nvPr/>
        </p:nvCxnSpPr>
        <p:spPr>
          <a:xfrm rot="16200000" flipV="1">
            <a:off x="6625067" y="3014355"/>
            <a:ext cx="926974" cy="160215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06784" y="3016201"/>
            <a:ext cx="627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⊕</a:t>
            </a:r>
            <a:endParaRPr lang="en-US" sz="8000" dirty="0"/>
          </a:p>
        </p:txBody>
      </p:sp>
      <p:sp>
        <p:nvSpPr>
          <p:cNvPr id="23" name="TextBox 22"/>
          <p:cNvSpPr txBox="1"/>
          <p:nvPr/>
        </p:nvSpPr>
        <p:spPr>
          <a:xfrm>
            <a:off x="4260382" y="3211581"/>
            <a:ext cx="627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⊕</a:t>
            </a:r>
            <a:endParaRPr lang="en-US" sz="8000" dirty="0"/>
          </a:p>
        </p:txBody>
      </p:sp>
      <p:sp>
        <p:nvSpPr>
          <p:cNvPr id="25" name="TextBox 24"/>
          <p:cNvSpPr txBox="1"/>
          <p:nvPr/>
        </p:nvSpPr>
        <p:spPr>
          <a:xfrm>
            <a:off x="5582176" y="3016201"/>
            <a:ext cx="627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⊕</a:t>
            </a:r>
            <a:endParaRPr lang="en-US" sz="8000" dirty="0"/>
          </a:p>
        </p:txBody>
      </p:sp>
      <p:sp>
        <p:nvSpPr>
          <p:cNvPr id="27" name="Rectangle 26"/>
          <p:cNvSpPr/>
          <p:nvPr/>
        </p:nvSpPr>
        <p:spPr>
          <a:xfrm>
            <a:off x="3712309" y="1551593"/>
            <a:ext cx="1282718" cy="1659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111887" dir="8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712309" y="1707898"/>
            <a:ext cx="128271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646MB Video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3: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How can Chris efficiently assign 646 MB strings to </a:t>
            </a:r>
            <a:r>
              <a:rPr lang="en-US" dirty="0" smtClean="0"/>
              <a:t>Alice, Bob, and Eve?</a:t>
            </a:r>
          </a:p>
          <a:p>
            <a:r>
              <a:rPr lang="en-US" dirty="0" smtClean="0"/>
              <a:t>Chris anonymously broadcasts (somehow) </a:t>
            </a:r>
            <a:r>
              <a:rPr lang="en-US" b="1" dirty="0" smtClean="0">
                <a:solidFill>
                  <a:srgbClr val="1F497D"/>
                </a:solidFill>
              </a:rPr>
              <a:t>a table of assignments</a:t>
            </a:r>
            <a:r>
              <a:rPr lang="en-US" dirty="0" smtClean="0"/>
              <a:t> along with the length of his message</a:t>
            </a:r>
          </a:p>
          <a:p>
            <a:r>
              <a:rPr lang="en-US" dirty="0" smtClean="0"/>
              <a:t>Each assignment contains:</a:t>
            </a:r>
          </a:p>
          <a:p>
            <a:pPr lvl="1"/>
            <a:r>
              <a:rPr lang="en-US" dirty="0" smtClean="0"/>
              <a:t>A PRF seed encrypted for each member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cleartext</a:t>
            </a:r>
            <a:r>
              <a:rPr lang="en-US" dirty="0" smtClean="0"/>
              <a:t> hash of the string assigned to each member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Issue 3: Assignment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8203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0047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248272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Eve</a:t>
            </a:r>
            <a:endParaRPr lang="en-US" sz="32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57200" y="4285801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dfwv}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td82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{ert3}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3flk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{09fg}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df3f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{fg4h}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vce3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7505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v9ek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2d2t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2fva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nve0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afbf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3ren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d2g5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sdvz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9349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646 MB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dkad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092f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f23d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f9ja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d3g5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jh2m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afef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vnsk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178431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dsfr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d1fs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fv24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hvae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sdfb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0jd2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s5eg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fewh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49349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646 MB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dkad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092f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f23d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f9ja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d3g5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jh2m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afef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vnsk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457200" y="4285801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dfwv}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td82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{ert3}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3flk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{09fg}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df3f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{fg4h}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vce3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7505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{v9ek}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2d2t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{2fva}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nve0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afbf}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3ren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{d2g5}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sdvz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178431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dsfr}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d1fs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{fv24}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hvae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sdfb}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0jd2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{s5eg}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fewh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Alice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03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Bob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7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248272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Eve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Issue 3: Assignment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2446446" y="5282286"/>
            <a:ext cx="2488472" cy="680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151961" y="5487641"/>
            <a:ext cx="680354" cy="269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810290" y="2469132"/>
            <a:ext cx="3363697" cy="269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2008832" y="1359714"/>
            <a:ext cx="3363699" cy="24884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446442" y="922104"/>
          <a:ext cx="4180516" cy="43601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822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916050"/>
                <a:gridCol w="1632233"/>
                <a:gridCol w="1632233"/>
              </a:tblGrid>
              <a:tr h="75050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Length:</a:t>
                      </a:r>
                      <a:r>
                        <a:rPr lang="en-US" sz="2800" b="1" baseline="0" dirty="0" smtClean="0"/>
                        <a:t> 646 MB</a:t>
                      </a:r>
                      <a:endParaRPr lang="en-US" sz="2800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634">
                <a:tc>
                  <a:txBody>
                    <a:bodyPr/>
                    <a:lstStyle/>
                    <a:p>
                      <a:pPr algn="l"/>
                      <a:endParaRPr lang="en-US" sz="2800" i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Enc. Seed</a:t>
                      </a:r>
                      <a:endParaRPr lang="en-US" sz="28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Hash</a:t>
                      </a:r>
                      <a:endParaRPr lang="en-US" sz="28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</a:rPr>
                        <a:t>dkad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092f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f23d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f9ja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C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d3g5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jh2m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E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</a:rPr>
                        <a:t>afef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vnsk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27505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{v9ek}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2d2t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{2fva}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nve0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afbf}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3ren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{d2g5}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sdvz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49349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646 MB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dkad}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092f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{f23d}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f9ja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{d3g5}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jh2m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afef}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vnsk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7178431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dsfr}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d1fs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{fv24}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hvae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sdfb}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0jd2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{s5eg}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fewh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457200" y="4285801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dfwv}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td82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{ert3}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3flk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{09fg}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df3f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{fg4h}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vce3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Alice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03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Bob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7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Chris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8272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Eve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6200000" flipV="1">
            <a:off x="5093004" y="3725803"/>
            <a:ext cx="774572" cy="3316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3199727" y="3766337"/>
            <a:ext cx="774573" cy="25059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loud 20"/>
          <p:cNvSpPr/>
          <p:nvPr/>
        </p:nvSpPr>
        <p:spPr>
          <a:xfrm>
            <a:off x="2367067" y="1417638"/>
            <a:ext cx="3920410" cy="1934307"/>
          </a:xfrm>
          <a:prstGeom prst="cloud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64028" y="1934307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Publish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Issue 3: Assignment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57200" y="5282287"/>
            <a:ext cx="1989246" cy="6872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1879600" y="5282284"/>
            <a:ext cx="4747358" cy="6803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-230028" y="1609328"/>
            <a:ext cx="3363698" cy="198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 flipV="1">
            <a:off x="1879600" y="922104"/>
            <a:ext cx="4747358" cy="33636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446442" y="922104"/>
          <a:ext cx="4180516" cy="43601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822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916050"/>
                <a:gridCol w="1632233"/>
                <a:gridCol w="1632233"/>
              </a:tblGrid>
              <a:tr h="75050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Length:</a:t>
                      </a:r>
                      <a:r>
                        <a:rPr lang="en-US" sz="2800" b="1" baseline="0" dirty="0" smtClean="0"/>
                        <a:t> 0 bytes</a:t>
                      </a:r>
                      <a:endParaRPr lang="en-US" sz="2800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634">
                <a:tc>
                  <a:txBody>
                    <a:bodyPr/>
                    <a:lstStyle/>
                    <a:p>
                      <a:pPr algn="l"/>
                      <a:endParaRPr lang="en-US" sz="2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solidFill>
                            <a:schemeClr val="tx1"/>
                          </a:solidFill>
                        </a:rPr>
                        <a:t>Enc. Seed</a:t>
                      </a:r>
                      <a:endParaRPr lang="en-US" sz="2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2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dfwv}</a:t>
                      </a:r>
                      <a:r>
                        <a:rPr lang="en-US" sz="28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td82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{ert3}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3flk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{09fg}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df3f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{fg4h}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vce3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57200" y="4285801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dfwv}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td82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{ert3}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3flk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{09fg}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df3f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{fg4h}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vce3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49349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646 MB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dkad}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092f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{f23d}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f9ja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{d3g5}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jh2m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afef}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vnsk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7178431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dsfr}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d1fs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{fv24}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hvae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sdfb}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0jd2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{s5eg}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fewh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27505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v9ek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2d2t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2fva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nve0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afbf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3ren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d2g5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sdvz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8203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0047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Chris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8272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Eve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Issue 3: Assignment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6200000" flipV="1">
            <a:off x="2258308" y="5470426"/>
            <a:ext cx="680350" cy="304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4172918" y="5282284"/>
            <a:ext cx="2454042" cy="6803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920076" y="2448475"/>
            <a:ext cx="3356813" cy="304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718089" y="1376933"/>
            <a:ext cx="3363699" cy="2454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7200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Alice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446442" y="922104"/>
          <a:ext cx="4180516" cy="43601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822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916050"/>
                <a:gridCol w="1632233"/>
                <a:gridCol w="1632233"/>
              </a:tblGrid>
              <a:tr h="75050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Length:</a:t>
                      </a:r>
                      <a:r>
                        <a:rPr lang="en-US" sz="2800" b="1" baseline="0" dirty="0" smtClean="0"/>
                        <a:t> 0 bytes</a:t>
                      </a:r>
                      <a:endParaRPr lang="en-US" sz="2800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634">
                <a:tc>
                  <a:txBody>
                    <a:bodyPr/>
                    <a:lstStyle/>
                    <a:p>
                      <a:pPr algn="l"/>
                      <a:endParaRPr lang="en-US" sz="2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solidFill>
                            <a:schemeClr val="tx1"/>
                          </a:solidFill>
                        </a:rPr>
                        <a:t>Enc. Seed</a:t>
                      </a:r>
                      <a:endParaRPr lang="en-US" sz="2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2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v9ek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2d2t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2fva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nve0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</a:rPr>
                        <a:t>afbf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3ren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d2g5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sdvz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2446442" y="922105"/>
            <a:ext cx="4731990" cy="33636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9349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646 MB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dkad}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092f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{f23d}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f9ja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{d3g5}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jh2m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afef}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vnsk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457200" y="4285801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dfwv}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td82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{ert3}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3flk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{09fg}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df3f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{fg4h}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vce3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7505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{v9ek}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2d2t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{2fva}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nve0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afbf}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3ren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{d2g5}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sdvz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Alice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03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Bob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Issue 3: Assignment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2446447" y="5282288"/>
            <a:ext cx="4731985" cy="680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810290" y="2469132"/>
            <a:ext cx="3363697" cy="269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2008832" y="1359714"/>
            <a:ext cx="3363699" cy="24884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446442" y="922104"/>
          <a:ext cx="4180516" cy="43601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822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916050"/>
                <a:gridCol w="1632233"/>
                <a:gridCol w="1632233"/>
              </a:tblGrid>
              <a:tr h="75050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Length: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dirty="0" smtClean="0"/>
                        <a:t>0 bytes</a:t>
                      </a:r>
                      <a:endParaRPr lang="en-US" sz="2800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634">
                <a:tc>
                  <a:txBody>
                    <a:bodyPr/>
                    <a:lstStyle/>
                    <a:p>
                      <a:pPr algn="l"/>
                      <a:endParaRPr lang="en-US" sz="2800" i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Enc. Seed</a:t>
                      </a:r>
                      <a:endParaRPr lang="en-US" sz="28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Hash</a:t>
                      </a:r>
                      <a:endParaRPr lang="en-US" sz="28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</a:rPr>
                        <a:t>dsfr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d1fs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fv24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hvae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C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</a:rPr>
                        <a:t>sdfb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0jd2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E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s5eg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fewh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047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BFBFBF"/>
                </a:solidFill>
              </a:rPr>
              <a:t>Chris</a:t>
            </a:r>
            <a:endParaRPr lang="en-US" sz="3200" dirty="0">
              <a:solidFill>
                <a:srgbClr val="BFBFB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48272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Eve</a:t>
            </a:r>
            <a:endParaRPr lang="en-US" sz="32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178431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dsfr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d1fs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fv24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hvae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sdfb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0jd2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s5eg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fewh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6626958" y="5282284"/>
            <a:ext cx="1973873" cy="6803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5932048" y="1617018"/>
            <a:ext cx="3363696" cy="1973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Issue 3: Assignment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8203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0047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248272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Eve</a:t>
            </a:r>
            <a:endParaRPr lang="en-US" sz="32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57200" y="4285801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dfwv}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td82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{ert3}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3flk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{09fg}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df3f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{fg4h}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vce3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7505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v9ek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2d2t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2fva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nve0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afbf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3ren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d2g5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sdvz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9349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646 MB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dkad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092f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f23d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f9ja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d3g5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jh2m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afef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vnsk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178431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dsfr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d1fs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fv24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hvae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sdfb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0jd2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s5eg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fewh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Issue 3: Assignment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 flipV="1">
            <a:off x="1269324" y="3181180"/>
            <a:ext cx="926978" cy="12685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V="1">
            <a:off x="5093004" y="3725803"/>
            <a:ext cx="774572" cy="3316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3199727" y="3766337"/>
            <a:ext cx="774573" cy="2505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6625067" y="3014355"/>
            <a:ext cx="926974" cy="160215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loud 20"/>
          <p:cNvSpPr/>
          <p:nvPr/>
        </p:nvSpPr>
        <p:spPr>
          <a:xfrm>
            <a:off x="2367067" y="1417638"/>
            <a:ext cx="3920410" cy="193430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64028" y="1934307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Publish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28203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50047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7248272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Eve</a:t>
            </a:r>
            <a:endParaRPr lang="en-US" sz="3200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457200" y="4285801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dfwv}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td82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{ert3}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3flk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{09fg}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df3f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{fg4h}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vce3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7505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v9ek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2d2t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2fva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nve0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afbf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3ren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d2g5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sdvz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49349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646 MB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dkad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092f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f23d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f9ja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d3g5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jh2m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afef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vnsk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7178431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dsfr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d1fs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fv24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hvae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sdfb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0jd2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s5eg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fewh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rth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1825" r="-41825"/>
          <a:stretch>
            <a:fillRect/>
          </a:stretch>
        </p:blipFill>
        <p:spPr>
          <a:xfrm>
            <a:off x="882650" y="1590184"/>
            <a:ext cx="7292975" cy="4010856"/>
          </a:xfrm>
        </p:spPr>
      </p:pic>
      <p:sp>
        <p:nvSpPr>
          <p:cNvPr id="5" name="Oval 4"/>
          <p:cNvSpPr/>
          <p:nvPr/>
        </p:nvSpPr>
        <p:spPr>
          <a:xfrm>
            <a:off x="1824324" y="143862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4327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62756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324904" y="1438624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Alice</a:t>
            </a:r>
            <a:endParaRPr lang="en-US" sz="4800" dirty="0"/>
          </a:p>
        </p:txBody>
      </p:sp>
      <p:sp>
        <p:nvSpPr>
          <p:cNvPr id="9" name="Oval 8"/>
          <p:cNvSpPr/>
          <p:nvPr/>
        </p:nvSpPr>
        <p:spPr>
          <a:xfrm>
            <a:off x="6362756" y="1418562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64349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Chris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7364349" y="1418562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Bob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-324904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Eve</a:t>
            </a:r>
            <a:endParaRPr lang="en-US" sz="4800" dirty="0"/>
          </a:p>
        </p:txBody>
      </p:sp>
      <p:cxnSp>
        <p:nvCxnSpPr>
          <p:cNvPr id="17" name="Curved Connector 16"/>
          <p:cNvCxnSpPr>
            <a:stCxn id="5" idx="7"/>
            <a:endCxn id="9" idx="1"/>
          </p:cNvCxnSpPr>
          <p:nvPr/>
        </p:nvCxnSpPr>
        <p:spPr>
          <a:xfrm rot="5400000" flipH="1" flipV="1">
            <a:off x="4584305" y="-339826"/>
            <a:ext cx="20062" cy="3830199"/>
          </a:xfrm>
          <a:prstGeom prst="curvedConnector3">
            <a:avLst>
              <a:gd name="adj1" fmla="val 1970601"/>
            </a:avLst>
          </a:prstGeom>
          <a:ln w="31750">
            <a:solidFill>
              <a:schemeClr val="tx1"/>
            </a:solidFill>
            <a:prstDash val="dash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6200000" flipH="1">
            <a:off x="5695997" y="3587711"/>
            <a:ext cx="2355174" cy="20062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prstDash val="dash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1157566" y="3607772"/>
            <a:ext cx="2335112" cy="2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prstDash val="dash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6" idx="5"/>
            <a:endCxn id="7" idx="3"/>
          </p:cNvCxnSpPr>
          <p:nvPr/>
        </p:nvCxnSpPr>
        <p:spPr>
          <a:xfrm rot="16200000" flipH="1">
            <a:off x="4594338" y="3715144"/>
            <a:ext cx="1588" cy="3830196"/>
          </a:xfrm>
          <a:prstGeom prst="curvedConnector3">
            <a:avLst>
              <a:gd name="adj1" fmla="val 23632242"/>
            </a:avLst>
          </a:prstGeom>
          <a:ln w="38100">
            <a:solidFill>
              <a:schemeClr val="tx1"/>
            </a:solidFill>
            <a:prstDash val="dash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4: 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can Chris transmit his assignment table anonymously?</a:t>
            </a:r>
          </a:p>
          <a:p>
            <a:r>
              <a:rPr lang="en-US" dirty="0" smtClean="0"/>
              <a:t>The assignment contains the length of Chris’ message, so it must not be traceable to him</a:t>
            </a:r>
          </a:p>
          <a:p>
            <a:r>
              <a:rPr lang="en-US" dirty="0" smtClean="0"/>
              <a:t>Dissent uses a modification of the </a:t>
            </a:r>
            <a:r>
              <a:rPr lang="en-US" dirty="0" err="1" smtClean="0"/>
              <a:t>Brickell-Shamikov</a:t>
            </a:r>
            <a:r>
              <a:rPr lang="en-US" dirty="0" smtClean="0"/>
              <a:t> data collection protocol to shuffle the fixed-length assignment tables</a:t>
            </a:r>
          </a:p>
          <a:p>
            <a:r>
              <a:rPr lang="en-US" dirty="0" smtClean="0"/>
              <a:t>Final ordering of tables determines ordering in which members broadcast their pseudo-random strings</a:t>
            </a:r>
            <a:endParaRPr lang="en-US" b="1" dirty="0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Issue 4: Anonymity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8203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0047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248272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Eve</a:t>
            </a:r>
            <a:endParaRPr lang="en-US" sz="3200" dirty="0"/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 flipV="1">
            <a:off x="1269324" y="3181180"/>
            <a:ext cx="926978" cy="12685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V="1">
            <a:off x="5093004" y="3725803"/>
            <a:ext cx="774572" cy="3316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3199727" y="3766337"/>
            <a:ext cx="774573" cy="2505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6625067" y="3014355"/>
            <a:ext cx="926974" cy="160215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loud 20"/>
          <p:cNvSpPr/>
          <p:nvPr/>
        </p:nvSpPr>
        <p:spPr>
          <a:xfrm>
            <a:off x="2367067" y="1417638"/>
            <a:ext cx="3920410" cy="193430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820359" y="1720671"/>
            <a:ext cx="2923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Fixed-length Shuffle</a:t>
            </a:r>
            <a:endParaRPr lang="en-US" sz="360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57200" y="4285801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dfwv}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td82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{ert3}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3flk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{09fg}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df3f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{fg4h}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vce3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7505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v9ek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2d2t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2fva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nve0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afbf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3ren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d2g5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sdvz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49349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646 MB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dkad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092f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f23d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f9ja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d3g5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jh2m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afef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vnsk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178431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dsfr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d1fs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fv24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hvae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sdfb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0jd2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s5eg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fewh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Each group member generates a </a:t>
            </a:r>
            <a:r>
              <a:rPr lang="en-US" b="1" dirty="0" smtClean="0">
                <a:solidFill>
                  <a:srgbClr val="1F497D"/>
                </a:solidFill>
              </a:rPr>
              <a:t>fixed-length assignment table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Members use </a:t>
            </a:r>
            <a:r>
              <a:rPr lang="en-US" b="1" dirty="0" smtClean="0">
                <a:solidFill>
                  <a:srgbClr val="1F497D"/>
                </a:solidFill>
              </a:rPr>
              <a:t>fixed-length shuffle</a:t>
            </a:r>
            <a:r>
              <a:rPr lang="en-US" dirty="0" smtClean="0"/>
              <a:t> to </a:t>
            </a:r>
            <a:r>
              <a:rPr lang="en-US" dirty="0" err="1" smtClean="0"/>
              <a:t>anonymize</a:t>
            </a:r>
            <a:r>
              <a:rPr lang="en-US" dirty="0" smtClean="0"/>
              <a:t> these assignment tables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Members (except sender) use assigned PRF seeds to generate a </a:t>
            </a:r>
            <a:r>
              <a:rPr lang="en-US" b="1" dirty="0" err="1" smtClean="0">
                <a:solidFill>
                  <a:srgbClr val="1F497D"/>
                </a:solidFill>
              </a:rPr>
              <a:t>psuedo</a:t>
            </a:r>
            <a:r>
              <a:rPr lang="en-US" b="1" dirty="0" smtClean="0">
                <a:solidFill>
                  <a:srgbClr val="1F497D"/>
                </a:solidFill>
              </a:rPr>
              <a:t>-random string</a:t>
            </a:r>
            <a:r>
              <a:rPr lang="en-US" dirty="0" smtClean="0"/>
              <a:t> for each anonymous message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Strings corresponding to each message XOR to the sender’s message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4641315" y="1447542"/>
            <a:ext cx="4045485" cy="4392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57200" y="1452663"/>
            <a:ext cx="4045485" cy="4392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Variable-length is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51318" y="2404970"/>
            <a:ext cx="2936201" cy="4496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1315" y="1417638"/>
            <a:ext cx="40454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Variable-length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417638"/>
            <a:ext cx="40454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Fixed-length</a:t>
            </a:r>
            <a:endParaRPr lang="en-US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45980" y="2313690"/>
            <a:ext cx="7737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51318" y="3194276"/>
            <a:ext cx="2936201" cy="4496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5980" y="3102996"/>
            <a:ext cx="7737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51318" y="3994882"/>
            <a:ext cx="2936201" cy="44969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5980" y="3903602"/>
            <a:ext cx="7737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51318" y="4841639"/>
            <a:ext cx="2936201" cy="4496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5176" y="4750359"/>
            <a:ext cx="7737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51318" y="3965684"/>
            <a:ext cx="293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Message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1318" y="3165078"/>
            <a:ext cx="293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Padding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51318" y="2375772"/>
            <a:ext cx="293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Padding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51318" y="4812441"/>
            <a:ext cx="293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Padding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02685" y="2313690"/>
            <a:ext cx="7737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02685" y="3102996"/>
            <a:ext cx="7737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B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12303" y="3994882"/>
            <a:ext cx="2584723" cy="44969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TextBox 32"/>
          <p:cNvSpPr txBox="1"/>
          <p:nvPr/>
        </p:nvSpPr>
        <p:spPr>
          <a:xfrm>
            <a:off x="4502685" y="3859805"/>
            <a:ext cx="7737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31881" y="4750359"/>
            <a:ext cx="7737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10649" y="3965684"/>
            <a:ext cx="258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Message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08023" y="2404970"/>
            <a:ext cx="272897" cy="4496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08023" y="3194276"/>
            <a:ext cx="272897" cy="4496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508023" y="3994882"/>
            <a:ext cx="272897" cy="4496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508023" y="4841639"/>
            <a:ext cx="272897" cy="4496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806333" y="2774302"/>
            <a:ext cx="1690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Assignment Tables</a:t>
            </a:r>
            <a:endParaRPr lang="en-US" sz="2400" dirty="0"/>
          </a:p>
        </p:txBody>
      </p:sp>
      <p:cxnSp>
        <p:nvCxnSpPr>
          <p:cNvPr id="49" name="Straight Arrow Connector 48"/>
          <p:cNvCxnSpPr/>
          <p:nvPr/>
        </p:nvCxnSpPr>
        <p:spPr>
          <a:xfrm rot="10800000" flipV="1">
            <a:off x="5638801" y="3194276"/>
            <a:ext cx="1120205" cy="9967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57200" y="5845528"/>
            <a:ext cx="40454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/>
              <a:t>NL</a:t>
            </a:r>
            <a:r>
              <a:rPr lang="en-US" sz="3200" baseline="-25000" dirty="0" err="1" smtClean="0"/>
              <a:t>max</a:t>
            </a:r>
            <a:r>
              <a:rPr lang="en-US" sz="3200" dirty="0" smtClean="0"/>
              <a:t> bits</a:t>
            </a:r>
            <a:endParaRPr lang="en-US" sz="3200" i="1" dirty="0"/>
          </a:p>
        </p:txBody>
      </p:sp>
      <p:sp>
        <p:nvSpPr>
          <p:cNvPr id="38" name="Rectangle 37"/>
          <p:cNvSpPr/>
          <p:nvPr/>
        </p:nvSpPr>
        <p:spPr>
          <a:xfrm>
            <a:off x="5912303" y="4841639"/>
            <a:ext cx="45719" cy="44969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ectangle 38"/>
          <p:cNvSpPr/>
          <p:nvPr/>
        </p:nvSpPr>
        <p:spPr>
          <a:xfrm>
            <a:off x="5889444" y="3194278"/>
            <a:ext cx="45719" cy="44969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Rectangle 53"/>
          <p:cNvSpPr/>
          <p:nvPr/>
        </p:nvSpPr>
        <p:spPr>
          <a:xfrm>
            <a:off x="5889444" y="2404970"/>
            <a:ext cx="45719" cy="44969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TextBox 36"/>
          <p:cNvSpPr txBox="1"/>
          <p:nvPr/>
        </p:nvSpPr>
        <p:spPr>
          <a:xfrm>
            <a:off x="4641315" y="5845528"/>
            <a:ext cx="40454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/>
              <a:t>L</a:t>
            </a:r>
            <a:r>
              <a:rPr lang="en-US" sz="3200" baseline="-25000" dirty="0" err="1" smtClean="0"/>
              <a:t>total</a:t>
            </a:r>
            <a:r>
              <a:rPr lang="en-US" sz="3200" dirty="0" smtClean="0"/>
              <a:t> + </a:t>
            </a:r>
            <a:r>
              <a:rPr lang="en-US" sz="3200" i="1" dirty="0" err="1" smtClean="0"/>
              <a:t>kN</a:t>
            </a:r>
            <a:r>
              <a:rPr lang="en-US" sz="3200" dirty="0" smtClean="0"/>
              <a:t> bits</a:t>
            </a:r>
            <a:endParaRPr lang="en-US" sz="3200" i="1" dirty="0"/>
          </a:p>
        </p:txBody>
      </p:sp>
      <p:cxnSp>
        <p:nvCxnSpPr>
          <p:cNvPr id="45" name="Straight Arrow Connector 44"/>
          <p:cNvCxnSpPr/>
          <p:nvPr/>
        </p:nvCxnSpPr>
        <p:spPr>
          <a:xfrm rot="10800000">
            <a:off x="5638801" y="2667000"/>
            <a:ext cx="1120207" cy="52727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5638800" y="3194274"/>
            <a:ext cx="1120206" cy="15852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5281442" y="3551636"/>
            <a:ext cx="1834925" cy="112020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Dissent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How Dissent works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Overall protocol: Variable-length shuffle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Key component: Fixed-length shuffle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Prototype and experimental 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Goals for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Fixed-Length Shuffle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verifiable secret shuffle</a:t>
            </a:r>
          </a:p>
          <a:p>
            <a:r>
              <a:rPr lang="en-US" dirty="0" smtClean="0"/>
              <a:t>Adds </a:t>
            </a:r>
            <a:r>
              <a:rPr lang="en-US" b="1" dirty="0" smtClean="0">
                <a:solidFill>
                  <a:schemeClr val="tx2"/>
                </a:solidFill>
              </a:rPr>
              <a:t>accountability </a:t>
            </a:r>
            <a:r>
              <a:rPr lang="en-US" dirty="0" smtClean="0"/>
              <a:t>to </a:t>
            </a:r>
            <a:r>
              <a:rPr lang="en-US" dirty="0" err="1" smtClean="0"/>
              <a:t>Brickell-Shmatikov</a:t>
            </a:r>
            <a:r>
              <a:rPr lang="en-US" dirty="0" smtClean="0"/>
              <a:t> shuffle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Two possible outcomes: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Shuffle succeeds, messages delivered, secret </a:t>
            </a:r>
            <a:r>
              <a:rPr lang="en-US" dirty="0" smtClean="0"/>
              <a:t>permutation unrecoverable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Shuffle fails, messages unrecoverable, at least one attacker exposed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1: 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members </a:t>
            </a:r>
            <a:r>
              <a:rPr lang="en-US" dirty="0" err="1" smtClean="0"/>
              <a:t>anonymize</a:t>
            </a:r>
            <a:r>
              <a:rPr lang="en-US" dirty="0" smtClean="0"/>
              <a:t> their messages?</a:t>
            </a:r>
          </a:p>
          <a:p>
            <a:r>
              <a:rPr lang="en-US" dirty="0" smtClean="0"/>
              <a:t>We use onion routing / mix network to provide anonymity: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Members serially encrypt their message with the public key of </a:t>
            </a:r>
            <a:r>
              <a:rPr lang="en-US" i="1" dirty="0" smtClean="0"/>
              <a:t>each </a:t>
            </a:r>
            <a:r>
              <a:rPr lang="en-US" dirty="0" smtClean="0"/>
              <a:t>group member in a pre-determined order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Each group member sequentially decrypts, permutes, and forwards the message set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2864" y="241533"/>
            <a:ext cx="4103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Message set under </a:t>
            </a:r>
            <a:r>
              <a:rPr lang="en-US" sz="3200" b="1" dirty="0" smtClean="0">
                <a:solidFill>
                  <a:srgbClr val="1F497D"/>
                </a:solidFill>
              </a:rPr>
              <a:t>onion encryption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0360" y="1784905"/>
            <a:ext cx="3827409" cy="27596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0360" y="1784905"/>
            <a:ext cx="38274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/>
              <a:t>{{{{</a:t>
            </a:r>
            <a:r>
              <a:rPr lang="en-US" sz="4200" b="1" dirty="0" smtClean="0"/>
              <a:t>A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E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C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B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A</a:t>
            </a:r>
          </a:p>
          <a:p>
            <a:pPr algn="ctr"/>
            <a:r>
              <a:rPr lang="en-US" sz="4200" dirty="0" smtClean="0"/>
              <a:t>{{{{</a:t>
            </a:r>
            <a:r>
              <a:rPr lang="en-US" sz="4200" b="1" dirty="0" smtClean="0"/>
              <a:t>B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E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C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B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A</a:t>
            </a:r>
          </a:p>
          <a:p>
            <a:pPr algn="ctr"/>
            <a:r>
              <a:rPr lang="en-US" sz="4200" dirty="0" smtClean="0"/>
              <a:t>{{{{</a:t>
            </a:r>
            <a:r>
              <a:rPr lang="en-US" sz="4200" b="1" dirty="0" smtClean="0"/>
              <a:t>C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E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C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B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A</a:t>
            </a:r>
          </a:p>
          <a:p>
            <a:pPr algn="ctr"/>
            <a:r>
              <a:rPr lang="en-US" sz="4200" dirty="0" smtClean="0"/>
              <a:t>{{{{</a:t>
            </a:r>
            <a:r>
              <a:rPr lang="en-US" sz="4200" b="1" dirty="0" smtClean="0"/>
              <a:t>E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E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C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B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A</a:t>
            </a:r>
            <a:endParaRPr lang="en-US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91620" y="1542779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0799" y="1468437"/>
            <a:ext cx="16570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{{{{</a:t>
            </a:r>
            <a:r>
              <a:rPr lang="en-US" sz="2800" b="1" dirty="0" smtClean="0"/>
              <a:t>A</a:t>
            </a:r>
            <a:r>
              <a:rPr lang="en-US" sz="2800" dirty="0" smtClean="0"/>
              <a:t>}}}}</a:t>
            </a:r>
            <a:br>
              <a:rPr lang="en-US" sz="2800" dirty="0" smtClean="0"/>
            </a:br>
            <a:r>
              <a:rPr lang="en-US" sz="2800" dirty="0" smtClean="0"/>
              <a:t>{{{{</a:t>
            </a:r>
            <a:r>
              <a:rPr lang="en-US" sz="2800" b="1" dirty="0" smtClean="0"/>
              <a:t>B</a:t>
            </a:r>
            <a:r>
              <a:rPr lang="en-US" sz="2800" dirty="0" smtClean="0"/>
              <a:t>}}}}</a:t>
            </a:r>
          </a:p>
          <a:p>
            <a:pPr algn="ctr"/>
            <a:r>
              <a:rPr lang="en-US" sz="2800" dirty="0" smtClean="0"/>
              <a:t>{{{{</a:t>
            </a:r>
            <a:r>
              <a:rPr lang="en-US" sz="2800" b="1" dirty="0" smtClean="0"/>
              <a:t>C</a:t>
            </a:r>
            <a:r>
              <a:rPr lang="en-US" sz="2800" dirty="0" smtClean="0"/>
              <a:t>}}}}</a:t>
            </a:r>
          </a:p>
          <a:p>
            <a:pPr algn="ctr"/>
            <a:r>
              <a:rPr lang="en-US" sz="2800" dirty="0" smtClean="0"/>
              <a:t>{{{{</a:t>
            </a:r>
            <a:r>
              <a:rPr lang="en-US" sz="2800" b="1" dirty="0" smtClean="0"/>
              <a:t>E</a:t>
            </a:r>
            <a:r>
              <a:rPr lang="en-US" sz="2800" dirty="0" smtClean="0"/>
              <a:t>}}}}</a:t>
            </a:r>
          </a:p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2864" y="241533"/>
            <a:ext cx="4103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Message set under </a:t>
            </a:r>
            <a:r>
              <a:rPr lang="en-US" sz="3200" b="1" dirty="0" smtClean="0">
                <a:solidFill>
                  <a:srgbClr val="1F497D"/>
                </a:solidFill>
              </a:rPr>
              <a:t>onion encryption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0360" y="1784905"/>
            <a:ext cx="3827409" cy="27596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0360" y="1784905"/>
            <a:ext cx="38274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/>
              <a:t>{{{{</a:t>
            </a:r>
            <a:r>
              <a:rPr lang="en-US" sz="4200" b="1" dirty="0" smtClean="0"/>
              <a:t>A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E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C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B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A</a:t>
            </a:r>
          </a:p>
          <a:p>
            <a:pPr algn="ctr"/>
            <a:r>
              <a:rPr lang="en-US" sz="4200" dirty="0" smtClean="0"/>
              <a:t>{{{{</a:t>
            </a:r>
            <a:r>
              <a:rPr lang="en-US" sz="4200" b="1" dirty="0" smtClean="0"/>
              <a:t>B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E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C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B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A</a:t>
            </a:r>
          </a:p>
          <a:p>
            <a:pPr algn="ctr"/>
            <a:r>
              <a:rPr lang="en-US" sz="4200" dirty="0" smtClean="0"/>
              <a:t>{{{{</a:t>
            </a:r>
            <a:r>
              <a:rPr lang="en-US" sz="4200" b="1" dirty="0" smtClean="0"/>
              <a:t>C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E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C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B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A</a:t>
            </a:r>
          </a:p>
          <a:p>
            <a:pPr algn="ctr"/>
            <a:r>
              <a:rPr lang="en-US" sz="4200" dirty="0" smtClean="0"/>
              <a:t>{{{{</a:t>
            </a:r>
            <a:r>
              <a:rPr lang="en-US" sz="4200" b="1" dirty="0" smtClean="0"/>
              <a:t>E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E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C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B</a:t>
            </a:r>
            <a:r>
              <a:rPr lang="en-US" sz="4200" dirty="0" smtClean="0"/>
              <a:t>}</a:t>
            </a:r>
            <a:r>
              <a:rPr lang="en-US" sz="4200" baseline="-25000" dirty="0" smtClean="0"/>
              <a:t>A</a:t>
            </a:r>
            <a:endParaRPr lang="en-US" sz="42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1707853" y="2627870"/>
            <a:ext cx="890642" cy="26278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7670801" y="1542779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121702" y="3256028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974992" y="3256028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689119" y="3255593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91620" y="1542779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7200" y="4626997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20360" y="4628585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016898" y="4630173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248273" y="4630173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4278923"/>
            <a:ext cx="128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820359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004759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248272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Eve</a:t>
            </a:r>
            <a:endParaRPr lang="en-US" sz="3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739918" y="5205901"/>
            <a:ext cx="1080441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03078" y="5205901"/>
            <a:ext cx="901683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87478" y="5207489"/>
            <a:ext cx="960794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7200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Decrypt, Permute</a:t>
            </a:r>
          </a:p>
        </p:txBody>
      </p:sp>
      <p:cxnSp>
        <p:nvCxnSpPr>
          <p:cNvPr id="24" name="Straight Arrow Connector 23"/>
          <p:cNvCxnSpPr>
            <a:stCxn id="33" idx="0"/>
            <a:endCxn id="48" idx="2"/>
          </p:cNvCxnSpPr>
          <p:nvPr/>
        </p:nvCxnSpPr>
        <p:spPr>
          <a:xfrm rot="5400000" flipH="1" flipV="1">
            <a:off x="7408652" y="3787805"/>
            <a:ext cx="1323349" cy="3613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6" idx="2"/>
            <a:endCxn id="23" idx="0"/>
          </p:cNvCxnSpPr>
          <p:nvPr/>
        </p:nvCxnSpPr>
        <p:spPr>
          <a:xfrm rot="16200000" flipH="1">
            <a:off x="325113" y="3853550"/>
            <a:ext cx="1320173" cy="22672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20360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Decrypt, Permute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04760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Decrypt, Permute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48272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Decrypt, Permute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799" y="1468437"/>
            <a:ext cx="16570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{{{{</a:t>
            </a:r>
            <a:r>
              <a:rPr lang="en-US" sz="2800" b="1" dirty="0" smtClean="0"/>
              <a:t>A</a:t>
            </a:r>
            <a:r>
              <a:rPr lang="en-US" sz="2800" dirty="0" smtClean="0"/>
              <a:t>}}}}</a:t>
            </a:r>
            <a:br>
              <a:rPr lang="en-US" sz="2800" dirty="0" smtClean="0"/>
            </a:br>
            <a:r>
              <a:rPr lang="en-US" sz="2800" dirty="0" smtClean="0"/>
              <a:t>{{{{</a:t>
            </a:r>
            <a:r>
              <a:rPr lang="en-US" sz="2800" b="1" dirty="0" smtClean="0"/>
              <a:t>B</a:t>
            </a:r>
            <a:r>
              <a:rPr lang="en-US" sz="2800" dirty="0" smtClean="0"/>
              <a:t>}}}}</a:t>
            </a:r>
          </a:p>
          <a:p>
            <a:pPr algn="ctr"/>
            <a:r>
              <a:rPr lang="en-US" sz="2800" dirty="0" smtClean="0"/>
              <a:t>{{{{</a:t>
            </a:r>
            <a:r>
              <a:rPr lang="en-US" sz="2800" b="1" dirty="0" smtClean="0"/>
              <a:t>C</a:t>
            </a:r>
            <a:r>
              <a:rPr lang="en-US" sz="2800" dirty="0" smtClean="0"/>
              <a:t>}}}}</a:t>
            </a:r>
          </a:p>
          <a:p>
            <a:pPr algn="ctr"/>
            <a:r>
              <a:rPr lang="en-US" sz="2800" dirty="0" smtClean="0"/>
              <a:t>{{{{</a:t>
            </a:r>
            <a:r>
              <a:rPr lang="en-US" sz="2800" b="1" dirty="0" smtClean="0"/>
              <a:t>E</a:t>
            </a:r>
            <a:r>
              <a:rPr lang="en-US" sz="2800" dirty="0" smtClean="0"/>
              <a:t>}}}}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435124" y="3164750"/>
            <a:ext cx="16570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{{{</a:t>
            </a:r>
            <a:r>
              <a:rPr lang="en-US" sz="2800" b="1" dirty="0" smtClean="0"/>
              <a:t>E</a:t>
            </a:r>
            <a:r>
              <a:rPr lang="en-US" sz="2800" dirty="0" smtClean="0"/>
              <a:t>}}}</a:t>
            </a:r>
            <a:br>
              <a:rPr lang="en-US" sz="2800" dirty="0" smtClean="0"/>
            </a:br>
            <a:r>
              <a:rPr lang="en-US" sz="2800" dirty="0" smtClean="0"/>
              <a:t>{{{</a:t>
            </a:r>
            <a:r>
              <a:rPr lang="en-US" sz="2800" b="1" dirty="0" smtClean="0"/>
              <a:t>B</a:t>
            </a:r>
            <a:r>
              <a:rPr lang="en-US" sz="2800" dirty="0" smtClean="0"/>
              <a:t>}}}</a:t>
            </a:r>
          </a:p>
          <a:p>
            <a:pPr algn="ctr"/>
            <a:r>
              <a:rPr lang="en-US" sz="2800" dirty="0" smtClean="0"/>
              <a:t>{{{</a:t>
            </a:r>
            <a:r>
              <a:rPr lang="en-US" sz="2800" b="1" dirty="0" smtClean="0"/>
              <a:t>A</a:t>
            </a:r>
            <a:r>
              <a:rPr lang="en-US" sz="2800" dirty="0" smtClean="0"/>
              <a:t>}}}</a:t>
            </a:r>
          </a:p>
          <a:p>
            <a:pPr algn="ctr"/>
            <a:r>
              <a:rPr lang="en-US" sz="2800" dirty="0" smtClean="0"/>
              <a:t>{{{</a:t>
            </a:r>
            <a:r>
              <a:rPr lang="en-US" sz="2800" b="1" dirty="0" smtClean="0"/>
              <a:t>C</a:t>
            </a:r>
            <a:r>
              <a:rPr lang="en-US" sz="2800" dirty="0" smtClean="0"/>
              <a:t>}}}</a:t>
            </a: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707434" y="3188294"/>
            <a:ext cx="1657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{{</a:t>
            </a:r>
            <a:r>
              <a:rPr lang="en-US" sz="2800" b="1" dirty="0" smtClean="0"/>
              <a:t>C</a:t>
            </a:r>
            <a:r>
              <a:rPr lang="en-US" sz="2800" dirty="0" smtClean="0"/>
              <a:t>}}</a:t>
            </a:r>
            <a:br>
              <a:rPr lang="en-US" sz="2800" dirty="0" smtClean="0"/>
            </a:br>
            <a:r>
              <a:rPr lang="en-US" sz="2800" dirty="0" smtClean="0"/>
              <a:t>{{</a:t>
            </a:r>
            <a:r>
              <a:rPr lang="en-US" sz="2800" b="1" dirty="0" smtClean="0"/>
              <a:t>A</a:t>
            </a:r>
            <a:r>
              <a:rPr lang="en-US" sz="2800" dirty="0" smtClean="0"/>
              <a:t>}}</a:t>
            </a:r>
          </a:p>
          <a:p>
            <a:pPr algn="ctr"/>
            <a:r>
              <a:rPr lang="en-US" sz="2800" dirty="0" smtClean="0"/>
              <a:t>{{</a:t>
            </a:r>
            <a:r>
              <a:rPr lang="en-US" sz="2800" b="1" dirty="0" smtClean="0"/>
              <a:t>E</a:t>
            </a:r>
            <a:r>
              <a:rPr lang="en-US" sz="2800" dirty="0" smtClean="0"/>
              <a:t>}}</a:t>
            </a:r>
          </a:p>
          <a:p>
            <a:pPr algn="ctr"/>
            <a:r>
              <a:rPr lang="en-US" sz="2800" dirty="0" smtClean="0"/>
              <a:t>{{</a:t>
            </a:r>
            <a:r>
              <a:rPr lang="en-US" sz="2800" b="1" dirty="0" smtClean="0"/>
              <a:t>B</a:t>
            </a:r>
            <a:r>
              <a:rPr lang="en-US" sz="2800" dirty="0" smtClean="0"/>
              <a:t>}}</a:t>
            </a:r>
          </a:p>
          <a:p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5878283" y="3164750"/>
            <a:ext cx="1657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{</a:t>
            </a:r>
            <a:r>
              <a:rPr lang="en-US" sz="2800" b="1" dirty="0" smtClean="0"/>
              <a:t>E</a:t>
            </a:r>
            <a:r>
              <a:rPr lang="en-US" sz="2800" dirty="0" smtClean="0"/>
              <a:t>}</a:t>
            </a:r>
            <a:br>
              <a:rPr lang="en-US" sz="2800" dirty="0" smtClean="0"/>
            </a:br>
            <a:r>
              <a:rPr lang="en-US" sz="2800" dirty="0" smtClean="0"/>
              <a:t>{</a:t>
            </a:r>
            <a:r>
              <a:rPr lang="en-US" sz="2800" b="1" dirty="0" smtClean="0"/>
              <a:t>C</a:t>
            </a:r>
            <a:r>
              <a:rPr lang="en-US" sz="2800" dirty="0" smtClean="0"/>
              <a:t>}</a:t>
            </a:r>
          </a:p>
          <a:p>
            <a:pPr algn="ctr"/>
            <a:r>
              <a:rPr lang="en-US" sz="2800" dirty="0" smtClean="0"/>
              <a:t>{</a:t>
            </a:r>
            <a:r>
              <a:rPr lang="en-US" sz="2800" b="1" dirty="0" smtClean="0"/>
              <a:t>A</a:t>
            </a:r>
            <a:r>
              <a:rPr lang="en-US" sz="2800" dirty="0" smtClean="0"/>
              <a:t>}</a:t>
            </a:r>
          </a:p>
          <a:p>
            <a:pPr algn="ctr"/>
            <a:r>
              <a:rPr lang="en-US" sz="2800" dirty="0" smtClean="0"/>
              <a:t>{</a:t>
            </a:r>
            <a:r>
              <a:rPr lang="en-US" sz="2800" b="1" dirty="0" smtClean="0"/>
              <a:t>B</a:t>
            </a:r>
            <a:r>
              <a:rPr lang="en-US" sz="2800" dirty="0" smtClean="0"/>
              <a:t>}</a:t>
            </a:r>
          </a:p>
          <a:p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991230" y="1502303"/>
            <a:ext cx="5054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</a:t>
            </a:r>
            <a:br>
              <a:rPr lang="en-US" sz="2800" b="1" dirty="0" smtClean="0"/>
            </a:br>
            <a:r>
              <a:rPr lang="en-US" sz="2800" b="1" dirty="0" smtClean="0"/>
              <a:t>A</a:t>
            </a:r>
          </a:p>
          <a:p>
            <a:pPr algn="ctr"/>
            <a:r>
              <a:rPr lang="en-US" sz="2800" b="1" dirty="0" smtClean="0"/>
              <a:t>E</a:t>
            </a:r>
          </a:p>
          <a:p>
            <a:pPr algn="ctr"/>
            <a:r>
              <a:rPr lang="en-US" sz="2800" b="1" dirty="0" smtClean="0"/>
              <a:t>C</a:t>
            </a:r>
          </a:p>
          <a:p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203161" y="306554"/>
            <a:ext cx="3745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000000"/>
                </a:solidFill>
              </a:rPr>
              <a:t>Permuted </a:t>
            </a:r>
            <a:r>
              <a:rPr lang="en-US" sz="3200" b="1" dirty="0" smtClean="0">
                <a:solidFill>
                  <a:schemeClr val="tx2"/>
                </a:solidFill>
              </a:rPr>
              <a:t>plaintext </a:t>
            </a:r>
            <a:r>
              <a:rPr lang="en-US" sz="3200" dirty="0" smtClean="0">
                <a:solidFill>
                  <a:srgbClr val="000000"/>
                </a:solidFill>
              </a:rPr>
              <a:t>message set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864" y="241533"/>
            <a:ext cx="4103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Message set under </a:t>
            </a:r>
            <a:r>
              <a:rPr lang="en-US" sz="3200" b="1" dirty="0" smtClean="0">
                <a:solidFill>
                  <a:srgbClr val="1F497D"/>
                </a:solidFill>
              </a:rPr>
              <a:t>onion encryption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rth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1825" r="-41825"/>
          <a:stretch>
            <a:fillRect/>
          </a:stretch>
        </p:blipFill>
        <p:spPr>
          <a:xfrm>
            <a:off x="882650" y="1590184"/>
            <a:ext cx="7292975" cy="4010856"/>
          </a:xfrm>
        </p:spPr>
      </p:pic>
      <p:sp>
        <p:nvSpPr>
          <p:cNvPr id="5" name="Oval 4"/>
          <p:cNvSpPr/>
          <p:nvPr/>
        </p:nvSpPr>
        <p:spPr>
          <a:xfrm>
            <a:off x="1824324" y="143862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4327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62756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324904" y="1438624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Alice</a:t>
            </a:r>
            <a:endParaRPr lang="en-US" sz="4800" dirty="0"/>
          </a:p>
        </p:txBody>
      </p:sp>
      <p:sp>
        <p:nvSpPr>
          <p:cNvPr id="9" name="Oval 8"/>
          <p:cNvSpPr/>
          <p:nvPr/>
        </p:nvSpPr>
        <p:spPr>
          <a:xfrm>
            <a:off x="6362756" y="1418562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64349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Chris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7364349" y="1418562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Bob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-324904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Eve</a:t>
            </a:r>
            <a:endParaRPr lang="en-US" sz="4800" dirty="0"/>
          </a:p>
        </p:txBody>
      </p:sp>
      <p:sp>
        <p:nvSpPr>
          <p:cNvPr id="21" name="Rectangle 20"/>
          <p:cNvSpPr/>
          <p:nvPr/>
        </p:nvSpPr>
        <p:spPr>
          <a:xfrm>
            <a:off x="2825920" y="2440217"/>
            <a:ext cx="3351835" cy="18460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998453" y="2615505"/>
            <a:ext cx="305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Has a 646 MB classified military video from Iraq </a:t>
            </a:r>
            <a:endParaRPr lang="en-US" sz="2800" dirty="0"/>
          </a:p>
        </p:txBody>
      </p:sp>
      <p:cxnSp>
        <p:nvCxnSpPr>
          <p:cNvPr id="23" name="Straight Arrow Connector 22"/>
          <p:cNvCxnSpPr>
            <a:stCxn id="21" idx="2"/>
          </p:cNvCxnSpPr>
          <p:nvPr/>
        </p:nvCxnSpPr>
        <p:spPr>
          <a:xfrm rot="16200000" flipH="1">
            <a:off x="5019547" y="3768541"/>
            <a:ext cx="825500" cy="1860918"/>
          </a:xfrm>
          <a:prstGeom prst="straightConnector1">
            <a:avLst/>
          </a:prstGeom>
          <a:ln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2: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How do members ensure that their message is in the output message set?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Group members submit a “Go” or “No-go” message after seeing the permuted message set to confirm that their message is in the set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Members use a </a:t>
            </a:r>
            <a:r>
              <a:rPr lang="en-US" b="1" dirty="0" smtClean="0">
                <a:solidFill>
                  <a:schemeClr val="tx2"/>
                </a:solidFill>
              </a:rPr>
              <a:t>second layer of onion encryption</a:t>
            </a:r>
            <a:r>
              <a:rPr lang="en-US" dirty="0" smtClean="0">
                <a:solidFill>
                  <a:srgbClr val="000000"/>
                </a:solidFill>
              </a:rPr>
              <a:t> so that Go/No-Go messages don’t break anonymity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One-time-use secondary </a:t>
            </a:r>
            <a:r>
              <a:rPr lang="en-US" dirty="0" err="1" smtClean="0">
                <a:solidFill>
                  <a:srgbClr val="000000"/>
                </a:solidFill>
              </a:rPr>
              <a:t>keypair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2864" y="156868"/>
            <a:ext cx="4103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Message set under </a:t>
            </a:r>
            <a:r>
              <a:rPr lang="en-US" sz="2800" b="1" dirty="0" smtClean="0">
                <a:solidFill>
                  <a:srgbClr val="1F497D"/>
                </a:solidFill>
              </a:rPr>
              <a:t>primary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chemeClr val="tx2"/>
                </a:solidFill>
              </a:rPr>
              <a:t>secondary onion encryption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97059" y="1743827"/>
            <a:ext cx="6393137" cy="298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386838" y="1787625"/>
            <a:ext cx="62033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F7F7F"/>
                </a:solidFill>
              </a:rPr>
              <a:t>{{{{ </a:t>
            </a:r>
            <a:r>
              <a:rPr lang="en-US" sz="4400" b="1" dirty="0" err="1" smtClean="0"/>
              <a:t>α</a:t>
            </a:r>
            <a:r>
              <a:rPr lang="en-US" sz="4400" dirty="0" smtClean="0"/>
              <a:t> = [[[[</a:t>
            </a:r>
            <a:r>
              <a:rPr lang="en-US" sz="4400" b="1" dirty="0" smtClean="0"/>
              <a:t>A</a:t>
            </a:r>
            <a:r>
              <a:rPr lang="en-US" sz="4400" dirty="0" smtClean="0"/>
              <a:t>]</a:t>
            </a:r>
            <a:r>
              <a:rPr lang="en-US" sz="4400" baseline="-25000" dirty="0" smtClean="0"/>
              <a:t>E</a:t>
            </a:r>
            <a:r>
              <a:rPr lang="en-US" sz="4400" dirty="0" smtClean="0"/>
              <a:t>]</a:t>
            </a:r>
            <a:r>
              <a:rPr lang="en-US" sz="4400" baseline="-25000" dirty="0" smtClean="0"/>
              <a:t>C</a:t>
            </a:r>
            <a:r>
              <a:rPr lang="en-US" sz="4400" dirty="0" smtClean="0"/>
              <a:t>]</a:t>
            </a:r>
            <a:r>
              <a:rPr lang="en-US" sz="4400" baseline="-25000" dirty="0" smtClean="0"/>
              <a:t>B</a:t>
            </a:r>
            <a:r>
              <a:rPr lang="en-US" sz="4400" dirty="0" smtClean="0"/>
              <a:t>]</a:t>
            </a:r>
            <a:r>
              <a:rPr lang="en-US" sz="4400" baseline="-25000" dirty="0" smtClean="0"/>
              <a:t>A  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sz="4400" baseline="-250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sz="4400" baseline="-25000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sz="4400" baseline="-25000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sz="4400" baseline="-250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rgbClr val="7F7F7F"/>
                </a:solidFill>
              </a:rPr>
              <a:t>{{{{ </a:t>
            </a:r>
            <a:r>
              <a:rPr lang="en-US" sz="4400" b="1" dirty="0" err="1" smtClean="0"/>
              <a:t>β</a:t>
            </a:r>
            <a:r>
              <a:rPr lang="en-US" sz="4400" b="1" dirty="0" smtClean="0"/>
              <a:t> = </a:t>
            </a:r>
            <a:r>
              <a:rPr lang="en-US" sz="4400" dirty="0" smtClean="0"/>
              <a:t>[[[[</a:t>
            </a:r>
            <a:r>
              <a:rPr lang="en-US" sz="4400" b="1" dirty="0" smtClean="0"/>
              <a:t>B</a:t>
            </a:r>
            <a:r>
              <a:rPr lang="en-US" sz="4400" dirty="0" smtClean="0"/>
              <a:t>]</a:t>
            </a:r>
            <a:r>
              <a:rPr lang="en-US" sz="4400" baseline="-25000" dirty="0" smtClean="0"/>
              <a:t>E</a:t>
            </a:r>
            <a:r>
              <a:rPr lang="en-US" sz="4400" dirty="0" smtClean="0"/>
              <a:t>]</a:t>
            </a:r>
            <a:r>
              <a:rPr lang="en-US" sz="4400" baseline="-25000" dirty="0" smtClean="0"/>
              <a:t>C</a:t>
            </a:r>
            <a:r>
              <a:rPr lang="en-US" sz="4400" dirty="0" smtClean="0"/>
              <a:t>]</a:t>
            </a:r>
            <a:r>
              <a:rPr lang="en-US" sz="4400" baseline="-25000" dirty="0" smtClean="0"/>
              <a:t>B</a:t>
            </a:r>
            <a:r>
              <a:rPr lang="en-US" sz="4400" dirty="0" smtClean="0"/>
              <a:t>]</a:t>
            </a:r>
            <a:r>
              <a:rPr lang="en-US" sz="4400" baseline="-25000" dirty="0" smtClean="0"/>
              <a:t>A  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sz="4400" baseline="-250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sz="4400" baseline="-25000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sz="4400" baseline="-25000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sz="4400" baseline="-250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endParaRPr lang="en-US" sz="4400" dirty="0" smtClean="0"/>
          </a:p>
          <a:p>
            <a:pPr algn="ctr"/>
            <a:r>
              <a:rPr lang="en-US" sz="4400" dirty="0" smtClean="0">
                <a:solidFill>
                  <a:srgbClr val="7F7F7F"/>
                </a:solidFill>
              </a:rPr>
              <a:t>{{{{ </a:t>
            </a:r>
            <a:r>
              <a:rPr lang="en-US" sz="4400" b="1" dirty="0" err="1" smtClean="0"/>
              <a:t>γ</a:t>
            </a:r>
            <a:r>
              <a:rPr lang="en-US" sz="4400" b="1" dirty="0" smtClean="0"/>
              <a:t> = </a:t>
            </a:r>
            <a:r>
              <a:rPr lang="en-US" sz="4400" dirty="0" smtClean="0"/>
              <a:t>[[[[</a:t>
            </a:r>
            <a:r>
              <a:rPr lang="en-US" sz="4400" b="1" dirty="0" smtClean="0"/>
              <a:t>C</a:t>
            </a:r>
            <a:r>
              <a:rPr lang="en-US" sz="4400" dirty="0" smtClean="0"/>
              <a:t>]</a:t>
            </a:r>
            <a:r>
              <a:rPr lang="en-US" sz="4400" baseline="-25000" dirty="0" smtClean="0"/>
              <a:t>E</a:t>
            </a:r>
            <a:r>
              <a:rPr lang="en-US" sz="4400" dirty="0" smtClean="0"/>
              <a:t>]</a:t>
            </a:r>
            <a:r>
              <a:rPr lang="en-US" sz="4400" baseline="-25000" dirty="0" smtClean="0"/>
              <a:t>C</a:t>
            </a:r>
            <a:r>
              <a:rPr lang="en-US" sz="4400" dirty="0" smtClean="0"/>
              <a:t>]</a:t>
            </a:r>
            <a:r>
              <a:rPr lang="en-US" sz="4400" baseline="-25000" dirty="0" smtClean="0"/>
              <a:t>B</a:t>
            </a:r>
            <a:r>
              <a:rPr lang="en-US" sz="4400" dirty="0" smtClean="0"/>
              <a:t>]</a:t>
            </a:r>
            <a:r>
              <a:rPr lang="en-US" sz="4400" baseline="-25000" dirty="0" smtClean="0"/>
              <a:t>A  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sz="4400" baseline="-250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sz="4400" baseline="-25000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sz="4400" baseline="-25000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sz="4400" baseline="-250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endParaRPr lang="en-US" sz="4400" dirty="0" smtClean="0"/>
          </a:p>
          <a:p>
            <a:pPr algn="ctr"/>
            <a:r>
              <a:rPr lang="en-US" sz="4400" dirty="0" smtClean="0">
                <a:solidFill>
                  <a:srgbClr val="7F7F7F"/>
                </a:solidFill>
              </a:rPr>
              <a:t>{{{{ </a:t>
            </a:r>
            <a:r>
              <a:rPr lang="en-US" sz="4400" b="1" dirty="0" err="1" smtClean="0"/>
              <a:t>ε</a:t>
            </a:r>
            <a:r>
              <a:rPr lang="en-US" sz="4400" b="1" dirty="0" smtClean="0"/>
              <a:t> = </a:t>
            </a:r>
            <a:r>
              <a:rPr lang="en-US" sz="4400" dirty="0" smtClean="0"/>
              <a:t>[[[[</a:t>
            </a:r>
            <a:r>
              <a:rPr lang="en-US" sz="4400" b="1" dirty="0" smtClean="0"/>
              <a:t>E</a:t>
            </a:r>
            <a:r>
              <a:rPr lang="en-US" sz="4400" dirty="0" smtClean="0"/>
              <a:t>]</a:t>
            </a:r>
            <a:r>
              <a:rPr lang="en-US" sz="4400" baseline="-25000" dirty="0" smtClean="0"/>
              <a:t>E</a:t>
            </a:r>
            <a:r>
              <a:rPr lang="en-US" sz="4400" dirty="0" smtClean="0"/>
              <a:t>]</a:t>
            </a:r>
            <a:r>
              <a:rPr lang="en-US" sz="4400" baseline="-25000" dirty="0" smtClean="0"/>
              <a:t>C</a:t>
            </a:r>
            <a:r>
              <a:rPr lang="en-US" sz="4400" dirty="0" smtClean="0"/>
              <a:t>]</a:t>
            </a:r>
            <a:r>
              <a:rPr lang="en-US" sz="4400" baseline="-25000" dirty="0" smtClean="0"/>
              <a:t>B</a:t>
            </a:r>
            <a:r>
              <a:rPr lang="en-US" sz="4400" dirty="0" smtClean="0"/>
              <a:t>]</a:t>
            </a:r>
            <a:r>
              <a:rPr lang="en-US" sz="4400" baseline="-25000" dirty="0" smtClean="0"/>
              <a:t>A  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sz="4400" baseline="-250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sz="4400" baseline="-25000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sz="4400" baseline="-25000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sz="4400" baseline="-250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2864" y="156868"/>
            <a:ext cx="4103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Message set under </a:t>
            </a:r>
            <a:r>
              <a:rPr lang="en-US" sz="2800" b="1" dirty="0" smtClean="0">
                <a:solidFill>
                  <a:srgbClr val="1F497D"/>
                </a:solidFill>
              </a:rPr>
              <a:t>primary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chemeClr val="tx2"/>
                </a:solidFill>
              </a:rPr>
              <a:t>secondary onion encryption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419326" y="1743827"/>
            <a:ext cx="5170870" cy="298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419326" y="1787625"/>
            <a:ext cx="51708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{{{{</a:t>
            </a:r>
            <a:r>
              <a:rPr lang="en-US" sz="4400" b="1" dirty="0" smtClean="0"/>
              <a:t>α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E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C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B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{{{{</a:t>
            </a:r>
            <a:r>
              <a:rPr lang="en-US" sz="4400" b="1" dirty="0" smtClean="0"/>
              <a:t>β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E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C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B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A</a:t>
            </a:r>
            <a:endParaRPr lang="en-US" sz="4400" dirty="0" smtClean="0"/>
          </a:p>
          <a:p>
            <a:pPr algn="ctr"/>
            <a:r>
              <a:rPr lang="en-US" sz="4400" dirty="0" smtClean="0"/>
              <a:t>{{{{</a:t>
            </a:r>
            <a:r>
              <a:rPr lang="en-US" sz="4400" b="1" dirty="0" smtClean="0"/>
              <a:t>γ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E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C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B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A</a:t>
            </a:r>
            <a:endParaRPr lang="en-US" sz="4400" dirty="0" smtClean="0"/>
          </a:p>
          <a:p>
            <a:pPr algn="ctr"/>
            <a:r>
              <a:rPr lang="en-US" sz="4400" dirty="0" smtClean="0"/>
              <a:t>{{{{</a:t>
            </a:r>
            <a:r>
              <a:rPr lang="en-US" sz="4400" b="1" dirty="0" smtClean="0"/>
              <a:t>ε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E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C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B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A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74687" y="1553102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0799" y="1468437"/>
            <a:ext cx="16570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{{{{</a:t>
            </a:r>
            <a:r>
              <a:rPr lang="en-US" sz="2800" b="1" dirty="0" err="1" smtClean="0"/>
              <a:t>α</a:t>
            </a:r>
            <a:r>
              <a:rPr lang="en-US" sz="2800" dirty="0" smtClean="0"/>
              <a:t>}}}}</a:t>
            </a:r>
            <a:br>
              <a:rPr lang="en-US" sz="2800" dirty="0" smtClean="0"/>
            </a:br>
            <a:r>
              <a:rPr lang="en-US" sz="2800" dirty="0" smtClean="0"/>
              <a:t>{{{{</a:t>
            </a:r>
            <a:r>
              <a:rPr lang="en-US" sz="2800" b="1" dirty="0" err="1" smtClean="0"/>
              <a:t>β</a:t>
            </a:r>
            <a:r>
              <a:rPr lang="en-US" sz="2800" dirty="0" smtClean="0"/>
              <a:t>}}}}</a:t>
            </a:r>
          </a:p>
          <a:p>
            <a:pPr algn="ctr"/>
            <a:r>
              <a:rPr lang="en-US" sz="2800" dirty="0" smtClean="0"/>
              <a:t>{{{{</a:t>
            </a:r>
            <a:r>
              <a:rPr lang="en-US" sz="2800" b="1" dirty="0" err="1" smtClean="0"/>
              <a:t>γ</a:t>
            </a:r>
            <a:r>
              <a:rPr lang="en-US" sz="2800" dirty="0" smtClean="0"/>
              <a:t>}}}}</a:t>
            </a:r>
          </a:p>
          <a:p>
            <a:pPr algn="ctr"/>
            <a:r>
              <a:rPr lang="en-US" sz="2800" dirty="0" smtClean="0"/>
              <a:t>{{{{</a:t>
            </a:r>
            <a:r>
              <a:rPr lang="en-US" sz="2800" b="1" dirty="0" err="1" smtClean="0"/>
              <a:t>ε</a:t>
            </a:r>
            <a:r>
              <a:rPr lang="en-US" sz="2800" dirty="0" smtClean="0"/>
              <a:t>}}}}</a:t>
            </a:r>
          </a:p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2864" y="156868"/>
            <a:ext cx="4103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Message set under </a:t>
            </a:r>
            <a:r>
              <a:rPr lang="en-US" sz="2800" b="1" dirty="0" smtClean="0">
                <a:solidFill>
                  <a:srgbClr val="1F497D"/>
                </a:solidFill>
              </a:rPr>
              <a:t>primary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chemeClr val="tx2"/>
                </a:solidFill>
              </a:rPr>
              <a:t>secondary onion encryption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419326" y="1743827"/>
            <a:ext cx="5170870" cy="298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419326" y="1787625"/>
            <a:ext cx="51708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{{{{</a:t>
            </a:r>
            <a:r>
              <a:rPr lang="en-US" sz="4400" b="1" dirty="0" smtClean="0"/>
              <a:t>α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E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C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B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{{{{</a:t>
            </a:r>
            <a:r>
              <a:rPr lang="en-US" sz="4400" b="1" dirty="0" smtClean="0"/>
              <a:t>β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E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C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B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A</a:t>
            </a:r>
            <a:endParaRPr lang="en-US" sz="4400" dirty="0" smtClean="0"/>
          </a:p>
          <a:p>
            <a:pPr algn="ctr"/>
            <a:r>
              <a:rPr lang="en-US" sz="4400" dirty="0" smtClean="0"/>
              <a:t>{{{{</a:t>
            </a:r>
            <a:r>
              <a:rPr lang="en-US" sz="4400" b="1" dirty="0" smtClean="0"/>
              <a:t>γ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E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C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B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A</a:t>
            </a:r>
            <a:endParaRPr lang="en-US" sz="4400" dirty="0" smtClean="0"/>
          </a:p>
          <a:p>
            <a:pPr algn="ctr"/>
            <a:r>
              <a:rPr lang="en-US" sz="4400" dirty="0" smtClean="0"/>
              <a:t>{{{{</a:t>
            </a:r>
            <a:r>
              <a:rPr lang="en-US" sz="4400" b="1" dirty="0" smtClean="0"/>
              <a:t>ε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E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C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B</a:t>
            </a:r>
            <a:r>
              <a:rPr lang="en-US" sz="4400" dirty="0" smtClean="0"/>
              <a:t>}</a:t>
            </a:r>
            <a:r>
              <a:rPr lang="en-US" sz="4400" baseline="-25000" dirty="0" smtClean="0"/>
              <a:t>A</a:t>
            </a:r>
            <a:endParaRPr lang="en-US" sz="44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1707853" y="2613272"/>
            <a:ext cx="525684" cy="2773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6155568" y="3255593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958059" y="3255593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706052" y="3255593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74687" y="1553102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7200" y="4626997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20360" y="4628585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016898" y="4630173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248273" y="4630173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4278923"/>
            <a:ext cx="128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820359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004759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248272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Eve</a:t>
            </a:r>
            <a:endParaRPr lang="en-US" sz="3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739918" y="5205901"/>
            <a:ext cx="1080441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03078" y="5205901"/>
            <a:ext cx="901683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87478" y="5207489"/>
            <a:ext cx="960794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7200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Decrypt, Permute</a:t>
            </a:r>
          </a:p>
        </p:txBody>
      </p:sp>
      <p:cxnSp>
        <p:nvCxnSpPr>
          <p:cNvPr id="24" name="Straight Arrow Connector 23"/>
          <p:cNvCxnSpPr>
            <a:stCxn id="33" idx="0"/>
          </p:cNvCxnSpPr>
          <p:nvPr/>
        </p:nvCxnSpPr>
        <p:spPr>
          <a:xfrm rot="5400000" flipH="1" flipV="1">
            <a:off x="7445435" y="3829076"/>
            <a:ext cx="1245294" cy="35690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3" idx="0"/>
          </p:cNvCxnSpPr>
          <p:nvPr/>
        </p:nvCxnSpPr>
        <p:spPr>
          <a:xfrm rot="16200000" flipH="1">
            <a:off x="346392" y="3874830"/>
            <a:ext cx="1286306" cy="21802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20360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Decrypt, Permute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04760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Decrypt, Permute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48272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Decrypt, Permute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799" y="1468437"/>
            <a:ext cx="16570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{{{{</a:t>
            </a:r>
            <a:r>
              <a:rPr lang="en-US" sz="2800" b="1" dirty="0" err="1" smtClean="0"/>
              <a:t>α</a:t>
            </a:r>
            <a:r>
              <a:rPr lang="en-US" sz="2800" dirty="0" smtClean="0"/>
              <a:t>}}}}</a:t>
            </a:r>
            <a:br>
              <a:rPr lang="en-US" sz="2800" dirty="0" smtClean="0"/>
            </a:br>
            <a:r>
              <a:rPr lang="en-US" sz="2800" dirty="0" smtClean="0"/>
              <a:t>{{{{</a:t>
            </a:r>
            <a:r>
              <a:rPr lang="en-US" sz="2800" b="1" dirty="0" err="1" smtClean="0"/>
              <a:t>β</a:t>
            </a:r>
            <a:r>
              <a:rPr lang="en-US" sz="2800" dirty="0" smtClean="0"/>
              <a:t>}}}}</a:t>
            </a:r>
          </a:p>
          <a:p>
            <a:pPr algn="ctr"/>
            <a:r>
              <a:rPr lang="en-US" sz="2800" dirty="0" smtClean="0"/>
              <a:t>{{{{</a:t>
            </a:r>
            <a:r>
              <a:rPr lang="en-US" sz="2800" b="1" dirty="0" err="1" smtClean="0"/>
              <a:t>γ</a:t>
            </a:r>
            <a:r>
              <a:rPr lang="en-US" sz="2800" dirty="0" smtClean="0"/>
              <a:t>}}}}</a:t>
            </a:r>
          </a:p>
          <a:p>
            <a:pPr algn="ctr"/>
            <a:r>
              <a:rPr lang="en-US" sz="2800" dirty="0" smtClean="0"/>
              <a:t>{{{{</a:t>
            </a:r>
            <a:r>
              <a:rPr lang="en-US" sz="2800" b="1" dirty="0" err="1" smtClean="0"/>
              <a:t>ε</a:t>
            </a:r>
            <a:r>
              <a:rPr lang="en-US" sz="2800" dirty="0" smtClean="0"/>
              <a:t>}}}}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435124" y="3181683"/>
            <a:ext cx="16570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{{{</a:t>
            </a:r>
            <a:r>
              <a:rPr lang="en-US" sz="2800" b="1" dirty="0" err="1" smtClean="0"/>
              <a:t>ε</a:t>
            </a:r>
            <a:r>
              <a:rPr lang="en-US" sz="2800" dirty="0" smtClean="0"/>
              <a:t>}}}</a:t>
            </a:r>
            <a:br>
              <a:rPr lang="en-US" sz="2800" dirty="0" smtClean="0"/>
            </a:br>
            <a:r>
              <a:rPr lang="en-US" sz="2800" dirty="0" smtClean="0"/>
              <a:t>{{{</a:t>
            </a:r>
            <a:r>
              <a:rPr lang="en-US" sz="2800" b="1" dirty="0" err="1" smtClean="0"/>
              <a:t>β</a:t>
            </a:r>
            <a:r>
              <a:rPr lang="en-US" sz="2800" dirty="0" smtClean="0"/>
              <a:t>}}}</a:t>
            </a:r>
          </a:p>
          <a:p>
            <a:pPr algn="ctr"/>
            <a:r>
              <a:rPr lang="en-US" sz="2800" dirty="0" smtClean="0"/>
              <a:t>{{{</a:t>
            </a:r>
            <a:r>
              <a:rPr lang="en-US" sz="2800" b="1" dirty="0" err="1" smtClean="0"/>
              <a:t>α</a:t>
            </a:r>
            <a:r>
              <a:rPr lang="en-US" sz="2800" dirty="0" smtClean="0"/>
              <a:t>}}}</a:t>
            </a:r>
          </a:p>
          <a:p>
            <a:pPr algn="ctr"/>
            <a:r>
              <a:rPr lang="en-US" sz="2800" dirty="0" smtClean="0"/>
              <a:t>{{{</a:t>
            </a:r>
            <a:r>
              <a:rPr lang="en-US" sz="2800" b="1" dirty="0" err="1" smtClean="0"/>
              <a:t>γ</a:t>
            </a:r>
            <a:r>
              <a:rPr lang="en-US" sz="2800" dirty="0" smtClean="0"/>
              <a:t>}}}</a:t>
            </a: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707434" y="3205227"/>
            <a:ext cx="1657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{{</a:t>
            </a:r>
            <a:r>
              <a:rPr lang="en-US" sz="2800" b="1" dirty="0" err="1" smtClean="0"/>
              <a:t>γ</a:t>
            </a:r>
            <a:r>
              <a:rPr lang="en-US" sz="2800" dirty="0" smtClean="0"/>
              <a:t>}}</a:t>
            </a:r>
            <a:br>
              <a:rPr lang="en-US" sz="2800" dirty="0" smtClean="0"/>
            </a:br>
            <a:r>
              <a:rPr lang="en-US" sz="2800" dirty="0" smtClean="0"/>
              <a:t>{{</a:t>
            </a:r>
            <a:r>
              <a:rPr lang="en-US" sz="2800" b="1" dirty="0" err="1" smtClean="0"/>
              <a:t>α</a:t>
            </a:r>
            <a:r>
              <a:rPr lang="en-US" sz="2800" dirty="0" smtClean="0"/>
              <a:t>}}</a:t>
            </a:r>
          </a:p>
          <a:p>
            <a:pPr algn="ctr"/>
            <a:r>
              <a:rPr lang="en-US" sz="2800" dirty="0" smtClean="0"/>
              <a:t>{{</a:t>
            </a:r>
            <a:r>
              <a:rPr lang="en-US" sz="2800" b="1" dirty="0" err="1" smtClean="0"/>
              <a:t>ε</a:t>
            </a:r>
            <a:r>
              <a:rPr lang="en-US" sz="2800" dirty="0" smtClean="0"/>
              <a:t>}}</a:t>
            </a:r>
          </a:p>
          <a:p>
            <a:pPr algn="ctr"/>
            <a:r>
              <a:rPr lang="en-US" sz="2800" dirty="0" smtClean="0"/>
              <a:t>{{</a:t>
            </a:r>
            <a:r>
              <a:rPr lang="en-US" sz="2800" b="1" dirty="0" err="1" smtClean="0"/>
              <a:t>β</a:t>
            </a:r>
            <a:r>
              <a:rPr lang="en-US" sz="2800" dirty="0" smtClean="0"/>
              <a:t>}}</a:t>
            </a:r>
          </a:p>
          <a:p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5878283" y="3181683"/>
            <a:ext cx="1657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{</a:t>
            </a:r>
            <a:r>
              <a:rPr lang="en-US" sz="2800" b="1" dirty="0" err="1" smtClean="0"/>
              <a:t>ε</a:t>
            </a:r>
            <a:r>
              <a:rPr lang="en-US" sz="2800" dirty="0" smtClean="0"/>
              <a:t>}</a:t>
            </a:r>
            <a:br>
              <a:rPr lang="en-US" sz="2800" dirty="0" smtClean="0"/>
            </a:br>
            <a:r>
              <a:rPr lang="en-US" sz="2800" dirty="0" smtClean="0"/>
              <a:t>{</a:t>
            </a:r>
            <a:r>
              <a:rPr lang="en-US" sz="2800" b="1" dirty="0" err="1" smtClean="0"/>
              <a:t>γ</a:t>
            </a:r>
            <a:r>
              <a:rPr lang="en-US" sz="2800" dirty="0" smtClean="0"/>
              <a:t>}</a:t>
            </a:r>
          </a:p>
          <a:p>
            <a:pPr algn="ctr"/>
            <a:r>
              <a:rPr lang="en-US" sz="2800" dirty="0" smtClean="0"/>
              <a:t>{</a:t>
            </a:r>
            <a:r>
              <a:rPr lang="en-US" sz="2800" b="1" dirty="0" err="1" smtClean="0"/>
              <a:t>α</a:t>
            </a:r>
            <a:r>
              <a:rPr lang="en-US" sz="2800" dirty="0" smtClean="0"/>
              <a:t>}</a:t>
            </a:r>
          </a:p>
          <a:p>
            <a:pPr algn="ctr"/>
            <a:r>
              <a:rPr lang="en-US" sz="2800" dirty="0" smtClean="0"/>
              <a:t>{</a:t>
            </a:r>
            <a:r>
              <a:rPr lang="en-US" sz="2800" b="1" dirty="0" err="1" smtClean="0"/>
              <a:t>β</a:t>
            </a:r>
            <a:r>
              <a:rPr lang="en-US" sz="2800" dirty="0" smtClean="0"/>
              <a:t>}</a:t>
            </a:r>
          </a:p>
          <a:p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5364488" y="156868"/>
            <a:ext cx="3584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Permuted </a:t>
            </a:r>
            <a:r>
              <a:rPr lang="en-US" sz="2800" b="1" dirty="0" err="1" smtClean="0">
                <a:solidFill>
                  <a:schemeClr val="tx2"/>
                </a:solidFill>
              </a:rPr>
              <a:t>ciphertext</a:t>
            </a:r>
            <a:r>
              <a:rPr lang="en-US" sz="2800" b="1" dirty="0" smtClean="0">
                <a:solidFill>
                  <a:schemeClr val="tx2"/>
                </a:solidFill>
              </a:rPr>
              <a:t> set </a:t>
            </a:r>
            <a:r>
              <a:rPr lang="en-US" sz="2800" dirty="0" smtClean="0"/>
              <a:t>under secondary onion encryption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864" y="156868"/>
            <a:ext cx="4103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Message set under </a:t>
            </a:r>
            <a:r>
              <a:rPr lang="en-US" sz="2800" b="1" dirty="0" smtClean="0">
                <a:solidFill>
                  <a:srgbClr val="1F497D"/>
                </a:solidFill>
              </a:rPr>
              <a:t>primary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chemeClr val="tx2"/>
                </a:solidFill>
              </a:rPr>
              <a:t>secondary onion encryption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666314" y="1620834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991230" y="1553102"/>
            <a:ext cx="5054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β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α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ε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γ</a:t>
            </a:r>
            <a:endParaRPr lang="en-US" sz="2800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7666314" y="1620834"/>
            <a:ext cx="1160437" cy="17640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155568" y="3255593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958059" y="3255593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706052" y="3255593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74687" y="1553102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7200" y="4626997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20360" y="4628585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016898" y="4630173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248273" y="4630173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4278923"/>
            <a:ext cx="128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820359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004759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248272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Eve</a:t>
            </a:r>
            <a:endParaRPr lang="en-US" sz="3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739918" y="5205901"/>
            <a:ext cx="1080441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03078" y="5205901"/>
            <a:ext cx="901683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87478" y="5207489"/>
            <a:ext cx="960794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7200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Decrypt, Permute</a:t>
            </a:r>
          </a:p>
        </p:txBody>
      </p:sp>
      <p:cxnSp>
        <p:nvCxnSpPr>
          <p:cNvPr id="24" name="Straight Arrow Connector 23"/>
          <p:cNvCxnSpPr>
            <a:stCxn id="33" idx="0"/>
            <a:endCxn id="44" idx="2"/>
          </p:cNvCxnSpPr>
          <p:nvPr/>
        </p:nvCxnSpPr>
        <p:spPr>
          <a:xfrm rot="5400000" flipH="1" flipV="1">
            <a:off x="7445435" y="3829076"/>
            <a:ext cx="1245294" cy="35690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3" idx="0"/>
          </p:cNvCxnSpPr>
          <p:nvPr/>
        </p:nvCxnSpPr>
        <p:spPr>
          <a:xfrm rot="16200000" flipH="1">
            <a:off x="346392" y="3874830"/>
            <a:ext cx="1286306" cy="21802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20360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Decrypt, Permute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04760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Decrypt, Permute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48272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Decrypt, Permute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799" y="1468437"/>
            <a:ext cx="16570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{{{{</a:t>
            </a:r>
            <a:r>
              <a:rPr lang="en-US" sz="2800" b="1" dirty="0" err="1" smtClean="0"/>
              <a:t>α</a:t>
            </a:r>
            <a:r>
              <a:rPr lang="en-US" sz="2800" dirty="0" smtClean="0"/>
              <a:t>}}}}</a:t>
            </a:r>
            <a:br>
              <a:rPr lang="en-US" sz="2800" dirty="0" smtClean="0"/>
            </a:br>
            <a:r>
              <a:rPr lang="en-US" sz="2800" dirty="0" smtClean="0"/>
              <a:t>{{{{</a:t>
            </a:r>
            <a:r>
              <a:rPr lang="en-US" sz="2800" b="1" dirty="0" err="1" smtClean="0"/>
              <a:t>β</a:t>
            </a:r>
            <a:r>
              <a:rPr lang="en-US" sz="2800" dirty="0" smtClean="0"/>
              <a:t>}}}}</a:t>
            </a:r>
          </a:p>
          <a:p>
            <a:pPr algn="ctr"/>
            <a:r>
              <a:rPr lang="en-US" sz="2800" dirty="0" smtClean="0"/>
              <a:t>{{{{</a:t>
            </a:r>
            <a:r>
              <a:rPr lang="en-US" sz="2800" b="1" dirty="0" err="1" smtClean="0"/>
              <a:t>γ</a:t>
            </a:r>
            <a:r>
              <a:rPr lang="en-US" sz="2800" dirty="0" smtClean="0"/>
              <a:t>}}}}</a:t>
            </a:r>
          </a:p>
          <a:p>
            <a:pPr algn="ctr"/>
            <a:r>
              <a:rPr lang="en-US" sz="2800" dirty="0" smtClean="0"/>
              <a:t>{{{{</a:t>
            </a:r>
            <a:r>
              <a:rPr lang="en-US" sz="2800" b="1" dirty="0" err="1" smtClean="0"/>
              <a:t>ε</a:t>
            </a:r>
            <a:r>
              <a:rPr lang="en-US" sz="2800" dirty="0" smtClean="0"/>
              <a:t>}}}}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435124" y="3181683"/>
            <a:ext cx="16570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{{{</a:t>
            </a:r>
            <a:r>
              <a:rPr lang="en-US" sz="2800" b="1" dirty="0" err="1" smtClean="0"/>
              <a:t>ε</a:t>
            </a:r>
            <a:r>
              <a:rPr lang="en-US" sz="2800" dirty="0" smtClean="0"/>
              <a:t>}}}</a:t>
            </a:r>
            <a:br>
              <a:rPr lang="en-US" sz="2800" dirty="0" smtClean="0"/>
            </a:br>
            <a:r>
              <a:rPr lang="en-US" sz="2800" dirty="0" smtClean="0"/>
              <a:t>{{{</a:t>
            </a:r>
            <a:r>
              <a:rPr lang="en-US" sz="2800" b="1" dirty="0" err="1" smtClean="0"/>
              <a:t>β</a:t>
            </a:r>
            <a:r>
              <a:rPr lang="en-US" sz="2800" dirty="0" smtClean="0"/>
              <a:t>}}}</a:t>
            </a:r>
          </a:p>
          <a:p>
            <a:pPr algn="ctr"/>
            <a:r>
              <a:rPr lang="en-US" sz="2800" dirty="0" smtClean="0"/>
              <a:t>{{{</a:t>
            </a:r>
            <a:r>
              <a:rPr lang="en-US" sz="2800" b="1" dirty="0" err="1" smtClean="0"/>
              <a:t>α</a:t>
            </a:r>
            <a:r>
              <a:rPr lang="en-US" sz="2800" dirty="0" smtClean="0"/>
              <a:t>}}}</a:t>
            </a:r>
          </a:p>
          <a:p>
            <a:pPr algn="ctr"/>
            <a:r>
              <a:rPr lang="en-US" sz="2800" dirty="0" smtClean="0"/>
              <a:t>{{{</a:t>
            </a:r>
            <a:r>
              <a:rPr lang="en-US" sz="2800" b="1" dirty="0" err="1" smtClean="0"/>
              <a:t>γ</a:t>
            </a:r>
            <a:r>
              <a:rPr lang="en-US" sz="2800" dirty="0" smtClean="0"/>
              <a:t>}}}</a:t>
            </a: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707434" y="3205227"/>
            <a:ext cx="1657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{{</a:t>
            </a:r>
            <a:r>
              <a:rPr lang="en-US" sz="2800" b="1" dirty="0" err="1" smtClean="0"/>
              <a:t>γ</a:t>
            </a:r>
            <a:r>
              <a:rPr lang="en-US" sz="2800" dirty="0" smtClean="0"/>
              <a:t>}}</a:t>
            </a:r>
            <a:br>
              <a:rPr lang="en-US" sz="2800" dirty="0" smtClean="0"/>
            </a:br>
            <a:r>
              <a:rPr lang="en-US" sz="2800" dirty="0" smtClean="0"/>
              <a:t>{{</a:t>
            </a:r>
            <a:r>
              <a:rPr lang="en-US" sz="2800" b="1" dirty="0" err="1" smtClean="0"/>
              <a:t>α</a:t>
            </a:r>
            <a:r>
              <a:rPr lang="en-US" sz="2800" dirty="0" smtClean="0"/>
              <a:t>}}</a:t>
            </a:r>
          </a:p>
          <a:p>
            <a:pPr algn="ctr"/>
            <a:r>
              <a:rPr lang="en-US" sz="2800" dirty="0" smtClean="0"/>
              <a:t>{{</a:t>
            </a:r>
            <a:r>
              <a:rPr lang="en-US" sz="2800" b="1" dirty="0" err="1" smtClean="0"/>
              <a:t>ε</a:t>
            </a:r>
            <a:r>
              <a:rPr lang="en-US" sz="2800" dirty="0" smtClean="0"/>
              <a:t>}}</a:t>
            </a:r>
          </a:p>
          <a:p>
            <a:pPr algn="ctr"/>
            <a:r>
              <a:rPr lang="en-US" sz="2800" dirty="0" smtClean="0"/>
              <a:t>{{</a:t>
            </a:r>
            <a:r>
              <a:rPr lang="en-US" sz="2800" b="1" dirty="0" err="1" smtClean="0"/>
              <a:t>β</a:t>
            </a:r>
            <a:r>
              <a:rPr lang="en-US" sz="2800" dirty="0" smtClean="0"/>
              <a:t>}}</a:t>
            </a:r>
          </a:p>
          <a:p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5878283" y="3181683"/>
            <a:ext cx="1657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{</a:t>
            </a:r>
            <a:r>
              <a:rPr lang="en-US" sz="2800" b="1" dirty="0" err="1" smtClean="0"/>
              <a:t>ε</a:t>
            </a:r>
            <a:r>
              <a:rPr lang="en-US" sz="2800" dirty="0" smtClean="0"/>
              <a:t>}</a:t>
            </a:r>
            <a:br>
              <a:rPr lang="en-US" sz="2800" dirty="0" smtClean="0"/>
            </a:br>
            <a:r>
              <a:rPr lang="en-US" sz="2800" dirty="0" smtClean="0"/>
              <a:t>{</a:t>
            </a:r>
            <a:r>
              <a:rPr lang="en-US" sz="2800" b="1" dirty="0" err="1" smtClean="0"/>
              <a:t>γ</a:t>
            </a:r>
            <a:r>
              <a:rPr lang="en-US" sz="2800" dirty="0" smtClean="0"/>
              <a:t>}</a:t>
            </a:r>
          </a:p>
          <a:p>
            <a:pPr algn="ctr"/>
            <a:r>
              <a:rPr lang="en-US" sz="2800" dirty="0" smtClean="0"/>
              <a:t>{</a:t>
            </a:r>
            <a:r>
              <a:rPr lang="en-US" sz="2800" b="1" dirty="0" err="1" smtClean="0"/>
              <a:t>α</a:t>
            </a:r>
            <a:r>
              <a:rPr lang="en-US" sz="2800" dirty="0" smtClean="0"/>
              <a:t>}</a:t>
            </a:r>
          </a:p>
          <a:p>
            <a:pPr algn="ctr"/>
            <a:r>
              <a:rPr lang="en-US" sz="2800" dirty="0" smtClean="0"/>
              <a:t>{</a:t>
            </a:r>
            <a:r>
              <a:rPr lang="en-US" sz="2800" b="1" dirty="0" err="1" smtClean="0"/>
              <a:t>β</a:t>
            </a:r>
            <a:r>
              <a:rPr lang="en-US" sz="2800" dirty="0" smtClean="0"/>
              <a:t>}</a:t>
            </a:r>
          </a:p>
          <a:p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535337" y="1553102"/>
            <a:ext cx="14134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[[[[</a:t>
            </a:r>
            <a:r>
              <a:rPr lang="en-US" sz="2800" b="1" dirty="0" smtClean="0"/>
              <a:t>B</a:t>
            </a:r>
            <a:r>
              <a:rPr lang="en-US" sz="2800" dirty="0" smtClean="0"/>
              <a:t>]]]]</a:t>
            </a:r>
            <a:br>
              <a:rPr lang="en-US" sz="2800" dirty="0" smtClean="0"/>
            </a:br>
            <a:r>
              <a:rPr lang="en-US" sz="2800" dirty="0" smtClean="0"/>
              <a:t>[[[[</a:t>
            </a:r>
            <a:r>
              <a:rPr lang="en-US" sz="2800" b="1" dirty="0" smtClean="0"/>
              <a:t>A</a:t>
            </a:r>
            <a:r>
              <a:rPr lang="en-US" sz="2800" dirty="0" smtClean="0"/>
              <a:t>]]]]</a:t>
            </a:r>
          </a:p>
          <a:p>
            <a:pPr algn="ctr"/>
            <a:r>
              <a:rPr lang="en-US" sz="2800" dirty="0" smtClean="0"/>
              <a:t>[[[[</a:t>
            </a:r>
            <a:r>
              <a:rPr lang="en-US" sz="2800" b="1" dirty="0" smtClean="0"/>
              <a:t>E</a:t>
            </a:r>
            <a:r>
              <a:rPr lang="en-US" sz="2800" dirty="0" smtClean="0"/>
              <a:t>]]]]</a:t>
            </a:r>
          </a:p>
          <a:p>
            <a:pPr algn="ctr"/>
            <a:r>
              <a:rPr lang="en-US" sz="2800" dirty="0" smtClean="0"/>
              <a:t>[[[[</a:t>
            </a:r>
            <a:r>
              <a:rPr lang="en-US" sz="2800" b="1" dirty="0" smtClean="0"/>
              <a:t>C</a:t>
            </a:r>
            <a:r>
              <a:rPr lang="en-US" sz="2800" dirty="0" smtClean="0"/>
              <a:t>]]]]</a:t>
            </a:r>
          </a:p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364488" y="156868"/>
            <a:ext cx="3584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Permuted </a:t>
            </a:r>
            <a:r>
              <a:rPr lang="en-US" sz="2800" b="1" dirty="0" err="1" smtClean="0">
                <a:solidFill>
                  <a:schemeClr val="tx2"/>
                </a:solidFill>
              </a:rPr>
              <a:t>ciphertext</a:t>
            </a:r>
            <a:r>
              <a:rPr lang="en-US" sz="2800" b="1" dirty="0" smtClean="0">
                <a:solidFill>
                  <a:schemeClr val="tx2"/>
                </a:solidFill>
              </a:rPr>
              <a:t> set </a:t>
            </a:r>
            <a:r>
              <a:rPr lang="en-US" sz="2800" dirty="0" smtClean="0"/>
              <a:t>under secondary onion encryption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864" y="156868"/>
            <a:ext cx="4103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Message set under </a:t>
            </a:r>
            <a:r>
              <a:rPr lang="en-US" sz="2800" b="1" dirty="0" smtClean="0">
                <a:solidFill>
                  <a:srgbClr val="1F497D"/>
                </a:solidFill>
              </a:rPr>
              <a:t>primary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chemeClr val="tx2"/>
                </a:solidFill>
              </a:rPr>
              <a:t>secondary onion encryption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457200" y="4626997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20360" y="4628585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016898" y="4630173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248273" y="4630173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2: Integrity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278923"/>
            <a:ext cx="128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820359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004759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248272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Eve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1978067"/>
            <a:ext cx="2500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Permuted</a:t>
            </a:r>
            <a:br>
              <a:rPr lang="en-US" sz="3200" dirty="0" smtClean="0"/>
            </a:br>
            <a:r>
              <a:rPr lang="en-US" sz="3200" b="1" dirty="0" err="1" smtClean="0">
                <a:solidFill>
                  <a:srgbClr val="1F497D"/>
                </a:solidFill>
              </a:rPr>
              <a:t>ciphertext</a:t>
            </a:r>
            <a:r>
              <a:rPr lang="en-US" sz="3200" b="1" dirty="0" smtClean="0">
                <a:solidFill>
                  <a:srgbClr val="1F497D"/>
                </a:solidFill>
              </a:rPr>
              <a:t> </a:t>
            </a:r>
            <a:r>
              <a:rPr lang="en-US" sz="3200" dirty="0" smtClean="0"/>
              <a:t>set</a:t>
            </a:r>
          </a:p>
        </p:txBody>
      </p:sp>
      <p:cxnSp>
        <p:nvCxnSpPr>
          <p:cNvPr id="35" name="Straight Arrow Connector 34"/>
          <p:cNvCxnSpPr>
            <a:endCxn id="23" idx="0"/>
          </p:cNvCxnSpPr>
          <p:nvPr/>
        </p:nvCxnSpPr>
        <p:spPr>
          <a:xfrm rot="10800000" flipV="1">
            <a:off x="1098560" y="2895599"/>
            <a:ext cx="4387841" cy="173139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5" idx="0"/>
          </p:cNvCxnSpPr>
          <p:nvPr/>
        </p:nvCxnSpPr>
        <p:spPr>
          <a:xfrm rot="10800000" flipV="1">
            <a:off x="3461720" y="2895599"/>
            <a:ext cx="2024681" cy="173298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2" idx="0"/>
          </p:cNvCxnSpPr>
          <p:nvPr/>
        </p:nvCxnSpPr>
        <p:spPr>
          <a:xfrm rot="16200000" flipH="1">
            <a:off x="4705044" y="3676959"/>
            <a:ext cx="1734571" cy="17185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3" idx="0"/>
          </p:cNvCxnSpPr>
          <p:nvPr/>
        </p:nvCxnSpPr>
        <p:spPr>
          <a:xfrm>
            <a:off x="5486400" y="2895600"/>
            <a:ext cx="2403232" cy="173457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57200" y="491351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</a:rPr>
              <a:t>Go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0359" y="491351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No-Go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04759" y="491351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</a:rPr>
              <a:t>Go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48272" y="491351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</a:rPr>
              <a:t>Go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544528" y="2134488"/>
          <a:ext cx="5918392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9598"/>
                <a:gridCol w="1479598"/>
                <a:gridCol w="1479598"/>
                <a:gridCol w="1479598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3200" i="0" baseline="0" dirty="0" smtClean="0"/>
                        <a:t>[[[[</a:t>
                      </a:r>
                      <a:r>
                        <a:rPr lang="en-US" sz="3200" b="1" i="0" baseline="0" dirty="0" smtClean="0"/>
                        <a:t>E</a:t>
                      </a:r>
                      <a:r>
                        <a:rPr lang="en-US" sz="3200" i="0" baseline="0" dirty="0" smtClean="0"/>
                        <a:t>]]]]</a:t>
                      </a:r>
                      <a:endParaRPr lang="en-US" sz="3200" i="0" baseline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baseline="0" dirty="0" smtClean="0"/>
                        <a:t>[[[[</a:t>
                      </a:r>
                      <a:r>
                        <a:rPr lang="en-US" sz="3200" b="1" i="0" baseline="0" dirty="0" smtClean="0"/>
                        <a:t>A</a:t>
                      </a:r>
                      <a:r>
                        <a:rPr lang="en-US" sz="3200" i="0" baseline="0" dirty="0" smtClean="0"/>
                        <a:t>]]]]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baseline="0" dirty="0" smtClean="0"/>
                        <a:t>[[[[</a:t>
                      </a:r>
                      <a:r>
                        <a:rPr lang="en-US" sz="3200" b="1" i="0" baseline="0" dirty="0" smtClean="0"/>
                        <a:t>E</a:t>
                      </a:r>
                      <a:r>
                        <a:rPr lang="en-US" sz="3200" i="0" baseline="0" dirty="0" smtClean="0"/>
                        <a:t>]]]]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baseline="0" dirty="0" smtClean="0"/>
                        <a:t>[[[[</a:t>
                      </a:r>
                      <a:r>
                        <a:rPr lang="en-US" sz="3200" b="1" i="0" baseline="0" dirty="0" smtClean="0"/>
                        <a:t>C</a:t>
                      </a:r>
                      <a:r>
                        <a:rPr lang="en-US" sz="3200" i="0" baseline="0" dirty="0" smtClean="0"/>
                        <a:t>]]]]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2: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b="1" dirty="0" smtClean="0">
                <a:solidFill>
                  <a:schemeClr val="tx2"/>
                </a:solidFill>
              </a:rPr>
              <a:t>all </a:t>
            </a:r>
            <a:r>
              <a:rPr lang="en-US" dirty="0" smtClean="0">
                <a:solidFill>
                  <a:srgbClr val="000000"/>
                </a:solidFill>
              </a:rPr>
              <a:t>group members report </a:t>
            </a:r>
            <a:r>
              <a:rPr lang="en-US" b="1" dirty="0" smtClean="0">
                <a:solidFill>
                  <a:srgbClr val="008000"/>
                </a:solidFill>
              </a:rPr>
              <a:t>Go</a:t>
            </a:r>
            <a:r>
              <a:rPr lang="en-US" dirty="0" smtClean="0">
                <a:solidFill>
                  <a:srgbClr val="000000"/>
                </a:solidFill>
              </a:rPr>
              <a:t>, then each member publishes her secondary private key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All members can decrypt each </a:t>
            </a:r>
            <a:r>
              <a:rPr lang="en-US" dirty="0" err="1" smtClean="0">
                <a:solidFill>
                  <a:srgbClr val="000000"/>
                </a:solidFill>
              </a:rPr>
              <a:t>ciphertext</a:t>
            </a:r>
            <a:r>
              <a:rPr lang="en-US" dirty="0" smtClean="0">
                <a:solidFill>
                  <a:srgbClr val="000000"/>
                </a:solidFill>
              </a:rPr>
              <a:t> in the set, and the permutation is kept secret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3: 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group members expose an attacker?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b="1" dirty="0" smtClean="0">
                <a:solidFill>
                  <a:srgbClr val="1F497D"/>
                </a:solidFill>
              </a:rPr>
              <a:t>any </a:t>
            </a:r>
            <a:r>
              <a:rPr lang="en-US" dirty="0" smtClean="0">
                <a:solidFill>
                  <a:srgbClr val="000000"/>
                </a:solidFill>
              </a:rPr>
              <a:t>group member reports </a:t>
            </a:r>
            <a:r>
              <a:rPr lang="en-US" b="1" dirty="0" smtClean="0">
                <a:solidFill>
                  <a:srgbClr val="FF0000"/>
                </a:solidFill>
              </a:rPr>
              <a:t>No-Go</a:t>
            </a:r>
            <a:r>
              <a:rPr lang="en-US" dirty="0" smtClean="0">
                <a:solidFill>
                  <a:srgbClr val="000000"/>
                </a:solidFill>
              </a:rPr>
              <a:t>, then each member: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Destroys her secondary private key, rendering the messages unrecoverable, and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Publishes a proof of her correctness: signed intra-group transmissions and information necessary to replay </a:t>
            </a:r>
            <a:r>
              <a:rPr lang="en-US" dirty="0" err="1" smtClean="0">
                <a:solidFill>
                  <a:srgbClr val="000000"/>
                </a:solidFill>
              </a:rPr>
              <a:t>anonymization</a:t>
            </a:r>
            <a:r>
              <a:rPr lang="en-US" dirty="0" smtClean="0">
                <a:solidFill>
                  <a:srgbClr val="000000"/>
                </a:solidFill>
              </a:rPr>
              <a:t> process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3: 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group members destroy secondary private keys, they can safely </a:t>
            </a:r>
            <a:r>
              <a:rPr lang="en-US" b="1" dirty="0" smtClean="0">
                <a:solidFill>
                  <a:srgbClr val="1F497D"/>
                </a:solidFill>
              </a:rPr>
              <a:t>reveal the </a:t>
            </a:r>
            <a:r>
              <a:rPr lang="en-US" b="1" dirty="0" smtClean="0">
                <a:solidFill>
                  <a:schemeClr val="tx2"/>
                </a:solidFill>
              </a:rPr>
              <a:t>secret permutation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07964" y="3561413"/>
            <a:ext cx="1255452" cy="12409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07964" y="4921759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Bob</a:t>
            </a:r>
            <a:endParaRPr lang="en-US" sz="32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90460" y="4204564"/>
            <a:ext cx="817504" cy="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2770" y="3561413"/>
            <a:ext cx="262769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Alice’s signed outgoing message set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990682" y="4204566"/>
            <a:ext cx="817504" cy="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08186" y="3561413"/>
            <a:ext cx="262769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Bob’s signed outgoing message set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320262" y="5506535"/>
            <a:ext cx="625624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+</a:t>
            </a:r>
            <a:r>
              <a:rPr lang="en-US" sz="3200" dirty="0" smtClean="0"/>
              <a:t> proof that Bob correctly decrypted and permuted Alice’s message set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rth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1825" r="-41825"/>
          <a:stretch>
            <a:fillRect/>
          </a:stretch>
        </p:blipFill>
        <p:spPr>
          <a:xfrm>
            <a:off x="882650" y="1590184"/>
            <a:ext cx="7292975" cy="4010856"/>
          </a:xfrm>
        </p:spPr>
      </p:pic>
      <p:sp>
        <p:nvSpPr>
          <p:cNvPr id="5" name="Oval 4"/>
          <p:cNvSpPr/>
          <p:nvPr/>
        </p:nvSpPr>
        <p:spPr>
          <a:xfrm>
            <a:off x="1824324" y="143862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4327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62756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324904" y="1438624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Alice</a:t>
            </a:r>
            <a:endParaRPr lang="en-US" sz="4800" dirty="0"/>
          </a:p>
        </p:txBody>
      </p:sp>
      <p:sp>
        <p:nvSpPr>
          <p:cNvPr id="9" name="Oval 8"/>
          <p:cNvSpPr/>
          <p:nvPr/>
        </p:nvSpPr>
        <p:spPr>
          <a:xfrm>
            <a:off x="6362756" y="1418562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64349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Chris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7364349" y="1418562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Bob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-324904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Eve</a:t>
            </a:r>
            <a:endParaRPr lang="en-US" sz="4800" dirty="0"/>
          </a:p>
        </p:txBody>
      </p:sp>
      <p:sp>
        <p:nvSpPr>
          <p:cNvPr id="16" name="Cloud Callout 15"/>
          <p:cNvSpPr/>
          <p:nvPr/>
        </p:nvSpPr>
        <p:spPr>
          <a:xfrm>
            <a:off x="3006449" y="2440217"/>
            <a:ext cx="3171306" cy="2115566"/>
          </a:xfrm>
          <a:prstGeom prst="cloudCallout">
            <a:avLst>
              <a:gd name="adj1" fmla="val 52978"/>
              <a:gd name="adj2" fmla="val 643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36578" y="2919393"/>
            <a:ext cx="2668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Is this video authentic?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Fixed-Length Shuffle Recap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Group members </a:t>
            </a:r>
            <a:r>
              <a:rPr lang="en-US" b="1" dirty="0" smtClean="0">
                <a:solidFill>
                  <a:srgbClr val="1F497D"/>
                </a:solidFill>
              </a:rPr>
              <a:t>encrypt</a:t>
            </a:r>
            <a:r>
              <a:rPr lang="en-US" dirty="0" smtClean="0"/>
              <a:t> their message with two layers of onion encryption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Each group member </a:t>
            </a:r>
            <a:r>
              <a:rPr lang="en-US" b="1" dirty="0" smtClean="0">
                <a:solidFill>
                  <a:srgbClr val="1F497D"/>
                </a:solidFill>
              </a:rPr>
              <a:t>permutes </a:t>
            </a:r>
            <a:r>
              <a:rPr lang="en-US" dirty="0" smtClean="0"/>
              <a:t>the set and </a:t>
            </a:r>
            <a:r>
              <a:rPr lang="en-US" b="1" dirty="0" smtClean="0">
                <a:solidFill>
                  <a:srgbClr val="1F497D"/>
                </a:solidFill>
              </a:rPr>
              <a:t>decrypts </a:t>
            </a:r>
            <a:r>
              <a:rPr lang="en-US" dirty="0" smtClean="0"/>
              <a:t>a layer of primary key encryption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Members send a </a:t>
            </a:r>
            <a:r>
              <a:rPr lang="en-US" b="1" dirty="0" smtClean="0">
                <a:solidFill>
                  <a:srgbClr val="1F497D"/>
                </a:solidFill>
              </a:rPr>
              <a:t>Go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chemeClr val="tx2"/>
                </a:solidFill>
              </a:rPr>
              <a:t>No-Go</a:t>
            </a:r>
            <a:r>
              <a:rPr lang="en-US" dirty="0" smtClean="0"/>
              <a:t> message indicating whether or not to decrypt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Members publish either their secondary private keys </a:t>
            </a:r>
            <a:r>
              <a:rPr lang="en-US" b="1" dirty="0" smtClean="0">
                <a:solidFill>
                  <a:srgbClr val="1F497D"/>
                </a:solidFill>
              </a:rPr>
              <a:t>OR</a:t>
            </a:r>
            <a:r>
              <a:rPr lang="en-US" b="1" dirty="0" smtClean="0"/>
              <a:t> </a:t>
            </a:r>
            <a:r>
              <a:rPr lang="en-US" dirty="0" smtClean="0"/>
              <a:t>proofs of their correctness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Dissent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Dissent works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Overall protocol: Variable-length shuffle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Key component: Fixed-length shuffle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Prototype and experimental 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Goals for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Implemented fixed-length and full Dissent (variable-length) protocols in Python</a:t>
            </a:r>
          </a:p>
          <a:p>
            <a:r>
              <a:rPr lang="en-US" dirty="0" smtClean="0"/>
              <a:t>Used </a:t>
            </a:r>
            <a:r>
              <a:rPr lang="en-US" dirty="0" err="1" smtClean="0"/>
              <a:t>Emulab</a:t>
            </a:r>
            <a:r>
              <a:rPr lang="en-US" dirty="0" smtClean="0"/>
              <a:t>, a network </a:t>
            </a:r>
            <a:r>
              <a:rPr lang="en-US" dirty="0" err="1" smtClean="0"/>
              <a:t>testbed</a:t>
            </a:r>
            <a:r>
              <a:rPr lang="en-US" dirty="0" smtClean="0"/>
              <a:t>, to run performance tests</a:t>
            </a:r>
          </a:p>
          <a:p>
            <a:pPr lvl="1"/>
            <a:r>
              <a:rPr lang="en-US" sz="2600" dirty="0" smtClean="0"/>
              <a:t>100ms node-to-node latency, 5Mbps link bandwidth</a:t>
            </a:r>
          </a:p>
          <a:p>
            <a:pPr lvl="1"/>
            <a:r>
              <a:rPr lang="en-US" sz="2600" dirty="0" smtClean="0"/>
              <a:t>Up to 44 nodes</a:t>
            </a:r>
          </a:p>
          <a:p>
            <a:r>
              <a:rPr lang="en-US" dirty="0" smtClean="0"/>
              <a:t>Did not implement “blame” phases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43" descr="Balance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611" r="-9611"/>
          <a:stretch>
            <a:fillRect/>
          </a:stretch>
        </p:blipFill>
        <p:spPr>
          <a:xfrm>
            <a:off x="676656" y="1280160"/>
            <a:ext cx="8180297" cy="4498848"/>
          </a:xfrm>
        </p:spPr>
      </p:pic>
      <p:sp>
        <p:nvSpPr>
          <p:cNvPr id="33" name="Rectangle 32"/>
          <p:cNvSpPr/>
          <p:nvPr/>
        </p:nvSpPr>
        <p:spPr>
          <a:xfrm>
            <a:off x="954222" y="5752226"/>
            <a:ext cx="7461645" cy="330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9450" y="1282930"/>
            <a:ext cx="615553" cy="43554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Time (minutes) – log scale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54222" y="6160079"/>
            <a:ext cx="689713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800" dirty="0" smtClean="0"/>
              <a:t>Total size of message set – log scale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351276" y="2506780"/>
            <a:ext cx="26340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Variable-Length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(Dissent)</a:t>
            </a:r>
            <a:endParaRPr lang="en-US" sz="2400" b="1" dirty="0">
              <a:solidFill>
                <a:schemeClr val="tx2"/>
              </a:solidFill>
            </a:endParaRP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rot="16200000" flipH="1">
            <a:off x="4585170" y="3420893"/>
            <a:ext cx="797127" cy="630894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74934" y="3673242"/>
            <a:ext cx="2032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Fixed-Length Only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6467443" y="3673244"/>
            <a:ext cx="407492" cy="23083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08293"/>
          </a:xfrm>
        </p:spPr>
        <p:txBody>
          <a:bodyPr>
            <a:noAutofit/>
          </a:bodyPr>
          <a:lstStyle/>
          <a:p>
            <a:r>
              <a:rPr lang="en-US" sz="3600" dirty="0" smtClean="0"/>
              <a:t>Time required for transmission</a:t>
            </a:r>
            <a:br>
              <a:rPr lang="en-US" sz="3600" dirty="0" smtClean="0"/>
            </a:br>
            <a:r>
              <a:rPr lang="en-US" sz="3600" dirty="0" smtClean="0"/>
              <a:t>in a 16-node group – </a:t>
            </a:r>
            <a:r>
              <a:rPr lang="en-US" sz="3600" b="1" dirty="0" smtClean="0"/>
              <a:t>Balanced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825004" y="1148484"/>
            <a:ext cx="51273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latin typeface="Helvetica"/>
                <a:cs typeface="Helvetica"/>
              </a:rPr>
              <a:t>50</a:t>
            </a:r>
            <a:endParaRPr lang="en-US" sz="2200" b="1" dirty="0"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1936" y="3276221"/>
            <a:ext cx="51273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latin typeface="Helvetica"/>
                <a:cs typeface="Helvetica"/>
              </a:rPr>
              <a:t>5</a:t>
            </a:r>
            <a:endParaRPr lang="en-US" sz="2200" b="1" dirty="0">
              <a:latin typeface="Helvetica"/>
              <a:cs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5420671"/>
            <a:ext cx="88053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latin typeface="Helvetica"/>
                <a:cs typeface="Helvetica"/>
              </a:rPr>
              <a:t>0.5</a:t>
            </a:r>
            <a:endParaRPr lang="en-US" sz="2200" b="1" dirty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16374" y="5733027"/>
            <a:ext cx="88053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Helvetica"/>
                <a:cs typeface="Helvetica"/>
              </a:rPr>
              <a:t>4KB</a:t>
            </a:r>
            <a:endParaRPr lang="en-US" sz="2200" b="1" dirty="0"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3493" y="5733027"/>
            <a:ext cx="116707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Helvetica"/>
                <a:cs typeface="Helvetica"/>
              </a:rPr>
              <a:t>1MB</a:t>
            </a:r>
            <a:endParaRPr lang="en-US" sz="2200" b="1" dirty="0"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1275" y="5729192"/>
            <a:ext cx="117060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Helvetica"/>
                <a:cs typeface="Helvetica"/>
              </a:rPr>
              <a:t>64KB</a:t>
            </a:r>
            <a:endParaRPr lang="en-US" sz="2200" b="1" dirty="0"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1215" y="5729192"/>
            <a:ext cx="116707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Helvetica"/>
                <a:cs typeface="Helvetica"/>
              </a:rPr>
              <a:t>16MB</a:t>
            </a:r>
            <a:endParaRPr lang="en-US" sz="2200" b="1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OneSender.pn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 l="-9368" r="-9368"/>
          <a:stretch>
            <a:fillRect/>
          </a:stretch>
        </p:blipFill>
        <p:spPr>
          <a:xfrm>
            <a:off x="676657" y="1280160"/>
            <a:ext cx="8180297" cy="4498848"/>
          </a:xfrm>
        </p:spPr>
      </p:pic>
      <p:sp>
        <p:nvSpPr>
          <p:cNvPr id="33" name="Rectangle 32"/>
          <p:cNvSpPr/>
          <p:nvPr/>
        </p:nvSpPr>
        <p:spPr>
          <a:xfrm>
            <a:off x="954222" y="5752226"/>
            <a:ext cx="7461645" cy="330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9450" y="1282930"/>
            <a:ext cx="615553" cy="43554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Time (minutes) – log scale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54222" y="6160079"/>
            <a:ext cx="689713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800" dirty="0" smtClean="0"/>
              <a:t>Total size of message set – log scale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08293"/>
          </a:xfrm>
        </p:spPr>
        <p:txBody>
          <a:bodyPr>
            <a:noAutofit/>
          </a:bodyPr>
          <a:lstStyle/>
          <a:p>
            <a:r>
              <a:rPr lang="en-US" sz="3600" dirty="0" smtClean="0"/>
              <a:t>Time required for transmission</a:t>
            </a:r>
            <a:br>
              <a:rPr lang="en-US" sz="3600" dirty="0" smtClean="0"/>
            </a:br>
            <a:r>
              <a:rPr lang="en-US" sz="3600" dirty="0" smtClean="0"/>
              <a:t>in a 16-node group – </a:t>
            </a:r>
            <a:r>
              <a:rPr lang="en-US" sz="3600" b="1" dirty="0" smtClean="0"/>
              <a:t>One Sender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825004" y="1148484"/>
            <a:ext cx="51273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latin typeface="Helvetica"/>
                <a:cs typeface="Helvetica"/>
              </a:rPr>
              <a:t>50</a:t>
            </a:r>
            <a:endParaRPr lang="en-US" sz="2200" b="1" dirty="0"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1936" y="3276221"/>
            <a:ext cx="51273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latin typeface="Helvetica"/>
                <a:cs typeface="Helvetica"/>
              </a:rPr>
              <a:t>5</a:t>
            </a:r>
            <a:endParaRPr lang="en-US" sz="2200" b="1" dirty="0">
              <a:latin typeface="Helvetica"/>
              <a:cs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5420671"/>
            <a:ext cx="88053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latin typeface="Helvetica"/>
                <a:cs typeface="Helvetica"/>
              </a:rPr>
              <a:t>0.5</a:t>
            </a:r>
            <a:endParaRPr lang="en-US" sz="2200" b="1" dirty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16374" y="5733027"/>
            <a:ext cx="88053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Helvetica"/>
                <a:cs typeface="Helvetica"/>
              </a:rPr>
              <a:t>4KB</a:t>
            </a:r>
            <a:endParaRPr lang="en-US" sz="2200" b="1" dirty="0"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3493" y="5733027"/>
            <a:ext cx="116707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Helvetica"/>
                <a:cs typeface="Helvetica"/>
              </a:rPr>
              <a:t>1MB</a:t>
            </a:r>
            <a:endParaRPr lang="en-US" sz="2200" b="1" dirty="0"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1275" y="5729192"/>
            <a:ext cx="117060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Helvetica"/>
                <a:cs typeface="Helvetica"/>
              </a:rPr>
              <a:t>64KB</a:t>
            </a:r>
            <a:endParaRPr lang="en-US" sz="2200" b="1" dirty="0"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1215" y="5729192"/>
            <a:ext cx="116707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Helvetica"/>
                <a:cs typeface="Helvetica"/>
              </a:rPr>
              <a:t>16MB</a:t>
            </a:r>
            <a:endParaRPr lang="en-US" sz="2200" b="1" dirty="0">
              <a:latin typeface="Helvetica"/>
              <a:cs typeface="Helvetic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57627" y="2120514"/>
            <a:ext cx="20658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6228"/>
                </a:solidFill>
              </a:rPr>
              <a:t>Fixed-Length Only</a:t>
            </a:r>
            <a:endParaRPr lang="en-US" sz="2400" b="1" dirty="0">
              <a:solidFill>
                <a:srgbClr val="4F6228"/>
              </a:solidFill>
            </a:endParaRPr>
          </a:p>
        </p:txBody>
      </p:sp>
      <p:cxnSp>
        <p:nvCxnSpPr>
          <p:cNvPr id="30" name="Straight Arrow Connector 29"/>
          <p:cNvCxnSpPr>
            <a:stCxn id="27" idx="2"/>
          </p:cNvCxnSpPr>
          <p:nvPr/>
        </p:nvCxnSpPr>
        <p:spPr>
          <a:xfrm rot="16200000" flipH="1">
            <a:off x="3868285" y="3073785"/>
            <a:ext cx="721731" cy="477181"/>
          </a:xfrm>
          <a:prstGeom prst="straightConnector1">
            <a:avLst/>
          </a:prstGeom>
          <a:ln>
            <a:solidFill>
              <a:srgbClr val="4F6228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6233669" y="3463880"/>
            <a:ext cx="467546" cy="243229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84431" y="3600247"/>
            <a:ext cx="244278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Variable-Length (Dissent)</a:t>
            </a:r>
            <a:endParaRPr lang="en-US" sz="24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Broadcasting a 16 MB file in a 16-node group took </a:t>
            </a:r>
            <a:r>
              <a:rPr lang="en-US" b="1" dirty="0" smtClean="0">
                <a:solidFill>
                  <a:schemeClr val="tx2"/>
                </a:solidFill>
              </a:rPr>
              <a:t>3.6 times </a:t>
            </a:r>
            <a:r>
              <a:rPr lang="en-US" dirty="0" smtClean="0"/>
              <a:t>longer using Dissent than broadcasting file without encryption or </a:t>
            </a:r>
            <a:r>
              <a:rPr lang="en-US" dirty="0" err="1" smtClean="0"/>
              <a:t>anonymization</a:t>
            </a:r>
            <a:endParaRPr lang="en-US" dirty="0" smtClean="0"/>
          </a:p>
          <a:p>
            <a:r>
              <a:rPr lang="en-US" dirty="0" smtClean="0"/>
              <a:t>Refer to paper for full results</a:t>
            </a:r>
          </a:p>
          <a:p>
            <a:pPr lvl="1"/>
            <a:r>
              <a:rPr lang="en-US" dirty="0" smtClean="0"/>
              <a:t>Round time over message set size</a:t>
            </a:r>
          </a:p>
          <a:p>
            <a:pPr lvl="1"/>
            <a:r>
              <a:rPr lang="en-US" dirty="0" smtClean="0"/>
              <a:t>Round time broken down by component</a:t>
            </a:r>
          </a:p>
          <a:p>
            <a:pPr lvl="1"/>
            <a:r>
              <a:rPr lang="en-US" dirty="0" smtClean="0"/>
              <a:t>Round time over group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Dissent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Dissent works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Overall protocol: Variable-length shuffle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Key component: Fixed-length shuffle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Prototype and experimental results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Goals for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a more efficient fixed-length shuffle</a:t>
            </a:r>
          </a:p>
          <a:p>
            <a:pPr lvl="1"/>
            <a:r>
              <a:rPr lang="en-US" dirty="0" err="1" smtClean="0"/>
              <a:t>Brickell-Shmatikov</a:t>
            </a:r>
            <a:r>
              <a:rPr lang="en-US" dirty="0" smtClean="0"/>
              <a:t> shuffle requires </a:t>
            </a:r>
            <a:r>
              <a:rPr lang="en-US" b="1" dirty="0" smtClean="0">
                <a:solidFill>
                  <a:schemeClr val="tx2"/>
                </a:solidFill>
              </a:rPr>
              <a:t>serial interactivity</a:t>
            </a:r>
            <a:endParaRPr lang="en-US" dirty="0" smtClean="0"/>
          </a:p>
          <a:p>
            <a:r>
              <a:rPr lang="en-US" dirty="0" smtClean="0"/>
              <a:t>Reduce size complexity of assignment tables </a:t>
            </a:r>
          </a:p>
          <a:p>
            <a:r>
              <a:rPr lang="en-US" dirty="0" smtClean="0"/>
              <a:t>Reuse one fixed-length shuffle for many message transfers</a:t>
            </a:r>
          </a:p>
          <a:p>
            <a:r>
              <a:rPr lang="en-US" dirty="0" smtClean="0"/>
              <a:t>Implement protocol on large scale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Dissent is a sender-anonymous protocol for broadcast within a group</a:t>
            </a:r>
          </a:p>
          <a:p>
            <a:r>
              <a:rPr lang="en-US" dirty="0" smtClean="0"/>
              <a:t>Dissent contributes: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Accountability</a:t>
            </a:r>
            <a:r>
              <a:rPr lang="en-US" dirty="0" smtClean="0"/>
              <a:t>, the ability to identify group members who try to block message transmission </a:t>
            </a:r>
          </a:p>
          <a:p>
            <a:pPr lvl="1"/>
            <a:r>
              <a:rPr lang="en-US" b="1" dirty="0" smtClean="0">
                <a:solidFill>
                  <a:srgbClr val="1F497D"/>
                </a:solidFill>
              </a:rPr>
              <a:t>Communication efficiency</a:t>
            </a:r>
            <a:r>
              <a:rPr lang="en-US" dirty="0" smtClean="0"/>
              <a:t>, under variable message lengths</a:t>
            </a:r>
          </a:p>
          <a:p>
            <a:r>
              <a:rPr lang="en-US" dirty="0" smtClean="0"/>
              <a:t>Dissent has the potential to be a practical tool for anonymous </a:t>
            </a:r>
            <a:r>
              <a:rPr lang="en-US" i="1" dirty="0" smtClean="0"/>
              <a:t>latency-tolerant</a:t>
            </a:r>
            <a:r>
              <a:rPr lang="en-US" dirty="0" smtClean="0"/>
              <a:t> </a:t>
            </a:r>
            <a:r>
              <a:rPr lang="en-US" smtClean="0"/>
              <a:t>group messaging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anonymous CCS reviewers</a:t>
            </a:r>
          </a:p>
          <a:p>
            <a:r>
              <a:rPr lang="en-US" dirty="0" err="1" smtClean="0"/>
              <a:t>Vitaly</a:t>
            </a:r>
            <a:r>
              <a:rPr lang="en-US" dirty="0" smtClean="0"/>
              <a:t> </a:t>
            </a:r>
            <a:r>
              <a:rPr lang="en-US" dirty="0" err="1" smtClean="0"/>
              <a:t>Shmatikov</a:t>
            </a:r>
            <a:r>
              <a:rPr lang="en-US" dirty="0" smtClean="0"/>
              <a:t>, Michael Fischer, </a:t>
            </a:r>
            <a:r>
              <a:rPr lang="en-US" dirty="0" err="1" smtClean="0"/>
              <a:t>Bimal</a:t>
            </a:r>
            <a:r>
              <a:rPr lang="en-US" dirty="0" smtClean="0"/>
              <a:t> </a:t>
            </a:r>
            <a:r>
              <a:rPr lang="en-US" dirty="0" err="1" smtClean="0"/>
              <a:t>Viswanath</a:t>
            </a:r>
            <a:r>
              <a:rPr lang="en-US" dirty="0" smtClean="0"/>
              <a:t>, </a:t>
            </a:r>
            <a:r>
              <a:rPr lang="en-US" dirty="0" err="1" smtClean="0"/>
              <a:t>Animesh</a:t>
            </a:r>
            <a:r>
              <a:rPr lang="en-US" dirty="0" smtClean="0"/>
              <a:t> Nandi, Justin </a:t>
            </a:r>
            <a:r>
              <a:rPr lang="en-US" dirty="0" err="1" smtClean="0"/>
              <a:t>Brickell</a:t>
            </a:r>
            <a:r>
              <a:rPr lang="en-US" dirty="0" smtClean="0"/>
              <a:t>, Jacob Strauss, Chris </a:t>
            </a:r>
            <a:r>
              <a:rPr lang="en-US" dirty="0" err="1" smtClean="0"/>
              <a:t>Lesniewski-Laas</a:t>
            </a:r>
            <a:r>
              <a:rPr lang="en-US" dirty="0" smtClean="0"/>
              <a:t>, Pedro Fonseca, Philip Levis</a:t>
            </a:r>
          </a:p>
          <a:p>
            <a:r>
              <a:rPr lang="en-US" dirty="0" smtClean="0"/>
              <a:t>All of you </a:t>
            </a:r>
            <a:r>
              <a:rPr lang="en-US" smtClean="0"/>
              <a:t>for listening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rth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1825" r="-41825"/>
          <a:stretch>
            <a:fillRect/>
          </a:stretch>
        </p:blipFill>
        <p:spPr>
          <a:xfrm>
            <a:off x="882650" y="1590184"/>
            <a:ext cx="7292975" cy="4010856"/>
          </a:xfrm>
        </p:spPr>
      </p:pic>
      <p:sp>
        <p:nvSpPr>
          <p:cNvPr id="5" name="Oval 4"/>
          <p:cNvSpPr/>
          <p:nvPr/>
        </p:nvSpPr>
        <p:spPr>
          <a:xfrm>
            <a:off x="1824324" y="143862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4327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62756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324904" y="1438624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Alice</a:t>
            </a:r>
            <a:endParaRPr lang="en-US" sz="4800" dirty="0"/>
          </a:p>
        </p:txBody>
      </p:sp>
      <p:sp>
        <p:nvSpPr>
          <p:cNvPr id="9" name="Oval 8"/>
          <p:cNvSpPr/>
          <p:nvPr/>
        </p:nvSpPr>
        <p:spPr>
          <a:xfrm>
            <a:off x="6362756" y="1418562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64349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Chris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7364349" y="1418562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Bob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-324904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Eve</a:t>
            </a:r>
            <a:endParaRPr lang="en-US" sz="4800" dirty="0"/>
          </a:p>
        </p:txBody>
      </p:sp>
      <p:sp>
        <p:nvSpPr>
          <p:cNvPr id="21" name="Rectangle 20"/>
          <p:cNvSpPr/>
          <p:nvPr/>
        </p:nvSpPr>
        <p:spPr>
          <a:xfrm>
            <a:off x="2825917" y="1933200"/>
            <a:ext cx="3840955" cy="22267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25920" y="1933200"/>
            <a:ext cx="38409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Wants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Anonymously publish video to the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Solicit anonymous comments</a:t>
            </a:r>
          </a:p>
        </p:txBody>
      </p:sp>
      <p:cxnSp>
        <p:nvCxnSpPr>
          <p:cNvPr id="23" name="Straight Arrow Connector 22"/>
          <p:cNvCxnSpPr>
            <a:stCxn id="21" idx="2"/>
            <a:endCxn id="7" idx="2"/>
          </p:cNvCxnSpPr>
          <p:nvPr/>
        </p:nvCxnSpPr>
        <p:spPr>
          <a:xfrm rot="16200000" flipH="1">
            <a:off x="4996466" y="3909835"/>
            <a:ext cx="1116219" cy="1616361"/>
          </a:xfrm>
          <a:prstGeom prst="straightConnector1">
            <a:avLst/>
          </a:prstGeom>
          <a:ln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required to send varying message sizes in a 16-node group</a:t>
            </a:r>
            <a:endParaRPr lang="en-US" dirty="0"/>
          </a:p>
        </p:txBody>
      </p:sp>
      <p:pic>
        <p:nvPicPr>
          <p:cNvPr id="13" name="Content Placeholder 12" descr="results-varlen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5791" r="17373" b="10964"/>
              <a:stretch>
                <a:fillRect/>
              </a:stretch>
            </p:blipFill>
          </mc:Choice>
          <mc:Fallback>
            <p:blipFill>
              <a:blip r:embed="rId3"/>
              <a:srcRect l="5791" r="17373" b="10964"/>
              <a:stretch>
                <a:fillRect/>
              </a:stretch>
            </p:blipFill>
          </mc:Fallback>
        </mc:AlternateContent>
        <p:spPr>
          <a:xfrm>
            <a:off x="1149713" y="1761464"/>
            <a:ext cx="6334803" cy="3876962"/>
          </a:xfrm>
        </p:spPr>
      </p:pic>
      <p:sp>
        <p:nvSpPr>
          <p:cNvPr id="14" name="TextBox 13"/>
          <p:cNvSpPr txBox="1"/>
          <p:nvPr/>
        </p:nvSpPr>
        <p:spPr>
          <a:xfrm>
            <a:off x="534160" y="1282930"/>
            <a:ext cx="615553" cy="43554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Time (minutes)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2753" y="5725273"/>
            <a:ext cx="689713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800" dirty="0" smtClean="0"/>
              <a:t>Total size of message set – log scale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758244" y="2680638"/>
            <a:ext cx="138575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Message Transfer</a:t>
            </a:r>
            <a:endParaRPr lang="en-US" sz="2400" dirty="0"/>
          </a:p>
        </p:txBody>
      </p:sp>
      <p:cxnSp>
        <p:nvCxnSpPr>
          <p:cNvPr id="24" name="Straight Arrow Connector 23"/>
          <p:cNvCxnSpPr>
            <a:stCxn id="26" idx="1"/>
          </p:cNvCxnSpPr>
          <p:nvPr/>
        </p:nvCxnSpPr>
        <p:spPr>
          <a:xfrm rot="10800000" flipV="1">
            <a:off x="7309833" y="4992006"/>
            <a:ext cx="448413" cy="1846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58245" y="4391842"/>
            <a:ext cx="1174116" cy="120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Fixed-Length</a:t>
            </a:r>
            <a:br>
              <a:rPr lang="en-US" sz="2400" dirty="0" smtClean="0"/>
            </a:br>
            <a:r>
              <a:rPr lang="en-US" sz="2400" dirty="0" smtClean="0"/>
              <a:t>Shuffle</a:t>
            </a:r>
          </a:p>
        </p:txBody>
      </p:sp>
      <p:cxnSp>
        <p:nvCxnSpPr>
          <p:cNvPr id="29" name="Straight Arrow Connector 28"/>
          <p:cNvCxnSpPr>
            <a:stCxn id="23" idx="1"/>
          </p:cNvCxnSpPr>
          <p:nvPr/>
        </p:nvCxnSpPr>
        <p:spPr>
          <a:xfrm rot="10800000" flipV="1">
            <a:off x="7309830" y="3096137"/>
            <a:ext cx="448414" cy="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required to send 1MB of data (balanced) using Dissent</a:t>
            </a:r>
            <a:endParaRPr lang="en-US" dirty="0"/>
          </a:p>
        </p:txBody>
      </p:sp>
      <p:pic>
        <p:nvPicPr>
          <p:cNvPr id="13" name="Content Placeholder 12" descr="results-varlen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5524" r="16573" b="10286"/>
              <a:stretch>
                <a:fillRect/>
              </a:stretch>
            </p:blipFill>
          </mc:Choice>
          <mc:Fallback>
            <p:blipFill>
              <a:blip r:embed="rId3"/>
              <a:srcRect l="5524" r="16573" b="10286"/>
              <a:stretch>
                <a:fillRect/>
              </a:stretch>
            </p:blipFill>
          </mc:Fallback>
        </mc:AlternateContent>
        <p:spPr>
          <a:xfrm>
            <a:off x="1072753" y="1417638"/>
            <a:ext cx="6823984" cy="4220788"/>
          </a:xfrm>
        </p:spPr>
      </p:pic>
      <p:sp>
        <p:nvSpPr>
          <p:cNvPr id="14" name="TextBox 13"/>
          <p:cNvSpPr txBox="1"/>
          <p:nvPr/>
        </p:nvSpPr>
        <p:spPr>
          <a:xfrm>
            <a:off x="534160" y="1282930"/>
            <a:ext cx="615553" cy="43554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Time (minutes)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2753" y="5725273"/>
            <a:ext cx="689713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800" dirty="0" smtClean="0"/>
              <a:t>Number of Nodes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758243" y="2111188"/>
            <a:ext cx="117411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Time</a:t>
            </a:r>
            <a:endParaRPr lang="en-US" sz="2400" dirty="0"/>
          </a:p>
        </p:txBody>
      </p:sp>
      <p:cxnSp>
        <p:nvCxnSpPr>
          <p:cNvPr id="24" name="Straight Arrow Connector 23"/>
          <p:cNvCxnSpPr>
            <a:stCxn id="26" idx="1"/>
          </p:cNvCxnSpPr>
          <p:nvPr/>
        </p:nvCxnSpPr>
        <p:spPr>
          <a:xfrm rot="10800000">
            <a:off x="6349333" y="3725428"/>
            <a:ext cx="1408913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58245" y="3309929"/>
            <a:ext cx="117411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Shuffle</a:t>
            </a:r>
          </a:p>
          <a:p>
            <a:r>
              <a:rPr lang="en-US" sz="2400" dirty="0" smtClean="0"/>
              <a:t>Time</a:t>
            </a:r>
            <a:endParaRPr lang="en-US" sz="2400" dirty="0"/>
          </a:p>
        </p:txBody>
      </p:sp>
      <p:cxnSp>
        <p:nvCxnSpPr>
          <p:cNvPr id="29" name="Straight Arrow Connector 28"/>
          <p:cNvCxnSpPr>
            <a:stCxn id="23" idx="1"/>
          </p:cNvCxnSpPr>
          <p:nvPr/>
        </p:nvCxnSpPr>
        <p:spPr>
          <a:xfrm rot="10800000">
            <a:off x="7309829" y="2526687"/>
            <a:ext cx="448414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Integrity: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ll honest group members have the messages of all other honest diners, or know that the shuffle failed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Anonymity:</a:t>
            </a:r>
            <a:r>
              <a:rPr lang="en-US" b="1" dirty="0" smtClean="0"/>
              <a:t> </a:t>
            </a:r>
            <a:r>
              <a:rPr lang="en-US" dirty="0" smtClean="0"/>
              <a:t>No subset of members of size ≤ </a:t>
            </a:r>
            <a:r>
              <a:rPr lang="en-US" i="1" dirty="0" smtClean="0"/>
              <a:t>N </a:t>
            </a:r>
            <a:r>
              <a:rPr lang="en-US" dirty="0" smtClean="0"/>
              <a:t>– 2 can match another member to her message with probability better than random guessing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Accountability:</a:t>
            </a:r>
            <a:r>
              <a:rPr lang="en-US" dirty="0" smtClean="0">
                <a:solidFill>
                  <a:srgbClr val="000000"/>
                </a:solidFill>
              </a:rPr>
              <a:t> No honest group member has a proof that an honest member is faulty, and either (a) all honest members obtain the message of all other honest members, or (</a:t>
            </a:r>
            <a:r>
              <a:rPr lang="en-US" dirty="0" err="1" smtClean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) all honest members expose at least one faulty member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72704" y="1919345"/>
            <a:ext cx="3714096" cy="31859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972704" y="2972237"/>
            <a:ext cx="37140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Shuffles assignment tables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Shuffles accusations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Components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2704" y="1919345"/>
            <a:ext cx="37140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Fixed-Length Shuffle</a:t>
            </a:r>
          </a:p>
          <a:p>
            <a:pPr algn="ctr"/>
            <a:r>
              <a:rPr lang="en-US" sz="2600" i="1" dirty="0" smtClean="0"/>
              <a:t>Based on Brick-</a:t>
            </a:r>
            <a:r>
              <a:rPr lang="en-US" sz="2600" i="1" dirty="0" err="1" smtClean="0"/>
              <a:t>Shmat</a:t>
            </a:r>
            <a:endParaRPr lang="en-US" sz="2600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-476273" y="2141032"/>
            <a:ext cx="1162789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1"/>
          </p:cNvCxnSpPr>
          <p:nvPr/>
        </p:nvCxnSpPr>
        <p:spPr>
          <a:xfrm>
            <a:off x="4409934" y="2141032"/>
            <a:ext cx="562770" cy="2707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6516" y="1366935"/>
            <a:ext cx="3723418" cy="2337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7194" y="1334570"/>
            <a:ext cx="3723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Generate Assignment Tables</a:t>
            </a:r>
            <a:endParaRPr lang="en-US" sz="3200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4542947" y="4336127"/>
            <a:ext cx="429760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19528" y="4185315"/>
            <a:ext cx="3723418" cy="2536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19532" y="4185315"/>
            <a:ext cx="3723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Transmission of Pseudo-Rand Strings</a:t>
            </a:r>
            <a:endParaRPr lang="en-US" sz="32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542950" y="4789233"/>
            <a:ext cx="429755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6516" y="2411788"/>
            <a:ext cx="37140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Assigns pseudo-rand strings to group members</a:t>
            </a:r>
            <a:endParaRPr lang="en-US" sz="2600" dirty="0"/>
          </a:p>
        </p:txBody>
      </p:sp>
      <p:sp>
        <p:nvSpPr>
          <p:cNvPr id="42" name="TextBox 41"/>
          <p:cNvSpPr txBox="1"/>
          <p:nvPr/>
        </p:nvSpPr>
        <p:spPr>
          <a:xfrm>
            <a:off x="838916" y="5262533"/>
            <a:ext cx="37040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Transmits pseudo-random strings and </a:t>
            </a:r>
            <a:r>
              <a:rPr lang="en-US" sz="2600" dirty="0" err="1" smtClean="0"/>
              <a:t>anonymized</a:t>
            </a:r>
            <a:r>
              <a:rPr lang="en-US" sz="2600" dirty="0" smtClean="0"/>
              <a:t> messages</a:t>
            </a:r>
            <a:endParaRPr lang="en-US" sz="2600" dirty="0"/>
          </a:p>
        </p:txBody>
      </p:sp>
      <p:cxnSp>
        <p:nvCxnSpPr>
          <p:cNvPr id="43" name="Straight Arrow Connector 42"/>
          <p:cNvCxnSpPr/>
          <p:nvPr/>
        </p:nvCxnSpPr>
        <p:spPr>
          <a:xfrm rot="10800000">
            <a:off x="229318" y="5262532"/>
            <a:ext cx="590211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rth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1825" r="-41825"/>
          <a:stretch>
            <a:fillRect/>
          </a:stretch>
        </p:blipFill>
        <p:spPr>
          <a:xfrm>
            <a:off x="882650" y="1590184"/>
            <a:ext cx="7292975" cy="4010856"/>
          </a:xfrm>
        </p:spPr>
      </p:pic>
      <p:sp>
        <p:nvSpPr>
          <p:cNvPr id="5" name="Oval 4"/>
          <p:cNvSpPr/>
          <p:nvPr/>
        </p:nvSpPr>
        <p:spPr>
          <a:xfrm>
            <a:off x="1824324" y="143862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4327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62756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324904" y="1438624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Alice</a:t>
            </a:r>
            <a:endParaRPr lang="en-US" sz="4800" dirty="0"/>
          </a:p>
        </p:txBody>
      </p:sp>
      <p:sp>
        <p:nvSpPr>
          <p:cNvPr id="9" name="Oval 8"/>
          <p:cNvSpPr/>
          <p:nvPr/>
        </p:nvSpPr>
        <p:spPr>
          <a:xfrm>
            <a:off x="6362756" y="1418562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64349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Chris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7364349" y="1418562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Bob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-324904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Eve</a:t>
            </a:r>
            <a:endParaRPr lang="en-US" sz="4800" dirty="0"/>
          </a:p>
        </p:txBody>
      </p:sp>
      <p:pic>
        <p:nvPicPr>
          <p:cNvPr id="14" name="Picture 13" descr="hat.pn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 flipH="1">
            <a:off x="1392273" y="3749077"/>
            <a:ext cx="1693649" cy="1528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rth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1825" r="-41825"/>
          <a:stretch>
            <a:fillRect/>
          </a:stretch>
        </p:blipFill>
        <p:spPr>
          <a:xfrm>
            <a:off x="882650" y="1590184"/>
            <a:ext cx="7292975" cy="4010856"/>
          </a:xfrm>
        </p:spPr>
      </p:pic>
      <p:sp>
        <p:nvSpPr>
          <p:cNvPr id="5" name="Oval 4"/>
          <p:cNvSpPr/>
          <p:nvPr/>
        </p:nvSpPr>
        <p:spPr>
          <a:xfrm>
            <a:off x="1824324" y="143862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4327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62756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324904" y="1438624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Alice</a:t>
            </a:r>
            <a:endParaRPr lang="en-US" sz="4800" dirty="0"/>
          </a:p>
        </p:txBody>
      </p:sp>
      <p:sp>
        <p:nvSpPr>
          <p:cNvPr id="9" name="Oval 8"/>
          <p:cNvSpPr/>
          <p:nvPr/>
        </p:nvSpPr>
        <p:spPr>
          <a:xfrm>
            <a:off x="6362756" y="1418562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64349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Chris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7364349" y="1418562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Bob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-324904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Eve</a:t>
            </a:r>
            <a:endParaRPr lang="en-US" sz="4800" dirty="0"/>
          </a:p>
        </p:txBody>
      </p:sp>
      <p:pic>
        <p:nvPicPr>
          <p:cNvPr id="14" name="Picture 13" descr="hat.pn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 flipH="1">
            <a:off x="1392273" y="3749077"/>
            <a:ext cx="1693649" cy="15286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25644" y="656067"/>
            <a:ext cx="4411856" cy="4118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 rot="5400000">
            <a:off x="4033853" y="3712482"/>
            <a:ext cx="635667" cy="2759772"/>
          </a:xfrm>
          <a:prstGeom prst="straightConnector1">
            <a:avLst/>
          </a:prstGeom>
          <a:ln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25644" y="742661"/>
            <a:ext cx="44118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Wants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Break anonymity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Stop initial video publication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Alter Alice and Bob’s reviews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Submit </a:t>
            </a:r>
            <a:r>
              <a:rPr lang="en-US" sz="3200" i="1" dirty="0" smtClean="0"/>
              <a:t>many</a:t>
            </a:r>
            <a:r>
              <a:rPr lang="en-US" sz="3200" dirty="0" smtClean="0"/>
              <a:t> bad reviews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n-US" dirty="0" smtClean="0"/>
              <a:t>How can group members communicate efficiently and anonymously when: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all network communication is public,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Eve wants to block communication, and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group members’ messages are of vastly different lengths?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47060</TotalTime>
  <Words>3942</Words>
  <Application>Microsoft Macintosh PowerPoint</Application>
  <PresentationFormat>On-screen Show (4:3)</PresentationFormat>
  <Paragraphs>1038</Paragraphs>
  <Slides>65</Slides>
  <Notes>23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Dissent: Accountable Anonymous Group Messaging</vt:lpstr>
      <vt:lpstr>“Wikileaks” Problem</vt:lpstr>
      <vt:lpstr>Slide 3</vt:lpstr>
      <vt:lpstr>Slide 4</vt:lpstr>
      <vt:lpstr>Slide 5</vt:lpstr>
      <vt:lpstr>Slide 6</vt:lpstr>
      <vt:lpstr>Slide 7</vt:lpstr>
      <vt:lpstr>Slide 8</vt:lpstr>
      <vt:lpstr>The Question</vt:lpstr>
      <vt:lpstr>Limitations of Existing Schemes</vt:lpstr>
      <vt:lpstr>Outline</vt:lpstr>
      <vt:lpstr>Outline</vt:lpstr>
      <vt:lpstr>Dissent</vt:lpstr>
      <vt:lpstr>Dissent guarantees…</vt:lpstr>
      <vt:lpstr>Our Contributions</vt:lpstr>
      <vt:lpstr>Outline</vt:lpstr>
      <vt:lpstr>Conceptual Description </vt:lpstr>
      <vt:lpstr>Issue 1: Traffic Analysis</vt:lpstr>
      <vt:lpstr>Issue 1: Traffic Analysis</vt:lpstr>
      <vt:lpstr>Issue 2: Recovery</vt:lpstr>
      <vt:lpstr>Issue 2: Recovery</vt:lpstr>
      <vt:lpstr>Issue 3: Assignment</vt:lpstr>
      <vt:lpstr>Issue 3: Assignment</vt:lpstr>
      <vt:lpstr>Issue 3: Assignment</vt:lpstr>
      <vt:lpstr>Issue 3: Assignment</vt:lpstr>
      <vt:lpstr>Issue 3: Assignment</vt:lpstr>
      <vt:lpstr>Issue 3: Assignment</vt:lpstr>
      <vt:lpstr>Issue 3: Assignment</vt:lpstr>
      <vt:lpstr>Issue 3: Assignment</vt:lpstr>
      <vt:lpstr>Issue 4: Anonymity</vt:lpstr>
      <vt:lpstr>Issue 4: Anonymity</vt:lpstr>
      <vt:lpstr>Putting it together…</vt:lpstr>
      <vt:lpstr>Variable-length is better</vt:lpstr>
      <vt:lpstr>Outline</vt:lpstr>
      <vt:lpstr>Fixed-Length Shuffle</vt:lpstr>
      <vt:lpstr>Issue 1: Anonymity</vt:lpstr>
      <vt:lpstr>Slide 37</vt:lpstr>
      <vt:lpstr>Slide 38</vt:lpstr>
      <vt:lpstr>Slide 39</vt:lpstr>
      <vt:lpstr>Issue 2: Integrity</vt:lpstr>
      <vt:lpstr>Slide 41</vt:lpstr>
      <vt:lpstr>Slide 42</vt:lpstr>
      <vt:lpstr>Slide 43</vt:lpstr>
      <vt:lpstr>Slide 44</vt:lpstr>
      <vt:lpstr>Slide 45</vt:lpstr>
      <vt:lpstr>Issue 2: Integrity</vt:lpstr>
      <vt:lpstr>Issue 2: Integrity</vt:lpstr>
      <vt:lpstr>Issue 3: Accountability</vt:lpstr>
      <vt:lpstr>Issue 3: Accountability</vt:lpstr>
      <vt:lpstr>Fixed-Length Shuffle Recap</vt:lpstr>
      <vt:lpstr>Outline</vt:lpstr>
      <vt:lpstr>Prototype</vt:lpstr>
      <vt:lpstr>Time required for transmission in a 16-node group – Balanced</vt:lpstr>
      <vt:lpstr>Time required for transmission in a 16-node group – One Sender</vt:lpstr>
      <vt:lpstr>Prototype</vt:lpstr>
      <vt:lpstr>Outline</vt:lpstr>
      <vt:lpstr>Future Work</vt:lpstr>
      <vt:lpstr>Wrap-Up</vt:lpstr>
      <vt:lpstr>Acknowledgements</vt:lpstr>
      <vt:lpstr>Questions?</vt:lpstr>
      <vt:lpstr>Slide 61</vt:lpstr>
      <vt:lpstr>Time required to send varying message sizes in a 16-node group</vt:lpstr>
      <vt:lpstr>Time required to send 1MB of data (balanced) using Dissent</vt:lpstr>
      <vt:lpstr>Definitions</vt:lpstr>
      <vt:lpstr>Protocol Components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Dissent: Accountable Anonymous Group Messaging</dc:title>
  <dc:subject/>
  <dc:creator>Henry Corrigan-Gibbs</dc:creator>
  <cp:keywords/>
  <dc:description/>
  <cp:lastModifiedBy>Henry Corrigan-Gibbs</cp:lastModifiedBy>
  <cp:revision>779</cp:revision>
  <cp:lastPrinted>2010-09-24T10:37:00Z</cp:lastPrinted>
  <dcterms:created xsi:type="dcterms:W3CDTF">2010-10-06T03:57:49Z</dcterms:created>
  <dcterms:modified xsi:type="dcterms:W3CDTF">2010-10-06T18:19:03Z</dcterms:modified>
  <cp:category/>
</cp:coreProperties>
</file>