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7" r:id="rId2"/>
    <p:sldId id="259" r:id="rId3"/>
    <p:sldId id="260" r:id="rId4"/>
    <p:sldId id="278" r:id="rId5"/>
    <p:sldId id="262" r:id="rId6"/>
    <p:sldId id="302" r:id="rId7"/>
    <p:sldId id="284" r:id="rId8"/>
    <p:sldId id="306" r:id="rId9"/>
    <p:sldId id="320" r:id="rId10"/>
    <p:sldId id="307" r:id="rId11"/>
    <p:sldId id="314" r:id="rId12"/>
    <p:sldId id="317" r:id="rId13"/>
    <p:sldId id="301" r:id="rId14"/>
    <p:sldId id="322" r:id="rId15"/>
    <p:sldId id="297" r:id="rId16"/>
    <p:sldId id="298" r:id="rId17"/>
    <p:sldId id="271" r:id="rId18"/>
    <p:sldId id="273" r:id="rId19"/>
    <p:sldId id="299" r:id="rId20"/>
    <p:sldId id="274" r:id="rId21"/>
    <p:sldId id="272" r:id="rId22"/>
    <p:sldId id="308" r:id="rId23"/>
    <p:sldId id="310" r:id="rId24"/>
    <p:sldId id="311" r:id="rId25"/>
    <p:sldId id="335" r:id="rId26"/>
    <p:sldId id="300" r:id="rId27"/>
    <p:sldId id="293" r:id="rId28"/>
    <p:sldId id="291" r:id="rId29"/>
    <p:sldId id="294" r:id="rId30"/>
    <p:sldId id="296" r:id="rId31"/>
    <p:sldId id="303" r:id="rId32"/>
    <p:sldId id="305" r:id="rId33"/>
    <p:sldId id="281" r:id="rId34"/>
    <p:sldId id="282" r:id="rId35"/>
    <p:sldId id="288" r:id="rId36"/>
    <p:sldId id="323" r:id="rId37"/>
    <p:sldId id="325" r:id="rId38"/>
    <p:sldId id="324" r:id="rId39"/>
    <p:sldId id="326" r:id="rId40"/>
    <p:sldId id="329" r:id="rId41"/>
    <p:sldId id="330" r:id="rId42"/>
    <p:sldId id="331" r:id="rId43"/>
    <p:sldId id="333" r:id="rId44"/>
    <p:sldId id="332" r:id="rId45"/>
    <p:sldId id="32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705BB6C8-2302-D542-AAA5-D3B304DF4858}">
          <p14:sldIdLst>
            <p14:sldId id="257"/>
          </p14:sldIdLst>
        </p14:section>
        <p14:section name="Motivation" id="{80E85EB4-28D3-5D44-B332-D008C4296C9A}">
          <p14:sldIdLst>
            <p14:sldId id="259"/>
            <p14:sldId id="260"/>
            <p14:sldId id="278"/>
            <p14:sldId id="262"/>
            <p14:sldId id="302"/>
            <p14:sldId id="284"/>
            <p14:sldId id="306"/>
            <p14:sldId id="320"/>
            <p14:sldId id="307"/>
            <p14:sldId id="314"/>
            <p14:sldId id="317"/>
            <p14:sldId id="301"/>
            <p14:sldId id="322"/>
            <p14:sldId id="297"/>
            <p14:sldId id="298"/>
          </p14:sldIdLst>
        </p14:section>
        <p14:section name="Threat Model" id="{34DAE1AE-52AE-4A4B-AB36-96E86C84A6CD}">
          <p14:sldIdLst>
            <p14:sldId id="271"/>
            <p14:sldId id="273"/>
          </p14:sldIdLst>
        </p14:section>
        <p14:section name="Protocol" id="{E229412C-96A1-2540-907D-FFEDA5023627}">
          <p14:sldIdLst>
            <p14:sldId id="299"/>
            <p14:sldId id="274"/>
            <p14:sldId id="272"/>
            <p14:sldId id="308"/>
            <p14:sldId id="310"/>
            <p14:sldId id="311"/>
            <p14:sldId id="335"/>
          </p14:sldIdLst>
        </p14:section>
        <p14:section name="Evaluation" id="{97006BE9-BB9B-6049-BD07-F7C40D117384}">
          <p14:sldIdLst>
            <p14:sldId id="300"/>
            <p14:sldId id="293"/>
            <p14:sldId id="291"/>
            <p14:sldId id="294"/>
          </p14:sldIdLst>
        </p14:section>
        <p14:section name="Conclusion" id="{3D5C5CE0-28C1-674F-8216-C443C6ECA098}">
          <p14:sldIdLst>
            <p14:sldId id="296"/>
            <p14:sldId id="303"/>
            <p14:sldId id="305"/>
            <p14:sldId id="281"/>
            <p14:sldId id="282"/>
          </p14:sldIdLst>
        </p14:section>
        <p14:section name="Backup" id="{7BC94B9D-590B-9F4C-B58C-840408570B4A}">
          <p14:sldIdLst>
            <p14:sldId id="288"/>
            <p14:sldId id="323"/>
            <p14:sldId id="325"/>
            <p14:sldId id="324"/>
            <p14:sldId id="326"/>
            <p14:sldId id="329"/>
            <p14:sldId id="330"/>
            <p14:sldId id="331"/>
            <p14:sldId id="333"/>
            <p14:sldId id="332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006"/>
    <a:srgbClr val="84E206"/>
    <a:srgbClr val="FDF08C"/>
    <a:srgbClr val="ECE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87553" autoAdjust="0"/>
  </p:normalViewPr>
  <p:slideViewPr>
    <p:cSldViewPr snapToGrid="0" snapToObjects="1">
      <p:cViewPr varScale="1">
        <p:scale>
          <a:sx n="71" d="100"/>
          <a:sy n="71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B48051E7-809F-EE45-85DA-9B7807C54849}" type="datetimeFigureOut">
              <a:rPr lang="en-US" smtClean="0"/>
              <a:pPr/>
              <a:t>11/10/13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01B27C2F-FE95-184C-9959-78207BFA2D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3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</a:t>
            </a:r>
            <a:r>
              <a:rPr lang="en-US" baseline="0" dirty="0" smtClean="0"/>
              <a:t> = sampled from distribution with many bits of min-entropy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46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 new threat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03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3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3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3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3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3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</a:t>
            </a:r>
            <a:r>
              <a:rPr lang="en-US" baseline="0" dirty="0" smtClean="0"/>
              <a:t> 1: Fail to try</a:t>
            </a:r>
          </a:p>
          <a:p>
            <a:r>
              <a:rPr lang="en-US" baseline="0" dirty="0" smtClean="0"/>
              <a:t>Type 2: Try and fail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happen at OS, library, app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82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what a self-signed cert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3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(10/29/13 09:42) -----</a:t>
            </a:r>
          </a:p>
          <a:p>
            <a:r>
              <a:rPr lang="en-US"/>
              <a:t>Remove min-entropy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4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 doesn’t fit on one slide…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1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 doesn’t fit on one slide…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1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 doesn’t fit on one slide…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14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 doesn’t fit on one slide…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1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2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8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F2DD1B49-7091-3C49-A5C0-5F40F221A52C}" type="datetimeFigureOut">
              <a:rPr lang="en-US" smtClean="0"/>
              <a:pPr/>
              <a:t>11/10/13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8B251418-596C-584F-A97F-12429D457D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325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Helvetica"/>
                <a:cs typeface="Helvetica"/>
              </a:rPr>
              <a:t>Ensuring High-Quality Randomness in Cryptographic Key Generation</a:t>
            </a:r>
            <a:endParaRPr lang="en-US" sz="36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09309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Henry Corrigan-Gibbs,</a:t>
            </a:r>
            <a:r>
              <a:rPr lang="en-US" sz="2400" baseline="0" dirty="0" smtClean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Wendy Mu,</a:t>
            </a:r>
            <a:r>
              <a:rPr lang="en-US" sz="2400" baseline="0" dirty="0" smtClean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Dan </a:t>
            </a:r>
            <a:r>
              <a:rPr lang="en-US" sz="2400" dirty="0" err="1" smtClean="0">
                <a:latin typeface="Helvetica"/>
                <a:cs typeface="Helvetica"/>
              </a:rPr>
              <a:t>Boneh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- </a:t>
            </a:r>
            <a:r>
              <a:rPr lang="en-US" sz="2400" b="0" i="1" dirty="0" smtClean="0">
                <a:latin typeface="Helvetica"/>
                <a:cs typeface="Helvetica"/>
              </a:rPr>
              <a:t>Stanford</a:t>
            </a:r>
          </a:p>
          <a:p>
            <a:pPr algn="ctr"/>
            <a:endParaRPr lang="en-US" sz="1200" b="0" i="0" dirty="0" smtClean="0">
              <a:latin typeface="Helvetica"/>
              <a:cs typeface="Helvetica"/>
            </a:endParaRP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Bryan Ford </a:t>
            </a:r>
            <a:r>
              <a:rPr lang="en-US" sz="2400" i="1" dirty="0" smtClean="0">
                <a:latin typeface="Helvetica"/>
                <a:cs typeface="Helvetica"/>
              </a:rPr>
              <a:t>- Yale</a:t>
            </a:r>
            <a:endParaRPr lang="en-US" sz="2400" dirty="0" smtClean="0">
              <a:latin typeface="Helvetica"/>
              <a:cs typeface="Helvetica"/>
            </a:endParaRPr>
          </a:p>
          <a:p>
            <a:pPr algn="ctr"/>
            <a:endParaRPr lang="en-US" sz="2000" dirty="0"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20</a:t>
            </a:r>
            <a:r>
              <a:rPr lang="en-US" sz="2000" baseline="30000" dirty="0" smtClean="0">
                <a:latin typeface="Helvetica"/>
                <a:cs typeface="Helvetica"/>
              </a:rPr>
              <a:t>th</a:t>
            </a:r>
            <a:r>
              <a:rPr lang="en-US" sz="2000" dirty="0" smtClean="0">
                <a:latin typeface="Helvetica"/>
                <a:cs typeface="Helvetica"/>
              </a:rPr>
              <a:t> ACM Conference on Computer and Communications Security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6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247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7" y="1632300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40133" y="3444096"/>
            <a:ext cx="3616559" cy="1868786"/>
          </a:xfrm>
          <a:prstGeom prst="straightConnector1">
            <a:avLst/>
          </a:prstGeom>
          <a:ln w="2032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08" y="3891134"/>
            <a:ext cx="2045688" cy="846915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3356000" y="1417638"/>
            <a:ext cx="5569392" cy="1601188"/>
          </a:xfrm>
          <a:prstGeom prst="cloudCallout">
            <a:avLst>
              <a:gd name="adj1" fmla="val 18771"/>
              <a:gd name="adj2" fmla="val 944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Does this key incorporate strong randomness?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392" y="1815527"/>
            <a:ext cx="1959000" cy="1861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24" y="4489574"/>
            <a:ext cx="1362332" cy="22187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51824" y="3891134"/>
            <a:ext cx="12116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CA</a:t>
            </a:r>
            <a:endParaRPr lang="en-US" sz="32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932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080" y="1256038"/>
            <a:ext cx="1172659" cy="19499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1" y="1256038"/>
            <a:ext cx="1815186" cy="152074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957396" y="1997713"/>
            <a:ext cx="3223271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81559" y="884719"/>
            <a:ext cx="2339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Random values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061" y="632236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Device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380" y="139794"/>
            <a:ext cx="310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Entropy Authority (EA)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4166" y="3808297"/>
            <a:ext cx="5139246" cy="1815882"/>
          </a:xfrm>
          <a:prstGeom prst="rect">
            <a:avLst/>
          </a:prstGeom>
          <a:solidFill>
            <a:srgbClr val="FDF08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"/>
                <a:cs typeface="Courier"/>
              </a:rPr>
              <a:t>bytes = </a:t>
            </a:r>
            <a:r>
              <a:rPr lang="en-US" sz="2800" dirty="0" err="1" smtClean="0">
                <a:latin typeface="Courier"/>
                <a:cs typeface="Courier"/>
              </a:rPr>
              <a:t>read_from_EA</a:t>
            </a:r>
            <a:r>
              <a:rPr lang="en-US" sz="2800" dirty="0" smtClean="0">
                <a:latin typeface="Courier"/>
                <a:cs typeface="Courier"/>
              </a:rPr>
              <a:t>();</a:t>
            </a:r>
            <a:endParaRPr lang="en-US" sz="2800" dirty="0">
              <a:latin typeface="Courier"/>
              <a:cs typeface="Courier"/>
            </a:endParaRPr>
          </a:p>
          <a:p>
            <a:r>
              <a:rPr lang="en-US" sz="2800" dirty="0" smtClean="0">
                <a:latin typeface="Courier"/>
                <a:cs typeface="Courier"/>
              </a:rPr>
              <a:t>/</a:t>
            </a:r>
            <a:r>
              <a:rPr lang="en-US" sz="2800" dirty="0">
                <a:latin typeface="Courier"/>
                <a:cs typeface="Courier"/>
              </a:rPr>
              <a:t>/ </a:t>
            </a:r>
            <a:r>
              <a:rPr lang="en-US" sz="2800" dirty="0" smtClean="0">
                <a:latin typeface="Courier"/>
                <a:cs typeface="Courier"/>
              </a:rPr>
              <a:t>...</a:t>
            </a:r>
          </a:p>
          <a:p>
            <a:r>
              <a:rPr lang="en-US" sz="2800" dirty="0" smtClean="0">
                <a:latin typeface="Courier"/>
                <a:cs typeface="Courier"/>
              </a:rPr>
              <a:t>// ...</a:t>
            </a:r>
            <a:endParaRPr lang="en-US" sz="2800" dirty="0">
              <a:latin typeface="Courier"/>
              <a:cs typeface="Courier"/>
            </a:endParaRPr>
          </a:p>
          <a:p>
            <a:r>
              <a:rPr lang="en-US" sz="2800" dirty="0" smtClean="0">
                <a:latin typeface="Courier"/>
                <a:cs typeface="Courier"/>
              </a:rPr>
              <a:t>bytes </a:t>
            </a:r>
            <a:r>
              <a:rPr lang="en-US" sz="2800" dirty="0">
                <a:latin typeface="Courier"/>
                <a:cs typeface="Courier"/>
              </a:rPr>
              <a:t>= Hash(time());</a:t>
            </a:r>
          </a:p>
        </p:txBody>
      </p:sp>
    </p:spTree>
    <p:extLst>
      <p:ext uri="{BB962C8B-B14F-4D97-AF65-F5344CB8AC3E}">
        <p14:creationId xmlns:p14="http://schemas.microsoft.com/office/powerpoint/2010/main" val="225565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080" y="1256038"/>
            <a:ext cx="1172659" cy="19499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5861" y="3026943"/>
            <a:ext cx="33181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Incorporate local </a:t>
            </a:r>
            <a:r>
              <a:rPr lang="en-US" sz="2600" b="1" dirty="0" smtClean="0">
                <a:latin typeface="Helvetica"/>
                <a:cs typeface="Helvetica"/>
              </a:rPr>
              <a:t>and remote</a:t>
            </a:r>
            <a:r>
              <a:rPr lang="en-US" sz="2600" dirty="0" smtClean="0">
                <a:latin typeface="Helvetica"/>
                <a:cs typeface="Helvetica"/>
              </a:rPr>
              <a:t> randomness into secrets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5135" y="3880915"/>
            <a:ext cx="33181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600" dirty="0" smtClean="0">
              <a:latin typeface="Helvetica"/>
              <a:cs typeface="Helvetica"/>
            </a:endParaRPr>
          </a:p>
          <a:p>
            <a:pPr algn="r"/>
            <a:r>
              <a:rPr lang="en-US" sz="2600" dirty="0" smtClean="0">
                <a:latin typeface="Helvetica"/>
                <a:cs typeface="Helvetica"/>
              </a:rPr>
              <a:t>Check proof,</a:t>
            </a:r>
          </a:p>
          <a:p>
            <a:pPr algn="r"/>
            <a:r>
              <a:rPr lang="en-US" sz="2600" dirty="0" smtClean="0">
                <a:latin typeface="Helvetica"/>
                <a:cs typeface="Helvetica"/>
              </a:rPr>
              <a:t>Sign </a:t>
            </a:r>
            <a:r>
              <a:rPr lang="en-US" sz="2600" dirty="0" err="1" smtClean="0">
                <a:latin typeface="Helvetica"/>
                <a:cs typeface="Helvetica"/>
              </a:rPr>
              <a:t>pk</a:t>
            </a:r>
            <a:endParaRPr lang="en-US" sz="2600" dirty="0" smtClean="0">
              <a:latin typeface="Helvetica"/>
              <a:cs typeface="Helvetic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1" y="1256038"/>
            <a:ext cx="1815186" cy="152074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957396" y="1997713"/>
            <a:ext cx="3223271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81559" y="884719"/>
            <a:ext cx="2339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Random values</a:t>
            </a:r>
            <a:endParaRPr lang="en-US" sz="3200" dirty="0">
              <a:latin typeface="Helvetica"/>
              <a:cs typeface="Helvetic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57394" y="4404270"/>
            <a:ext cx="3223273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1867" y="3715124"/>
            <a:ext cx="20848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, proof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061" y="632236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Device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380" y="139794"/>
            <a:ext cx="310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Entropy Authority (EA)</a:t>
            </a:r>
            <a:endParaRPr lang="en-US" sz="3200" b="1" dirty="0">
              <a:latin typeface="Helvetica"/>
              <a:cs typeface="Helvetica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57395" y="5587579"/>
            <a:ext cx="3223272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7" y="4727301"/>
            <a:ext cx="1435116" cy="14351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316" y="3658627"/>
            <a:ext cx="1488459" cy="616222"/>
          </a:xfrm>
          <a:prstGeom prst="rect">
            <a:avLst/>
          </a:prstGeom>
        </p:spPr>
      </p:pic>
      <p:sp>
        <p:nvSpPr>
          <p:cNvPr id="22" name="Rectangular Callout 21"/>
          <p:cNvSpPr/>
          <p:nvPr/>
        </p:nvSpPr>
        <p:spPr>
          <a:xfrm>
            <a:off x="4918699" y="1635240"/>
            <a:ext cx="3914624" cy="1391703"/>
          </a:xfrm>
          <a:prstGeom prst="wedgeRectCallout">
            <a:avLst>
              <a:gd name="adj1" fmla="val -41798"/>
              <a:gd name="adj2" fmla="val 113663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Proof </a:t>
            </a: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does not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reveal the device’s secrets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6061" y="5013565"/>
            <a:ext cx="721342" cy="523220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EA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887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47" y="1632300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40133" y="3444096"/>
            <a:ext cx="3616559" cy="1868786"/>
          </a:xfrm>
          <a:prstGeom prst="straightConnector1">
            <a:avLst/>
          </a:prstGeom>
          <a:ln w="2032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808" y="3420316"/>
            <a:ext cx="2045688" cy="846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892" y="3549673"/>
            <a:ext cx="1435116" cy="1435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392" y="1815527"/>
            <a:ext cx="1959000" cy="186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199" y="5594388"/>
            <a:ext cx="528320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016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CA</a:t>
            </a:r>
            <a:r>
              <a:rPr lang="en-US" sz="2800" dirty="0" smtClean="0">
                <a:latin typeface="Helvetica"/>
                <a:cs typeface="Helvetica"/>
              </a:rPr>
              <a:t> vouches for </a:t>
            </a:r>
            <a:r>
              <a:rPr lang="en-US" sz="2800" b="1" dirty="0" smtClean="0">
                <a:latin typeface="Helvetica"/>
                <a:cs typeface="Helvetica"/>
              </a:rPr>
              <a:t>identity</a:t>
            </a:r>
          </a:p>
          <a:p>
            <a:r>
              <a:rPr lang="en-US" sz="2800" b="1" dirty="0" smtClean="0">
                <a:latin typeface="Helvetica"/>
                <a:cs typeface="Helvetica"/>
              </a:rPr>
              <a:t>EA </a:t>
            </a:r>
            <a:r>
              <a:rPr lang="en-US" sz="2800" dirty="0" smtClean="0">
                <a:latin typeface="Helvetica"/>
                <a:cs typeface="Helvetica"/>
              </a:rPr>
              <a:t>vouches for </a:t>
            </a:r>
            <a:r>
              <a:rPr lang="en-US" sz="2800" b="1" dirty="0" smtClean="0">
                <a:latin typeface="Helvetica"/>
                <a:cs typeface="Helvetica"/>
              </a:rPr>
              <a:t>randomness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7326" y="3819692"/>
            <a:ext cx="721342" cy="523220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EA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654290" y="2128730"/>
            <a:ext cx="2677206" cy="536949"/>
          </a:xfrm>
          <a:prstGeom prst="wedgeRectCallout">
            <a:avLst>
              <a:gd name="adj1" fmla="val -35785"/>
              <a:gd name="adj2" fmla="val 223603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EA’s signature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180" y="3904357"/>
            <a:ext cx="2237212" cy="31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4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Output public key is as “random” as possible</a:t>
            </a:r>
          </a:p>
          <a:p>
            <a:pPr marL="0" indent="0">
              <a:buNone/>
            </a:pPr>
            <a:r>
              <a:rPr lang="en-US" sz="800" dirty="0">
                <a:latin typeface="Courier"/>
                <a:cs typeface="Courier"/>
              </a:rPr>
              <a:t>	</a:t>
            </a:r>
            <a:endParaRPr lang="en-US" sz="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	</a:t>
            </a:r>
            <a:r>
              <a:rPr lang="en-US" sz="2800" dirty="0" err="1" smtClean="0">
                <a:latin typeface="Courier"/>
                <a:cs typeface="Courier"/>
              </a:rPr>
              <a:t>key_entropy</a:t>
            </a:r>
            <a:r>
              <a:rPr lang="en-US" sz="2800" dirty="0" smtClean="0">
                <a:latin typeface="Courier"/>
                <a:cs typeface="Courier"/>
              </a:rPr>
              <a:t> = 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	</a:t>
            </a:r>
            <a:r>
              <a:rPr lang="en-US" sz="2800" dirty="0" smtClean="0">
                <a:latin typeface="Courier"/>
                <a:cs typeface="Courier"/>
              </a:rPr>
              <a:t>	max(</a:t>
            </a:r>
            <a:r>
              <a:rPr lang="en-US" sz="2800" dirty="0" err="1" smtClean="0">
                <a:solidFill>
                  <a:srgbClr val="0000FF"/>
                </a:solidFill>
                <a:latin typeface="Courier"/>
                <a:cs typeface="Courier"/>
              </a:rPr>
              <a:t>device_entropy</a:t>
            </a:r>
            <a:r>
              <a:rPr lang="en-US" sz="2800" dirty="0" smtClean="0">
                <a:latin typeface="Courier"/>
                <a:cs typeface="Courier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Courier"/>
                <a:cs typeface="Courier"/>
              </a:rPr>
              <a:t>ea_entropy</a:t>
            </a:r>
            <a:r>
              <a:rPr lang="en-US" sz="28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endParaRPr lang="en-US" sz="2800" dirty="0">
              <a:cs typeface="Helvetica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en-US" sz="2800" dirty="0" smtClean="0">
                <a:cs typeface="Helvetica"/>
              </a:rPr>
              <a:t>If device uses strong randomness source, it is no worse off by running the protocol</a:t>
            </a:r>
          </a:p>
          <a:p>
            <a:pPr marL="400050" lvl="1" indent="0">
              <a:buNone/>
            </a:pPr>
            <a:r>
              <a:rPr lang="en-US" sz="2400" dirty="0">
                <a:cs typeface="Helvetica"/>
              </a:rPr>
              <a:t>	</a:t>
            </a:r>
            <a:r>
              <a:rPr lang="en-US" sz="2400" dirty="0" smtClean="0">
                <a:cs typeface="Helvetica"/>
              </a:rPr>
              <a:t>	– Does not leak secrets to EA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System Goals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900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Threat Model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Protocol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Threat Model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Protocol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4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0000FF"/>
                </a:solidFill>
              </a:rPr>
              <a:t>Adversary</a:t>
            </a:r>
            <a:r>
              <a:rPr lang="en-US" sz="3000" dirty="0" smtClean="0"/>
              <a:t>: can eavesdrop on everything except for a one-time “set-up phase”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00FF"/>
                </a:solidFill>
              </a:rPr>
              <a:t>Device</a:t>
            </a:r>
            <a:r>
              <a:rPr lang="en-US" sz="3000" dirty="0" smtClean="0"/>
              <a:t>: tries to generate correctly formed key drawn from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distribution with low min-entropy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3000" dirty="0" smtClean="0"/>
              <a:t>– Device is correct otherwise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Captures many real-world</a:t>
            </a:r>
            <a:br>
              <a:rPr lang="en-US" dirty="0" smtClean="0"/>
            </a:br>
            <a:r>
              <a:rPr lang="en-US" dirty="0" smtClean="0"/>
              <a:t>randomness threats</a:t>
            </a:r>
          </a:p>
        </p:txBody>
      </p:sp>
    </p:spTree>
    <p:extLst>
      <p:ext uri="{BB962C8B-B14F-4D97-AF65-F5344CB8AC3E}">
        <p14:creationId xmlns:p14="http://schemas.microsoft.com/office/powerpoint/2010/main" val="406598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commitments </a:t>
            </a:r>
            <a:r>
              <a:rPr lang="en-US" sz="2000" dirty="0" smtClean="0">
                <a:solidFill>
                  <a:srgbClr val="3366FF"/>
                </a:solidFill>
              </a:rPr>
              <a:t>[Pedersen, Crypto ‘91]</a:t>
            </a:r>
          </a:p>
          <a:p>
            <a:pPr lvl="1"/>
            <a:r>
              <a:rPr lang="en-US" dirty="0" smtClean="0"/>
              <a:t>Commitment to x: C(x) = </a:t>
            </a:r>
            <a:r>
              <a:rPr lang="en-US" dirty="0" err="1" smtClean="0"/>
              <a:t>g</a:t>
            </a:r>
            <a:r>
              <a:rPr lang="en-US" baseline="30000" dirty="0" err="1" smtClean="0"/>
              <a:t>x</a:t>
            </a:r>
            <a:r>
              <a:rPr lang="en-US" dirty="0" err="1" smtClean="0"/>
              <a:t>h</a:t>
            </a:r>
            <a:r>
              <a:rPr lang="en-US" baseline="30000" dirty="0" err="1" smtClean="0"/>
              <a:t>r</a:t>
            </a:r>
            <a:endParaRPr lang="en-US" dirty="0" smtClean="0"/>
          </a:p>
          <a:p>
            <a:pPr lvl="1"/>
            <a:r>
              <a:rPr lang="en-US" dirty="0" smtClean="0"/>
              <a:t>Given C(x) and C(y), can compute C(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ZK proof of knowledge for multiplication</a:t>
            </a:r>
          </a:p>
          <a:p>
            <a:pPr lvl="1"/>
            <a:r>
              <a:rPr lang="en-US" dirty="0" smtClean="0"/>
              <a:t>Given C(x), C(y), z, prove in zero knowledge that z = </a:t>
            </a:r>
            <a:r>
              <a:rPr lang="en-US" dirty="0" err="1" smtClean="0"/>
              <a:t>xy</a:t>
            </a:r>
            <a:r>
              <a:rPr lang="en-US" dirty="0" smtClean="0"/>
              <a:t> m</a:t>
            </a:r>
            <a:r>
              <a:rPr lang="en-US" dirty="0" smtClean="0">
                <a:cs typeface="Helvetica"/>
              </a:rPr>
              <a:t>od Q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b</a:t>
            </a:r>
            <a:r>
              <a:rPr lang="en-US" sz="2600" dirty="0" err="1" smtClean="0">
                <a:latin typeface="Courier"/>
                <a:cs typeface="Courier"/>
              </a:rPr>
              <a:t>ool</a:t>
            </a:r>
            <a:r>
              <a:rPr lang="en-US" sz="2600" dirty="0" smtClean="0">
                <a:latin typeface="Courier"/>
                <a:cs typeface="Courier"/>
              </a:rPr>
              <a:t> Verify(</a:t>
            </a:r>
            <a:r>
              <a:rPr lang="en-US" sz="2600" dirty="0" smtClean="0">
                <a:cs typeface="Helvetica"/>
              </a:rPr>
              <a:t>π, C(x), C(y), z</a:t>
            </a:r>
            <a:r>
              <a:rPr lang="en-US" sz="2600" dirty="0" smtClean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198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Threat Model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Protocol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9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26556" y="1739506"/>
            <a:ext cx="3742410" cy="4144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73" y="2922369"/>
            <a:ext cx="1815186" cy="1520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480" y="6582975"/>
            <a:ext cx="482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</a:rPr>
              <a:t>Image courtesy NASA Johnson Space Center</a:t>
            </a:r>
            <a:endParaRPr lang="en-US" sz="1200" dirty="0">
              <a:latin typeface="Helvetica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76812" y="1309641"/>
            <a:ext cx="1141764" cy="96409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50661" y="4484269"/>
            <a:ext cx="164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Helvetica"/>
                <a:cs typeface="Helvetica"/>
              </a:rPr>
              <a:t>n</a:t>
            </a:r>
            <a:r>
              <a:rPr lang="en-US" sz="3600" dirty="0" smtClean="0">
                <a:latin typeface="Helvetica"/>
                <a:cs typeface="Helvetica"/>
              </a:rPr>
              <a:t> = </a:t>
            </a:r>
            <a:r>
              <a:rPr lang="en-US" sz="3600" i="1" dirty="0" err="1" smtClean="0">
                <a:latin typeface="Helvetica"/>
                <a:cs typeface="Helvetica"/>
              </a:rPr>
              <a:t>pq</a:t>
            </a:r>
            <a:endParaRPr lang="en-US" sz="3600" i="1" dirty="0">
              <a:latin typeface="Helvetica"/>
              <a:cs typeface="Helvetica"/>
            </a:endParaRPr>
          </a:p>
        </p:txBody>
      </p:sp>
      <p:pic>
        <p:nvPicPr>
          <p:cNvPr id="4" name="Content Placeholder 3" descr="earth.png"/>
          <p:cNvPicPr>
            <a:picLocks noChangeAspect="1"/>
          </p:cNvPicPr>
          <p:nvPr/>
        </p:nvPicPr>
        <p:blipFill>
          <a:blip r:embed="rId4"/>
          <a:srcRect l="-41825" r="-41825"/>
          <a:stretch>
            <a:fillRect/>
          </a:stretch>
        </p:blipFill>
        <p:spPr>
          <a:xfrm>
            <a:off x="2820359" y="175602"/>
            <a:ext cx="3222908" cy="1772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354" y="2105569"/>
            <a:ext cx="2262604" cy="1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6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1" y="717429"/>
            <a:ext cx="1815186" cy="1520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879" y="678403"/>
            <a:ext cx="1172659" cy="19499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57394" y="2272959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57394" y="3284646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61949" y="1653393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C(x), C(y)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5181" y="2663687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x’, y’</a:t>
            </a:r>
            <a:endParaRPr lang="en-US" sz="3200" dirty="0">
              <a:latin typeface="Helvetica"/>
              <a:cs typeface="Helvetic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7394" y="4878061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14021" y="4188915"/>
            <a:ext cx="31226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/>
                <a:cs typeface="Helvetica"/>
              </a:rPr>
              <a:t>n</a:t>
            </a:r>
            <a:r>
              <a:rPr lang="en-US" sz="3200" dirty="0" smtClean="0">
                <a:latin typeface="Helvetica"/>
                <a:cs typeface="Helvetica"/>
              </a:rPr>
              <a:t>, </a:t>
            </a:r>
            <a:r>
              <a:rPr lang="en-US" sz="3200" dirty="0" err="1" smtClean="0">
                <a:latin typeface="Helvetica"/>
                <a:cs typeface="Helvetica"/>
              </a:rPr>
              <a:t>δ</a:t>
            </a:r>
            <a:r>
              <a:rPr lang="en-US" sz="3200" baseline="-25000" dirty="0" err="1" smtClean="0">
                <a:latin typeface="Helvetica"/>
                <a:cs typeface="Helvetica"/>
              </a:rPr>
              <a:t>x</a:t>
            </a:r>
            <a:r>
              <a:rPr lang="en-US" sz="3200" dirty="0" smtClean="0">
                <a:latin typeface="Helvetica"/>
                <a:cs typeface="Helvetica"/>
              </a:rPr>
              <a:t>, </a:t>
            </a:r>
            <a:r>
              <a:rPr lang="en-US" sz="3200" dirty="0" err="1" smtClean="0">
                <a:latin typeface="Helvetica"/>
                <a:cs typeface="Helvetica"/>
              </a:rPr>
              <a:t>δ</a:t>
            </a:r>
            <a:r>
              <a:rPr lang="en-US" sz="3200" baseline="-25000" dirty="0" err="1" smtClean="0">
                <a:latin typeface="Helvetica"/>
                <a:cs typeface="Helvetica"/>
              </a:rPr>
              <a:t>y</a:t>
            </a:r>
            <a:r>
              <a:rPr lang="en-US" sz="3200" dirty="0" smtClean="0">
                <a:latin typeface="Helvetica"/>
                <a:cs typeface="Helvetica"/>
              </a:rPr>
              <a:t>, π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76" y="3458612"/>
            <a:ext cx="33181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Find </a:t>
            </a:r>
            <a:r>
              <a:rPr lang="en-US" sz="2600" dirty="0" err="1" smtClean="0">
                <a:latin typeface="Helvetica"/>
                <a:cs typeface="Helvetica"/>
              </a:rPr>
              <a:t>δs</a:t>
            </a:r>
            <a:r>
              <a:rPr lang="en-US" sz="2600" dirty="0" smtClean="0">
                <a:latin typeface="Helvetica"/>
                <a:cs typeface="Helvetica"/>
              </a:rPr>
              <a:t> to make</a:t>
            </a:r>
          </a:p>
          <a:p>
            <a:pPr algn="ctr"/>
            <a:r>
              <a:rPr lang="en-US" sz="2600" dirty="0" smtClean="0">
                <a:latin typeface="Helvetica"/>
                <a:cs typeface="Helvetica"/>
              </a:rPr>
              <a:t>p = </a:t>
            </a:r>
            <a:r>
              <a:rPr lang="en-US" sz="2600" dirty="0" err="1" smtClean="0">
                <a:latin typeface="Helvetica"/>
                <a:cs typeface="Helvetica"/>
              </a:rPr>
              <a:t>x+x</a:t>
            </a:r>
            <a:r>
              <a:rPr lang="en-US" sz="2600" dirty="0" smtClean="0">
                <a:latin typeface="Helvetica"/>
                <a:cs typeface="Helvetica"/>
              </a:rPr>
              <a:t>’+</a:t>
            </a:r>
            <a:r>
              <a:rPr lang="en-US" sz="2600" dirty="0" err="1" smtClean="0">
                <a:latin typeface="Helvetica"/>
                <a:cs typeface="Helvetica"/>
              </a:rPr>
              <a:t>δ</a:t>
            </a:r>
            <a:r>
              <a:rPr lang="en-US" sz="2600" baseline="-25000" dirty="0" err="1" smtClean="0">
                <a:latin typeface="Helvetica"/>
                <a:cs typeface="Helvetica"/>
              </a:rPr>
              <a:t>x</a:t>
            </a:r>
            <a:endParaRPr lang="en-US" sz="2600" baseline="-25000" dirty="0">
              <a:latin typeface="Helvetica"/>
              <a:cs typeface="Helvetica"/>
            </a:endParaRPr>
          </a:p>
          <a:p>
            <a:pPr algn="ctr"/>
            <a:r>
              <a:rPr lang="en-US" sz="2600" dirty="0" smtClean="0">
                <a:latin typeface="Helvetica"/>
                <a:cs typeface="Helvetica"/>
              </a:rPr>
              <a:t>q = </a:t>
            </a:r>
            <a:r>
              <a:rPr lang="en-US" sz="2600" dirty="0" err="1" smtClean="0">
                <a:latin typeface="Helvetica"/>
                <a:cs typeface="Helvetica"/>
              </a:rPr>
              <a:t>y+y</a:t>
            </a:r>
            <a:r>
              <a:rPr lang="en-US" sz="2600" dirty="0" smtClean="0">
                <a:latin typeface="Helvetica"/>
                <a:cs typeface="Helvetica"/>
              </a:rPr>
              <a:t>’+</a:t>
            </a:r>
            <a:r>
              <a:rPr lang="en-US" sz="2600" dirty="0" err="1" smtClean="0">
                <a:latin typeface="Helvetica"/>
                <a:cs typeface="Helvetica"/>
              </a:rPr>
              <a:t>δ</a:t>
            </a:r>
            <a:r>
              <a:rPr lang="en-US" sz="2600" baseline="-25000" dirty="0" err="1">
                <a:latin typeface="Helvetica"/>
                <a:cs typeface="Helvetica"/>
              </a:rPr>
              <a:t>y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RSA primes.</a:t>
            </a:r>
          </a:p>
          <a:p>
            <a:r>
              <a:rPr lang="en-US" sz="2600" dirty="0" smtClean="0">
                <a:latin typeface="Helvetica"/>
                <a:cs typeface="Helvetica"/>
              </a:rPr>
              <a:t>π = </a:t>
            </a:r>
            <a:r>
              <a:rPr lang="en-US" sz="2600" dirty="0" smtClean="0">
                <a:latin typeface="Courier"/>
                <a:cs typeface="Courier"/>
              </a:rPr>
              <a:t>Prove</a:t>
            </a:r>
            <a:r>
              <a:rPr lang="en-US" sz="2600" dirty="0" smtClean="0">
                <a:latin typeface="Helvetica"/>
                <a:cs typeface="Helvetica"/>
              </a:rPr>
              <a:t>(n=</a:t>
            </a:r>
            <a:r>
              <a:rPr lang="en-US" sz="2600" dirty="0" err="1" smtClean="0">
                <a:latin typeface="Helvetica"/>
                <a:cs typeface="Helvetica"/>
              </a:rPr>
              <a:t>pq</a:t>
            </a:r>
            <a:r>
              <a:rPr lang="en-US" sz="2600" dirty="0" smtClean="0">
                <a:latin typeface="Helvetica"/>
                <a:cs typeface="Helvetica"/>
              </a:rPr>
              <a:t>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62730" y="4983907"/>
            <a:ext cx="43072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Helvetica"/>
                <a:cs typeface="Helvetica"/>
              </a:rPr>
              <a:t>Check </a:t>
            </a:r>
            <a:r>
              <a:rPr lang="en-US" sz="2600" dirty="0" err="1" smtClean="0">
                <a:latin typeface="Helvetica"/>
                <a:cs typeface="Helvetica"/>
              </a:rPr>
              <a:t>δs</a:t>
            </a:r>
            <a:r>
              <a:rPr lang="en-US" sz="2600" dirty="0" smtClean="0">
                <a:latin typeface="Helvetica"/>
                <a:cs typeface="Helvetica"/>
              </a:rPr>
              <a:t> are small</a:t>
            </a:r>
            <a:br>
              <a:rPr lang="en-US" sz="2600" dirty="0" smtClean="0">
                <a:latin typeface="Helvetica"/>
                <a:cs typeface="Helvetica"/>
              </a:rPr>
            </a:br>
            <a:r>
              <a:rPr lang="en-US" sz="2600" dirty="0" smtClean="0">
                <a:latin typeface="Courier"/>
                <a:cs typeface="Courier"/>
              </a:rPr>
              <a:t>Verify</a:t>
            </a:r>
            <a:r>
              <a:rPr lang="en-US" sz="2600" dirty="0" smtClean="0">
                <a:latin typeface="Helvetica"/>
                <a:cs typeface="Helvetica"/>
              </a:rPr>
              <a:t>(π, C(p), C(q), n),</a:t>
            </a:r>
            <a:br>
              <a:rPr lang="en-US" sz="2600" dirty="0" smtClean="0">
                <a:latin typeface="Helvetica"/>
                <a:cs typeface="Helvetica"/>
              </a:rPr>
            </a:br>
            <a:r>
              <a:rPr lang="en-US" sz="2600" dirty="0" smtClean="0">
                <a:latin typeface="Helvetica"/>
                <a:cs typeface="Helvetica"/>
              </a:rPr>
              <a:t>sign public key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4133140" y="109220"/>
            <a:ext cx="3237289" cy="1216418"/>
          </a:xfrm>
          <a:prstGeom prst="wedgeRectCallout">
            <a:avLst>
              <a:gd name="adj1" fmla="val -41275"/>
              <a:gd name="adj2" fmla="val 78676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Prevents device from setting x = </a:t>
            </a:r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–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x’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59408" y="6434246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77195" y="5813287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Helvetica"/>
                <a:cs typeface="Helvetica"/>
              </a:rPr>
              <a:t>σ</a:t>
            </a:r>
            <a:r>
              <a:rPr lang="en-US" sz="3200" dirty="0" smtClean="0">
                <a:latin typeface="Helvetica"/>
                <a:cs typeface="Helvetica"/>
              </a:rPr>
              <a:t>(n)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916511" y="2850403"/>
            <a:ext cx="3740224" cy="1216418"/>
          </a:xfrm>
          <a:prstGeom prst="wedgeRectCallout">
            <a:avLst>
              <a:gd name="adj1" fmla="val 33426"/>
              <a:gd name="adj2" fmla="val 91205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C(p) = C(x)</a:t>
            </a:r>
            <a:r>
              <a:rPr lang="en-US" sz="2800" dirty="0" err="1" smtClean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800" baseline="30000" dirty="0" err="1" smtClean="0">
                <a:solidFill>
                  <a:schemeClr val="tx1"/>
                </a:solidFill>
                <a:latin typeface="Helvetica"/>
                <a:cs typeface="Helvetica"/>
              </a:rPr>
              <a:t>x</a:t>
            </a:r>
            <a:r>
              <a:rPr lang="en-US" sz="28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’+</a:t>
            </a:r>
            <a:r>
              <a:rPr lang="en-US" sz="2800" baseline="30000" dirty="0" err="1" smtClean="0">
                <a:solidFill>
                  <a:srgbClr val="000000"/>
                </a:solidFill>
                <a:latin typeface="Helvetica"/>
                <a:cs typeface="Helvetica"/>
              </a:rPr>
              <a:t>δ</a:t>
            </a:r>
            <a:r>
              <a:rPr lang="en-US" sz="2200" baseline="30000" dirty="0" err="1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endParaRPr lang="en-US" sz="2200" baseline="30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418668" y="3580706"/>
            <a:ext cx="3651306" cy="1216418"/>
          </a:xfrm>
          <a:prstGeom prst="wedgeRectCallout">
            <a:avLst>
              <a:gd name="adj1" fmla="val -22444"/>
              <a:gd name="adj2" fmla="val 74500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Prevents device from setting </a:t>
            </a:r>
            <a:r>
              <a:rPr lang="en-US" sz="2800" dirty="0" err="1">
                <a:solidFill>
                  <a:srgbClr val="000000"/>
                </a:solidFill>
                <a:latin typeface="Helvetica"/>
                <a:cs typeface="Helvetica"/>
              </a:rPr>
              <a:t>δ</a:t>
            </a:r>
            <a:r>
              <a:rPr lang="en-US" sz="2800" baseline="-25000" dirty="0" err="1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= </a:t>
            </a:r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–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x’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212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7" grpId="0" animBg="1"/>
      <p:bldP spid="17" grpId="1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If the device </a:t>
            </a:r>
            <a:r>
              <a:rPr lang="en-US" dirty="0" smtClean="0">
                <a:sym typeface="Wingdings"/>
              </a:rPr>
              <a:t>uses strong </a:t>
            </a:r>
            <a:r>
              <a:rPr lang="en-US" dirty="0">
                <a:sym typeface="Wingdings"/>
              </a:rPr>
              <a:t>randomness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ym typeface="Wingdings"/>
              </a:rPr>
              <a:t> EA learns no useful info about the </a:t>
            </a:r>
            <a:r>
              <a:rPr lang="en-US" dirty="0" smtClean="0">
                <a:sym typeface="Wingdings"/>
              </a:rPr>
              <a:t>secrets</a:t>
            </a:r>
            <a:endParaRPr lang="en-US" dirty="0" smtClean="0"/>
          </a:p>
          <a:p>
            <a:r>
              <a:rPr lang="en-US" dirty="0" smtClean="0"/>
              <a:t>If the device uses strong randomness OR the EA is correct: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 Device ends up with a strong key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Even if the EA is untrustworthy, device is better off running the protocol</a:t>
            </a:r>
          </a:p>
          <a:p>
            <a:pPr lvl="1">
              <a:buFont typeface="Wingdings" charset="0"/>
              <a:buChar char="à"/>
            </a:pP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0874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1" y="1868012"/>
            <a:ext cx="1815186" cy="1520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879" y="1868012"/>
            <a:ext cx="1172659" cy="19499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57394" y="2242985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57394" y="3969870"/>
            <a:ext cx="3827215" cy="0"/>
          </a:xfrm>
          <a:prstGeom prst="straightConnector1">
            <a:avLst/>
          </a:prstGeom>
          <a:ln w="101600" cmpd="sng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61949" y="1623419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C(x), C(y)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5181" y="3348911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x’, y’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7394" y="6148061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14021" y="5458915"/>
            <a:ext cx="31226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/>
                <a:cs typeface="Helvetica"/>
              </a:rPr>
              <a:t>n</a:t>
            </a:r>
            <a:r>
              <a:rPr lang="en-US" sz="3200" dirty="0" smtClean="0">
                <a:latin typeface="Helvetica"/>
                <a:cs typeface="Helvetica"/>
              </a:rPr>
              <a:t>, </a:t>
            </a:r>
            <a:r>
              <a:rPr lang="en-US" sz="3200" dirty="0" err="1" smtClean="0">
                <a:latin typeface="Helvetica"/>
                <a:cs typeface="Helvetica"/>
              </a:rPr>
              <a:t>δ</a:t>
            </a:r>
            <a:r>
              <a:rPr lang="en-US" sz="3200" baseline="-25000" dirty="0" err="1" smtClean="0">
                <a:latin typeface="Helvetica"/>
                <a:cs typeface="Helvetica"/>
              </a:rPr>
              <a:t>x</a:t>
            </a:r>
            <a:r>
              <a:rPr lang="en-US" sz="3200" dirty="0" smtClean="0">
                <a:latin typeface="Helvetica"/>
                <a:cs typeface="Helvetica"/>
              </a:rPr>
              <a:t>, </a:t>
            </a:r>
            <a:r>
              <a:rPr lang="en-US" sz="3200" dirty="0" err="1" smtClean="0">
                <a:latin typeface="Helvetica"/>
                <a:cs typeface="Helvetica"/>
              </a:rPr>
              <a:t>δ</a:t>
            </a:r>
            <a:r>
              <a:rPr lang="en-US" sz="3200" baseline="-25000" dirty="0" err="1" smtClean="0">
                <a:latin typeface="Helvetica"/>
                <a:cs typeface="Helvetica"/>
              </a:rPr>
              <a:t>y</a:t>
            </a:r>
            <a:r>
              <a:rPr lang="en-US" sz="3200" dirty="0" smtClean="0">
                <a:latin typeface="Helvetica"/>
                <a:cs typeface="Helvetica"/>
              </a:rPr>
              <a:t>, π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5792234" y="3295373"/>
            <a:ext cx="3237289" cy="1380913"/>
          </a:xfrm>
          <a:prstGeom prst="wedgeRectCallout">
            <a:avLst>
              <a:gd name="adj1" fmla="val -53306"/>
              <a:gd name="adj2" fmla="val 115463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Zero-knowledge proof leaks no info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1078602" y="4143506"/>
            <a:ext cx="3781681" cy="1065560"/>
          </a:xfrm>
          <a:prstGeom prst="wedgeRectCallout">
            <a:avLst>
              <a:gd name="adj1" fmla="val 44812"/>
              <a:gd name="adj2" fmla="val 79902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Helvetica"/>
                <a:cs typeface="Helvetica"/>
              </a:rPr>
              <a:t>δs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are O(log p),</a:t>
            </a:r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so they don’t leak “much”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Claim 1</a:t>
            </a:r>
            <a:r>
              <a:rPr lang="en-US" sz="2800" dirty="0" smtClean="0"/>
              <a:t>: If device uses strong randomness, EA learns no useful info</a:t>
            </a:r>
            <a:endParaRPr lang="en-US" sz="2800" dirty="0"/>
          </a:p>
        </p:txBody>
      </p:sp>
      <p:sp>
        <p:nvSpPr>
          <p:cNvPr id="23" name="Rectangular Callout 22"/>
          <p:cNvSpPr/>
          <p:nvPr/>
        </p:nvSpPr>
        <p:spPr>
          <a:xfrm>
            <a:off x="5958545" y="441800"/>
            <a:ext cx="3237289" cy="1380913"/>
          </a:xfrm>
          <a:prstGeom prst="wedgeRectCallout">
            <a:avLst>
              <a:gd name="adj1" fmla="val -52260"/>
              <a:gd name="adj2" fmla="val 61508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Randomized commitments leak no info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640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1" y="1868012"/>
            <a:ext cx="1815186" cy="1520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879" y="1868012"/>
            <a:ext cx="1172659" cy="19499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57394" y="2242985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57394" y="3969870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61949" y="1623419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C(x), C(y)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5181" y="3348911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x’, y’</a:t>
            </a:r>
            <a:endParaRPr lang="en-US" sz="3200" dirty="0">
              <a:latin typeface="Helvetica"/>
              <a:cs typeface="Helvetic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7394" y="6148061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14021" y="5458915"/>
            <a:ext cx="31226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/>
                <a:cs typeface="Helvetica"/>
              </a:rPr>
              <a:t>n</a:t>
            </a:r>
            <a:r>
              <a:rPr lang="en-US" sz="3200" dirty="0" smtClean="0">
                <a:latin typeface="Helvetica"/>
                <a:cs typeface="Helvetica"/>
              </a:rPr>
              <a:t>, </a:t>
            </a:r>
            <a:r>
              <a:rPr lang="en-US" sz="3200" dirty="0" err="1" smtClean="0">
                <a:latin typeface="Helvetica"/>
                <a:cs typeface="Helvetica"/>
              </a:rPr>
              <a:t>δ</a:t>
            </a:r>
            <a:r>
              <a:rPr lang="en-US" sz="3200" baseline="-25000" dirty="0" err="1" smtClean="0">
                <a:latin typeface="Helvetica"/>
                <a:cs typeface="Helvetica"/>
              </a:rPr>
              <a:t>x</a:t>
            </a:r>
            <a:r>
              <a:rPr lang="en-US" sz="3200" dirty="0" smtClean="0">
                <a:latin typeface="Helvetica"/>
                <a:cs typeface="Helvetica"/>
              </a:rPr>
              <a:t>, </a:t>
            </a:r>
            <a:r>
              <a:rPr lang="en-US" sz="3200" dirty="0" err="1" smtClean="0">
                <a:latin typeface="Helvetica"/>
                <a:cs typeface="Helvetica"/>
              </a:rPr>
              <a:t>δ</a:t>
            </a:r>
            <a:r>
              <a:rPr lang="en-US" sz="3200" baseline="-25000" dirty="0" err="1" smtClean="0">
                <a:latin typeface="Helvetica"/>
                <a:cs typeface="Helvetica"/>
              </a:rPr>
              <a:t>y</a:t>
            </a:r>
            <a:r>
              <a:rPr lang="en-US" sz="3200" dirty="0" smtClean="0">
                <a:latin typeface="Helvetica"/>
                <a:cs typeface="Helvetica"/>
              </a:rPr>
              <a:t>, π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Claim 2</a:t>
            </a:r>
            <a:r>
              <a:rPr lang="en-US" sz="3200" dirty="0" smtClean="0"/>
              <a:t>: Correct EA will </a:t>
            </a:r>
            <a:r>
              <a:rPr lang="en-US" sz="3200" i="1" dirty="0" smtClean="0"/>
              <a:t>never</a:t>
            </a:r>
            <a:r>
              <a:rPr lang="en-US" sz="3200" dirty="0" smtClean="0"/>
              <a:t> sign a key sampled from a distribution with low min-entropy</a:t>
            </a:r>
            <a:endParaRPr lang="en-US" sz="3200" dirty="0"/>
          </a:p>
        </p:txBody>
      </p:sp>
      <p:sp>
        <p:nvSpPr>
          <p:cNvPr id="17" name="Rectangular Callout 16"/>
          <p:cNvSpPr/>
          <p:nvPr/>
        </p:nvSpPr>
        <p:spPr>
          <a:xfrm>
            <a:off x="5792234" y="2437078"/>
            <a:ext cx="3237289" cy="1380913"/>
          </a:xfrm>
          <a:prstGeom prst="wedgeRectCallout">
            <a:avLst>
              <a:gd name="adj1" fmla="val -52260"/>
              <a:gd name="adj2" fmla="val 61508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Given x, x’, y, y’, there are only a few valid keys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5545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1" y="1868012"/>
            <a:ext cx="1815186" cy="1520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879" y="1868012"/>
            <a:ext cx="1172659" cy="19499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57394" y="2242985"/>
            <a:ext cx="3827215" cy="0"/>
          </a:xfrm>
          <a:prstGeom prst="straightConnector1">
            <a:avLst/>
          </a:prstGeom>
          <a:ln w="101600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57394" y="3969870"/>
            <a:ext cx="3827215" cy="0"/>
          </a:xfrm>
          <a:prstGeom prst="straightConnector1">
            <a:avLst/>
          </a:prstGeom>
          <a:ln w="101600" cmpd="sng">
            <a:solidFill>
              <a:srgbClr val="BFBFBF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61949" y="1623419"/>
            <a:ext cx="23398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C(</a:t>
            </a:r>
            <a:r>
              <a:rPr lang="en-US" sz="3200" b="1" dirty="0" smtClean="0">
                <a:solidFill>
                  <a:srgbClr val="0000FF"/>
                </a:solidFill>
                <a:latin typeface="Helvetica"/>
                <a:cs typeface="Helvetica"/>
              </a:rPr>
              <a:t>x</a:t>
            </a:r>
            <a:r>
              <a:rPr lang="en-US" sz="3200" dirty="0" smtClean="0">
                <a:latin typeface="Helvetica"/>
                <a:cs typeface="Helvetica"/>
              </a:rPr>
              <a:t>), C(</a:t>
            </a:r>
            <a:r>
              <a:rPr lang="en-US" sz="3200" b="1" dirty="0" smtClean="0">
                <a:solidFill>
                  <a:srgbClr val="0000FF"/>
                </a:solidFill>
                <a:latin typeface="Helvetica"/>
                <a:cs typeface="Helvetica"/>
              </a:rPr>
              <a:t>y</a:t>
            </a:r>
            <a:r>
              <a:rPr lang="en-US" sz="3200" dirty="0" smtClean="0">
                <a:latin typeface="Helvetica"/>
                <a:cs typeface="Helvetica"/>
              </a:rPr>
              <a:t>)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5181" y="3348911"/>
            <a:ext cx="233982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x’, y’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7394" y="6148061"/>
            <a:ext cx="3827215" cy="0"/>
          </a:xfrm>
          <a:prstGeom prst="straightConnector1">
            <a:avLst/>
          </a:prstGeom>
          <a:ln w="101600" cmpd="sng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14021" y="5458915"/>
            <a:ext cx="31226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, </a:t>
            </a:r>
            <a:r>
              <a:rPr lang="en-US" sz="32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δ</a:t>
            </a:r>
            <a:r>
              <a:rPr lang="en-US" sz="3200" baseline="-250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x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, </a:t>
            </a:r>
            <a:r>
              <a:rPr lang="en-US" sz="32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δ</a:t>
            </a:r>
            <a:r>
              <a:rPr lang="en-US" sz="3200" baseline="-250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y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, π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Claim 2</a:t>
            </a:r>
            <a:r>
              <a:rPr lang="en-US" sz="3200" dirty="0" smtClean="0"/>
              <a:t>: Correct EA will </a:t>
            </a:r>
            <a:r>
              <a:rPr lang="en-US" sz="3200" i="1" dirty="0" smtClean="0"/>
              <a:t>never</a:t>
            </a:r>
            <a:r>
              <a:rPr lang="en-US" sz="3200" dirty="0" smtClean="0"/>
              <a:t> sign a key sampled from a distribution with low min-entropy</a:t>
            </a:r>
            <a:endParaRPr lang="en-US" sz="3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283200" y="3127534"/>
            <a:ext cx="3403600" cy="1918599"/>
          </a:xfrm>
          <a:prstGeom prst="wedgeRectCallout">
            <a:avLst>
              <a:gd name="adj1" fmla="val -59060"/>
              <a:gd name="adj2" fmla="val -94225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A faulty device’s only option is to pick a “tricky” x and y 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3200" y="5274053"/>
            <a:ext cx="3403600" cy="1354667"/>
          </a:xfrm>
          <a:prstGeom prst="rect">
            <a:avLst/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We prove that no such “tricky” </a:t>
            </a:r>
            <a:b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values exist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7372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Entropy Authorities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61" y="4247181"/>
            <a:ext cx="1815186" cy="1520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879" y="1868012"/>
            <a:ext cx="1172659" cy="1949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179" y="1286984"/>
            <a:ext cx="1172659" cy="1949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859" y="1286984"/>
            <a:ext cx="1172659" cy="1949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990" y="1417638"/>
            <a:ext cx="1172659" cy="1949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3" y="2545027"/>
            <a:ext cx="1172659" cy="194997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713342" y="4378489"/>
            <a:ext cx="1845887" cy="862839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88685" y="3515650"/>
            <a:ext cx="919776" cy="862839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" idx="0"/>
          </p:cNvCxnSpPr>
          <p:nvPr/>
        </p:nvCxnSpPr>
        <p:spPr>
          <a:xfrm>
            <a:off x="4603871" y="3514690"/>
            <a:ext cx="12183" cy="732491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23647" y="3451745"/>
            <a:ext cx="681356" cy="926744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828381" y="4108181"/>
            <a:ext cx="1513337" cy="926744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098" y="3880898"/>
            <a:ext cx="1823479" cy="1830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97" y="4973286"/>
            <a:ext cx="1919340" cy="1857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53250" y="4233891"/>
            <a:ext cx="1823479" cy="18308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7794">
            <a:off x="541822" y="4312367"/>
            <a:ext cx="1919340" cy="18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1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Threat Model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Protocol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Evaluation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4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Generation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110633"/>
              </p:ext>
            </p:extLst>
          </p:nvPr>
        </p:nvGraphicFramePr>
        <p:xfrm>
          <a:off x="457200" y="3150744"/>
          <a:ext cx="8229600" cy="246905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57867"/>
                <a:gridCol w="1524000"/>
                <a:gridCol w="1591733"/>
                <a:gridCol w="1676400"/>
                <a:gridCol w="1879600"/>
              </a:tblGrid>
              <a:tr h="4535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No proto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Proto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Proto+net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Slowdown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051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RSA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2048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59.16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96.93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101.57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1.7x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12133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EC-DSA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</a:b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224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0.45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0.84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1.61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3.6x</a:t>
                      </a:r>
                      <a:endParaRPr lang="en-US" sz="28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870" y="5771662"/>
            <a:ext cx="846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Wall-clock time (in seconds) to generate a key on </a:t>
            </a:r>
            <a:r>
              <a:rPr lang="en-US" sz="2400" dirty="0">
                <a:latin typeface="Helvetica"/>
                <a:cs typeface="Helvetica"/>
              </a:rPr>
              <a:t>a Linksys </a:t>
            </a:r>
            <a:r>
              <a:rPr lang="en-US" sz="2400" dirty="0" smtClean="0">
                <a:latin typeface="Helvetica"/>
                <a:cs typeface="Helvetica"/>
              </a:rPr>
              <a:t>E2500</a:t>
            </a:r>
            <a:r>
              <a:rPr lang="en-US" sz="2400" dirty="0">
                <a:latin typeface="Helvetica"/>
                <a:cs typeface="Helvetica"/>
              </a:rPr>
              <a:t>-NP home </a:t>
            </a:r>
            <a:r>
              <a:rPr lang="en-US" sz="2400" dirty="0" smtClean="0">
                <a:latin typeface="Helvetica"/>
                <a:cs typeface="Helvetica"/>
              </a:rPr>
              <a:t>router.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EA </a:t>
            </a:r>
            <a:r>
              <a:rPr lang="en-US" sz="2400" dirty="0">
                <a:latin typeface="Helvetica"/>
                <a:cs typeface="Helvetica"/>
              </a:rPr>
              <a:t>is modern Linux </a:t>
            </a:r>
            <a:r>
              <a:rPr lang="en-US" sz="2400" dirty="0" smtClean="0">
                <a:latin typeface="Helvetica"/>
                <a:cs typeface="Helvetica"/>
              </a:rPr>
              <a:t>server 5000 km away (80ms RTT)</a:t>
            </a: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414230" y="1686174"/>
            <a:ext cx="3237289" cy="1216418"/>
          </a:xfrm>
          <a:prstGeom prst="wedgeRectCallout">
            <a:avLst>
              <a:gd name="adj1" fmla="val 40324"/>
              <a:gd name="adj2" fmla="val 120438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Less than 2x slowdown for RSA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669164" y="2221812"/>
            <a:ext cx="3508222" cy="1216418"/>
          </a:xfrm>
          <a:prstGeom prst="wedgeRectCallout">
            <a:avLst>
              <a:gd name="adj1" fmla="val -476"/>
              <a:gd name="adj2" fmla="val 164984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Less than 2 seconds for EC-DSA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8153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3500" b="350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Overhead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07840" y="4859866"/>
            <a:ext cx="66111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ular Callout 4"/>
          <p:cNvSpPr/>
          <p:nvPr/>
        </p:nvSpPr>
        <p:spPr>
          <a:xfrm>
            <a:off x="4978401" y="1758970"/>
            <a:ext cx="3708399" cy="1216418"/>
          </a:xfrm>
          <a:prstGeom prst="wedgeRectCallout">
            <a:avLst>
              <a:gd name="adj1" fmla="val 15648"/>
              <a:gd name="adj2" fmla="val 182419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Overhead diminishes for RSA keys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941039" y="1727640"/>
            <a:ext cx="3708399" cy="1216418"/>
          </a:xfrm>
          <a:prstGeom prst="wedgeRectCallout">
            <a:avLst>
              <a:gd name="adj1" fmla="val 7428"/>
              <a:gd name="adj2" fmla="val 168498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Slowdown tends to 4x for EC-DSA keys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7625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Bottlenecks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255" b="-1525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25870" y="5971717"/>
            <a:ext cx="846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RSA-2048 key </a:t>
            </a:r>
            <a:r>
              <a:rPr lang="en-US" sz="2000" dirty="0">
                <a:latin typeface="Helvetica"/>
                <a:cs typeface="Helvetica"/>
              </a:rPr>
              <a:t>on Linksys E2500-NP home router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25245" y="1498601"/>
            <a:ext cx="2949422" cy="686722"/>
          </a:xfrm>
          <a:prstGeom prst="wedgeRectCallout">
            <a:avLst>
              <a:gd name="adj1" fmla="val -21107"/>
              <a:gd name="adj2" fmla="val 216606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Protocol cost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Left Brace 6"/>
          <p:cNvSpPr/>
          <p:nvPr/>
        </p:nvSpPr>
        <p:spPr>
          <a:xfrm rot="10800000">
            <a:off x="6299201" y="2726268"/>
            <a:ext cx="575732" cy="1236132"/>
          </a:xfrm>
          <a:prstGeom prst="leftBrace">
            <a:avLst/>
          </a:prstGeom>
          <a:ln w="5715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8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26556" y="1739506"/>
            <a:ext cx="3742410" cy="4144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73" y="2922369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876812" y="1309641"/>
            <a:ext cx="1141764" cy="96409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50661" y="4484269"/>
            <a:ext cx="164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000000"/>
                </a:solidFill>
                <a:latin typeface="Helvetica"/>
                <a:cs typeface="Helvetica"/>
              </a:rPr>
              <a:t>n</a:t>
            </a:r>
            <a:r>
              <a:rPr lang="en-US" sz="3600" dirty="0" smtClean="0">
                <a:solidFill>
                  <a:srgbClr val="000000"/>
                </a:solidFill>
                <a:latin typeface="Helvetica"/>
                <a:cs typeface="Helvetica"/>
              </a:rPr>
              <a:t> = </a:t>
            </a:r>
            <a:r>
              <a:rPr lang="en-US" sz="3600" i="1" dirty="0" err="1" smtClean="0">
                <a:solidFill>
                  <a:srgbClr val="000000"/>
                </a:solidFill>
                <a:latin typeface="Helvetica"/>
                <a:cs typeface="Helvetica"/>
              </a:rPr>
              <a:t>pq</a:t>
            </a:r>
            <a:endParaRPr lang="en-US" sz="36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912635" y="1739506"/>
            <a:ext cx="3742410" cy="414437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64823" y="1205271"/>
            <a:ext cx="1350082" cy="89953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earth.png"/>
          <p:cNvPicPr>
            <a:picLocks noChangeAspect="1"/>
          </p:cNvPicPr>
          <p:nvPr/>
        </p:nvPicPr>
        <p:blipFill>
          <a:blip r:embed="rId4"/>
          <a:srcRect l="-41825" r="-41825"/>
          <a:stretch>
            <a:fillRect/>
          </a:stretch>
        </p:blipFill>
        <p:spPr>
          <a:xfrm>
            <a:off x="2820359" y="175602"/>
            <a:ext cx="3222908" cy="17724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88" y="3074769"/>
            <a:ext cx="1815186" cy="15207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10060" y="4636669"/>
            <a:ext cx="207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Helvetica"/>
                <a:cs typeface="Helvetica"/>
              </a:rPr>
              <a:t>n’</a:t>
            </a:r>
            <a:r>
              <a:rPr lang="en-US" sz="3600" dirty="0" smtClean="0">
                <a:solidFill>
                  <a:srgbClr val="000000"/>
                </a:solidFill>
                <a:latin typeface="Helvetica"/>
                <a:cs typeface="Helvetica"/>
              </a:rPr>
              <a:t> = </a:t>
            </a:r>
            <a:r>
              <a:rPr lang="en-US" sz="3600" i="1" dirty="0" err="1" smtClean="0">
                <a:solidFill>
                  <a:srgbClr val="000000"/>
                </a:solidFill>
                <a:latin typeface="Helvetica"/>
                <a:cs typeface="Helvetica"/>
              </a:rPr>
              <a:t>pq</a:t>
            </a:r>
            <a:r>
              <a:rPr lang="en-US" sz="3600" i="1" dirty="0" smtClean="0">
                <a:solidFill>
                  <a:srgbClr val="000000"/>
                </a:solidFill>
                <a:latin typeface="Helvetica"/>
                <a:cs typeface="Helvetica"/>
              </a:rPr>
              <a:t>’</a:t>
            </a:r>
            <a:endParaRPr lang="en-US" sz="36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99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Hedged PKC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[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Bellare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et al., ASIACRYPT 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’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09]</a:t>
            </a:r>
          </a:p>
          <a:p>
            <a:r>
              <a:rPr lang="en-US" dirty="0" smtClean="0">
                <a:sym typeface="Wingdings"/>
              </a:rPr>
              <a:t>Better random values</a:t>
            </a:r>
          </a:p>
          <a:p>
            <a:pPr lvl="1"/>
            <a:r>
              <a:rPr lang="en-US" dirty="0" smtClean="0">
                <a:sym typeface="Wingdings"/>
              </a:rPr>
              <a:t>Hardware RNG</a:t>
            </a:r>
          </a:p>
          <a:p>
            <a:pPr lvl="1"/>
            <a:r>
              <a:rPr lang="en-US" dirty="0" err="1" smtClean="0">
                <a:sym typeface="Wingdings"/>
              </a:rPr>
              <a:t>Entropics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[Mowery et al. Oakland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’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13]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Juels</a:t>
            </a:r>
            <a:r>
              <a:rPr lang="en-US" dirty="0" smtClean="0">
                <a:sym typeface="Wingdings"/>
              </a:rPr>
              <a:t>-Guajardo Protocol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[PKC ‘02]</a:t>
            </a:r>
          </a:p>
          <a:p>
            <a:pPr lvl="1"/>
            <a:r>
              <a:rPr lang="en-US" dirty="0" smtClean="0">
                <a:sym typeface="Wingdings"/>
              </a:rPr>
              <a:t>Defends against </a:t>
            </a:r>
            <a:r>
              <a:rPr lang="en-US" i="1" dirty="0" err="1" smtClean="0">
                <a:sym typeface="Wingdings"/>
              </a:rPr>
              <a:t>kleptography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Requires heavier primitives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(24x more big exponentiations)</a:t>
            </a:r>
          </a:p>
          <a:p>
            <a:pPr lvl="1"/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6489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7" y="1632300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40133" y="3444096"/>
            <a:ext cx="3616559" cy="1868786"/>
          </a:xfrm>
          <a:prstGeom prst="straightConnector1">
            <a:avLst/>
          </a:prstGeom>
          <a:ln w="2032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08" y="3891134"/>
            <a:ext cx="2045688" cy="846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180" y="3904357"/>
            <a:ext cx="2237212" cy="3159904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356000" y="1551852"/>
            <a:ext cx="5569392" cy="1601188"/>
          </a:xfrm>
          <a:prstGeom prst="cloudCallout">
            <a:avLst>
              <a:gd name="adj1" fmla="val 18771"/>
              <a:gd name="adj2" fmla="val 912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Helvetica"/>
                <a:cs typeface="Helvetica"/>
              </a:rPr>
              <a:t>?!?!?!?!</a:t>
            </a:r>
            <a:endParaRPr lang="en-US" sz="42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6915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With our protocol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7" y="1632300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40133" y="3444096"/>
            <a:ext cx="3616559" cy="1868786"/>
          </a:xfrm>
          <a:prstGeom prst="straightConnector1">
            <a:avLst/>
          </a:prstGeom>
          <a:ln w="2032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08" y="3420316"/>
            <a:ext cx="2045688" cy="846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892" y="3549673"/>
            <a:ext cx="1435116" cy="1435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392" y="1815527"/>
            <a:ext cx="1959000" cy="186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180" y="3904357"/>
            <a:ext cx="2237212" cy="3159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7326" y="3819692"/>
            <a:ext cx="721342" cy="523220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EA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alphaModFix amt="55000"/>
          </a:blip>
          <a:stretch>
            <a:fillRect/>
          </a:stretch>
        </p:blipFill>
        <p:spPr>
          <a:xfrm>
            <a:off x="3981413" y="1273661"/>
            <a:ext cx="608790" cy="101233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2957397" y="1997713"/>
            <a:ext cx="801803" cy="365413"/>
          </a:xfrm>
          <a:prstGeom prst="straightConnector1">
            <a:avLst/>
          </a:prstGeom>
          <a:ln w="76200" cmpd="sng">
            <a:solidFill>
              <a:srgbClr val="008000">
                <a:alpha val="50000"/>
              </a:srgbClr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91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“entropy authorities” is a practical way to prevent weak cryptographic keys</a:t>
            </a:r>
          </a:p>
          <a:p>
            <a:r>
              <a:rPr lang="en-US" dirty="0" smtClean="0"/>
              <a:t>Other parts of the stack need help too</a:t>
            </a:r>
          </a:p>
          <a:p>
            <a:pPr lvl="1"/>
            <a:r>
              <a:rPr lang="en-US" dirty="0" smtClean="0"/>
              <a:t>Signing </a:t>
            </a:r>
            <a:r>
              <a:rPr lang="en-US" dirty="0" err="1" smtClean="0"/>
              <a:t>nonces</a:t>
            </a:r>
            <a:r>
              <a:rPr lang="en-US" dirty="0" smtClean="0"/>
              <a:t>, ASLR, DNS source ports, …</a:t>
            </a:r>
          </a:p>
          <a:p>
            <a:r>
              <a:rPr lang="en-US" dirty="0" smtClean="0"/>
              <a:t>Interested in running an entropy authority? Let’s talk!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8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3333" y="105833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Questions?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Henry Corrigan-Gibbs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henrycg@stanford.edu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http://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github.com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henrycg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earand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Thanks to David </a:t>
            </a:r>
            <a:r>
              <a:rPr lang="en-US" sz="2600" dirty="0" err="1">
                <a:solidFill>
                  <a:schemeClr val="bg1">
                    <a:lumMod val="85000"/>
                  </a:schemeClr>
                </a:solidFill>
              </a:rPr>
              <a:t>Wolinsky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</a:rPr>
              <a:t>Ewa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1">
                    <a:lumMod val="85000"/>
                  </a:schemeClr>
                </a:solidFill>
              </a:rPr>
              <a:t>Syta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, Phil 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Levis,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</a:rPr>
              <a:t>Suman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Jana,</a:t>
            </a:r>
            <a:b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US" sz="2600" dirty="0" err="1">
                <a:solidFill>
                  <a:schemeClr val="bg1">
                    <a:lumMod val="85000"/>
                  </a:schemeClr>
                </a:solidFill>
              </a:rPr>
              <a:t>Zooko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 Wilcox-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</a:rPr>
              <a:t>O’Hearn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8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09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1456267" y="5469458"/>
            <a:ext cx="626533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456267" y="491047"/>
            <a:ext cx="0" cy="49784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6519333" y="1456227"/>
            <a:ext cx="0" cy="4147119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3"/>
          </p:cNvCxnSpPr>
          <p:nvPr/>
        </p:nvCxnSpPr>
        <p:spPr>
          <a:xfrm flipH="1">
            <a:off x="1285545" y="1456227"/>
            <a:ext cx="5233788" cy="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037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88" y="198659"/>
            <a:ext cx="74367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q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2854" y="560334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88" y="1163839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0946" y="1766504"/>
            <a:ext cx="4032928" cy="230832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Warning: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Simplification ahead!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369732" y="2793960"/>
            <a:ext cx="1303866" cy="1032934"/>
          </a:xfrm>
          <a:prstGeom prst="rect">
            <a:avLst/>
          </a:prstGeom>
          <a:pattFill prst="dkDnDiag">
            <a:fgClr>
              <a:srgbClr val="FF66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456267" y="5469458"/>
            <a:ext cx="626533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456267" y="491047"/>
            <a:ext cx="0" cy="49784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6519333" y="1456227"/>
            <a:ext cx="0" cy="4147119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3"/>
          </p:cNvCxnSpPr>
          <p:nvPr/>
        </p:nvCxnSpPr>
        <p:spPr>
          <a:xfrm flipH="1">
            <a:off x="1285545" y="1456227"/>
            <a:ext cx="5233788" cy="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037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88" y="198659"/>
            <a:ext cx="74367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q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2854" y="560334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88" y="1163839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69732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56267" y="3826894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83253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Helvetica"/>
                <a:cs typeface="Helvetica"/>
              </a:rPr>
              <a:t>x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920" y="353450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73598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54877" y="2793960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56224" y="5480543"/>
            <a:ext cx="1577294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x+2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87654" y="2501572"/>
            <a:ext cx="1643921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3976309" y="555630"/>
            <a:ext cx="4067024" cy="1216418"/>
          </a:xfrm>
          <a:prstGeom prst="wedgeRectCallout">
            <a:avLst>
              <a:gd name="adj1" fmla="val -41798"/>
              <a:gd name="adj2" fmla="val 124614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x’ and y’ are k-bit values, so box has area 2</a:t>
            </a:r>
            <a:r>
              <a:rPr lang="en-US" sz="28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2k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38052" y="6065319"/>
            <a:ext cx="1663359" cy="6976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Picked by device</a:t>
            </a: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34881" y="6065319"/>
            <a:ext cx="1403522" cy="6976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Max EA value</a:t>
            </a: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3518" y="6065120"/>
            <a:ext cx="1663359" cy="6976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Order of group</a:t>
            </a: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3787386" y="3500421"/>
            <a:ext cx="468566" cy="13038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33120" y="4211384"/>
            <a:ext cx="1403522" cy="6976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k</a:t>
            </a: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2792153" y="2815415"/>
            <a:ext cx="468566" cy="10114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57197" y="2943177"/>
            <a:ext cx="1403522" cy="6976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k</a:t>
            </a: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765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/>
      <p:bldP spid="21" grpId="0"/>
      <p:bldP spid="26" grpId="0"/>
      <p:bldP spid="28" grpId="0"/>
      <p:bldP spid="30" grpId="0" animBg="1"/>
      <p:bldP spid="22" grpId="0"/>
      <p:bldP spid="23" grpId="0"/>
      <p:bldP spid="3" grpId="0" animBg="1"/>
      <p:bldP spid="33" grpId="0"/>
      <p:bldP spid="34" grpId="0" animBg="1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369732" y="2793960"/>
            <a:ext cx="1303866" cy="1032934"/>
          </a:xfrm>
          <a:prstGeom prst="rect">
            <a:avLst/>
          </a:prstGeom>
          <a:pattFill prst="dkDnDiag">
            <a:fgClr>
              <a:srgbClr val="FF66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456267" y="5469458"/>
            <a:ext cx="626533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456267" y="491047"/>
            <a:ext cx="0" cy="49784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6519333" y="1456227"/>
            <a:ext cx="0" cy="4147119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3"/>
          </p:cNvCxnSpPr>
          <p:nvPr/>
        </p:nvCxnSpPr>
        <p:spPr>
          <a:xfrm flipH="1">
            <a:off x="1285545" y="1456227"/>
            <a:ext cx="5233788" cy="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037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88" y="198659"/>
            <a:ext cx="74367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q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2854" y="560334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88" y="1163839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69732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56267" y="3826894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83253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Helvetica"/>
                <a:cs typeface="Helvetica"/>
              </a:rPr>
              <a:t>x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920" y="353450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73598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54877" y="2793960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56224" y="5480543"/>
            <a:ext cx="1577294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x+2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87654" y="2501572"/>
            <a:ext cx="1643921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788635" y="761224"/>
            <a:ext cx="0" cy="468602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454877" y="3086348"/>
            <a:ext cx="5842000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0215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elvetica"/>
                <a:cs typeface="Helvetica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8119" y="2793960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y’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3502155" y="783435"/>
            <a:ext cx="5190233" cy="1281001"/>
          </a:xfrm>
          <a:prstGeom prst="wedgeRectCallout">
            <a:avLst>
              <a:gd name="adj1" fmla="val -42831"/>
              <a:gd name="adj2" fmla="val 121006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EA’s random choice of x’ and y’ determines </a:t>
            </a: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(+/- </a:t>
            </a:r>
            <a:r>
              <a:rPr lang="en-US" sz="2800" dirty="0" err="1" smtClean="0">
                <a:solidFill>
                  <a:schemeClr val="tx1"/>
                </a:solidFill>
                <a:latin typeface="Helvetica"/>
                <a:cs typeface="Helvetica"/>
              </a:rPr>
              <a:t>δs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3900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369732" y="2793960"/>
            <a:ext cx="1303866" cy="1032934"/>
          </a:xfrm>
          <a:prstGeom prst="rect">
            <a:avLst/>
          </a:prstGeom>
          <a:pattFill prst="dkDnDiag">
            <a:fgClr>
              <a:srgbClr val="FF66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456267" y="5469458"/>
            <a:ext cx="626533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456267" y="491047"/>
            <a:ext cx="0" cy="49784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6519333" y="1456227"/>
            <a:ext cx="0" cy="4147119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3"/>
          </p:cNvCxnSpPr>
          <p:nvPr/>
        </p:nvCxnSpPr>
        <p:spPr>
          <a:xfrm flipH="1">
            <a:off x="1285545" y="1456227"/>
            <a:ext cx="5233788" cy="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037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88" y="198659"/>
            <a:ext cx="74367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q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2854" y="560334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88" y="1163839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69732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56267" y="3826894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83253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Helvetica"/>
                <a:cs typeface="Helvetica"/>
              </a:rPr>
              <a:t>x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920" y="353450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73598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54877" y="2793960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56224" y="5480543"/>
            <a:ext cx="1577294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x+2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87654" y="2501572"/>
            <a:ext cx="1643921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468287" y="761224"/>
            <a:ext cx="0" cy="468602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454877" y="3032684"/>
            <a:ext cx="5842000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17198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elvetica"/>
                <a:cs typeface="Helvetica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8119" y="2793960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y’</a:t>
            </a:r>
          </a:p>
        </p:txBody>
      </p:sp>
    </p:spTree>
    <p:extLst>
      <p:ext uri="{BB962C8B-B14F-4D97-AF65-F5344CB8AC3E}">
        <p14:creationId xmlns:p14="http://schemas.microsoft.com/office/powerpoint/2010/main" val="68732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26556" y="1739506"/>
            <a:ext cx="3742410" cy="4144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73" y="2922369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876812" y="1309641"/>
            <a:ext cx="1141764" cy="96409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50661" y="4484269"/>
            <a:ext cx="164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Helvetica"/>
                <a:cs typeface="Helvetica"/>
              </a:rPr>
              <a:t>n</a:t>
            </a:r>
            <a:r>
              <a:rPr lang="en-US" sz="3600" dirty="0" smtClean="0">
                <a:latin typeface="Helvetica"/>
                <a:cs typeface="Helvetica"/>
              </a:rPr>
              <a:t> = </a:t>
            </a:r>
            <a:r>
              <a:rPr lang="en-US" sz="3600" b="1" i="1" dirty="0" err="1" smtClean="0">
                <a:solidFill>
                  <a:srgbClr val="FF0000"/>
                </a:solidFill>
                <a:latin typeface="Helvetica"/>
                <a:cs typeface="Helvetica"/>
              </a:rPr>
              <a:t>p</a:t>
            </a:r>
            <a:r>
              <a:rPr lang="en-US" sz="3600" i="1" dirty="0" err="1" smtClean="0">
                <a:latin typeface="Helvetica"/>
                <a:cs typeface="Helvetica"/>
              </a:rPr>
              <a:t>q</a:t>
            </a:r>
            <a:endParaRPr lang="en-US" sz="3600" i="1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912635" y="1739506"/>
            <a:ext cx="3742410" cy="414437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64823" y="1205271"/>
            <a:ext cx="1350082" cy="89953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earth.png"/>
          <p:cNvPicPr>
            <a:picLocks noChangeAspect="1"/>
          </p:cNvPicPr>
          <p:nvPr/>
        </p:nvPicPr>
        <p:blipFill>
          <a:blip r:embed="rId4"/>
          <a:srcRect l="-41825" r="-41825"/>
          <a:stretch>
            <a:fillRect/>
          </a:stretch>
        </p:blipFill>
        <p:spPr>
          <a:xfrm>
            <a:off x="2820359" y="175602"/>
            <a:ext cx="3222908" cy="17724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88" y="3074769"/>
            <a:ext cx="1815186" cy="1520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0060" y="4636669"/>
            <a:ext cx="207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Helvetica"/>
                <a:cs typeface="Helvetica"/>
              </a:rPr>
              <a:t>n’</a:t>
            </a:r>
            <a:r>
              <a:rPr lang="en-US" sz="3600" dirty="0" smtClean="0">
                <a:solidFill>
                  <a:srgbClr val="000000"/>
                </a:solidFill>
                <a:latin typeface="Helvetica"/>
                <a:cs typeface="Helvetica"/>
              </a:rPr>
              <a:t> = </a:t>
            </a:r>
            <a:r>
              <a:rPr lang="en-US" sz="3600" b="1" i="1" dirty="0" err="1" smtClean="0">
                <a:solidFill>
                  <a:srgbClr val="FF0000"/>
                </a:solidFill>
                <a:latin typeface="Helvetica"/>
                <a:cs typeface="Helvetica"/>
              </a:rPr>
              <a:t>p</a:t>
            </a:r>
            <a:r>
              <a:rPr lang="en-US" sz="3600" i="1" dirty="0" err="1" smtClean="0">
                <a:solidFill>
                  <a:srgbClr val="000000"/>
                </a:solidFill>
                <a:latin typeface="Helvetica"/>
                <a:cs typeface="Helvetica"/>
              </a:rPr>
              <a:t>q</a:t>
            </a:r>
            <a:r>
              <a:rPr lang="en-US" sz="3600" i="1" dirty="0" smtClean="0">
                <a:solidFill>
                  <a:srgbClr val="000000"/>
                </a:solidFill>
                <a:latin typeface="Helvetica"/>
                <a:cs typeface="Helvetica"/>
              </a:rPr>
              <a:t>’</a:t>
            </a:r>
            <a:endParaRPr lang="en-US" sz="36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0377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369732" y="2793960"/>
            <a:ext cx="1303866" cy="1032934"/>
          </a:xfrm>
          <a:prstGeom prst="rect">
            <a:avLst/>
          </a:prstGeom>
          <a:pattFill prst="dkDnDiag">
            <a:fgClr>
              <a:srgbClr val="FF66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456267" y="5469458"/>
            <a:ext cx="626533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456267" y="491047"/>
            <a:ext cx="0" cy="49784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6519333" y="1456227"/>
            <a:ext cx="0" cy="4147119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3"/>
          </p:cNvCxnSpPr>
          <p:nvPr/>
        </p:nvCxnSpPr>
        <p:spPr>
          <a:xfrm flipH="1">
            <a:off x="1285545" y="1456227"/>
            <a:ext cx="5233788" cy="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037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88" y="198659"/>
            <a:ext cx="74367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q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2854" y="560334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88" y="1163839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69732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56267" y="3826894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83253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Helvetica"/>
                <a:cs typeface="Helvetica"/>
              </a:rPr>
              <a:t>x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920" y="353450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73598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54877" y="2793960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56224" y="5480543"/>
            <a:ext cx="1577294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x+2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87654" y="2501572"/>
            <a:ext cx="1643921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824407" y="761224"/>
            <a:ext cx="0" cy="468602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454877" y="3534506"/>
            <a:ext cx="5842000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9158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elvetica"/>
                <a:cs typeface="Helvetica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8119" y="3222041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y’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711299" y="760375"/>
            <a:ext cx="4487581" cy="1391703"/>
          </a:xfrm>
          <a:prstGeom prst="wedgeRectCallout">
            <a:avLst>
              <a:gd name="adj1" fmla="val -41798"/>
              <a:gd name="adj2" fmla="val 113663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We prove: for every valid </a:t>
            </a: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, the chance that EA </a:t>
            </a:r>
            <a:b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“lands on” </a:t>
            </a: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is negligible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6002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759616" y="3191043"/>
            <a:ext cx="1303866" cy="1032934"/>
          </a:xfrm>
          <a:prstGeom prst="rect">
            <a:avLst/>
          </a:prstGeom>
          <a:pattFill prst="dkDnDiag">
            <a:fgClr>
              <a:srgbClr val="FF66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456267" y="5469458"/>
            <a:ext cx="626533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456267" y="491047"/>
            <a:ext cx="0" cy="49784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6519333" y="1456227"/>
            <a:ext cx="0" cy="4147119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3"/>
          </p:cNvCxnSpPr>
          <p:nvPr/>
        </p:nvCxnSpPr>
        <p:spPr>
          <a:xfrm flipH="1">
            <a:off x="1285545" y="1456227"/>
            <a:ext cx="5233788" cy="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037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88" y="198659"/>
            <a:ext cx="74367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q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2854" y="560334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88" y="1163839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64807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51076" y="4241865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8029" y="5481664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Helvetica"/>
                <a:cs typeface="Helvetica"/>
              </a:rPr>
              <a:t>x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729" y="3949477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068673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49686" y="3208931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41000" y="5481664"/>
            <a:ext cx="1577294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x+2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92845" y="2916543"/>
            <a:ext cx="1643921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19482" y="761224"/>
            <a:ext cx="0" cy="468602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449686" y="3949477"/>
            <a:ext cx="5842000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76362" y="5481664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elvetica"/>
                <a:cs typeface="Helvetica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2928" y="3637012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y’</a:t>
            </a:r>
          </a:p>
        </p:txBody>
      </p:sp>
    </p:spTree>
    <p:extLst>
      <p:ext uri="{BB962C8B-B14F-4D97-AF65-F5344CB8AC3E}">
        <p14:creationId xmlns:p14="http://schemas.microsoft.com/office/powerpoint/2010/main" val="250333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764807" y="1893288"/>
            <a:ext cx="1303866" cy="1032934"/>
          </a:xfrm>
          <a:prstGeom prst="rect">
            <a:avLst/>
          </a:prstGeom>
          <a:pattFill prst="dkDnDiag">
            <a:fgClr>
              <a:srgbClr val="FF66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456267" y="5469458"/>
            <a:ext cx="626533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456267" y="491047"/>
            <a:ext cx="0" cy="49784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6519333" y="1456227"/>
            <a:ext cx="0" cy="4147119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3"/>
          </p:cNvCxnSpPr>
          <p:nvPr/>
        </p:nvCxnSpPr>
        <p:spPr>
          <a:xfrm flipH="1">
            <a:off x="1285545" y="1456227"/>
            <a:ext cx="5233788" cy="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037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88" y="198659"/>
            <a:ext cx="74367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q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2854" y="560334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88" y="1163839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64807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56267" y="2944110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8029" y="5481664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Helvetica"/>
                <a:cs typeface="Helvetica"/>
              </a:rPr>
              <a:t>x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920" y="2651722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068673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54877" y="1911176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41000" y="5481664"/>
            <a:ext cx="1577294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x+2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87654" y="1618788"/>
            <a:ext cx="1643921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19482" y="761224"/>
            <a:ext cx="0" cy="468602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454877" y="2651722"/>
            <a:ext cx="5842000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76362" y="5481664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elvetica"/>
                <a:cs typeface="Helvetica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8119" y="2339257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y’</a:t>
            </a:r>
          </a:p>
        </p:txBody>
      </p:sp>
    </p:spTree>
    <p:extLst>
      <p:ext uri="{BB962C8B-B14F-4D97-AF65-F5344CB8AC3E}">
        <p14:creationId xmlns:p14="http://schemas.microsoft.com/office/powerpoint/2010/main" val="37632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219452" y="1892167"/>
            <a:ext cx="1303866" cy="1032934"/>
          </a:xfrm>
          <a:prstGeom prst="rect">
            <a:avLst/>
          </a:prstGeom>
          <a:pattFill prst="dkDnDiag">
            <a:fgClr>
              <a:srgbClr val="FF66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456267" y="5469458"/>
            <a:ext cx="626533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456267" y="491047"/>
            <a:ext cx="0" cy="49784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6519333" y="1456227"/>
            <a:ext cx="0" cy="4147119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3"/>
          </p:cNvCxnSpPr>
          <p:nvPr/>
        </p:nvCxnSpPr>
        <p:spPr>
          <a:xfrm flipH="1">
            <a:off x="1285545" y="1456227"/>
            <a:ext cx="5233788" cy="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037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88" y="198659"/>
            <a:ext cx="74367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q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2854" y="560334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88" y="1163839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19452" y="782314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56267" y="2944110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22674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Helvetica"/>
                <a:cs typeface="Helvetica"/>
              </a:rPr>
              <a:t>x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920" y="2651722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523318" y="782314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54877" y="1911176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187654" y="1618788"/>
            <a:ext cx="1643921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674127" y="760103"/>
            <a:ext cx="0" cy="468602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454877" y="2651722"/>
            <a:ext cx="5842000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31007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elvetica"/>
                <a:cs typeface="Helvetica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8119" y="2339257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y’</a:t>
            </a:r>
          </a:p>
        </p:txBody>
      </p:sp>
    </p:spTree>
    <p:extLst>
      <p:ext uri="{BB962C8B-B14F-4D97-AF65-F5344CB8AC3E}">
        <p14:creationId xmlns:p14="http://schemas.microsoft.com/office/powerpoint/2010/main" val="185512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451076" y="1891099"/>
            <a:ext cx="486402" cy="1032934"/>
          </a:xfrm>
          <a:prstGeom prst="rect">
            <a:avLst/>
          </a:prstGeom>
          <a:pattFill prst="dkDnDiag">
            <a:fgClr>
              <a:srgbClr val="FF66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05449" y="1893288"/>
            <a:ext cx="913884" cy="1032934"/>
          </a:xfrm>
          <a:prstGeom prst="rect">
            <a:avLst/>
          </a:prstGeom>
          <a:pattFill prst="dkDnDiag">
            <a:fgClr>
              <a:srgbClr val="FF66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456267" y="5469458"/>
            <a:ext cx="626533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456267" y="491047"/>
            <a:ext cx="0" cy="49784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6519333" y="1456227"/>
            <a:ext cx="0" cy="4147119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3"/>
          </p:cNvCxnSpPr>
          <p:nvPr/>
        </p:nvCxnSpPr>
        <p:spPr>
          <a:xfrm flipH="1">
            <a:off x="1285545" y="1456227"/>
            <a:ext cx="5233788" cy="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0376" y="5480543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88" y="198659"/>
            <a:ext cx="74367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q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2854" y="5603346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88" y="1163839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Q</a:t>
            </a:r>
            <a:endParaRPr lang="en-US" sz="32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605449" y="783435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56267" y="2944110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42134" y="5483024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Helvetica"/>
                <a:cs typeface="Helvetica"/>
              </a:rPr>
              <a:t>x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920" y="2651722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37478" y="715161"/>
            <a:ext cx="0" cy="4686024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54877" y="1911176"/>
            <a:ext cx="5842000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85545" y="5481664"/>
            <a:ext cx="1577294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x+2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87654" y="1618788"/>
            <a:ext cx="1643921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8000"/>
                </a:solidFill>
                <a:latin typeface="Helvetica"/>
                <a:cs typeface="Helvetica"/>
              </a:rPr>
              <a:t>y+2</a:t>
            </a:r>
            <a:r>
              <a:rPr lang="en-US" sz="32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k</a:t>
            </a:r>
            <a:endParaRPr lang="en-US" sz="3200" dirty="0" smtClean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060124" y="761224"/>
            <a:ext cx="0" cy="468602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454877" y="2651722"/>
            <a:ext cx="5842000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89889" y="5481664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elvetica"/>
                <a:cs typeface="Helvetica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8119" y="2339257"/>
            <a:ext cx="57295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y’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2809296" y="3416702"/>
            <a:ext cx="4487581" cy="1211499"/>
          </a:xfrm>
          <a:prstGeom prst="wedgeRectCallout">
            <a:avLst>
              <a:gd name="adj1" fmla="val 12804"/>
              <a:gd name="adj2" fmla="val 118804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Proof holds no matter how the device picks </a:t>
            </a: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x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y</a:t>
            </a:r>
            <a:endParaRPr lang="en-US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7797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Goal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242919"/>
              </p:ext>
            </p:extLst>
          </p:nvPr>
        </p:nvGraphicFramePr>
        <p:xfrm>
          <a:off x="457200" y="1600200"/>
          <a:ext cx="8229600" cy="435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8219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Device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175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Entropy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Authority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Strong randomness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Weak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randomness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8659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Strong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randomness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5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Weak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randomness / Malicious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4E20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0385" y="3420315"/>
            <a:ext cx="2045688" cy="846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C000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193" y="4807021"/>
            <a:ext cx="2045688" cy="846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4E20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0385" y="4807021"/>
            <a:ext cx="2045688" cy="846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C000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8760" y="3285799"/>
            <a:ext cx="1733121" cy="717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4E20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193" y="3636597"/>
            <a:ext cx="1771565" cy="733428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4671448" y="4958084"/>
            <a:ext cx="3914624" cy="1391703"/>
          </a:xfrm>
          <a:prstGeom prst="wedgeRectCallout">
            <a:avLst>
              <a:gd name="adj1" fmla="val 13486"/>
              <a:gd name="adj2" fmla="val -93281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Reveals device’s secrets to EA only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765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26556" y="1739506"/>
            <a:ext cx="3742410" cy="4144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73" y="2922369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876812" y="1309641"/>
            <a:ext cx="1141764" cy="96409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50661" y="4484269"/>
            <a:ext cx="164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Helvetica"/>
                <a:cs typeface="Helvetica"/>
              </a:rPr>
              <a:t>n</a:t>
            </a:r>
            <a:r>
              <a:rPr lang="en-US" sz="3600" dirty="0" smtClean="0">
                <a:latin typeface="Helvetica"/>
                <a:cs typeface="Helvetica"/>
              </a:rPr>
              <a:t> = </a:t>
            </a:r>
            <a:r>
              <a:rPr lang="en-US" sz="3600" b="1" i="1" dirty="0" err="1" smtClean="0">
                <a:solidFill>
                  <a:srgbClr val="FF0000"/>
                </a:solidFill>
                <a:latin typeface="Helvetica"/>
                <a:cs typeface="Helvetica"/>
              </a:rPr>
              <a:t>p</a:t>
            </a:r>
            <a:r>
              <a:rPr lang="en-US" sz="3600" i="1" dirty="0" err="1" smtClean="0">
                <a:latin typeface="Helvetica"/>
                <a:cs typeface="Helvetica"/>
              </a:rPr>
              <a:t>q</a:t>
            </a:r>
            <a:endParaRPr lang="en-US" sz="3600" i="1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912635" y="1739506"/>
            <a:ext cx="3742410" cy="414437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64823" y="1205271"/>
            <a:ext cx="1350082" cy="89953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earth.png"/>
          <p:cNvPicPr>
            <a:picLocks noChangeAspect="1"/>
          </p:cNvPicPr>
          <p:nvPr/>
        </p:nvPicPr>
        <p:blipFill>
          <a:blip r:embed="rId4"/>
          <a:srcRect l="-41825" r="-41825"/>
          <a:stretch>
            <a:fillRect/>
          </a:stretch>
        </p:blipFill>
        <p:spPr>
          <a:xfrm>
            <a:off x="2820359" y="175602"/>
            <a:ext cx="3222908" cy="17724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88" y="3074769"/>
            <a:ext cx="1815186" cy="15207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17376" y="4636669"/>
            <a:ext cx="164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Helvetica"/>
                <a:cs typeface="Helvetica"/>
              </a:rPr>
              <a:t>n</a:t>
            </a:r>
            <a:r>
              <a:rPr lang="en-US" sz="3600" dirty="0" smtClean="0">
                <a:latin typeface="Helvetica"/>
                <a:cs typeface="Helvetica"/>
              </a:rPr>
              <a:t> = </a:t>
            </a:r>
            <a:r>
              <a:rPr lang="en-US" sz="3600" b="1" i="1" dirty="0" err="1" smtClean="0">
                <a:solidFill>
                  <a:srgbClr val="FF0000"/>
                </a:solidFill>
                <a:latin typeface="Helvetica"/>
                <a:cs typeface="Helvetica"/>
              </a:rPr>
              <a:t>p</a:t>
            </a:r>
            <a:r>
              <a:rPr lang="en-US" sz="3600" i="1" dirty="0" err="1" smtClean="0">
                <a:latin typeface="Helvetica"/>
                <a:cs typeface="Helvetica"/>
              </a:rPr>
              <a:t>q</a:t>
            </a:r>
            <a:r>
              <a:rPr lang="en-US" sz="3600" i="1" dirty="0" smtClean="0">
                <a:latin typeface="Helvetica"/>
                <a:cs typeface="Helvetica"/>
              </a:rPr>
              <a:t>’</a:t>
            </a:r>
            <a:endParaRPr lang="en-US" sz="3600" i="1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324488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272" y="767933"/>
            <a:ext cx="7897980" cy="5386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016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Helvetica"/>
                <a:cs typeface="Helvetica"/>
              </a:rPr>
              <a:t>[</a:t>
            </a:r>
            <a:r>
              <a:rPr lang="en-US" sz="2200" dirty="0" err="1">
                <a:latin typeface="Helvetica"/>
                <a:cs typeface="Helvetica"/>
              </a:rPr>
              <a:t>Heninger</a:t>
            </a:r>
            <a:r>
              <a:rPr lang="en-US" sz="2200" dirty="0">
                <a:latin typeface="Helvetica"/>
                <a:cs typeface="Helvetica"/>
              </a:rPr>
              <a:t> et al. USENIX </a:t>
            </a:r>
            <a:r>
              <a:rPr lang="en-US" sz="2200" dirty="0" smtClean="0">
                <a:latin typeface="Helvetica"/>
                <a:cs typeface="Helvetica"/>
              </a:rPr>
              <a:t>Sec ’12]</a:t>
            </a:r>
          </a:p>
          <a:p>
            <a:pPr algn="r"/>
            <a:r>
              <a:rPr lang="en-US" sz="2200" dirty="0" smtClean="0">
                <a:latin typeface="Helvetica"/>
                <a:cs typeface="Helvetica"/>
              </a:rPr>
              <a:t>[</a:t>
            </a:r>
            <a:r>
              <a:rPr lang="en-US" sz="2200" dirty="0" err="1" smtClean="0">
                <a:latin typeface="Helvetica"/>
                <a:cs typeface="Helvetica"/>
              </a:rPr>
              <a:t>Lenstra</a:t>
            </a:r>
            <a:r>
              <a:rPr lang="en-US" sz="2200" dirty="0" smtClean="0">
                <a:latin typeface="Helvetica"/>
                <a:cs typeface="Helvetica"/>
              </a:rPr>
              <a:t> et al. CRYPTO </a:t>
            </a:r>
            <a:r>
              <a:rPr lang="fr-FR" sz="2200" dirty="0" smtClean="0">
                <a:latin typeface="Helvetica"/>
                <a:cs typeface="Helvetica"/>
              </a:rPr>
              <a:t>’</a:t>
            </a:r>
            <a:r>
              <a:rPr lang="en-US" sz="2200" dirty="0" smtClean="0">
                <a:latin typeface="Helvetica"/>
                <a:cs typeface="Helvetica"/>
              </a:rPr>
              <a:t>12]</a:t>
            </a:r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	</a:t>
            </a:r>
            <a:endParaRPr lang="en-US" sz="1200" dirty="0" smtClean="0">
              <a:latin typeface="Helvetica"/>
              <a:cs typeface="Helvetica"/>
            </a:endParaRPr>
          </a:p>
          <a:p>
            <a:r>
              <a:rPr lang="en-US" sz="1200" dirty="0" smtClean="0">
                <a:latin typeface="Helvetica"/>
                <a:cs typeface="Helvetica"/>
              </a:rPr>
              <a:t>	</a:t>
            </a:r>
            <a:r>
              <a:rPr lang="en-US" sz="3200" dirty="0" smtClean="0">
                <a:latin typeface="Helvetica"/>
                <a:cs typeface="Helvetica"/>
              </a:rPr>
              <a:t>If keys are the same</a:t>
            </a:r>
          </a:p>
          <a:p>
            <a:r>
              <a:rPr lang="en-US" sz="3200" dirty="0">
                <a:latin typeface="Helvetica"/>
                <a:cs typeface="Helvetica"/>
              </a:rPr>
              <a:t>	</a:t>
            </a:r>
            <a:r>
              <a:rPr lang="en-US" sz="3200" dirty="0" smtClean="0">
                <a:latin typeface="Helvetica"/>
                <a:cs typeface="Helvetica"/>
              </a:rPr>
              <a:t>	</a:t>
            </a:r>
            <a:r>
              <a:rPr lang="en-US" sz="32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3200" dirty="0" smtClean="0">
                <a:latin typeface="Helvetica"/>
                <a:cs typeface="Helvetica"/>
              </a:rPr>
              <a:t>Can read neighbor’s traffic</a:t>
            </a:r>
          </a:p>
          <a:p>
            <a:pPr algn="ctr"/>
            <a:endParaRPr lang="en-US" sz="3200" dirty="0">
              <a:latin typeface="Helvetica"/>
              <a:cs typeface="Helvetica"/>
            </a:endParaRPr>
          </a:p>
          <a:p>
            <a:r>
              <a:rPr lang="en-US" sz="3200" dirty="0" smtClean="0">
                <a:latin typeface="Helvetica"/>
                <a:cs typeface="Helvetica"/>
              </a:rPr>
              <a:t>	If keys share a factor</a:t>
            </a:r>
          </a:p>
          <a:p>
            <a:r>
              <a:rPr lang="en-US" sz="3200" dirty="0">
                <a:latin typeface="Helvetica"/>
                <a:cs typeface="Helvetica"/>
              </a:rPr>
              <a:t>	</a:t>
            </a:r>
            <a:r>
              <a:rPr lang="en-US" sz="3200" dirty="0" smtClean="0">
                <a:latin typeface="Helvetica"/>
                <a:cs typeface="Helvetica"/>
              </a:rPr>
              <a:t>	</a:t>
            </a:r>
            <a:r>
              <a:rPr lang="en-US" sz="32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3200" dirty="0" smtClean="0">
                <a:latin typeface="Helvetica"/>
                <a:cs typeface="Helvetica"/>
              </a:rPr>
              <a:t>Anyone can factor RSA modulus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pPr algn="ctr"/>
            <a:r>
              <a:rPr lang="en-US" sz="3200" dirty="0" smtClean="0">
                <a:latin typeface="Helvetica"/>
                <a:cs typeface="Helvetica"/>
              </a:rPr>
              <a:t>	</a:t>
            </a:r>
            <a:r>
              <a:rPr lang="en-US" sz="3200" dirty="0" err="1" smtClean="0">
                <a:latin typeface="Helvetica"/>
                <a:cs typeface="Helvetica"/>
              </a:rPr>
              <a:t>gcd</a:t>
            </a:r>
            <a:r>
              <a:rPr lang="en-US" sz="3200" dirty="0" smtClean="0">
                <a:latin typeface="Helvetica"/>
                <a:cs typeface="Helvetica"/>
              </a:rPr>
              <a:t>(n, n’) = </a:t>
            </a:r>
            <a:r>
              <a:rPr lang="en-US" sz="3200" dirty="0" err="1" smtClean="0">
                <a:latin typeface="Helvetica"/>
                <a:cs typeface="Helvetica"/>
              </a:rPr>
              <a:t>gcd</a:t>
            </a:r>
            <a:r>
              <a:rPr lang="en-US" sz="3200" dirty="0" smtClean="0">
                <a:latin typeface="Helvetica"/>
                <a:cs typeface="Helvetica"/>
              </a:rPr>
              <a:t>(</a:t>
            </a:r>
            <a:r>
              <a:rPr lang="en-US" sz="3200" dirty="0" err="1" smtClean="0">
                <a:latin typeface="Helvetica"/>
                <a:cs typeface="Helvetica"/>
              </a:rPr>
              <a:t>pq</a:t>
            </a:r>
            <a:r>
              <a:rPr lang="en-US" sz="3200" dirty="0" smtClean="0">
                <a:latin typeface="Helvetica"/>
                <a:cs typeface="Helvetica"/>
              </a:rPr>
              <a:t>, </a:t>
            </a:r>
            <a:r>
              <a:rPr lang="en-US" sz="3200" dirty="0" err="1" smtClean="0">
                <a:latin typeface="Helvetica"/>
                <a:cs typeface="Helvetica"/>
              </a:rPr>
              <a:t>pq</a:t>
            </a:r>
            <a:r>
              <a:rPr lang="en-US" sz="3200" dirty="0" smtClean="0">
                <a:latin typeface="Helvetica"/>
                <a:cs typeface="Helvetica"/>
              </a:rPr>
              <a:t>’) =  p</a:t>
            </a:r>
          </a:p>
          <a:p>
            <a:pPr algn="ctr"/>
            <a:endParaRPr lang="en-US" sz="3200" dirty="0" smtClean="0">
              <a:latin typeface="Helvetica"/>
              <a:cs typeface="Helvetica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elvetica"/>
                <a:cs typeface="Helvetica"/>
              </a:rPr>
              <a:t>100,000s of vulnerable keys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5657">
            <a:off x="711200" y="2273300"/>
            <a:ext cx="7708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Failure Modes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cs typeface="Helvetica"/>
              </a:rPr>
              <a:t>1) App never reads strong random values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	bytes = Hash(time(), </a:t>
            </a:r>
            <a:r>
              <a:rPr lang="en-US" sz="2400" dirty="0" err="1" smtClean="0">
                <a:latin typeface="Courier"/>
                <a:cs typeface="Courier"/>
              </a:rPr>
              <a:t>get_pid</a:t>
            </a:r>
            <a:r>
              <a:rPr lang="en-US" sz="2400" dirty="0" smtClean="0">
                <a:latin typeface="Courier"/>
                <a:cs typeface="Courier"/>
              </a:rPr>
              <a:t>(), </a:t>
            </a:r>
            <a:r>
              <a:rPr lang="en-US" sz="2400" dirty="0" err="1" smtClean="0">
                <a:latin typeface="Courier"/>
                <a:cs typeface="Courier"/>
              </a:rPr>
              <a:t>pwd</a:t>
            </a:r>
            <a:r>
              <a:rPr lang="en-US" sz="24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[CVE-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2001-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0950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CVE-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2001-1467, 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CVE-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2005-3087, CVE-2006-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1378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CVE-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2008-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0141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CVE-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2008-2108, 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CVE-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2009-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3278]</a:t>
            </a:r>
            <a:endParaRPr lang="en-US" sz="1200" dirty="0" smtClean="0"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cs typeface="Helvetica"/>
              </a:rPr>
              <a:t>2) App misuses random values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	bytes = </a:t>
            </a:r>
            <a:r>
              <a:rPr lang="en-US" sz="2400" dirty="0" err="1" smtClean="0">
                <a:latin typeface="Courier"/>
                <a:cs typeface="Courier"/>
              </a:rPr>
              <a:t>read_block</a:t>
            </a:r>
            <a:r>
              <a:rPr lang="en-US" sz="2400" dirty="0" smtClean="0">
                <a:latin typeface="Courier"/>
                <a:cs typeface="Courier"/>
              </a:rPr>
              <a:t>(‘/</a:t>
            </a:r>
            <a:r>
              <a:rPr lang="en-US" sz="2400" dirty="0" err="1" smtClean="0">
                <a:latin typeface="Courier"/>
                <a:cs typeface="Courier"/>
              </a:rPr>
              <a:t>dev</a:t>
            </a:r>
            <a:r>
              <a:rPr lang="en-US" sz="2400" dirty="0" smtClean="0">
                <a:latin typeface="Courier"/>
                <a:cs typeface="Courier"/>
              </a:rPr>
              <a:t>/random’);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	// ...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	bytes = Hash(time());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[CVE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-2001-1141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, CVE-2003-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1376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CVE-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2008-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0166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CVE-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2011-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3599]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0826" y="1913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6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of the art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7" y="1632300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40133" y="3444096"/>
            <a:ext cx="3616559" cy="1868786"/>
          </a:xfrm>
          <a:prstGeom prst="straightConnector1">
            <a:avLst/>
          </a:prstGeom>
          <a:ln w="2032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08" y="3891134"/>
            <a:ext cx="2045688" cy="84691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356000" y="1417638"/>
            <a:ext cx="5569392" cy="1601188"/>
          </a:xfrm>
          <a:prstGeom prst="cloudCallout">
            <a:avLst>
              <a:gd name="adj1" fmla="val 18771"/>
              <a:gd name="adj2" fmla="val 944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Does this key incorporate strong randomness?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180" y="3904357"/>
            <a:ext cx="2237212" cy="31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of the 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7" y="1632300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40133" y="3444096"/>
            <a:ext cx="3616559" cy="1868786"/>
          </a:xfrm>
          <a:prstGeom prst="straightConnector1">
            <a:avLst/>
          </a:prstGeom>
          <a:ln w="2032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08" y="3891134"/>
            <a:ext cx="2045688" cy="846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180" y="3904357"/>
            <a:ext cx="2237212" cy="3159904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356000" y="1417638"/>
            <a:ext cx="5569392" cy="1601188"/>
          </a:xfrm>
          <a:prstGeom prst="cloudCallout">
            <a:avLst>
              <a:gd name="adj1" fmla="val 18771"/>
              <a:gd name="adj2" fmla="val 944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Helvetica"/>
                <a:cs typeface="Helvetica"/>
              </a:rPr>
              <a:t>?!?!?!</a:t>
            </a:r>
            <a:endParaRPr lang="en-US" sz="42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5077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of the art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7" y="1632300"/>
            <a:ext cx="1815186" cy="15207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40133" y="3444096"/>
            <a:ext cx="3616559" cy="1868786"/>
          </a:xfrm>
          <a:prstGeom prst="straightConnector1">
            <a:avLst/>
          </a:prstGeom>
          <a:ln w="2032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08" y="3891134"/>
            <a:ext cx="2045688" cy="846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824" y="4489574"/>
            <a:ext cx="1362332" cy="22187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51824" y="3891134"/>
            <a:ext cx="12116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CA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356000" y="1417638"/>
            <a:ext cx="5569392" cy="1601188"/>
          </a:xfrm>
          <a:prstGeom prst="cloudCallout">
            <a:avLst>
              <a:gd name="adj1" fmla="val 18771"/>
              <a:gd name="adj2" fmla="val 944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Helvetica"/>
                <a:cs typeface="Helvetica"/>
              </a:rPr>
              <a:t>?!?!?!</a:t>
            </a:r>
            <a:endParaRPr lang="en-US" sz="42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9043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7089</TotalTime>
  <Words>1265</Words>
  <Application>Microsoft Macintosh PowerPoint</Application>
  <PresentationFormat>On-screen Show (4:3)</PresentationFormat>
  <Paragraphs>333</Paragraphs>
  <Slides>45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Ensuring High-Quality Randomness in Cryptographic Key Generation</vt:lpstr>
      <vt:lpstr>PowerPoint Presentation</vt:lpstr>
      <vt:lpstr>PowerPoint Presentation</vt:lpstr>
      <vt:lpstr>PowerPoint Presentation</vt:lpstr>
      <vt:lpstr>PowerPoint Presentation</vt:lpstr>
      <vt:lpstr>Common Failure Modes</vt:lpstr>
      <vt:lpstr>State of the art</vt:lpstr>
      <vt:lpstr>State of the art</vt:lpstr>
      <vt:lpstr>State of the art</vt:lpstr>
      <vt:lpstr>Goal</vt:lpstr>
      <vt:lpstr>PowerPoint Presentation</vt:lpstr>
      <vt:lpstr>PowerPoint Presentation</vt:lpstr>
      <vt:lpstr>Goal</vt:lpstr>
      <vt:lpstr>System Goals</vt:lpstr>
      <vt:lpstr>Outline</vt:lpstr>
      <vt:lpstr>Outline</vt:lpstr>
      <vt:lpstr>Threat model</vt:lpstr>
      <vt:lpstr>Preliminaries</vt:lpstr>
      <vt:lpstr>Outline</vt:lpstr>
      <vt:lpstr>PowerPoint Presentation</vt:lpstr>
      <vt:lpstr>Security Properties</vt:lpstr>
      <vt:lpstr>PowerPoint Presentation</vt:lpstr>
      <vt:lpstr>PowerPoint Presentation</vt:lpstr>
      <vt:lpstr>PowerPoint Presentation</vt:lpstr>
      <vt:lpstr>Multiple Entropy Authorities</vt:lpstr>
      <vt:lpstr>Outline</vt:lpstr>
      <vt:lpstr>Key Generation Time</vt:lpstr>
      <vt:lpstr>Computational Overhead</vt:lpstr>
      <vt:lpstr>Computational Bottlenecks</vt:lpstr>
      <vt:lpstr>Related Work</vt:lpstr>
      <vt:lpstr>Today</vt:lpstr>
      <vt:lpstr>With our protocol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Goal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Proactively Accountable Anonymous Messaging in Verdict</dc:title>
  <dc:creator>Henry Corrigan-Gibbs</dc:creator>
  <cp:lastModifiedBy>Henry Corrigan-Gibbs</cp:lastModifiedBy>
  <cp:revision>729</cp:revision>
  <dcterms:created xsi:type="dcterms:W3CDTF">2013-10-19T16:35:59Z</dcterms:created>
  <dcterms:modified xsi:type="dcterms:W3CDTF">2013-11-11T07:20:07Z</dcterms:modified>
</cp:coreProperties>
</file>