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302" r:id="rId2"/>
    <p:sldId id="442" r:id="rId3"/>
    <p:sldId id="443" r:id="rId4"/>
    <p:sldId id="444" r:id="rId5"/>
    <p:sldId id="445" r:id="rId6"/>
    <p:sldId id="446" r:id="rId7"/>
    <p:sldId id="448" r:id="rId8"/>
    <p:sldId id="449" r:id="rId9"/>
    <p:sldId id="450" r:id="rId10"/>
    <p:sldId id="451" r:id="rId11"/>
    <p:sldId id="655" r:id="rId12"/>
    <p:sldId id="452" r:id="rId13"/>
    <p:sldId id="625" r:id="rId14"/>
    <p:sldId id="626" r:id="rId15"/>
    <p:sldId id="627" r:id="rId16"/>
    <p:sldId id="639" r:id="rId17"/>
    <p:sldId id="638" r:id="rId18"/>
    <p:sldId id="640" r:id="rId19"/>
    <p:sldId id="641" r:id="rId20"/>
    <p:sldId id="528" r:id="rId21"/>
    <p:sldId id="645" r:id="rId22"/>
    <p:sldId id="646" r:id="rId23"/>
    <p:sldId id="647" r:id="rId24"/>
    <p:sldId id="644" r:id="rId25"/>
    <p:sldId id="658" r:id="rId26"/>
    <p:sldId id="642" r:id="rId27"/>
    <p:sldId id="650" r:id="rId28"/>
    <p:sldId id="588" r:id="rId29"/>
    <p:sldId id="614" r:id="rId30"/>
    <p:sldId id="597" r:id="rId31"/>
    <p:sldId id="615" r:id="rId32"/>
    <p:sldId id="598" r:id="rId33"/>
    <p:sldId id="657" r:id="rId34"/>
    <p:sldId id="599" r:id="rId35"/>
    <p:sldId id="602" r:id="rId36"/>
    <p:sldId id="600" r:id="rId37"/>
    <p:sldId id="604" r:id="rId38"/>
    <p:sldId id="605" r:id="rId39"/>
    <p:sldId id="606" r:id="rId40"/>
    <p:sldId id="607" r:id="rId41"/>
    <p:sldId id="608" r:id="rId42"/>
    <p:sldId id="609" r:id="rId43"/>
    <p:sldId id="612" r:id="rId44"/>
    <p:sldId id="610" r:id="rId45"/>
    <p:sldId id="613" r:id="rId46"/>
    <p:sldId id="469" r:id="rId47"/>
    <p:sldId id="470" r:id="rId48"/>
    <p:sldId id="652" r:id="rId49"/>
    <p:sldId id="472" r:id="rId50"/>
    <p:sldId id="656" r:id="rId51"/>
    <p:sldId id="474" r:id="rId52"/>
    <p:sldId id="547" r:id="rId53"/>
    <p:sldId id="589" r:id="rId54"/>
    <p:sldId id="635" r:id="rId55"/>
    <p:sldId id="553" r:id="rId56"/>
    <p:sldId id="616" r:id="rId57"/>
    <p:sldId id="617" r:id="rId58"/>
    <p:sldId id="551" r:id="rId59"/>
    <p:sldId id="590" r:id="rId60"/>
    <p:sldId id="573" r:id="rId61"/>
    <p:sldId id="593" r:id="rId62"/>
    <p:sldId id="595" r:id="rId63"/>
    <p:sldId id="574" r:id="rId64"/>
    <p:sldId id="481" r:id="rId65"/>
    <p:sldId id="482" r:id="rId66"/>
    <p:sldId id="483" r:id="rId67"/>
    <p:sldId id="484" r:id="rId68"/>
    <p:sldId id="485" r:id="rId69"/>
    <p:sldId id="486" r:id="rId70"/>
    <p:sldId id="487" r:id="rId71"/>
    <p:sldId id="636" r:id="rId72"/>
    <p:sldId id="558" r:id="rId73"/>
    <p:sldId id="629" r:id="rId74"/>
    <p:sldId id="631" r:id="rId75"/>
    <p:sldId id="632" r:id="rId76"/>
    <p:sldId id="633" r:id="rId77"/>
    <p:sldId id="563" r:id="rId78"/>
    <p:sldId id="643" r:id="rId79"/>
    <p:sldId id="569" r:id="rId80"/>
    <p:sldId id="560" r:id="rId81"/>
    <p:sldId id="618" r:id="rId82"/>
    <p:sldId id="492" r:id="rId83"/>
    <p:sldId id="493" r:id="rId84"/>
    <p:sldId id="494" r:id="rId85"/>
    <p:sldId id="495" r:id="rId86"/>
    <p:sldId id="496" r:id="rId87"/>
    <p:sldId id="497" r:id="rId88"/>
    <p:sldId id="498" r:id="rId89"/>
    <p:sldId id="499" r:id="rId90"/>
    <p:sldId id="500" r:id="rId91"/>
    <p:sldId id="501" r:id="rId92"/>
    <p:sldId id="502" r:id="rId93"/>
    <p:sldId id="503" r:id="rId94"/>
    <p:sldId id="504" r:id="rId95"/>
    <p:sldId id="505" r:id="rId96"/>
    <p:sldId id="506" r:id="rId97"/>
    <p:sldId id="507" r:id="rId98"/>
    <p:sldId id="653" r:id="rId99"/>
    <p:sldId id="570" r:id="rId100"/>
    <p:sldId id="571" r:id="rId101"/>
    <p:sldId id="509" r:id="rId102"/>
    <p:sldId id="654" r:id="rId103"/>
    <p:sldId id="567" r:id="rId104"/>
    <p:sldId id="513" r:id="rId105"/>
    <p:sldId id="440" r:id="rId106"/>
    <p:sldId id="439" r:id="rId10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nry Corrigan-Gibbs" initials="HC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  <a:srgbClr val="FFF308"/>
    <a:srgbClr val="FFFF0A"/>
    <a:srgbClr val="FFFF98"/>
    <a:srgbClr val="FD878C"/>
    <a:srgbClr val="FC000A"/>
    <a:srgbClr val="2BF005"/>
    <a:srgbClr val="CD0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87205" autoAdjust="0"/>
  </p:normalViewPr>
  <p:slideViewPr>
    <p:cSldViewPr snapToGrid="0" snapToObjects="1">
      <p:cViewPr>
        <p:scale>
          <a:sx n="75" d="100"/>
          <a:sy n="75" d="100"/>
        </p:scale>
        <p:origin x="-140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0"/>
    </p:cViewPr>
  </p:sorterViewPr>
  <p:notesViewPr>
    <p:cSldViewPr snapToGrid="0" snapToObjects="1">
      <p:cViewPr varScale="1">
        <p:scale>
          <a:sx n="67" d="100"/>
          <a:sy n="67" d="100"/>
        </p:scale>
        <p:origin x="-283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notesMaster" Target="notesMasters/notesMaster1.xml"/><Relationship Id="rId10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printerSettings" Target="printerSettings/printerSettings1.bin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commentAuthors" Target="commentAuthors.xml"/><Relationship Id="rId112" Type="http://schemas.openxmlformats.org/officeDocument/2006/relationships/presProps" Target="presProps.xml"/><Relationship Id="rId113" Type="http://schemas.openxmlformats.org/officeDocument/2006/relationships/viewProps" Target="viewProps.xml"/><Relationship Id="rId114" Type="http://schemas.openxmlformats.org/officeDocument/2006/relationships/theme" Target="theme/theme1.xml"/><Relationship Id="rId11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B369F-551F-9342-B5AD-E29EDF87ADBC}" type="datetimeFigureOut">
              <a:rPr lang="en-US" smtClean="0"/>
              <a:t>2/22/15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89CB3-A818-DB42-8DAD-9F0ECB25E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621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/>
              </a:defRPr>
            </a:lvl1pPr>
          </a:lstStyle>
          <a:p>
            <a:fld id="{D1715931-1BDB-D44E-BB9C-4051729F9112}" type="datetimeFigureOut">
              <a:rPr lang="en-US" smtClean="0"/>
              <a:pPr/>
              <a:t>2/22/15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/>
              </a:defRPr>
            </a:lvl1pPr>
          </a:lstStyle>
          <a:p>
            <a:fld id="{C7BE0EF3-AE7C-5B46-B264-0B301282F7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62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4183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50558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7776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9192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2763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5246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2793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16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63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94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58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19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64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58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70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53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15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22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64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17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23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60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60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27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 T. Goodrich, Olga </a:t>
            </a:r>
            <a:r>
              <a:rPr lang="en-US" dirty="0" err="1" smtClean="0"/>
              <a:t>Ohrimenko</a:t>
            </a:r>
            <a:r>
              <a:rPr lang="en-US" dirty="0" smtClean="0"/>
              <a:t>, Michael </a:t>
            </a:r>
            <a:r>
              <a:rPr lang="en-US" dirty="0" err="1" smtClean="0"/>
              <a:t>Mitzenmacher</a:t>
            </a:r>
            <a:r>
              <a:rPr lang="en-US" dirty="0" smtClean="0"/>
              <a:t>, Roberto </a:t>
            </a:r>
            <a:r>
              <a:rPr lang="en-US" dirty="0" err="1" smtClean="0"/>
              <a:t>Tamassia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226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195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41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868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18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412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158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158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116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790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375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736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460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34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882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298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839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264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743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589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203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90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038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411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09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709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516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360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634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526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882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73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6213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124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948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Chor</a:t>
            </a:r>
            <a:r>
              <a:rPr lang="en-US" dirty="0" smtClean="0"/>
              <a:t> </a:t>
            </a:r>
            <a:r>
              <a:rPr lang="en-US" dirty="0" err="1" smtClean="0"/>
              <a:t>Goldreich</a:t>
            </a:r>
            <a:r>
              <a:rPr lang="en-US" dirty="0" smtClean="0"/>
              <a:t> </a:t>
            </a:r>
            <a:r>
              <a:rPr lang="en-US" dirty="0" err="1" smtClean="0"/>
              <a:t>Kushilevitz</a:t>
            </a:r>
            <a:r>
              <a:rPr lang="en-US" baseline="0" dirty="0" smtClean="0"/>
              <a:t> Sudan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</a:t>
            </a:r>
            <a:r>
              <a:rPr lang="en-US" b="1" i="1" dirty="0" smtClean="0"/>
              <a:t>k</a:t>
            </a:r>
            <a:r>
              <a:rPr lang="en-US" i="1" dirty="0" smtClean="0"/>
              <a:t> </a:t>
            </a:r>
            <a:r>
              <a:rPr lang="en-US" dirty="0" smtClean="0"/>
              <a:t>&gt; 2, have information theoretic (4,1)-DPF with </a:t>
            </a:r>
            <a:r>
              <a:rPr lang="en-US" i="1" dirty="0" smtClean="0"/>
              <a:t>L</a:t>
            </a:r>
            <a:r>
              <a:rPr lang="en-US" baseline="30000" dirty="0" smtClean="0"/>
              <a:t>1/2</a:t>
            </a:r>
            <a:r>
              <a:rPr lang="en-US" dirty="0" smtClean="0"/>
              <a:t>-length keys </a:t>
            </a:r>
            <a:r>
              <a:rPr lang="en-US" dirty="0" smtClean="0">
                <a:solidFill>
                  <a:srgbClr val="A6A6A6"/>
                </a:solidFill>
              </a:rPr>
              <a:t>[CGKS’97]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40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9343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7466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0100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44606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047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40028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8109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8152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4805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7667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473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7114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Chor</a:t>
            </a:r>
            <a:r>
              <a:rPr lang="en-US" dirty="0" smtClean="0"/>
              <a:t> </a:t>
            </a:r>
            <a:r>
              <a:rPr lang="en-US" dirty="0" err="1" smtClean="0"/>
              <a:t>Goldreich</a:t>
            </a:r>
            <a:r>
              <a:rPr lang="en-US" dirty="0" smtClean="0"/>
              <a:t> </a:t>
            </a:r>
            <a:r>
              <a:rPr lang="en-US" dirty="0" err="1" smtClean="0"/>
              <a:t>Kushilevitz</a:t>
            </a:r>
            <a:r>
              <a:rPr lang="en-US" baseline="0" dirty="0" smtClean="0"/>
              <a:t> Sudan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4076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/>
                <a:ea typeface="+mn-ea"/>
                <a:cs typeface="+mn-cs"/>
              </a:rPr>
              <a:t>M.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/>
                <a:ea typeface="+mn-ea"/>
                <a:cs typeface="+mn-cs"/>
              </a:rPr>
              <a:t>Naor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/>
                <a:ea typeface="+mn-ea"/>
                <a:cs typeface="+mn-cs"/>
              </a:rPr>
              <a:t>, B.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/>
                <a:ea typeface="+mn-ea"/>
                <a:cs typeface="+mn-cs"/>
              </a:rPr>
              <a:t>Pinkas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/>
                <a:ea typeface="+mn-ea"/>
                <a:cs typeface="+mn-cs"/>
              </a:rPr>
              <a:t>, and O.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/>
                <a:ea typeface="+mn-ea"/>
                <a:cs typeface="+mn-cs"/>
              </a:rPr>
              <a:t>Reingold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/>
                <a:ea typeface="+mn-ea"/>
                <a:cs typeface="+mn-cs"/>
              </a:rPr>
              <a:t>, “Distributed pseudo-random functions and KDCs,” in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Helvetica"/>
                <a:ea typeface="+mn-ea"/>
                <a:cs typeface="+mn-cs"/>
              </a:rPr>
              <a:t>EUROCRYPT  99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/>
                <a:ea typeface="+mn-ea"/>
                <a:cs typeface="+mn-cs"/>
              </a:rPr>
              <a:t>Banerjee and C.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/>
                <a:ea typeface="+mn-ea"/>
                <a:cs typeface="+mn-cs"/>
              </a:rPr>
              <a:t>Peikert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/>
                <a:ea typeface="+mn-ea"/>
                <a:cs typeface="+mn-cs"/>
              </a:rPr>
              <a:t>, “New and improved key-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/>
                <a:ea typeface="+mn-ea"/>
                <a:cs typeface="+mn-cs"/>
              </a:rPr>
              <a:t>homomorphic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/>
                <a:ea typeface="+mn-ea"/>
                <a:cs typeface="+mn-cs"/>
              </a:rPr>
              <a:t> pseudorandom functions,” 2014</a:t>
            </a:r>
            <a:endParaRPr lang="en-US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9887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5968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7975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8474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8967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534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1259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6475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00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268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2711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3337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ym typeface="Wingdings"/>
              </a:rPr>
              <a:t>Fagin </a:t>
            </a:r>
            <a:r>
              <a:rPr lang="en-US" sz="1200" dirty="0" err="1" smtClean="0">
                <a:sym typeface="Wingdings"/>
              </a:rPr>
              <a:t>Naor</a:t>
            </a:r>
            <a:r>
              <a:rPr lang="en-US" sz="1200" dirty="0" smtClean="0">
                <a:sym typeface="Wingdings"/>
              </a:rPr>
              <a:t> Winkler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673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9686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7559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6910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7528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1138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8398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86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1868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0374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4179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4274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7696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2180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4020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598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7158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0292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8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E53-6934-0443-941F-ECD0D6143820}" type="datetime1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8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7B94-2C3B-CE4D-8CE2-A79612F6CFEA}" type="datetime1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C922-C7E3-9C4B-9C32-10D8116BBC85}" type="datetime1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0C78-D29F-C744-94CD-BC5239B20CD0}" type="datetime1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9089-F7C8-6A4C-8F57-EB73B1034BFB}" type="datetime1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8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6C8B-39AF-A541-8CB4-BAA6549217BB}" type="datetime1">
              <a:rPr lang="en-US" smtClean="0"/>
              <a:t>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9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63FA-48D4-5E48-BF4B-5D55F8134B9C}" type="datetime1">
              <a:rPr lang="en-US" smtClean="0"/>
              <a:t>2/22/15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4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B1FA-6F7B-4F49-9AF5-60BF0F76F6C4}" type="datetime1">
              <a:rPr lang="en-US" smtClean="0"/>
              <a:t>2/22/15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9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8C05-2688-BB45-B006-3F876DA838DD}" type="datetime1">
              <a:rPr lang="en-US" smtClean="0"/>
              <a:t>2/22/15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7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6318-BD9D-1D4E-974E-3F80C8017149}" type="datetime1">
              <a:rPr lang="en-US" smtClean="0"/>
              <a:t>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5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CDAA-398E-6147-8CAA-7188E83160D1}" type="datetime1">
              <a:rPr lang="en-US" smtClean="0"/>
              <a:t>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3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fld id="{D4F0572A-7BEC-834E-87E3-298F82DF1C6E}" type="datetime1">
              <a:rPr lang="en-US" smtClean="0"/>
              <a:t>2/22/15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fld id="{636D3B9F-2E96-F547-A977-3254DA291A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0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50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9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23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23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emf"/><Relationship Id="rId1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emf"/><Relationship Id="rId4" Type="http://schemas.openxmlformats.org/officeDocument/2006/relationships/image" Target="../media/image16.emf"/><Relationship Id="rId5" Type="http://schemas.openxmlformats.org/officeDocument/2006/relationships/image" Target="../media/image23.emf"/><Relationship Id="rId6" Type="http://schemas.openxmlformats.org/officeDocument/2006/relationships/image" Target="../media/image25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9" Type="http://schemas.openxmlformats.org/officeDocument/2006/relationships/image" Target="../media/image19.emf"/><Relationship Id="rId10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emf"/><Relationship Id="rId12" Type="http://schemas.openxmlformats.org/officeDocument/2006/relationships/image" Target="../media/image22.emf"/><Relationship Id="rId13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emf"/><Relationship Id="rId4" Type="http://schemas.openxmlformats.org/officeDocument/2006/relationships/image" Target="../media/image16.emf"/><Relationship Id="rId5" Type="http://schemas.openxmlformats.org/officeDocument/2006/relationships/image" Target="../media/image23.emf"/><Relationship Id="rId6" Type="http://schemas.openxmlformats.org/officeDocument/2006/relationships/image" Target="../media/image25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9" Type="http://schemas.openxmlformats.org/officeDocument/2006/relationships/image" Target="../media/image19.emf"/><Relationship Id="rId10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1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1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3.png"/><Relationship Id="rId5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2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45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9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9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9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9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9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9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9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7728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Riposte: an Anonymous </a:t>
            </a:r>
            <a:r>
              <a:rPr lang="en-US" sz="3200" b="1" dirty="0">
                <a:solidFill>
                  <a:schemeClr val="bg1"/>
                </a:solidFill>
              </a:rPr>
              <a:t>Messaging </a:t>
            </a:r>
            <a:r>
              <a:rPr lang="en-US" sz="3200" b="1" dirty="0" smtClean="0">
                <a:solidFill>
                  <a:schemeClr val="bg1"/>
                </a:solidFill>
              </a:rPr>
              <a:t>System </a:t>
            </a:r>
            <a:r>
              <a:rPr lang="en-US" sz="3200" b="1" dirty="0">
                <a:solidFill>
                  <a:schemeClr val="bg1"/>
                </a:solidFill>
              </a:rPr>
              <a:t>that '</a:t>
            </a:r>
            <a:r>
              <a:rPr lang="en-US" sz="3200" b="1" dirty="0" smtClean="0">
                <a:solidFill>
                  <a:schemeClr val="bg1"/>
                </a:solidFill>
              </a:rPr>
              <a:t>Hides </a:t>
            </a:r>
            <a:r>
              <a:rPr lang="en-US" sz="3200" b="1" dirty="0">
                <a:solidFill>
                  <a:schemeClr val="bg1"/>
                </a:solidFill>
              </a:rPr>
              <a:t>the Metadata'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49321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/>
                <a:cs typeface="Helvetica"/>
              </a:rPr>
              <a:t/>
            </a:r>
            <a:br>
              <a:rPr lang="en-US" sz="2000" dirty="0">
                <a:latin typeface="Helvetica"/>
                <a:cs typeface="Helvetica"/>
              </a:rPr>
            </a:br>
            <a:endParaRPr lang="en-US" sz="2000" dirty="0" smtClean="0">
              <a:latin typeface="Helvetica"/>
              <a:cs typeface="Helvetica"/>
            </a:endParaRPr>
          </a:p>
          <a:p>
            <a:pPr algn="ctr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Charles River Crypto Day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20 February 2015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394326"/>
              </p:ext>
            </p:extLst>
          </p:nvPr>
        </p:nvGraphicFramePr>
        <p:xfrm>
          <a:off x="0" y="3409122"/>
          <a:ext cx="9144000" cy="179832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9144000"/>
              </a:tblGrid>
              <a:tr h="102291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Henry Corrigan-Gibbs</a:t>
                      </a:r>
                    </a:p>
                    <a:p>
                      <a:pPr algn="ctr"/>
                      <a:endParaRPr lang="en-US" sz="240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Joint work with Dan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Boneh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 and David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Mazières</a:t>
                      </a:r>
                      <a:endParaRPr lang="en-US" sz="2000" baseline="0" dirty="0" smtClean="0">
                        <a:solidFill>
                          <a:schemeClr val="bg1"/>
                        </a:solidFill>
                        <a:latin typeface="Helvetica"/>
                        <a:cs typeface="Helvetica"/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To appear at IEEE Security and Privacy 2015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endParaRPr lang="en-US" sz="240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Motivation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Definitions and a “Straw man” scheme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Technical challenges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Evaluation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Conclusions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2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Bottom-Line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DB with 65,000 Tweet-length rows, can process </a:t>
            </a:r>
            <a:r>
              <a:rPr lang="en-US" b="1" dirty="0" smtClean="0">
                <a:solidFill>
                  <a:srgbClr val="008000"/>
                </a:solidFill>
              </a:rPr>
              <a:t>30 writes/second</a:t>
            </a:r>
          </a:p>
          <a:p>
            <a:r>
              <a:rPr lang="en-US" dirty="0" smtClean="0"/>
              <a:t>Can process </a:t>
            </a:r>
            <a:r>
              <a:rPr lang="en-US" b="1" dirty="0" smtClean="0">
                <a:solidFill>
                  <a:srgbClr val="000090"/>
                </a:solidFill>
              </a:rPr>
              <a:t>1,000,000 writes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 8 hours on a single server</a:t>
            </a:r>
          </a:p>
          <a:p>
            <a:endParaRPr lang="en-US" dirty="0" smtClean="0"/>
          </a:p>
          <a:p>
            <a:pPr>
              <a:buFont typeface="Wingdings" charset="0"/>
              <a:buChar char="è"/>
            </a:pPr>
            <a:r>
              <a:rPr lang="en-US" dirty="0" smtClean="0">
                <a:sym typeface="Wingdings"/>
              </a:rPr>
              <a:t> Main bottleneck is PRG expansion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2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Throughput</a:t>
            </a:r>
            <a:br>
              <a:rPr lang="en-US" dirty="0" smtClean="0"/>
            </a:br>
            <a:r>
              <a:rPr lang="en-US" sz="2900" dirty="0" smtClean="0"/>
              <a:t>(anonymous Twitter)</a:t>
            </a:r>
            <a:endParaRPr lang="en-US" sz="2900" dirty="0"/>
          </a:p>
        </p:txBody>
      </p:sp>
      <p:pic>
        <p:nvPicPr>
          <p:cNvPr id="5" name="Picture 4" descr="tablesize-eps-converted-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1" y="1545944"/>
            <a:ext cx="8727476" cy="436373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283201" y="257705"/>
            <a:ext cx="3860799" cy="1571095"/>
          </a:xfrm>
          <a:prstGeom prst="wedgeRoundRectCallout">
            <a:avLst>
              <a:gd name="adj1" fmla="val 202"/>
              <a:gd name="adj2" fmla="val 197266"/>
              <a:gd name="adj3" fmla="val 16667"/>
            </a:avLst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 At large table sizes, PRG cost dominates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1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D9D9"/>
                </a:solidFill>
              </a:rPr>
              <a:t>Motivation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Definitions and a “Straw man” scheme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Technical challenges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Evaluation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Conclusions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3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Reduce </a:t>
            </a:r>
            <a:r>
              <a:rPr lang="en-US" dirty="0" err="1" smtClean="0">
                <a:sym typeface="Wingdings"/>
              </a:rPr>
              <a:t>Θ</a:t>
            </a:r>
            <a:r>
              <a:rPr lang="en-US" dirty="0" smtClean="0">
                <a:sym typeface="Wingdings"/>
              </a:rPr>
              <a:t>(</a:t>
            </a:r>
            <a:r>
              <a:rPr lang="en-US" i="1" dirty="0" smtClean="0"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) computation cost at server</a:t>
            </a:r>
          </a:p>
          <a:p>
            <a:pPr marL="914400" lvl="1" indent="-514350"/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sing multiple rounds per write?</a:t>
            </a:r>
          </a:p>
          <a:p>
            <a:pPr marL="914400" lvl="1" indent="-514350"/>
            <a:endParaRPr lang="en-US" sz="1200" dirty="0" smtClean="0">
              <a:solidFill>
                <a:schemeClr val="accent6">
                  <a:lumMod val="50000"/>
                </a:schemeClr>
              </a:solidFill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Key-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homomorphic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DPFs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Another way to reduce cost at server</a:t>
            </a:r>
          </a:p>
          <a:p>
            <a:pPr lvl="1"/>
            <a:endParaRPr lang="en-US" sz="1200" dirty="0" smtClean="0">
              <a:solidFill>
                <a:schemeClr val="accent6">
                  <a:lumMod val="50000"/>
                </a:schemeClr>
              </a:solidFill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(</a:t>
            </a:r>
            <a:r>
              <a:rPr lang="en-US" i="1" dirty="0">
                <a:sym typeface="Wingdings"/>
              </a:rPr>
              <a:t>k</a:t>
            </a:r>
            <a:r>
              <a:rPr lang="en-US" dirty="0" smtClean="0">
                <a:sym typeface="Wingdings"/>
              </a:rPr>
              <a:t>, </a:t>
            </a:r>
            <a:r>
              <a:rPr lang="en-US" i="1" dirty="0" smtClean="0">
                <a:sym typeface="Wingdings"/>
              </a:rPr>
              <a:t>k-1</a:t>
            </a:r>
            <a:r>
              <a:rPr lang="en-US" dirty="0" smtClean="0">
                <a:sym typeface="Wingdings"/>
              </a:rPr>
              <a:t>)-private DPFs without PKC</a:t>
            </a:r>
          </a:p>
          <a:p>
            <a:pPr marL="914400" lvl="1" indent="-514350"/>
            <a:r>
              <a:rPr lang="en-US" dirty="0" smtClean="0">
                <a:solidFill>
                  <a:srgbClr val="984807"/>
                </a:solidFill>
                <a:sym typeface="Wingdings"/>
              </a:rPr>
              <a:t>Possible without seed-</a:t>
            </a:r>
            <a:r>
              <a:rPr lang="en-US" dirty="0" err="1" smtClean="0">
                <a:solidFill>
                  <a:srgbClr val="984807"/>
                </a:solidFill>
                <a:sym typeface="Wingdings"/>
              </a:rPr>
              <a:t>hom</a:t>
            </a:r>
            <a:r>
              <a:rPr lang="en-US" dirty="0" smtClean="0">
                <a:solidFill>
                  <a:srgbClr val="984807"/>
                </a:solidFill>
                <a:sym typeface="Wingdings"/>
              </a:rPr>
              <a:t> PRGs?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3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 many contexts, “hiding the metadata” is as important as hiding the data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Combination of crypto tools with systems design </a:t>
            </a:r>
            <a:r>
              <a:rPr lang="en-US" dirty="0" smtClean="0">
                <a:sym typeface="Wingdings"/>
              </a:rPr>
              <a:t> 1,000,000-user anonymity sets</a:t>
            </a:r>
          </a:p>
          <a:p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“</a:t>
            </a:r>
            <a:r>
              <a:rPr lang="en-US" dirty="0">
                <a:sym typeface="Wingdings"/>
              </a:rPr>
              <a:t>M</a:t>
            </a:r>
            <a:r>
              <a:rPr lang="en-US" dirty="0" smtClean="0">
                <a:sym typeface="Wingdings"/>
              </a:rPr>
              <a:t>ulti-user writable PIRs” have applications to private messaging</a:t>
            </a:r>
          </a:p>
          <a:p>
            <a:pPr lvl="1"/>
            <a:r>
              <a:rPr lang="en-US" dirty="0" err="1" smtClean="0">
                <a:sym typeface="Wingdings"/>
              </a:rPr>
              <a:t>Still∃barriers</a:t>
            </a:r>
            <a:r>
              <a:rPr lang="en-US" dirty="0" smtClean="0">
                <a:sym typeface="Wingdings"/>
              </a:rPr>
              <a:t> to practicality (+ open problems)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7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3701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Helvetica"/>
                <a:cs typeface="Helvetica"/>
              </a:rPr>
              <a:t>Questions?</a:t>
            </a:r>
            <a:endParaRPr lang="en-US" sz="5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4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98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D9D9"/>
                </a:solidFill>
              </a:rPr>
              <a:t>Motivation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Definitions and a “Straw man” scheme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Technical challenges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Evaluation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Conclusions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Reframe the Problem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124" y="1827386"/>
            <a:ext cx="1758627" cy="2344835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945467" y="2369253"/>
            <a:ext cx="1642533" cy="95109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≅</a:t>
            </a:r>
            <a:endParaRPr lang="en-US" sz="42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128" y="1827386"/>
            <a:ext cx="1283472" cy="19821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78401" y="4978401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Writing “privately” to a database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067" y="47752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Posting anonymously to a bulletin board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5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71" y="4693149"/>
            <a:ext cx="1467561" cy="1533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169" y="4273154"/>
            <a:ext cx="2045740" cy="144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068" y="4096523"/>
            <a:ext cx="1650443" cy="17243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560" y="4602473"/>
            <a:ext cx="2149052" cy="1504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868" y="4859001"/>
            <a:ext cx="2045740" cy="14480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090" y="4859001"/>
            <a:ext cx="1650443" cy="1724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6007" y="5035538"/>
            <a:ext cx="2149052" cy="15041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377" y="5273469"/>
            <a:ext cx="2045740" cy="144800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57200" y="4096523"/>
            <a:ext cx="6096000" cy="2761477"/>
          </a:xfrm>
          <a:prstGeom prst="ellipse">
            <a:avLst/>
          </a:prstGeom>
          <a:noFill/>
          <a:ln w="381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53068" y="2520202"/>
            <a:ext cx="511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Helvetica"/>
                <a:cs typeface="Helvetica"/>
              </a:rPr>
              <a:t>The “Anonymity Set”</a:t>
            </a:r>
            <a:endParaRPr lang="en-US" sz="3600" dirty="0">
              <a:latin typeface="Helvetica"/>
              <a:cs typeface="Helvetica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991470" y="3166533"/>
            <a:ext cx="342530" cy="92999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65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Arrow Connector 65"/>
          <p:cNvCxnSpPr/>
          <p:nvPr/>
        </p:nvCxnSpPr>
        <p:spPr>
          <a:xfrm flipV="1">
            <a:off x="3873812" y="2983972"/>
            <a:ext cx="1595655" cy="1618502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2381287" y="2683729"/>
            <a:ext cx="2222224" cy="2206855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029" y="948266"/>
            <a:ext cx="839951" cy="1297221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639733" y="274638"/>
            <a:ext cx="4250267" cy="2556933"/>
          </a:xfrm>
          <a:prstGeom prst="cloud">
            <a:avLst/>
          </a:prstGeom>
          <a:noFill/>
          <a:ln w="3810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24" y="582760"/>
            <a:ext cx="839951" cy="1297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551" y="948266"/>
            <a:ext cx="839951" cy="1297221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V="1">
            <a:off x="1524868" y="2421469"/>
            <a:ext cx="3165665" cy="2469115"/>
          </a:xfrm>
          <a:prstGeom prst="straightConnector1">
            <a:avLst/>
          </a:prstGeom>
          <a:ln w="57150" cmpd="sng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942195" y="2421469"/>
            <a:ext cx="2070072" cy="2936669"/>
          </a:xfrm>
          <a:prstGeom prst="straightConnector1">
            <a:avLst/>
          </a:prstGeom>
          <a:ln w="5715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330976" y="2997200"/>
            <a:ext cx="2222224" cy="2206855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928533" y="2831572"/>
            <a:ext cx="1230496" cy="3425650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311377" y="2983972"/>
            <a:ext cx="3687603" cy="3122684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690533" y="2997200"/>
            <a:ext cx="778934" cy="3109456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71" y="4693149"/>
            <a:ext cx="1467561" cy="15332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169" y="4273154"/>
            <a:ext cx="2045740" cy="144800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068" y="4096523"/>
            <a:ext cx="1650443" cy="172431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560" y="4602473"/>
            <a:ext cx="2149052" cy="150418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868" y="4859001"/>
            <a:ext cx="2045740" cy="144800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090" y="4859001"/>
            <a:ext cx="1650443" cy="172431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6007" y="5035538"/>
            <a:ext cx="2149052" cy="150418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377" y="5273469"/>
            <a:ext cx="2045740" cy="14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0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266529" y="3773357"/>
            <a:ext cx="110308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+</a:t>
            </a:r>
            <a:endParaRPr lang="en-US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029" y="948266"/>
            <a:ext cx="839951" cy="1297221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639733" y="274638"/>
            <a:ext cx="4250267" cy="2556933"/>
          </a:xfrm>
          <a:prstGeom prst="cloud">
            <a:avLst/>
          </a:prstGeom>
          <a:noFill/>
          <a:ln w="3810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24" y="582760"/>
            <a:ext cx="839951" cy="1297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551" y="948266"/>
            <a:ext cx="839951" cy="1297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71" y="4693149"/>
            <a:ext cx="1467561" cy="1533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169" y="4273154"/>
            <a:ext cx="2045740" cy="144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068" y="4096523"/>
            <a:ext cx="1650443" cy="17243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560" y="4602473"/>
            <a:ext cx="2149052" cy="1504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868" y="4859001"/>
            <a:ext cx="2045740" cy="14480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090" y="4859001"/>
            <a:ext cx="1650443" cy="1724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6007" y="5035538"/>
            <a:ext cx="2149052" cy="15041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377" y="5273469"/>
            <a:ext cx="2045740" cy="1448006"/>
          </a:xfrm>
          <a:prstGeom prst="rect">
            <a:avLst/>
          </a:prstGeom>
        </p:spPr>
      </p:pic>
      <p:sp>
        <p:nvSpPr>
          <p:cNvPr id="26" name="Rounded Rectangular Callout 25"/>
          <p:cNvSpPr/>
          <p:nvPr/>
        </p:nvSpPr>
        <p:spPr>
          <a:xfrm>
            <a:off x="129830" y="2451586"/>
            <a:ext cx="4882438" cy="3525881"/>
          </a:xfrm>
          <a:prstGeom prst="wedgeRoundRectCallout">
            <a:avLst>
              <a:gd name="adj1" fmla="val 80148"/>
              <a:gd name="adj2" fmla="val 308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5430" y="2752916"/>
            <a:ext cx="4205104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0</a:t>
            </a:r>
            <a:endParaRPr lang="en-US" sz="26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5430" y="3245359"/>
            <a:ext cx="4205104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To: </a:t>
            </a:r>
            <a:r>
              <a:rPr lang="en-US" sz="2600" dirty="0" err="1" smtClean="0">
                <a:latin typeface="Helvetica"/>
                <a:cs typeface="Helvetica"/>
              </a:rPr>
              <a:t>taxfraud@stanford.edu</a:t>
            </a:r>
            <a:r>
              <a:rPr lang="en-US" sz="2600" dirty="0" smtClean="0">
                <a:latin typeface="Helvetica"/>
                <a:cs typeface="Helvetica"/>
              </a:rPr>
              <a:t> </a:t>
            </a:r>
            <a:endParaRPr lang="en-US" sz="2600" dirty="0">
              <a:latin typeface="Helvetica"/>
              <a:cs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5430" y="3737802"/>
            <a:ext cx="4205104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0</a:t>
            </a:r>
            <a:endParaRPr lang="en-US" sz="26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430" y="4230245"/>
            <a:ext cx="4205104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Protest will be held </a:t>
            </a:r>
            <a:r>
              <a:rPr lang="en-US" sz="2600" dirty="0" err="1" smtClean="0">
                <a:latin typeface="Helvetica"/>
                <a:cs typeface="Helvetica"/>
              </a:rPr>
              <a:t>tomo</a:t>
            </a:r>
            <a:r>
              <a:rPr lang="en-US" sz="2600" dirty="0" smtClean="0">
                <a:latin typeface="Helvetica"/>
                <a:cs typeface="Helvetica"/>
              </a:rPr>
              <a:t>…</a:t>
            </a:r>
            <a:endParaRPr lang="en-US" sz="2600" dirty="0"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5430" y="4731008"/>
            <a:ext cx="4205104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See my cat photos at w…</a:t>
            </a:r>
            <a:endParaRPr lang="en-US" sz="2600" dirty="0"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5430" y="5223451"/>
            <a:ext cx="4205104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0</a:t>
            </a:r>
            <a:endParaRPr lang="en-US" sz="26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765059" y="2245488"/>
            <a:ext cx="622165" cy="1492314"/>
          </a:xfrm>
          <a:prstGeom prst="straightConnector1">
            <a:avLst/>
          </a:prstGeom>
          <a:ln w="57150" cmpd="sng"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773333" y="2048933"/>
            <a:ext cx="1" cy="1688869"/>
          </a:xfrm>
          <a:prstGeom prst="straightConnector1">
            <a:avLst/>
          </a:prstGeom>
          <a:ln w="57150" cmpd="sng"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227175" y="2245488"/>
            <a:ext cx="545225" cy="1492314"/>
          </a:xfrm>
          <a:prstGeom prst="straightConnector1">
            <a:avLst/>
          </a:prstGeom>
          <a:ln w="57150" cmpd="sng"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ular Callout 35"/>
          <p:cNvSpPr/>
          <p:nvPr/>
        </p:nvSpPr>
        <p:spPr>
          <a:xfrm>
            <a:off x="494453" y="284925"/>
            <a:ext cx="3873812" cy="1852011"/>
          </a:xfrm>
          <a:prstGeom prst="wedgeRoundRectCallout">
            <a:avLst>
              <a:gd name="adj1" fmla="val 36676"/>
              <a:gd name="adj2" fmla="val 80141"/>
              <a:gd name="adj3" fmla="val 16667"/>
            </a:avLst>
          </a:prstGeom>
          <a:solidFill>
            <a:srgbClr val="FFF308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DB </a:t>
            </a:r>
            <a:r>
              <a:rPr lang="en-US" sz="3200" u="sng" dirty="0" smtClean="0">
                <a:solidFill>
                  <a:schemeClr val="tx1"/>
                </a:solidFill>
                <a:latin typeface="Helvetica"/>
                <a:cs typeface="Helvetica"/>
              </a:rPr>
              <a:t>does not</a:t>
            </a:r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 learn who wrote which message</a:t>
            </a:r>
            <a:endParaRPr lang="en-US" sz="32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9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k,t</a:t>
            </a:r>
            <a:r>
              <a:rPr lang="en-US" dirty="0" smtClean="0"/>
              <a:t>)-Write-Anonymous DB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k</a:t>
            </a:r>
            <a:r>
              <a:rPr lang="en-US" dirty="0" smtClean="0"/>
              <a:t> = (# of servers), </a:t>
            </a:r>
            <a:r>
              <a:rPr lang="en-US" b="1" i="1" dirty="0" smtClean="0"/>
              <a:t>t</a:t>
            </a:r>
            <a:r>
              <a:rPr lang="en-US" dirty="0" smtClean="0"/>
              <a:t> = (# malicious servers)</a:t>
            </a: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1200" dirty="0" smtClean="0"/>
          </a:p>
          <a:p>
            <a:pPr marL="0" indent="0">
              <a:buNone/>
            </a:pP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[Gen query to write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into row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SignPainter-HouseScript"/>
                <a:cs typeface="SignPainter-HouseScript"/>
              </a:rPr>
              <a:t>l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of DB]</a:t>
            </a:r>
            <a:endParaRPr lang="en-US" sz="2800" dirty="0"/>
          </a:p>
          <a:p>
            <a:pPr marL="0" indent="0">
              <a:buNone/>
            </a:pP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	[Apply query to state of server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en-US" sz="28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[Combine server states to reveal plaintext DB]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98"/>
          <a:stretch/>
        </p:blipFill>
        <p:spPr>
          <a:xfrm>
            <a:off x="445762" y="2626707"/>
            <a:ext cx="5776248" cy="475487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7" t="67507"/>
          <a:stretch/>
        </p:blipFill>
        <p:spPr>
          <a:xfrm>
            <a:off x="355602" y="4875450"/>
            <a:ext cx="4561949" cy="54864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9" t="29241" b="30939"/>
          <a:stretch/>
        </p:blipFill>
        <p:spPr>
          <a:xfrm>
            <a:off x="423329" y="3723220"/>
            <a:ext cx="3977271" cy="64008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876801" y="1212098"/>
            <a:ext cx="4150648" cy="2743200"/>
          </a:xfrm>
          <a:prstGeom prst="wedgeRoundRectCallout">
            <a:avLst>
              <a:gd name="adj1" fmla="val -77989"/>
              <a:gd name="adj2" fmla="val 3657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5403714" y="2656423"/>
            <a:ext cx="999067" cy="931333"/>
          </a:xfrm>
          <a:prstGeom prst="can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solidFill>
                  <a:srgbClr val="000090"/>
                </a:solidFill>
                <a:latin typeface="Helvetica"/>
                <a:cs typeface="Helvetica"/>
              </a:rPr>
              <a:t>s</a:t>
            </a:r>
            <a:endParaRPr lang="en-US" sz="4000" i="1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12" name="Can 11"/>
          <p:cNvSpPr/>
          <p:nvPr/>
        </p:nvSpPr>
        <p:spPr>
          <a:xfrm>
            <a:off x="7687733" y="2656423"/>
            <a:ext cx="999067" cy="931333"/>
          </a:xfrm>
          <a:prstGeom prst="can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rgbClr val="000090"/>
                </a:solidFill>
                <a:latin typeface="Helvetica"/>
                <a:cs typeface="Helvetica"/>
              </a:rPr>
              <a:t>s</a:t>
            </a:r>
            <a:r>
              <a:rPr lang="en-US" sz="4000" i="1" dirty="0" smtClean="0">
                <a:solidFill>
                  <a:srgbClr val="000090"/>
                </a:solidFill>
                <a:latin typeface="Helvetica"/>
                <a:cs typeface="Helvetica"/>
              </a:rPr>
              <a:t>’</a:t>
            </a:r>
            <a:endParaRPr lang="en-US" sz="4000" i="1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570133" y="2898998"/>
            <a:ext cx="982133" cy="508000"/>
          </a:xfrm>
          <a:prstGeom prst="rightArrow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29724" y="1484926"/>
            <a:ext cx="692286" cy="70788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Helvetica"/>
                <a:cs typeface="Helvetica"/>
              </a:rPr>
              <a:t>q</a:t>
            </a:r>
            <a:r>
              <a:rPr lang="en-US" sz="4000" baseline="-25000" dirty="0" smtClean="0">
                <a:solidFill>
                  <a:schemeClr val="bg1"/>
                </a:solidFill>
                <a:latin typeface="Helvetica"/>
                <a:cs typeface="Helvetica"/>
              </a:rPr>
              <a:t>i</a:t>
            </a:r>
            <a:endParaRPr lang="en-US" sz="4000" baseline="-25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875867" y="2195825"/>
            <a:ext cx="0" cy="460598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21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Correctness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Write-anonymity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Disruption resistance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46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1: 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90"/>
                </a:solidFill>
              </a:rPr>
              <a:t>Informal</a:t>
            </a:r>
            <a:r>
              <a:rPr lang="en-US" dirty="0" smtClean="0"/>
              <a:t>: Output DB should be result of applying queries to DB state.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queries are: </a:t>
            </a:r>
          </a:p>
          <a:p>
            <a:pPr marL="0" indent="0">
              <a:buNone/>
            </a:pPr>
            <a:r>
              <a:rPr lang="en-US" dirty="0" smtClean="0"/>
              <a:t>then result of Reveal() 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479396"/>
            <a:ext cx="1727200" cy="12573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83" y="3304117"/>
            <a:ext cx="41275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5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2: Write-Anonymity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90"/>
                </a:solidFill>
              </a:rPr>
              <a:t>Informal</a:t>
            </a:r>
            <a:r>
              <a:rPr lang="en-US" dirty="0" smtClean="0"/>
              <a:t>: coalition of </a:t>
            </a:r>
            <a:r>
              <a:rPr lang="en-US" b="1" i="1" dirty="0" smtClean="0"/>
              <a:t>t</a:t>
            </a:r>
            <a:r>
              <a:rPr lang="en-US" dirty="0" smtClean="0"/>
              <a:t> malicious servers and any number of malicious clients should not learn </a:t>
            </a:r>
            <a:r>
              <a:rPr lang="en-US" u="sng" dirty="0" smtClean="0"/>
              <a:t>who wrote what</a:t>
            </a:r>
            <a:r>
              <a:rPr lang="en-US" dirty="0" smtClean="0"/>
              <a:t> to the DB.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 will present the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[simplified]</a:t>
            </a:r>
            <a:r>
              <a:rPr lang="en-US" dirty="0" smtClean="0"/>
              <a:t> two-server definition with one malicious server.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038" y="3036379"/>
            <a:ext cx="830202" cy="991072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2922931" y="3771295"/>
            <a:ext cx="442531" cy="938632"/>
          </a:xfrm>
          <a:custGeom>
            <a:avLst/>
            <a:gdLst>
              <a:gd name="connsiteX0" fmla="*/ 92039 w 516174"/>
              <a:gd name="connsiteY0" fmla="*/ 0 h 1398747"/>
              <a:gd name="connsiteX1" fmla="*/ 515414 w 516174"/>
              <a:gd name="connsiteY1" fmla="*/ 680969 h 1398747"/>
              <a:gd name="connsiteX2" fmla="*/ 0 w 516174"/>
              <a:gd name="connsiteY2" fmla="*/ 1398747 h 139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174" h="1398747">
                <a:moveTo>
                  <a:pt x="92039" y="0"/>
                </a:moveTo>
                <a:cubicBezTo>
                  <a:pt x="311396" y="223922"/>
                  <a:pt x="530754" y="447845"/>
                  <a:pt x="515414" y="680969"/>
                </a:cubicBezTo>
                <a:cubicBezTo>
                  <a:pt x="500074" y="914093"/>
                  <a:pt x="0" y="1398747"/>
                  <a:pt x="0" y="1398747"/>
                </a:cubicBezTo>
              </a:path>
            </a:pathLst>
          </a:custGeom>
          <a:ln w="76200" cmpd="sng">
            <a:solidFill>
              <a:schemeClr val="tx1"/>
            </a:solidFill>
            <a:headEnd type="none"/>
            <a:tailEnd type="triangle"/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082855" y="5003022"/>
            <a:ext cx="6150762" cy="7741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037" y="4801197"/>
            <a:ext cx="1613377" cy="14480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491" y="4524884"/>
            <a:ext cx="1301625" cy="17243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725918">
            <a:off x="3941674" y="3420918"/>
            <a:ext cx="2117530" cy="1535209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401259" y="1348133"/>
            <a:ext cx="2673778" cy="1635031"/>
          </a:xfrm>
          <a:prstGeom prst="cloudCallout">
            <a:avLst>
              <a:gd name="adj1" fmla="val -7452"/>
              <a:gd name="adj2" fmla="val 81169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Helvetica"/>
                <a:cs typeface="Helvetica"/>
              </a:rPr>
              <a:t>?!?</a:t>
            </a:r>
            <a:endParaRPr lang="en-US" sz="48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5760" y="5146316"/>
            <a:ext cx="4332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0VUIC9zZW5zaXRpdmU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930" y="4846981"/>
            <a:ext cx="1173699" cy="9301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073" y="1674983"/>
            <a:ext cx="3877948" cy="1077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latin typeface="Helvetica"/>
                <a:cs typeface="Helvetica"/>
              </a:rPr>
              <a:t>…but does that hide enough?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0073" y="451361"/>
            <a:ext cx="3877948" cy="1077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With PKE, we can hide the data…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75037" y="3923695"/>
            <a:ext cx="17810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(</a:t>
            </a:r>
            <a:r>
              <a:rPr lang="en-US" sz="3200" dirty="0" err="1" smtClean="0">
                <a:latin typeface="Helvetica"/>
                <a:cs typeface="Helvetica"/>
              </a:rPr>
              <a:t>pk</a:t>
            </a:r>
            <a:r>
              <a:rPr lang="en-US" sz="3200" dirty="0" smtClean="0">
                <a:latin typeface="Helvetica"/>
                <a:cs typeface="Helvetica"/>
              </a:rPr>
              <a:t>, </a:t>
            </a:r>
            <a:r>
              <a:rPr lang="en-US" sz="3200" dirty="0" err="1" smtClean="0">
                <a:latin typeface="Helvetica"/>
                <a:cs typeface="Helvetica"/>
              </a:rPr>
              <a:t>sk</a:t>
            </a:r>
            <a:r>
              <a:rPr lang="en-US" sz="3200" dirty="0" smtClean="0">
                <a:latin typeface="Helvetica"/>
                <a:cs typeface="Helvetica"/>
              </a:rPr>
              <a:t>)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4104" y="3923695"/>
            <a:ext cx="17810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Helvetica"/>
                <a:cs typeface="Helvetica"/>
              </a:rPr>
              <a:t>pk</a:t>
            </a:r>
            <a:endParaRPr lang="en-US" sz="3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6293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5" grpId="0" animBg="1"/>
      <p:bldP spid="24" grpId="0" animBg="1"/>
      <p:bldP spid="25" grpId="0"/>
      <p:bldP spid="2" grpId="0" animBg="1"/>
      <p:bldP spid="18" grpId="0" animBg="1"/>
      <p:bldP spid="6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011958"/>
            <a:ext cx="2504992" cy="6488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796" y="550086"/>
            <a:ext cx="221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Challenger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2863" y="508691"/>
            <a:ext cx="221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Adversary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72863" y="1011960"/>
            <a:ext cx="2215996" cy="6488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5735" y="675880"/>
            <a:ext cx="3200398" cy="830997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Let </a:t>
            </a:r>
            <a:r>
              <a:rPr lang="en-US" sz="2400" b="1" dirty="0" smtClean="0">
                <a:latin typeface="Helvetica"/>
                <a:cs typeface="Helvetica"/>
              </a:rPr>
              <a:t>n</a:t>
            </a:r>
            <a:r>
              <a:rPr lang="en-US" sz="2400" dirty="0" smtClean="0">
                <a:latin typeface="Helvetica"/>
                <a:cs typeface="Helvetica"/>
              </a:rPr>
              <a:t> = number of clients total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41" name="Picture 40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2"/>
          <a:stretch/>
        </p:blipFill>
        <p:spPr>
          <a:xfrm>
            <a:off x="355599" y="3462437"/>
            <a:ext cx="1642533" cy="406447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66" y="4926148"/>
            <a:ext cx="254000" cy="203200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 flipH="1">
            <a:off x="2946402" y="2288779"/>
            <a:ext cx="3426883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946401" y="3067713"/>
            <a:ext cx="3426884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8" t="5992" b="5990"/>
          <a:stretch/>
        </p:blipFill>
        <p:spPr>
          <a:xfrm>
            <a:off x="472993" y="3893214"/>
            <a:ext cx="2286000" cy="35774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04799" y="2878069"/>
            <a:ext cx="2048933" cy="52322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For            :</a:t>
            </a:r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5599" y="4762532"/>
            <a:ext cx="2403394" cy="830997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Choose on elements of H</a:t>
            </a:r>
            <a:endParaRPr lang="en-US" sz="2800" b="1" dirty="0">
              <a:latin typeface="Helvetica"/>
              <a:cs typeface="Helvetica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045883" y="5946381"/>
            <a:ext cx="3327402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35" y="1827664"/>
            <a:ext cx="3336819" cy="39319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50" y="2613574"/>
            <a:ext cx="2858612" cy="393192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51" y="3026479"/>
            <a:ext cx="894080" cy="27432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29" y="5458063"/>
            <a:ext cx="247557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82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571700"/>
            <a:ext cx="2504992" cy="6488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796" y="109828"/>
            <a:ext cx="221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Challenger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2863" y="68433"/>
            <a:ext cx="221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Adversary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72863" y="571702"/>
            <a:ext cx="2215996" cy="6488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5735" y="235622"/>
            <a:ext cx="3200398" cy="830997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Let </a:t>
            </a:r>
            <a:r>
              <a:rPr lang="en-US" sz="2400" b="1" dirty="0" smtClean="0">
                <a:latin typeface="Helvetica"/>
                <a:cs typeface="Helvetica"/>
              </a:rPr>
              <a:t>n</a:t>
            </a:r>
            <a:r>
              <a:rPr lang="en-US" sz="2400" dirty="0" smtClean="0">
                <a:latin typeface="Helvetica"/>
                <a:cs typeface="Helvetica"/>
              </a:rPr>
              <a:t> = number of clients total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41" name="Picture 40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2"/>
          <a:stretch/>
        </p:blipFill>
        <p:spPr>
          <a:xfrm>
            <a:off x="355599" y="3022179"/>
            <a:ext cx="1642533" cy="406447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 flipH="1">
            <a:off x="2946402" y="1848521"/>
            <a:ext cx="3426883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946401" y="2627455"/>
            <a:ext cx="3426884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8" t="5992" b="5990"/>
          <a:stretch/>
        </p:blipFill>
        <p:spPr>
          <a:xfrm>
            <a:off x="472993" y="3452956"/>
            <a:ext cx="2286000" cy="35774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04799" y="2437811"/>
            <a:ext cx="2048933" cy="52322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For            :</a:t>
            </a:r>
            <a:endParaRPr lang="en-US" sz="2800" b="1" dirty="0">
              <a:latin typeface="Helvetica"/>
              <a:cs typeface="Helvetica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045883" y="5506123"/>
            <a:ext cx="3327402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018366" y="6907152"/>
            <a:ext cx="3426884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82" y="4731136"/>
            <a:ext cx="254000" cy="203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38665" y="4596469"/>
            <a:ext cx="2403394" cy="800219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Helvetica"/>
                <a:cs typeface="Helvetica"/>
              </a:rPr>
              <a:t>Choose perm </a:t>
            </a:r>
            <a:br>
              <a:rPr lang="en-US" sz="2300" dirty="0" smtClean="0">
                <a:latin typeface="Helvetica"/>
                <a:cs typeface="Helvetica"/>
              </a:rPr>
            </a:br>
            <a:r>
              <a:rPr lang="en-US" sz="2300" dirty="0" smtClean="0">
                <a:latin typeface="Helvetica"/>
                <a:cs typeface="Helvetica"/>
              </a:rPr>
              <a:t>on elements of H</a:t>
            </a:r>
            <a:endParaRPr lang="en-US" sz="2300" b="1" dirty="0">
              <a:latin typeface="Helvetica"/>
              <a:cs typeface="Helvetica"/>
            </a:endParaRPr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35" y="1434472"/>
            <a:ext cx="3336819" cy="393192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50" y="2186516"/>
            <a:ext cx="2858612" cy="393192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51" y="2582488"/>
            <a:ext cx="894080" cy="27432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29" y="5047938"/>
            <a:ext cx="2475571" cy="4572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037" y="6407149"/>
            <a:ext cx="2024037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0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68430"/>
            <a:ext cx="2504992" cy="6992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796" y="-393441"/>
            <a:ext cx="221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Challenger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2863" y="-434836"/>
            <a:ext cx="221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Adversary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72863" y="68432"/>
            <a:ext cx="2215996" cy="6992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5735" y="-267647"/>
            <a:ext cx="3200398" cy="830997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Let </a:t>
            </a:r>
            <a:r>
              <a:rPr lang="en-US" sz="2400" b="1" dirty="0" smtClean="0">
                <a:latin typeface="Helvetica"/>
                <a:cs typeface="Helvetica"/>
              </a:rPr>
              <a:t>n</a:t>
            </a:r>
            <a:r>
              <a:rPr lang="en-US" sz="2400" dirty="0" smtClean="0">
                <a:latin typeface="Helvetica"/>
                <a:cs typeface="Helvetica"/>
              </a:rPr>
              <a:t> = number of clients total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41" name="Picture 40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2"/>
          <a:stretch/>
        </p:blipFill>
        <p:spPr>
          <a:xfrm>
            <a:off x="355599" y="2518910"/>
            <a:ext cx="1642533" cy="406447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 flipH="1">
            <a:off x="2946402" y="1345252"/>
            <a:ext cx="3426883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946401" y="2124186"/>
            <a:ext cx="3426884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8" t="5992" b="5990"/>
          <a:stretch/>
        </p:blipFill>
        <p:spPr>
          <a:xfrm>
            <a:off x="472993" y="2949687"/>
            <a:ext cx="2286000" cy="35774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04799" y="1934542"/>
            <a:ext cx="2048933" cy="52322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For            :</a:t>
            </a:r>
            <a:endParaRPr lang="en-US" sz="2800" b="1" dirty="0">
              <a:latin typeface="Helvetica"/>
              <a:cs typeface="Helvetica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045883" y="5002854"/>
            <a:ext cx="3327402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018366" y="6403883"/>
            <a:ext cx="3426884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85"/>
          <a:stretch/>
        </p:blipFill>
        <p:spPr>
          <a:xfrm>
            <a:off x="355599" y="6649719"/>
            <a:ext cx="2016622" cy="41148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05" y="3964379"/>
            <a:ext cx="254000" cy="203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5888" y="3829712"/>
            <a:ext cx="2403394" cy="800219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Helvetica"/>
                <a:cs typeface="Helvetica"/>
              </a:rPr>
              <a:t>Choose perm </a:t>
            </a:r>
            <a:br>
              <a:rPr lang="en-US" sz="2300" dirty="0" smtClean="0">
                <a:latin typeface="Helvetica"/>
                <a:cs typeface="Helvetica"/>
              </a:rPr>
            </a:br>
            <a:r>
              <a:rPr lang="en-US" sz="2300" dirty="0" smtClean="0">
                <a:latin typeface="Helvetica"/>
                <a:cs typeface="Helvetica"/>
              </a:rPr>
              <a:t>on elements of H</a:t>
            </a:r>
            <a:endParaRPr lang="en-US" sz="2300" b="1" dirty="0">
              <a:latin typeface="Helvetica"/>
              <a:cs typeface="Helvetica"/>
            </a:endParaRPr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35" y="926482"/>
            <a:ext cx="3336819" cy="393192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50" y="1678526"/>
            <a:ext cx="2858612" cy="393192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51" y="2074498"/>
            <a:ext cx="894080" cy="27432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29" y="4539948"/>
            <a:ext cx="2475571" cy="4572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037" y="5899159"/>
            <a:ext cx="2024037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8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-674846"/>
            <a:ext cx="2504992" cy="76852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796" y="-1136717"/>
            <a:ext cx="221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Challenger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2863" y="-1178112"/>
            <a:ext cx="221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Adversary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72863" y="-674844"/>
            <a:ext cx="2215996" cy="7685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5735" y="-1010923"/>
            <a:ext cx="3200398" cy="830997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Let </a:t>
            </a:r>
            <a:r>
              <a:rPr lang="en-US" sz="2400" b="1" dirty="0" smtClean="0">
                <a:latin typeface="Helvetica"/>
                <a:cs typeface="Helvetica"/>
              </a:rPr>
              <a:t>n</a:t>
            </a:r>
            <a:r>
              <a:rPr lang="en-US" sz="2400" dirty="0" smtClean="0">
                <a:latin typeface="Helvetica"/>
                <a:cs typeface="Helvetica"/>
              </a:rPr>
              <a:t> = number of clients total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41" name="Picture 40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2"/>
          <a:stretch/>
        </p:blipFill>
        <p:spPr>
          <a:xfrm>
            <a:off x="355599" y="1775634"/>
            <a:ext cx="1642533" cy="406447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 flipH="1">
            <a:off x="2946402" y="601976"/>
            <a:ext cx="3426883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946401" y="1380910"/>
            <a:ext cx="3426884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8" t="5992" b="5990"/>
          <a:stretch/>
        </p:blipFill>
        <p:spPr>
          <a:xfrm>
            <a:off x="472993" y="2206411"/>
            <a:ext cx="2286000" cy="35774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04799" y="1191266"/>
            <a:ext cx="2048933" cy="52322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For            :</a:t>
            </a:r>
            <a:endParaRPr lang="en-US" sz="2800" b="1" dirty="0">
              <a:latin typeface="Helvetica"/>
              <a:cs typeface="Helvetica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045883" y="4259578"/>
            <a:ext cx="3327402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018366" y="5660607"/>
            <a:ext cx="3426884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85"/>
          <a:stretch/>
        </p:blipFill>
        <p:spPr>
          <a:xfrm>
            <a:off x="355599" y="5906443"/>
            <a:ext cx="2016622" cy="41148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7" t="-1" b="-29053"/>
          <a:stretch/>
        </p:blipFill>
        <p:spPr>
          <a:xfrm>
            <a:off x="1050574" y="6317923"/>
            <a:ext cx="1759218" cy="484631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05" y="2987954"/>
            <a:ext cx="254000" cy="2032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5888" y="2853287"/>
            <a:ext cx="2403394" cy="800219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Helvetica"/>
                <a:cs typeface="Helvetica"/>
              </a:rPr>
              <a:t>Choose perm </a:t>
            </a:r>
            <a:br>
              <a:rPr lang="en-US" sz="2300" dirty="0" smtClean="0">
                <a:latin typeface="Helvetica"/>
                <a:cs typeface="Helvetica"/>
              </a:rPr>
            </a:br>
            <a:r>
              <a:rPr lang="en-US" sz="2300" dirty="0" smtClean="0">
                <a:latin typeface="Helvetica"/>
                <a:cs typeface="Helvetica"/>
              </a:rPr>
              <a:t>on elements of H</a:t>
            </a:r>
            <a:endParaRPr lang="en-US" sz="2300" b="1" dirty="0">
              <a:latin typeface="Helvetica"/>
              <a:cs typeface="Helvetica"/>
            </a:endParaRPr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35" y="198363"/>
            <a:ext cx="3336819" cy="393192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50" y="984273"/>
            <a:ext cx="2858612" cy="393192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51" y="1346379"/>
            <a:ext cx="894080" cy="27432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29" y="3845695"/>
            <a:ext cx="2475571" cy="4572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037" y="5171040"/>
            <a:ext cx="2024037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2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319910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k,t</a:t>
            </a:r>
            <a:r>
              <a:rPr lang="en-US" sz="3600" dirty="0"/>
              <a:t>)-Write-Private Database Scheme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-1461796"/>
            <a:ext cx="2504992" cy="7947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796" y="-1923668"/>
            <a:ext cx="221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Challenger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2863" y="-1965063"/>
            <a:ext cx="221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Adversary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72863" y="-1461794"/>
            <a:ext cx="2215996" cy="79472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15735" y="-1797874"/>
            <a:ext cx="3200398" cy="830997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Let </a:t>
            </a:r>
            <a:r>
              <a:rPr lang="en-US" sz="2400" b="1" dirty="0" smtClean="0">
                <a:latin typeface="Helvetica"/>
                <a:cs typeface="Helvetica"/>
              </a:rPr>
              <a:t>n</a:t>
            </a:r>
            <a:r>
              <a:rPr lang="en-US" sz="2400" dirty="0" smtClean="0">
                <a:latin typeface="Helvetica"/>
                <a:cs typeface="Helvetica"/>
              </a:rPr>
              <a:t> = number of clients total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33" y="-691048"/>
            <a:ext cx="2994392" cy="426233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2"/>
          <a:stretch/>
        </p:blipFill>
        <p:spPr>
          <a:xfrm>
            <a:off x="355599" y="988683"/>
            <a:ext cx="1642533" cy="406447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 flipH="1">
            <a:off x="2946402" y="-184975"/>
            <a:ext cx="3426883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946401" y="593959"/>
            <a:ext cx="3426884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8" t="5992" b="5990"/>
          <a:stretch/>
        </p:blipFill>
        <p:spPr>
          <a:xfrm>
            <a:off x="472993" y="1419460"/>
            <a:ext cx="2286000" cy="35774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04799" y="404315"/>
            <a:ext cx="2048933" cy="52322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For            :</a:t>
            </a:r>
            <a:endParaRPr lang="en-US" sz="2800" b="1" dirty="0">
              <a:latin typeface="Helvetica"/>
              <a:cs typeface="Helvetica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045883" y="3472627"/>
            <a:ext cx="3327402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045883" y="4754502"/>
            <a:ext cx="3426884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atex-image-1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85"/>
          <a:stretch/>
        </p:blipFill>
        <p:spPr>
          <a:xfrm>
            <a:off x="349249" y="4985851"/>
            <a:ext cx="2016622" cy="41148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7" t="-1" b="-29053"/>
          <a:stretch/>
        </p:blipFill>
        <p:spPr>
          <a:xfrm>
            <a:off x="999775" y="5336117"/>
            <a:ext cx="1759218" cy="484631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3045883" y="6097294"/>
            <a:ext cx="3327402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33" y="5668348"/>
            <a:ext cx="891540" cy="41148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05" y="2423445"/>
            <a:ext cx="254000" cy="2032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65888" y="2288778"/>
            <a:ext cx="2403394" cy="800219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Helvetica"/>
                <a:cs typeface="Helvetica"/>
              </a:rPr>
              <a:t>Choose perm </a:t>
            </a:r>
            <a:br>
              <a:rPr lang="en-US" sz="2300" dirty="0" smtClean="0">
                <a:latin typeface="Helvetica"/>
                <a:cs typeface="Helvetica"/>
              </a:rPr>
            </a:br>
            <a:r>
              <a:rPr lang="en-US" sz="2300" dirty="0" smtClean="0">
                <a:latin typeface="Helvetica"/>
                <a:cs typeface="Helvetica"/>
              </a:rPr>
              <a:t>on elements of H</a:t>
            </a:r>
            <a:endParaRPr lang="en-US" sz="2300" b="1" dirty="0">
              <a:latin typeface="Helvetica"/>
              <a:cs typeface="Helvetica"/>
            </a:endParaRPr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48" y="-676866"/>
            <a:ext cx="3336819" cy="393192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63" y="109044"/>
            <a:ext cx="2858612" cy="393192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64" y="589681"/>
            <a:ext cx="894080" cy="27432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42" y="2970466"/>
            <a:ext cx="2475571" cy="4572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250" y="4295811"/>
            <a:ext cx="2024037" cy="411480"/>
          </a:xfrm>
          <a:prstGeom prst="rect">
            <a:avLst/>
          </a:prstGeom>
        </p:spPr>
      </p:pic>
      <p:sp>
        <p:nvSpPr>
          <p:cNvPr id="33" name="Rounded Rectangular Callout 32"/>
          <p:cNvSpPr/>
          <p:nvPr/>
        </p:nvSpPr>
        <p:spPr>
          <a:xfrm>
            <a:off x="1347965" y="2423445"/>
            <a:ext cx="3395835" cy="1679267"/>
          </a:xfrm>
          <a:prstGeom prst="wedgeRoundRectCallout">
            <a:avLst>
              <a:gd name="adj1" fmla="val -41093"/>
              <a:gd name="adj2" fmla="val 99558"/>
              <a:gd name="adj3" fmla="val 16667"/>
            </a:avLst>
          </a:prstGeom>
          <a:solidFill>
            <a:srgbClr val="2BF00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Queries in </a:t>
            </a:r>
            <a:r>
              <a:rPr lang="en-US" sz="2800" dirty="0">
                <a:solidFill>
                  <a:schemeClr val="tx1"/>
                </a:solidFill>
                <a:latin typeface="Helvetica"/>
                <a:cs typeface="Helvetica"/>
              </a:rPr>
              <a:t>H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 updated according to permutation π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4062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319910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k,t</a:t>
            </a:r>
            <a:r>
              <a:rPr lang="en-US" sz="3600" dirty="0"/>
              <a:t>)-Write-Private Database Scheme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-1461796"/>
            <a:ext cx="2504992" cy="7947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796" y="-1923668"/>
            <a:ext cx="221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Challenger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2863" y="-1965063"/>
            <a:ext cx="221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Adversary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72863" y="-1461794"/>
            <a:ext cx="2215996" cy="79472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15735" y="-1797874"/>
            <a:ext cx="3200398" cy="830997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Let </a:t>
            </a:r>
            <a:r>
              <a:rPr lang="en-US" sz="2400" b="1" dirty="0" smtClean="0">
                <a:latin typeface="Helvetica"/>
                <a:cs typeface="Helvetica"/>
              </a:rPr>
              <a:t>n</a:t>
            </a:r>
            <a:r>
              <a:rPr lang="en-US" sz="2400" dirty="0" smtClean="0">
                <a:latin typeface="Helvetica"/>
                <a:cs typeface="Helvetica"/>
              </a:rPr>
              <a:t> = number of clients total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33" y="-691048"/>
            <a:ext cx="2994392" cy="426233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2"/>
          <a:stretch/>
        </p:blipFill>
        <p:spPr>
          <a:xfrm>
            <a:off x="355599" y="988683"/>
            <a:ext cx="1642533" cy="406447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 flipH="1">
            <a:off x="2946402" y="-184975"/>
            <a:ext cx="3426883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946401" y="593959"/>
            <a:ext cx="3426884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8" t="5992" b="5990"/>
          <a:stretch/>
        </p:blipFill>
        <p:spPr>
          <a:xfrm>
            <a:off x="472993" y="1419460"/>
            <a:ext cx="2286000" cy="35774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04799" y="404315"/>
            <a:ext cx="2048933" cy="52322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For            :</a:t>
            </a:r>
            <a:endParaRPr lang="en-US" sz="2800" b="1" dirty="0">
              <a:latin typeface="Helvetica"/>
              <a:cs typeface="Helvetica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045883" y="3472627"/>
            <a:ext cx="3327402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045883" y="4754502"/>
            <a:ext cx="3426884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atex-image-1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85"/>
          <a:stretch/>
        </p:blipFill>
        <p:spPr>
          <a:xfrm>
            <a:off x="349249" y="4985851"/>
            <a:ext cx="2016622" cy="41148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7" t="-1" b="-29053"/>
          <a:stretch/>
        </p:blipFill>
        <p:spPr>
          <a:xfrm>
            <a:off x="999775" y="5336117"/>
            <a:ext cx="1759218" cy="484631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3045883" y="6097294"/>
            <a:ext cx="3327402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33" y="5668348"/>
            <a:ext cx="891540" cy="41148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05" y="2423445"/>
            <a:ext cx="254000" cy="2032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65888" y="2288778"/>
            <a:ext cx="2403394" cy="800219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Helvetica"/>
                <a:cs typeface="Helvetica"/>
              </a:rPr>
              <a:t>Choose perm </a:t>
            </a:r>
            <a:br>
              <a:rPr lang="en-US" sz="2300" dirty="0" smtClean="0">
                <a:latin typeface="Helvetica"/>
                <a:cs typeface="Helvetica"/>
              </a:rPr>
            </a:br>
            <a:r>
              <a:rPr lang="en-US" sz="2300" dirty="0" smtClean="0">
                <a:latin typeface="Helvetica"/>
                <a:cs typeface="Helvetica"/>
              </a:rPr>
              <a:t>on elements of H</a:t>
            </a:r>
            <a:endParaRPr lang="en-US" sz="2300" b="1" dirty="0">
              <a:latin typeface="Helvetica"/>
              <a:cs typeface="Helvetica"/>
            </a:endParaRPr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48" y="-676866"/>
            <a:ext cx="3336819" cy="393192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63" y="109044"/>
            <a:ext cx="2858612" cy="393192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64" y="589681"/>
            <a:ext cx="894080" cy="27432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42" y="2970466"/>
            <a:ext cx="2475571" cy="4572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250" y="4295811"/>
            <a:ext cx="2024037" cy="41148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758267" y="5499464"/>
            <a:ext cx="683684" cy="559561"/>
          </a:xfrm>
          <a:prstGeom prst="rect">
            <a:avLst/>
          </a:prstGeom>
          <a:solidFill>
            <a:srgbClr val="FFF308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631" y="5482530"/>
            <a:ext cx="577376" cy="475486"/>
          </a:xfrm>
          <a:prstGeom prst="rect">
            <a:avLst/>
          </a:prstGeom>
        </p:spPr>
      </p:pic>
      <p:sp>
        <p:nvSpPr>
          <p:cNvPr id="42" name="Rounded Rectangular Callout 41"/>
          <p:cNvSpPr/>
          <p:nvPr/>
        </p:nvSpPr>
        <p:spPr>
          <a:xfrm>
            <a:off x="5159029" y="2611829"/>
            <a:ext cx="3984971" cy="2027430"/>
          </a:xfrm>
          <a:prstGeom prst="wedgeRoundRectCallout">
            <a:avLst>
              <a:gd name="adj1" fmla="val -41093"/>
              <a:gd name="adj2" fmla="val 90483"/>
              <a:gd name="adj3" fmla="val 16667"/>
            </a:avLst>
          </a:prstGeom>
          <a:solidFill>
            <a:srgbClr val="FFF308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Helvetica"/>
                <a:cs typeface="Helvetica"/>
              </a:rPr>
              <a:t>Adv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 should not be able to distinguish between real π and random π*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9249" y="3953938"/>
            <a:ext cx="2403394" cy="800219"/>
          </a:xfrm>
          <a:prstGeom prst="rect">
            <a:avLst/>
          </a:prstGeom>
          <a:solidFill>
            <a:srgbClr val="FFFF0A"/>
          </a:solidFill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Helvetica"/>
                <a:cs typeface="Helvetica"/>
              </a:rPr>
              <a:t>Choose perm </a:t>
            </a:r>
            <a:br>
              <a:rPr lang="en-US" sz="2300" dirty="0" smtClean="0">
                <a:latin typeface="Helvetica"/>
                <a:cs typeface="Helvetica"/>
              </a:rPr>
            </a:br>
            <a:r>
              <a:rPr lang="en-US" sz="2300" dirty="0" smtClean="0">
                <a:latin typeface="Helvetica"/>
                <a:cs typeface="Helvetica"/>
              </a:rPr>
              <a:t>on elements of H</a:t>
            </a:r>
            <a:endParaRPr lang="en-US" sz="2300" b="1" dirty="0">
              <a:latin typeface="Helvetica"/>
              <a:cs typeface="Helvetica"/>
            </a:endParaRPr>
          </a:p>
        </p:txBody>
      </p:sp>
      <p:pic>
        <p:nvPicPr>
          <p:cNvPr id="44" name="Picture 43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77" y="3961581"/>
            <a:ext cx="431800" cy="355600"/>
          </a:xfrm>
          <a:prstGeom prst="rect">
            <a:avLst/>
          </a:prstGeom>
        </p:spPr>
      </p:pic>
      <p:sp>
        <p:nvSpPr>
          <p:cNvPr id="46" name="Rounded Rectangular Callout 45"/>
          <p:cNvSpPr/>
          <p:nvPr/>
        </p:nvSpPr>
        <p:spPr>
          <a:xfrm>
            <a:off x="4309533" y="2288778"/>
            <a:ext cx="4579327" cy="2197564"/>
          </a:xfrm>
          <a:prstGeom prst="wedgeRoundRectCallout">
            <a:avLst>
              <a:gd name="adj1" fmla="val -27356"/>
              <a:gd name="adj2" fmla="val 9434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90"/>
                </a:solidFill>
                <a:latin typeface="Helvetica"/>
                <a:cs typeface="Helvetica"/>
              </a:rPr>
              <a:t>Intuition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: The scheme hides “who wrote what”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(which query corresponds to which message)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12324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3: Disruption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90"/>
                </a:solidFill>
              </a:rPr>
              <a:t>Intuition</a:t>
            </a:r>
            <a:r>
              <a:rPr lang="en-US" dirty="0" smtClean="0"/>
              <a:t>: each query should change at most one DB row—prevent disruption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rgbClr val="000000"/>
                </a:solidFill>
              </a:rPr>
              <a:t>Informal</a:t>
            </a:r>
            <a:r>
              <a:rPr lang="en-US" dirty="0" smtClean="0"/>
              <a:t>: An adversary cannot generate N “valid” queries that affect &gt; N rows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[We defer the definition a</a:t>
            </a:r>
            <a:br>
              <a:rPr lang="en-US" dirty="0" smtClean="0"/>
            </a:br>
            <a:r>
              <a:rPr lang="en-US" dirty="0" smtClean="0"/>
              <a:t>“valid” query for now…]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6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9467" y="4910667"/>
            <a:ext cx="7992533" cy="1083733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Privacy-Preserving DB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90"/>
                </a:solidFill>
              </a:rPr>
              <a:t>ORAM</a:t>
            </a:r>
            <a:r>
              <a:rPr lang="en-US" b="1" dirty="0" smtClean="0"/>
              <a:t> </a:t>
            </a:r>
            <a:r>
              <a:rPr lang="en-US" dirty="0">
                <a:cs typeface="Helvetica"/>
              </a:rPr>
              <a:t>[GO’96</a:t>
            </a:r>
            <a:r>
              <a:rPr lang="en-US" dirty="0" smtClean="0">
                <a:cs typeface="Helvetica"/>
              </a:rPr>
              <a:t>] / </a:t>
            </a:r>
            <a:r>
              <a:rPr lang="en-US" dirty="0" smtClean="0">
                <a:solidFill>
                  <a:srgbClr val="000000"/>
                </a:solidFill>
                <a:cs typeface="Helvetica"/>
              </a:rPr>
              <a:t>Group ORAM </a:t>
            </a:r>
            <a:r>
              <a:rPr lang="en-US" dirty="0" smtClean="0">
                <a:cs typeface="Helvetica"/>
              </a:rPr>
              <a:t>[</a:t>
            </a:r>
            <a:r>
              <a:rPr lang="en-US" dirty="0">
                <a:cs typeface="Helvetica"/>
              </a:rPr>
              <a:t>GOMT’11</a:t>
            </a:r>
            <a:r>
              <a:rPr lang="en-US" dirty="0" smtClean="0">
                <a:cs typeface="Helvetica"/>
              </a:rPr>
              <a:t>]</a:t>
            </a:r>
          </a:p>
          <a:p>
            <a:pPr lvl="1"/>
            <a:r>
              <a:rPr lang="en-US" dirty="0" smtClean="0">
                <a:cs typeface="Helvetica"/>
              </a:rPr>
              <a:t>CPU(s) writing to RAM</a:t>
            </a:r>
          </a:p>
          <a:p>
            <a:pPr lvl="1"/>
            <a:endParaRPr lang="en-US" sz="1200" dirty="0" smtClean="0">
              <a:cs typeface="Helvetica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90"/>
                </a:solidFill>
              </a:rPr>
              <a:t>Private Info Retrieval (PIR)</a:t>
            </a:r>
            <a:r>
              <a:rPr lang="en-US" dirty="0" smtClean="0"/>
              <a:t> </a:t>
            </a:r>
            <a:r>
              <a:rPr lang="en-US" dirty="0">
                <a:cs typeface="Helvetica"/>
              </a:rPr>
              <a:t>[CGKS’97]</a:t>
            </a:r>
          </a:p>
          <a:p>
            <a:pPr lvl="1"/>
            <a:r>
              <a:rPr lang="en-US" dirty="0" smtClean="0"/>
              <a:t>Client reading from DB shared across servers</a:t>
            </a:r>
          </a:p>
          <a:p>
            <a:pPr lvl="1"/>
            <a:endParaRPr lang="en-US" sz="1200" dirty="0" smtClean="0"/>
          </a:p>
          <a:p>
            <a:pPr marL="0" indent="0">
              <a:buNone/>
            </a:pPr>
            <a:r>
              <a:rPr lang="en-US" b="1" dirty="0">
                <a:solidFill>
                  <a:srgbClr val="000090"/>
                </a:solidFill>
                <a:cs typeface="Helvetica"/>
              </a:rPr>
              <a:t>Private </a:t>
            </a:r>
            <a:r>
              <a:rPr lang="en-US" b="1" dirty="0" smtClean="0">
                <a:solidFill>
                  <a:srgbClr val="000090"/>
                </a:solidFill>
                <a:cs typeface="Helvetica"/>
              </a:rPr>
              <a:t>Info Storage</a:t>
            </a:r>
            <a:r>
              <a:rPr lang="en-US" dirty="0" smtClean="0">
                <a:cs typeface="Helvetica"/>
              </a:rPr>
              <a:t> </a:t>
            </a:r>
            <a:r>
              <a:rPr lang="en-US" dirty="0">
                <a:cs typeface="Helvetica"/>
              </a:rPr>
              <a:t>[OS’97</a:t>
            </a:r>
            <a:r>
              <a:rPr lang="en-US" dirty="0" smtClean="0">
                <a:cs typeface="Helvetica"/>
              </a:rPr>
              <a:t>]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cs typeface="Helvetica"/>
              </a:rPr>
              <a:t>Client writing to DB shared across servers</a:t>
            </a:r>
          </a:p>
          <a:p>
            <a:pPr lvl="1"/>
            <a:endParaRPr lang="en-US" dirty="0" smtClean="0">
              <a:solidFill>
                <a:srgbClr val="000000"/>
              </a:solidFill>
              <a:cs typeface="Helvetica"/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000090"/>
              </a:solidFill>
              <a:cs typeface="Helvetica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  <a:cs typeface="Helvetica"/>
              </a:rPr>
              <a:t>This work</a:t>
            </a:r>
            <a:r>
              <a:rPr lang="en-US" dirty="0" smtClean="0">
                <a:cs typeface="Helvetica"/>
              </a:rPr>
              <a:t>: Many clients (</a:t>
            </a:r>
            <a:r>
              <a:rPr lang="en-US" dirty="0" err="1" smtClean="0">
                <a:cs typeface="Helvetica"/>
              </a:rPr>
              <a:t>incl</a:t>
            </a:r>
            <a:r>
              <a:rPr lang="en-US" dirty="0" smtClean="0">
                <a:cs typeface="Helvetica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cs typeface="Helvetica"/>
              </a:rPr>
              <a:t>malicious ones</a:t>
            </a:r>
            <a:r>
              <a:rPr lang="en-US" dirty="0" smtClean="0">
                <a:cs typeface="Helvetica"/>
              </a:rPr>
              <a:t>) writing to DB shared across servers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27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4547393" y="3160414"/>
            <a:ext cx="3763741" cy="1616558"/>
          </a:xfrm>
          <a:prstGeom prst="wedgeRoundRectCallout">
            <a:avLst>
              <a:gd name="adj1" fmla="val 4228"/>
              <a:gd name="adj2" fmla="val 10166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Ideally: for all </a:t>
            </a:r>
            <a:r>
              <a:rPr lang="en-US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k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, tolerate compromise of </a:t>
            </a:r>
            <a:r>
              <a:rPr lang="en-US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k-1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 servers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4463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961468" y="4182533"/>
            <a:ext cx="4182532" cy="233316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(2,1)-Private</a:t>
            </a:r>
            <a:br>
              <a:rPr lang="en-US" dirty="0" smtClean="0"/>
            </a:br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br>
              <a:rPr lang="en-US" dirty="0" smtClean="0"/>
            </a:br>
            <a:r>
              <a:rPr lang="en-US" sz="2700" dirty="0" smtClean="0"/>
              <a:t>[</a:t>
            </a:r>
            <a:r>
              <a:rPr lang="en-US" sz="2700" dirty="0" err="1" smtClean="0"/>
              <a:t>Chaum</a:t>
            </a:r>
            <a:r>
              <a:rPr lang="en-US" sz="2700" dirty="0" smtClean="0"/>
              <a:t> ‘88]</a:t>
            </a:r>
            <a:endParaRPr lang="en-US" sz="27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28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5996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29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3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81181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14" y="-1934823"/>
            <a:ext cx="1305919" cy="13059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46" y="4598168"/>
            <a:ext cx="2698149" cy="19561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5400000">
            <a:off x="3598174" y="4200442"/>
            <a:ext cx="1676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…</a:t>
            </a:r>
            <a:endParaRPr lang="en-US" sz="6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843457"/>
              </p:ext>
            </p:extLst>
          </p:nvPr>
        </p:nvGraphicFramePr>
        <p:xfrm>
          <a:off x="227939" y="781448"/>
          <a:ext cx="8645383" cy="2376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567"/>
                <a:gridCol w="2642961"/>
                <a:gridCol w="3592787"/>
                <a:gridCol w="1335068"/>
              </a:tblGrid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Time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From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To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Size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10:12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Alice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2543 B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10:27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Carol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Alice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567   B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10:32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Alice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Bob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450   B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10:35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Bob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Alice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9382 B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2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30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3" y="4857011"/>
            <a:ext cx="1301625" cy="172431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84757" y="5282909"/>
            <a:ext cx="1584938" cy="584776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962" y="5405674"/>
            <a:ext cx="1346200" cy="355600"/>
          </a:xfrm>
          <a:prstGeom prst="rect">
            <a:avLst/>
          </a:prstGeom>
        </p:spPr>
      </p:pic>
      <p:sp>
        <p:nvSpPr>
          <p:cNvPr id="25" name="Cloud Callout 24"/>
          <p:cNvSpPr/>
          <p:nvPr/>
        </p:nvSpPr>
        <p:spPr>
          <a:xfrm>
            <a:off x="3452158" y="3123511"/>
            <a:ext cx="2634845" cy="1693333"/>
          </a:xfrm>
          <a:prstGeom prst="cloudCallout">
            <a:avLst>
              <a:gd name="adj1" fmla="val -56711"/>
              <a:gd name="adj2" fmla="val 69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"/>
                <a:cs typeface="Helvetica"/>
              </a:rPr>
              <a:t>Write </a:t>
            </a:r>
            <a:r>
              <a:rPr lang="en-US" sz="2400" dirty="0" err="1" smtClean="0">
                <a:solidFill>
                  <a:srgbClr val="000000"/>
                </a:solidFill>
                <a:latin typeface="Helvetica"/>
                <a:cs typeface="Helvetica"/>
              </a:rPr>
              <a:t>msg</a:t>
            </a:r>
            <a:r>
              <a:rPr lang="en-US" sz="24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Helvetica"/>
                <a:cs typeface="Helvetica"/>
              </a:rPr>
              <a:t>m</a:t>
            </a:r>
            <a:r>
              <a:rPr lang="en-US" sz="2400" i="1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Helvetica"/>
                <a:cs typeface="Helvetica"/>
              </a:rPr>
              <a:t> into DB row 3</a:t>
            </a:r>
            <a:endParaRPr lang="en-US" sz="2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7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1733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31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40422" y="420550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40422" y="472872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40422" y="525194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dirty="0"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40422" y="577516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40422" y="629838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3" y="4857011"/>
            <a:ext cx="1301625" cy="1724318"/>
          </a:xfrm>
          <a:prstGeom prst="rect">
            <a:avLst/>
          </a:prstGeom>
        </p:spPr>
      </p:pic>
      <p:sp>
        <p:nvSpPr>
          <p:cNvPr id="23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9419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32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40422" y="420550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40422" y="472872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40422" y="525194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dirty="0"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40422" y="577516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40422" y="629838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13200" y="420550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13200" y="472872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13200" y="525194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13200" y="577516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13200" y="629838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3" y="4857011"/>
            <a:ext cx="1301625" cy="172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33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40422" y="420550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40422" y="472872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40422" y="525194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dirty="0"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40422" y="577516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40422" y="629838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13200" y="420550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13200" y="472872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13200" y="525194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13200" y="577516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13200" y="629838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3" y="4857011"/>
            <a:ext cx="1301625" cy="172431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44508" y="420550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44508" y="472872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44508" y="525194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 </a:t>
            </a:r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44508" y="577516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44508" y="629838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84907" y="4999654"/>
            <a:ext cx="128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8000"/>
                </a:solidFill>
                <a:latin typeface="Helvetica"/>
                <a:cs typeface="Helvetica"/>
              </a:rPr>
              <a:t>-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59112" y="5032700"/>
            <a:ext cx="128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8000"/>
                </a:solidFill>
                <a:latin typeface="Helvetica"/>
                <a:cs typeface="Helvetica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3230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623315" y="3742267"/>
            <a:ext cx="591364" cy="1819530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2912534" y="3734602"/>
            <a:ext cx="1422399" cy="1819531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34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13200" y="420550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13200" y="472872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13200" y="525194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13200" y="577516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13200" y="629838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3" y="4857011"/>
            <a:ext cx="1301625" cy="172431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44508" y="420550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44508" y="472872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44508" y="525194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 </a:t>
            </a:r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44508" y="577516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44508" y="629838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8793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35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70868" y="114056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70868" y="166378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70868" y="218700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70868" y="271022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70868" y="323344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3" y="4857011"/>
            <a:ext cx="1301625" cy="172431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606393" y="1118631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06393" y="1641851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06393" y="2165071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 </a:t>
            </a:r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06393" y="2688291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06393" y="3211511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8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39246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36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r>
              <a:rPr lang="en-US" sz="2800" dirty="0">
                <a:latin typeface="Helvetica"/>
                <a:cs typeface="Helvetica"/>
              </a:rPr>
              <a:t>+</a:t>
            </a:r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2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7356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37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r>
              <a:rPr lang="en-US" sz="2800" dirty="0">
                <a:latin typeface="Helvetica"/>
                <a:cs typeface="Helvetica"/>
              </a:rPr>
              <a:t>+</a:t>
            </a:r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96" y="4693149"/>
            <a:ext cx="1613377" cy="14480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40422" y="420550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40422" y="472872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40422" y="525194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40422" y="577516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40422" y="629838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latin typeface="Helvetica"/>
                <a:cs typeface="Helvetica"/>
              </a:rPr>
              <a:t>m</a:t>
            </a:r>
            <a:r>
              <a:rPr lang="en-US" sz="2800" i="1" baseline="-25000" dirty="0" err="1" smtClean="0">
                <a:latin typeface="Helvetica"/>
                <a:cs typeface="Helvetica"/>
              </a:rPr>
              <a:t>B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8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94153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38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r>
              <a:rPr lang="en-US" sz="2800" dirty="0">
                <a:latin typeface="Helvetica"/>
                <a:cs typeface="Helvetica"/>
              </a:rPr>
              <a:t>+</a:t>
            </a:r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96" y="4693149"/>
            <a:ext cx="1613377" cy="14480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40422" y="420550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40422" y="472872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40422" y="525194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40422" y="577516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40422" y="629838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latin typeface="Helvetica"/>
                <a:cs typeface="Helvetica"/>
              </a:rPr>
              <a:t>m</a:t>
            </a:r>
            <a:r>
              <a:rPr lang="en-US" sz="2800" i="1" baseline="-25000" dirty="0" err="1" smtClean="0">
                <a:latin typeface="Helvetica"/>
                <a:cs typeface="Helvetica"/>
              </a:rPr>
              <a:t>B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13200" y="420550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13200" y="472872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13200" y="525194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13200" y="577516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13200" y="629838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44508" y="420550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44508" y="472872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44508" y="525194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44508" y="577516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4508" y="629838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Helvetica"/>
                <a:cs typeface="Helvetica"/>
              </a:rPr>
              <a:t>m</a:t>
            </a:r>
            <a:r>
              <a:rPr lang="en-US" sz="2800" i="1" baseline="-25000" dirty="0" err="1">
                <a:latin typeface="Helvetica"/>
                <a:cs typeface="Helvetica"/>
              </a:rPr>
              <a:t>B</a:t>
            </a:r>
            <a:r>
              <a:rPr lang="en-US" sz="2800" i="1" baseline="-25000" dirty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-</a:t>
            </a:r>
            <a:r>
              <a:rPr lang="en-US" sz="24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84907" y="4999654"/>
            <a:ext cx="128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8000"/>
                </a:solidFill>
                <a:latin typeface="Helvetica"/>
                <a:cs typeface="Helvetica"/>
              </a:rPr>
              <a:t>-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59112" y="5032700"/>
            <a:ext cx="128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8000"/>
                </a:solidFill>
                <a:latin typeface="Helvetica"/>
                <a:cs typeface="Helvetica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12665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6623315" y="3742267"/>
            <a:ext cx="591364" cy="1819530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912534" y="3734602"/>
            <a:ext cx="1422399" cy="1819531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39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r>
              <a:rPr lang="en-US" sz="2800" dirty="0">
                <a:latin typeface="Helvetica"/>
                <a:cs typeface="Helvetica"/>
              </a:rPr>
              <a:t>+</a:t>
            </a:r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96" y="4693149"/>
            <a:ext cx="1613377" cy="144800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013200" y="420550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13200" y="472872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13200" y="525194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13200" y="577516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13200" y="629838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44508" y="420550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44508" y="472872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44508" y="525194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44508" y="577516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4508" y="629838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Helvetica"/>
                <a:cs typeface="Helvetica"/>
              </a:rPr>
              <a:t>m</a:t>
            </a:r>
            <a:r>
              <a:rPr lang="en-US" sz="2800" i="1" baseline="-25000" dirty="0" err="1">
                <a:latin typeface="Helvetica"/>
                <a:cs typeface="Helvetica"/>
              </a:rPr>
              <a:t>B</a:t>
            </a:r>
            <a:r>
              <a:rPr lang="en-US" sz="2800" i="1" baseline="-25000" dirty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-</a:t>
            </a:r>
            <a:r>
              <a:rPr lang="en-US" sz="24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3151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14" y="-1934823"/>
            <a:ext cx="1305919" cy="13059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46" y="4598168"/>
            <a:ext cx="2698149" cy="195615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296781"/>
              </p:ext>
            </p:extLst>
          </p:nvPr>
        </p:nvGraphicFramePr>
        <p:xfrm>
          <a:off x="227939" y="781448"/>
          <a:ext cx="8645383" cy="2376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567"/>
                <a:gridCol w="2642961"/>
                <a:gridCol w="3592787"/>
                <a:gridCol w="1335068"/>
              </a:tblGrid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Time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From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To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Size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10:12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Alice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taxfraud@stanford.edu</a:t>
                      </a:r>
                      <a:endParaRPr lang="en-US" sz="2400" b="1" dirty="0" smtClean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2543 B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10:27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Carol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Alice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567   B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10:32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Alice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Bob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450   B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10:35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Bob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Alice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9382 B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98270" y="6031106"/>
            <a:ext cx="4575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[cf. Ed </a:t>
            </a:r>
            <a:r>
              <a:rPr lang="en-US" sz="1400" dirty="0" err="1" smtClean="0">
                <a:latin typeface="Helvetica"/>
                <a:cs typeface="Helvetica"/>
              </a:rPr>
              <a:t>Felten’s</a:t>
            </a:r>
            <a:r>
              <a:rPr lang="en-US" sz="1400" dirty="0" smtClean="0">
                <a:latin typeface="Helvetica"/>
                <a:cs typeface="Helvetica"/>
              </a:rPr>
              <a:t> testimony before the House</a:t>
            </a:r>
            <a:br>
              <a:rPr lang="en-US" sz="1400" dirty="0" smtClean="0">
                <a:latin typeface="Helvetica"/>
                <a:cs typeface="Helvetica"/>
              </a:rPr>
            </a:br>
            <a:r>
              <a:rPr lang="en-US" sz="1400" dirty="0" smtClean="0">
                <a:latin typeface="Helvetica"/>
                <a:cs typeface="Helvetica"/>
              </a:rPr>
              <a:t>Judiciary Committee, 2 Oct 2013]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3598174" y="4200442"/>
            <a:ext cx="1676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…</a:t>
            </a:r>
            <a:endParaRPr lang="en-US" sz="60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944494" y="2579434"/>
            <a:ext cx="3500485" cy="2018734"/>
          </a:xfrm>
          <a:prstGeom prst="wedgeRoundRectCallout">
            <a:avLst>
              <a:gd name="adj1" fmla="val -43158"/>
              <a:gd name="adj2" fmla="val -92338"/>
              <a:gd name="adj3" fmla="val 16667"/>
            </a:avLst>
          </a:prstGeom>
          <a:solidFill>
            <a:srgbClr val="FFF308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Hiding the data is necessary, but not sufficient</a:t>
            </a:r>
            <a:endParaRPr lang="en-US" sz="32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2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40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r>
              <a:rPr lang="en-US" sz="2800" dirty="0">
                <a:latin typeface="Helvetica"/>
                <a:cs typeface="Helvetica"/>
              </a:rPr>
              <a:t>+</a:t>
            </a:r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96" y="4693149"/>
            <a:ext cx="1613377" cy="144800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590800" y="114056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0800" y="166378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90800" y="218700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90800" y="271022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90800" y="323344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58730" y="1140567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58730" y="1663787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58730" y="2187007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58730" y="2710227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58730" y="3233447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Helvetica"/>
                <a:cs typeface="Helvetica"/>
              </a:rPr>
              <a:t>m</a:t>
            </a:r>
            <a:r>
              <a:rPr lang="en-US" sz="2800" i="1" baseline="-25000" dirty="0" err="1">
                <a:latin typeface="Helvetica"/>
                <a:cs typeface="Helvetica"/>
              </a:rPr>
              <a:t>B</a:t>
            </a:r>
            <a:r>
              <a:rPr lang="en-US" sz="2800" i="1" baseline="-25000" dirty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-</a:t>
            </a:r>
            <a:r>
              <a:rPr lang="en-US" sz="24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8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4962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41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 </a:t>
            </a:r>
            <a:r>
              <a:rPr lang="en-US" sz="2800" dirty="0" smtClean="0">
                <a:latin typeface="Helvetica"/>
                <a:cs typeface="Helvetica"/>
              </a:rPr>
              <a:t>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>
                <a:latin typeface="Helvetica"/>
                <a:cs typeface="Helvetica"/>
              </a:rPr>
              <a:t>1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baseline="-250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 </a:t>
            </a:r>
            <a:r>
              <a:rPr lang="en-US" sz="2800" dirty="0" smtClean="0">
                <a:latin typeface="Helvetica"/>
                <a:cs typeface="Helvetica"/>
              </a:rPr>
              <a:t>+ </a:t>
            </a:r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dirty="0" smtClean="0">
                <a:latin typeface="Helvetica"/>
                <a:cs typeface="Helvetica"/>
              </a:rPr>
              <a:t> - </a:t>
            </a:r>
            <a:r>
              <a:rPr lang="en-US" sz="2800" i="1" dirty="0" err="1" smtClean="0">
                <a:latin typeface="Helvetica"/>
                <a:cs typeface="Helvetica"/>
              </a:rPr>
              <a:t>m</a:t>
            </a:r>
            <a:r>
              <a:rPr lang="en-US" sz="2800" i="1" baseline="-25000" dirty="0" err="1" smtClean="0">
                <a:latin typeface="Helvetica"/>
                <a:cs typeface="Helvetica"/>
              </a:rPr>
              <a:t>B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96" y="4693149"/>
            <a:ext cx="1613377" cy="1448006"/>
          </a:xfrm>
          <a:prstGeom prst="rect">
            <a:avLst/>
          </a:prstGeom>
        </p:spPr>
      </p:pic>
      <p:sp>
        <p:nvSpPr>
          <p:cNvPr id="23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1247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42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 </a:t>
            </a:r>
            <a:r>
              <a:rPr lang="en-US" sz="2800" dirty="0" smtClean="0">
                <a:latin typeface="Helvetica"/>
                <a:cs typeface="Helvetica"/>
              </a:rPr>
              <a:t>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>
                <a:latin typeface="Helvetica"/>
                <a:cs typeface="Helvetica"/>
              </a:rPr>
              <a:t>1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baseline="-250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 </a:t>
            </a:r>
            <a:r>
              <a:rPr lang="en-US" sz="2800" dirty="0" smtClean="0">
                <a:latin typeface="Helvetica"/>
                <a:cs typeface="Helvetica"/>
              </a:rPr>
              <a:t>+ </a:t>
            </a:r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dirty="0" smtClean="0">
                <a:latin typeface="Helvetica"/>
                <a:cs typeface="Helvetica"/>
              </a:rPr>
              <a:t> - </a:t>
            </a:r>
            <a:r>
              <a:rPr lang="en-US" sz="2800" i="1" dirty="0" err="1" smtClean="0">
                <a:latin typeface="Helvetica"/>
                <a:cs typeface="Helvetica"/>
              </a:rPr>
              <a:t>m</a:t>
            </a:r>
            <a:r>
              <a:rPr lang="en-US" sz="2800" i="1" baseline="-25000" dirty="0" err="1" smtClean="0">
                <a:latin typeface="Helvetica"/>
                <a:cs typeface="Helvetica"/>
              </a:rPr>
              <a:t>B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2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61655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43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 </a:t>
            </a:r>
            <a:r>
              <a:rPr lang="en-US" sz="2800" dirty="0" smtClean="0">
                <a:latin typeface="Helvetica"/>
                <a:cs typeface="Helvetica"/>
              </a:rPr>
              <a:t>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02097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02096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92703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>
                <a:latin typeface="Helvetica"/>
                <a:cs typeface="Helvetica"/>
              </a:rPr>
              <a:t>1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92703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2703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baseline="-250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 </a:t>
            </a:r>
            <a:r>
              <a:rPr lang="en-US" sz="2800" dirty="0" smtClean="0">
                <a:latin typeface="Helvetica"/>
                <a:cs typeface="Helvetica"/>
              </a:rPr>
              <a:t>+ </a:t>
            </a:r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92703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92703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dirty="0" smtClean="0">
                <a:latin typeface="Helvetica"/>
                <a:cs typeface="Helvetica"/>
              </a:rPr>
              <a:t> - </a:t>
            </a:r>
            <a:r>
              <a:rPr lang="en-US" sz="2800" i="1" dirty="0" err="1" smtClean="0">
                <a:latin typeface="Helvetica"/>
                <a:cs typeface="Helvetica"/>
              </a:rPr>
              <a:t>m</a:t>
            </a:r>
            <a:r>
              <a:rPr lang="en-US" sz="2800" i="1" baseline="-25000" dirty="0" err="1" smtClean="0">
                <a:latin typeface="Helvetica"/>
                <a:cs typeface="Helvetica"/>
              </a:rPr>
              <a:t>B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2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58379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44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 </a:t>
            </a:r>
            <a:r>
              <a:rPr lang="en-US" sz="2800" dirty="0" smtClean="0">
                <a:latin typeface="Helvetica"/>
                <a:cs typeface="Helvetica"/>
              </a:rPr>
              <a:t>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13200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13199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03806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>
                <a:latin typeface="Helvetica"/>
                <a:cs typeface="Helvetica"/>
              </a:rPr>
              <a:t>1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3806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03806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baseline="-250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 </a:t>
            </a:r>
            <a:r>
              <a:rPr lang="en-US" sz="2800" dirty="0" smtClean="0">
                <a:latin typeface="Helvetica"/>
                <a:cs typeface="Helvetica"/>
              </a:rPr>
              <a:t>+ </a:t>
            </a:r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3806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03806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dirty="0" smtClean="0">
                <a:latin typeface="Helvetica"/>
                <a:cs typeface="Helvetica"/>
              </a:rPr>
              <a:t> - </a:t>
            </a:r>
            <a:r>
              <a:rPr lang="en-US" sz="2800" i="1" dirty="0" err="1" smtClean="0">
                <a:latin typeface="Helvetica"/>
                <a:cs typeface="Helvetica"/>
              </a:rPr>
              <a:t>m</a:t>
            </a:r>
            <a:r>
              <a:rPr lang="en-US" sz="2800" i="1" baseline="-25000" dirty="0" err="1" smtClean="0">
                <a:latin typeface="Helvetica"/>
                <a:cs typeface="Helvetica"/>
              </a:rPr>
              <a:t>B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2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34355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45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 </a:t>
            </a:r>
            <a:r>
              <a:rPr lang="en-US" sz="2800" dirty="0" smtClean="0">
                <a:latin typeface="Helvetica"/>
                <a:cs typeface="Helvetica"/>
              </a:rPr>
              <a:t>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13200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13199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03806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>
                <a:latin typeface="Helvetica"/>
                <a:cs typeface="Helvetica"/>
              </a:rPr>
              <a:t>1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3806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03806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baseline="-250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 </a:t>
            </a:r>
            <a:r>
              <a:rPr lang="en-US" sz="2800" dirty="0" smtClean="0">
                <a:latin typeface="Helvetica"/>
                <a:cs typeface="Helvetica"/>
              </a:rPr>
              <a:t>+ </a:t>
            </a:r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3806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03806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dirty="0" smtClean="0">
                <a:latin typeface="Helvetica"/>
                <a:cs typeface="Helvetica"/>
              </a:rPr>
              <a:t> - </a:t>
            </a:r>
            <a:r>
              <a:rPr lang="en-US" sz="2800" i="1" dirty="0" err="1" smtClean="0">
                <a:latin typeface="Helvetica"/>
                <a:cs typeface="Helvetica"/>
              </a:rPr>
              <a:t>m</a:t>
            </a:r>
            <a:r>
              <a:rPr lang="en-US" sz="2800" i="1" baseline="-25000" dirty="0" err="1" smtClean="0">
                <a:latin typeface="Helvetica"/>
                <a:cs typeface="Helvetica"/>
              </a:rPr>
              <a:t>B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270933" y="4273550"/>
            <a:ext cx="3742266" cy="2082800"/>
          </a:xfrm>
          <a:prstGeom prst="wedgeRoundRectCallout">
            <a:avLst>
              <a:gd name="adj1" fmla="val 141685"/>
              <a:gd name="adj2" fmla="val -7503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At the end of the day, servers combine DBs to reveal plaintext</a:t>
            </a:r>
            <a:endParaRPr lang="en-US" sz="32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8177" y="1636052"/>
            <a:ext cx="128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8000"/>
                </a:solidFill>
                <a:latin typeface="Helvetica"/>
                <a:cs typeface="Helvetica"/>
              </a:rPr>
              <a:t>+</a:t>
            </a:r>
            <a:endParaRPr lang="en-US" sz="4800" b="1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26497" y="1669098"/>
            <a:ext cx="128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8000"/>
                </a:solidFill>
                <a:latin typeface="Helvetica"/>
                <a:cs typeface="Helvetica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38956" y="886555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38956" y="1409775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38956" y="1932995"/>
            <a:ext cx="77489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38956" y="2456215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38956" y="2979435"/>
            <a:ext cx="77489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latin typeface="Helvetica"/>
                <a:cs typeface="Helvetica"/>
              </a:rPr>
              <a:t>m</a:t>
            </a:r>
            <a:r>
              <a:rPr lang="en-US" sz="2800" i="1" baseline="-25000" dirty="0" err="1" smtClean="0">
                <a:latin typeface="Helvetica"/>
                <a:cs typeface="Helvetica"/>
              </a:rPr>
              <a:t>B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5" name="Title 21"/>
          <p:cNvSpPr txBox="1">
            <a:spLocks/>
          </p:cNvSpPr>
          <p:nvPr/>
        </p:nvSpPr>
        <p:spPr>
          <a:xfrm>
            <a:off x="5706532" y="4524831"/>
            <a:ext cx="3437467" cy="23331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br>
              <a:rPr lang="en-US" dirty="0" smtClean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08496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First-Attempt Scheme: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Correctness</a:t>
            </a:r>
          </a:p>
          <a:p>
            <a:pPr marL="0" indent="0">
              <a:buNone/>
            </a:pPr>
            <a:r>
              <a:rPr lang="en-US" sz="2800" dirty="0" smtClean="0"/>
              <a:t>— By construction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Write-Anonymity</a:t>
            </a:r>
          </a:p>
          <a:p>
            <a:pPr marL="0" indent="0">
              <a:buNone/>
            </a:pPr>
            <a:r>
              <a:rPr lang="en-US" sz="2800" dirty="0" smtClean="0"/>
              <a:t>— Given output vector, servers can simulate</a:t>
            </a:r>
            <a:br>
              <a:rPr lang="en-US" sz="2800" dirty="0" smtClean="0"/>
            </a:br>
            <a:r>
              <a:rPr lang="en-US" sz="2800" dirty="0" smtClean="0"/>
              <a:t>	their view of the protocol run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b="1" dirty="0" smtClean="0"/>
              <a:t>Practical Efficiency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— Almost no “heavy” computation involved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8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928" y="951260"/>
            <a:ext cx="832392" cy="1285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696" y="951260"/>
            <a:ext cx="832392" cy="1285547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455880" y="353915"/>
            <a:ext cx="54542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/>
              <a:t>Extensions</a:t>
            </a:r>
            <a:endParaRPr lang="en-US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55879" y="1496915"/>
            <a:ext cx="44971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1200" dirty="0" smtClean="0">
              <a:latin typeface="Helvetica"/>
              <a:cs typeface="Helvetica"/>
              <a:sym typeface="Wingdings"/>
            </a:endParaRPr>
          </a:p>
          <a:p>
            <a:r>
              <a:rPr lang="en-US" sz="3200" dirty="0" smtClean="0">
                <a:latin typeface="Helvetica"/>
                <a:cs typeface="Helvetica"/>
                <a:sym typeface="Wingdings"/>
              </a:rPr>
              <a:t>Use k &gt; 2 servers</a:t>
            </a:r>
          </a:p>
          <a:p>
            <a:pPr marL="457200" indent="-457200">
              <a:buFont typeface="Wingdings" charset="0"/>
              <a:buChar char="à"/>
            </a:pPr>
            <a:r>
              <a:rPr lang="en-US" sz="3200" dirty="0" smtClean="0">
                <a:latin typeface="Helvetica"/>
                <a:cs typeface="Helvetica"/>
                <a:sym typeface="Wingdings"/>
              </a:rPr>
              <a:t>secure against</a:t>
            </a:r>
            <a:br>
              <a:rPr lang="en-US" sz="3200" dirty="0" smtClean="0">
                <a:latin typeface="Helvetica"/>
                <a:cs typeface="Helvetica"/>
                <a:sym typeface="Wingdings"/>
              </a:rPr>
            </a:br>
            <a:r>
              <a:rPr lang="en-US" sz="3200" dirty="0" smtClean="0">
                <a:latin typeface="Helvetica"/>
                <a:cs typeface="Helvetica"/>
                <a:sym typeface="Wingdings"/>
              </a:rPr>
              <a:t>k-1 evil servers</a:t>
            </a:r>
          </a:p>
          <a:p>
            <a:pPr marL="457200" indent="-457200">
              <a:buFont typeface="Wingdings" charset="0"/>
              <a:buChar char="à"/>
            </a:pPr>
            <a:endParaRPr lang="en-US" sz="3200" dirty="0" smtClean="0">
              <a:latin typeface="Helvetica"/>
              <a:cs typeface="Helvetica"/>
              <a:sym typeface="Wingdings"/>
            </a:endParaRPr>
          </a:p>
          <a:p>
            <a:r>
              <a:rPr lang="en-US" sz="3200" dirty="0" smtClean="0">
                <a:latin typeface="Helvetica"/>
                <a:cs typeface="Helvetica"/>
              </a:rPr>
              <a:t>Use a large-characteristic field</a:t>
            </a:r>
            <a:endParaRPr lang="en-US" sz="3200" dirty="0">
              <a:latin typeface="Helvetica"/>
              <a:cs typeface="Helvetica"/>
            </a:endParaRPr>
          </a:p>
          <a:p>
            <a:r>
              <a:rPr lang="en-US" sz="3200" dirty="0">
                <a:latin typeface="Helvetica"/>
                <a:cs typeface="Helvetica"/>
                <a:sym typeface="Wingdings"/>
              </a:rPr>
              <a:t> e.g., email-length 	rows</a:t>
            </a:r>
          </a:p>
          <a:p>
            <a:pPr marL="457200" indent="-457200">
              <a:buFont typeface="Wingdings" charset="0"/>
              <a:buChar char="à"/>
            </a:pPr>
            <a:endParaRPr lang="en-US" sz="3200" dirty="0" smtClean="0">
              <a:latin typeface="Helvetica"/>
              <a:cs typeface="Helvetica"/>
              <a:sym typeface="Wingding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728" y="3610903"/>
            <a:ext cx="1650443" cy="17243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417" y="3778078"/>
            <a:ext cx="2045740" cy="14480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316" y="3739603"/>
            <a:ext cx="1650443" cy="17243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252" y="4015915"/>
            <a:ext cx="2045740" cy="14480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509" y="4107397"/>
            <a:ext cx="2149052" cy="150418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817" y="4502081"/>
            <a:ext cx="2045740" cy="14480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548" y="4363925"/>
            <a:ext cx="1650443" cy="17243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6156" y="4099885"/>
            <a:ext cx="2149052" cy="150418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338" y="4502081"/>
            <a:ext cx="1650443" cy="17243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184" y="4420775"/>
            <a:ext cx="2045740" cy="144800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120" y="1357660"/>
            <a:ext cx="832392" cy="128554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107" y="1120593"/>
            <a:ext cx="832392" cy="12855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862" y="1272993"/>
            <a:ext cx="832392" cy="12855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1" y="1477800"/>
            <a:ext cx="832392" cy="128554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509" y="1763366"/>
            <a:ext cx="832392" cy="12855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911" y="1594033"/>
            <a:ext cx="832392" cy="12855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3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D9D9"/>
                </a:solidFill>
              </a:rPr>
              <a:t>Motivation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Definitions and a “Straw man” scheme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Technical challenges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Evaluation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Conclusions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3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the “Straw man”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O(</a:t>
            </a:r>
            <a:r>
              <a:rPr lang="en-US" i="1" dirty="0"/>
              <a:t>L</a:t>
            </a:r>
            <a:r>
              <a:rPr lang="en-US" dirty="0" smtClean="0"/>
              <a:t>) </a:t>
            </a:r>
            <a:r>
              <a:rPr lang="en-US" dirty="0"/>
              <a:t>communication cost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Collisions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Malicious clients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390" y="353915"/>
            <a:ext cx="2568122" cy="3424163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 flipV="1">
            <a:off x="7832484" y="2072981"/>
            <a:ext cx="743630" cy="259979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110887" y="1428511"/>
            <a:ext cx="541220" cy="267888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629023" y="2271460"/>
            <a:ext cx="238526" cy="240131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165268" y="1649315"/>
            <a:ext cx="289011" cy="271461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299" y="3610903"/>
            <a:ext cx="1301625" cy="1724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532" y="3778078"/>
            <a:ext cx="1613377" cy="1448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5880" y="353915"/>
            <a:ext cx="5454244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Focus of this talk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887" y="3739603"/>
            <a:ext cx="1301625" cy="1724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367" y="4015915"/>
            <a:ext cx="1613377" cy="14480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460" y="4107397"/>
            <a:ext cx="1694854" cy="1504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932" y="4502081"/>
            <a:ext cx="1613377" cy="1448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119" y="4363925"/>
            <a:ext cx="1301625" cy="1724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2107" y="4099885"/>
            <a:ext cx="1694854" cy="1504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909" y="4502081"/>
            <a:ext cx="1301625" cy="17243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299" y="4420775"/>
            <a:ext cx="1613377" cy="14480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464" y="933846"/>
            <a:ext cx="482559" cy="5760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5589" y="790608"/>
            <a:ext cx="482559" cy="5760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0214" y="1496915"/>
            <a:ext cx="482559" cy="5760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14" y="1703561"/>
            <a:ext cx="482559" cy="57606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55880" y="1496915"/>
            <a:ext cx="4483710" cy="489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Goal</a:t>
            </a:r>
            <a:r>
              <a:rPr lang="en-US" sz="3200" dirty="0" smtClean="0">
                <a:latin typeface="Helvetica"/>
                <a:cs typeface="Helvetica"/>
              </a:rPr>
              <a:t>: post “anonymously” to a public bulletin board</a:t>
            </a:r>
            <a:br>
              <a:rPr lang="en-US" sz="3200" dirty="0" smtClean="0">
                <a:latin typeface="Helvetica"/>
                <a:cs typeface="Helvetica"/>
              </a:rPr>
            </a:br>
            <a:endParaRPr lang="en-US" sz="2400" dirty="0">
              <a:latin typeface="Helvetica"/>
              <a:cs typeface="Helvetica"/>
            </a:endParaRPr>
          </a:p>
          <a:p>
            <a:r>
              <a:rPr lang="en-US" sz="3200" dirty="0" smtClean="0">
                <a:latin typeface="Helvetica"/>
                <a:cs typeface="Helvetica"/>
              </a:rPr>
              <a:t>Building </a:t>
            </a:r>
            <a:r>
              <a:rPr lang="en-US" sz="3200" smtClean="0">
                <a:latin typeface="Helvetica"/>
                <a:cs typeface="Helvetica"/>
              </a:rPr>
              <a:t>block for many </a:t>
            </a:r>
            <a:r>
              <a:rPr lang="en-US" sz="3200" dirty="0" smtClean="0">
                <a:latin typeface="Helvetica"/>
                <a:cs typeface="Helvetica"/>
              </a:rPr>
              <a:t>problems </a:t>
            </a:r>
            <a:r>
              <a:rPr lang="en-US" sz="3200" dirty="0">
                <a:latin typeface="Helvetica"/>
                <a:cs typeface="Helvetica"/>
              </a:rPr>
              <a:t>related to “hiding the metadata”</a:t>
            </a:r>
          </a:p>
          <a:p>
            <a:r>
              <a:rPr lang="en-US" sz="2400" dirty="0" smtClean="0">
                <a:latin typeface="Helvetica"/>
                <a:cs typeface="Helvetica"/>
                <a:sym typeface="Wingdings"/>
              </a:rPr>
              <a:t> E-voting</a:t>
            </a:r>
          </a:p>
          <a:p>
            <a:r>
              <a:rPr lang="en-US" sz="2400" dirty="0" smtClean="0">
                <a:latin typeface="Helvetica"/>
                <a:cs typeface="Helvetica"/>
                <a:sym typeface="Wingdings"/>
              </a:rPr>
              <a:t> Anonymous surveys</a:t>
            </a:r>
          </a:p>
          <a:p>
            <a:r>
              <a:rPr lang="en-US" sz="2400" dirty="0" smtClean="0">
                <a:latin typeface="Helvetica"/>
                <a:cs typeface="Helvetica"/>
                <a:sym typeface="Wingdings"/>
              </a:rPr>
              <a:t> Private </a:t>
            </a:r>
            <a:r>
              <a:rPr lang="en-US" sz="2400" dirty="0">
                <a:latin typeface="Helvetica"/>
                <a:cs typeface="Helvetica"/>
                <a:sym typeface="Wingdings"/>
              </a:rPr>
              <a:t>messaging, </a:t>
            </a:r>
            <a:r>
              <a:rPr lang="en-US" sz="2400" dirty="0" smtClean="0">
                <a:latin typeface="Helvetica"/>
                <a:cs typeface="Helvetica"/>
                <a:sym typeface="Wingdings"/>
              </a:rPr>
              <a:t>etc.</a:t>
            </a:r>
            <a:endParaRPr lang="en-US" sz="2400" dirty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57601" flipH="1">
            <a:off x="4012332" y="2072981"/>
            <a:ext cx="1832058" cy="13282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2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the “Straw man”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O(</a:t>
            </a:r>
            <a:r>
              <a:rPr lang="en-US" b="1" i="1" dirty="0"/>
              <a:t>L</a:t>
            </a:r>
            <a:r>
              <a:rPr lang="en-US" b="1" dirty="0" smtClean="0"/>
              <a:t>) </a:t>
            </a:r>
            <a:r>
              <a:rPr lang="en-US" b="1" dirty="0"/>
              <a:t>communication cost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Collisions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Malicious clients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6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 1: Bandwidth Efficiency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636483"/>
            <a:ext cx="4673600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In “straw man” design, client sends DB-sized vector to each server</a:t>
            </a:r>
          </a:p>
          <a:p>
            <a:endParaRPr lang="en-US" sz="3200" dirty="0" smtClean="0">
              <a:latin typeface="Helvetica"/>
              <a:cs typeface="Helvetica"/>
            </a:endParaRPr>
          </a:p>
          <a:p>
            <a:r>
              <a:rPr lang="en-US" sz="2800" b="1" dirty="0" smtClean="0">
                <a:latin typeface="Helvetica"/>
                <a:cs typeface="Helvetica"/>
              </a:rPr>
              <a:t>Idea</a:t>
            </a:r>
            <a:r>
              <a:rPr lang="en-US" sz="2800" dirty="0" smtClean="0">
                <a:latin typeface="Helvetica"/>
                <a:cs typeface="Helvetica"/>
              </a:rPr>
              <a:t>: run PIR protocol </a:t>
            </a:r>
            <a:r>
              <a:rPr lang="en-US" sz="2800" i="1" dirty="0" smtClean="0">
                <a:latin typeface="Helvetica"/>
                <a:cs typeface="Helvetica"/>
              </a:rPr>
              <a:t>in reverse</a:t>
            </a:r>
            <a:r>
              <a:rPr lang="en-US" sz="2800" dirty="0" smtClean="0">
                <a:latin typeface="Helvetica"/>
                <a:cs typeface="Helvetica"/>
              </a:rPr>
              <a:t> to write into DB while sending fewer bits</a:t>
            </a:r>
          </a:p>
          <a:p>
            <a:endParaRPr lang="en-US" sz="2800" dirty="0" smtClean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PIR-in-reverse used in </a:t>
            </a:r>
            <a:r>
              <a:rPr lang="en-US" sz="2800" dirty="0" err="1" smtClean="0">
                <a:latin typeface="Helvetica"/>
                <a:cs typeface="Helvetica"/>
              </a:rPr>
              <a:t>Ostrovsky-Shoup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fr-FR" sz="2800" dirty="0" smtClean="0">
                <a:latin typeface="Helvetica"/>
                <a:cs typeface="Helvetica"/>
              </a:rPr>
              <a:t>’</a:t>
            </a:r>
            <a:r>
              <a:rPr lang="en-US" sz="2800" dirty="0" smtClean="0">
                <a:latin typeface="Helvetica"/>
                <a:cs typeface="Helvetica"/>
              </a:rPr>
              <a:t>97 in single-client context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83408" y="3160794"/>
            <a:ext cx="3834109" cy="1783455"/>
          </a:xfrm>
          <a:prstGeom prst="wedgeRoundRectCallout">
            <a:avLst>
              <a:gd name="adj1" fmla="val -58990"/>
              <a:gd name="adj2" fmla="val 8977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We extend their results to a many-client context (with malicious clients)</a:t>
            </a:r>
            <a:endParaRPr lang="en-US" sz="2800" i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ular Callout 8"/>
          <p:cNvSpPr/>
          <p:nvPr/>
        </p:nvSpPr>
        <p:spPr>
          <a:xfrm>
            <a:off x="5994400" y="3822841"/>
            <a:ext cx="2726266" cy="500613"/>
          </a:xfrm>
          <a:prstGeom prst="wedgeRectCallout">
            <a:avLst>
              <a:gd name="adj1" fmla="val -43192"/>
              <a:gd name="adj2" fmla="val 106473"/>
            </a:avLst>
          </a:prstGeom>
          <a:solidFill>
            <a:srgbClr val="FFFF98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k,t</a:t>
            </a:r>
            <a:r>
              <a:rPr lang="en-US" dirty="0"/>
              <a:t>)-Distributed </a:t>
            </a:r>
            <a:r>
              <a:rPr lang="en-US" dirty="0" smtClean="0"/>
              <a:t>Point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a generalization of “DPFs” defined by </a:t>
            </a:r>
            <a:r>
              <a:rPr lang="en-US" dirty="0" err="1" smtClean="0"/>
              <a:t>Gilboa</a:t>
            </a:r>
            <a:r>
              <a:rPr lang="en-US" dirty="0" smtClean="0"/>
              <a:t> and </a:t>
            </a:r>
            <a:r>
              <a:rPr lang="en-US" dirty="0" err="1" smtClean="0"/>
              <a:t>Ishai</a:t>
            </a:r>
            <a:r>
              <a:rPr lang="en-US" dirty="0" smtClean="0"/>
              <a:t> (2014)</a:t>
            </a:r>
          </a:p>
          <a:p>
            <a:r>
              <a:rPr lang="en-US" dirty="0" smtClean="0"/>
              <a:t>Many one-round-trip PIR protocols construct DPFs implicitly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65" y="3894668"/>
            <a:ext cx="2302934" cy="361054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55808" y="3203013"/>
            <a:ext cx="4500859" cy="1052709"/>
          </a:xfrm>
          <a:prstGeom prst="wedgeRoundRectCallout">
            <a:avLst>
              <a:gd name="adj1" fmla="val -21107"/>
              <a:gd name="adj2" fmla="val 9088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Helvetica"/>
                <a:cs typeface="Helvetica"/>
              </a:rPr>
              <a:t>  Goal:</a:t>
            </a:r>
            <a:endParaRPr lang="en-US" sz="2400" i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7" y="4605867"/>
            <a:ext cx="6832600" cy="12192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3549535"/>
            <a:ext cx="2847244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3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k,t</a:t>
            </a:r>
            <a:r>
              <a:rPr lang="en-US" dirty="0" smtClean="0"/>
              <a:t>)-Distributed Point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Correctness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(</a:t>
            </a:r>
            <a:r>
              <a:rPr lang="en-US" b="1" dirty="0" err="1" smtClean="0">
                <a:solidFill>
                  <a:srgbClr val="008000"/>
                </a:solidFill>
              </a:rPr>
              <a:t>k,t</a:t>
            </a:r>
            <a:r>
              <a:rPr lang="en-US" b="1" dirty="0" smtClean="0">
                <a:solidFill>
                  <a:srgbClr val="008000"/>
                </a:solidFill>
              </a:rPr>
              <a:t>)-Privacy</a:t>
            </a:r>
            <a:r>
              <a:rPr lang="en-US" dirty="0" smtClean="0"/>
              <a:t>: [In a minute]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17" y="2453217"/>
            <a:ext cx="5448300" cy="2070100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4944533" y="795866"/>
            <a:ext cx="3403600" cy="2201333"/>
          </a:xfrm>
          <a:prstGeom prst="wedgeRectCallout">
            <a:avLst>
              <a:gd name="adj1" fmla="val -33371"/>
              <a:gd name="adj2" fmla="val 73486"/>
            </a:avLst>
          </a:prstGeom>
          <a:solidFill>
            <a:srgbClr val="FFFF98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"/>
                <a:cs typeface="Helvetica"/>
              </a:rPr>
              <a:t>S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um of the </a:t>
            </a:r>
            <a:r>
              <a:rPr lang="en-US" sz="2800" dirty="0" err="1" smtClean="0">
                <a:solidFill>
                  <a:schemeClr val="tx1"/>
                </a:solidFill>
                <a:latin typeface="Helvetica"/>
                <a:cs typeface="Helvetica"/>
              </a:rPr>
              <a:t>Eval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() outputs will be zero everywhere, except at position </a:t>
            </a:r>
            <a:r>
              <a:rPr lang="en-US" sz="2800" dirty="0" smtClean="0">
                <a:solidFill>
                  <a:schemeClr val="tx1"/>
                </a:solidFill>
                <a:latin typeface="SignPainter-HouseScript"/>
                <a:cs typeface="SignPainter-HouseScript"/>
              </a:rPr>
              <a:t>l</a:t>
            </a:r>
            <a:endParaRPr lang="en-US" sz="2800" dirty="0">
              <a:solidFill>
                <a:schemeClr val="tx1"/>
              </a:solidFill>
              <a:latin typeface="SignPainter-HouseScript"/>
              <a:cs typeface="SignPainter-HouseScript"/>
            </a:endParaRPr>
          </a:p>
        </p:txBody>
      </p:sp>
    </p:spTree>
    <p:extLst>
      <p:ext uri="{BB962C8B-B14F-4D97-AF65-F5344CB8AC3E}">
        <p14:creationId xmlns:p14="http://schemas.microsoft.com/office/powerpoint/2010/main" val="409399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302417" y="1937846"/>
            <a:ext cx="1398130" cy="690562"/>
          </a:xfrm>
          <a:prstGeom prst="rect">
            <a:avLst/>
          </a:prstGeom>
          <a:solidFill>
            <a:srgbClr val="2BF00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DPF Correctness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54</a:t>
            </a:fld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2046241" y="3577044"/>
            <a:ext cx="95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Helvetica"/>
                <a:cs typeface="Helvetica"/>
              </a:rPr>
              <a:t>…</a:t>
            </a:r>
            <a:endParaRPr lang="en-US" sz="3600" b="1" dirty="0">
              <a:latin typeface="Helvetica"/>
              <a:cs typeface="Helvetica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00819" y="3282562"/>
            <a:ext cx="1551781" cy="6905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52" r="42318" b="-1"/>
          <a:stretch/>
        </p:blipFill>
        <p:spPr>
          <a:xfrm>
            <a:off x="404019" y="3295028"/>
            <a:ext cx="1289314" cy="555562"/>
          </a:xfrm>
          <a:prstGeom prst="rect">
            <a:avLst/>
          </a:prstGeom>
        </p:spPr>
      </p:pic>
      <p:pic>
        <p:nvPicPr>
          <p:cNvPr id="93" name="Picture 92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5"/>
          <a:stretch/>
        </p:blipFill>
        <p:spPr>
          <a:xfrm>
            <a:off x="404019" y="2049327"/>
            <a:ext cx="1194930" cy="513199"/>
          </a:xfrm>
          <a:prstGeom prst="rect">
            <a:avLst/>
          </a:prstGeom>
        </p:spPr>
      </p:pic>
      <p:cxnSp>
        <p:nvCxnSpPr>
          <p:cNvPr id="94" name="Straight Arrow Connector 93"/>
          <p:cNvCxnSpPr/>
          <p:nvPr/>
        </p:nvCxnSpPr>
        <p:spPr>
          <a:xfrm flipV="1">
            <a:off x="1693333" y="2090246"/>
            <a:ext cx="471439" cy="1192317"/>
          </a:xfrm>
          <a:prstGeom prst="straightConnector1">
            <a:avLst/>
          </a:prstGeom>
          <a:ln w="38100" cmpd="sng"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1" idx="3"/>
          </p:cNvCxnSpPr>
          <p:nvPr/>
        </p:nvCxnSpPr>
        <p:spPr>
          <a:xfrm flipV="1">
            <a:off x="1752600" y="2980648"/>
            <a:ext cx="326576" cy="647195"/>
          </a:xfrm>
          <a:prstGeom prst="straightConnector1">
            <a:avLst/>
          </a:prstGeom>
          <a:ln w="38100" cmpd="sng"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1752600" y="3869560"/>
            <a:ext cx="412172" cy="850586"/>
          </a:xfrm>
          <a:prstGeom prst="straightConnector1">
            <a:avLst/>
          </a:prstGeom>
          <a:ln w="38100" cmpd="sng"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92" idx="0"/>
          </p:cNvCxnSpPr>
          <p:nvPr/>
        </p:nvCxnSpPr>
        <p:spPr>
          <a:xfrm>
            <a:off x="1048676" y="2628408"/>
            <a:ext cx="0" cy="666620"/>
          </a:xfrm>
          <a:prstGeom prst="straightConnector1">
            <a:avLst/>
          </a:prstGeom>
          <a:ln w="38100" cmpd="sng"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9" name="Picture 9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72" y="1785446"/>
            <a:ext cx="355600" cy="304800"/>
          </a:xfrm>
          <a:prstGeom prst="rect">
            <a:avLst/>
          </a:prstGeom>
        </p:spPr>
      </p:pic>
      <p:pic>
        <p:nvPicPr>
          <p:cNvPr id="100" name="Picture 9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72" y="2878045"/>
            <a:ext cx="368300" cy="304800"/>
          </a:xfrm>
          <a:prstGeom prst="rect">
            <a:avLst/>
          </a:prstGeom>
        </p:spPr>
      </p:pic>
      <p:pic>
        <p:nvPicPr>
          <p:cNvPr id="102" name="Picture 10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72" y="4745546"/>
            <a:ext cx="368300" cy="304800"/>
          </a:xfrm>
          <a:prstGeom prst="rect">
            <a:avLst/>
          </a:prstGeom>
        </p:spPr>
      </p:pic>
      <p:cxnSp>
        <p:nvCxnSpPr>
          <p:cNvPr id="103" name="Straight Arrow Connector 102"/>
          <p:cNvCxnSpPr/>
          <p:nvPr/>
        </p:nvCxnSpPr>
        <p:spPr>
          <a:xfrm>
            <a:off x="1752600" y="3677864"/>
            <a:ext cx="412172" cy="383392"/>
          </a:xfrm>
          <a:prstGeom prst="straightConnector1">
            <a:avLst/>
          </a:prstGeom>
          <a:ln w="38100" cmpd="sng"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3204354" y="1521083"/>
            <a:ext cx="956737" cy="690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24" y="1715816"/>
            <a:ext cx="736600" cy="330200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3229202" y="3560111"/>
            <a:ext cx="95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Helvetica"/>
                <a:cs typeface="Helvetica"/>
              </a:rPr>
              <a:t>…</a:t>
            </a:r>
            <a:endParaRPr lang="en-US" sz="3600" b="1" dirty="0">
              <a:latin typeface="Helvetica"/>
              <a:cs typeface="Helvetica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2867514" y="1905000"/>
            <a:ext cx="336840" cy="0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3204354" y="2604466"/>
            <a:ext cx="956737" cy="690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Picture 11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24" y="2799199"/>
            <a:ext cx="736600" cy="330200"/>
          </a:xfrm>
          <a:prstGeom prst="rect">
            <a:avLst/>
          </a:prstGeom>
        </p:spPr>
      </p:pic>
      <p:cxnSp>
        <p:nvCxnSpPr>
          <p:cNvPr id="119" name="Straight Arrow Connector 118"/>
          <p:cNvCxnSpPr/>
          <p:nvPr/>
        </p:nvCxnSpPr>
        <p:spPr>
          <a:xfrm>
            <a:off x="2867514" y="2988383"/>
            <a:ext cx="336840" cy="0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3199845" y="4403612"/>
            <a:ext cx="956737" cy="690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515" y="4598345"/>
            <a:ext cx="736600" cy="330200"/>
          </a:xfrm>
          <a:prstGeom prst="rect">
            <a:avLst/>
          </a:prstGeom>
        </p:spPr>
      </p:pic>
      <p:cxnSp>
        <p:nvCxnSpPr>
          <p:cNvPr id="123" name="Straight Arrow Connector 122"/>
          <p:cNvCxnSpPr/>
          <p:nvPr/>
        </p:nvCxnSpPr>
        <p:spPr>
          <a:xfrm>
            <a:off x="2863005" y="4787529"/>
            <a:ext cx="336840" cy="0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4886241" y="1612612"/>
            <a:ext cx="4202322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Helvetica"/>
                <a:cs typeface="Helvetica"/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  <a:endParaRPr lang="en-US" sz="32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387191" y="2023388"/>
            <a:ext cx="110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Helvetica"/>
                <a:cs typeface="Helvetica"/>
              </a:rPr>
              <a:t>+</a:t>
            </a:r>
            <a:endParaRPr lang="en-US" sz="3600" b="1" dirty="0">
              <a:latin typeface="Helvetica"/>
              <a:cs typeface="Helvetica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886241" y="2608654"/>
            <a:ext cx="4202322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Helvetica"/>
                <a:cs typeface="Helvetica"/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endParaRPr lang="en-US" sz="32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901226" y="4427126"/>
            <a:ext cx="4202322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Helvetica"/>
                <a:cs typeface="Helvetica"/>
              </a:rPr>
              <a:t>x</a:t>
            </a:r>
            <a:r>
              <a:rPr lang="en-US" sz="3200" baseline="-25000" dirty="0" err="1" smtClean="0">
                <a:solidFill>
                  <a:srgbClr val="000000"/>
                </a:solidFill>
                <a:latin typeface="Helvetica"/>
                <a:cs typeface="Helvetica"/>
              </a:rPr>
              <a:t>k</a:t>
            </a:r>
            <a:endParaRPr lang="en-US" sz="32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385060" y="3754457"/>
            <a:ext cx="110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Helvetica"/>
                <a:cs typeface="Helvetica"/>
              </a:rPr>
              <a:t>+</a:t>
            </a:r>
            <a:endParaRPr lang="en-US" sz="3600" b="1" dirty="0">
              <a:latin typeface="Helvetica"/>
              <a:cs typeface="Helvetica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394737" y="3158925"/>
            <a:ext cx="110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Helvetica"/>
                <a:cs typeface="Helvetica"/>
              </a:rPr>
              <a:t>…</a:t>
            </a:r>
            <a:endParaRPr lang="en-US" sz="3600" b="1" dirty="0">
              <a:latin typeface="Helvetica"/>
              <a:cs typeface="Helvetica"/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>
            <a:off x="4185939" y="1905000"/>
            <a:ext cx="561912" cy="0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4185939" y="2980648"/>
            <a:ext cx="561912" cy="0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4156582" y="4787529"/>
            <a:ext cx="561912" cy="0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4886241" y="5610255"/>
            <a:ext cx="700387" cy="584776"/>
          </a:xfrm>
          <a:prstGeom prst="rect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0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987402" y="5610394"/>
            <a:ext cx="700387" cy="584776"/>
          </a:xfrm>
          <a:prstGeom prst="rect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0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687789" y="5610394"/>
            <a:ext cx="700387" cy="584776"/>
          </a:xfrm>
          <a:prstGeom prst="rect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0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586628" y="5607431"/>
            <a:ext cx="700387" cy="584776"/>
          </a:xfrm>
          <a:prstGeom prst="rect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0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388176" y="5610394"/>
            <a:ext cx="700387" cy="584776"/>
          </a:xfrm>
          <a:prstGeom prst="rect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287015" y="5610394"/>
            <a:ext cx="700387" cy="584776"/>
          </a:xfrm>
          <a:prstGeom prst="rect">
            <a:avLst/>
          </a:prstGeom>
          <a:solidFill>
            <a:srgbClr val="2BF005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/>
                <a:cs typeface="Helvetica"/>
              </a:rPr>
              <a:t>m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278622" y="4928545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Helvetica"/>
                <a:cs typeface="Helvetica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24631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07" grpId="0" animBg="1"/>
      <p:bldP spid="113" grpId="0"/>
      <p:bldP spid="117" grpId="0" animBg="1"/>
      <p:bldP spid="121" grpId="0" animBg="1"/>
      <p:bldP spid="124" grpId="0" animBg="1"/>
      <p:bldP spid="125" grpId="0"/>
      <p:bldP spid="126" grpId="0" animBg="1"/>
      <p:bldP spid="127" grpId="0" animBg="1"/>
      <p:bldP spid="128" grpId="0"/>
      <p:bldP spid="129" grpId="0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9"/>
          <p:cNvSpPr/>
          <p:nvPr/>
        </p:nvSpPr>
        <p:spPr>
          <a:xfrm>
            <a:off x="6553200" y="3708399"/>
            <a:ext cx="2590800" cy="1322917"/>
          </a:xfrm>
          <a:prstGeom prst="wedgeRoundRectCallout">
            <a:avLst>
              <a:gd name="adj1" fmla="val -60049"/>
              <a:gd name="adj2" fmla="val -17623"/>
              <a:gd name="adj3" fmla="val 16667"/>
            </a:avLst>
          </a:prstGeom>
          <a:solidFill>
            <a:srgbClr val="FAC09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k,t</a:t>
            </a:r>
            <a:r>
              <a:rPr lang="en-US" dirty="0"/>
              <a:t>)-Distributed </a:t>
            </a:r>
            <a:r>
              <a:rPr lang="en-US" dirty="0" smtClean="0"/>
              <a:t>Point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dirty="0" err="1" smtClean="0">
                <a:solidFill>
                  <a:srgbClr val="008000"/>
                </a:solidFill>
              </a:rPr>
              <a:t>k,t</a:t>
            </a:r>
            <a:r>
              <a:rPr lang="en-US" dirty="0" smtClean="0">
                <a:solidFill>
                  <a:srgbClr val="008000"/>
                </a:solidFill>
              </a:rPr>
              <a:t>)-</a:t>
            </a:r>
            <a:r>
              <a:rPr lang="en-US" b="1" dirty="0" smtClean="0">
                <a:solidFill>
                  <a:srgbClr val="008000"/>
                </a:solidFill>
              </a:rPr>
              <a:t>Privacy</a:t>
            </a:r>
            <a:r>
              <a:rPr lang="en-US" dirty="0" smtClean="0"/>
              <a:t>: Can simulate the distribution of any subset </a:t>
            </a:r>
            <a:r>
              <a:rPr lang="en-US" i="1" dirty="0" smtClean="0"/>
              <a:t>S </a:t>
            </a:r>
            <a:r>
              <a:rPr lang="en-US" dirty="0" smtClean="0"/>
              <a:t>of at most </a:t>
            </a:r>
            <a:r>
              <a:rPr lang="en-US" i="1" dirty="0" smtClean="0"/>
              <a:t>t</a:t>
            </a:r>
            <a:r>
              <a:rPr lang="en-US" dirty="0"/>
              <a:t> </a:t>
            </a:r>
            <a:r>
              <a:rPr lang="en-US" dirty="0" smtClean="0"/>
              <a:t> DPF keys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[ </a:t>
            </a:r>
            <a:r>
              <a:rPr lang="en-US" b="1" dirty="0" smtClean="0">
                <a:solidFill>
                  <a:srgbClr val="000090"/>
                </a:solidFill>
              </a:rPr>
              <a:t>Intuition</a:t>
            </a:r>
            <a:r>
              <a:rPr lang="en-US" dirty="0" smtClean="0"/>
              <a:t>: </a:t>
            </a:r>
            <a:r>
              <a:rPr lang="en-US" i="1" dirty="0" smtClean="0"/>
              <a:t>t </a:t>
            </a:r>
            <a:r>
              <a:rPr lang="en-US" dirty="0" smtClean="0"/>
              <a:t>keys leak nothing about </a:t>
            </a:r>
            <a:r>
              <a:rPr lang="en-US" i="1" dirty="0" smtClean="0"/>
              <a:t>m</a:t>
            </a:r>
            <a:r>
              <a:rPr lang="en-US" dirty="0" smtClean="0"/>
              <a:t> or </a:t>
            </a:r>
            <a:r>
              <a:rPr lang="en-US" dirty="0" smtClean="0">
                <a:latin typeface="Brush Script MT Italic"/>
                <a:cs typeface="Brush Script MT Italic"/>
              </a:rPr>
              <a:t>l </a:t>
            </a:r>
            <a:r>
              <a:rPr lang="en-US" dirty="0" smtClean="0"/>
              <a:t>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55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3232150"/>
            <a:ext cx="5448300" cy="1155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51" y="3841750"/>
            <a:ext cx="21209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2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56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116320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1163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487023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487023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487023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487023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487023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19704" y="260504"/>
            <a:ext cx="1167095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519704" y="260504"/>
            <a:ext cx="1167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0310" y="878957"/>
            <a:ext cx="470089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10310" y="1402177"/>
            <a:ext cx="470089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10310" y="1925397"/>
            <a:ext cx="470089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10310" y="2448617"/>
            <a:ext cx="470089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10310" y="2971837"/>
            <a:ext cx="470089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284132" y="5189531"/>
            <a:ext cx="4402667" cy="14864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DPFs Reduce Bandwidth Cost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3973" y="5485758"/>
            <a:ext cx="1187061" cy="5816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93888" y="4999326"/>
            <a:ext cx="1187061" cy="5816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57" y="4951642"/>
            <a:ext cx="1301625" cy="1724318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82" y="1126781"/>
            <a:ext cx="2451100" cy="4699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1" y="1147004"/>
            <a:ext cx="2451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6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12118 -0.56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-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47638 -0.6381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9" y="-3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57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116320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1163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487023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487023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487023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487023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487023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19704" y="260504"/>
            <a:ext cx="1167095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519704" y="260504"/>
            <a:ext cx="1167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0310" y="878957"/>
            <a:ext cx="470089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10310" y="1402177"/>
            <a:ext cx="470089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10310" y="1925397"/>
            <a:ext cx="470089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10310" y="2448617"/>
            <a:ext cx="470089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10310" y="2971837"/>
            <a:ext cx="470089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284132" y="5189531"/>
            <a:ext cx="4402667" cy="14864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DPFs Reduce Bandwidth Cost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57" y="4951642"/>
            <a:ext cx="1301625" cy="172431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15913" y="87895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15913" y="140217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15913" y="192539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15913" y="244861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15913" y="297183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5594" y="878957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85594" y="1402177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5594" y="1925397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 </a:t>
            </a:r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85594" y="2448617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85594" y="2971837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4493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58</a:t>
            </a:fld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2576010" y="4538666"/>
            <a:ext cx="3559799" cy="1331879"/>
          </a:xfrm>
          <a:prstGeom prst="wedgeRoundRectCallout">
            <a:avLst>
              <a:gd name="adj1" fmla="val -75017"/>
              <a:gd name="adj2" fmla="val 3548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Alice sends</a:t>
            </a:r>
            <a:b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            bits</a:t>
            </a:r>
            <a:endParaRPr lang="en-US" sz="32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1" y="5185833"/>
            <a:ext cx="1485900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57" y="4951642"/>
            <a:ext cx="1301625" cy="172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 1: Bandwidth Efficiency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6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We show: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b="1" i="1" dirty="0"/>
              <a:t>k</a:t>
            </a:r>
            <a:r>
              <a:rPr lang="en-US" dirty="0"/>
              <a:t>, </a:t>
            </a:r>
            <a:r>
              <a:rPr lang="en-US" b="1" i="1" dirty="0"/>
              <a:t>t</a:t>
            </a:r>
            <a:r>
              <a:rPr lang="en-US" dirty="0"/>
              <a:t>)</a:t>
            </a:r>
            <a:r>
              <a:rPr lang="en-US" dirty="0" smtClean="0"/>
              <a:t>-private DPF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6600"/>
                </a:solidFill>
              </a:rPr>
              <a:t>yields</a:t>
            </a:r>
            <a:endParaRPr lang="en-US" b="1" i="1" dirty="0"/>
          </a:p>
          <a:p>
            <a:pPr marL="0" indent="0" algn="r">
              <a:buNone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b="1" i="1" dirty="0" smtClean="0"/>
              <a:t>k</a:t>
            </a:r>
            <a:r>
              <a:rPr lang="en-US" dirty="0"/>
              <a:t>-server write</a:t>
            </a:r>
            <a:r>
              <a:rPr lang="en-US" dirty="0" smtClean="0"/>
              <a:t>-anonymous DB scheme </a:t>
            </a:r>
            <a:r>
              <a:rPr lang="en-US" dirty="0"/>
              <a:t>tolerating up to </a:t>
            </a:r>
            <a:r>
              <a:rPr lang="en-US" b="1" i="1" dirty="0" smtClean="0"/>
              <a:t>t</a:t>
            </a:r>
            <a:r>
              <a:rPr lang="en-US" dirty="0"/>
              <a:t> </a:t>
            </a:r>
            <a:r>
              <a:rPr lang="en-US" dirty="0" smtClean="0"/>
              <a:t>malicious servers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59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820450"/>
            <a:ext cx="8229601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I will present a (2,1)-DPF with O(L</a:t>
            </a:r>
            <a:r>
              <a:rPr lang="en-US" sz="3000" baseline="30000" dirty="0" smtClean="0">
                <a:latin typeface="Helvetica"/>
                <a:cs typeface="Helvetica"/>
              </a:rPr>
              <a:t>1/2</a:t>
            </a:r>
            <a:r>
              <a:rPr lang="en-US" sz="3000" dirty="0" smtClean="0">
                <a:latin typeface="Helvetica"/>
                <a:cs typeface="Helvetica"/>
              </a:rPr>
              <a:t>)-length keys based on PIR of </a:t>
            </a:r>
            <a:r>
              <a:rPr lang="en-US" sz="3000" dirty="0" err="1" smtClean="0">
                <a:latin typeface="Helvetica"/>
                <a:cs typeface="Helvetica"/>
              </a:rPr>
              <a:t>Chor</a:t>
            </a:r>
            <a:r>
              <a:rPr lang="en-US" sz="3000" dirty="0" smtClean="0">
                <a:latin typeface="Helvetica"/>
                <a:cs typeface="Helvetica"/>
              </a:rPr>
              <a:t> and </a:t>
            </a:r>
            <a:r>
              <a:rPr lang="en-US" sz="3000" dirty="0" err="1" smtClean="0">
                <a:latin typeface="Helvetica"/>
                <a:cs typeface="Helvetica"/>
              </a:rPr>
              <a:t>Gilboa</a:t>
            </a:r>
            <a:r>
              <a:rPr lang="en-US" sz="3000" dirty="0" smtClean="0">
                <a:latin typeface="Helvetica"/>
                <a:cs typeface="Helvetica"/>
              </a:rPr>
              <a:t> (</a:t>
            </a:r>
            <a:r>
              <a:rPr lang="fr-FR" sz="3000" dirty="0" smtClean="0">
                <a:latin typeface="Helvetica"/>
                <a:cs typeface="Helvetica"/>
              </a:rPr>
              <a:t>’</a:t>
            </a:r>
            <a:r>
              <a:rPr lang="en-US" sz="3000" dirty="0" smtClean="0">
                <a:latin typeface="Helvetica"/>
                <a:cs typeface="Helvetica"/>
              </a:rPr>
              <a:t>97)</a:t>
            </a:r>
          </a:p>
        </p:txBody>
      </p:sp>
    </p:spTree>
    <p:extLst>
      <p:ext uri="{BB962C8B-B14F-4D97-AF65-F5344CB8AC3E}">
        <p14:creationId xmlns:p14="http://schemas.microsoft.com/office/powerpoint/2010/main" val="41635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1823508" y="1286129"/>
            <a:ext cx="5568213" cy="53398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Attempt: Tor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22" y="3237260"/>
            <a:ext cx="1301624" cy="1168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244" y="1628594"/>
            <a:ext cx="832392" cy="12855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996" y="1628594"/>
            <a:ext cx="832392" cy="12855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342" y="1628594"/>
            <a:ext cx="832392" cy="1285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244" y="3237260"/>
            <a:ext cx="832392" cy="12855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996" y="3237260"/>
            <a:ext cx="832392" cy="12855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342" y="3237260"/>
            <a:ext cx="832392" cy="12855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244" y="4913664"/>
            <a:ext cx="832392" cy="12855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996" y="4913664"/>
            <a:ext cx="832392" cy="12855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342" y="4913664"/>
            <a:ext cx="832392" cy="1285547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6" idx="3"/>
            <a:endCxn id="7" idx="1"/>
          </p:cNvCxnSpPr>
          <p:nvPr/>
        </p:nvCxnSpPr>
        <p:spPr>
          <a:xfrm flipV="1">
            <a:off x="1503346" y="2271368"/>
            <a:ext cx="657898" cy="1549996"/>
          </a:xfrm>
          <a:prstGeom prst="line">
            <a:avLst/>
          </a:prstGeom>
          <a:ln w="2286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4431" y="2963877"/>
            <a:ext cx="1130032" cy="1506710"/>
          </a:xfrm>
          <a:prstGeom prst="rect">
            <a:avLst/>
          </a:prstGeom>
        </p:spPr>
      </p:pic>
      <p:cxnSp>
        <p:nvCxnSpPr>
          <p:cNvPr id="40" name="Straight Connector 39"/>
          <p:cNvCxnSpPr>
            <a:stCxn id="30" idx="1"/>
          </p:cNvCxnSpPr>
          <p:nvPr/>
        </p:nvCxnSpPr>
        <p:spPr>
          <a:xfrm flipH="1">
            <a:off x="6961734" y="3717232"/>
            <a:ext cx="852697" cy="162802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" idx="3"/>
            <a:endCxn id="16" idx="1"/>
          </p:cNvCxnSpPr>
          <p:nvPr/>
        </p:nvCxnSpPr>
        <p:spPr>
          <a:xfrm>
            <a:off x="2993636" y="2271368"/>
            <a:ext cx="1192360" cy="3285070"/>
          </a:xfrm>
          <a:prstGeom prst="line">
            <a:avLst/>
          </a:prstGeom>
          <a:ln w="15240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" idx="1"/>
            <a:endCxn id="6" idx="3"/>
          </p:cNvCxnSpPr>
          <p:nvPr/>
        </p:nvCxnSpPr>
        <p:spPr>
          <a:xfrm flipH="1">
            <a:off x="1503346" y="2271368"/>
            <a:ext cx="657898" cy="1549996"/>
          </a:xfrm>
          <a:prstGeom prst="line">
            <a:avLst/>
          </a:prstGeom>
          <a:ln w="15240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4" idx="1"/>
            <a:endCxn id="16" idx="3"/>
          </p:cNvCxnSpPr>
          <p:nvPr/>
        </p:nvCxnSpPr>
        <p:spPr>
          <a:xfrm flipH="1">
            <a:off x="5018388" y="3880034"/>
            <a:ext cx="1110954" cy="1676404"/>
          </a:xfrm>
          <a:prstGeom prst="line">
            <a:avLst/>
          </a:prstGeom>
          <a:ln w="76200" cmpd="sng">
            <a:solidFill>
              <a:srgbClr val="FFF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7" idx="3"/>
            <a:endCxn id="16" idx="1"/>
          </p:cNvCxnSpPr>
          <p:nvPr/>
        </p:nvCxnSpPr>
        <p:spPr>
          <a:xfrm>
            <a:off x="2993636" y="2271368"/>
            <a:ext cx="1192360" cy="3285070"/>
          </a:xfrm>
          <a:prstGeom prst="line">
            <a:avLst/>
          </a:prstGeom>
          <a:ln w="76200" cmpd="sng">
            <a:solidFill>
              <a:srgbClr val="FFF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7" idx="1"/>
            <a:endCxn id="6" idx="3"/>
          </p:cNvCxnSpPr>
          <p:nvPr/>
        </p:nvCxnSpPr>
        <p:spPr>
          <a:xfrm flipH="1">
            <a:off x="1503346" y="2271368"/>
            <a:ext cx="657898" cy="1549996"/>
          </a:xfrm>
          <a:prstGeom prst="line">
            <a:avLst/>
          </a:prstGeom>
          <a:ln w="76200" cmpd="sng">
            <a:solidFill>
              <a:srgbClr val="FFF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01722" y="5795011"/>
            <a:ext cx="1621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[</a:t>
            </a:r>
            <a:r>
              <a:rPr lang="en-US" sz="1600" dirty="0" err="1" smtClean="0">
                <a:latin typeface="Helvetica"/>
                <a:cs typeface="Helvetica"/>
              </a:rPr>
              <a:t>Dingledine</a:t>
            </a:r>
            <a:r>
              <a:rPr lang="en-US" sz="1600" dirty="0" smtClean="0">
                <a:latin typeface="Helvetica"/>
                <a:cs typeface="Helvetica"/>
              </a:rPr>
              <a:t>,</a:t>
            </a:r>
            <a:br>
              <a:rPr lang="en-US" sz="1600" dirty="0" smtClean="0">
                <a:latin typeface="Helvetica"/>
                <a:cs typeface="Helvetica"/>
              </a:rPr>
            </a:br>
            <a:r>
              <a:rPr lang="en-US" sz="1600" dirty="0" smtClean="0">
                <a:latin typeface="Helvetica"/>
                <a:cs typeface="Helvetica"/>
              </a:rPr>
              <a:t>Mathewson,</a:t>
            </a:r>
            <a:br>
              <a:rPr lang="en-US" sz="1600" dirty="0" smtClean="0">
                <a:latin typeface="Helvetica"/>
                <a:cs typeface="Helvetica"/>
              </a:rPr>
            </a:br>
            <a:r>
              <a:rPr lang="en-US" sz="1600" dirty="0" err="1" smtClean="0">
                <a:latin typeface="Helvetica"/>
                <a:cs typeface="Helvetica"/>
              </a:rPr>
              <a:t>Syverson</a:t>
            </a:r>
            <a:r>
              <a:rPr lang="en-US" sz="1600" dirty="0" smtClean="0">
                <a:latin typeface="Helvetica"/>
                <a:cs typeface="Helvetica"/>
              </a:rPr>
              <a:t> 2004]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6</a:t>
            </a:fld>
            <a:endParaRPr lang="en-US"/>
          </a:p>
        </p:txBody>
      </p:sp>
      <p:sp>
        <p:nvSpPr>
          <p:cNvPr id="24" name="Rounded Rectangular Callout 23"/>
          <p:cNvSpPr/>
          <p:nvPr/>
        </p:nvSpPr>
        <p:spPr>
          <a:xfrm>
            <a:off x="518711" y="386664"/>
            <a:ext cx="2869937" cy="1241930"/>
          </a:xfrm>
          <a:prstGeom prst="wedgeRoundRectCallout">
            <a:avLst>
              <a:gd name="adj1" fmla="val -5760"/>
              <a:gd name="adj2" fmla="val 11716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“Onion”</a:t>
            </a:r>
            <a:b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encryption</a:t>
            </a:r>
            <a:endParaRPr lang="en-US" sz="32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411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(2,1)-DPF Construction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Idea</a:t>
            </a:r>
            <a:r>
              <a:rPr lang="en-US" dirty="0" smtClean="0"/>
              <a:t>: – Represent </a:t>
            </a:r>
            <a:r>
              <a:rPr lang="en-US" dirty="0" err="1" smtClean="0"/>
              <a:t>Eval</a:t>
            </a:r>
            <a:r>
              <a:rPr lang="en-US" dirty="0" smtClean="0"/>
              <a:t>() output as a matrix</a:t>
            </a:r>
          </a:p>
          <a:p>
            <a:pPr marL="0" indent="0">
              <a:buNone/>
            </a:pPr>
            <a:r>
              <a:rPr lang="en-US" dirty="0" smtClean="0"/>
              <a:t>		 – Keys can be length of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6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(2,1)-DPF 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61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607615" y="3028102"/>
            <a:ext cx="0" cy="3207183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172917" y="3223463"/>
            <a:ext cx="665550" cy="2523415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01943" y="5905156"/>
            <a:ext cx="2458479" cy="5046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3023" y="3223463"/>
            <a:ext cx="665550" cy="25234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39375" y="3223463"/>
            <a:ext cx="665550" cy="2523415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68401" y="5905156"/>
            <a:ext cx="2458479" cy="5046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19481" y="3223463"/>
            <a:ext cx="665550" cy="25234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2001943" y="2333964"/>
            <a:ext cx="2045124" cy="1120436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2" idx="0"/>
          </p:cNvCxnSpPr>
          <p:nvPr/>
        </p:nvCxnSpPr>
        <p:spPr>
          <a:xfrm flipH="1">
            <a:off x="3231183" y="2198368"/>
            <a:ext cx="1376432" cy="3706788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978400" y="2333964"/>
            <a:ext cx="203200" cy="694138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639375" y="2198368"/>
            <a:ext cx="1895958" cy="3548510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00281" y="1557867"/>
            <a:ext cx="2438400" cy="7760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63" y="1728468"/>
            <a:ext cx="1879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7" grpId="0" animBg="1"/>
      <p:bldP spid="41" grpId="0" animBg="1"/>
      <p:bldP spid="42" grpId="0" animBg="1"/>
      <p:bldP spid="4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(2,1)-DPF Construction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Idea</a:t>
            </a:r>
            <a:r>
              <a:rPr lang="en-US" dirty="0" smtClean="0"/>
              <a:t>: – Represent </a:t>
            </a:r>
            <a:r>
              <a:rPr lang="en-US" dirty="0" err="1" smtClean="0"/>
              <a:t>Eval</a:t>
            </a:r>
            <a:r>
              <a:rPr lang="en-US" dirty="0" smtClean="0"/>
              <a:t>() output as a matrix</a:t>
            </a:r>
          </a:p>
          <a:p>
            <a:pPr marL="0" indent="0">
              <a:buNone/>
            </a:pPr>
            <a:r>
              <a:rPr lang="en-US" dirty="0" smtClean="0"/>
              <a:t>		 – Keys can be length of 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62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607615" y="3028102"/>
            <a:ext cx="0" cy="3207183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01944" y="3223463"/>
            <a:ext cx="491947" cy="252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93891" y="3223463"/>
            <a:ext cx="491947" cy="252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73596" y="3223463"/>
            <a:ext cx="491947" cy="252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465543" y="3223463"/>
            <a:ext cx="491947" cy="252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57490" y="3223463"/>
            <a:ext cx="491947" cy="252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2001944" y="3728146"/>
            <a:ext cx="2447493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012929" y="4218708"/>
            <a:ext cx="2447493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012929" y="4743391"/>
            <a:ext cx="2447493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12929" y="5248074"/>
            <a:ext cx="2447493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479387" y="3223463"/>
            <a:ext cx="491947" cy="252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971334" y="3223463"/>
            <a:ext cx="491947" cy="252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451039" y="3223463"/>
            <a:ext cx="491947" cy="252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942986" y="3223463"/>
            <a:ext cx="491947" cy="252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434933" y="3223463"/>
            <a:ext cx="491947" cy="252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6479387" y="3728146"/>
            <a:ext cx="2447493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490372" y="4218708"/>
            <a:ext cx="2447493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490372" y="4743391"/>
            <a:ext cx="2447493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490372" y="5248074"/>
            <a:ext cx="2447493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465543" y="3739905"/>
            <a:ext cx="482914" cy="47880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942986" y="3730455"/>
            <a:ext cx="482914" cy="47880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ular Callout 62"/>
          <p:cNvSpPr/>
          <p:nvPr/>
        </p:nvSpPr>
        <p:spPr>
          <a:xfrm>
            <a:off x="4066700" y="1570038"/>
            <a:ext cx="3396581" cy="1003829"/>
          </a:xfrm>
          <a:prstGeom prst="wedgeRoundRectCallout">
            <a:avLst>
              <a:gd name="adj1" fmla="val 65578"/>
              <a:gd name="adj2" fmla="val 169932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9" name="Rounded Rectangular Callout 58"/>
          <p:cNvSpPr/>
          <p:nvPr/>
        </p:nvSpPr>
        <p:spPr>
          <a:xfrm>
            <a:off x="3914300" y="1417638"/>
            <a:ext cx="3979624" cy="1331879"/>
          </a:xfrm>
          <a:prstGeom prst="wedgeRoundRectCallout">
            <a:avLst>
              <a:gd name="adj1" fmla="val -49006"/>
              <a:gd name="adj2" fmla="val 125757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Output will sum to </a:t>
            </a:r>
            <a:r>
              <a:rPr lang="en-US" sz="3200" b="1" i="1" dirty="0" smtClean="0">
                <a:solidFill>
                  <a:schemeClr val="tx1"/>
                </a:solidFill>
                <a:latin typeface="Helvetica"/>
                <a:cs typeface="Helvetica"/>
              </a:rPr>
              <a:t>m</a:t>
            </a:r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 at </a:t>
            </a:r>
            <a:r>
              <a:rPr lang="en-US" sz="3200" dirty="0" smtClean="0">
                <a:solidFill>
                  <a:schemeClr val="tx1"/>
                </a:solidFill>
                <a:latin typeface="Brush Script MT Italic"/>
                <a:cs typeface="Brush Script MT Italic"/>
              </a:rPr>
              <a:t>l</a:t>
            </a:r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 = (</a:t>
            </a:r>
            <a:r>
              <a:rPr lang="en-US" sz="3200" i="1" dirty="0" err="1" smtClean="0">
                <a:solidFill>
                  <a:schemeClr val="tx1"/>
                </a:solidFill>
                <a:latin typeface="Helvetica"/>
                <a:cs typeface="Helvetica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US" sz="3200" i="1" dirty="0" smtClean="0">
                <a:solidFill>
                  <a:schemeClr val="tx1"/>
                </a:solidFill>
                <a:latin typeface="Helvetica"/>
                <a:cs typeface="Helvetica"/>
              </a:rPr>
              <a:t>j</a:t>
            </a:r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32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72917" y="3223463"/>
            <a:ext cx="665550" cy="2523415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01943" y="5905156"/>
            <a:ext cx="2458479" cy="5046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3023" y="3223463"/>
            <a:ext cx="665550" cy="25234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39375" y="3223463"/>
            <a:ext cx="665550" cy="2523415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68401" y="5905156"/>
            <a:ext cx="2458479" cy="5046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19481" y="3223463"/>
            <a:ext cx="665550" cy="25234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432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7" grpId="0" animBg="1"/>
      <p:bldP spid="28" grpId="0" animBg="1"/>
      <p:bldP spid="29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7" grpId="0" animBg="1"/>
      <p:bldP spid="60" grpId="0" animBg="1"/>
      <p:bldP spid="63" grpId="0" animBg="1"/>
      <p:bldP spid="5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(2,1)-DPF 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63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72917" y="3223463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917" y="3734025"/>
            <a:ext cx="665550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2918" y="4232829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1172918" y="4743391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4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2918" y="5242195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1943" y="5905156"/>
            <a:ext cx="2458479" cy="5046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3023" y="3223463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3023" y="3734025"/>
            <a:ext cx="665550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3024" y="4232829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3024" y="4743391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3024" y="5242195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607615" y="3028102"/>
            <a:ext cx="0" cy="3207183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01944" y="3223463"/>
            <a:ext cx="491947" cy="252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93891" y="3223463"/>
            <a:ext cx="491947" cy="252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73596" y="3223463"/>
            <a:ext cx="491947" cy="252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465543" y="3223463"/>
            <a:ext cx="491947" cy="252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57490" y="3223463"/>
            <a:ext cx="491947" cy="252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2001944" y="3728146"/>
            <a:ext cx="2447493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012929" y="4218708"/>
            <a:ext cx="2447493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012929" y="4743391"/>
            <a:ext cx="2447493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12929" y="5248074"/>
            <a:ext cx="2447493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      as the field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Key = (</a:t>
            </a:r>
            <a:r>
              <a:rPr lang="en-US" b="1" dirty="0" smtClean="0"/>
              <a:t>b</a:t>
            </a:r>
            <a:r>
              <a:rPr lang="en-US" dirty="0" smtClean="0"/>
              <a:t>, </a:t>
            </a:r>
            <a:r>
              <a:rPr lang="en-US" b="1" dirty="0" smtClean="0"/>
              <a:t>k</a:t>
            </a:r>
            <a:r>
              <a:rPr lang="en-US" dirty="0" smtClean="0"/>
              <a:t>, </a:t>
            </a:r>
            <a:r>
              <a:rPr lang="en-US" b="1" dirty="0" smtClean="0"/>
              <a:t>v</a:t>
            </a:r>
            <a:r>
              <a:rPr lang="en-US" dirty="0" smtClean="0"/>
              <a:t>), where each has length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455" y="2244973"/>
            <a:ext cx="1089345" cy="441904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33" y="1719895"/>
            <a:ext cx="443925" cy="393192"/>
          </a:xfrm>
          <a:prstGeom prst="rect">
            <a:avLst/>
          </a:prstGeom>
        </p:spPr>
      </p:pic>
      <p:sp>
        <p:nvSpPr>
          <p:cNvPr id="44" name="Rounded Rectangular Callout 43"/>
          <p:cNvSpPr/>
          <p:nvPr/>
        </p:nvSpPr>
        <p:spPr>
          <a:xfrm>
            <a:off x="1534765" y="1273980"/>
            <a:ext cx="2925657" cy="1331879"/>
          </a:xfrm>
          <a:prstGeom prst="wedgeRoundRectCallout">
            <a:avLst>
              <a:gd name="adj1" fmla="val -46656"/>
              <a:gd name="adj2" fmla="val 102872"/>
              <a:gd name="adj3" fmla="val 16667"/>
            </a:avLst>
          </a:prstGeom>
          <a:solidFill>
            <a:srgbClr val="2BF00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Sampled at random</a:t>
            </a:r>
            <a:endParaRPr lang="en-US" sz="32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56150" y="3229342"/>
            <a:ext cx="665550" cy="5046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56150" y="3739904"/>
            <a:ext cx="665550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*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656151" y="4238708"/>
            <a:ext cx="665550" cy="5046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3</a:t>
            </a:r>
            <a:endParaRPr lang="en-US" sz="26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6151" y="4749270"/>
            <a:ext cx="665550" cy="5046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4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656151" y="5248074"/>
            <a:ext cx="665550" cy="5046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485176" y="5911035"/>
            <a:ext cx="2458479" cy="5046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836256" y="3229342"/>
            <a:ext cx="665550" cy="504683"/>
          </a:xfrm>
          <a:prstGeom prst="rect">
            <a:avLst/>
          </a:prstGeom>
          <a:solidFill>
            <a:srgbClr val="E6E0EC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836256" y="3739904"/>
            <a:ext cx="665550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36257" y="4238708"/>
            <a:ext cx="665550" cy="504683"/>
          </a:xfrm>
          <a:prstGeom prst="rect">
            <a:avLst/>
          </a:prstGeom>
          <a:solidFill>
            <a:srgbClr val="E6E0EC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836257" y="4749270"/>
            <a:ext cx="665550" cy="504683"/>
          </a:xfrm>
          <a:prstGeom prst="rect">
            <a:avLst/>
          </a:prstGeom>
          <a:solidFill>
            <a:srgbClr val="E6E0EC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36257" y="5248074"/>
            <a:ext cx="665550" cy="504683"/>
          </a:xfrm>
          <a:prstGeom prst="rect">
            <a:avLst/>
          </a:prstGeom>
          <a:solidFill>
            <a:srgbClr val="E6E0EC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85177" y="3229342"/>
            <a:ext cx="491947" cy="252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977124" y="3229342"/>
            <a:ext cx="491947" cy="252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456829" y="3229342"/>
            <a:ext cx="491947" cy="252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948776" y="3229342"/>
            <a:ext cx="491947" cy="252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440723" y="3229342"/>
            <a:ext cx="491947" cy="252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6485177" y="3734025"/>
            <a:ext cx="2447493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496162" y="4224587"/>
            <a:ext cx="2447493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6496162" y="4749270"/>
            <a:ext cx="2447493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496162" y="5253953"/>
            <a:ext cx="2447493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11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(2,1)-DPF </a:t>
            </a:r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72917" y="3223463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2917" y="3734025"/>
            <a:ext cx="665550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2918" y="4232829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2918" y="4743391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4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2918" y="5242195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1943" y="5905156"/>
            <a:ext cx="2458479" cy="5046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3023" y="3223463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3023" y="3734025"/>
            <a:ext cx="665550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3024" y="4232829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3024" y="4743391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3024" y="5242195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607615" y="3028102"/>
            <a:ext cx="0" cy="3207183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656150" y="3229342"/>
            <a:ext cx="665550" cy="5046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56150" y="3739904"/>
            <a:ext cx="665550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*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6151" y="4238708"/>
            <a:ext cx="665550" cy="5046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3</a:t>
            </a:r>
            <a:endParaRPr lang="en-US" sz="26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6151" y="4749270"/>
            <a:ext cx="665550" cy="5046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4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6151" y="5248074"/>
            <a:ext cx="665550" cy="5046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85176" y="5911035"/>
            <a:ext cx="2458479" cy="5046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36256" y="3229342"/>
            <a:ext cx="665550" cy="504683"/>
          </a:xfrm>
          <a:prstGeom prst="rect">
            <a:avLst/>
          </a:prstGeom>
          <a:solidFill>
            <a:srgbClr val="E6E0EC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6256" y="3739904"/>
            <a:ext cx="665550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36257" y="4238708"/>
            <a:ext cx="665550" cy="504683"/>
          </a:xfrm>
          <a:prstGeom prst="rect">
            <a:avLst/>
          </a:prstGeom>
          <a:solidFill>
            <a:srgbClr val="E6E0EC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36257" y="4749270"/>
            <a:ext cx="665550" cy="504683"/>
          </a:xfrm>
          <a:prstGeom prst="rect">
            <a:avLst/>
          </a:prstGeom>
          <a:solidFill>
            <a:srgbClr val="E6E0EC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36257" y="5248074"/>
            <a:ext cx="665550" cy="504683"/>
          </a:xfrm>
          <a:prstGeom prst="rect">
            <a:avLst/>
          </a:prstGeom>
          <a:solidFill>
            <a:srgbClr val="E6E0EC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01943" y="3217584"/>
            <a:ext cx="2458479" cy="504683"/>
          </a:xfrm>
          <a:prstGeom prst="rect">
            <a:avLst/>
          </a:prstGeom>
          <a:solidFill>
            <a:srgbClr val="EBF1D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G(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01943" y="3728146"/>
            <a:ext cx="2458479" cy="504683"/>
          </a:xfrm>
          <a:prstGeom prst="rect">
            <a:avLst/>
          </a:prstGeom>
          <a:solidFill>
            <a:srgbClr val="EBF1D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01943" y="4232829"/>
            <a:ext cx="2458479" cy="504683"/>
          </a:xfrm>
          <a:prstGeom prst="rect">
            <a:avLst/>
          </a:prstGeom>
          <a:solidFill>
            <a:srgbClr val="EBF1D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3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01943" y="4737512"/>
            <a:ext cx="2458479" cy="504683"/>
          </a:xfrm>
          <a:prstGeom prst="rect">
            <a:avLst/>
          </a:prstGeom>
          <a:solidFill>
            <a:srgbClr val="EBF1D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4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01943" y="5242195"/>
            <a:ext cx="2458479" cy="504683"/>
          </a:xfrm>
          <a:prstGeom prst="rect">
            <a:avLst/>
          </a:prstGeom>
          <a:solidFill>
            <a:srgbClr val="EBF1D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5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85176" y="3223463"/>
            <a:ext cx="2458479" cy="5046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G(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85176" y="3734025"/>
            <a:ext cx="2458479" cy="5046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*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85176" y="4238708"/>
            <a:ext cx="2458479" cy="5046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3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85176" y="4743391"/>
            <a:ext cx="2458479" cy="5046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4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485176" y="5248074"/>
            <a:ext cx="2458479" cy="5046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5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942" y="3223463"/>
            <a:ext cx="2458479" cy="252341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485176" y="3217584"/>
            <a:ext cx="2458479" cy="252341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64</a:t>
            </a:fld>
            <a:endParaRPr lang="en-US"/>
          </a:p>
        </p:txBody>
      </p:sp>
      <p:sp>
        <p:nvSpPr>
          <p:cNvPr id="45" name="Rounded Rectangular Callout 44"/>
          <p:cNvSpPr/>
          <p:nvPr/>
        </p:nvSpPr>
        <p:spPr>
          <a:xfrm>
            <a:off x="2997592" y="1417638"/>
            <a:ext cx="4029741" cy="1331879"/>
          </a:xfrm>
          <a:prstGeom prst="wedgeRoundRectCallout">
            <a:avLst>
              <a:gd name="adj1" fmla="val -29562"/>
              <a:gd name="adj2" fmla="val 85073"/>
              <a:gd name="adj3" fmla="val 16667"/>
            </a:avLst>
          </a:prstGeom>
          <a:solidFill>
            <a:srgbClr val="2BF00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G() is a PRG mapping keys </a:t>
            </a:r>
            <a:r>
              <a:rPr lang="en-US" sz="2800" b="1" i="1" dirty="0" smtClean="0">
                <a:solidFill>
                  <a:schemeClr val="tx1"/>
                </a:solidFill>
                <a:latin typeface="Helvetica"/>
                <a:cs typeface="Helvetica"/>
              </a:rPr>
              <a:t>k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 to L</a:t>
            </a:r>
            <a:r>
              <a:rPr lang="en-US" sz="2800" baseline="30000" dirty="0" smtClean="0">
                <a:solidFill>
                  <a:schemeClr val="tx1"/>
                </a:solidFill>
                <a:latin typeface="Helvetica"/>
                <a:cs typeface="Helvetica"/>
              </a:rPr>
              <a:t>1/2 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bits </a:t>
            </a:r>
            <a:endParaRPr lang="en-US" sz="2800" b="1" i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9698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(2,1)-DPF </a:t>
            </a:r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65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72917" y="3223463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2917" y="3734025"/>
            <a:ext cx="665550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2918" y="4232829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2918" y="4743391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4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2918" y="5242195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1943" y="5905156"/>
            <a:ext cx="2458479" cy="5046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3023" y="3223463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3023" y="3734025"/>
            <a:ext cx="665550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3024" y="4232829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3024" y="4743391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3024" y="5242195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607615" y="3028102"/>
            <a:ext cx="0" cy="3207183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656150" y="3229342"/>
            <a:ext cx="665550" cy="5046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56150" y="3739904"/>
            <a:ext cx="665550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*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6151" y="4238708"/>
            <a:ext cx="665550" cy="5046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3</a:t>
            </a:r>
            <a:endParaRPr lang="en-US" sz="26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6151" y="4749270"/>
            <a:ext cx="665550" cy="5046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4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6151" y="5248074"/>
            <a:ext cx="665550" cy="5046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85176" y="5911035"/>
            <a:ext cx="2458479" cy="5046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36256" y="3229342"/>
            <a:ext cx="665550" cy="504683"/>
          </a:xfrm>
          <a:prstGeom prst="rect">
            <a:avLst/>
          </a:prstGeom>
          <a:solidFill>
            <a:srgbClr val="E6E0EC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6256" y="3739904"/>
            <a:ext cx="665550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36257" y="4238708"/>
            <a:ext cx="665550" cy="504683"/>
          </a:xfrm>
          <a:prstGeom prst="rect">
            <a:avLst/>
          </a:prstGeom>
          <a:solidFill>
            <a:srgbClr val="E6E0EC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36257" y="4749270"/>
            <a:ext cx="665550" cy="504683"/>
          </a:xfrm>
          <a:prstGeom prst="rect">
            <a:avLst/>
          </a:prstGeom>
          <a:solidFill>
            <a:srgbClr val="E6E0EC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36257" y="5248074"/>
            <a:ext cx="665550" cy="504683"/>
          </a:xfrm>
          <a:prstGeom prst="rect">
            <a:avLst/>
          </a:prstGeom>
          <a:solidFill>
            <a:srgbClr val="E6E0EC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01943" y="3217584"/>
            <a:ext cx="2458479" cy="504683"/>
          </a:xfrm>
          <a:prstGeom prst="rect">
            <a:avLst/>
          </a:prstGeom>
          <a:solidFill>
            <a:srgbClr val="EBF1D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G(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01943" y="3728146"/>
            <a:ext cx="2458479" cy="504683"/>
          </a:xfrm>
          <a:prstGeom prst="rect">
            <a:avLst/>
          </a:prstGeom>
          <a:solidFill>
            <a:srgbClr val="EBF1D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 + </a:t>
            </a:r>
            <a:r>
              <a:rPr lang="en-US" sz="2600" b="1" dirty="0" smtClean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  <a:endParaRPr lang="en-US" sz="26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01943" y="4232829"/>
            <a:ext cx="2458479" cy="504683"/>
          </a:xfrm>
          <a:prstGeom prst="rect">
            <a:avLst/>
          </a:prstGeom>
          <a:solidFill>
            <a:srgbClr val="EBF1D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3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 + </a:t>
            </a:r>
            <a:r>
              <a:rPr lang="en-US" sz="2600" b="1" dirty="0" smtClean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  <a:endParaRPr lang="en-US" sz="26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01943" y="4737512"/>
            <a:ext cx="2458479" cy="504683"/>
          </a:xfrm>
          <a:prstGeom prst="rect">
            <a:avLst/>
          </a:prstGeom>
          <a:solidFill>
            <a:srgbClr val="EBF1D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4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01943" y="5242195"/>
            <a:ext cx="2458479" cy="504683"/>
          </a:xfrm>
          <a:prstGeom prst="rect">
            <a:avLst/>
          </a:prstGeom>
          <a:solidFill>
            <a:srgbClr val="EBF1D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5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 + </a:t>
            </a:r>
            <a:r>
              <a:rPr lang="en-US" sz="2600" b="1" dirty="0" smtClean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  <a:endParaRPr lang="en-US" sz="26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85176" y="3223463"/>
            <a:ext cx="2458479" cy="5046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G(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85176" y="3734025"/>
            <a:ext cx="2458479" cy="5046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*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85176" y="4238708"/>
            <a:ext cx="2458479" cy="5046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3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 + </a:t>
            </a:r>
            <a:r>
              <a:rPr lang="en-US" sz="2600" b="1" dirty="0" smtClean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  <a:endParaRPr lang="en-US" sz="26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85176" y="4743391"/>
            <a:ext cx="2458479" cy="5046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4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485176" y="5248074"/>
            <a:ext cx="2458479" cy="5046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5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 + </a:t>
            </a:r>
            <a:r>
              <a:rPr lang="en-US" sz="2600" b="1" dirty="0" smtClean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  <a:endParaRPr lang="en-US" sz="26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942" y="3223463"/>
            <a:ext cx="2458479" cy="252341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485176" y="3217584"/>
            <a:ext cx="2458479" cy="252341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(2,1)-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DPF Construction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2917" y="3223463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2917" y="3734025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2918" y="4232829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2918" y="4743391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4</a:t>
            </a:r>
            <a:endParaRPr lang="en-US" sz="2600" baseline="-25000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2918" y="5242195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1943" y="5905156"/>
            <a:ext cx="2458479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D9D9D9"/>
                </a:solidFill>
                <a:latin typeface="Helvetica"/>
                <a:cs typeface="Helvetica"/>
              </a:rPr>
              <a:t>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3023" y="3223463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3023" y="3734025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3024" y="4232829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3024" y="4743391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3024" y="5242195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607615" y="3028102"/>
            <a:ext cx="0" cy="3207183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656150" y="3229342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D9D9D9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56150" y="3739904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D9D9D9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*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6151" y="4238708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D9D9D9"/>
                </a:solidFill>
                <a:latin typeface="Helvetica"/>
                <a:cs typeface="Helvetica"/>
              </a:rPr>
              <a:t>3</a:t>
            </a:r>
            <a:endParaRPr lang="en-US" sz="26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6151" y="4749270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D9D9D9"/>
                </a:solidFill>
                <a:latin typeface="Helvetica"/>
                <a:cs typeface="Helvetica"/>
              </a:rPr>
              <a:t>4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6151" y="5248074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D9D9D9"/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85176" y="5911035"/>
            <a:ext cx="2458479" cy="50468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D9D9D9"/>
                </a:solidFill>
                <a:latin typeface="Helvetica"/>
                <a:cs typeface="Helvetica"/>
              </a:rPr>
              <a:t>v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36256" y="3229342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6256" y="3739904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36257" y="4238708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36257" y="4749270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36257" y="5248074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01943" y="3217584"/>
            <a:ext cx="2458479" cy="504683"/>
          </a:xfrm>
          <a:prstGeom prst="rect">
            <a:avLst/>
          </a:prstGeom>
          <a:solidFill>
            <a:srgbClr val="EBF1D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G(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01943" y="3728146"/>
            <a:ext cx="2458479" cy="504683"/>
          </a:xfrm>
          <a:prstGeom prst="rect">
            <a:avLst/>
          </a:prstGeom>
          <a:solidFill>
            <a:srgbClr val="EBF1D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 + </a:t>
            </a:r>
            <a:r>
              <a:rPr lang="en-US" sz="2600" b="1" dirty="0" smtClean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  <a:endParaRPr lang="en-US" sz="26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01943" y="4232829"/>
            <a:ext cx="2458479" cy="504683"/>
          </a:xfrm>
          <a:prstGeom prst="rect">
            <a:avLst/>
          </a:prstGeom>
          <a:solidFill>
            <a:srgbClr val="EBF1D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3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 + </a:t>
            </a:r>
            <a:r>
              <a:rPr lang="en-US" sz="2600" b="1" dirty="0" smtClean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  <a:endParaRPr lang="en-US" sz="26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01943" y="4737512"/>
            <a:ext cx="2458479" cy="504683"/>
          </a:xfrm>
          <a:prstGeom prst="rect">
            <a:avLst/>
          </a:prstGeom>
          <a:solidFill>
            <a:srgbClr val="EBF1D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4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01943" y="5242195"/>
            <a:ext cx="2458479" cy="504683"/>
          </a:xfrm>
          <a:prstGeom prst="rect">
            <a:avLst/>
          </a:prstGeom>
          <a:solidFill>
            <a:srgbClr val="EBF1D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5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 + </a:t>
            </a:r>
            <a:r>
              <a:rPr lang="en-US" sz="2600" b="1" dirty="0" smtClean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  <a:endParaRPr lang="en-US" sz="26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85176" y="3223463"/>
            <a:ext cx="2458479" cy="5046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G(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85176" y="3734025"/>
            <a:ext cx="2458479" cy="5046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*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85176" y="4238708"/>
            <a:ext cx="2458479" cy="5046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3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 + </a:t>
            </a:r>
            <a:r>
              <a:rPr lang="en-US" sz="2600" b="1" dirty="0" smtClean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  <a:endParaRPr lang="en-US" sz="26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85176" y="4743391"/>
            <a:ext cx="2458479" cy="5046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4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485176" y="5248074"/>
            <a:ext cx="2458479" cy="5046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5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 + </a:t>
            </a:r>
            <a:r>
              <a:rPr lang="en-US" sz="2600" b="1" dirty="0" smtClean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  <a:endParaRPr lang="en-US" sz="26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942" y="3223463"/>
            <a:ext cx="2458479" cy="252341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485176" y="3217584"/>
            <a:ext cx="2458479" cy="252341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107781" y="1688116"/>
            <a:ext cx="4658411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Outputs are equal everywhere except at row 2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982086" y="2633753"/>
            <a:ext cx="1411889" cy="1397836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524885" y="2633753"/>
            <a:ext cx="457201" cy="1365276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5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(2,1)-DPF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2917" y="3223463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D9D9D9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2917" y="3734025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2918" y="4232829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2918" y="4743391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4</a:t>
            </a:r>
            <a:endParaRPr lang="en-US" sz="2600" baseline="-25000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2918" y="5242195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1943" y="5905156"/>
            <a:ext cx="2458479" cy="50468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3023" y="3223463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3023" y="3734025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3024" y="4232829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3024" y="4743391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3024" y="5242195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607615" y="3028102"/>
            <a:ext cx="0" cy="3207183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656150" y="3229342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D9D9D9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56150" y="3739904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D9D9D9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*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6151" y="4238708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D9D9D9"/>
                </a:solidFill>
                <a:latin typeface="Helvetica"/>
                <a:cs typeface="Helvetica"/>
              </a:rPr>
              <a:t>3</a:t>
            </a:r>
            <a:endParaRPr lang="en-US" sz="26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6151" y="4749270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D9D9D9"/>
                </a:solidFill>
                <a:latin typeface="Helvetica"/>
                <a:cs typeface="Helvetica"/>
              </a:rPr>
              <a:t>4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6151" y="5248074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D9D9D9"/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85176" y="5911035"/>
            <a:ext cx="2458479" cy="50468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D9D9D9"/>
                </a:solidFill>
                <a:latin typeface="Helvetica"/>
                <a:cs typeface="Helvetica"/>
              </a:rPr>
              <a:t>v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36256" y="3229342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6256" y="3739904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36257" y="4238708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36257" y="4749270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36257" y="5248074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01943" y="3217584"/>
            <a:ext cx="2458479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G(k</a:t>
            </a:r>
            <a:r>
              <a:rPr lang="en-US" sz="2600" baseline="-25000" dirty="0" smtClean="0">
                <a:solidFill>
                  <a:srgbClr val="D9D9D9"/>
                </a:solidFill>
                <a:latin typeface="Helvetica"/>
                <a:cs typeface="Helvetica"/>
              </a:rPr>
              <a:t>1</a:t>
            </a:r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01943" y="4232829"/>
            <a:ext cx="2458479" cy="50468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(k</a:t>
            </a:r>
            <a:r>
              <a:rPr lang="en-US" sz="2600" baseline="-250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3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) + </a:t>
            </a:r>
            <a:r>
              <a:rPr lang="en-US" sz="2600" b="1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v</a:t>
            </a:r>
            <a:endParaRPr lang="en-US" sz="2600" b="1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01943" y="4737512"/>
            <a:ext cx="2458479" cy="50468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(k</a:t>
            </a:r>
            <a:r>
              <a:rPr lang="en-US" sz="2600" baseline="-250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4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01943" y="5242195"/>
            <a:ext cx="2458479" cy="50468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(k</a:t>
            </a:r>
            <a:r>
              <a:rPr lang="en-US" sz="2600" baseline="-250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5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) + </a:t>
            </a:r>
            <a:r>
              <a:rPr lang="en-US" sz="2600" b="1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v</a:t>
            </a:r>
            <a:endParaRPr lang="en-US" sz="2600" b="1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85176" y="3223463"/>
            <a:ext cx="2458479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G(k</a:t>
            </a:r>
            <a:r>
              <a:rPr lang="en-US" sz="2600" baseline="-25000" dirty="0" smtClean="0">
                <a:solidFill>
                  <a:srgbClr val="D9D9D9"/>
                </a:solidFill>
                <a:latin typeface="Helvetica"/>
                <a:cs typeface="Helvetica"/>
              </a:rPr>
              <a:t>1</a:t>
            </a:r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85176" y="4238708"/>
            <a:ext cx="2458479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(k</a:t>
            </a:r>
            <a:r>
              <a:rPr lang="en-US" sz="2600" baseline="-25000" dirty="0">
                <a:solidFill>
                  <a:srgbClr val="D9D9D9"/>
                </a:solidFill>
                <a:latin typeface="Helvetica"/>
                <a:cs typeface="Helvetica"/>
              </a:rPr>
              <a:t>3</a:t>
            </a:r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) + </a:t>
            </a:r>
            <a:r>
              <a:rPr lang="en-US" sz="2600" b="1" dirty="0" smtClean="0">
                <a:solidFill>
                  <a:srgbClr val="D9D9D9"/>
                </a:solidFill>
                <a:latin typeface="Helvetica"/>
                <a:cs typeface="Helvetica"/>
              </a:rPr>
              <a:t>v</a:t>
            </a:r>
            <a:endParaRPr lang="en-US" sz="2600" b="1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85176" y="4743391"/>
            <a:ext cx="2458479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(k</a:t>
            </a:r>
            <a:r>
              <a:rPr lang="en-US" sz="2600" baseline="-25000" dirty="0">
                <a:solidFill>
                  <a:srgbClr val="D9D9D9"/>
                </a:solidFill>
                <a:latin typeface="Helvetica"/>
                <a:cs typeface="Helvetica"/>
              </a:rPr>
              <a:t>4</a:t>
            </a:r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485176" y="5248074"/>
            <a:ext cx="2458479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(k</a:t>
            </a:r>
            <a:r>
              <a:rPr lang="en-US" sz="2600" baseline="-25000" dirty="0" smtClean="0">
                <a:solidFill>
                  <a:srgbClr val="D9D9D9"/>
                </a:solidFill>
                <a:latin typeface="Helvetica"/>
                <a:cs typeface="Helvetica"/>
              </a:rPr>
              <a:t>5</a:t>
            </a:r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) + </a:t>
            </a:r>
            <a:r>
              <a:rPr lang="en-US" sz="2600" b="1" dirty="0" smtClean="0">
                <a:solidFill>
                  <a:srgbClr val="D9D9D9"/>
                </a:solidFill>
                <a:latin typeface="Helvetica"/>
                <a:cs typeface="Helvetica"/>
              </a:rPr>
              <a:t>v</a:t>
            </a:r>
            <a:endParaRPr lang="en-US" sz="2600" b="1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942" y="3223463"/>
            <a:ext cx="2458479" cy="2523415"/>
          </a:xfrm>
          <a:prstGeom prst="rect">
            <a:avLst/>
          </a:prstGeom>
          <a:noFill/>
          <a:ln w="38100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485176" y="3217584"/>
            <a:ext cx="2458479" cy="2523415"/>
          </a:xfrm>
          <a:prstGeom prst="rect">
            <a:avLst/>
          </a:prstGeom>
          <a:noFill/>
          <a:ln w="38100" cmpd="sng">
            <a:solidFill>
              <a:srgbClr val="D9D9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107781" y="1688116"/>
            <a:ext cx="4658411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Outputs sum to zero everywhere except at row 2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982086" y="2633753"/>
            <a:ext cx="1411889" cy="1397836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524885" y="2633753"/>
            <a:ext cx="457201" cy="1365276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001943" y="3728146"/>
            <a:ext cx="2458479" cy="504683"/>
          </a:xfrm>
          <a:prstGeom prst="rect">
            <a:avLst/>
          </a:prstGeom>
          <a:solidFill>
            <a:srgbClr val="EBF1D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 + </a:t>
            </a:r>
            <a:r>
              <a:rPr lang="en-US" sz="2600" b="1" dirty="0" smtClean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  <a:endParaRPr lang="en-US" sz="26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85176" y="3734025"/>
            <a:ext cx="2458479" cy="5046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*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1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(2,1)-DPF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2917" y="3223463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D9D9D9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2917" y="3734025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2918" y="4232829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2918" y="4743391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4</a:t>
            </a:r>
            <a:endParaRPr lang="en-US" sz="2600" baseline="-25000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2918" y="5242195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1943" y="5905156"/>
            <a:ext cx="2458479" cy="50468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3023" y="3223463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3023" y="3734025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3024" y="4232829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3024" y="4743391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3024" y="5242195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607615" y="3028102"/>
            <a:ext cx="0" cy="3207183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656150" y="3229342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D9D9D9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56150" y="3739904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D9D9D9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*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6151" y="4238708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D9D9D9"/>
                </a:solidFill>
                <a:latin typeface="Helvetica"/>
                <a:cs typeface="Helvetica"/>
              </a:rPr>
              <a:t>3</a:t>
            </a:r>
            <a:endParaRPr lang="en-US" sz="26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6151" y="4749270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D9D9D9"/>
                </a:solidFill>
                <a:latin typeface="Helvetica"/>
                <a:cs typeface="Helvetica"/>
              </a:rPr>
              <a:t>4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6151" y="5248074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D9D9D9"/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85176" y="5911035"/>
            <a:ext cx="2458479" cy="50468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D9D9D9"/>
                </a:solidFill>
                <a:latin typeface="Helvetica"/>
                <a:cs typeface="Helvetica"/>
              </a:rPr>
              <a:t>v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36256" y="3229342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6256" y="3739904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36257" y="4238708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36257" y="4749270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36257" y="5248074"/>
            <a:ext cx="665550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01943" y="3217584"/>
            <a:ext cx="2458479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G(k</a:t>
            </a:r>
            <a:r>
              <a:rPr lang="en-US" sz="2600" baseline="-25000" dirty="0" smtClean="0">
                <a:solidFill>
                  <a:srgbClr val="D9D9D9"/>
                </a:solidFill>
                <a:latin typeface="Helvetica"/>
                <a:cs typeface="Helvetica"/>
              </a:rPr>
              <a:t>1</a:t>
            </a:r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01943" y="4232829"/>
            <a:ext cx="2458479" cy="50468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(k</a:t>
            </a:r>
            <a:r>
              <a:rPr lang="en-US" sz="2600" baseline="-250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3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) + </a:t>
            </a:r>
            <a:r>
              <a:rPr lang="en-US" sz="2600" b="1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v</a:t>
            </a:r>
            <a:endParaRPr lang="en-US" sz="2600" b="1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01943" y="4737512"/>
            <a:ext cx="2458479" cy="50468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(k</a:t>
            </a:r>
            <a:r>
              <a:rPr lang="en-US" sz="2600" baseline="-250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4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01943" y="5242195"/>
            <a:ext cx="2458479" cy="50468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(k</a:t>
            </a:r>
            <a:r>
              <a:rPr lang="en-US" sz="2600" baseline="-250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5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) + </a:t>
            </a:r>
            <a:r>
              <a:rPr lang="en-US" sz="2600" b="1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v</a:t>
            </a:r>
            <a:endParaRPr lang="en-US" sz="2600" b="1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85176" y="3223463"/>
            <a:ext cx="2458479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G(k</a:t>
            </a:r>
            <a:r>
              <a:rPr lang="en-US" sz="2600" baseline="-25000" dirty="0" smtClean="0">
                <a:solidFill>
                  <a:srgbClr val="D9D9D9"/>
                </a:solidFill>
                <a:latin typeface="Helvetica"/>
                <a:cs typeface="Helvetica"/>
              </a:rPr>
              <a:t>1</a:t>
            </a:r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85176" y="4238708"/>
            <a:ext cx="2458479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(k</a:t>
            </a:r>
            <a:r>
              <a:rPr lang="en-US" sz="2600" baseline="-25000" dirty="0">
                <a:solidFill>
                  <a:srgbClr val="D9D9D9"/>
                </a:solidFill>
                <a:latin typeface="Helvetica"/>
                <a:cs typeface="Helvetica"/>
              </a:rPr>
              <a:t>3</a:t>
            </a:r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) + </a:t>
            </a:r>
            <a:r>
              <a:rPr lang="en-US" sz="2600" b="1" dirty="0" smtClean="0">
                <a:solidFill>
                  <a:srgbClr val="D9D9D9"/>
                </a:solidFill>
                <a:latin typeface="Helvetica"/>
                <a:cs typeface="Helvetica"/>
              </a:rPr>
              <a:t>v</a:t>
            </a:r>
            <a:endParaRPr lang="en-US" sz="2600" b="1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85176" y="4743391"/>
            <a:ext cx="2458479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(k</a:t>
            </a:r>
            <a:r>
              <a:rPr lang="en-US" sz="2600" baseline="-25000" dirty="0">
                <a:solidFill>
                  <a:srgbClr val="D9D9D9"/>
                </a:solidFill>
                <a:latin typeface="Helvetica"/>
                <a:cs typeface="Helvetica"/>
              </a:rPr>
              <a:t>4</a:t>
            </a:r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485176" y="5248074"/>
            <a:ext cx="2458479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D9D9D9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(k</a:t>
            </a:r>
            <a:r>
              <a:rPr lang="en-US" sz="2600" baseline="-25000" dirty="0" smtClean="0">
                <a:solidFill>
                  <a:srgbClr val="D9D9D9"/>
                </a:solidFill>
                <a:latin typeface="Helvetica"/>
                <a:cs typeface="Helvetica"/>
              </a:rPr>
              <a:t>5</a:t>
            </a:r>
            <a:r>
              <a:rPr lang="en-US" sz="2600" dirty="0" smtClean="0">
                <a:solidFill>
                  <a:srgbClr val="D9D9D9"/>
                </a:solidFill>
                <a:latin typeface="Helvetica"/>
                <a:cs typeface="Helvetica"/>
              </a:rPr>
              <a:t>) + </a:t>
            </a:r>
            <a:r>
              <a:rPr lang="en-US" sz="2600" b="1" dirty="0" smtClean="0">
                <a:solidFill>
                  <a:srgbClr val="D9D9D9"/>
                </a:solidFill>
                <a:latin typeface="Helvetica"/>
                <a:cs typeface="Helvetica"/>
              </a:rPr>
              <a:t>v</a:t>
            </a:r>
            <a:endParaRPr lang="en-US" sz="2600" b="1" dirty="0">
              <a:solidFill>
                <a:srgbClr val="D9D9D9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942" y="3223463"/>
            <a:ext cx="2458479" cy="2523415"/>
          </a:xfrm>
          <a:prstGeom prst="rect">
            <a:avLst/>
          </a:prstGeom>
          <a:noFill/>
          <a:ln w="38100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485176" y="3217584"/>
            <a:ext cx="2458479" cy="2523415"/>
          </a:xfrm>
          <a:prstGeom prst="rect">
            <a:avLst/>
          </a:prstGeom>
          <a:noFill/>
          <a:ln w="38100" cmpd="sng">
            <a:solidFill>
              <a:srgbClr val="D9D9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001943" y="3728146"/>
            <a:ext cx="2458479" cy="504683"/>
          </a:xfrm>
          <a:prstGeom prst="rect">
            <a:avLst/>
          </a:prstGeom>
          <a:solidFill>
            <a:srgbClr val="EBF1D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 + </a:t>
            </a:r>
            <a:r>
              <a:rPr lang="en-US" sz="2600" b="1" dirty="0" smtClean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  <a:endParaRPr lang="en-US" sz="26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85176" y="3734025"/>
            <a:ext cx="2458479" cy="5046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*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6992" y="1547879"/>
            <a:ext cx="834124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Construct </a:t>
            </a:r>
            <a:r>
              <a:rPr lang="en-US" sz="3200" b="1" dirty="0" smtClean="0">
                <a:latin typeface="Helvetica"/>
                <a:cs typeface="Helvetica"/>
              </a:rPr>
              <a:t>v</a:t>
            </a:r>
            <a:r>
              <a:rPr lang="en-US" sz="3200" dirty="0" smtClean="0">
                <a:latin typeface="Helvetica"/>
                <a:cs typeface="Helvetica"/>
              </a:rPr>
              <a:t> as:</a:t>
            </a:r>
          </a:p>
          <a:p>
            <a:r>
              <a:rPr lang="en-US" sz="3200" dirty="0">
                <a:latin typeface="Helvetica"/>
                <a:cs typeface="Helvetica"/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  <a:r>
              <a:rPr lang="en-US" sz="3200" dirty="0" smtClean="0">
                <a:latin typeface="Helvetica"/>
                <a:cs typeface="Helvetica"/>
              </a:rPr>
              <a:t> = </a:t>
            </a:r>
            <a:r>
              <a:rPr lang="en-US" sz="3200" dirty="0">
                <a:latin typeface="Helvetica"/>
                <a:cs typeface="Helvetica"/>
              </a:rPr>
              <a:t>G(</a:t>
            </a:r>
            <a:r>
              <a:rPr lang="en-US" sz="3200" dirty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3200" baseline="-25000" dirty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3200" dirty="0">
                <a:latin typeface="Helvetica"/>
                <a:cs typeface="Helvetica"/>
              </a:rPr>
              <a:t>) + G(</a:t>
            </a:r>
            <a:r>
              <a:rPr lang="en-US" sz="3200" dirty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3200" baseline="-25000" dirty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3200" dirty="0">
                <a:solidFill>
                  <a:srgbClr val="0000FF"/>
                </a:solidFill>
                <a:latin typeface="Helvetica"/>
                <a:cs typeface="Helvetica"/>
              </a:rPr>
              <a:t>*</a:t>
            </a:r>
            <a:r>
              <a:rPr lang="en-US" sz="3200" dirty="0" smtClean="0">
                <a:latin typeface="Helvetica"/>
                <a:cs typeface="Helvetica"/>
              </a:rPr>
              <a:t>) + </a:t>
            </a:r>
            <a:r>
              <a:rPr lang="en-US" sz="3200" b="1" dirty="0" smtClean="0">
                <a:solidFill>
                  <a:srgbClr val="008000"/>
                </a:solidFill>
                <a:latin typeface="Helvetica"/>
                <a:cs typeface="Helvetica"/>
              </a:rPr>
              <a:t>m </a:t>
            </a:r>
            <a:r>
              <a:rPr lang="en-US" sz="3200" b="1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b="1" dirty="0" smtClean="0">
                <a:solidFill>
                  <a:srgbClr val="008000"/>
                </a:solidFill>
                <a:latin typeface="Helvetica"/>
                <a:cs typeface="Helvetica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Helvetica"/>
                <a:cs typeface="Helvetica"/>
              </a:rPr>
              <a:t>e</a:t>
            </a:r>
            <a:r>
              <a:rPr lang="en-US" sz="3200" b="1" i="1" baseline="-25000" dirty="0" err="1" smtClean="0">
                <a:solidFill>
                  <a:srgbClr val="008000"/>
                </a:solidFill>
                <a:latin typeface="Helvetica"/>
                <a:cs typeface="Helvetica"/>
              </a:rPr>
              <a:t>j</a:t>
            </a:r>
            <a:endParaRPr lang="en-US" b="1" baseline="-250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1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80755" y="1961755"/>
            <a:ext cx="2458479" cy="504683"/>
          </a:xfrm>
          <a:prstGeom prst="rect">
            <a:avLst/>
          </a:prstGeom>
          <a:solidFill>
            <a:srgbClr val="EBF1D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G(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755" y="2472317"/>
            <a:ext cx="2458479" cy="504683"/>
          </a:xfrm>
          <a:prstGeom prst="rect">
            <a:avLst/>
          </a:prstGeom>
          <a:solidFill>
            <a:srgbClr val="EBF1D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 + </a:t>
            </a:r>
            <a:r>
              <a:rPr lang="en-US" sz="2600" b="1" dirty="0" smtClean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  <a:endParaRPr lang="en-US" sz="26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755" y="2977000"/>
            <a:ext cx="2458479" cy="504683"/>
          </a:xfrm>
          <a:prstGeom prst="rect">
            <a:avLst/>
          </a:prstGeom>
          <a:solidFill>
            <a:srgbClr val="EBF1D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3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 + </a:t>
            </a:r>
            <a:r>
              <a:rPr lang="en-US" sz="2600" b="1" dirty="0" smtClean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  <a:endParaRPr lang="en-US" sz="26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755" y="3481683"/>
            <a:ext cx="2458479" cy="504683"/>
          </a:xfrm>
          <a:prstGeom prst="rect">
            <a:avLst/>
          </a:prstGeom>
          <a:solidFill>
            <a:srgbClr val="EBF1D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4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0755" y="3986366"/>
            <a:ext cx="2458479" cy="504683"/>
          </a:xfrm>
          <a:prstGeom prst="rect">
            <a:avLst/>
          </a:prstGeom>
          <a:solidFill>
            <a:srgbClr val="EBF1D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5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 + </a:t>
            </a:r>
            <a:r>
              <a:rPr lang="en-US" sz="2600" b="1" dirty="0" smtClean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  <a:endParaRPr lang="en-US" sz="26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02856" y="1967634"/>
            <a:ext cx="2458479" cy="5046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G(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02856" y="2478196"/>
            <a:ext cx="2458479" cy="5046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*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402856" y="2982879"/>
            <a:ext cx="2458479" cy="5046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3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 + </a:t>
            </a:r>
            <a:r>
              <a:rPr lang="en-US" sz="2600" b="1" dirty="0" smtClean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  <a:endParaRPr lang="en-US" sz="26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402856" y="3487562"/>
            <a:ext cx="2458479" cy="5046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4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02856" y="3992245"/>
            <a:ext cx="2458479" cy="5046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5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 + </a:t>
            </a:r>
            <a:r>
              <a:rPr lang="en-US" sz="2600" b="1" dirty="0" smtClean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  <a:endParaRPr lang="en-US" sz="26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754" y="1967634"/>
            <a:ext cx="2458479" cy="252341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402856" y="1961755"/>
            <a:ext cx="2458479" cy="252341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327581" y="2784360"/>
            <a:ext cx="128693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 smtClean="0">
                <a:latin typeface="Helvetica"/>
                <a:cs typeface="Helvetica"/>
              </a:rPr>
              <a:t>+</a:t>
            </a:r>
            <a:endParaRPr lang="en-US" sz="6200" b="1" dirty="0">
              <a:latin typeface="Helvetica"/>
              <a:cs typeface="Helvetic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17117" y="2784360"/>
            <a:ext cx="128693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>
                <a:latin typeface="Helvetica"/>
                <a:cs typeface="Helvetica"/>
              </a:rPr>
              <a:t>=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697551" y="1973513"/>
            <a:ext cx="2458479" cy="504683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00000…00000</a:t>
            </a:r>
            <a:endParaRPr lang="en-US" sz="2600" b="1" dirty="0">
              <a:solidFill>
                <a:schemeClr val="bg1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697551" y="2484075"/>
            <a:ext cx="2458479" cy="5046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0000000</a:t>
            </a:r>
            <a:r>
              <a:rPr lang="en-US" sz="2600" b="1" dirty="0">
                <a:solidFill>
                  <a:srgbClr val="008000"/>
                </a:solidFill>
                <a:latin typeface="Helvetica"/>
                <a:cs typeface="Helvetica"/>
              </a:rPr>
              <a:t>m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000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697551" y="2988758"/>
            <a:ext cx="2458479" cy="50468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BFBFBF"/>
                </a:solidFill>
                <a:latin typeface="Helvetica"/>
                <a:cs typeface="Helvetica"/>
              </a:rPr>
              <a:t>00000…00000</a:t>
            </a:r>
            <a:endParaRPr lang="en-US" sz="2600" b="1" dirty="0">
              <a:solidFill>
                <a:srgbClr val="BFBFBF"/>
              </a:solidFill>
              <a:latin typeface="Helvetica"/>
              <a:cs typeface="Helvetic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697551" y="3493441"/>
            <a:ext cx="2458479" cy="50468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BFBFBF"/>
                </a:solidFill>
                <a:latin typeface="Helvetica"/>
                <a:cs typeface="Helvetica"/>
              </a:rPr>
              <a:t>00000…</a:t>
            </a:r>
            <a:r>
              <a:rPr lang="en-US" sz="2600" dirty="0" smtClean="0">
                <a:solidFill>
                  <a:srgbClr val="BFBFBF"/>
                </a:solidFill>
                <a:latin typeface="Helvetica"/>
                <a:cs typeface="Helvetica"/>
              </a:rPr>
              <a:t>00000</a:t>
            </a:r>
            <a:endParaRPr lang="en-US" sz="2600" b="1" dirty="0">
              <a:solidFill>
                <a:srgbClr val="BFBFBF"/>
              </a:solidFill>
              <a:latin typeface="Helvetica"/>
              <a:cs typeface="Helvetica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697551" y="3998124"/>
            <a:ext cx="2458479" cy="50468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BFBFBF"/>
                </a:solidFill>
                <a:latin typeface="Helvetica"/>
                <a:cs typeface="Helvetica"/>
              </a:rPr>
              <a:t>00000…00000</a:t>
            </a:r>
            <a:endParaRPr lang="en-US" sz="2600" b="1" dirty="0">
              <a:solidFill>
                <a:srgbClr val="BFBFBF"/>
              </a:solidFill>
              <a:latin typeface="Helvetica"/>
              <a:cs typeface="Helvetic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697551" y="1967634"/>
            <a:ext cx="2458479" cy="252341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3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1823508" y="1286129"/>
            <a:ext cx="5568213" cy="53398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22" y="3237260"/>
            <a:ext cx="1301624" cy="116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244" y="1628594"/>
            <a:ext cx="832392" cy="1285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996" y="1628594"/>
            <a:ext cx="832392" cy="12855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342" y="1628594"/>
            <a:ext cx="832392" cy="1285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244" y="3237260"/>
            <a:ext cx="832392" cy="12855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996" y="3237260"/>
            <a:ext cx="832392" cy="12855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342" y="3237260"/>
            <a:ext cx="832392" cy="1285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244" y="4913664"/>
            <a:ext cx="832392" cy="12855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996" y="4913664"/>
            <a:ext cx="832392" cy="12855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342" y="4913664"/>
            <a:ext cx="832392" cy="1285547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6" idx="3"/>
            <a:endCxn id="7" idx="1"/>
          </p:cNvCxnSpPr>
          <p:nvPr/>
        </p:nvCxnSpPr>
        <p:spPr>
          <a:xfrm flipV="1">
            <a:off x="1503346" y="2271368"/>
            <a:ext cx="657898" cy="1549996"/>
          </a:xfrm>
          <a:prstGeom prst="line">
            <a:avLst/>
          </a:prstGeom>
          <a:ln w="228600" cmpd="sng">
            <a:solidFill>
              <a:srgbClr val="BFBFB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4431" y="2963877"/>
            <a:ext cx="1130032" cy="15067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Straight Connector 39"/>
          <p:cNvCxnSpPr>
            <a:stCxn id="30" idx="1"/>
          </p:cNvCxnSpPr>
          <p:nvPr/>
        </p:nvCxnSpPr>
        <p:spPr>
          <a:xfrm flipH="1">
            <a:off x="6961734" y="3717232"/>
            <a:ext cx="852697" cy="162802"/>
          </a:xfrm>
          <a:prstGeom prst="line">
            <a:avLst/>
          </a:prstGeom>
          <a:ln w="76200" cmpd="sng"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" idx="3"/>
            <a:endCxn id="16" idx="1"/>
          </p:cNvCxnSpPr>
          <p:nvPr/>
        </p:nvCxnSpPr>
        <p:spPr>
          <a:xfrm>
            <a:off x="2993636" y="2271368"/>
            <a:ext cx="1192360" cy="3285070"/>
          </a:xfrm>
          <a:prstGeom prst="line">
            <a:avLst/>
          </a:prstGeom>
          <a:ln w="152400" cmpd="sng">
            <a:solidFill>
              <a:srgbClr val="BFBFB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4" idx="1"/>
            <a:endCxn id="16" idx="3"/>
          </p:cNvCxnSpPr>
          <p:nvPr/>
        </p:nvCxnSpPr>
        <p:spPr>
          <a:xfrm flipH="1">
            <a:off x="5018388" y="3880034"/>
            <a:ext cx="1110954" cy="1676404"/>
          </a:xfrm>
          <a:prstGeom prst="line">
            <a:avLst/>
          </a:prstGeom>
          <a:ln w="7620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70138" y="208911"/>
            <a:ext cx="5039412" cy="1077218"/>
          </a:xfrm>
          <a:prstGeom prst="rect">
            <a:avLst/>
          </a:prstGeom>
          <a:solidFill>
            <a:srgbClr val="FFDDD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Passive network adversary can correlate flows!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612153" y="2271368"/>
            <a:ext cx="422710" cy="1904774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147502" y="1286129"/>
            <a:ext cx="423316" cy="1514051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823509" y="634925"/>
            <a:ext cx="846629" cy="163644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3302" y="2220268"/>
            <a:ext cx="1656648" cy="7436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4431" y="2032442"/>
            <a:ext cx="1656648" cy="74360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7294032" y="2927647"/>
            <a:ext cx="422710" cy="1904774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ular Callout 32"/>
          <p:cNvSpPr/>
          <p:nvPr/>
        </p:nvSpPr>
        <p:spPr>
          <a:xfrm>
            <a:off x="3887747" y="2346324"/>
            <a:ext cx="3239407" cy="1056221"/>
          </a:xfrm>
          <a:prstGeom prst="wedgeRoundRectCallout">
            <a:avLst>
              <a:gd name="adj1" fmla="val -37577"/>
              <a:gd name="adj2" fmla="val -147827"/>
              <a:gd name="adj3" fmla="val 16667"/>
            </a:avLst>
          </a:prstGeom>
          <a:solidFill>
            <a:srgbClr val="FFF308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Helvetica"/>
                <a:cs typeface="Helvetica"/>
              </a:rPr>
              <a:t>Is this attack realistic?</a:t>
            </a:r>
            <a:endParaRPr lang="en-US" sz="32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1722" y="5264050"/>
            <a:ext cx="162178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[Murdoch and</a:t>
            </a:r>
            <a:br>
              <a:rPr lang="en-US" sz="1600" dirty="0" smtClean="0">
                <a:latin typeface="Helvetica"/>
                <a:cs typeface="Helvetica"/>
              </a:rPr>
            </a:br>
            <a:r>
              <a:rPr lang="en-US" sz="1600" dirty="0" err="1" smtClean="0">
                <a:latin typeface="Helvetica"/>
                <a:cs typeface="Helvetica"/>
              </a:rPr>
              <a:t>Danezis</a:t>
            </a:r>
            <a:r>
              <a:rPr lang="en-US" sz="1600" dirty="0" smtClean="0">
                <a:latin typeface="Helvetica"/>
                <a:cs typeface="Helvetica"/>
              </a:rPr>
              <a:t> 2005]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1722" y="5906823"/>
            <a:ext cx="162178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[Bauer et al. 2007]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3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 1: Bandwidth Efficiency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Brings </a:t>
            </a:r>
            <a:r>
              <a:rPr lang="en-US" dirty="0" err="1" smtClean="0"/>
              <a:t>comm</a:t>
            </a:r>
            <a:r>
              <a:rPr lang="en-US" dirty="0" smtClean="0"/>
              <a:t> cost down to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L</a:t>
            </a:r>
            <a:r>
              <a:rPr lang="en-US" baseline="30000" dirty="0" smtClean="0"/>
              <a:t>1/2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Just requires PRG — fast!</a:t>
            </a:r>
          </a:p>
          <a:p>
            <a:r>
              <a:rPr lang="en-US" dirty="0" smtClean="0"/>
              <a:t>Recursive application of the same trick</a:t>
            </a:r>
          </a:p>
          <a:p>
            <a:pPr lvl="1"/>
            <a:r>
              <a:rPr lang="en-US" dirty="0" smtClean="0"/>
              <a:t>Key size down to </a:t>
            </a:r>
            <a:r>
              <a:rPr lang="en-US" dirty="0" err="1" smtClean="0"/>
              <a:t>polylog</a:t>
            </a:r>
            <a:r>
              <a:rPr lang="en-US" dirty="0" smtClean="0"/>
              <a:t>(</a:t>
            </a:r>
            <a:r>
              <a:rPr lang="en-US" i="1" dirty="0" smtClean="0"/>
              <a:t>L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7F7F7F"/>
                </a:solidFill>
              </a:rPr>
              <a:t>[GI’14]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58339" y="3980488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58339" y="4491050"/>
            <a:ext cx="665550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7158340" y="4989854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7158340" y="5500416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4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58340" y="5999220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8021249" y="3980487"/>
            <a:ext cx="665551" cy="2523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38445" y="3980488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38445" y="4491050"/>
            <a:ext cx="665550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38446" y="4989854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38446" y="5500416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38446" y="5999220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9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DPF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Given a seed-</a:t>
            </a:r>
            <a:r>
              <a:rPr lang="en-US" dirty="0" err="1" smtClean="0">
                <a:solidFill>
                  <a:srgbClr val="000000"/>
                </a:solidFill>
              </a:rPr>
              <a:t>homomorphic</a:t>
            </a:r>
            <a:r>
              <a:rPr lang="en-US" dirty="0" smtClean="0">
                <a:solidFill>
                  <a:srgbClr val="000000"/>
                </a:solidFill>
              </a:rPr>
              <a:t> PRG</a:t>
            </a: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800" dirty="0" smtClean="0"/>
              <a:t>G(</a:t>
            </a:r>
            <a:r>
              <a:rPr lang="en-US" sz="2800" b="1" dirty="0" smtClean="0">
                <a:solidFill>
                  <a:srgbClr val="000090"/>
                </a:solidFill>
              </a:rPr>
              <a:t>s</a:t>
            </a:r>
            <a:r>
              <a:rPr lang="en-US" sz="2800" b="1" baseline="-25000" dirty="0" smtClean="0">
                <a:solidFill>
                  <a:srgbClr val="000090"/>
                </a:solidFill>
              </a:rPr>
              <a:t>1</a:t>
            </a:r>
            <a:r>
              <a:rPr lang="en-US" sz="2800" dirty="0" smtClean="0"/>
              <a:t>) + G(</a:t>
            </a:r>
            <a:r>
              <a:rPr lang="en-US" sz="2800" b="1" dirty="0" smtClean="0">
                <a:solidFill>
                  <a:srgbClr val="000090"/>
                </a:solidFill>
              </a:rPr>
              <a:t>s</a:t>
            </a:r>
            <a:r>
              <a:rPr lang="en-US" sz="2800" b="1" baseline="-25000" dirty="0" smtClean="0">
                <a:solidFill>
                  <a:srgbClr val="000090"/>
                </a:solidFill>
              </a:rPr>
              <a:t>2</a:t>
            </a:r>
            <a:r>
              <a:rPr lang="en-US" sz="2800" dirty="0" smtClean="0"/>
              <a:t>) = G(</a:t>
            </a:r>
            <a:r>
              <a:rPr lang="en-US" sz="2800" b="1" dirty="0" smtClean="0">
                <a:solidFill>
                  <a:srgbClr val="000090"/>
                </a:solidFill>
              </a:rPr>
              <a:t>s</a:t>
            </a:r>
            <a:r>
              <a:rPr lang="en-US" sz="2800" b="1" baseline="-25000" dirty="0" smtClean="0">
                <a:solidFill>
                  <a:srgbClr val="000090"/>
                </a:solidFill>
              </a:rPr>
              <a:t>1</a:t>
            </a:r>
            <a:r>
              <a:rPr lang="en-US" sz="2800" b="1" dirty="0" smtClean="0">
                <a:solidFill>
                  <a:srgbClr val="000090"/>
                </a:solidFill>
              </a:rPr>
              <a:t> + s</a:t>
            </a:r>
            <a:r>
              <a:rPr lang="en-US" sz="2800" b="1" baseline="-25000" dirty="0" smtClean="0">
                <a:solidFill>
                  <a:srgbClr val="000090"/>
                </a:solidFill>
              </a:rPr>
              <a:t>2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w</a:t>
            </a:r>
            <a:r>
              <a:rPr lang="en-US" dirty="0" smtClean="0">
                <a:solidFill>
                  <a:srgbClr val="000000"/>
                </a:solidFill>
              </a:rPr>
              <a:t>e build </a:t>
            </a:r>
            <a:r>
              <a:rPr lang="en-US" dirty="0">
                <a:solidFill>
                  <a:srgbClr val="000000"/>
                </a:solidFill>
              </a:rPr>
              <a:t>a (k, k-1)</a:t>
            </a:r>
            <a:r>
              <a:rPr lang="en-US" dirty="0" smtClean="0">
                <a:solidFill>
                  <a:srgbClr val="000000"/>
                </a:solidFill>
              </a:rPr>
              <a:t>-private DPF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[NPR’99]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[BLMR’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13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]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BP’14] [BV’15]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	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000000"/>
                </a:solidFill>
              </a:rPr>
              <a:t>Privacy </a:t>
            </a:r>
            <a:r>
              <a:rPr lang="en-US" dirty="0">
                <a:solidFill>
                  <a:srgbClr val="000000"/>
                </a:solidFill>
              </a:rPr>
              <a:t>holds </a:t>
            </a:r>
            <a:r>
              <a:rPr lang="en-US" dirty="0" smtClean="0">
                <a:solidFill>
                  <a:srgbClr val="000000"/>
                </a:solidFill>
              </a:rPr>
              <a:t>even if all but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	 one server is adversarial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the “Straw man”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O(</a:t>
            </a:r>
            <a:r>
              <a:rPr lang="en-US" i="1" dirty="0"/>
              <a:t>L</a:t>
            </a:r>
            <a:r>
              <a:rPr lang="en-US" dirty="0" smtClean="0"/>
              <a:t>) </a:t>
            </a:r>
            <a:r>
              <a:rPr lang="en-US" dirty="0"/>
              <a:t>communication cost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ym typeface="Wingdings"/>
              </a:rPr>
              <a:t>Collisions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Malicious clients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90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2: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Clients pick write location </a:t>
            </a:r>
            <a:r>
              <a:rPr lang="en-US" dirty="0" smtClean="0">
                <a:latin typeface="Brush Script MT Italic"/>
                <a:cs typeface="Brush Script MT Italic"/>
              </a:rPr>
              <a:t>l</a:t>
            </a:r>
            <a:r>
              <a:rPr lang="en-US" dirty="0" smtClean="0"/>
              <a:t> at random</a:t>
            </a:r>
          </a:p>
          <a:p>
            <a:r>
              <a:rPr lang="en-US" dirty="0" smtClean="0"/>
              <a:t>Two honest clients may write into </a:t>
            </a:r>
            <a:br>
              <a:rPr lang="en-US" dirty="0" smtClean="0"/>
            </a:br>
            <a:r>
              <a:rPr lang="en-US" dirty="0" smtClean="0"/>
              <a:t>the same location </a:t>
            </a:r>
            <a:r>
              <a:rPr lang="en-US" dirty="0" smtClean="0">
                <a:latin typeface="Brush Script MT Italic"/>
                <a:cs typeface="Brush Script MT Italic"/>
              </a:rPr>
              <a:t>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73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05600" y="2827867"/>
            <a:ext cx="1981200" cy="3121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41068" y="3086347"/>
            <a:ext cx="1711494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1068" y="3609567"/>
            <a:ext cx="1711494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1068" y="4132787"/>
            <a:ext cx="1711494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1068" y="4656007"/>
            <a:ext cx="1711494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1068" y="5179227"/>
            <a:ext cx="1711494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7299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2: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Clients pick write location </a:t>
            </a:r>
            <a:r>
              <a:rPr lang="en-US" dirty="0" smtClean="0">
                <a:latin typeface="Brush Script MT Italic"/>
                <a:cs typeface="Brush Script MT Italic"/>
              </a:rPr>
              <a:t>l</a:t>
            </a:r>
            <a:r>
              <a:rPr lang="en-US" dirty="0" smtClean="0"/>
              <a:t> at random</a:t>
            </a:r>
          </a:p>
          <a:p>
            <a:r>
              <a:rPr lang="en-US" dirty="0" smtClean="0"/>
              <a:t>Two honest clients may write into </a:t>
            </a:r>
            <a:br>
              <a:rPr lang="en-US" dirty="0" smtClean="0"/>
            </a:br>
            <a:r>
              <a:rPr lang="en-US" dirty="0" smtClean="0"/>
              <a:t>the same location </a:t>
            </a:r>
            <a:r>
              <a:rPr lang="en-US" dirty="0" smtClean="0">
                <a:latin typeface="Brush Script MT Italic"/>
                <a:cs typeface="Brush Script MT Italic"/>
              </a:rPr>
              <a:t>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74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05600" y="2827867"/>
            <a:ext cx="1981200" cy="3121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41068" y="3086347"/>
            <a:ext cx="1711494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1068" y="3609567"/>
            <a:ext cx="1711494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1068" y="4132787"/>
            <a:ext cx="1711494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1068" y="4656007"/>
            <a:ext cx="1711494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1068" y="5179227"/>
            <a:ext cx="1711494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894" y="3319987"/>
            <a:ext cx="882984" cy="116972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518963" y="4150774"/>
            <a:ext cx="1186637" cy="338939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36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2: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Clients pick write location </a:t>
            </a:r>
            <a:r>
              <a:rPr lang="en-US" dirty="0" smtClean="0">
                <a:latin typeface="Brush Script MT Italic"/>
                <a:cs typeface="Brush Script MT Italic"/>
              </a:rPr>
              <a:t>l</a:t>
            </a:r>
            <a:r>
              <a:rPr lang="en-US" dirty="0" smtClean="0"/>
              <a:t> at random</a:t>
            </a:r>
          </a:p>
          <a:p>
            <a:r>
              <a:rPr lang="en-US" dirty="0" smtClean="0"/>
              <a:t>Two honest clients may write into </a:t>
            </a:r>
            <a:br>
              <a:rPr lang="en-US" dirty="0" smtClean="0"/>
            </a:br>
            <a:r>
              <a:rPr lang="en-US" dirty="0" smtClean="0"/>
              <a:t>the same location </a:t>
            </a:r>
            <a:r>
              <a:rPr lang="en-US" dirty="0" smtClean="0">
                <a:latin typeface="Brush Script MT Italic"/>
                <a:cs typeface="Brush Script MT Italic"/>
              </a:rPr>
              <a:t>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75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05600" y="2827867"/>
            <a:ext cx="1981200" cy="3121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41068" y="3086347"/>
            <a:ext cx="1711494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1068" y="3609567"/>
            <a:ext cx="1711494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1068" y="4132787"/>
            <a:ext cx="1711494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 </a:t>
            </a:r>
            <a:r>
              <a:rPr lang="en-US" sz="2800" dirty="0" smtClean="0">
                <a:latin typeface="Helvetica"/>
                <a:cs typeface="Helvetica"/>
              </a:rPr>
              <a:t>+ </a:t>
            </a:r>
            <a:r>
              <a:rPr lang="en-US" sz="2800" i="1" dirty="0" err="1" smtClean="0">
                <a:latin typeface="Helvetica"/>
                <a:cs typeface="Helvetica"/>
              </a:rPr>
              <a:t>m</a:t>
            </a:r>
            <a:r>
              <a:rPr lang="en-US" sz="2800" i="1" baseline="-25000" dirty="0" err="1" smtClean="0">
                <a:latin typeface="Helvetica"/>
                <a:cs typeface="Helvetica"/>
              </a:rPr>
              <a:t>B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1068" y="4656007"/>
            <a:ext cx="1711494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1068" y="5179227"/>
            <a:ext cx="1711494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894" y="3319987"/>
            <a:ext cx="882984" cy="116972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518963" y="4150774"/>
            <a:ext cx="1186637" cy="338939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407" y="4939591"/>
            <a:ext cx="1125422" cy="101006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5310391" y="4597835"/>
            <a:ext cx="1341722" cy="1046441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6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2: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Clients pick write location </a:t>
            </a:r>
            <a:r>
              <a:rPr lang="en-US" dirty="0" smtClean="0">
                <a:latin typeface="Brush Script MT Italic"/>
                <a:cs typeface="Brush Script MT Italic"/>
              </a:rPr>
              <a:t>l</a:t>
            </a:r>
            <a:r>
              <a:rPr lang="en-US" dirty="0" smtClean="0"/>
              <a:t> at random</a:t>
            </a:r>
          </a:p>
          <a:p>
            <a:r>
              <a:rPr lang="en-US" dirty="0" smtClean="0"/>
              <a:t>Two honest clients may write into </a:t>
            </a:r>
            <a:br>
              <a:rPr lang="en-US" dirty="0" smtClean="0"/>
            </a:br>
            <a:r>
              <a:rPr lang="en-US" dirty="0" smtClean="0"/>
              <a:t>the same location </a:t>
            </a:r>
            <a:r>
              <a:rPr lang="en-US" dirty="0" smtClean="0">
                <a:latin typeface="Brush Script MT Italic"/>
                <a:cs typeface="Brush Script MT Italic"/>
              </a:rPr>
              <a:t>l</a:t>
            </a:r>
          </a:p>
          <a:p>
            <a:endParaRPr lang="en-US" dirty="0">
              <a:latin typeface="Brush Script MT Italic"/>
              <a:cs typeface="Brush Script MT Italic"/>
            </a:endParaRPr>
          </a:p>
          <a:p>
            <a:pPr marL="0" indent="0">
              <a:buNone/>
            </a:pPr>
            <a:r>
              <a:rPr lang="en-US" dirty="0">
                <a:cs typeface="Helvetica"/>
              </a:rPr>
              <a:t>Instead of getting </a:t>
            </a:r>
            <a:r>
              <a:rPr lang="en-US" i="1" dirty="0">
                <a:cs typeface="Helvetica"/>
              </a:rPr>
              <a:t>m</a:t>
            </a:r>
            <a:r>
              <a:rPr lang="en-US" i="1" baseline="-25000" dirty="0">
                <a:cs typeface="Helvetica"/>
              </a:rPr>
              <a:t>A</a:t>
            </a:r>
            <a:r>
              <a:rPr lang="en-US" dirty="0" smtClean="0">
                <a:cs typeface="Helvetica"/>
              </a:rPr>
              <a:t>,</a:t>
            </a:r>
            <a:br>
              <a:rPr lang="en-US" dirty="0" smtClean="0">
                <a:cs typeface="Helvetica"/>
              </a:rPr>
            </a:br>
            <a:r>
              <a:rPr lang="en-US" i="1" dirty="0" err="1" smtClean="0">
                <a:cs typeface="Helvetica"/>
              </a:rPr>
              <a:t>m</a:t>
            </a:r>
            <a:r>
              <a:rPr lang="en-US" i="1" baseline="-25000" dirty="0" err="1" smtClean="0">
                <a:cs typeface="Helvetica"/>
              </a:rPr>
              <a:t>B</a:t>
            </a:r>
            <a:r>
              <a:rPr lang="en-US" dirty="0" smtClean="0">
                <a:cs typeface="Helvetica"/>
              </a:rPr>
              <a:t>,</a:t>
            </a:r>
            <a:r>
              <a:rPr lang="en-US" baseline="-25000" dirty="0" smtClean="0">
                <a:cs typeface="Helvetica"/>
              </a:rPr>
              <a:t> </a:t>
            </a:r>
            <a:r>
              <a:rPr lang="en-US" dirty="0" smtClean="0">
                <a:cs typeface="Helvetica"/>
              </a:rPr>
              <a:t>get </a:t>
            </a:r>
            <a:r>
              <a:rPr lang="en-US" dirty="0">
                <a:cs typeface="Helvetica"/>
              </a:rPr>
              <a:t>the sum</a:t>
            </a:r>
          </a:p>
          <a:p>
            <a:pPr marL="0" indent="0">
              <a:buNone/>
            </a:pPr>
            <a:r>
              <a:rPr lang="en-US" i="1" dirty="0">
                <a:cs typeface="Helvetica"/>
              </a:rPr>
              <a:t>		m</a:t>
            </a:r>
            <a:r>
              <a:rPr lang="en-US" i="1" baseline="-25000" dirty="0">
                <a:cs typeface="Helvetica"/>
              </a:rPr>
              <a:t>A</a:t>
            </a:r>
            <a:r>
              <a:rPr lang="en-US" dirty="0">
                <a:cs typeface="Helvetica"/>
              </a:rPr>
              <a:t> + </a:t>
            </a:r>
            <a:r>
              <a:rPr lang="en-US" i="1" dirty="0" err="1">
                <a:cs typeface="Helvetica"/>
              </a:rPr>
              <a:t>m</a:t>
            </a:r>
            <a:r>
              <a:rPr lang="en-US" i="1" baseline="-25000" dirty="0" err="1">
                <a:cs typeface="Helvetica"/>
              </a:rPr>
              <a:t>B</a:t>
            </a:r>
            <a:endParaRPr lang="en-US" i="1" baseline="-25000" dirty="0">
              <a:cs typeface="Helvetica"/>
            </a:endParaRPr>
          </a:p>
          <a:p>
            <a:endParaRPr lang="en-US" dirty="0" smtClean="0">
              <a:latin typeface="Brush Script MT Italic"/>
              <a:cs typeface="Brush Script MT Ital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76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05600" y="2827867"/>
            <a:ext cx="1981200" cy="3121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41068" y="3086347"/>
            <a:ext cx="1711494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1068" y="3609567"/>
            <a:ext cx="1711494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1068" y="4132787"/>
            <a:ext cx="1711494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 </a:t>
            </a:r>
            <a:r>
              <a:rPr lang="en-US" sz="2800" dirty="0" smtClean="0">
                <a:latin typeface="Helvetica"/>
                <a:cs typeface="Helvetica"/>
              </a:rPr>
              <a:t>+ </a:t>
            </a:r>
            <a:r>
              <a:rPr lang="en-US" sz="2800" i="1" dirty="0" err="1" smtClean="0">
                <a:latin typeface="Helvetica"/>
                <a:cs typeface="Helvetica"/>
              </a:rPr>
              <a:t>m</a:t>
            </a:r>
            <a:r>
              <a:rPr lang="en-US" sz="2800" i="1" baseline="-25000" dirty="0" err="1" smtClean="0">
                <a:latin typeface="Helvetica"/>
                <a:cs typeface="Helvetica"/>
              </a:rPr>
              <a:t>B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1068" y="4656007"/>
            <a:ext cx="1711494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1068" y="5179227"/>
            <a:ext cx="1711494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894" y="3319987"/>
            <a:ext cx="882984" cy="116972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518963" y="4150774"/>
            <a:ext cx="1186637" cy="338939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407" y="4939591"/>
            <a:ext cx="1125422" cy="101006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5310391" y="4597835"/>
            <a:ext cx="1341722" cy="1046441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17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2: Collisions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Straightforward solution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Make DB table large enough</a:t>
            </a:r>
            <a:br>
              <a:rPr lang="en-US" dirty="0" smtClean="0"/>
            </a:br>
            <a:r>
              <a:rPr lang="en-US" dirty="0" smtClean="0"/>
              <a:t>	to avoid</a:t>
            </a:r>
            <a:r>
              <a:rPr lang="en-US" dirty="0"/>
              <a:t> </a:t>
            </a:r>
            <a:r>
              <a:rPr lang="en-US" dirty="0" smtClean="0"/>
              <a:t>collisions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  <a:sym typeface="Wingdings"/>
              </a:rPr>
              <a:t>Better solution</a:t>
            </a:r>
            <a:r>
              <a:rPr lang="en-US" dirty="0" smtClean="0">
                <a:sym typeface="Wingdings"/>
              </a:rPr>
              <a:t>: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Use coding techniques to recover from</a:t>
            </a:r>
            <a:r>
              <a:rPr lang="en-US" dirty="0">
                <a:sym typeface="Wingdings"/>
              </a:rPr>
              <a:t/>
            </a:r>
            <a:br>
              <a:rPr lang="en-US" dirty="0">
                <a:sym typeface="Wingdings"/>
              </a:rPr>
            </a:br>
            <a:r>
              <a:rPr lang="en-US" dirty="0" smtClean="0">
                <a:sym typeface="Wingdings"/>
              </a:rPr>
              <a:t>	up to </a:t>
            </a:r>
            <a:r>
              <a:rPr lang="en-US" b="1" i="1" dirty="0" smtClean="0">
                <a:sym typeface="Wingdings"/>
              </a:rPr>
              <a:t>d</a:t>
            </a:r>
            <a:r>
              <a:rPr lang="en-US" dirty="0" smtClean="0">
                <a:sym typeface="Wingdings"/>
              </a:rPr>
              <a:t>-way collisions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809068" y="1617133"/>
            <a:ext cx="3860799" cy="3239029"/>
          </a:xfrm>
          <a:prstGeom prst="wedgeRoundRectCallout">
            <a:avLst>
              <a:gd name="adj1" fmla="val -43657"/>
              <a:gd name="adj2" fmla="val 62147"/>
              <a:gd name="adj3" fmla="val 16667"/>
            </a:avLst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Key idea: even after a collision, learn the </a:t>
            </a:r>
            <a:r>
              <a:rPr lang="en-US" sz="3200" u="sng" dirty="0" smtClean="0">
                <a:solidFill>
                  <a:schemeClr val="tx1"/>
                </a:solidFill>
                <a:latin typeface="Helvetica"/>
                <a:cs typeface="Helvetica"/>
              </a:rPr>
              <a:t>sum</a:t>
            </a:r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 of colliding writes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67" y="4061883"/>
            <a:ext cx="2514600" cy="342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7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2: Collisions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Idea</a:t>
            </a:r>
            <a:r>
              <a:rPr lang="en-US" dirty="0" smtClean="0"/>
              <a:t>: </a:t>
            </a:r>
            <a:r>
              <a:rPr lang="en-US" dirty="0"/>
              <a:t>T</a:t>
            </a:r>
            <a:r>
              <a:rPr lang="en-US" dirty="0" smtClean="0"/>
              <a:t>o handle 2-collisions, can</a:t>
            </a:r>
            <a:br>
              <a:rPr lang="en-US" dirty="0" smtClean="0"/>
            </a:br>
            <a:r>
              <a:rPr lang="en-US" dirty="0" smtClean="0"/>
              <a:t>					code message </a:t>
            </a:r>
            <a:r>
              <a:rPr lang="en-US" b="1" i="1" dirty="0" smtClean="0"/>
              <a:t>m</a:t>
            </a:r>
            <a:r>
              <a:rPr lang="en-US" dirty="0" smtClean="0"/>
              <a:t> as: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8000"/>
                </a:solidFill>
              </a:rPr>
              <a:t>(m, m</a:t>
            </a:r>
            <a:r>
              <a:rPr lang="en-US" b="1" baseline="30000" dirty="0" smtClean="0">
                <a:solidFill>
                  <a:srgbClr val="008000"/>
                </a:solidFill>
              </a:rPr>
              <a:t>2</a:t>
            </a:r>
            <a:r>
              <a:rPr lang="en-US" b="1" dirty="0" smtClean="0">
                <a:solidFill>
                  <a:srgbClr val="008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[Let				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]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After a 2-collision, DBs recover the values: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90"/>
                </a:solidFill>
              </a:rPr>
              <a:t>Given c</a:t>
            </a:r>
            <a:r>
              <a:rPr lang="en-US" b="1" baseline="-25000" dirty="0" smtClean="0">
                <a:solidFill>
                  <a:srgbClr val="000090"/>
                </a:solidFill>
              </a:rPr>
              <a:t>1</a:t>
            </a:r>
            <a:r>
              <a:rPr lang="en-US" b="1" dirty="0" smtClean="0">
                <a:solidFill>
                  <a:srgbClr val="000090"/>
                </a:solidFill>
              </a:rPr>
              <a:t> and c</a:t>
            </a:r>
            <a:r>
              <a:rPr lang="en-US" b="1" baseline="-25000" dirty="0" smtClean="0">
                <a:solidFill>
                  <a:srgbClr val="000090"/>
                </a:solidFill>
              </a:rPr>
              <a:t>2</a:t>
            </a:r>
            <a:r>
              <a:rPr lang="en-US" b="1" dirty="0" smtClean="0">
                <a:solidFill>
                  <a:srgbClr val="000090"/>
                </a:solidFill>
              </a:rPr>
              <a:t> can recover m</a:t>
            </a:r>
            <a:r>
              <a:rPr lang="en-US" b="1" baseline="-25000" dirty="0" smtClean="0">
                <a:solidFill>
                  <a:srgbClr val="000090"/>
                </a:solidFill>
              </a:rPr>
              <a:t>1</a:t>
            </a:r>
            <a:r>
              <a:rPr lang="en-US" b="1" dirty="0" smtClean="0">
                <a:solidFill>
                  <a:srgbClr val="000090"/>
                </a:solidFill>
              </a:rPr>
              <a:t> and m</a:t>
            </a:r>
            <a:r>
              <a:rPr lang="en-US" b="1" baseline="-25000" dirty="0" smtClean="0">
                <a:solidFill>
                  <a:srgbClr val="000090"/>
                </a:solidFill>
              </a:rPr>
              <a:t>2</a:t>
            </a:r>
            <a:endParaRPr lang="en-US" b="1" dirty="0" smtClean="0">
              <a:solidFill>
                <a:srgbClr val="000090"/>
              </a:solidFill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67" y="4030140"/>
            <a:ext cx="2717800" cy="1130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78</a:t>
            </a:fld>
            <a:endParaRPr lang="en-US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70" y="2550504"/>
            <a:ext cx="1957305" cy="4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2: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Using coding technique, can tolerate</a:t>
            </a:r>
            <a:br>
              <a:rPr lang="en-US" dirty="0" smtClean="0"/>
            </a:br>
            <a:r>
              <a:rPr lang="en-US" b="1" i="1" dirty="0" smtClean="0"/>
              <a:t>d</a:t>
            </a:r>
            <a:r>
              <a:rPr lang="en-US" dirty="0" smtClean="0"/>
              <a:t>-collisions for any </a:t>
            </a:r>
            <a:r>
              <a:rPr lang="en-US" b="1" i="1" dirty="0" smtClean="0"/>
              <a:t>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0090"/>
                </a:solidFill>
              </a:rPr>
              <a:t>For 1% loss rate, 1k users: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Naive method: 		100k cells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Coding method: 	 6.9k cells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79</a:t>
            </a:fld>
            <a:endParaRPr lang="en-US"/>
          </a:p>
        </p:txBody>
      </p:sp>
      <p:sp>
        <p:nvSpPr>
          <p:cNvPr id="6" name="Curved Left Arrow 5"/>
          <p:cNvSpPr/>
          <p:nvPr/>
        </p:nvSpPr>
        <p:spPr>
          <a:xfrm>
            <a:off x="6350000" y="3911600"/>
            <a:ext cx="1151467" cy="1168400"/>
          </a:xfrm>
          <a:prstGeom prst="curvedLeftArrow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774268" y="1896533"/>
            <a:ext cx="3098799" cy="1354669"/>
          </a:xfrm>
          <a:prstGeom prst="wedgeRoundRectCallout">
            <a:avLst>
              <a:gd name="adj1" fmla="val 3273"/>
              <a:gd name="adj2" fmla="val 1068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Reduces table size by 93%</a:t>
            </a:r>
            <a:endParaRPr lang="en-US" sz="32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738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4048" r="36576" b="19634"/>
          <a:stretch/>
        </p:blipFill>
        <p:spPr>
          <a:xfrm>
            <a:off x="-120404" y="32805"/>
            <a:ext cx="99025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427" y="950707"/>
            <a:ext cx="832392" cy="1285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9083" y="950707"/>
            <a:ext cx="832392" cy="1285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6819" y="1103107"/>
            <a:ext cx="832392" cy="12855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223" y="1441081"/>
            <a:ext cx="832392" cy="12855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3716" y="1593480"/>
            <a:ext cx="832392" cy="1285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231" y="1463239"/>
            <a:ext cx="832392" cy="12855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827" y="1745880"/>
            <a:ext cx="832392" cy="12855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5628" y="1593480"/>
            <a:ext cx="962015" cy="8634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236254"/>
            <a:ext cx="867022" cy="700734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646714" y="1593480"/>
            <a:ext cx="422710" cy="1904774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3450618" y="4203705"/>
            <a:ext cx="4200005" cy="1510618"/>
          </a:xfrm>
          <a:prstGeom prst="wedgeRoundRectCallout">
            <a:avLst>
              <a:gd name="adj1" fmla="val -37965"/>
              <a:gd name="adj2" fmla="val -87475"/>
              <a:gd name="adj3" fmla="val 16667"/>
            </a:avLst>
          </a:prstGeom>
          <a:solidFill>
            <a:srgbClr val="FFF308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A well-placed adversary need control few links</a:t>
            </a:r>
            <a:endParaRPr lang="en-US" sz="32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1722" y="5906823"/>
            <a:ext cx="162178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[Murdoch </a:t>
            </a:r>
            <a:r>
              <a:rPr lang="en-US" sz="1600" dirty="0">
                <a:latin typeface="Helvetica"/>
                <a:cs typeface="Helvetica"/>
              </a:rPr>
              <a:t>and </a:t>
            </a:r>
            <a:r>
              <a:rPr lang="en-US" sz="1600" dirty="0" err="1" smtClean="0">
                <a:latin typeface="Helvetica"/>
                <a:cs typeface="Helvetica"/>
              </a:rPr>
              <a:t>Zieliński</a:t>
            </a:r>
            <a:r>
              <a:rPr lang="en-US" sz="1600" dirty="0" smtClean="0">
                <a:latin typeface="Helvetica"/>
                <a:cs typeface="Helvetica"/>
              </a:rPr>
              <a:t> 2007]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8</a:t>
            </a:fld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707643" y="2161351"/>
            <a:ext cx="3623951" cy="422848"/>
          </a:xfrm>
          <a:custGeom>
            <a:avLst/>
            <a:gdLst>
              <a:gd name="connsiteX0" fmla="*/ 0 w 4030134"/>
              <a:gd name="connsiteY0" fmla="*/ 304800 h 422848"/>
              <a:gd name="connsiteX1" fmla="*/ 2387600 w 4030134"/>
              <a:gd name="connsiteY1" fmla="*/ 406400 h 422848"/>
              <a:gd name="connsiteX2" fmla="*/ 4030134 w 4030134"/>
              <a:gd name="connsiteY2" fmla="*/ 0 h 42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0134" h="422848">
                <a:moveTo>
                  <a:pt x="0" y="304800"/>
                </a:moveTo>
                <a:cubicBezTo>
                  <a:pt x="857955" y="381000"/>
                  <a:pt x="1715911" y="457200"/>
                  <a:pt x="2387600" y="406400"/>
                </a:cubicBezTo>
                <a:cubicBezTo>
                  <a:pt x="3059289" y="355600"/>
                  <a:pt x="4030134" y="0"/>
                  <a:pt x="4030134" y="0"/>
                </a:cubicBezTo>
              </a:path>
            </a:pathLst>
          </a:custGeom>
          <a:ln w="76200" cmpd="sng"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1050358">
            <a:off x="2430834" y="2323044"/>
            <a:ext cx="3880506" cy="698084"/>
          </a:xfrm>
          <a:custGeom>
            <a:avLst/>
            <a:gdLst>
              <a:gd name="connsiteX0" fmla="*/ 0 w 4030134"/>
              <a:gd name="connsiteY0" fmla="*/ 304800 h 422848"/>
              <a:gd name="connsiteX1" fmla="*/ 2387600 w 4030134"/>
              <a:gd name="connsiteY1" fmla="*/ 406400 h 422848"/>
              <a:gd name="connsiteX2" fmla="*/ 4030134 w 4030134"/>
              <a:gd name="connsiteY2" fmla="*/ 0 h 422848"/>
              <a:gd name="connsiteX0" fmla="*/ 0 w 4030134"/>
              <a:gd name="connsiteY0" fmla="*/ 304800 h 327695"/>
              <a:gd name="connsiteX1" fmla="*/ 1711216 w 4030134"/>
              <a:gd name="connsiteY1" fmla="*/ 196013 h 327695"/>
              <a:gd name="connsiteX2" fmla="*/ 4030134 w 4030134"/>
              <a:gd name="connsiteY2" fmla="*/ 0 h 327695"/>
              <a:gd name="connsiteX0" fmla="*/ 0 w 4030134"/>
              <a:gd name="connsiteY0" fmla="*/ 304800 h 335764"/>
              <a:gd name="connsiteX1" fmla="*/ 1711216 w 4030134"/>
              <a:gd name="connsiteY1" fmla="*/ 196013 h 335764"/>
              <a:gd name="connsiteX2" fmla="*/ 4030134 w 4030134"/>
              <a:gd name="connsiteY2" fmla="*/ 0 h 335764"/>
              <a:gd name="connsiteX0" fmla="*/ 0 w 4030134"/>
              <a:gd name="connsiteY0" fmla="*/ 333795 h 347497"/>
              <a:gd name="connsiteX1" fmla="*/ 1685320 w 4030134"/>
              <a:gd name="connsiteY1" fmla="*/ 38720 h 347497"/>
              <a:gd name="connsiteX2" fmla="*/ 4030134 w 4030134"/>
              <a:gd name="connsiteY2" fmla="*/ 28995 h 347497"/>
              <a:gd name="connsiteX0" fmla="*/ 0 w 3943618"/>
              <a:gd name="connsiteY0" fmla="*/ 516187 h 524324"/>
              <a:gd name="connsiteX1" fmla="*/ 1598804 w 3943618"/>
              <a:gd name="connsiteY1" fmla="*/ 27393 h 524324"/>
              <a:gd name="connsiteX2" fmla="*/ 3943618 w 3943618"/>
              <a:gd name="connsiteY2" fmla="*/ 17668 h 524324"/>
              <a:gd name="connsiteX0" fmla="*/ 0 w 3943618"/>
              <a:gd name="connsiteY0" fmla="*/ 516187 h 516187"/>
              <a:gd name="connsiteX1" fmla="*/ 1598804 w 3943618"/>
              <a:gd name="connsiteY1" fmla="*/ 27393 h 516187"/>
              <a:gd name="connsiteX2" fmla="*/ 3943618 w 3943618"/>
              <a:gd name="connsiteY2" fmla="*/ 17668 h 516187"/>
              <a:gd name="connsiteX0" fmla="*/ 0 w 2584642"/>
              <a:gd name="connsiteY0" fmla="*/ 521196 h 521196"/>
              <a:gd name="connsiteX1" fmla="*/ 1598804 w 2584642"/>
              <a:gd name="connsiteY1" fmla="*/ 32402 h 521196"/>
              <a:gd name="connsiteX2" fmla="*/ 2584642 w 2584642"/>
              <a:gd name="connsiteY2" fmla="*/ 2140 h 521196"/>
              <a:gd name="connsiteX0" fmla="*/ 0 w 2584642"/>
              <a:gd name="connsiteY0" fmla="*/ 551822 h 551822"/>
              <a:gd name="connsiteX1" fmla="*/ 1598804 w 2584642"/>
              <a:gd name="connsiteY1" fmla="*/ 63028 h 551822"/>
              <a:gd name="connsiteX2" fmla="*/ 2584642 w 2584642"/>
              <a:gd name="connsiteY2" fmla="*/ 32766 h 551822"/>
              <a:gd name="connsiteX0" fmla="*/ 0 w 2739982"/>
              <a:gd name="connsiteY0" fmla="*/ 558814 h 558814"/>
              <a:gd name="connsiteX1" fmla="*/ 1598804 w 2739982"/>
              <a:gd name="connsiteY1" fmla="*/ 70020 h 558814"/>
              <a:gd name="connsiteX2" fmla="*/ 2739982 w 2739982"/>
              <a:gd name="connsiteY2" fmla="*/ 28665 h 55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9982" h="558814">
                <a:moveTo>
                  <a:pt x="0" y="558814"/>
                </a:moveTo>
                <a:cubicBezTo>
                  <a:pt x="717286" y="198233"/>
                  <a:pt x="1142140" y="158378"/>
                  <a:pt x="1598804" y="70020"/>
                </a:cubicBezTo>
                <a:cubicBezTo>
                  <a:pt x="2055468" y="-18338"/>
                  <a:pt x="1971113" y="-12117"/>
                  <a:pt x="2739982" y="28665"/>
                </a:cubicBezTo>
              </a:path>
            </a:pathLst>
          </a:custGeom>
          <a:ln w="76200" cmpd="sng"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23" grpId="0" animBg="1"/>
      <p:bldP spid="2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the “Straw man”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O(</a:t>
            </a:r>
            <a:r>
              <a:rPr lang="en-US" i="1" dirty="0"/>
              <a:t>L</a:t>
            </a:r>
            <a:r>
              <a:rPr lang="en-US" dirty="0" smtClean="0"/>
              <a:t>) </a:t>
            </a:r>
            <a:r>
              <a:rPr lang="en-US" dirty="0"/>
              <a:t>communication cost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Collisions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Malicious clients</a:t>
            </a:r>
            <a:endParaRPr lang="en-US" b="1" dirty="0"/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1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Arrow Connector 55"/>
          <p:cNvCxnSpPr>
            <a:stCxn id="50" idx="0"/>
          </p:cNvCxnSpPr>
          <p:nvPr/>
        </p:nvCxnSpPr>
        <p:spPr>
          <a:xfrm flipH="1" flipV="1">
            <a:off x="1693333" y="3758041"/>
            <a:ext cx="600330" cy="149389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606800" y="3758041"/>
            <a:ext cx="2355037" cy="21816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61" y="4835769"/>
            <a:ext cx="1694854" cy="150418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0134" y="4115118"/>
            <a:ext cx="3635196" cy="2136082"/>
          </a:xfrm>
        </p:spPr>
        <p:txBody>
          <a:bodyPr>
            <a:normAutofit/>
          </a:bodyPr>
          <a:lstStyle/>
          <a:p>
            <a:pPr algn="r"/>
            <a:r>
              <a:rPr lang="en-US" sz="4200" dirty="0" smtClean="0"/>
              <a:t>Challenge 3: Malicious Clients</a:t>
            </a:r>
            <a:endParaRPr lang="en-US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61" y="4882080"/>
            <a:ext cx="562141" cy="155073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81</a:t>
            </a:fld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r>
              <a:rPr lang="en-US" sz="2800" dirty="0">
                <a:latin typeface="Helvetica"/>
                <a:cs typeface="Helvetica"/>
              </a:rPr>
              <a:t>+</a:t>
            </a:r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212561" y="854769"/>
            <a:ext cx="3048000" cy="288749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ultiply 60"/>
          <p:cNvSpPr/>
          <p:nvPr/>
        </p:nvSpPr>
        <p:spPr>
          <a:xfrm>
            <a:off x="5853462" y="740741"/>
            <a:ext cx="3048000" cy="276282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ular Callout 61"/>
          <p:cNvSpPr/>
          <p:nvPr/>
        </p:nvSpPr>
        <p:spPr>
          <a:xfrm>
            <a:off x="2293663" y="139470"/>
            <a:ext cx="3559799" cy="1478974"/>
          </a:xfrm>
          <a:prstGeom prst="wedgeRoundRectCallout">
            <a:avLst>
              <a:gd name="adj1" fmla="val -46609"/>
              <a:gd name="adj2" fmla="val 8451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One malicious client can corrupt the entire DB!</a:t>
            </a:r>
            <a:endParaRPr lang="en-US" sz="32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19776" y="4205500"/>
            <a:ext cx="77489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b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19776" y="4728720"/>
            <a:ext cx="77489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b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19776" y="5251940"/>
            <a:ext cx="77489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b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19776" y="5775160"/>
            <a:ext cx="77489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b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19776" y="6298380"/>
            <a:ext cx="77489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b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06218" y="4205500"/>
            <a:ext cx="77489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a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06218" y="4728720"/>
            <a:ext cx="77489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a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06218" y="5251940"/>
            <a:ext cx="77489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a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06218" y="5775160"/>
            <a:ext cx="77489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a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06218" y="6298380"/>
            <a:ext cx="77489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a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5871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1" grpId="0" animBg="1"/>
      <p:bldP spid="62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7" grpId="0" animBg="1"/>
      <p:bldP spid="48" grpId="0" animBg="1"/>
      <p:bldP spid="50" grpId="0" animBg="1"/>
      <p:bldP spid="54" grpId="0" animBg="1"/>
      <p:bldP spid="5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90"/>
                </a:solidFill>
              </a:rPr>
              <a:t>Goal</a:t>
            </a:r>
            <a:r>
              <a:rPr lang="en-US" dirty="0" smtClean="0"/>
              <a:t>:</a:t>
            </a:r>
            <a:r>
              <a:rPr lang="en-US" sz="3100" dirty="0" smtClean="0"/>
              <a:t> Prevent evil client from destroying DB</a:t>
            </a:r>
            <a:endParaRPr lang="en-US" sz="3100" dirty="0"/>
          </a:p>
          <a:p>
            <a:r>
              <a:rPr lang="en-US" dirty="0"/>
              <a:t>One way to solve this is with </a:t>
            </a:r>
            <a:r>
              <a:rPr lang="en-US" dirty="0" smtClean="0"/>
              <a:t>NIZKs</a:t>
            </a:r>
            <a:endParaRPr lang="en-US" dirty="0"/>
          </a:p>
          <a:p>
            <a:pPr lvl="1"/>
            <a:r>
              <a:rPr lang="en-US" dirty="0"/>
              <a:t>Expensive public-key </a:t>
            </a:r>
            <a:r>
              <a:rPr lang="en-US" dirty="0" smtClean="0"/>
              <a:t>crypto </a:t>
            </a:r>
            <a:r>
              <a:rPr lang="en-US" dirty="0" smtClean="0">
                <a:sym typeface="Wingdings"/>
              </a:rPr>
              <a:t>  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[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Golle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Juels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 ‘04]</a:t>
            </a:r>
            <a:endParaRPr lang="en-US" sz="2000" dirty="0">
              <a:solidFill>
                <a:schemeClr val="bg1">
                  <a:lumMod val="50000"/>
                </a:schemeClr>
              </a:solidFill>
              <a:sym typeface="Wingdings"/>
            </a:endParaRPr>
          </a:p>
          <a:p>
            <a:r>
              <a:rPr lang="en-US" dirty="0" smtClean="0">
                <a:sym typeface="Wingdings"/>
              </a:rPr>
              <a:t>More efficient solution: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Add a third non-colluding “audit” </a:t>
            </a:r>
            <a:r>
              <a:rPr lang="en-US" dirty="0" smtClean="0">
                <a:sym typeface="Wingdings"/>
              </a:rPr>
              <a:t>server to get honest majority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Fast, info-theoretic MPC techniques</a:t>
            </a:r>
          </a:p>
          <a:p>
            <a:pPr marL="457200" lvl="1" indent="0">
              <a:buNone/>
            </a:pP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  [GMW’87], [CCD’88], [FNW</a:t>
            </a:r>
            <a:r>
              <a:rPr lang="fr-FR" sz="2400" dirty="0" smtClean="0">
                <a:sym typeface="Wingdings"/>
              </a:rPr>
              <a:t>’</a:t>
            </a:r>
            <a:r>
              <a:rPr lang="en-US" sz="2400" dirty="0" smtClean="0">
                <a:sym typeface="Wingdings"/>
              </a:rPr>
              <a:t>96]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Challenge 3: Malicious Client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4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728" y="4390603"/>
            <a:ext cx="751717" cy="1160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523" y="4390603"/>
            <a:ext cx="751717" cy="116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067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X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8299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Y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82" y="1417220"/>
            <a:ext cx="751717" cy="1160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0723" y="673398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Auditor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3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728" y="4390603"/>
            <a:ext cx="751717" cy="1160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523" y="4390603"/>
            <a:ext cx="751717" cy="116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067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X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8299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Y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82" y="1417220"/>
            <a:ext cx="751717" cy="1160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0723" y="673398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Auditor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357" y="3808943"/>
            <a:ext cx="1187061" cy="581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49330" y="3792663"/>
            <a:ext cx="1187061" cy="58166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7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728" y="4390603"/>
            <a:ext cx="751717" cy="1160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523" y="4390603"/>
            <a:ext cx="751717" cy="116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067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X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8299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Y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82" y="1417220"/>
            <a:ext cx="751717" cy="1160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0723" y="673398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Auditor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357" y="3808943"/>
            <a:ext cx="1187061" cy="5816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49330" y="3792663"/>
            <a:ext cx="1187061" cy="58166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6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728" y="4390603"/>
            <a:ext cx="751717" cy="1160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523" y="4390603"/>
            <a:ext cx="751717" cy="116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067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X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8299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Y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82" y="1417220"/>
            <a:ext cx="751717" cy="1160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0723" y="673398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Auditor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357" y="3808943"/>
            <a:ext cx="1187061" cy="5816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49330" y="3792663"/>
            <a:ext cx="1187061" cy="5816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82" y="1417220"/>
            <a:ext cx="751717" cy="11609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30723" y="673398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Auditor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76784" y="309322"/>
            <a:ext cx="3956362" cy="2751340"/>
          </a:xfrm>
          <a:prstGeom prst="wedgeRoundRectCallout">
            <a:avLst>
              <a:gd name="adj1" fmla="val -7274"/>
              <a:gd name="adj2" fmla="val 71967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4641018" y="309322"/>
            <a:ext cx="3956362" cy="2751340"/>
          </a:xfrm>
          <a:prstGeom prst="wedgeRoundRectCallout">
            <a:avLst>
              <a:gd name="adj1" fmla="val -7274"/>
              <a:gd name="adj2" fmla="val 71967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56535" y="407003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56535" y="917565"/>
            <a:ext cx="665550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56536" y="1416369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56536" y="1926931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4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56536" y="2425735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19445" y="407002"/>
            <a:ext cx="665551" cy="2523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36641" y="407003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36641" y="917565"/>
            <a:ext cx="665550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36642" y="1416369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36642" y="1926931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36642" y="2425735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40705" y="407003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40705" y="917565"/>
            <a:ext cx="665550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*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0706" y="1416369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40706" y="1926931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4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40706" y="2425735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03615" y="407002"/>
            <a:ext cx="665551" cy="2523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Helvetica"/>
                <a:cs typeface="Helvetica"/>
              </a:rPr>
              <a:t>v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620811" y="407003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20811" y="917565"/>
            <a:ext cx="665550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20812" y="1416369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20812" y="1926931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20812" y="2425735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728" y="4390603"/>
            <a:ext cx="751717" cy="1160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523" y="4390603"/>
            <a:ext cx="751717" cy="116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067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X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8299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Y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82" y="1417220"/>
            <a:ext cx="751717" cy="1160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0723" y="673398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Auditor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357" y="3808943"/>
            <a:ext cx="1187061" cy="5816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49330" y="3792663"/>
            <a:ext cx="1187061" cy="5816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82" y="1417220"/>
            <a:ext cx="751717" cy="11609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30723" y="673398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Auditor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76784" y="309322"/>
            <a:ext cx="3956362" cy="2751340"/>
          </a:xfrm>
          <a:prstGeom prst="wedgeRoundRectCallout">
            <a:avLst>
              <a:gd name="adj1" fmla="val -7274"/>
              <a:gd name="adj2" fmla="val 71967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4641018" y="309322"/>
            <a:ext cx="3956362" cy="2751340"/>
          </a:xfrm>
          <a:prstGeom prst="wedgeRoundRectCallout">
            <a:avLst>
              <a:gd name="adj1" fmla="val -7274"/>
              <a:gd name="adj2" fmla="val 71967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56535" y="407003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56535" y="917565"/>
            <a:ext cx="665550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56536" y="1416369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56536" y="1926931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4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56536" y="2425735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36641" y="407003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36641" y="917565"/>
            <a:ext cx="665550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36642" y="1416369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36642" y="1926931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36642" y="2425735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40705" y="407003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40705" y="917565"/>
            <a:ext cx="665550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*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0706" y="1416369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40706" y="1926931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4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40706" y="2425735"/>
            <a:ext cx="665550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620811" y="407003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20811" y="917565"/>
            <a:ext cx="665550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20812" y="1416369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20812" y="1926931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20812" y="2425735"/>
            <a:ext cx="665550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728" y="4390603"/>
            <a:ext cx="751717" cy="1160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523" y="4390603"/>
            <a:ext cx="751717" cy="116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067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X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8299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Y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82" y="1417220"/>
            <a:ext cx="751717" cy="1160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0723" y="673398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Auditor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357" y="3808943"/>
            <a:ext cx="1187061" cy="5816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49330" y="3792663"/>
            <a:ext cx="1187061" cy="5816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82" y="1417220"/>
            <a:ext cx="751717" cy="11609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30723" y="673398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Auditor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76784" y="309322"/>
            <a:ext cx="3956362" cy="2751340"/>
          </a:xfrm>
          <a:prstGeom prst="wedgeRoundRectCallout">
            <a:avLst>
              <a:gd name="adj1" fmla="val -7274"/>
              <a:gd name="adj2" fmla="val 71967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4641018" y="309322"/>
            <a:ext cx="3956362" cy="2751340"/>
          </a:xfrm>
          <a:prstGeom prst="wedgeRoundRectCallout">
            <a:avLst>
              <a:gd name="adj1" fmla="val -7274"/>
              <a:gd name="adj2" fmla="val 71967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58285" y="407003"/>
            <a:ext cx="1018883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0 | 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58285" y="917565"/>
            <a:ext cx="1018883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latin typeface="Helvetica"/>
                <a:cs typeface="Helvetica"/>
              </a:rPr>
              <a:t>1 | 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58286" y="1416369"/>
            <a:ext cx="1018883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latin typeface="Helvetica"/>
                <a:cs typeface="Helvetica"/>
              </a:rPr>
              <a:t>1 |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 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3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58286" y="1926931"/>
            <a:ext cx="1018883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latin typeface="Helvetica"/>
                <a:cs typeface="Helvetica"/>
              </a:rPr>
              <a:t>0 |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 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4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58286" y="2425735"/>
            <a:ext cx="1018883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latin typeface="Helvetica"/>
                <a:cs typeface="Helvetica"/>
              </a:rPr>
              <a:t>1 | 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5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22923" y="412880"/>
            <a:ext cx="1018883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0 | 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22923" y="923442"/>
            <a:ext cx="1018883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0000"/>
                </a:solidFill>
                <a:latin typeface="Helvetica"/>
                <a:cs typeface="Helvetica"/>
              </a:rPr>
              <a:t>0</a:t>
            </a:r>
            <a:r>
              <a:rPr lang="en-US" sz="2600" dirty="0" smtClean="0">
                <a:solidFill>
                  <a:srgbClr val="000000"/>
                </a:solidFill>
                <a:latin typeface="Helvetica"/>
                <a:cs typeface="Helvetica"/>
              </a:rPr>
              <a:t> | 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Helvetica"/>
                <a:cs typeface="Helvetica"/>
              </a:rPr>
              <a:t>*</a:t>
            </a:r>
            <a:endParaRPr lang="en-US" sz="20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2924" y="1422246"/>
            <a:ext cx="1018883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latin typeface="Helvetica"/>
                <a:cs typeface="Helvetica"/>
              </a:rPr>
              <a:t>1 |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 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3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22924" y="1932808"/>
            <a:ext cx="1018883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latin typeface="Helvetica"/>
                <a:cs typeface="Helvetica"/>
              </a:rPr>
              <a:t>0 |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 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4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2924" y="2431612"/>
            <a:ext cx="1018883" cy="504683"/>
          </a:xfrm>
          <a:prstGeom prst="rect">
            <a:avLst/>
          </a:prstGeom>
          <a:solidFill>
            <a:srgbClr val="DBEEF4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latin typeface="Helvetica"/>
                <a:cs typeface="Helvetica"/>
              </a:rPr>
              <a:t>1 | </a:t>
            </a:r>
            <a:r>
              <a:rPr lang="en-US" sz="2600" dirty="0" smtClean="0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5</a:t>
            </a:r>
            <a:endParaRPr lang="en-US" sz="2600" baseline="-25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6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728" y="4390603"/>
            <a:ext cx="751717" cy="1160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523" y="4390603"/>
            <a:ext cx="751717" cy="116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067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X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8299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Y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82" y="1417220"/>
            <a:ext cx="751717" cy="1160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0723" y="673398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Auditor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1180" y="3581626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Helvetica"/>
                <a:cs typeface="Helvetica"/>
              </a:rPr>
              <a:t>a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76978" y="3581626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solidFill>
                  <a:schemeClr val="tx1"/>
                </a:solidFill>
                <a:latin typeface="Helvetica"/>
                <a:cs typeface="Helvetica"/>
              </a:rPr>
              <a:t>a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19445" y="3581626"/>
            <a:ext cx="1145798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Helvetica"/>
                <a:cs typeface="Helvetica"/>
              </a:rPr>
              <a:t>a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463401" y="3581626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Helvetica"/>
                <a:cs typeface="Helvetica"/>
              </a:rPr>
              <a:t>b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609199" y="3581626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Helvetica"/>
                <a:cs typeface="Helvetica"/>
              </a:rPr>
              <a:t>b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751666" y="3581626"/>
            <a:ext cx="1145798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Helvetica"/>
                <a:cs typeface="Helvetica"/>
              </a:rPr>
              <a:t>b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0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Tor is </a:t>
            </a:r>
            <a:r>
              <a:rPr lang="en-US" b="1" dirty="0" smtClean="0"/>
              <a:t>practical</a:t>
            </a:r>
            <a:r>
              <a:rPr lang="en-US" dirty="0" smtClean="0"/>
              <a:t> at Internet scale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… but its security properties are unclear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sz="2800" dirty="0" smtClean="0">
                <a:sym typeface="Wingdings"/>
              </a:rPr>
              <a:t>We design an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anonymous messaging system</a:t>
            </a:r>
            <a:r>
              <a:rPr lang="en-US" sz="2800" dirty="0" smtClean="0">
                <a:sym typeface="Wingdings"/>
              </a:rPr>
              <a:t> that: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	</a:t>
            </a:r>
            <a:r>
              <a:rPr lang="en-US" sz="2800" dirty="0" smtClean="0">
                <a:sym typeface="Wingdings"/>
              </a:rPr>
              <a:t>1) satisfies clear security goals,</a:t>
            </a:r>
          </a:p>
          <a:p>
            <a:pPr marL="0" indent="0">
              <a:buNone/>
            </a:pPr>
            <a:r>
              <a:rPr lang="en-US" sz="2800" dirty="0">
                <a:sym typeface="Wingdings"/>
              </a:rPr>
              <a:t>	</a:t>
            </a:r>
            <a:r>
              <a:rPr lang="en-US" sz="2800" dirty="0" smtClean="0">
                <a:sym typeface="Wingdings"/>
              </a:rPr>
              <a:t>2) handles millions of users in an</a:t>
            </a:r>
            <a:br>
              <a:rPr lang="en-US" sz="2800" dirty="0" smtClean="0">
                <a:sym typeface="Wingdings"/>
              </a:rPr>
            </a:br>
            <a:r>
              <a:rPr lang="en-US" sz="2800" dirty="0" smtClean="0">
                <a:sym typeface="Wingdings"/>
              </a:rPr>
              <a:t> 		“anonymous Twitter” system.</a:t>
            </a:r>
            <a:endParaRPr lang="en-US" sz="2800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6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728" y="4390603"/>
            <a:ext cx="751717" cy="1160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523" y="4390603"/>
            <a:ext cx="751717" cy="116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067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X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8299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Y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82" y="1417220"/>
            <a:ext cx="751717" cy="1160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0723" y="673398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Auditor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1180" y="3581626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Helvetica"/>
                <a:cs typeface="Helvetica"/>
              </a:rPr>
              <a:t>a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4" name="Left-Right Arrow 43"/>
          <p:cNvSpPr/>
          <p:nvPr/>
        </p:nvSpPr>
        <p:spPr>
          <a:xfrm>
            <a:off x="3484204" y="4390604"/>
            <a:ext cx="2405967" cy="1160952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Helvetica"/>
                <a:cs typeface="Helvetica"/>
              </a:rPr>
              <a:t>offset</a:t>
            </a:r>
            <a:endParaRPr lang="en-US" sz="32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76978" y="3581626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Helvetica"/>
                <a:cs typeface="Helvetica"/>
              </a:rPr>
              <a:t>a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19445" y="3581626"/>
            <a:ext cx="1145798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Helvetica"/>
                <a:cs typeface="Helvetica"/>
              </a:rPr>
              <a:t>a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463401" y="3581626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Helvetica"/>
                <a:cs typeface="Helvetica"/>
              </a:rPr>
              <a:t>b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609199" y="3581626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Helvetica"/>
                <a:cs typeface="Helvetica"/>
              </a:rPr>
              <a:t>b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751666" y="3581626"/>
            <a:ext cx="1145798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Helvetica"/>
                <a:cs typeface="Helvetica"/>
              </a:rPr>
              <a:t>b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7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728" y="4390603"/>
            <a:ext cx="751717" cy="1160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523" y="4390603"/>
            <a:ext cx="751717" cy="116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067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X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8299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Y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82" y="1417220"/>
            <a:ext cx="751717" cy="1160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0723" y="673398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Auditor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44" name="Left-Right Arrow 43"/>
          <p:cNvSpPr/>
          <p:nvPr/>
        </p:nvSpPr>
        <p:spPr>
          <a:xfrm>
            <a:off x="3484204" y="4390604"/>
            <a:ext cx="2405967" cy="1160952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Helvetica"/>
                <a:cs typeface="Helvetica"/>
              </a:rPr>
              <a:t>offset</a:t>
            </a:r>
            <a:endParaRPr lang="en-US" sz="32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19445" y="3581626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Helvetica"/>
                <a:cs typeface="Helvetica"/>
              </a:rPr>
              <a:t>a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7849" y="3587504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Helvetica"/>
                <a:cs typeface="Helvetica"/>
              </a:rPr>
              <a:t>a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3647" y="3581626"/>
            <a:ext cx="1145798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Helvetica"/>
                <a:cs typeface="Helvetica"/>
              </a:rPr>
              <a:t>a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63401" y="3581626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Helvetica"/>
                <a:cs typeface="Helvetica"/>
              </a:rPr>
              <a:t>b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09199" y="3581626"/>
            <a:ext cx="1145798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Helvetica"/>
                <a:cs typeface="Helvetica"/>
              </a:rPr>
              <a:t>b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51666" y="3581626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Helvetica"/>
                <a:cs typeface="Helvetica"/>
              </a:rPr>
              <a:t>b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7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728" y="4390603"/>
            <a:ext cx="751717" cy="1160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523" y="4390603"/>
            <a:ext cx="751717" cy="116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067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X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8299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Y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82" y="1417220"/>
            <a:ext cx="751717" cy="1160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0723" y="673398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Auditor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44" name="Left-Right Arrow 43"/>
          <p:cNvSpPr/>
          <p:nvPr/>
        </p:nvSpPr>
        <p:spPr>
          <a:xfrm>
            <a:off x="3484204" y="4390604"/>
            <a:ext cx="2405967" cy="1160952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28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  <a:r>
              <a:rPr lang="en-US" sz="2800" dirty="0" smtClean="0">
                <a:solidFill>
                  <a:srgbClr val="0000FF"/>
                </a:solidFill>
                <a:latin typeface="Helvetica"/>
                <a:cs typeface="Helvetica"/>
              </a:rPr>
              <a:t>, </a:t>
            </a:r>
            <a:r>
              <a:rPr lang="en-US" sz="2800" i="1" dirty="0" smtClean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28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Helvetica"/>
                <a:cs typeface="Helvetica"/>
              </a:rPr>
              <a:t>, </a:t>
            </a:r>
            <a:r>
              <a:rPr lang="en-US" sz="2800" i="1" dirty="0" smtClean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2800" baseline="-25000" dirty="0">
                <a:solidFill>
                  <a:srgbClr val="0000FF"/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19445" y="3581626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Helvetica"/>
                <a:cs typeface="Helvetica"/>
              </a:rPr>
              <a:t>a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7849" y="3587504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Helvetica"/>
                <a:cs typeface="Helvetica"/>
              </a:rPr>
              <a:t>a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3647" y="3581626"/>
            <a:ext cx="1145798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Helvetica"/>
                <a:cs typeface="Helvetica"/>
              </a:rPr>
              <a:t>a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63401" y="3581626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Helvetica"/>
                <a:cs typeface="Helvetica"/>
              </a:rPr>
              <a:t>b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09199" y="3581626"/>
            <a:ext cx="1145798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Helvetica"/>
                <a:cs typeface="Helvetica"/>
              </a:rPr>
              <a:t>b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51666" y="3581626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Helvetica"/>
                <a:cs typeface="Helvetica"/>
              </a:rPr>
              <a:t>b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1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728" y="4390603"/>
            <a:ext cx="751717" cy="1160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523" y="4390603"/>
            <a:ext cx="751717" cy="116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067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X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8299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Y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82" y="1417220"/>
            <a:ext cx="751717" cy="1160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0723" y="673398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Auditor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19445" y="3581626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2600" baseline="-250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i="1" dirty="0" smtClean="0">
                <a:solidFill>
                  <a:schemeClr val="tx1"/>
                </a:solidFill>
                <a:latin typeface="Helvetica"/>
                <a:cs typeface="Helvetica"/>
              </a:rPr>
              <a:t>a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7849" y="3587504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26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(a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73647" y="3581626"/>
            <a:ext cx="1145798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i="1" dirty="0" smtClean="0">
                <a:solidFill>
                  <a:schemeClr val="tx1"/>
                </a:solidFill>
                <a:latin typeface="Helvetica"/>
                <a:cs typeface="Helvetica"/>
              </a:rPr>
              <a:t>a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63401" y="3581626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2600" baseline="-25000" dirty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i="1" dirty="0" smtClean="0">
                <a:solidFill>
                  <a:schemeClr val="tx1"/>
                </a:solidFill>
                <a:latin typeface="Helvetica"/>
                <a:cs typeface="Helvetica"/>
              </a:rPr>
              <a:t>b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09199" y="3581626"/>
            <a:ext cx="1145798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i="1" dirty="0" smtClean="0">
                <a:solidFill>
                  <a:schemeClr val="tx1"/>
                </a:solidFill>
                <a:latin typeface="Helvetica"/>
                <a:cs typeface="Helvetica"/>
              </a:rPr>
              <a:t>b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51666" y="3581626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i="1" dirty="0" smtClean="0">
                <a:solidFill>
                  <a:schemeClr val="tx1"/>
                </a:solidFill>
                <a:latin typeface="Helvetica"/>
                <a:cs typeface="Helvetica"/>
              </a:rPr>
              <a:t>b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8" name="Left-Right Arrow 27"/>
          <p:cNvSpPr/>
          <p:nvPr/>
        </p:nvSpPr>
        <p:spPr>
          <a:xfrm>
            <a:off x="3484204" y="4390604"/>
            <a:ext cx="2405967" cy="1160952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28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  <a:r>
              <a:rPr lang="en-US" sz="2800" dirty="0" smtClean="0">
                <a:solidFill>
                  <a:srgbClr val="0000FF"/>
                </a:solidFill>
                <a:latin typeface="Helvetica"/>
                <a:cs typeface="Helvetica"/>
              </a:rPr>
              <a:t>, </a:t>
            </a:r>
            <a:r>
              <a:rPr lang="en-US" sz="2800" i="1" dirty="0" smtClean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28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Helvetica"/>
                <a:cs typeface="Helvetica"/>
              </a:rPr>
              <a:t>, </a:t>
            </a:r>
            <a:r>
              <a:rPr lang="en-US" sz="2800" i="1" dirty="0" smtClean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2800" baseline="-25000" dirty="0">
                <a:solidFill>
                  <a:srgbClr val="0000FF"/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728" y="4390603"/>
            <a:ext cx="751717" cy="1160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523" y="4390603"/>
            <a:ext cx="751717" cy="116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067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X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8299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Y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82" y="1417220"/>
            <a:ext cx="751717" cy="1160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0723" y="673398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Auditor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19445" y="3581626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2600" baseline="-250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i="1" dirty="0" smtClean="0">
                <a:solidFill>
                  <a:schemeClr val="tx1"/>
                </a:solidFill>
                <a:latin typeface="Helvetica"/>
                <a:cs typeface="Helvetica"/>
              </a:rPr>
              <a:t>a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7849" y="3587504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i="1" dirty="0" smtClean="0">
                <a:solidFill>
                  <a:schemeClr val="tx1"/>
                </a:solidFill>
                <a:latin typeface="Helvetica"/>
                <a:cs typeface="Helvetica"/>
              </a:rPr>
              <a:t>a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73647" y="3581626"/>
            <a:ext cx="1145798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i="1" dirty="0" smtClean="0">
                <a:solidFill>
                  <a:schemeClr val="tx1"/>
                </a:solidFill>
                <a:latin typeface="Helvetica"/>
                <a:cs typeface="Helvetica"/>
              </a:rPr>
              <a:t>a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63401" y="3581626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2600" baseline="-25000" dirty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i="1" dirty="0" smtClean="0">
                <a:solidFill>
                  <a:schemeClr val="tx1"/>
                </a:solidFill>
                <a:latin typeface="Helvetica"/>
                <a:cs typeface="Helvetica"/>
              </a:rPr>
              <a:t>b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09199" y="3581626"/>
            <a:ext cx="1145798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i="1" dirty="0" smtClean="0">
                <a:solidFill>
                  <a:schemeClr val="tx1"/>
                </a:solidFill>
                <a:latin typeface="Helvetica"/>
                <a:cs typeface="Helvetica"/>
              </a:rPr>
              <a:t>b</a:t>
            </a:r>
            <a:r>
              <a:rPr lang="en-US" sz="2600" i="1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51666" y="3581626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i="1" dirty="0" smtClean="0">
                <a:solidFill>
                  <a:schemeClr val="tx1"/>
                </a:solidFill>
                <a:latin typeface="Helvetica"/>
                <a:cs typeface="Helvetica"/>
              </a:rPr>
              <a:t>b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1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 flipH="1" flipV="1">
            <a:off x="5228299" y="2578172"/>
            <a:ext cx="2057636" cy="228840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548916" y="2578172"/>
            <a:ext cx="1548951" cy="210932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728" y="4390603"/>
            <a:ext cx="751717" cy="1160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523" y="4390603"/>
            <a:ext cx="751717" cy="116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067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X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8299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Y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82" y="1417220"/>
            <a:ext cx="751717" cy="1160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0723" y="673398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Auditor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69956" y="2887459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2600" baseline="-250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i="1" dirty="0" smtClean="0">
                <a:solidFill>
                  <a:schemeClr val="tx1"/>
                </a:solidFill>
                <a:latin typeface="Helvetica"/>
                <a:cs typeface="Helvetica"/>
              </a:rPr>
              <a:t>a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78360" y="2893337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2600" baseline="-25000" dirty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i="1" dirty="0" smtClean="0">
                <a:solidFill>
                  <a:schemeClr val="tx1"/>
                </a:solidFill>
                <a:latin typeface="Helvetica"/>
                <a:cs typeface="Helvetica"/>
              </a:rPr>
              <a:t>a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24158" y="2887459"/>
            <a:ext cx="1145798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i="1" dirty="0" smtClean="0">
                <a:solidFill>
                  <a:schemeClr val="tx1"/>
                </a:solidFill>
                <a:latin typeface="Helvetica"/>
                <a:cs typeface="Helvetica"/>
              </a:rPr>
              <a:t>a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35552" y="2881581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2600" baseline="-25000" dirty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i="1" dirty="0" smtClean="0">
                <a:solidFill>
                  <a:schemeClr val="tx1"/>
                </a:solidFill>
                <a:latin typeface="Helvetica"/>
                <a:cs typeface="Helvetica"/>
              </a:rPr>
              <a:t>b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81350" y="2881581"/>
            <a:ext cx="1145798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i="1" dirty="0" smtClean="0">
                <a:solidFill>
                  <a:schemeClr val="tx1"/>
                </a:solidFill>
                <a:latin typeface="Helvetica"/>
                <a:cs typeface="Helvetica"/>
              </a:rPr>
              <a:t>b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23817" y="2881581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2600" i="1" dirty="0" smtClean="0">
                <a:solidFill>
                  <a:schemeClr val="tx1"/>
                </a:solidFill>
                <a:latin typeface="Helvetica"/>
                <a:cs typeface="Helvetica"/>
              </a:rPr>
              <a:t>b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2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9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82" y="1417220"/>
            <a:ext cx="751717" cy="1160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0723" y="673398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Auditor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69956" y="2887459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solidFill>
                  <a:schemeClr val="tx1"/>
                </a:solidFill>
                <a:latin typeface="Helvetica"/>
                <a:cs typeface="Helvetica"/>
              </a:rPr>
              <a:t>r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78360" y="2893337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solidFill>
                  <a:schemeClr val="tx1"/>
                </a:solidFill>
                <a:latin typeface="Helvetica"/>
                <a:cs typeface="Helvetica"/>
              </a:rPr>
              <a:t>r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24158" y="2887459"/>
            <a:ext cx="1145798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solidFill>
                  <a:schemeClr val="tx1"/>
                </a:solidFill>
                <a:latin typeface="Helvetica"/>
                <a:cs typeface="Helvetica"/>
              </a:rPr>
              <a:t>r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35552" y="2881581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solidFill>
                  <a:schemeClr val="tx1"/>
                </a:solidFill>
                <a:latin typeface="Helvetica"/>
                <a:cs typeface="Helvetica"/>
              </a:rPr>
              <a:t>r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81350" y="2881581"/>
            <a:ext cx="1145798" cy="50468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solidFill>
                  <a:schemeClr val="tx1"/>
                </a:solidFill>
                <a:latin typeface="Helvetica"/>
                <a:cs typeface="Helvetica"/>
              </a:rPr>
              <a:t>r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23817" y="2881581"/>
            <a:ext cx="1145798" cy="504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solidFill>
                  <a:schemeClr val="tx1"/>
                </a:solidFill>
                <a:latin typeface="Helvetica"/>
                <a:cs typeface="Helvetica"/>
              </a:rPr>
              <a:t>r</a:t>
            </a:r>
            <a:r>
              <a:rPr lang="en-US" sz="2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  <a:endParaRPr lang="en-US" sz="2600" baseline="-25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-204637" y="0"/>
            <a:ext cx="3435360" cy="1921054"/>
          </a:xfrm>
          <a:prstGeom prst="cloudCallout">
            <a:avLst>
              <a:gd name="adj1" fmla="val 80589"/>
              <a:gd name="adj2" fmla="val 39618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Helvetica"/>
                <a:cs typeface="Helvetica"/>
              </a:rPr>
              <a:t>Equal almost everywhere?</a:t>
            </a:r>
            <a:endParaRPr lang="en-US" sz="28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5013199" y="2278036"/>
            <a:ext cx="1570324" cy="2046564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995764" y="2278036"/>
            <a:ext cx="1671949" cy="211256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728" y="4390603"/>
            <a:ext cx="751717" cy="1160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523" y="4390603"/>
            <a:ext cx="751717" cy="116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067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X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8299" y="5551555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DB Server Y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82" y="1417220"/>
            <a:ext cx="751717" cy="1160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0723" y="673398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Auditor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514" y="3028102"/>
            <a:ext cx="812352" cy="8123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764" y="3028102"/>
            <a:ext cx="812352" cy="81235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D9D9"/>
                </a:solidFill>
              </a:rPr>
              <a:t>Motivation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Definitions and a “Straw man” scheme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Technical challenges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Evaluation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Conclusions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3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Implemented </a:t>
            </a:r>
            <a:r>
              <a:rPr lang="en-US" dirty="0"/>
              <a:t>the full </a:t>
            </a:r>
            <a:r>
              <a:rPr lang="en-US" dirty="0" smtClean="0"/>
              <a:t>protocol in Go</a:t>
            </a:r>
          </a:p>
          <a:p>
            <a:pPr lvl="1"/>
            <a:r>
              <a:rPr lang="en-US" dirty="0" smtClean="0"/>
              <a:t>2 DB servers + 1 audit server</a:t>
            </a:r>
          </a:p>
          <a:p>
            <a:endParaRPr lang="en-US" dirty="0" smtClean="0"/>
          </a:p>
          <a:p>
            <a:r>
              <a:rPr lang="en-US" dirty="0" smtClean="0"/>
              <a:t>Ran </a:t>
            </a:r>
            <a:r>
              <a:rPr lang="en-US" dirty="0" err="1" smtClean="0"/>
              <a:t>perf</a:t>
            </a:r>
            <a:r>
              <a:rPr lang="en-US" dirty="0" smtClean="0"/>
              <a:t> evaluation on a network </a:t>
            </a:r>
            <a:r>
              <a:rPr lang="en-US" dirty="0" err="1" smtClean="0"/>
              <a:t>testbed</a:t>
            </a:r>
            <a:r>
              <a:rPr lang="en-US" dirty="0" smtClean="0"/>
              <a:t> simulating real-world net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3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17862</TotalTime>
  <Words>3485</Words>
  <Application>Microsoft Macintosh PowerPoint</Application>
  <PresentationFormat>On-screen Show (4:3)</PresentationFormat>
  <Paragraphs>1395</Paragraphs>
  <Slides>106</Slides>
  <Notes>106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7" baseType="lpstr">
      <vt:lpstr>Office Theme</vt:lpstr>
      <vt:lpstr>Riposte: an Anonymous Messaging System that 'Hides the Metadata'</vt:lpstr>
      <vt:lpstr>PowerPoint Presentation</vt:lpstr>
      <vt:lpstr>PowerPoint Presentation</vt:lpstr>
      <vt:lpstr>PowerPoint Presentation</vt:lpstr>
      <vt:lpstr>Focus of this talk</vt:lpstr>
      <vt:lpstr>First Attempt: Tor</vt:lpstr>
      <vt:lpstr>PowerPoint Presentation</vt:lpstr>
      <vt:lpstr>PowerPoint Presentation</vt:lpstr>
      <vt:lpstr>PowerPoint Presentation</vt:lpstr>
      <vt:lpstr>Outline</vt:lpstr>
      <vt:lpstr>Outline</vt:lpstr>
      <vt:lpstr>Reframe the Problem</vt:lpstr>
      <vt:lpstr>Goal</vt:lpstr>
      <vt:lpstr>Goal</vt:lpstr>
      <vt:lpstr>Goal</vt:lpstr>
      <vt:lpstr>(k,t)-Write-Anonymous DB Scheme</vt:lpstr>
      <vt:lpstr>Goals</vt:lpstr>
      <vt:lpstr>Goal 1: Correctness</vt:lpstr>
      <vt:lpstr>Goal 2: Write-Anonymity</vt:lpstr>
      <vt:lpstr>PowerPoint Presentation</vt:lpstr>
      <vt:lpstr>PowerPoint Presentation</vt:lpstr>
      <vt:lpstr>PowerPoint Presentation</vt:lpstr>
      <vt:lpstr>PowerPoint Presentation</vt:lpstr>
      <vt:lpstr>(k,t)-Write-Private Database Scheme</vt:lpstr>
      <vt:lpstr>(k,t)-Write-Private Database Scheme</vt:lpstr>
      <vt:lpstr>Goal 3: Disruption Resistance</vt:lpstr>
      <vt:lpstr>Privacy-Preserving DB Schemes</vt:lpstr>
      <vt:lpstr>(2,1)-Private “Straw man” Scheme [Chaum ‘88]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First-Attempt Scheme: Properties</vt:lpstr>
      <vt:lpstr>PowerPoint Presentation</vt:lpstr>
      <vt:lpstr>Outline</vt:lpstr>
      <vt:lpstr>Limitations of the “Straw man”</vt:lpstr>
      <vt:lpstr>Limitations of the “Straw man”</vt:lpstr>
      <vt:lpstr>Challenge 1: Bandwidth Efficiency</vt:lpstr>
      <vt:lpstr>(k,t)-Distributed Point Functions</vt:lpstr>
      <vt:lpstr>(k,t)-Distributed Point Functions</vt:lpstr>
      <vt:lpstr>DPF Correctness</vt:lpstr>
      <vt:lpstr>(k,t)-Distributed Point Functions</vt:lpstr>
      <vt:lpstr>PowerPoint Presentation</vt:lpstr>
      <vt:lpstr>PowerPoint Presentation</vt:lpstr>
      <vt:lpstr>PowerPoint Presentation</vt:lpstr>
      <vt:lpstr>Challenge 1: Bandwidth Efficiency</vt:lpstr>
      <vt:lpstr>(2,1)-DPF Construction</vt:lpstr>
      <vt:lpstr>(2,1)-DPF Construction</vt:lpstr>
      <vt:lpstr>(2,1)-DPF Construction</vt:lpstr>
      <vt:lpstr>(2,1)-DPF Construction</vt:lpstr>
      <vt:lpstr>(2,1)-DPF Construction</vt:lpstr>
      <vt:lpstr>(2,1)-DPF Construction</vt:lpstr>
      <vt:lpstr>(2,1)-DPF Construction</vt:lpstr>
      <vt:lpstr>(2,1)-DPF Construction</vt:lpstr>
      <vt:lpstr>(2,1)-DPF Construction</vt:lpstr>
      <vt:lpstr>PowerPoint Presentation</vt:lpstr>
      <vt:lpstr>Challenge 1: Bandwidth Efficiency</vt:lpstr>
      <vt:lpstr>New DPF Construction</vt:lpstr>
      <vt:lpstr>Limitations of the “Straw man”</vt:lpstr>
      <vt:lpstr>Challenge 2: Collisions</vt:lpstr>
      <vt:lpstr>Challenge 2: Collisions</vt:lpstr>
      <vt:lpstr>Challenge 2: Collisions</vt:lpstr>
      <vt:lpstr>Challenge 2: Collisions</vt:lpstr>
      <vt:lpstr>Challenge 2: Collisions</vt:lpstr>
      <vt:lpstr>Challenge 2: Collisions</vt:lpstr>
      <vt:lpstr>Challenge 2: Collisions</vt:lpstr>
      <vt:lpstr>Limitations of the “Straw man”</vt:lpstr>
      <vt:lpstr>Challenge 3: Malicious Clients</vt:lpstr>
      <vt:lpstr>Challenge 3: Malicious Client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Implementation</vt:lpstr>
      <vt:lpstr>Bottom-Line Result</vt:lpstr>
      <vt:lpstr>Throughput (anonymous Twitter)</vt:lpstr>
      <vt:lpstr>Outline</vt:lpstr>
      <vt:lpstr>Open Problems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Corrigan-Gibbs</dc:creator>
  <cp:lastModifiedBy>Henry Corrigan-Gibbs</cp:lastModifiedBy>
  <cp:revision>1524</cp:revision>
  <cp:lastPrinted>2014-11-23T18:06:09Z</cp:lastPrinted>
  <dcterms:created xsi:type="dcterms:W3CDTF">2014-04-09T18:50:47Z</dcterms:created>
  <dcterms:modified xsi:type="dcterms:W3CDTF">2015-02-22T18:38:37Z</dcterms:modified>
</cp:coreProperties>
</file>