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02" r:id="rId2"/>
    <p:sldId id="305" r:id="rId3"/>
    <p:sldId id="306" r:id="rId4"/>
    <p:sldId id="308" r:id="rId5"/>
    <p:sldId id="307" r:id="rId6"/>
    <p:sldId id="309" r:id="rId7"/>
    <p:sldId id="301" r:id="rId8"/>
    <p:sldId id="376" r:id="rId9"/>
    <p:sldId id="413" r:id="rId10"/>
    <p:sldId id="314" r:id="rId11"/>
    <p:sldId id="378" r:id="rId12"/>
    <p:sldId id="334" r:id="rId13"/>
    <p:sldId id="315" r:id="rId14"/>
    <p:sldId id="379" r:id="rId15"/>
    <p:sldId id="380" r:id="rId16"/>
    <p:sldId id="382" r:id="rId17"/>
    <p:sldId id="383" r:id="rId18"/>
    <p:sldId id="384" r:id="rId19"/>
    <p:sldId id="385" r:id="rId20"/>
    <p:sldId id="386" r:id="rId21"/>
    <p:sldId id="387" r:id="rId22"/>
    <p:sldId id="417" r:id="rId23"/>
    <p:sldId id="418" r:id="rId24"/>
    <p:sldId id="421" r:id="rId25"/>
    <p:sldId id="422" r:id="rId26"/>
    <p:sldId id="388" r:id="rId27"/>
    <p:sldId id="332" r:id="rId28"/>
    <p:sldId id="423" r:id="rId29"/>
    <p:sldId id="424" r:id="rId30"/>
    <p:sldId id="393" r:id="rId31"/>
    <p:sldId id="403" r:id="rId32"/>
    <p:sldId id="351" r:id="rId33"/>
    <p:sldId id="346" r:id="rId34"/>
    <p:sldId id="313" r:id="rId35"/>
    <p:sldId id="350" r:id="rId36"/>
    <p:sldId id="348" r:id="rId37"/>
    <p:sldId id="353" r:id="rId38"/>
    <p:sldId id="405" r:id="rId39"/>
    <p:sldId id="406" r:id="rId40"/>
    <p:sldId id="407" r:id="rId41"/>
    <p:sldId id="408" r:id="rId42"/>
    <p:sldId id="377" r:id="rId43"/>
    <p:sldId id="409" r:id="rId44"/>
    <p:sldId id="410" r:id="rId45"/>
    <p:sldId id="412" r:id="rId46"/>
    <p:sldId id="347" r:id="rId47"/>
    <p:sldId id="303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  <a:srgbClr val="FFF308"/>
    <a:srgbClr val="FFFF0A"/>
    <a:srgbClr val="FFFF98"/>
    <a:srgbClr val="FD878C"/>
    <a:srgbClr val="FC000A"/>
    <a:srgbClr val="2BF005"/>
    <a:srgbClr val="CD0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9" autoAdjust="0"/>
    <p:restoredTop sz="89452" autoAdjust="0"/>
  </p:normalViewPr>
  <p:slideViewPr>
    <p:cSldViewPr snapToGrid="0" snapToObjects="1">
      <p:cViewPr varScale="1">
        <p:scale>
          <a:sx n="69" d="100"/>
          <a:sy n="69" d="100"/>
        </p:scale>
        <p:origin x="-13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D1715931-1BDB-D44E-BB9C-4051729F9112}" type="datetimeFigureOut">
              <a:rPr lang="en-US" smtClean="0"/>
              <a:pPr/>
              <a:t>12/5/14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C7BE0EF3-AE7C-5B46-B264-0B301282F7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6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CAFB2-B24A-834D-A53C-16BF41F7B1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why only 30%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E0EF3-AE7C-5B46-B264-0B301282F7D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6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8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9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4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9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5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FD36D-9A58-244F-9441-8ABD74D1819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D3B9F-2E96-F547-A977-3254DA29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1A9FD36D-9A58-244F-9441-8ABD74D18190}" type="datetimeFigureOut">
              <a:rPr lang="en-US" smtClean="0"/>
              <a:pPr/>
              <a:t>12/5/14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636D3B9F-2E96-F547-A977-3254DA291A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0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microsoft.com/office/2007/relationships/hdphoto" Target="../media/hdphoto3.wdp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4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microsoft.com/office/2007/relationships/hdphoto" Target="../media/hdphoto2.wdp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5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microsoft.com/office/2007/relationships/hdphoto" Target="../media/hdphoto6.wdp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7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4.png"/><Relationship Id="rId9" Type="http://schemas.microsoft.com/office/2007/relationships/hdphoto" Target="../media/hdphoto8.wdp"/><Relationship Id="rId10" Type="http://schemas.microsoft.com/office/2007/relationships/hdphoto" Target="../media/hdphoto9.wdp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4.png"/><Relationship Id="rId9" Type="http://schemas.microsoft.com/office/2007/relationships/hdphoto" Target="../media/hdphoto10.wdp"/><Relationship Id="rId10" Type="http://schemas.microsoft.com/office/2007/relationships/hdphoto" Target="../media/hdphoto11.wdp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11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12.wdp"/><Relationship Id="rId9" Type="http://schemas.microsoft.com/office/2007/relationships/hdphoto" Target="../media/hdphoto2.wdp"/><Relationship Id="rId10" Type="http://schemas.microsoft.com/office/2007/relationships/hdphoto" Target="../media/hdphoto8.wdp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13.wdp"/><Relationship Id="rId9" Type="http://schemas.microsoft.com/office/2007/relationships/hdphoto" Target="../media/hdphoto8.wdp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8.wdp"/><Relationship Id="rId9" Type="http://schemas.microsoft.com/office/2007/relationships/hdphoto" Target="../media/hdphoto14.wdp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8.wdp"/><Relationship Id="rId9" Type="http://schemas.microsoft.com/office/2007/relationships/hdphoto" Target="../media/hdphoto3.wdp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11.png"/><Relationship Id="rId5" Type="http://schemas.microsoft.com/office/2007/relationships/hdphoto" Target="../media/hdphoto1.wdp"/><Relationship Id="rId6" Type="http://schemas.microsoft.com/office/2007/relationships/hdphoto" Target="../media/hdphoto11.wdp"/><Relationship Id="rId7" Type="http://schemas.openxmlformats.org/officeDocument/2006/relationships/image" Target="../media/image9.png"/><Relationship Id="rId8" Type="http://schemas.openxmlformats.org/officeDocument/2006/relationships/image" Target="../media/image14.png"/><Relationship Id="rId9" Type="http://schemas.microsoft.com/office/2007/relationships/hdphoto" Target="../media/hdphoto10.wdp"/><Relationship Id="rId10" Type="http://schemas.microsoft.com/office/2007/relationships/hdphoto" Target="../media/hdphoto16.wdp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17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18.wdp"/><Relationship Id="rId9" Type="http://schemas.microsoft.com/office/2007/relationships/hdphoto" Target="../media/hdphoto11.wdp"/><Relationship Id="rId10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5" Type="http://schemas.microsoft.com/office/2007/relationships/hdphoto" Target="../media/hdphoto11.wdp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microsoft.com/office/2007/relationships/hdphoto" Target="../media/hdphoto12.wdp"/><Relationship Id="rId9" Type="http://schemas.microsoft.com/office/2007/relationships/hdphoto" Target="../media/hdphoto20.wdp"/><Relationship Id="rId10" Type="http://schemas.openxmlformats.org/officeDocument/2006/relationships/image" Target="../media/image17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325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FlashPatch</a:t>
            </a:r>
            <a:r>
              <a:rPr lang="en-US" sz="3600" dirty="0" smtClean="0">
                <a:solidFill>
                  <a:schemeClr val="bg1"/>
                </a:solidFill>
              </a:rPr>
              <a:t>: Spreading Software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Updates over Flash Drives in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Under-connected Regions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932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/>
            </a:r>
            <a:br>
              <a:rPr lang="en-US" sz="2000" dirty="0">
                <a:latin typeface="Helvetica"/>
                <a:cs typeface="Helvetica"/>
              </a:rPr>
            </a:br>
            <a:endParaRPr lang="en-US" sz="2000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5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th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ACM DEV – San Jose, California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5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December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2014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32443"/>
              </p:ext>
            </p:extLst>
          </p:nvPr>
        </p:nvGraphicFramePr>
        <p:xfrm>
          <a:off x="685800" y="3445932"/>
          <a:ext cx="7772400" cy="102291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66028"/>
                <a:gridCol w="3506372"/>
              </a:tblGrid>
              <a:tr h="10229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/>
                          <a:cs typeface="Helvetica"/>
                        </a:rPr>
                        <a:t>Henry Corrigan-Gibbs</a:t>
                      </a:r>
                    </a:p>
                    <a:p>
                      <a:pPr algn="ctr"/>
                      <a:r>
                        <a:rPr lang="en-US" sz="240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/>
                          <a:cs typeface="Helvetica"/>
                        </a:rPr>
                        <a:t>Stanford</a:t>
                      </a:r>
                      <a:endParaRPr lang="en-US" sz="2400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/>
                          <a:cs typeface="Helvetica"/>
                        </a:rPr>
                        <a:t>Jay Chen</a:t>
                      </a:r>
                    </a:p>
                    <a:p>
                      <a:pPr algn="ctr"/>
                      <a:r>
                        <a:rPr lang="en-US" sz="2400" i="1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Helvetica"/>
                          <a:cs typeface="Helvetica"/>
                        </a:rPr>
                        <a:t>NYU Abu Dhabi</a:t>
                      </a:r>
                      <a:endParaRPr lang="en-US" sz="2400" i="1" dirty="0">
                        <a:solidFill>
                          <a:schemeClr val="bg1">
                            <a:lumMod val="8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8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99" y="2743199"/>
            <a:ext cx="4360427" cy="2627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33657"/>
            <a:ext cx="414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Use a vector for </a:t>
            </a:r>
            <a:r>
              <a:rPr lang="en-US" sz="3200" b="1" dirty="0" smtClean="0">
                <a:solidFill>
                  <a:srgbClr val="FF0000"/>
                </a:solidFill>
                <a:latin typeface="Helvetica"/>
                <a:cs typeface="Helvetica"/>
              </a:rPr>
              <a:t>virus transmission</a:t>
            </a:r>
            <a:r>
              <a:rPr lang="en-US" sz="3200" dirty="0" smtClean="0">
                <a:latin typeface="Helvetica"/>
                <a:cs typeface="Helvetica"/>
              </a:rPr>
              <a:t>…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133" y="5100150"/>
            <a:ext cx="414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Helvetica"/>
                <a:cs typeface="Helvetica"/>
              </a:rPr>
              <a:t>…as a vector for</a:t>
            </a:r>
            <a:br>
              <a:rPr lang="en-US" sz="3200" dirty="0" smtClean="0">
                <a:latin typeface="Helvetica"/>
                <a:cs typeface="Helvetica"/>
              </a:rPr>
            </a:br>
            <a:r>
              <a:rPr lang="en-US" sz="3200" b="1" dirty="0" smtClean="0">
                <a:solidFill>
                  <a:srgbClr val="008000"/>
                </a:solidFill>
                <a:latin typeface="Helvetica"/>
                <a:cs typeface="Helvetica"/>
              </a:rPr>
              <a:t>update propagation</a:t>
            </a:r>
            <a:r>
              <a:rPr lang="en-US" sz="3200" dirty="0" smtClean="0">
                <a:latin typeface="Helvetica"/>
                <a:cs typeface="Helvetica"/>
              </a:rPr>
              <a:t>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3073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67" y="3240403"/>
            <a:ext cx="3448366" cy="3448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Flash Drives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565977"/>
            <a:ext cx="330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…are ubiquitous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9066" y="3341197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…are high-</a:t>
            </a:r>
          </a:p>
          <a:p>
            <a:pPr algn="ctr"/>
            <a:r>
              <a:rPr lang="en-US" sz="3200" dirty="0" smtClean="0">
                <a:latin typeface="Helvetica"/>
                <a:cs typeface="Helvetica"/>
              </a:rPr>
              <a:t>bandwidth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9933" y="5623019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Helvetica"/>
                <a:cs typeface="Helvetica"/>
              </a:rPr>
              <a:t>… circulate quickly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9911"/>
            <a:ext cx="2396066" cy="2396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797" y="1567532"/>
            <a:ext cx="2254639" cy="22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FlashPatch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Copy updates to/from flash drives </a:t>
            </a:r>
            <a:br>
              <a:rPr lang="en-US" dirty="0" smtClean="0"/>
            </a:br>
            <a:r>
              <a:rPr lang="en-US" dirty="0" smtClean="0"/>
              <a:t>as they go by</a:t>
            </a:r>
          </a:p>
          <a:p>
            <a:endParaRPr lang="en-US" sz="1200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Updates “piggyback” on the</a:t>
            </a:r>
            <a:br>
              <a:rPr lang="en-US" dirty="0" smtClean="0"/>
            </a:br>
            <a:r>
              <a:rPr lang="en-US" b="1" dirty="0" smtClean="0">
                <a:solidFill>
                  <a:srgbClr val="660066"/>
                </a:solidFill>
              </a:rPr>
              <a:t>pre-existing flow</a:t>
            </a:r>
            <a:r>
              <a:rPr lang="en-US" dirty="0" smtClean="0"/>
              <a:t> of flash drives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4800" y="3136899"/>
            <a:ext cx="2946400" cy="1587501"/>
          </a:xfrm>
          <a:prstGeom prst="wedgeRoundRectCallout">
            <a:avLst>
              <a:gd name="adj1" fmla="val 70201"/>
              <a:gd name="adj2" fmla="val 15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Helvetica"/>
              </a:rPr>
              <a:t>NO CHANGE in user behavior required</a:t>
            </a:r>
            <a:r>
              <a:rPr lang="en-US" sz="2800" b="1" dirty="0" smtClean="0">
                <a:solidFill>
                  <a:schemeClr val="tx1"/>
                </a:solidFill>
                <a:latin typeface="Helvetica"/>
              </a:rPr>
              <a:t>!!!</a:t>
            </a:r>
            <a:endParaRPr lang="en-US" sz="2800" b="1" dirty="0">
              <a:solidFill>
                <a:schemeClr val="tx1"/>
              </a:solidFill>
              <a:latin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2" y="2363316"/>
            <a:ext cx="3141132" cy="22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7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6" y="3656202"/>
            <a:ext cx="1117601" cy="12107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46136" y="3503805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Right Arrow 27"/>
          <p:cNvSpPr/>
          <p:nvPr/>
        </p:nvSpPr>
        <p:spPr>
          <a:xfrm rot="391340">
            <a:off x="2266577" y="812070"/>
            <a:ext cx="2717074" cy="76496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6095" y="380404"/>
            <a:ext cx="352213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FlashPatch</a:t>
            </a:r>
            <a:r>
              <a:rPr lang="en-US" sz="3200" dirty="0" smtClean="0">
                <a:latin typeface="Helvetica"/>
                <a:cs typeface="Helvetica"/>
              </a:rPr>
              <a:t> is a daemon that runs on all clients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334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6" y="3656202"/>
            <a:ext cx="1117601" cy="12107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46136" y="3503805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1984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67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821359" y="4095257"/>
            <a:ext cx="1360999" cy="5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821359" y="4095257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50407" y="4017638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7957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92319">
            <a:off x="7974336" y="3892656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292319">
            <a:off x="8503384" y="3959712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360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092319">
            <a:off x="7974336" y="3892656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292319">
            <a:off x="8503384" y="3959712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052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897201">
            <a:off x="4048575" y="1800401"/>
            <a:ext cx="2717074" cy="964500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38290" y="273275"/>
            <a:ext cx="4678512" cy="17200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Helvetica"/>
              </a:rPr>
              <a:t>Expensive, low-bandwidth connection…</a:t>
            </a:r>
          </a:p>
          <a:p>
            <a:endParaRPr lang="en-US" sz="2000" dirty="0">
              <a:solidFill>
                <a:schemeClr val="tx1"/>
              </a:solidFill>
              <a:latin typeface="Helvetica"/>
            </a:endParaRPr>
          </a:p>
          <a:p>
            <a:pPr algn="r"/>
            <a:r>
              <a:rPr lang="en-US" sz="3000" dirty="0">
                <a:solidFill>
                  <a:schemeClr val="tx1"/>
                </a:solidFill>
                <a:latin typeface="Helvetica"/>
              </a:rPr>
              <a:t>…good enough for email</a:t>
            </a:r>
          </a:p>
        </p:txBody>
      </p:sp>
    </p:spTree>
    <p:extLst>
      <p:ext uri="{BB962C8B-B14F-4D97-AF65-F5344CB8AC3E}">
        <p14:creationId xmlns:p14="http://schemas.microsoft.com/office/powerpoint/2010/main" val="353086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11835">
            <a:off x="7702809" y="4631327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9511835">
            <a:off x="8224217" y="4395836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915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11835">
            <a:off x="7702809" y="4631327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9511835">
            <a:off x="8224217" y="4395836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2874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72764">
            <a:off x="7572226" y="1831617"/>
            <a:ext cx="1360999" cy="5249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572764">
            <a:off x="8045646" y="1913345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1659294" y="431135"/>
            <a:ext cx="4876799" cy="2015131"/>
          </a:xfrm>
          <a:prstGeom prst="wedgeRoundRectCallout">
            <a:avLst>
              <a:gd name="adj1" fmla="val 72281"/>
              <a:gd name="adj2" fmla="val 2725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G:\Videos\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MJ.mov</a:t>
            </a:r>
            <a:endParaRPr lang="en-US" sz="2400" dirty="0" smtClean="0">
              <a:solidFill>
                <a:schemeClr val="tx1"/>
              </a:solidFill>
              <a:latin typeface="Courier"/>
              <a:cs typeface="Courier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…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G:\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FlashPatch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\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data.db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2400" dirty="0">
                <a:solidFill>
                  <a:schemeClr val="tx1"/>
                </a:solidFill>
                <a:latin typeface="Courier"/>
                <a:cs typeface="Courier"/>
              </a:rPr>
              <a:t>G:\</a:t>
            </a:r>
            <a:r>
              <a:rPr lang="en-US" sz="2400" dirty="0" err="1">
                <a:solidFill>
                  <a:schemeClr val="tx1"/>
                </a:solidFill>
                <a:latin typeface="Courier"/>
                <a:cs typeface="Courier"/>
              </a:rPr>
              <a:t>FlashPatch</a:t>
            </a:r>
            <a:r>
              <a:rPr lang="en-US" sz="2400" dirty="0" smtClean="0">
                <a:solidFill>
                  <a:schemeClr val="tx1"/>
                </a:solidFill>
                <a:latin typeface="Courier"/>
                <a:cs typeface="Courier"/>
              </a:rPr>
              <a:t>\</a:t>
            </a:r>
            <a:r>
              <a:rPr lang="en-US" sz="2400" dirty="0" err="1" smtClean="0">
                <a:solidFill>
                  <a:schemeClr val="tx1"/>
                </a:solidFill>
                <a:latin typeface="Courier"/>
                <a:cs typeface="Courier"/>
              </a:rPr>
              <a:t>README.txt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3682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834" y="4944181"/>
            <a:ext cx="2046328" cy="8041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67536" y="4939277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670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390" y="4110680"/>
            <a:ext cx="2046328" cy="8041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08092" y="4105776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593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20" name="Explosion 2 19"/>
          <p:cNvSpPr/>
          <p:nvPr/>
        </p:nvSpPr>
        <p:spPr>
          <a:xfrm rot="1735969">
            <a:off x="5708291" y="3351344"/>
            <a:ext cx="2877375" cy="2222032"/>
          </a:xfrm>
          <a:prstGeom prst="irregularSeal2">
            <a:avLst/>
          </a:prstGeom>
          <a:solidFill>
            <a:srgbClr val="2BF00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390" y="4110680"/>
            <a:ext cx="2046328" cy="8041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08092" y="4105776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Helvetica"/>
                <a:cs typeface="Helvetic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635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4774429" y="2827868"/>
            <a:ext cx="1151723" cy="1824974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954" y="4035761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570133" y="2827867"/>
            <a:ext cx="1168228" cy="208375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5045789" y="1750733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631" y="4306269"/>
            <a:ext cx="1117601" cy="12107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321255" y="2269067"/>
            <a:ext cx="3877699" cy="1323573"/>
          </a:xfrm>
          <a:prstGeom prst="wedgeRoundRectCallout">
            <a:avLst>
              <a:gd name="adj1" fmla="val 42659"/>
              <a:gd name="adj2" fmla="val 7049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version: 15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data:    [virus </a:t>
            </a:r>
            <a:r>
              <a:rPr lang="en-US" sz="2200" dirty="0" err="1" smtClean="0">
                <a:solidFill>
                  <a:schemeClr val="tx1"/>
                </a:solidFill>
                <a:latin typeface="Courier"/>
                <a:cs typeface="Courier"/>
              </a:rPr>
              <a:t>defs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]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sig</a:t>
            </a:r>
            <a:r>
              <a:rPr lang="en-US" sz="2200" dirty="0">
                <a:solidFill>
                  <a:schemeClr val="tx1"/>
                </a:solidFill>
                <a:latin typeface="Courier"/>
                <a:cs typeface="Courier"/>
              </a:rPr>
              <a:t>:     0x182fbc91d</a:t>
            </a:r>
            <a:r>
              <a:rPr lang="en-US" sz="2200" dirty="0" smtClean="0">
                <a:solidFill>
                  <a:schemeClr val="tx1"/>
                </a:solidFill>
                <a:latin typeface="Courier"/>
                <a:cs typeface="Courier"/>
              </a:rPr>
              <a:t>…</a:t>
            </a:r>
            <a:endParaRPr lang="en-US" sz="2200" dirty="0">
              <a:solidFill>
                <a:schemeClr val="tx1"/>
              </a:solidFill>
              <a:latin typeface="Courier"/>
              <a:cs typeface="Courie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75623" y="5564426"/>
            <a:ext cx="1862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Symantec</a:t>
            </a:r>
          </a:p>
          <a:p>
            <a:pPr algn="ctr"/>
            <a:r>
              <a:rPr lang="en-US" sz="2000" b="1" dirty="0">
                <a:latin typeface="Helvetica"/>
                <a:cs typeface="Helvetica"/>
              </a:rPr>
              <a:t>s</a:t>
            </a:r>
            <a:r>
              <a:rPr lang="en-US" sz="2000" b="1" dirty="0" smtClean="0">
                <a:latin typeface="Helvetica"/>
                <a:cs typeface="Helvetica"/>
              </a:rPr>
              <a:t>erver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6990" y="5550374"/>
            <a:ext cx="1862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Computer running Symantec AV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31" name="12-Point Star 30"/>
          <p:cNvSpPr/>
          <p:nvPr/>
        </p:nvSpPr>
        <p:spPr>
          <a:xfrm>
            <a:off x="3944096" y="3794358"/>
            <a:ext cx="779020" cy="779020"/>
          </a:xfrm>
          <a:prstGeom prst="star12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9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Consistency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Single vendor 			</a:t>
            </a:r>
            <a:r>
              <a:rPr lang="en-US" dirty="0" smtClean="0">
                <a:sym typeface="Wingdings"/>
              </a:rPr>
              <a:t>		No conflicting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									updates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b="1" dirty="0" smtClean="0"/>
              <a:t>Security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Digital signatures 	</a:t>
            </a:r>
            <a:r>
              <a:rPr lang="en-US" dirty="0" smtClean="0">
                <a:sym typeface="Wingdings"/>
              </a:rPr>
              <a:t> 	No “impostor”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											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7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7138" y="4298375"/>
            <a:ext cx="662769" cy="18325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2510335" y="5180780"/>
            <a:ext cx="1738188" cy="670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0928" y="5171007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“4”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9614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1405467" y="2793999"/>
            <a:ext cx="1490133" cy="1202267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67" y="3379185"/>
            <a:ext cx="982132" cy="151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Connector 29"/>
          <p:cNvCxnSpPr/>
          <p:nvPr/>
        </p:nvCxnSpPr>
        <p:spPr>
          <a:xfrm flipV="1">
            <a:off x="4097694" y="1680140"/>
            <a:ext cx="1422572" cy="1113859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5294" y="3230526"/>
            <a:ext cx="1422572" cy="1031031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loud 3"/>
          <p:cNvSpPr/>
          <p:nvPr/>
        </p:nvSpPr>
        <p:spPr>
          <a:xfrm>
            <a:off x="1947162" y="2077157"/>
            <a:ext cx="2540000" cy="169333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605" y="3527781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6" y="883381"/>
            <a:ext cx="1117601" cy="12107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64666" y="730984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75" y="553209"/>
            <a:ext cx="1117601" cy="1210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81" y="2897472"/>
            <a:ext cx="1336424" cy="111858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81241" y="2714059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131" y="3653854"/>
            <a:ext cx="1117601" cy="12107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046131" y="3501457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  <a:endParaRPr lang="en-US" sz="36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199" y="5346246"/>
            <a:ext cx="1336424" cy="11185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82359" y="5162833"/>
            <a:ext cx="1032934" cy="1032934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Helvetica"/>
                <a:cs typeface="Helvetica"/>
              </a:rPr>
              <a:t>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7138" y="4298375"/>
            <a:ext cx="662769" cy="18325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0928" y="5171007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“4”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5806860" y="4025830"/>
            <a:ext cx="1738188" cy="67042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427453" y="4016057"/>
            <a:ext cx="7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“4”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1242" y="3530537"/>
            <a:ext cx="2218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FF0000"/>
                </a:solidFill>
                <a:latin typeface="Helvetica"/>
                <a:cs typeface="Helvetica"/>
              </a:rPr>
              <a:t>X</a:t>
            </a:r>
            <a:endParaRPr lang="en-US" sz="10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6427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69999" y="683684"/>
            <a:ext cx="6011336" cy="1794932"/>
          </a:xfrm>
          <a:prstGeom prst="wedgeRoundRectCallout">
            <a:avLst>
              <a:gd name="adj1" fmla="val 38967"/>
              <a:gd name="adj2" fmla="val 1100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736600"/>
            <a:ext cx="5537200" cy="1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932374" y="3423977"/>
            <a:ext cx="5659345" cy="2475551"/>
          </a:xfrm>
          <a:prstGeom prst="cloudCallout">
            <a:avLst>
              <a:gd name="adj1" fmla="val 28486"/>
              <a:gd name="adj2" fmla="val -764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Helvetica"/>
              </a:rPr>
              <a:t>Wait a minute</a:t>
            </a:r>
            <a:r>
              <a:rPr lang="en-US" sz="3200" dirty="0" smtClean="0">
                <a:solidFill>
                  <a:schemeClr val="tx1"/>
                </a:solidFill>
                <a:latin typeface="Helvetica"/>
              </a:rPr>
              <a:t>…</a:t>
            </a:r>
            <a:endParaRPr lang="en-US" sz="3200" dirty="0">
              <a:solidFill>
                <a:schemeClr val="tx1"/>
              </a:solidFill>
              <a:latin typeface="Helvetica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Helvetica"/>
              </a:rPr>
              <a:t>1,197.3 MB !?!?!</a:t>
            </a:r>
          </a:p>
        </p:txBody>
      </p:sp>
    </p:spTree>
    <p:extLst>
      <p:ext uri="{BB962C8B-B14F-4D97-AF65-F5344CB8AC3E}">
        <p14:creationId xmlns:p14="http://schemas.microsoft.com/office/powerpoint/2010/main" val="240804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Build a system for distributing software updates that:</a:t>
            </a:r>
          </a:p>
          <a:p>
            <a:pPr marL="0" indent="0">
              <a:buNone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Requires no new </a:t>
            </a:r>
            <a:r>
              <a:rPr lang="en-US" dirty="0" smtClean="0"/>
              <a:t>hardware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		</a:t>
            </a:r>
            <a:r>
              <a:rPr lang="en-US" b="1" dirty="0" smtClean="0">
                <a:solidFill>
                  <a:srgbClr val="008000"/>
                </a:solidFill>
              </a:rPr>
              <a:t>Runs on JWXPBs </a:t>
            </a:r>
            <a:r>
              <a:rPr lang="en-US" sz="2000" b="1" dirty="0" smtClean="0">
                <a:solidFill>
                  <a:srgbClr val="008000"/>
                </a:solidFill>
              </a:rPr>
              <a:t>(Junky Windows XP Boxes)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Requires no training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		</a:t>
            </a:r>
            <a:r>
              <a:rPr lang="en-US" b="1" dirty="0" smtClean="0">
                <a:solidFill>
                  <a:srgbClr val="008000"/>
                </a:solidFill>
              </a:rPr>
              <a:t>No user intervention after install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Is more effective than </a:t>
            </a:r>
            <a:r>
              <a:rPr lang="en-US" i="1" dirty="0"/>
              <a:t>status </a:t>
            </a:r>
            <a:r>
              <a:rPr lang="en-US" i="1" dirty="0" smtClean="0"/>
              <a:t>quo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</a:p>
          <a:p>
            <a:pPr marL="514350" indent="-514350">
              <a:buFont typeface="+mj-lt"/>
              <a:buAutoNum type="arabicPeriod" startAt="3"/>
            </a:pPr>
            <a:endParaRPr lang="en-US" i="1" dirty="0" smtClean="0"/>
          </a:p>
          <a:p>
            <a:pPr marL="514350" indent="-514350">
              <a:buFont typeface="+mj-lt"/>
              <a:buAutoNum type="arabicPeriod" startAt="3"/>
            </a:pPr>
            <a:endParaRPr lang="en-US" i="1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0266" y="1434571"/>
            <a:ext cx="1100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00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598" y="2602971"/>
            <a:ext cx="1100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100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399" y="4807112"/>
            <a:ext cx="1100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E46C0A"/>
                </a:solidFill>
                <a:latin typeface="Helvetica"/>
                <a:cs typeface="Helvetica"/>
              </a:rPr>
              <a:t>?</a:t>
            </a:r>
            <a:endParaRPr lang="en-US" sz="10000" b="1" dirty="0">
              <a:solidFill>
                <a:srgbClr val="E46C0A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83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 design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Evaluation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3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quickly do flash drives move?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prevalent are viruses? Which ones?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</a:t>
            </a:r>
            <a:r>
              <a:rPr lang="en-US" dirty="0" err="1"/>
              <a:t>FlashPatch</a:t>
            </a:r>
            <a:r>
              <a:rPr lang="en-US" dirty="0"/>
              <a:t> effective?</a:t>
            </a:r>
          </a:p>
        </p:txBody>
      </p:sp>
    </p:spTree>
    <p:extLst>
      <p:ext uri="{BB962C8B-B14F-4D97-AF65-F5344CB8AC3E}">
        <p14:creationId xmlns:p14="http://schemas.microsoft.com/office/powerpoint/2010/main" val="373382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Virus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Based on open-source </a:t>
            </a:r>
            <a:r>
              <a:rPr lang="en-US" dirty="0" err="1" smtClean="0"/>
              <a:t>ClamAV</a:t>
            </a:r>
            <a:endParaRPr lang="en-US" dirty="0" smtClean="0"/>
          </a:p>
          <a:p>
            <a:r>
              <a:rPr lang="en-US" dirty="0" smtClean="0"/>
              <a:t>3,400 lines of C#</a:t>
            </a:r>
          </a:p>
          <a:p>
            <a:r>
              <a:rPr lang="en-US" dirty="0" smtClean="0"/>
              <a:t>Spreads DB updates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via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FlashPatch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/>
              <a:t>Scans all inserted flash drives for viruses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/>
              <a:t>Sends back “</a:t>
            </a:r>
            <a:r>
              <a:rPr lang="en-US" sz="2800" dirty="0" err="1" smtClean="0"/>
              <a:t>anonymized</a:t>
            </a:r>
            <a:r>
              <a:rPr lang="en-US" sz="2800" dirty="0" smtClean="0"/>
              <a:t>” log files</a:t>
            </a:r>
            <a:endParaRPr lang="en-US" sz="2800" dirty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84" r="-13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356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1766"/>
            <a:ext cx="9144000" cy="47455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79661">
            <a:off x="3680230" y="3344282"/>
            <a:ext cx="1510032" cy="62975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842934" y="4542308"/>
            <a:ext cx="304799" cy="304799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7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200" y="4735186"/>
            <a:ext cx="6790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Helvetica"/>
                <a:cs typeface="Helvetica"/>
              </a:rPr>
              <a:t>Hohoe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Population: 	50,000 people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Handful of Internet cafés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Mostly EDGE with some 3G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229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Informed consent</a:t>
            </a:r>
          </a:p>
          <a:p>
            <a:r>
              <a:rPr lang="en-US" dirty="0" smtClean="0"/>
              <a:t>Resource use (flash space)</a:t>
            </a:r>
          </a:p>
          <a:p>
            <a:r>
              <a:rPr lang="en-US" dirty="0" smtClean="0"/>
              <a:t>Limited distribution (we install the daemon)</a:t>
            </a:r>
          </a:p>
          <a:p>
            <a:r>
              <a:rPr lang="en-US" dirty="0" smtClean="0"/>
              <a:t>Opt out</a:t>
            </a:r>
          </a:p>
          <a:p>
            <a:r>
              <a:rPr lang="en-US" dirty="0" smtClean="0"/>
              <a:t>Privacy (MACs, IPs, file names)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0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9774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Deployed at:</a:t>
            </a:r>
          </a:p>
          <a:p>
            <a:r>
              <a:rPr lang="en-US" dirty="0" smtClean="0"/>
              <a:t>6 Internet cafes</a:t>
            </a:r>
          </a:p>
          <a:p>
            <a:r>
              <a:rPr lang="en-US" dirty="0" smtClean="0"/>
              <a:t>1 secondary school</a:t>
            </a:r>
          </a:p>
          <a:p>
            <a:r>
              <a:rPr lang="en-US" dirty="0" smtClean="0"/>
              <a:t>1 graphic design shop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63 </a:t>
            </a:r>
            <a:r>
              <a:rPr lang="en-US" dirty="0" smtClean="0"/>
              <a:t>machines total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Between July 2013 and March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533" y="1600201"/>
            <a:ext cx="3311361" cy="31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99" b="-5599"/>
          <a:stretch/>
        </p:blipFill>
        <p:spPr>
          <a:xfrm>
            <a:off x="212736" y="1537462"/>
            <a:ext cx="8660388" cy="41442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Q1: </a:t>
            </a:r>
            <a:r>
              <a:rPr lang="en-US" sz="3600" dirty="0"/>
              <a:t>How quickly do flash drives </a:t>
            </a:r>
            <a:r>
              <a:rPr lang="en-US" sz="3600" dirty="0" smtClean="0"/>
              <a:t>move</a:t>
            </a:r>
            <a:r>
              <a:rPr lang="en-US" sz="3600" dirty="0"/>
              <a:t>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6311037" y="5405887"/>
            <a:ext cx="2125128" cy="1239492"/>
          </a:xfrm>
          <a:prstGeom prst="wedgeRoundRectCallout">
            <a:avLst>
              <a:gd name="adj1" fmla="val 58574"/>
              <a:gd name="adj2" fmla="val -1013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14 machines saw no flash drives 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321176" y="1278573"/>
            <a:ext cx="2506133" cy="1239492"/>
          </a:xfrm>
          <a:prstGeom prst="wedgeRoundRectCallout">
            <a:avLst>
              <a:gd name="adj1" fmla="val -10945"/>
              <a:gd name="adj2" fmla="val 9127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Half of the machines saw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10+</a:t>
            </a: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 drives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462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8" t="-3151" r="-4042" b="-2572"/>
          <a:stretch/>
        </p:blipFill>
        <p:spPr>
          <a:xfrm rot="16200000">
            <a:off x="1525632" y="-119606"/>
            <a:ext cx="5735741" cy="82584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Q1: </a:t>
            </a:r>
            <a:r>
              <a:rPr lang="en-US" sz="3600" dirty="0"/>
              <a:t>How quickly do flash drives </a:t>
            </a:r>
            <a:r>
              <a:rPr lang="en-US" sz="3600" dirty="0" smtClean="0"/>
              <a:t>move</a:t>
            </a:r>
            <a:r>
              <a:rPr lang="en-US" sz="3600" dirty="0"/>
              <a:t>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414868" y="1417638"/>
            <a:ext cx="2271932" cy="1239492"/>
          </a:xfrm>
          <a:prstGeom prst="wedgeRoundRectCallout">
            <a:avLst>
              <a:gd name="adj1" fmla="val -66758"/>
              <a:gd name="adj2" fmla="val 847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Large connected component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00997" y="3584727"/>
            <a:ext cx="1736355" cy="1559275"/>
          </a:xfrm>
          <a:prstGeom prst="ellipse">
            <a:avLst/>
          </a:prstGeom>
          <a:noFill/>
          <a:ln w="38100" cmpd="sng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621322" y="5513728"/>
            <a:ext cx="2304757" cy="990846"/>
          </a:xfrm>
          <a:prstGeom prst="wedgeRoundRectCallout">
            <a:avLst>
              <a:gd name="adj1" fmla="val 76033"/>
              <a:gd name="adj2" fmla="val -14222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Disconnected machines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01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the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Example: 100 MB software update</a:t>
            </a:r>
            <a:endParaRPr lang="en-US" sz="2800" dirty="0" smtClean="0"/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2800" b="1" dirty="0" smtClean="0"/>
              <a:t>Cost</a:t>
            </a:r>
          </a:p>
          <a:p>
            <a:r>
              <a:rPr lang="en-US" sz="2800" dirty="0" smtClean="0"/>
              <a:t>100 MB download: </a:t>
            </a:r>
            <a:r>
              <a:rPr lang="en-US" sz="2800" b="1" dirty="0" smtClean="0">
                <a:solidFill>
                  <a:srgbClr val="800000"/>
                </a:solidFill>
              </a:rPr>
              <a:t>USD 5.64</a:t>
            </a:r>
            <a:r>
              <a:rPr lang="en-US" sz="2800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(MTN Nigeria)</a:t>
            </a:r>
          </a:p>
          <a:p>
            <a:r>
              <a:rPr lang="en-US" sz="2800" dirty="0" smtClean="0"/>
              <a:t>Daily GDP per capita: USD 8.23 </a:t>
            </a:r>
            <a:r>
              <a:rPr lang="en-US" sz="2000" dirty="0" smtClean="0">
                <a:solidFill>
                  <a:srgbClr val="7F7F7F"/>
                </a:solidFill>
              </a:rPr>
              <a:t>(World Bank)</a:t>
            </a:r>
          </a:p>
          <a:p>
            <a:endParaRPr lang="en-US" sz="1200" b="1" dirty="0" smtClean="0"/>
          </a:p>
          <a:p>
            <a:pPr marL="0" indent="0">
              <a:buNone/>
            </a:pPr>
            <a:r>
              <a:rPr lang="en-US" sz="2800" b="1" dirty="0" smtClean="0"/>
              <a:t>Time</a:t>
            </a:r>
          </a:p>
          <a:p>
            <a:r>
              <a:rPr lang="en-US" sz="2800" dirty="0" smtClean="0"/>
              <a:t>On EDGE, get 120 Kb/s max throughput</a:t>
            </a:r>
          </a:p>
          <a:p>
            <a:r>
              <a:rPr lang="en-US" sz="2800" b="1" dirty="0" smtClean="0">
                <a:solidFill>
                  <a:srgbClr val="800000"/>
                </a:solidFill>
                <a:sym typeface="Wingdings"/>
              </a:rPr>
              <a:t>Two hours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to download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963334" y="829731"/>
            <a:ext cx="6180666" cy="1485371"/>
          </a:xfrm>
          <a:prstGeom prst="wedgeRoundRectCallout">
            <a:avLst>
              <a:gd name="adj1" fmla="val -22159"/>
              <a:gd name="adj2" fmla="val 8459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Helvetica"/>
              </a:rPr>
              <a:t>Offline computers are </a:t>
            </a:r>
            <a:r>
              <a:rPr lang="en-US" sz="3200" b="1" i="1" dirty="0" smtClean="0">
                <a:solidFill>
                  <a:schemeClr val="tx1"/>
                </a:solidFill>
                <a:latin typeface="Helvetica"/>
              </a:rPr>
              <a:t>never</a:t>
            </a:r>
            <a:r>
              <a:rPr lang="en-US" sz="3200" b="1" dirty="0">
                <a:solidFill>
                  <a:schemeClr val="tx1"/>
                </a:solidFill>
                <a:latin typeface="Helvetica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Helvetica"/>
              </a:rPr>
              <a:t>able to download updates. </a:t>
            </a:r>
            <a:endParaRPr lang="en-US" sz="3200" b="1" dirty="0">
              <a:solidFill>
                <a:schemeClr val="tx1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5465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Q2: </a:t>
            </a:r>
            <a:r>
              <a:rPr lang="en-US" dirty="0"/>
              <a:t>How </a:t>
            </a:r>
            <a:r>
              <a:rPr lang="en-US" dirty="0" smtClean="0"/>
              <a:t>prevalent are viruses?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51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Q2: </a:t>
            </a:r>
            <a:r>
              <a:rPr lang="en-US" dirty="0"/>
              <a:t>How </a:t>
            </a:r>
            <a:r>
              <a:rPr lang="en-US" dirty="0" smtClean="0"/>
              <a:t>prevalent are viruses?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Scanned 1,242 flash drives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233</a:t>
            </a:r>
            <a:r>
              <a:rPr lang="en-US" dirty="0" smtClean="0"/>
              <a:t> had at least one infected file (19%)</a:t>
            </a:r>
          </a:p>
          <a:p>
            <a:pPr lvl="1"/>
            <a:r>
              <a:rPr lang="en-US" dirty="0" smtClean="0"/>
              <a:t>10% of drives had 6+ infected files</a:t>
            </a:r>
          </a:p>
          <a:p>
            <a:r>
              <a:rPr lang="en-US" dirty="0" smtClean="0"/>
              <a:t>48 distinct virus types</a:t>
            </a:r>
          </a:p>
          <a:p>
            <a:pPr lvl="1"/>
            <a:r>
              <a:rPr lang="en-US" dirty="0" smtClean="0"/>
              <a:t>Max: 	130 sightings</a:t>
            </a:r>
          </a:p>
          <a:p>
            <a:pPr lvl="1"/>
            <a:r>
              <a:rPr lang="en-US" dirty="0" smtClean="0"/>
              <a:t>Min: 	1 sighting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660066"/>
                </a:solidFill>
              </a:rPr>
              <a:t>… and </a:t>
            </a:r>
            <a:r>
              <a:rPr lang="en-US" sz="2400" b="1" dirty="0" err="1" smtClean="0">
                <a:solidFill>
                  <a:srgbClr val="660066"/>
                </a:solidFill>
              </a:rPr>
              <a:t>ClamAV</a:t>
            </a:r>
            <a:r>
              <a:rPr lang="en-US" sz="2400" b="1" dirty="0" smtClean="0">
                <a:solidFill>
                  <a:srgbClr val="660066"/>
                </a:solidFill>
              </a:rPr>
              <a:t> doesn’t catch everything…</a:t>
            </a:r>
            <a:endParaRPr lang="en-US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1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Q2: </a:t>
            </a:r>
            <a:r>
              <a:rPr lang="en-US" dirty="0"/>
              <a:t>How </a:t>
            </a:r>
            <a:r>
              <a:rPr lang="en-US" dirty="0" smtClean="0"/>
              <a:t>prevalent are viruses?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1" r="1978"/>
          <a:stretch/>
        </p:blipFill>
        <p:spPr>
          <a:xfrm>
            <a:off x="600859" y="1417638"/>
            <a:ext cx="7930589" cy="5108815"/>
          </a:xfrm>
        </p:spPr>
      </p:pic>
      <p:sp>
        <p:nvSpPr>
          <p:cNvPr id="9" name="Rounded Rectangular Callout 8"/>
          <p:cNvSpPr/>
          <p:nvPr/>
        </p:nvSpPr>
        <p:spPr>
          <a:xfrm>
            <a:off x="3348843" y="1774190"/>
            <a:ext cx="2460109" cy="990846"/>
          </a:xfrm>
          <a:prstGeom prst="wedgeRoundRectCallout">
            <a:avLst>
              <a:gd name="adj1" fmla="val -54750"/>
              <a:gd name="adj2" fmla="val 9301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Many </a:t>
            </a:r>
            <a:r>
              <a:rPr lang="en-US" sz="2400" b="1" dirty="0" smtClean="0">
                <a:solidFill>
                  <a:srgbClr val="0000FF"/>
                </a:solidFill>
                <a:latin typeface="Helvetica"/>
                <a:cs typeface="Helvetica"/>
              </a:rPr>
              <a:t>YOUNG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viruses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01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9" b="-164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Q3: Is </a:t>
            </a:r>
            <a:r>
              <a:rPr lang="en-US" dirty="0" err="1" smtClean="0"/>
              <a:t>FlashPatch</a:t>
            </a:r>
            <a:r>
              <a:rPr lang="en-US" dirty="0" smtClean="0"/>
              <a:t> effective?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401993" y="1774189"/>
            <a:ext cx="3075801" cy="1215761"/>
          </a:xfrm>
          <a:prstGeom prst="wedgeRoundRectCallout">
            <a:avLst>
              <a:gd name="adj1" fmla="val -58642"/>
              <a:gd name="adj2" fmla="val 1414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Helvetica"/>
                <a:cs typeface="Helvetica"/>
              </a:rPr>
              <a:t>FlashPatch</a:t>
            </a: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 protects ~30% of offline machines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981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Q3: Is </a:t>
            </a:r>
            <a:r>
              <a:rPr lang="en-US" dirty="0" err="1" smtClean="0"/>
              <a:t>FlashPatch</a:t>
            </a:r>
            <a:r>
              <a:rPr lang="en-US" dirty="0" smtClean="0"/>
              <a:t> effective?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0" r="-1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467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 design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Conclusions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660066"/>
                </a:solidFill>
              </a:rPr>
              <a:t>FlashPatch</a:t>
            </a:r>
            <a:r>
              <a:rPr lang="en-US" sz="2800" dirty="0" smtClean="0">
                <a:solidFill>
                  <a:srgbClr val="000000"/>
                </a:solidFill>
              </a:rPr>
              <a:t>: a system for spreading software updates in under-connected regions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—</a:t>
            </a:r>
            <a:r>
              <a:rPr lang="en-US" sz="2800" dirty="0" smtClean="0">
                <a:solidFill>
                  <a:srgbClr val="000000"/>
                </a:solidFill>
              </a:rPr>
              <a:t> No new hardware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— No training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660066"/>
                </a:solidFill>
              </a:rPr>
              <a:t>What’s next</a:t>
            </a:r>
          </a:p>
          <a:p>
            <a:r>
              <a:rPr lang="en-US" sz="2800" dirty="0" smtClean="0"/>
              <a:t>Could </a:t>
            </a:r>
            <a:r>
              <a:rPr lang="en-US" sz="2800" dirty="0" err="1"/>
              <a:t>FlashPatch</a:t>
            </a:r>
            <a:r>
              <a:rPr lang="en-US" sz="2800" dirty="0"/>
              <a:t> be built into a “real” AV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Are there other opportunities for HW-free ICTD?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388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Paradox of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DO update 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ime-consuming</a:t>
            </a:r>
          </a:p>
          <a:p>
            <a:pPr lvl="1"/>
            <a:r>
              <a:rPr lang="en-US" dirty="0" smtClean="0"/>
              <a:t>Unclear benefits</a:t>
            </a:r>
          </a:p>
          <a:p>
            <a:r>
              <a:rPr lang="en-US" dirty="0" smtClean="0"/>
              <a:t>If you DO NOT update</a:t>
            </a:r>
          </a:p>
          <a:p>
            <a:pPr lvl="1"/>
            <a:r>
              <a:rPr lang="en-US" dirty="0" smtClean="0"/>
              <a:t>Vulnerable to </a:t>
            </a:r>
            <a:r>
              <a:rPr lang="en-US" b="1" dirty="0" smtClean="0">
                <a:solidFill>
                  <a:srgbClr val="800000"/>
                </a:solidFill>
              </a:rPr>
              <a:t>flash-borne malware</a:t>
            </a:r>
          </a:p>
          <a:p>
            <a:pPr lvl="1"/>
            <a:r>
              <a:rPr lang="en-US" dirty="0" smtClean="0"/>
              <a:t>Software bugs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1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667" y="2709334"/>
            <a:ext cx="8009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Helvetica"/>
                <a:cs typeface="Helvetica"/>
              </a:rPr>
              <a:t>Is there a better way to spread software updates?</a:t>
            </a:r>
            <a:endParaRPr lang="en-US" sz="4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5445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5602" y="2839613"/>
            <a:ext cx="6059266" cy="1286934"/>
          </a:xfrm>
          <a:prstGeom prst="roundRect">
            <a:avLst/>
          </a:prstGeom>
          <a:solidFill>
            <a:srgbClr val="FFFF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a system for distributing software updates that is: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Realistic</a:t>
            </a:r>
            <a:r>
              <a:rPr lang="en-US" dirty="0" smtClean="0"/>
              <a:t>: no new hardware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0090"/>
                </a:solidFill>
              </a:rPr>
              <a:t>Easy to use</a:t>
            </a:r>
            <a:r>
              <a:rPr lang="en-US" dirty="0" smtClean="0"/>
              <a:t>: no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Effective</a:t>
            </a:r>
            <a:r>
              <a:rPr lang="en-US" dirty="0"/>
              <a:t>: faster/cheaper than </a:t>
            </a:r>
            <a:r>
              <a:rPr lang="en-US" i="1" dirty="0"/>
              <a:t>status quo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8" name="Right Arrow 7"/>
          <p:cNvSpPr/>
          <p:nvPr/>
        </p:nvSpPr>
        <p:spPr>
          <a:xfrm rot="10800000">
            <a:off x="6639950" y="2921001"/>
            <a:ext cx="1574800" cy="103293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 design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7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System design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9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7625</TotalTime>
  <Words>668</Words>
  <Application>Microsoft Macintosh PowerPoint</Application>
  <PresentationFormat>On-screen Show (4:3)</PresentationFormat>
  <Paragraphs>256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FlashPatch: Spreading Software Updates over Flash Drives in Under-connected Regions </vt:lpstr>
      <vt:lpstr>PowerPoint Presentation</vt:lpstr>
      <vt:lpstr>PowerPoint Presentation</vt:lpstr>
      <vt:lpstr>Let’s do the math</vt:lpstr>
      <vt:lpstr>Paradox of Updates</vt:lpstr>
      <vt:lpstr>PowerPoint Presentation</vt:lpstr>
      <vt:lpstr>Goal</vt:lpstr>
      <vt:lpstr>Outline</vt:lpstr>
      <vt:lpstr>Outline</vt:lpstr>
      <vt:lpstr>The Idea</vt:lpstr>
      <vt:lpstr>Flash Drives</vt:lpstr>
      <vt:lpstr>FlashPatch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works</vt:lpstr>
      <vt:lpstr>Properties</vt:lpstr>
      <vt:lpstr>PowerPoint Presentation</vt:lpstr>
      <vt:lpstr>PowerPoint Presentation</vt:lpstr>
      <vt:lpstr>Review: Goals</vt:lpstr>
      <vt:lpstr>Outline</vt:lpstr>
      <vt:lpstr>Research Questions</vt:lpstr>
      <vt:lpstr>Implementation: Virus scanner</vt:lpstr>
      <vt:lpstr>PowerPoint Presentation</vt:lpstr>
      <vt:lpstr>PowerPoint Presentation</vt:lpstr>
      <vt:lpstr>Ethical Considerations</vt:lpstr>
      <vt:lpstr>Deployment</vt:lpstr>
      <vt:lpstr>Q1: How quickly do flash drives move? </vt:lpstr>
      <vt:lpstr>Q1: How quickly do flash drives move? </vt:lpstr>
      <vt:lpstr>Q2: How prevalent are viruses?</vt:lpstr>
      <vt:lpstr>Q2: How prevalent are viruses?</vt:lpstr>
      <vt:lpstr>Q2: How prevalent are viruses?</vt:lpstr>
      <vt:lpstr>Q3: Is FlashPatch effective?</vt:lpstr>
      <vt:lpstr>Q3: Is FlashPatch effective?</vt:lpstr>
      <vt:lpstr>Outline</vt:lpstr>
      <vt:lpstr>Final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Corrigan-Gibbs</dc:creator>
  <cp:lastModifiedBy>Henry Corrigan-Gibbs</cp:lastModifiedBy>
  <cp:revision>608</cp:revision>
  <cp:lastPrinted>2014-12-06T01:15:13Z</cp:lastPrinted>
  <dcterms:created xsi:type="dcterms:W3CDTF">2014-04-09T18:50:47Z</dcterms:created>
  <dcterms:modified xsi:type="dcterms:W3CDTF">2014-12-06T01:15:51Z</dcterms:modified>
</cp:coreProperties>
</file>