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5"/>
  </p:notesMasterIdLst>
  <p:handoutMasterIdLst>
    <p:handoutMasterId r:id="rId86"/>
  </p:handoutMasterIdLst>
  <p:sldIdLst>
    <p:sldId id="256" r:id="rId2"/>
    <p:sldId id="353" r:id="rId3"/>
    <p:sldId id="261" r:id="rId4"/>
    <p:sldId id="269" r:id="rId5"/>
    <p:sldId id="320" r:id="rId6"/>
    <p:sldId id="322" r:id="rId7"/>
    <p:sldId id="271" r:id="rId8"/>
    <p:sldId id="268" r:id="rId9"/>
    <p:sldId id="264" r:id="rId10"/>
    <p:sldId id="266" r:id="rId11"/>
    <p:sldId id="278" r:id="rId12"/>
    <p:sldId id="279" r:id="rId13"/>
    <p:sldId id="291" r:id="rId14"/>
    <p:sldId id="292" r:id="rId15"/>
    <p:sldId id="273" r:id="rId16"/>
    <p:sldId id="368" r:id="rId17"/>
    <p:sldId id="280" r:id="rId18"/>
    <p:sldId id="401" r:id="rId19"/>
    <p:sldId id="402" r:id="rId20"/>
    <p:sldId id="403" r:id="rId21"/>
    <p:sldId id="323" r:id="rId22"/>
    <p:sldId id="324" r:id="rId23"/>
    <p:sldId id="325" r:id="rId24"/>
    <p:sldId id="326" r:id="rId25"/>
    <p:sldId id="327" r:id="rId26"/>
    <p:sldId id="328" r:id="rId27"/>
    <p:sldId id="282" r:id="rId28"/>
    <p:sldId id="283" r:id="rId29"/>
    <p:sldId id="372" r:id="rId30"/>
    <p:sldId id="370" r:id="rId31"/>
    <p:sldId id="300" r:id="rId32"/>
    <p:sldId id="331" r:id="rId33"/>
    <p:sldId id="333" r:id="rId34"/>
    <p:sldId id="334" r:id="rId35"/>
    <p:sldId id="335" r:id="rId36"/>
    <p:sldId id="329" r:id="rId37"/>
    <p:sldId id="319" r:id="rId38"/>
    <p:sldId id="337" r:id="rId39"/>
    <p:sldId id="338" r:id="rId40"/>
    <p:sldId id="339" r:id="rId41"/>
    <p:sldId id="374" r:id="rId42"/>
    <p:sldId id="375" r:id="rId43"/>
    <p:sldId id="343" r:id="rId44"/>
    <p:sldId id="349" r:id="rId45"/>
    <p:sldId id="344" r:id="rId46"/>
    <p:sldId id="347" r:id="rId47"/>
    <p:sldId id="345" r:id="rId48"/>
    <p:sldId id="346" r:id="rId49"/>
    <p:sldId id="354" r:id="rId50"/>
    <p:sldId id="348" r:id="rId51"/>
    <p:sldId id="356" r:id="rId52"/>
    <p:sldId id="376" r:id="rId53"/>
    <p:sldId id="358" r:id="rId54"/>
    <p:sldId id="355" r:id="rId55"/>
    <p:sldId id="352" r:id="rId56"/>
    <p:sldId id="377" r:id="rId57"/>
    <p:sldId id="378" r:id="rId58"/>
    <p:sldId id="379" r:id="rId59"/>
    <p:sldId id="361" r:id="rId60"/>
    <p:sldId id="380" r:id="rId61"/>
    <p:sldId id="382" r:id="rId62"/>
    <p:sldId id="385" r:id="rId63"/>
    <p:sldId id="384" r:id="rId64"/>
    <p:sldId id="405" r:id="rId65"/>
    <p:sldId id="394" r:id="rId66"/>
    <p:sldId id="386" r:id="rId67"/>
    <p:sldId id="388" r:id="rId68"/>
    <p:sldId id="387" r:id="rId69"/>
    <p:sldId id="391" r:id="rId70"/>
    <p:sldId id="359" r:id="rId71"/>
    <p:sldId id="392" r:id="rId72"/>
    <p:sldId id="262" r:id="rId73"/>
    <p:sldId id="389" r:id="rId74"/>
    <p:sldId id="408" r:id="rId75"/>
    <p:sldId id="263" r:id="rId76"/>
    <p:sldId id="395" r:id="rId77"/>
    <p:sldId id="396" r:id="rId78"/>
    <p:sldId id="397" r:id="rId79"/>
    <p:sldId id="398" r:id="rId80"/>
    <p:sldId id="399" r:id="rId81"/>
    <p:sldId id="400" r:id="rId82"/>
    <p:sldId id="407" r:id="rId83"/>
    <p:sldId id="406" r:id="rId8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22FF06"/>
    <a:srgbClr val="6FCBFF"/>
    <a:srgbClr val="16B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77" autoAdjust="0"/>
    <p:restoredTop sz="92623" autoAdjust="0"/>
  </p:normalViewPr>
  <p:slideViewPr>
    <p:cSldViewPr snapToGrid="0" snapToObjects="1">
      <p:cViewPr varScale="1">
        <p:scale>
          <a:sx n="75" d="100"/>
          <a:sy n="75" d="100"/>
        </p:scale>
        <p:origin x="-144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theme" Target="theme/theme1.xml"/><Relationship Id="rId91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notesMaster" Target="notesMasters/notesMaster1.xml"/><Relationship Id="rId86" Type="http://schemas.openxmlformats.org/officeDocument/2006/relationships/handoutMaster" Target="handoutMasters/handoutMaster1.xml"/><Relationship Id="rId87" Type="http://schemas.openxmlformats.org/officeDocument/2006/relationships/printerSettings" Target="printerSettings/printerSettings1.bin"/><Relationship Id="rId88" Type="http://schemas.openxmlformats.org/officeDocument/2006/relationships/presProps" Target="presProps.xml"/><Relationship Id="rId8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AC09B6-B939-AB47-A89E-DD5512E187FB}" type="datetimeFigureOut">
              <a:rPr lang="en-US" smtClean="0"/>
              <a:t>3/29/15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D6977B-6EEC-BE48-8D71-DF0259B3C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6614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ECD23B-BD0D-344F-B888-F4467142EAC3}" type="datetimeFigureOut">
              <a:rPr lang="en-US" smtClean="0"/>
              <a:t>3/29/15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3C8E10-A8DA-384A-BC12-AFEA97310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5695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3C8E10-A8DA-384A-BC12-AFEA9731006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1030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3C8E10-A8DA-384A-BC12-AFEA9731006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1030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3C8E10-A8DA-384A-BC12-AFEA9731006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1030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3C8E10-A8DA-384A-BC12-AFEA9731006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8495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Invention secrecy act</a:t>
            </a:r>
          </a:p>
          <a:p>
            <a:r>
              <a:rPr lang="en-US" dirty="0" smtClean="0"/>
              <a:t>----- Meeting Notes (3/27/15 10:17) -----</a:t>
            </a:r>
          </a:p>
          <a:p>
            <a:r>
              <a:rPr lang="en-US" dirty="0" smtClean="0"/>
              <a:t>- Add stuff about patents</a:t>
            </a:r>
          </a:p>
          <a:p>
            <a:r>
              <a:rPr lang="en-US" dirty="0" smtClean="0"/>
              <a:t>- Source code export?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3C8E10-A8DA-384A-BC12-AFEA97310067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394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3/29/15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3/29/15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3/29/15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3/29/15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3/29/15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3/29/15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3/29/15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3/29/15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3/29/15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3/29/15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3/29/15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Helvetica"/>
              </a:defRPr>
            </a:lvl1pPr>
          </a:lstStyle>
          <a:p>
            <a:fld id="{6BFECD78-3C8E-49F2-8FAB-59489D168ABB}" type="datetimeFigureOut">
              <a:rPr lang="en-US" smtClean="0"/>
              <a:pPr/>
              <a:t>3/29/15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Helvetica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Helvetica"/>
              </a:defRPr>
            </a:lvl1pPr>
          </a:lstStyle>
          <a:p>
            <a:fld id="{0FB56013-B943-42BA-886F-6F9D4EB85E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Helvetica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Helvetica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Helvetica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Helvetica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Helvetica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Helvetica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Relationship Id="rId3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Relationship Id="rId3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6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6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6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Relationship Id="rId3" Type="http://schemas.openxmlformats.org/officeDocument/2006/relationships/image" Target="../media/image1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Relationship Id="rId3" Type="http://schemas.openxmlformats.org/officeDocument/2006/relationships/image" Target="../media/image1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Relationship Id="rId3" Type="http://schemas.openxmlformats.org/officeDocument/2006/relationships/image" Target="../media/image1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Relationship Id="rId3" Type="http://schemas.openxmlformats.org/officeDocument/2006/relationships/image" Target="../media/image15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Relationship Id="rId3" Type="http://schemas.microsoft.com/office/2007/relationships/hdphoto" Target="../media/hdphoto4.wdp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8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Cryptography in the Open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900" dirty="0" smtClean="0">
                <a:solidFill>
                  <a:schemeClr val="tx1">
                    <a:lumMod val="95000"/>
                  </a:schemeClr>
                </a:solidFill>
              </a:rPr>
              <a:t> Public-Key Crypto and the NSA</a:t>
            </a:r>
            <a:endParaRPr lang="en-US" sz="2900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886200"/>
            <a:ext cx="9144000" cy="1752600"/>
          </a:xfrm>
        </p:spPr>
        <p:txBody>
          <a:bodyPr>
            <a:normAutofit lnSpcReduction="10000"/>
          </a:bodyPr>
          <a:lstStyle/>
          <a:p>
            <a:r>
              <a:rPr lang="en-US" sz="2600" dirty="0" smtClean="0">
                <a:solidFill>
                  <a:schemeClr val="tx1"/>
                </a:solidFill>
              </a:rPr>
              <a:t>Henry Corrigan-Gibbs</a:t>
            </a:r>
            <a:br>
              <a:rPr lang="en-US" sz="2600" dirty="0" smtClean="0">
                <a:solidFill>
                  <a:schemeClr val="tx1"/>
                </a:solidFill>
              </a:rPr>
            </a:br>
            <a:r>
              <a:rPr lang="en-US" sz="2600" dirty="0" smtClean="0">
                <a:solidFill>
                  <a:schemeClr val="tx1"/>
                </a:solidFill>
              </a:rPr>
              <a:t>Stanford University</a:t>
            </a:r>
          </a:p>
          <a:p>
            <a:endParaRPr lang="en-US" sz="2600" dirty="0" smtClean="0">
              <a:solidFill>
                <a:schemeClr val="tx1">
                  <a:lumMod val="85000"/>
                </a:schemeClr>
              </a:solidFill>
            </a:endParaRPr>
          </a:p>
          <a:p>
            <a:r>
              <a:rPr lang="en-US" sz="1400" dirty="0" smtClean="0">
                <a:solidFill>
                  <a:schemeClr val="tx1">
                    <a:lumMod val="85000"/>
                  </a:schemeClr>
                </a:solidFill>
              </a:rPr>
              <a:t>Silicon Valley </a:t>
            </a:r>
            <a:r>
              <a:rPr lang="en-US" sz="1400" dirty="0" err="1" smtClean="0">
                <a:solidFill>
                  <a:schemeClr val="tx1">
                    <a:lumMod val="85000"/>
                  </a:schemeClr>
                </a:solidFill>
              </a:rPr>
              <a:t>Ethereum</a:t>
            </a:r>
            <a:r>
              <a:rPr lang="en-US" sz="1400" dirty="0" smtClean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US" sz="1400" dirty="0" err="1" smtClean="0">
                <a:solidFill>
                  <a:schemeClr val="tx1">
                    <a:lumMod val="85000"/>
                  </a:schemeClr>
                </a:solidFill>
              </a:rPr>
              <a:t>Meetup</a:t>
            </a:r>
            <a:r>
              <a:rPr lang="en-US" sz="1400" dirty="0" smtClean="0">
                <a:solidFill>
                  <a:schemeClr val="tx1">
                    <a:lumMod val="85000"/>
                  </a:schemeClr>
                </a:solidFill>
              </a:rPr>
              <a:t> – 29.03.2015</a:t>
            </a:r>
            <a:endParaRPr lang="en-US" sz="1400" dirty="0">
              <a:solidFill>
                <a:schemeClr val="tx1">
                  <a:lumMod val="85000"/>
                </a:schemeClr>
              </a:solidFill>
            </a:endParaRPr>
          </a:p>
          <a:p>
            <a:r>
              <a:rPr lang="en-US" sz="1400" dirty="0" smtClean="0">
                <a:solidFill>
                  <a:schemeClr val="tx1">
                    <a:lumMod val="85000"/>
                  </a:schemeClr>
                </a:solidFill>
              </a:rPr>
              <a:t>My research is supported in part by an NDSEG Fellowship.</a:t>
            </a:r>
          </a:p>
        </p:txBody>
      </p:sp>
    </p:spTree>
    <p:extLst>
      <p:ext uri="{BB962C8B-B14F-4D97-AF65-F5344CB8AC3E}">
        <p14:creationId xmlns:p14="http://schemas.microsoft.com/office/powerpoint/2010/main" val="477304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7868391" y="2328057"/>
            <a:ext cx="559490" cy="2862322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813676" y="2344989"/>
            <a:ext cx="335344" cy="28366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/>
              <a:t>Spartan “</a:t>
            </a:r>
            <a:r>
              <a:rPr lang="en-US" dirty="0" err="1" smtClean="0"/>
              <a:t>Skytale</a:t>
            </a:r>
            <a:r>
              <a:rPr lang="en-US" dirty="0" smtClean="0"/>
              <a:t>”</a:t>
            </a:r>
            <a:br>
              <a:rPr lang="en-US" dirty="0" smtClean="0"/>
            </a:br>
            <a:r>
              <a:rPr lang="en-US" sz="3600" dirty="0" smtClean="0">
                <a:solidFill>
                  <a:schemeClr val="tx1">
                    <a:lumMod val="85000"/>
                  </a:schemeClr>
                </a:solidFill>
              </a:rPr>
              <a:t>400 BCE</a:t>
            </a:r>
            <a:endParaRPr lang="en-US" sz="3600" dirty="0">
              <a:solidFill>
                <a:schemeClr val="tx1">
                  <a:lumMod val="85000"/>
                </a:schemeClr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847831" y="2328057"/>
            <a:ext cx="559490" cy="2862322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>
            <a:stCxn id="9" idx="0"/>
            <a:endCxn id="8" idx="0"/>
          </p:cNvCxnSpPr>
          <p:nvPr/>
        </p:nvCxnSpPr>
        <p:spPr>
          <a:xfrm>
            <a:off x="1127576" y="2328057"/>
            <a:ext cx="7020560" cy="0"/>
          </a:xfrm>
          <a:prstGeom prst="line">
            <a:avLst/>
          </a:prstGeom>
          <a:ln w="1905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9" idx="4"/>
            <a:endCxn id="8" idx="4"/>
          </p:cNvCxnSpPr>
          <p:nvPr/>
        </p:nvCxnSpPr>
        <p:spPr>
          <a:xfrm>
            <a:off x="1127576" y="5190379"/>
            <a:ext cx="7020560" cy="0"/>
          </a:xfrm>
          <a:prstGeom prst="line">
            <a:avLst/>
          </a:prstGeom>
          <a:ln w="1905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909499" y="2245507"/>
            <a:ext cx="757081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Courier"/>
                <a:cs typeface="Courier"/>
              </a:rPr>
              <a:t>X J K Q W F M V D P Q P</a:t>
            </a:r>
          </a:p>
          <a:p>
            <a:pPr algn="ctr"/>
            <a:r>
              <a:rPr lang="en-US" sz="3600" b="1" dirty="0" smtClean="0">
                <a:solidFill>
                  <a:srgbClr val="FFFF00"/>
                </a:solidFill>
                <a:latin typeface="Courier"/>
                <a:cs typeface="Courier"/>
              </a:rPr>
              <a:t> A T T A C K A T D A W N</a:t>
            </a:r>
          </a:p>
          <a:p>
            <a:pPr algn="ctr"/>
            <a:r>
              <a:rPr lang="en-US" sz="3600" dirty="0" smtClean="0">
                <a:latin typeface="Courier"/>
                <a:cs typeface="Courier"/>
              </a:rPr>
              <a:t>  W E T Y N C F H K Q E V</a:t>
            </a:r>
          </a:p>
          <a:p>
            <a:pPr algn="ctr"/>
            <a:r>
              <a:rPr lang="en-US" sz="3600" dirty="0" smtClean="0">
                <a:latin typeface="Courier"/>
                <a:cs typeface="Courier"/>
              </a:rPr>
              <a:t> X C B G F Q D N M K H F</a:t>
            </a:r>
          </a:p>
          <a:p>
            <a:pPr algn="ctr"/>
            <a:r>
              <a:rPr lang="en-US" sz="3600" dirty="0" smtClean="0">
                <a:latin typeface="Courier"/>
                <a:cs typeface="Courier"/>
              </a:rPr>
              <a:t>Y U P K O L V B C W E D </a:t>
            </a:r>
            <a:endParaRPr lang="en-US" sz="3600" dirty="0"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2631931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7868391" y="2328057"/>
            <a:ext cx="559490" cy="2862322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813676" y="2344989"/>
            <a:ext cx="335344" cy="28366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/>
              <a:t>Spartan “</a:t>
            </a:r>
            <a:r>
              <a:rPr lang="en-US" dirty="0" err="1" smtClean="0"/>
              <a:t>Skytale</a:t>
            </a:r>
            <a:r>
              <a:rPr lang="en-US" dirty="0" smtClean="0"/>
              <a:t>”</a:t>
            </a:r>
            <a:br>
              <a:rPr lang="en-US" dirty="0" smtClean="0"/>
            </a:br>
            <a:r>
              <a:rPr lang="en-US" sz="3600" dirty="0" smtClean="0">
                <a:solidFill>
                  <a:schemeClr val="tx1">
                    <a:lumMod val="85000"/>
                  </a:schemeClr>
                </a:solidFill>
              </a:rPr>
              <a:t>400 BCE</a:t>
            </a:r>
            <a:endParaRPr lang="en-US" sz="3600" dirty="0">
              <a:solidFill>
                <a:schemeClr val="tx1">
                  <a:lumMod val="85000"/>
                </a:schemeClr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847831" y="2328057"/>
            <a:ext cx="559490" cy="2862322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>
            <a:stCxn id="9" idx="0"/>
            <a:endCxn id="8" idx="0"/>
          </p:cNvCxnSpPr>
          <p:nvPr/>
        </p:nvCxnSpPr>
        <p:spPr>
          <a:xfrm>
            <a:off x="1127576" y="2328057"/>
            <a:ext cx="7020560" cy="0"/>
          </a:xfrm>
          <a:prstGeom prst="line">
            <a:avLst/>
          </a:prstGeom>
          <a:ln w="1905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9" idx="4"/>
            <a:endCxn id="8" idx="4"/>
          </p:cNvCxnSpPr>
          <p:nvPr/>
        </p:nvCxnSpPr>
        <p:spPr>
          <a:xfrm>
            <a:off x="1127576" y="5190379"/>
            <a:ext cx="7020560" cy="0"/>
          </a:xfrm>
          <a:prstGeom prst="line">
            <a:avLst/>
          </a:prstGeom>
          <a:ln w="1905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909499" y="2245507"/>
            <a:ext cx="757081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Courier"/>
                <a:cs typeface="Courier"/>
              </a:rPr>
              <a:t>X J K Q W F M V D P Q P</a:t>
            </a:r>
          </a:p>
          <a:p>
            <a:pPr algn="ctr"/>
            <a:r>
              <a:rPr lang="en-US" sz="3600" b="1" dirty="0" smtClean="0">
                <a:solidFill>
                  <a:srgbClr val="FFFF00"/>
                </a:solidFill>
                <a:latin typeface="Courier"/>
                <a:cs typeface="Courier"/>
              </a:rPr>
              <a:t> A T T A C K A T D A W N</a:t>
            </a:r>
          </a:p>
          <a:p>
            <a:pPr algn="ctr"/>
            <a:r>
              <a:rPr lang="en-US" sz="3600" dirty="0" smtClean="0">
                <a:latin typeface="Courier"/>
                <a:cs typeface="Courier"/>
              </a:rPr>
              <a:t>  W E T Y N C F H K Q E V</a:t>
            </a:r>
          </a:p>
          <a:p>
            <a:pPr algn="ctr"/>
            <a:r>
              <a:rPr lang="en-US" sz="3600" dirty="0" smtClean="0">
                <a:latin typeface="Courier"/>
                <a:cs typeface="Courier"/>
              </a:rPr>
              <a:t> X C B G F Q D N M K H F</a:t>
            </a:r>
          </a:p>
          <a:p>
            <a:pPr algn="ctr"/>
            <a:r>
              <a:rPr lang="en-US" sz="3600" dirty="0" smtClean="0">
                <a:latin typeface="Courier"/>
                <a:cs typeface="Courier"/>
              </a:rPr>
              <a:t>Y U P K O L V B C W E D </a:t>
            </a:r>
            <a:endParaRPr lang="en-US" sz="3600" dirty="0">
              <a:latin typeface="Courier"/>
              <a:cs typeface="Courier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2910" y="5646940"/>
            <a:ext cx="868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ourier"/>
                <a:cs typeface="Courier"/>
              </a:rPr>
              <a:t>X</a:t>
            </a:r>
            <a:r>
              <a:rPr lang="en-US" sz="3600" b="1" dirty="0" smtClean="0">
                <a:solidFill>
                  <a:srgbClr val="FFFF00"/>
                </a:solidFill>
                <a:latin typeface="Courier"/>
                <a:cs typeface="Courier"/>
              </a:rPr>
              <a:t>A</a:t>
            </a:r>
            <a:r>
              <a:rPr lang="en-US" sz="3600" dirty="0" smtClean="0">
                <a:latin typeface="Courier"/>
                <a:cs typeface="Courier"/>
              </a:rPr>
              <a:t>WXYJ</a:t>
            </a:r>
            <a:r>
              <a:rPr lang="en-US" sz="3600" b="1" dirty="0" smtClean="0">
                <a:solidFill>
                  <a:srgbClr val="FFFF00"/>
                </a:solidFill>
                <a:latin typeface="Courier"/>
                <a:cs typeface="Courier"/>
              </a:rPr>
              <a:t>T</a:t>
            </a:r>
            <a:r>
              <a:rPr lang="en-US" sz="3600" dirty="0" smtClean="0">
                <a:latin typeface="Courier"/>
                <a:cs typeface="Courier"/>
              </a:rPr>
              <a:t>ECUK</a:t>
            </a:r>
            <a:r>
              <a:rPr lang="en-US" sz="3600" b="1" dirty="0" smtClean="0">
                <a:solidFill>
                  <a:srgbClr val="FFFF00"/>
                </a:solidFill>
                <a:latin typeface="Courier"/>
                <a:cs typeface="Courier"/>
              </a:rPr>
              <a:t>T</a:t>
            </a:r>
            <a:r>
              <a:rPr lang="en-US" sz="3600" dirty="0" smtClean="0">
                <a:latin typeface="Courier"/>
                <a:cs typeface="Courier"/>
              </a:rPr>
              <a:t>TBPQ</a:t>
            </a:r>
            <a:r>
              <a:rPr lang="en-US" sz="3600" b="1" dirty="0" smtClean="0">
                <a:solidFill>
                  <a:srgbClr val="FFFF00"/>
                </a:solidFill>
                <a:latin typeface="Courier"/>
                <a:cs typeface="Courier"/>
              </a:rPr>
              <a:t>A</a:t>
            </a:r>
            <a:r>
              <a:rPr lang="en-US" sz="3600" dirty="0" smtClean="0">
                <a:latin typeface="Courier"/>
                <a:cs typeface="Courier"/>
              </a:rPr>
              <a:t>YGKW</a:t>
            </a:r>
            <a:r>
              <a:rPr lang="en-US" sz="3600" b="1" dirty="0" smtClean="0">
                <a:solidFill>
                  <a:srgbClr val="FFFF00"/>
                </a:solidFill>
                <a:latin typeface="Courier"/>
                <a:cs typeface="Courier"/>
              </a:rPr>
              <a:t>C</a:t>
            </a:r>
            <a:r>
              <a:rPr lang="en-US" sz="3600" dirty="0" smtClean="0">
                <a:latin typeface="Courier"/>
                <a:cs typeface="Courier"/>
              </a:rPr>
              <a:t>NFOF</a:t>
            </a:r>
            <a:r>
              <a:rPr lang="en-US" sz="3600" b="1" dirty="0" smtClean="0">
                <a:solidFill>
                  <a:srgbClr val="FFFF00"/>
                </a:solidFill>
                <a:latin typeface="Courier"/>
                <a:cs typeface="Courier"/>
              </a:rPr>
              <a:t>K</a:t>
            </a:r>
            <a:r>
              <a:rPr lang="en-US" sz="3600" dirty="0" smtClean="0">
                <a:latin typeface="Courier"/>
                <a:cs typeface="Courier"/>
              </a:rPr>
              <a:t>CQL</a:t>
            </a:r>
            <a:endParaRPr lang="en-US" sz="3600" b="1" dirty="0" smtClean="0">
              <a:latin typeface="Courier"/>
              <a:cs typeface="Courier"/>
            </a:endParaRPr>
          </a:p>
        </p:txBody>
      </p:sp>
      <p:sp>
        <p:nvSpPr>
          <p:cNvPr id="13" name="Freeform 12"/>
          <p:cNvSpPr/>
          <p:nvPr/>
        </p:nvSpPr>
        <p:spPr>
          <a:xfrm rot="6174184">
            <a:off x="332985" y="4930782"/>
            <a:ext cx="1205698" cy="383074"/>
          </a:xfrm>
          <a:custGeom>
            <a:avLst/>
            <a:gdLst>
              <a:gd name="connsiteX0" fmla="*/ 745066 w 745066"/>
              <a:gd name="connsiteY0" fmla="*/ 0 h 999387"/>
              <a:gd name="connsiteX1" fmla="*/ 524933 w 745066"/>
              <a:gd name="connsiteY1" fmla="*/ 999067 h 999387"/>
              <a:gd name="connsiteX2" fmla="*/ 0 w 745066"/>
              <a:gd name="connsiteY2" fmla="*/ 118533 h 999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45066" h="999387">
                <a:moveTo>
                  <a:pt x="745066" y="0"/>
                </a:moveTo>
                <a:cubicBezTo>
                  <a:pt x="697088" y="489655"/>
                  <a:pt x="649111" y="979311"/>
                  <a:pt x="524933" y="999067"/>
                </a:cubicBezTo>
                <a:cubicBezTo>
                  <a:pt x="400755" y="1018823"/>
                  <a:pt x="0" y="118533"/>
                  <a:pt x="0" y="118533"/>
                </a:cubicBezTo>
              </a:path>
            </a:pathLst>
          </a:custGeom>
          <a:ln w="57150" cmpd="sng">
            <a:solidFill>
              <a:schemeClr val="tx1">
                <a:lumMod val="85000"/>
              </a:schemeClr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457661" y="2105655"/>
            <a:ext cx="714190" cy="3225328"/>
          </a:xfrm>
          <a:prstGeom prst="rect">
            <a:avLst/>
          </a:prstGeom>
          <a:noFill/>
          <a:ln w="57150" cmpd="sng">
            <a:solidFill>
              <a:srgbClr val="6FCBFF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975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7868391" y="2328057"/>
            <a:ext cx="559490" cy="2862322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813676" y="2344989"/>
            <a:ext cx="335344" cy="28366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/>
              <a:t>Spartan “</a:t>
            </a:r>
            <a:r>
              <a:rPr lang="en-US" dirty="0" err="1" smtClean="0"/>
              <a:t>Skytale</a:t>
            </a:r>
            <a:r>
              <a:rPr lang="en-US" dirty="0" smtClean="0"/>
              <a:t>”</a:t>
            </a:r>
            <a:br>
              <a:rPr lang="en-US" dirty="0" smtClean="0"/>
            </a:br>
            <a:r>
              <a:rPr lang="en-US" sz="3600" dirty="0" smtClean="0">
                <a:solidFill>
                  <a:schemeClr val="tx1">
                    <a:lumMod val="85000"/>
                  </a:schemeClr>
                </a:solidFill>
              </a:rPr>
              <a:t>400 BCE</a:t>
            </a:r>
            <a:endParaRPr lang="en-US" sz="3600" dirty="0">
              <a:solidFill>
                <a:schemeClr val="tx1">
                  <a:lumMod val="85000"/>
                </a:schemeClr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847831" y="2328057"/>
            <a:ext cx="559490" cy="2862322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>
            <a:stCxn id="9" idx="0"/>
            <a:endCxn id="8" idx="0"/>
          </p:cNvCxnSpPr>
          <p:nvPr/>
        </p:nvCxnSpPr>
        <p:spPr>
          <a:xfrm>
            <a:off x="1127576" y="2328057"/>
            <a:ext cx="7020560" cy="0"/>
          </a:xfrm>
          <a:prstGeom prst="line">
            <a:avLst/>
          </a:prstGeom>
          <a:ln w="1905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9" idx="4"/>
            <a:endCxn id="8" idx="4"/>
          </p:cNvCxnSpPr>
          <p:nvPr/>
        </p:nvCxnSpPr>
        <p:spPr>
          <a:xfrm>
            <a:off x="1127576" y="5190379"/>
            <a:ext cx="7020560" cy="0"/>
          </a:xfrm>
          <a:prstGeom prst="line">
            <a:avLst/>
          </a:prstGeom>
          <a:ln w="1905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909499" y="2245507"/>
            <a:ext cx="757081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Courier"/>
                <a:cs typeface="Courier"/>
              </a:rPr>
              <a:t>X J K Q W F M V D P Q P</a:t>
            </a:r>
          </a:p>
          <a:p>
            <a:pPr algn="ctr"/>
            <a:r>
              <a:rPr lang="en-US" sz="3600" b="1" dirty="0" smtClean="0">
                <a:solidFill>
                  <a:srgbClr val="FFFF00"/>
                </a:solidFill>
                <a:latin typeface="Courier"/>
                <a:cs typeface="Courier"/>
              </a:rPr>
              <a:t> A T T A C K A T D A W N</a:t>
            </a:r>
          </a:p>
          <a:p>
            <a:pPr algn="ctr"/>
            <a:r>
              <a:rPr lang="en-US" sz="3600" dirty="0" smtClean="0">
                <a:latin typeface="Courier"/>
                <a:cs typeface="Courier"/>
              </a:rPr>
              <a:t>  W E T Y N C F H K Q E V</a:t>
            </a:r>
          </a:p>
          <a:p>
            <a:pPr algn="ctr"/>
            <a:r>
              <a:rPr lang="en-US" sz="3600" dirty="0" smtClean="0">
                <a:latin typeface="Courier"/>
                <a:cs typeface="Courier"/>
              </a:rPr>
              <a:t> X C B G F Q D N M K H F</a:t>
            </a:r>
          </a:p>
          <a:p>
            <a:pPr algn="ctr"/>
            <a:r>
              <a:rPr lang="en-US" sz="3600" dirty="0" smtClean="0">
                <a:latin typeface="Courier"/>
                <a:cs typeface="Courier"/>
              </a:rPr>
              <a:t>Y U P K O L V B C W E D </a:t>
            </a:r>
            <a:endParaRPr lang="en-US" sz="3600" dirty="0">
              <a:latin typeface="Courier"/>
              <a:cs typeface="Courier"/>
            </a:endParaRPr>
          </a:p>
        </p:txBody>
      </p:sp>
      <p:sp>
        <p:nvSpPr>
          <p:cNvPr id="16" name="Left Brace 15"/>
          <p:cNvSpPr/>
          <p:nvPr/>
        </p:nvSpPr>
        <p:spPr>
          <a:xfrm>
            <a:off x="356209" y="2159489"/>
            <a:ext cx="569806" cy="3169850"/>
          </a:xfrm>
          <a:prstGeom prst="leftBrace">
            <a:avLst/>
          </a:prstGeom>
          <a:ln w="57150" cmpd="sng">
            <a:solidFill>
              <a:srgbClr val="22FF0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22FF06"/>
                </a:solidFill>
              </a:ln>
              <a:solidFill>
                <a:srgbClr val="22FF06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4133" y="5482768"/>
            <a:ext cx="6248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22FF06"/>
                </a:solidFill>
                <a:latin typeface="Helvetica"/>
                <a:cs typeface="Helvetica"/>
              </a:rPr>
              <a:t>Diameter of the stick</a:t>
            </a:r>
            <a:br>
              <a:rPr lang="en-US" sz="3200" dirty="0" smtClean="0">
                <a:solidFill>
                  <a:srgbClr val="22FF06"/>
                </a:solidFill>
                <a:latin typeface="Helvetica"/>
                <a:cs typeface="Helvetica"/>
              </a:rPr>
            </a:br>
            <a:r>
              <a:rPr lang="en-US" sz="3200" dirty="0" smtClean="0">
                <a:solidFill>
                  <a:srgbClr val="22FF06"/>
                </a:solidFill>
                <a:latin typeface="Helvetica"/>
                <a:cs typeface="Helvetica"/>
              </a:rPr>
              <a:t>is the secret key</a:t>
            </a:r>
          </a:p>
        </p:txBody>
      </p:sp>
    </p:spTree>
    <p:extLst>
      <p:ext uri="{BB962C8B-B14F-4D97-AF65-F5344CB8AC3E}">
        <p14:creationId xmlns:p14="http://schemas.microsoft.com/office/powerpoint/2010/main" val="1896870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874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21309" t="48091" r="26562" b="2136"/>
          <a:stretch/>
        </p:blipFill>
        <p:spPr>
          <a:xfrm rot="16200000">
            <a:off x="3259484" y="973487"/>
            <a:ext cx="6858002" cy="49110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3546" y="2701217"/>
            <a:ext cx="39940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 smtClean="0">
                <a:solidFill>
                  <a:srgbClr val="22FF06"/>
                </a:solidFill>
                <a:latin typeface="Helvetica"/>
                <a:cs typeface="Helvetica"/>
              </a:rPr>
              <a:t>“Codebook” is</a:t>
            </a:r>
            <a:br>
              <a:rPr lang="en-US" sz="3200" dirty="0" smtClean="0">
                <a:solidFill>
                  <a:srgbClr val="22FF06"/>
                </a:solidFill>
                <a:latin typeface="Helvetica"/>
                <a:cs typeface="Helvetica"/>
              </a:rPr>
            </a:br>
            <a:r>
              <a:rPr lang="en-US" sz="3200" dirty="0" smtClean="0">
                <a:solidFill>
                  <a:srgbClr val="22FF06"/>
                </a:solidFill>
                <a:latin typeface="Helvetica"/>
                <a:cs typeface="Helvetica"/>
              </a:rPr>
              <a:t>secret key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3546" y="580029"/>
            <a:ext cx="39940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smtClean="0">
                <a:latin typeface="Helvetica"/>
                <a:cs typeface="Helvetica"/>
              </a:rPr>
              <a:t>19</a:t>
            </a:r>
            <a:r>
              <a:rPr lang="en-US" sz="3200" b="1" baseline="30000" dirty="0" smtClean="0">
                <a:latin typeface="Helvetica"/>
                <a:cs typeface="Helvetica"/>
              </a:rPr>
              <a:t>th</a:t>
            </a:r>
            <a:r>
              <a:rPr lang="en-US" sz="3200" b="1" dirty="0" smtClean="0">
                <a:latin typeface="Helvetica"/>
                <a:cs typeface="Helvetica"/>
              </a:rPr>
              <a:t> Century U.S. Diplomatic Codes</a:t>
            </a:r>
          </a:p>
        </p:txBody>
      </p:sp>
    </p:spTree>
    <p:extLst>
      <p:ext uri="{BB962C8B-B14F-4D97-AF65-F5344CB8AC3E}">
        <p14:creationId xmlns:p14="http://schemas.microsoft.com/office/powerpoint/2010/main" val="602494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“Dark Ages”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smtClean="0"/>
              <a:t>Two problems: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 smtClean="0"/>
              <a:t> Security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 Key distribution</a:t>
            </a:r>
          </a:p>
          <a:p>
            <a:pPr marL="514350" indent="-514350">
              <a:buFont typeface="+mj-lt"/>
              <a:buAutoNum type="arabicPeriod"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090026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Claude Shannon (1949)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5091" y="1600200"/>
            <a:ext cx="2947653" cy="4421480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595751" y="1882862"/>
            <a:ext cx="4656268" cy="2303674"/>
          </a:xfrm>
          <a:prstGeom prst="cloudCallout">
            <a:avLst>
              <a:gd name="adj1" fmla="val 76137"/>
              <a:gd name="adj2" fmla="val -19178"/>
            </a:avLst>
          </a:prstGeom>
          <a:solidFill>
            <a:srgbClr val="000000"/>
          </a:solidFill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Helvetica"/>
                <a:cs typeface="Helvetica"/>
              </a:rPr>
              <a:t>What does an ideal cipher look like?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55021" y="316734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9374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Perfect Secrecy: One-Time Pad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 smtClean="0"/>
              <a:t>Good news</a:t>
            </a:r>
            <a:r>
              <a:rPr lang="en-US" dirty="0" smtClean="0"/>
              <a:t>: The “one-time pad” protects against infinitely powerful adversaries</a:t>
            </a:r>
            <a:endParaRPr lang="en-US" b="1" dirty="0" smtClean="0">
              <a:solidFill>
                <a:srgbClr val="22FF06"/>
              </a:solidFill>
            </a:endParaRPr>
          </a:p>
          <a:p>
            <a:pPr marL="0" indent="0">
              <a:buNone/>
            </a:pPr>
            <a:endParaRPr lang="en-US" sz="1200" u="sng" dirty="0"/>
          </a:p>
          <a:p>
            <a:pPr marL="0" indent="0">
              <a:buNone/>
            </a:pPr>
            <a:r>
              <a:rPr lang="en-US" u="sng" dirty="0" smtClean="0"/>
              <a:t>Bad news</a:t>
            </a:r>
            <a:r>
              <a:rPr lang="en-US" dirty="0" smtClean="0"/>
              <a:t>: If you want to encrypt </a:t>
            </a:r>
            <a:r>
              <a:rPr lang="en-US" dirty="0" smtClean="0">
                <a:solidFill>
                  <a:srgbClr val="FFFF00"/>
                </a:solidFill>
              </a:rPr>
              <a:t>N bits </a:t>
            </a:r>
            <a:r>
              <a:rPr lang="en-US" dirty="0" smtClean="0"/>
              <a:t>of data, you need a </a:t>
            </a:r>
            <a:r>
              <a:rPr lang="en-US" dirty="0" smtClean="0">
                <a:solidFill>
                  <a:srgbClr val="FFFF00"/>
                </a:solidFill>
              </a:rPr>
              <a:t>N-bit</a:t>
            </a:r>
            <a:r>
              <a:rPr lang="en-US" dirty="0" smtClean="0"/>
              <a:t> secret key</a:t>
            </a:r>
          </a:p>
          <a:p>
            <a:pPr marL="0" indent="0">
              <a:buNone/>
            </a:pPr>
            <a:endParaRPr lang="en-US" u="sng" dirty="0" smtClean="0"/>
          </a:p>
          <a:p>
            <a:pPr marL="0" indent="0" algn="ctr">
              <a:buNone/>
            </a:pPr>
            <a:r>
              <a:rPr lang="en-US" b="1" dirty="0" smtClean="0">
                <a:solidFill>
                  <a:srgbClr val="FFFF00"/>
                </a:solidFill>
              </a:rPr>
              <a:t>Must change key with every message!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4" name="Oval Callout 3"/>
          <p:cNvSpPr/>
          <p:nvPr/>
        </p:nvSpPr>
        <p:spPr>
          <a:xfrm>
            <a:off x="4644509" y="4719652"/>
            <a:ext cx="4499491" cy="1897268"/>
          </a:xfrm>
          <a:prstGeom prst="wedgeEllipseCallout">
            <a:avLst>
              <a:gd name="adj1" fmla="val -6190"/>
              <a:gd name="adj2" fmla="val 13087"/>
            </a:avLst>
          </a:prstGeom>
          <a:solidFill>
            <a:srgbClr val="000000"/>
          </a:soli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Helvetica"/>
                <a:cs typeface="Helvetica"/>
              </a:rPr>
              <a:t>Don’t try this</a:t>
            </a:r>
            <a:br>
              <a:rPr lang="en-US" sz="3200" dirty="0" smtClean="0">
                <a:solidFill>
                  <a:srgbClr val="FF0000"/>
                </a:solidFill>
                <a:latin typeface="Helvetica"/>
                <a:cs typeface="Helvetica"/>
              </a:rPr>
            </a:br>
            <a:r>
              <a:rPr lang="en-US" sz="3200" dirty="0" smtClean="0">
                <a:solidFill>
                  <a:srgbClr val="FF0000"/>
                </a:solidFill>
                <a:latin typeface="Helvetica"/>
                <a:cs typeface="Helvetica"/>
              </a:rPr>
              <a:t>at home!</a:t>
            </a:r>
            <a:endParaRPr lang="en-US" sz="3200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860221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70331" y="4453094"/>
            <a:ext cx="439498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Helvetica"/>
                <a:cs typeface="Helvetica"/>
              </a:rPr>
              <a:t>One-time pad </a:t>
            </a:r>
            <a:r>
              <a:rPr lang="en-US" sz="2800" u="sng" dirty="0" smtClean="0">
                <a:latin typeface="Helvetica"/>
                <a:cs typeface="Helvetica"/>
              </a:rPr>
              <a:t>widely</a:t>
            </a:r>
            <a:r>
              <a:rPr lang="en-US" sz="2800" dirty="0" smtClean="0">
                <a:latin typeface="Helvetica"/>
                <a:cs typeface="Helvetica"/>
              </a:rPr>
              <a:t> used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Helvetica"/>
                <a:cs typeface="Helvetica"/>
              </a:rPr>
              <a:t>US-USSR “Hot line”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Helvetica"/>
                <a:cs typeface="Helvetica"/>
              </a:rPr>
              <a:t>Soviet diplomatic traffic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Helvetica"/>
                <a:cs typeface="Helvetica"/>
              </a:rPr>
              <a:t>[…]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22093" y="0"/>
            <a:ext cx="41219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020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4982" y="1160314"/>
            <a:ext cx="6945208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200" b="1" dirty="0" smtClean="0">
                <a:solidFill>
                  <a:srgbClr val="FFFFFF"/>
                </a:solidFill>
                <a:latin typeface="Helvetica"/>
                <a:cs typeface="Helvetica"/>
              </a:rPr>
              <a:t>What happens</a:t>
            </a:r>
          </a:p>
          <a:p>
            <a:endParaRPr lang="en-US" sz="1200" b="1" dirty="0" smtClean="0">
              <a:solidFill>
                <a:srgbClr val="FFFFFF"/>
              </a:solidFill>
              <a:latin typeface="Helvetica"/>
              <a:cs typeface="Helvetica"/>
            </a:endParaRPr>
          </a:p>
          <a:p>
            <a:r>
              <a:rPr lang="en-US" sz="3200" dirty="0" smtClean="0">
                <a:solidFill>
                  <a:srgbClr val="FFFFFF"/>
                </a:solidFill>
                <a:latin typeface="Helvetica"/>
                <a:cs typeface="Helvetica"/>
              </a:rPr>
              <a:t>… if you run out of keying</a:t>
            </a:r>
            <a:r>
              <a:rPr lang="en-US" sz="320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lang="en-US" sz="3200" dirty="0" smtClean="0">
                <a:solidFill>
                  <a:srgbClr val="FFFFFF"/>
                </a:solidFill>
                <a:latin typeface="Helvetica"/>
                <a:cs typeface="Helvetica"/>
              </a:rPr>
              <a:t>material?</a:t>
            </a:r>
          </a:p>
          <a:p>
            <a:r>
              <a:rPr lang="en-US" sz="3200" dirty="0" smtClean="0">
                <a:solidFill>
                  <a:srgbClr val="FFFFFF"/>
                </a:solidFill>
                <a:latin typeface="Helvetica"/>
                <a:cs typeface="Helvetica"/>
              </a:rPr>
              <a:t>… if you re-use keys?</a:t>
            </a:r>
          </a:p>
          <a:p>
            <a:r>
              <a:rPr lang="en-US" sz="3200" dirty="0" smtClean="0">
                <a:solidFill>
                  <a:srgbClr val="FFFFFF"/>
                </a:solidFill>
                <a:latin typeface="Helvetica"/>
                <a:cs typeface="Helvetica"/>
              </a:rPr>
              <a:t>… if your “random” keys are</a:t>
            </a:r>
            <a:br>
              <a:rPr lang="en-US" sz="3200" dirty="0" smtClean="0">
                <a:solidFill>
                  <a:srgbClr val="FFFFFF"/>
                </a:solidFill>
                <a:latin typeface="Helvetica"/>
                <a:cs typeface="Helvetica"/>
              </a:rPr>
            </a:br>
            <a:r>
              <a:rPr lang="en-US" sz="3200" dirty="0" smtClean="0">
                <a:solidFill>
                  <a:srgbClr val="FFFFFF"/>
                </a:solidFill>
                <a:latin typeface="Helvetica"/>
                <a:cs typeface="Helvetica"/>
              </a:rPr>
              <a:t>	not so random?</a:t>
            </a:r>
          </a:p>
        </p:txBody>
      </p:sp>
    </p:spTree>
    <p:extLst>
      <p:ext uri="{BB962C8B-B14F-4D97-AF65-F5344CB8AC3E}">
        <p14:creationId xmlns:p14="http://schemas.microsoft.com/office/powerpoint/2010/main" val="100653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91440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 smtClean="0"/>
              <a:t>Part I.  Technical History</a:t>
            </a:r>
          </a:p>
          <a:p>
            <a:pPr marL="0" indent="0" algn="ctr">
              <a:buNone/>
            </a:pPr>
            <a:r>
              <a:rPr lang="en-US" sz="2400" dirty="0" smtClean="0"/>
              <a:t>(3000 BC – 1976)</a:t>
            </a:r>
          </a:p>
          <a:p>
            <a:pPr marL="0" indent="0">
              <a:buNone/>
            </a:pPr>
            <a:endParaRPr lang="en-US" sz="3600" dirty="0" smtClean="0"/>
          </a:p>
          <a:p>
            <a:pPr marL="0" indent="0" algn="ctr">
              <a:buNone/>
            </a:pPr>
            <a:r>
              <a:rPr lang="en-US" sz="3600" dirty="0" smtClean="0"/>
              <a:t>Part II. Political History</a:t>
            </a:r>
          </a:p>
          <a:p>
            <a:pPr marL="0" indent="0" algn="ctr">
              <a:buNone/>
            </a:pPr>
            <a:r>
              <a:rPr lang="en-US" sz="2400" dirty="0" smtClean="0"/>
              <a:t>(1976 – now)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74776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3400"/>
            <a:ext cx="9144000" cy="57664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2199" y="5822781"/>
            <a:ext cx="4394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75000"/>
                  </a:schemeClr>
                </a:solidFill>
                <a:latin typeface="Helvetica"/>
                <a:cs typeface="Helvetica"/>
              </a:rPr>
              <a:t>See: </a:t>
            </a:r>
            <a:r>
              <a:rPr lang="en-US" sz="2800" dirty="0" err="1" smtClean="0">
                <a:solidFill>
                  <a:schemeClr val="tx1">
                    <a:lumMod val="75000"/>
                  </a:schemeClr>
                </a:solidFill>
                <a:latin typeface="Helvetica"/>
                <a:cs typeface="Helvetica"/>
              </a:rPr>
              <a:t>Venona</a:t>
            </a:r>
            <a:r>
              <a:rPr lang="en-US" sz="2800" dirty="0" smtClean="0">
                <a:solidFill>
                  <a:schemeClr val="tx1">
                    <a:lumMod val="75000"/>
                  </a:schemeClr>
                </a:solidFill>
                <a:latin typeface="Helvetica"/>
                <a:cs typeface="Helvetica"/>
              </a:rPr>
              <a:t> project</a:t>
            </a:r>
            <a:endParaRPr lang="en-US" sz="2800" dirty="0">
              <a:solidFill>
                <a:schemeClr val="tx1">
                  <a:lumMod val="75000"/>
                </a:schemeClr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781591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2557" y="3297733"/>
            <a:ext cx="1613377" cy="14480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501" y="3446310"/>
            <a:ext cx="1097056" cy="14533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9410" y="3616040"/>
            <a:ext cx="899241" cy="7126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155" y="2715008"/>
            <a:ext cx="1187351" cy="114816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4466" y="3005947"/>
            <a:ext cx="1264945" cy="96641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8975" y="4454909"/>
            <a:ext cx="1187061" cy="5816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7722" y="4454909"/>
            <a:ext cx="1187061" cy="58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522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9.25321E-6 5.96849E-6 L 0.43904 5.96849E-6 " pathEditMode="relative" ptsTypes="AA">
                                      <p:cBhvr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2557" y="3297733"/>
            <a:ext cx="1613377" cy="14480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501" y="3446310"/>
            <a:ext cx="1097056" cy="145331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155" y="2715008"/>
            <a:ext cx="1187351" cy="114816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4466" y="3005947"/>
            <a:ext cx="1264945" cy="96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147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2557" y="3297733"/>
            <a:ext cx="1613377" cy="14480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501" y="3446310"/>
            <a:ext cx="1097056" cy="14533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9410" y="3616040"/>
            <a:ext cx="899241" cy="7126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155" y="2715008"/>
            <a:ext cx="1187351" cy="114816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4466" y="3005947"/>
            <a:ext cx="1264945" cy="96641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08975" y="4454909"/>
            <a:ext cx="1187061" cy="5816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747722" y="4454909"/>
            <a:ext cx="1187061" cy="58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553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9.25321E-6 5.96849E-6 L 0.43904 5.96849E-6 " pathEditMode="relative" ptsTypes="AA">
                                      <p:cBhvr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2557" y="3297733"/>
            <a:ext cx="1613377" cy="14480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501" y="3446310"/>
            <a:ext cx="1097056" cy="145331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155" y="2715008"/>
            <a:ext cx="1187351" cy="114816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4466" y="3005947"/>
            <a:ext cx="1264945" cy="96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049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2557" y="3297733"/>
            <a:ext cx="1613377" cy="14480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501" y="3446310"/>
            <a:ext cx="1097056" cy="14533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9410" y="3616040"/>
            <a:ext cx="899241" cy="7126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155" y="2715008"/>
            <a:ext cx="1187351" cy="114816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4466" y="3005947"/>
            <a:ext cx="1264945" cy="96641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08975" y="4454909"/>
            <a:ext cx="1187061" cy="5816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747722" y="4454909"/>
            <a:ext cx="1187061" cy="58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910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9.25321E-6 5.96849E-6 L 0.43904 5.96849E-6 " pathEditMode="relative" ptsTypes="AA">
                                      <p:cBhvr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2557" y="3297733"/>
            <a:ext cx="1613377" cy="14480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501" y="3446310"/>
            <a:ext cx="1097056" cy="145331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155" y="2715008"/>
            <a:ext cx="1187351" cy="114816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4466" y="3005947"/>
            <a:ext cx="1264945" cy="96641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09674" y="501756"/>
            <a:ext cx="4091871" cy="1077218"/>
          </a:xfrm>
          <a:prstGeom prst="rect">
            <a:avLst/>
          </a:prstGeom>
          <a:noFill/>
          <a:ln w="38100" cmpd="sng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00"/>
                </a:solidFill>
                <a:latin typeface="Helvetica"/>
                <a:cs typeface="Helvetica"/>
              </a:rPr>
              <a:t>Where do you get the shared keys???</a:t>
            </a:r>
            <a:endParaRPr lang="en-US" sz="3200" dirty="0">
              <a:solidFill>
                <a:srgbClr val="FFFF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809741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One-Time Pad</a:t>
            </a:r>
            <a:endParaRPr lang="en-US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Helvetica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Helvetic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Helvetic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Helvetic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Helvetic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dirty="0" smtClean="0"/>
              <a:t>Recall the </a:t>
            </a:r>
            <a:r>
              <a:rPr lang="en-US" dirty="0"/>
              <a:t>t</a:t>
            </a:r>
            <a:r>
              <a:rPr lang="en-US" dirty="0" smtClean="0"/>
              <a:t>wo problems of</a:t>
            </a:r>
            <a:r>
              <a:rPr lang="en-US" dirty="0"/>
              <a:t> </a:t>
            </a:r>
            <a:r>
              <a:rPr lang="en-US" dirty="0" smtClean="0"/>
              <a:t>crypto pre-1976: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 smtClean="0"/>
              <a:t> Security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 </a:t>
            </a:r>
            <a:r>
              <a:rPr lang="en-US" sz="3600" dirty="0" smtClean="0"/>
              <a:t>Key distribution</a:t>
            </a:r>
          </a:p>
          <a:p>
            <a:pPr marL="514350" indent="-514350">
              <a:buFont typeface="+mj-lt"/>
              <a:buAutoNum type="arabicPeriod"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567067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One-Time Pad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Helvetica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Helvetic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Helvetic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Helvetic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Helvetic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dirty="0" smtClean="0"/>
              <a:t>Recall the </a:t>
            </a:r>
            <a:r>
              <a:rPr lang="en-US" dirty="0"/>
              <a:t>t</a:t>
            </a:r>
            <a:r>
              <a:rPr lang="en-US" dirty="0" smtClean="0"/>
              <a:t>wo problems of</a:t>
            </a:r>
            <a:r>
              <a:rPr lang="en-US" dirty="0"/>
              <a:t> </a:t>
            </a:r>
            <a:r>
              <a:rPr lang="en-US" dirty="0" smtClean="0"/>
              <a:t>crypto pre-1976: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 smtClean="0"/>
              <a:t> Security 	</a:t>
            </a:r>
            <a:r>
              <a:rPr lang="en-US" sz="3600" dirty="0" smtClean="0">
                <a:solidFill>
                  <a:srgbClr val="BFBFBF"/>
                </a:solidFill>
              </a:rPr>
              <a:t>[just use one-time pad]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 smtClean="0"/>
              <a:t> Key distribution</a:t>
            </a:r>
          </a:p>
          <a:p>
            <a:pPr marL="514350" indent="-514350">
              <a:buFont typeface="+mj-lt"/>
              <a:buAutoNum type="arabicPeriod"/>
            </a:pP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101" y="1957755"/>
            <a:ext cx="862272" cy="823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939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One-Time Pad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Helvetica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Helvetic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Helvetic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Helvetic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Helvetic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dirty="0" smtClean="0"/>
              <a:t>Recall the </a:t>
            </a:r>
            <a:r>
              <a:rPr lang="en-US" dirty="0"/>
              <a:t>t</a:t>
            </a:r>
            <a:r>
              <a:rPr lang="en-US" dirty="0" smtClean="0"/>
              <a:t>wo problems of</a:t>
            </a:r>
            <a:r>
              <a:rPr lang="en-US" dirty="0"/>
              <a:t> </a:t>
            </a:r>
            <a:r>
              <a:rPr lang="en-US" dirty="0" smtClean="0"/>
              <a:t>crypto pre-1976: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 smtClean="0"/>
              <a:t> Security 	</a:t>
            </a:r>
            <a:r>
              <a:rPr lang="en-US" sz="3600" dirty="0" smtClean="0">
                <a:solidFill>
                  <a:srgbClr val="BFBFBF"/>
                </a:solidFill>
              </a:rPr>
              <a:t>[just use one-time pad]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7200" dirty="0" smtClean="0">
                <a:solidFill>
                  <a:srgbClr val="FFFF00"/>
                </a:solidFill>
              </a:rPr>
              <a:t> Key distribution</a:t>
            </a:r>
          </a:p>
          <a:p>
            <a:pPr marL="514350" indent="-514350">
              <a:buFont typeface="+mj-lt"/>
              <a:buAutoNum type="arabicPeriod"/>
            </a:pP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101" y="1957755"/>
            <a:ext cx="862272" cy="823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864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 </a:t>
            </a:r>
            <a:r>
              <a:rPr lang="en-US" u="sng" dirty="0" smtClean="0"/>
              <a:t>Brief</a:t>
            </a:r>
            <a:r>
              <a:rPr lang="en-US" dirty="0" smtClean="0"/>
              <a:t> History of Cryptography</a:t>
            </a:r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-179095" y="5177078"/>
            <a:ext cx="8726791" cy="0"/>
          </a:xfrm>
          <a:prstGeom prst="straightConnector1">
            <a:avLst/>
          </a:prstGeom>
          <a:ln w="57150" cmpd="sng">
            <a:solidFill>
              <a:srgbClr val="22FF06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Left Brace 10"/>
          <p:cNvSpPr/>
          <p:nvPr/>
        </p:nvSpPr>
        <p:spPr>
          <a:xfrm rot="5400000">
            <a:off x="4218926" y="590591"/>
            <a:ext cx="569805" cy="7072836"/>
          </a:xfrm>
          <a:prstGeom prst="leftBrac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8040248" y="5003875"/>
            <a:ext cx="0" cy="407003"/>
          </a:xfrm>
          <a:prstGeom prst="line">
            <a:avLst/>
          </a:prstGeom>
          <a:ln>
            <a:solidFill>
              <a:srgbClr val="22FF0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967412" y="5003875"/>
            <a:ext cx="0" cy="407003"/>
          </a:xfrm>
          <a:prstGeom prst="line">
            <a:avLst/>
          </a:prstGeom>
          <a:ln>
            <a:solidFill>
              <a:srgbClr val="22FF0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62813" y="4536328"/>
            <a:ext cx="1644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22FF06"/>
                </a:solidFill>
                <a:latin typeface="Helvetica"/>
                <a:cs typeface="Helvetica"/>
              </a:rPr>
              <a:t>–</a:t>
            </a:r>
            <a:r>
              <a:rPr lang="en-US" sz="2400" dirty="0" smtClean="0">
                <a:solidFill>
                  <a:srgbClr val="22FF06"/>
                </a:solidFill>
                <a:latin typeface="Helvetica"/>
                <a:cs typeface="Helvetica"/>
              </a:rPr>
              <a:t>3000</a:t>
            </a:r>
            <a:endParaRPr lang="en-US" sz="2400" dirty="0">
              <a:solidFill>
                <a:srgbClr val="22FF06"/>
              </a:solidFill>
              <a:latin typeface="Helvetica"/>
              <a:cs typeface="Helvetic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228909" y="4536328"/>
            <a:ext cx="1644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22FF06"/>
                </a:solidFill>
                <a:latin typeface="Helvetica"/>
                <a:cs typeface="Helvetica"/>
              </a:rPr>
              <a:t>1976</a:t>
            </a:r>
            <a:endParaRPr lang="en-US" sz="2400" dirty="0">
              <a:solidFill>
                <a:srgbClr val="22FF06"/>
              </a:solidFill>
              <a:latin typeface="Helvetica"/>
              <a:cs typeface="Helvetic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44140" y="3257329"/>
            <a:ext cx="27027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Helvetica"/>
                <a:cs typeface="Helvetica"/>
              </a:rPr>
              <a:t>“Dark Ages”</a:t>
            </a:r>
          </a:p>
        </p:txBody>
      </p:sp>
    </p:spTree>
    <p:extLst>
      <p:ext uri="{BB962C8B-B14F-4D97-AF65-F5344CB8AC3E}">
        <p14:creationId xmlns:p14="http://schemas.microsoft.com/office/powerpoint/2010/main" val="2498340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 </a:t>
            </a:r>
            <a:r>
              <a:rPr lang="en-US" u="sng" dirty="0" smtClean="0"/>
              <a:t>Brief</a:t>
            </a:r>
            <a:r>
              <a:rPr lang="en-US" dirty="0" smtClean="0"/>
              <a:t> History of Cryptography</a:t>
            </a:r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-179095" y="5177078"/>
            <a:ext cx="8726791" cy="0"/>
          </a:xfrm>
          <a:prstGeom prst="straightConnector1">
            <a:avLst/>
          </a:prstGeom>
          <a:ln w="57150" cmpd="sng">
            <a:solidFill>
              <a:srgbClr val="22FF06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8040248" y="5003875"/>
            <a:ext cx="0" cy="407003"/>
          </a:xfrm>
          <a:prstGeom prst="line">
            <a:avLst/>
          </a:prstGeom>
          <a:ln>
            <a:solidFill>
              <a:srgbClr val="22FF0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967412" y="5003875"/>
            <a:ext cx="0" cy="407003"/>
          </a:xfrm>
          <a:prstGeom prst="line">
            <a:avLst/>
          </a:prstGeom>
          <a:ln>
            <a:solidFill>
              <a:srgbClr val="22FF0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62813" y="4536328"/>
            <a:ext cx="1644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22FF06"/>
                </a:solidFill>
                <a:latin typeface="Helvetica"/>
                <a:cs typeface="Helvetica"/>
              </a:rPr>
              <a:t>–</a:t>
            </a:r>
            <a:r>
              <a:rPr lang="en-US" sz="2400" dirty="0" smtClean="0">
                <a:solidFill>
                  <a:srgbClr val="22FF06"/>
                </a:solidFill>
                <a:latin typeface="Helvetica"/>
                <a:cs typeface="Helvetica"/>
              </a:rPr>
              <a:t>3000</a:t>
            </a:r>
            <a:endParaRPr lang="en-US" sz="2400" dirty="0">
              <a:solidFill>
                <a:srgbClr val="22FF06"/>
              </a:solidFill>
              <a:latin typeface="Helvetica"/>
              <a:cs typeface="Helvetic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228909" y="4536328"/>
            <a:ext cx="1644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22FF06"/>
                </a:solidFill>
                <a:latin typeface="Helvetica"/>
                <a:cs typeface="Helvetica"/>
              </a:rPr>
              <a:t>1976</a:t>
            </a:r>
            <a:endParaRPr lang="en-US" sz="2400" dirty="0">
              <a:solidFill>
                <a:srgbClr val="22FF06"/>
              </a:solidFill>
              <a:latin typeface="Helvetica"/>
              <a:cs typeface="Helvetic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61387" y="2180111"/>
            <a:ext cx="23350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Helvetica"/>
                <a:cs typeface="Helvetica"/>
              </a:rPr>
              <a:t>What happened here?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7431215" y="3749771"/>
            <a:ext cx="470330" cy="656283"/>
          </a:xfrm>
          <a:prstGeom prst="straightConnector1">
            <a:avLst/>
          </a:prstGeom>
          <a:ln w="57150" cmpd="sng"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1858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Digital Revolution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4559654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u="sng" dirty="0" smtClean="0"/>
              <a:t>Pre-1970s</a:t>
            </a:r>
            <a:r>
              <a:rPr lang="en-US" dirty="0" smtClean="0"/>
              <a:t>: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FF00"/>
                </a:solidFill>
              </a:rPr>
              <a:t>Military applications</a:t>
            </a:r>
            <a:r>
              <a:rPr lang="en-US" dirty="0" smtClean="0"/>
              <a:t> drove interest in crypto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u="sng" dirty="0" smtClean="0"/>
              <a:t>Post-1970s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FF00"/>
                </a:solidFill>
              </a:rPr>
              <a:t>Business applications</a:t>
            </a:r>
            <a:r>
              <a:rPr lang="en-US" dirty="0" smtClean="0"/>
              <a:t> for crypto emerged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8093" r="12134"/>
          <a:stretch/>
        </p:blipFill>
        <p:spPr>
          <a:xfrm>
            <a:off x="5253390" y="1600200"/>
            <a:ext cx="3433410" cy="369065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425413" y="6464174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800" dirty="0">
                <a:solidFill>
                  <a:schemeClr val="tx1">
                    <a:lumMod val="65000"/>
                  </a:schemeClr>
                </a:solidFill>
                <a:latin typeface="Helvetica"/>
                <a:cs typeface="Helvetica"/>
              </a:rPr>
              <a:t>http://</a:t>
            </a:r>
            <a:r>
              <a:rPr lang="en-US" sz="800" dirty="0" err="1">
                <a:solidFill>
                  <a:schemeClr val="tx1">
                    <a:lumMod val="65000"/>
                  </a:schemeClr>
                </a:solidFill>
                <a:latin typeface="Helvetica"/>
                <a:cs typeface="Helvetica"/>
              </a:rPr>
              <a:t>en.wikipedia.org</a:t>
            </a:r>
            <a:r>
              <a:rPr lang="en-US" sz="800" dirty="0">
                <a:solidFill>
                  <a:schemeClr val="tx1">
                    <a:lumMod val="65000"/>
                  </a:schemeClr>
                </a:solidFill>
                <a:latin typeface="Helvetica"/>
                <a:cs typeface="Helvetica"/>
              </a:rPr>
              <a:t>/wiki/</a:t>
            </a:r>
            <a:r>
              <a:rPr lang="en-US" sz="800" dirty="0" err="1">
                <a:solidFill>
                  <a:schemeClr val="tx1">
                    <a:lumMod val="65000"/>
                  </a:schemeClr>
                </a:solidFill>
                <a:latin typeface="Helvetica"/>
                <a:cs typeface="Helvetica"/>
              </a:rPr>
              <a:t>Automated_teller_machine</a:t>
            </a:r>
            <a:r>
              <a:rPr lang="en-US" sz="800" dirty="0">
                <a:solidFill>
                  <a:schemeClr val="tx1">
                    <a:lumMod val="65000"/>
                  </a:schemeClr>
                </a:solidFill>
                <a:latin typeface="Helvetica"/>
                <a:cs typeface="Helvetica"/>
              </a:rPr>
              <a:t>#/media/</a:t>
            </a:r>
            <a:r>
              <a:rPr lang="en-US" sz="800" dirty="0" err="1">
                <a:solidFill>
                  <a:schemeClr val="tx1">
                    <a:lumMod val="65000"/>
                  </a:schemeClr>
                </a:solidFill>
                <a:latin typeface="Helvetica"/>
                <a:cs typeface="Helvetica"/>
              </a:rPr>
              <a:t>File:Geldautomaat.jpg</a:t>
            </a:r>
            <a:endParaRPr lang="en-US" sz="800" dirty="0">
              <a:solidFill>
                <a:schemeClr val="tx1">
                  <a:lumMod val="65000"/>
                </a:schemeClr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242802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3083" y="2785826"/>
            <a:ext cx="1489582" cy="12046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18093" r="12134"/>
          <a:stretch/>
        </p:blipFill>
        <p:spPr>
          <a:xfrm>
            <a:off x="865475" y="2720474"/>
            <a:ext cx="1181525" cy="1270051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V="1">
            <a:off x="2241907" y="3355500"/>
            <a:ext cx="4766011" cy="1"/>
          </a:xfrm>
          <a:prstGeom prst="straightConnector1">
            <a:avLst/>
          </a:prstGeom>
          <a:ln w="57150" cmpd="sng">
            <a:solidFill>
              <a:srgbClr val="FFFF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8376" y="3699695"/>
            <a:ext cx="1187061" cy="58166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8985" y="3699695"/>
            <a:ext cx="1187061" cy="581660"/>
          </a:xfrm>
          <a:prstGeom prst="rect">
            <a:avLst/>
          </a:prstGeom>
        </p:spPr>
      </p:pic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57200" y="5307889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Why does business</a:t>
            </a:r>
            <a:br>
              <a:rPr lang="en-US" dirty="0" smtClean="0"/>
            </a:br>
            <a:r>
              <a:rPr lang="en-US" dirty="0" smtClean="0"/>
              <a:t>change the picture?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797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3083" y="2785826"/>
            <a:ext cx="1489582" cy="12046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18093" r="12134"/>
          <a:stretch/>
        </p:blipFill>
        <p:spPr>
          <a:xfrm>
            <a:off x="865475" y="2720474"/>
            <a:ext cx="1181525" cy="12700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5836" y="680319"/>
            <a:ext cx="1489582" cy="12046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1424" y="4972215"/>
            <a:ext cx="1489582" cy="12046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541" y="4757095"/>
            <a:ext cx="1489582" cy="12046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18093" r="12134"/>
          <a:stretch/>
        </p:blipFill>
        <p:spPr>
          <a:xfrm>
            <a:off x="4285418" y="3202152"/>
            <a:ext cx="1181525" cy="12700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18093" r="12134"/>
          <a:stretch/>
        </p:blipFill>
        <p:spPr>
          <a:xfrm>
            <a:off x="427112" y="364088"/>
            <a:ext cx="1181525" cy="127005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l="18093" r="12134"/>
          <a:stretch/>
        </p:blipFill>
        <p:spPr>
          <a:xfrm>
            <a:off x="7243083" y="4906863"/>
            <a:ext cx="1181525" cy="12700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18093" r="12134"/>
          <a:stretch/>
        </p:blipFill>
        <p:spPr>
          <a:xfrm>
            <a:off x="7007918" y="364088"/>
            <a:ext cx="1181525" cy="127005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l="18093" r="12134"/>
          <a:stretch/>
        </p:blipFill>
        <p:spPr>
          <a:xfrm>
            <a:off x="4949481" y="1249992"/>
            <a:ext cx="1181525" cy="127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067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541" y="4757095"/>
            <a:ext cx="1489582" cy="12046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18093" r="12134"/>
          <a:stretch/>
        </p:blipFill>
        <p:spPr>
          <a:xfrm>
            <a:off x="427112" y="364088"/>
            <a:ext cx="1181525" cy="127005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l="18093" r="12134"/>
          <a:stretch/>
        </p:blipFill>
        <p:spPr>
          <a:xfrm>
            <a:off x="7243083" y="4906863"/>
            <a:ext cx="1181525" cy="12700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18093" r="12134"/>
          <a:stretch/>
        </p:blipFill>
        <p:spPr>
          <a:xfrm>
            <a:off x="7007918" y="364088"/>
            <a:ext cx="1181525" cy="1270051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V="1">
            <a:off x="2241907" y="3355500"/>
            <a:ext cx="4766011" cy="2"/>
          </a:xfrm>
          <a:prstGeom prst="straightConnector1">
            <a:avLst/>
          </a:prstGeom>
          <a:ln w="57150" cmpd="sng">
            <a:solidFill>
              <a:srgbClr val="FFFF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394307" y="3507902"/>
            <a:ext cx="2247117" cy="1682148"/>
          </a:xfrm>
          <a:prstGeom prst="straightConnector1">
            <a:avLst/>
          </a:prstGeom>
          <a:ln w="57150" cmpd="sng">
            <a:solidFill>
              <a:srgbClr val="FFFF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1379635" y="3990525"/>
            <a:ext cx="229002" cy="766570"/>
          </a:xfrm>
          <a:prstGeom prst="straightConnector1">
            <a:avLst/>
          </a:prstGeom>
          <a:ln w="57150" cmpd="sng">
            <a:solidFill>
              <a:srgbClr val="FFFF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1990039" y="1700288"/>
            <a:ext cx="805797" cy="766570"/>
          </a:xfrm>
          <a:prstGeom prst="straightConnector1">
            <a:avLst/>
          </a:prstGeom>
          <a:ln w="57150" cmpd="sng">
            <a:solidFill>
              <a:srgbClr val="FFFF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1771577" y="972154"/>
            <a:ext cx="1058660" cy="621803"/>
          </a:xfrm>
          <a:prstGeom prst="straightConnector1">
            <a:avLst/>
          </a:prstGeom>
          <a:ln w="57150" cmpd="sng">
            <a:solidFill>
              <a:srgbClr val="FFFF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1379635" y="1700288"/>
            <a:ext cx="862272" cy="3206575"/>
          </a:xfrm>
          <a:prstGeom prst="straightConnector1">
            <a:avLst/>
          </a:prstGeom>
          <a:ln w="57150" cmpd="sng">
            <a:solidFill>
              <a:srgbClr val="FFFF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 flipV="1">
            <a:off x="1771577" y="1534667"/>
            <a:ext cx="3177904" cy="3437548"/>
          </a:xfrm>
          <a:prstGeom prst="straightConnector1">
            <a:avLst/>
          </a:prstGeom>
          <a:ln w="57150" cmpd="sng">
            <a:solidFill>
              <a:srgbClr val="FFFF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 flipV="1">
            <a:off x="1923977" y="1411192"/>
            <a:ext cx="5319106" cy="1615031"/>
          </a:xfrm>
          <a:prstGeom prst="straightConnector1">
            <a:avLst/>
          </a:prstGeom>
          <a:ln w="57150" cmpd="sng">
            <a:solidFill>
              <a:srgbClr val="FFFF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3684252" y="2101108"/>
            <a:ext cx="752529" cy="925116"/>
          </a:xfrm>
          <a:prstGeom prst="straightConnector1">
            <a:avLst/>
          </a:prstGeom>
          <a:ln w="57150" cmpd="sng">
            <a:solidFill>
              <a:srgbClr val="FFFF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2241907" y="3026223"/>
            <a:ext cx="2347274" cy="152401"/>
          </a:xfrm>
          <a:prstGeom prst="straightConnector1">
            <a:avLst/>
          </a:prstGeom>
          <a:ln w="57150" cmpd="sng">
            <a:solidFill>
              <a:srgbClr val="FFFF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2586815" y="3990526"/>
            <a:ext cx="1623553" cy="1199524"/>
          </a:xfrm>
          <a:prstGeom prst="straightConnector1">
            <a:avLst/>
          </a:prstGeom>
          <a:ln w="57150" cmpd="sng">
            <a:solidFill>
              <a:srgbClr val="FFFF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7" idx="0"/>
          </p:cNvCxnSpPr>
          <p:nvPr/>
        </p:nvCxnSpPr>
        <p:spPr>
          <a:xfrm flipH="1" flipV="1">
            <a:off x="5142275" y="4594214"/>
            <a:ext cx="243940" cy="378001"/>
          </a:xfrm>
          <a:prstGeom prst="straightConnector1">
            <a:avLst/>
          </a:prstGeom>
          <a:ln w="57150" cmpd="sng">
            <a:solidFill>
              <a:srgbClr val="FFFF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5675316" y="3990525"/>
            <a:ext cx="1567767" cy="180331"/>
          </a:xfrm>
          <a:prstGeom prst="straightConnector1">
            <a:avLst/>
          </a:prstGeom>
          <a:ln w="57150" cmpd="sng">
            <a:solidFill>
              <a:srgbClr val="FFFF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5675316" y="2785826"/>
            <a:ext cx="0" cy="2186389"/>
          </a:xfrm>
          <a:prstGeom prst="straightConnector1">
            <a:avLst/>
          </a:prstGeom>
          <a:ln w="57150" cmpd="sng">
            <a:solidFill>
              <a:srgbClr val="FFFF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H="1">
            <a:off x="2394308" y="2720474"/>
            <a:ext cx="2747967" cy="2186389"/>
          </a:xfrm>
          <a:prstGeom prst="straightConnector1">
            <a:avLst/>
          </a:prstGeom>
          <a:ln w="57150" cmpd="sng">
            <a:solidFill>
              <a:srgbClr val="FFFF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18" idx="1"/>
          </p:cNvCxnSpPr>
          <p:nvPr/>
        </p:nvCxnSpPr>
        <p:spPr>
          <a:xfrm flipH="1" flipV="1">
            <a:off x="4210368" y="1466082"/>
            <a:ext cx="739113" cy="418936"/>
          </a:xfrm>
          <a:prstGeom prst="straightConnector1">
            <a:avLst/>
          </a:prstGeom>
          <a:ln w="57150" cmpd="sng">
            <a:solidFill>
              <a:srgbClr val="FFFF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H="1">
            <a:off x="4210368" y="972154"/>
            <a:ext cx="2515353" cy="0"/>
          </a:xfrm>
          <a:prstGeom prst="straightConnector1">
            <a:avLst/>
          </a:prstGeom>
          <a:ln w="57150" cmpd="sng">
            <a:solidFill>
              <a:srgbClr val="FFFF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H="1">
            <a:off x="5894803" y="1700288"/>
            <a:ext cx="1521573" cy="3271927"/>
          </a:xfrm>
          <a:prstGeom prst="straightConnector1">
            <a:avLst/>
          </a:prstGeom>
          <a:ln w="57150" cmpd="sng">
            <a:solidFill>
              <a:srgbClr val="FFFF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flipH="1">
            <a:off x="2399839" y="1828186"/>
            <a:ext cx="4636215" cy="3847661"/>
          </a:xfrm>
          <a:prstGeom prst="straightConnector1">
            <a:avLst/>
          </a:prstGeom>
          <a:ln w="57150" cmpd="sng">
            <a:solidFill>
              <a:srgbClr val="FFFF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>
            <a:off x="7568777" y="1852688"/>
            <a:ext cx="620666" cy="867786"/>
          </a:xfrm>
          <a:prstGeom prst="straightConnector1">
            <a:avLst/>
          </a:prstGeom>
          <a:ln w="57150" cmpd="sng">
            <a:solidFill>
              <a:srgbClr val="FFFF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 flipV="1">
            <a:off x="6286745" y="5558508"/>
            <a:ext cx="749309" cy="258738"/>
          </a:xfrm>
          <a:prstGeom prst="straightConnector1">
            <a:avLst/>
          </a:prstGeom>
          <a:ln w="57150" cmpd="sng">
            <a:solidFill>
              <a:srgbClr val="FFFF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 flipV="1">
            <a:off x="2394307" y="5124616"/>
            <a:ext cx="4794147" cy="837178"/>
          </a:xfrm>
          <a:prstGeom prst="straightConnector1">
            <a:avLst/>
          </a:prstGeom>
          <a:ln w="57150" cmpd="sng">
            <a:solidFill>
              <a:srgbClr val="FFFF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>
            <a:off x="4091871" y="2101108"/>
            <a:ext cx="3096583" cy="2805755"/>
          </a:xfrm>
          <a:prstGeom prst="straightConnector1">
            <a:avLst/>
          </a:prstGeom>
          <a:ln w="57150" cmpd="sng">
            <a:solidFill>
              <a:srgbClr val="FFFF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>
            <a:endCxn id="16" idx="0"/>
          </p:cNvCxnSpPr>
          <p:nvPr/>
        </p:nvCxnSpPr>
        <p:spPr>
          <a:xfrm>
            <a:off x="7568778" y="3990525"/>
            <a:ext cx="265068" cy="916338"/>
          </a:xfrm>
          <a:prstGeom prst="straightConnector1">
            <a:avLst/>
          </a:prstGeom>
          <a:ln w="57150" cmpd="sng">
            <a:solidFill>
              <a:srgbClr val="FFFF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3083" y="2785826"/>
            <a:ext cx="1489582" cy="12046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18093" r="12134"/>
          <a:stretch/>
        </p:blipFill>
        <p:spPr>
          <a:xfrm>
            <a:off x="865475" y="2720474"/>
            <a:ext cx="1181525" cy="12700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5836" y="680319"/>
            <a:ext cx="1489582" cy="12046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1424" y="4972215"/>
            <a:ext cx="1489582" cy="12046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18093" r="12134"/>
          <a:stretch/>
        </p:blipFill>
        <p:spPr>
          <a:xfrm>
            <a:off x="4285418" y="3202152"/>
            <a:ext cx="1181525" cy="127005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l="18093" r="12134"/>
          <a:stretch/>
        </p:blipFill>
        <p:spPr>
          <a:xfrm>
            <a:off x="4949481" y="1249992"/>
            <a:ext cx="1181525" cy="127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297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541" y="4757095"/>
            <a:ext cx="1489582" cy="12046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18093" r="12134"/>
          <a:stretch/>
        </p:blipFill>
        <p:spPr>
          <a:xfrm>
            <a:off x="427112" y="364088"/>
            <a:ext cx="1181525" cy="127005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l="18093" r="12134"/>
          <a:stretch/>
        </p:blipFill>
        <p:spPr>
          <a:xfrm>
            <a:off x="7243083" y="4906863"/>
            <a:ext cx="1181525" cy="12700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18093" r="12134"/>
          <a:stretch/>
        </p:blipFill>
        <p:spPr>
          <a:xfrm>
            <a:off x="7007918" y="364088"/>
            <a:ext cx="1181525" cy="1270051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V="1">
            <a:off x="2241907" y="3355500"/>
            <a:ext cx="4766011" cy="2"/>
          </a:xfrm>
          <a:prstGeom prst="straightConnector1">
            <a:avLst/>
          </a:prstGeom>
          <a:ln w="57150" cmpd="sng">
            <a:solidFill>
              <a:srgbClr val="FFFF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394307" y="3507902"/>
            <a:ext cx="2247117" cy="1682148"/>
          </a:xfrm>
          <a:prstGeom prst="straightConnector1">
            <a:avLst/>
          </a:prstGeom>
          <a:ln w="57150" cmpd="sng">
            <a:solidFill>
              <a:srgbClr val="FFFF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1379635" y="3990525"/>
            <a:ext cx="229002" cy="766570"/>
          </a:xfrm>
          <a:prstGeom prst="straightConnector1">
            <a:avLst/>
          </a:prstGeom>
          <a:ln w="57150" cmpd="sng">
            <a:solidFill>
              <a:srgbClr val="FFFF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1990039" y="1700288"/>
            <a:ext cx="805797" cy="766570"/>
          </a:xfrm>
          <a:prstGeom prst="straightConnector1">
            <a:avLst/>
          </a:prstGeom>
          <a:ln w="57150" cmpd="sng">
            <a:solidFill>
              <a:srgbClr val="FFFF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1771577" y="972154"/>
            <a:ext cx="1058660" cy="621803"/>
          </a:xfrm>
          <a:prstGeom prst="straightConnector1">
            <a:avLst/>
          </a:prstGeom>
          <a:ln w="57150" cmpd="sng">
            <a:solidFill>
              <a:srgbClr val="FFFF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1379635" y="1700288"/>
            <a:ext cx="862272" cy="3206575"/>
          </a:xfrm>
          <a:prstGeom prst="straightConnector1">
            <a:avLst/>
          </a:prstGeom>
          <a:ln w="57150" cmpd="sng">
            <a:solidFill>
              <a:srgbClr val="FFFF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 flipV="1">
            <a:off x="1771577" y="1534667"/>
            <a:ext cx="3177904" cy="3437548"/>
          </a:xfrm>
          <a:prstGeom prst="straightConnector1">
            <a:avLst/>
          </a:prstGeom>
          <a:ln w="57150" cmpd="sng">
            <a:solidFill>
              <a:srgbClr val="FFFF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 flipV="1">
            <a:off x="1923977" y="1411192"/>
            <a:ext cx="5319106" cy="1615031"/>
          </a:xfrm>
          <a:prstGeom prst="straightConnector1">
            <a:avLst/>
          </a:prstGeom>
          <a:ln w="57150" cmpd="sng">
            <a:solidFill>
              <a:srgbClr val="FFFF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3684252" y="2101108"/>
            <a:ext cx="752529" cy="925116"/>
          </a:xfrm>
          <a:prstGeom prst="straightConnector1">
            <a:avLst/>
          </a:prstGeom>
          <a:ln w="57150" cmpd="sng">
            <a:solidFill>
              <a:srgbClr val="FFFF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2241907" y="3026223"/>
            <a:ext cx="2347274" cy="152401"/>
          </a:xfrm>
          <a:prstGeom prst="straightConnector1">
            <a:avLst/>
          </a:prstGeom>
          <a:ln w="57150" cmpd="sng">
            <a:solidFill>
              <a:srgbClr val="FFFF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2586815" y="3990526"/>
            <a:ext cx="1623553" cy="1199524"/>
          </a:xfrm>
          <a:prstGeom prst="straightConnector1">
            <a:avLst/>
          </a:prstGeom>
          <a:ln w="57150" cmpd="sng">
            <a:solidFill>
              <a:srgbClr val="FFFF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7" idx="0"/>
          </p:cNvCxnSpPr>
          <p:nvPr/>
        </p:nvCxnSpPr>
        <p:spPr>
          <a:xfrm flipH="1" flipV="1">
            <a:off x="5142275" y="4594214"/>
            <a:ext cx="243940" cy="378001"/>
          </a:xfrm>
          <a:prstGeom prst="straightConnector1">
            <a:avLst/>
          </a:prstGeom>
          <a:ln w="57150" cmpd="sng">
            <a:solidFill>
              <a:srgbClr val="FFFF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5675316" y="3990525"/>
            <a:ext cx="1567767" cy="180331"/>
          </a:xfrm>
          <a:prstGeom prst="straightConnector1">
            <a:avLst/>
          </a:prstGeom>
          <a:ln w="57150" cmpd="sng">
            <a:solidFill>
              <a:srgbClr val="FFFF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5675316" y="2785826"/>
            <a:ext cx="0" cy="2186389"/>
          </a:xfrm>
          <a:prstGeom prst="straightConnector1">
            <a:avLst/>
          </a:prstGeom>
          <a:ln w="57150" cmpd="sng">
            <a:solidFill>
              <a:srgbClr val="FFFF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H="1">
            <a:off x="2394308" y="2720474"/>
            <a:ext cx="2747967" cy="2186389"/>
          </a:xfrm>
          <a:prstGeom prst="straightConnector1">
            <a:avLst/>
          </a:prstGeom>
          <a:ln w="57150" cmpd="sng">
            <a:solidFill>
              <a:srgbClr val="FFFF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18" idx="1"/>
          </p:cNvCxnSpPr>
          <p:nvPr/>
        </p:nvCxnSpPr>
        <p:spPr>
          <a:xfrm flipH="1" flipV="1">
            <a:off x="4210368" y="1466082"/>
            <a:ext cx="739113" cy="418936"/>
          </a:xfrm>
          <a:prstGeom prst="straightConnector1">
            <a:avLst/>
          </a:prstGeom>
          <a:ln w="57150" cmpd="sng">
            <a:solidFill>
              <a:srgbClr val="FFFF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H="1">
            <a:off x="4210368" y="972154"/>
            <a:ext cx="2515353" cy="0"/>
          </a:xfrm>
          <a:prstGeom prst="straightConnector1">
            <a:avLst/>
          </a:prstGeom>
          <a:ln w="57150" cmpd="sng">
            <a:solidFill>
              <a:srgbClr val="FFFF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H="1">
            <a:off x="5894803" y="1700288"/>
            <a:ext cx="1521573" cy="3271927"/>
          </a:xfrm>
          <a:prstGeom prst="straightConnector1">
            <a:avLst/>
          </a:prstGeom>
          <a:ln w="57150" cmpd="sng">
            <a:solidFill>
              <a:srgbClr val="FFFF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flipH="1">
            <a:off x="2399839" y="1828186"/>
            <a:ext cx="4636215" cy="3847661"/>
          </a:xfrm>
          <a:prstGeom prst="straightConnector1">
            <a:avLst/>
          </a:prstGeom>
          <a:ln w="57150" cmpd="sng">
            <a:solidFill>
              <a:srgbClr val="FFFF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>
            <a:off x="7568777" y="1852688"/>
            <a:ext cx="620666" cy="867786"/>
          </a:xfrm>
          <a:prstGeom prst="straightConnector1">
            <a:avLst/>
          </a:prstGeom>
          <a:ln w="57150" cmpd="sng">
            <a:solidFill>
              <a:srgbClr val="FFFF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 flipV="1">
            <a:off x="6286745" y="5558508"/>
            <a:ext cx="749309" cy="258738"/>
          </a:xfrm>
          <a:prstGeom prst="straightConnector1">
            <a:avLst/>
          </a:prstGeom>
          <a:ln w="57150" cmpd="sng">
            <a:solidFill>
              <a:srgbClr val="FFFF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 flipV="1">
            <a:off x="2394307" y="5124616"/>
            <a:ext cx="4794147" cy="837178"/>
          </a:xfrm>
          <a:prstGeom prst="straightConnector1">
            <a:avLst/>
          </a:prstGeom>
          <a:ln w="57150" cmpd="sng">
            <a:solidFill>
              <a:srgbClr val="FFFF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>
            <a:off x="4091871" y="2101108"/>
            <a:ext cx="3096583" cy="2805755"/>
          </a:xfrm>
          <a:prstGeom prst="straightConnector1">
            <a:avLst/>
          </a:prstGeom>
          <a:ln w="57150" cmpd="sng">
            <a:solidFill>
              <a:srgbClr val="FFFF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>
            <a:endCxn id="16" idx="0"/>
          </p:cNvCxnSpPr>
          <p:nvPr/>
        </p:nvCxnSpPr>
        <p:spPr>
          <a:xfrm>
            <a:off x="7568778" y="3990525"/>
            <a:ext cx="265068" cy="916338"/>
          </a:xfrm>
          <a:prstGeom prst="straightConnector1">
            <a:avLst/>
          </a:prstGeom>
          <a:ln w="57150" cmpd="sng">
            <a:solidFill>
              <a:srgbClr val="FFFF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3083" y="2785826"/>
            <a:ext cx="1489582" cy="12046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18093" r="12134"/>
          <a:stretch/>
        </p:blipFill>
        <p:spPr>
          <a:xfrm>
            <a:off x="865475" y="2720474"/>
            <a:ext cx="1181525" cy="12700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5836" y="680319"/>
            <a:ext cx="1489582" cy="12046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1424" y="4972215"/>
            <a:ext cx="1489582" cy="12046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18093" r="12134"/>
          <a:stretch/>
        </p:blipFill>
        <p:spPr>
          <a:xfrm>
            <a:off x="4285418" y="3202152"/>
            <a:ext cx="1181525" cy="127005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l="18093" r="12134"/>
          <a:stretch/>
        </p:blipFill>
        <p:spPr>
          <a:xfrm>
            <a:off x="4949481" y="1249992"/>
            <a:ext cx="1181525" cy="127005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923978" y="1872062"/>
            <a:ext cx="5644800" cy="2308324"/>
          </a:xfrm>
          <a:prstGeom prst="rect">
            <a:avLst/>
          </a:prstGeom>
          <a:solidFill>
            <a:schemeClr val="bg1"/>
          </a:solidFill>
          <a:ln w="57150" cmpd="sng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FFF00"/>
                </a:solidFill>
                <a:latin typeface="Helvetica"/>
                <a:cs typeface="Helvetica"/>
              </a:rPr>
              <a:t>Key </a:t>
            </a:r>
            <a:r>
              <a:rPr lang="en-US" sz="4800" dirty="0">
                <a:solidFill>
                  <a:srgbClr val="FFFF00"/>
                </a:solidFill>
                <a:latin typeface="Helvetica"/>
                <a:cs typeface="Helvetica"/>
              </a:rPr>
              <a:t>d</a:t>
            </a:r>
            <a:r>
              <a:rPr lang="en-US" sz="4800" dirty="0" smtClean="0">
                <a:solidFill>
                  <a:srgbClr val="FFFF00"/>
                </a:solidFill>
                <a:latin typeface="Helvetica"/>
                <a:cs typeface="Helvetica"/>
              </a:rPr>
              <a:t>istribution in a decentralized network is not easy</a:t>
            </a:r>
            <a:endParaRPr lang="en-US" sz="4800" dirty="0">
              <a:solidFill>
                <a:srgbClr val="FFFF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145090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3394" y="542127"/>
            <a:ext cx="2540000" cy="38608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Ralph </a:t>
            </a:r>
            <a:r>
              <a:rPr lang="en-US" dirty="0" err="1" smtClean="0"/>
              <a:t>Merkle</a:t>
            </a:r>
            <a:endParaRPr lang="en-US" dirty="0"/>
          </a:p>
        </p:txBody>
      </p:sp>
      <p:sp>
        <p:nvSpPr>
          <p:cNvPr id="4" name="Content Placeholder 4"/>
          <p:cNvSpPr txBox="1">
            <a:spLocks/>
          </p:cNvSpPr>
          <p:nvPr/>
        </p:nvSpPr>
        <p:spPr>
          <a:xfrm>
            <a:off x="457200" y="1898120"/>
            <a:ext cx="5453281" cy="352713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Helvetica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Helvetic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Helvetic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Helvetic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Helvetic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dirty="0" smtClean="0"/>
              <a:t>Undergrad at</a:t>
            </a:r>
            <a:br>
              <a:rPr lang="en-US" dirty="0" smtClean="0"/>
            </a:br>
            <a:r>
              <a:rPr lang="en-US" dirty="0" smtClean="0"/>
              <a:t>UC Berkeley in 1970s</a:t>
            </a:r>
          </a:p>
          <a:p>
            <a:pPr marL="0" indent="0">
              <a:buFont typeface="Arial" pitchFamily="34" charset="0"/>
              <a:buNone/>
            </a:pPr>
            <a:endParaRPr lang="en-US" sz="1200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r>
              <a:rPr lang="en-US" b="1" dirty="0" smtClean="0"/>
              <a:t>Q: </a:t>
            </a:r>
            <a:r>
              <a:rPr lang="en-US" dirty="0" smtClean="0"/>
              <a:t>Can two parties agree</a:t>
            </a:r>
            <a:br>
              <a:rPr lang="en-US" dirty="0" smtClean="0"/>
            </a:br>
            <a:r>
              <a:rPr lang="en-US" dirty="0" smtClean="0"/>
              <a:t>on a shared secret </a:t>
            </a:r>
            <a:r>
              <a:rPr lang="en-US" u="sng" dirty="0" smtClean="0"/>
              <a:t>without</a:t>
            </a:r>
            <a:r>
              <a:rPr lang="en-US" dirty="0" smtClean="0"/>
              <a:t> private communication?</a:t>
            </a:r>
          </a:p>
          <a:p>
            <a:pPr marL="0" indent="0">
              <a:buFont typeface="Arial" pitchFamily="34" charset="0"/>
              <a:buNone/>
            </a:pPr>
            <a:r>
              <a:rPr lang="en-US" b="1" dirty="0" smtClean="0">
                <a:solidFill>
                  <a:srgbClr val="22FF06"/>
                </a:solidFill>
              </a:rPr>
              <a:t>[e.g., over the Internet]</a:t>
            </a:r>
          </a:p>
        </p:txBody>
      </p:sp>
    </p:spTree>
    <p:extLst>
      <p:ext uri="{BB962C8B-B14F-4D97-AF65-F5344CB8AC3E}">
        <p14:creationId xmlns:p14="http://schemas.microsoft.com/office/powerpoint/2010/main" val="412240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Merkle’s</a:t>
            </a:r>
            <a:r>
              <a:rPr lang="en-US" dirty="0" smtClean="0"/>
              <a:t> Beautiful Idea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1975750"/>
            <a:ext cx="82296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200" u="sng" dirty="0">
              <a:latin typeface="Helvetica"/>
              <a:cs typeface="Helvetica"/>
            </a:endParaRPr>
          </a:p>
          <a:p>
            <a:r>
              <a:rPr lang="en-US" sz="3200" dirty="0" smtClean="0">
                <a:latin typeface="Helvetica"/>
                <a:cs typeface="Helvetica"/>
              </a:rPr>
              <a:t>Alice and Bob do </a:t>
            </a:r>
            <a:r>
              <a:rPr lang="en-US" sz="3200" dirty="0" smtClean="0">
                <a:solidFill>
                  <a:srgbClr val="FFFF00"/>
                </a:solidFill>
                <a:latin typeface="Helvetica"/>
                <a:cs typeface="Helvetica"/>
              </a:rPr>
              <a:t>≈N</a:t>
            </a:r>
            <a:br>
              <a:rPr lang="en-US" sz="3200" dirty="0" smtClean="0">
                <a:solidFill>
                  <a:srgbClr val="FFFF00"/>
                </a:solidFill>
                <a:latin typeface="Helvetica"/>
                <a:cs typeface="Helvetica"/>
              </a:rPr>
            </a:br>
            <a:r>
              <a:rPr lang="en-US" sz="3200" dirty="0" smtClean="0">
                <a:latin typeface="Helvetica"/>
                <a:cs typeface="Helvetica"/>
              </a:rPr>
              <a:t>work to agree on a secret</a:t>
            </a:r>
          </a:p>
          <a:p>
            <a:endParaRPr lang="en-US" sz="3200" dirty="0" smtClean="0">
              <a:latin typeface="Helvetica"/>
              <a:cs typeface="Helvetica"/>
            </a:endParaRPr>
          </a:p>
          <a:p>
            <a:endParaRPr lang="en-US" sz="1200" dirty="0">
              <a:latin typeface="Helvetica"/>
              <a:cs typeface="Helvetica"/>
            </a:endParaRPr>
          </a:p>
          <a:p>
            <a:pPr algn="r"/>
            <a:r>
              <a:rPr lang="en-US" sz="3200" dirty="0" smtClean="0">
                <a:latin typeface="Helvetica"/>
                <a:cs typeface="Helvetica"/>
              </a:rPr>
              <a:t>Eavesdropper must do </a:t>
            </a:r>
            <a:r>
              <a:rPr lang="en-US" sz="3200" dirty="0" smtClean="0">
                <a:solidFill>
                  <a:srgbClr val="FFFF00"/>
                </a:solidFill>
                <a:latin typeface="Helvetica"/>
                <a:cs typeface="Helvetica"/>
              </a:rPr>
              <a:t>≈N</a:t>
            </a:r>
            <a:r>
              <a:rPr lang="en-US" sz="3200" baseline="30000" dirty="0" smtClean="0">
                <a:solidFill>
                  <a:srgbClr val="FFFF00"/>
                </a:solidFill>
                <a:latin typeface="Helvetica"/>
                <a:cs typeface="Helvetica"/>
              </a:rPr>
              <a:t>2</a:t>
            </a:r>
            <a:r>
              <a:rPr lang="en-US" sz="3200" dirty="0">
                <a:solidFill>
                  <a:srgbClr val="FFFFFF"/>
                </a:solidFill>
                <a:latin typeface="Helvetica"/>
                <a:cs typeface="Helvetica"/>
              </a:rPr>
              <a:t/>
            </a:r>
            <a:br>
              <a:rPr lang="en-US" sz="3200" dirty="0">
                <a:solidFill>
                  <a:srgbClr val="FFFFFF"/>
                </a:solidFill>
                <a:latin typeface="Helvetica"/>
                <a:cs typeface="Helvetica"/>
              </a:rPr>
            </a:br>
            <a:r>
              <a:rPr lang="en-US" sz="3200" dirty="0" smtClean="0">
                <a:latin typeface="Helvetica"/>
                <a:cs typeface="Helvetica"/>
              </a:rPr>
              <a:t>work to learn the secret</a:t>
            </a:r>
          </a:p>
        </p:txBody>
      </p:sp>
    </p:spTree>
    <p:extLst>
      <p:ext uri="{BB962C8B-B14F-4D97-AF65-F5344CB8AC3E}">
        <p14:creationId xmlns:p14="http://schemas.microsoft.com/office/powerpoint/2010/main" val="60164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2557" y="3297733"/>
            <a:ext cx="1613377" cy="14480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501" y="3446310"/>
            <a:ext cx="1097056" cy="14533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155" y="2715008"/>
            <a:ext cx="1187351" cy="11481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4466" y="3005947"/>
            <a:ext cx="1264945" cy="96641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59709" y="1928629"/>
            <a:ext cx="149692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Helvetica"/>
                <a:cs typeface="Helvetica"/>
              </a:rPr>
              <a:t>H(x</a:t>
            </a:r>
            <a:r>
              <a:rPr lang="en-US" sz="3200" baseline="-25000" dirty="0" smtClean="0">
                <a:latin typeface="Helvetica"/>
                <a:cs typeface="Helvetica"/>
              </a:rPr>
              <a:t>1</a:t>
            </a:r>
            <a:r>
              <a:rPr lang="en-US" sz="3200" dirty="0" smtClean="0">
                <a:latin typeface="Helvetica"/>
                <a:cs typeface="Helvetica"/>
              </a:rPr>
              <a:t>)</a:t>
            </a:r>
          </a:p>
          <a:p>
            <a:r>
              <a:rPr lang="en-US" sz="3200" dirty="0">
                <a:latin typeface="Helvetica"/>
                <a:cs typeface="Helvetica"/>
              </a:rPr>
              <a:t>H(</a:t>
            </a:r>
            <a:r>
              <a:rPr lang="en-US" sz="3200" dirty="0" smtClean="0">
                <a:latin typeface="Helvetica"/>
                <a:cs typeface="Helvetica"/>
              </a:rPr>
              <a:t>x</a:t>
            </a:r>
            <a:r>
              <a:rPr lang="en-US" sz="3200" baseline="-25000" dirty="0" smtClean="0">
                <a:latin typeface="Helvetica"/>
                <a:cs typeface="Helvetica"/>
              </a:rPr>
              <a:t>2</a:t>
            </a:r>
            <a:r>
              <a:rPr lang="en-US" sz="3200" dirty="0" smtClean="0">
                <a:latin typeface="Helvetica"/>
                <a:cs typeface="Helvetica"/>
              </a:rPr>
              <a:t>)</a:t>
            </a:r>
          </a:p>
          <a:p>
            <a:r>
              <a:rPr lang="en-US" sz="3200" dirty="0">
                <a:latin typeface="Helvetica"/>
                <a:cs typeface="Helvetica"/>
              </a:rPr>
              <a:t>H(</a:t>
            </a:r>
            <a:r>
              <a:rPr lang="en-US" sz="3200" dirty="0" smtClean="0">
                <a:latin typeface="Helvetica"/>
                <a:cs typeface="Helvetica"/>
              </a:rPr>
              <a:t>x</a:t>
            </a:r>
            <a:r>
              <a:rPr lang="en-US" sz="3200" baseline="-25000" dirty="0" smtClean="0">
                <a:latin typeface="Helvetica"/>
                <a:cs typeface="Helvetica"/>
              </a:rPr>
              <a:t>3</a:t>
            </a:r>
            <a:r>
              <a:rPr lang="en-US" sz="3200" dirty="0" smtClean="0">
                <a:latin typeface="Helvetica"/>
                <a:cs typeface="Helvetica"/>
              </a:rPr>
              <a:t>)</a:t>
            </a:r>
            <a:endParaRPr lang="en-US" sz="3200" dirty="0">
              <a:latin typeface="Helvetica"/>
              <a:cs typeface="Helvetica"/>
            </a:endParaRPr>
          </a:p>
          <a:p>
            <a:r>
              <a:rPr lang="en-US" sz="3200" dirty="0">
                <a:latin typeface="Helvetica"/>
                <a:cs typeface="Helvetica"/>
              </a:rPr>
              <a:t>H(</a:t>
            </a:r>
            <a:r>
              <a:rPr lang="en-US" sz="3200" dirty="0" smtClean="0">
                <a:latin typeface="Helvetica"/>
                <a:cs typeface="Helvetica"/>
              </a:rPr>
              <a:t>x</a:t>
            </a:r>
            <a:r>
              <a:rPr lang="en-US" sz="3200" baseline="-25000" dirty="0" smtClean="0">
                <a:latin typeface="Helvetica"/>
                <a:cs typeface="Helvetica"/>
              </a:rPr>
              <a:t>4</a:t>
            </a:r>
            <a:r>
              <a:rPr lang="en-US" sz="3200" dirty="0" smtClean="0">
                <a:latin typeface="Helvetica"/>
                <a:cs typeface="Helvetica"/>
              </a:rPr>
              <a:t>)</a:t>
            </a:r>
            <a:endParaRPr lang="en-US" sz="3200" dirty="0">
              <a:latin typeface="Helvetica"/>
              <a:cs typeface="Helvetica"/>
            </a:endParaRPr>
          </a:p>
          <a:p>
            <a:r>
              <a:rPr lang="en-US" sz="3200" dirty="0" smtClean="0">
                <a:latin typeface="Helvetica"/>
                <a:cs typeface="Helvetica"/>
              </a:rPr>
              <a:t>…</a:t>
            </a:r>
          </a:p>
          <a:p>
            <a:r>
              <a:rPr lang="en-US" sz="3200" dirty="0">
                <a:latin typeface="Helvetica"/>
                <a:cs typeface="Helvetica"/>
              </a:rPr>
              <a:t>H(</a:t>
            </a:r>
            <a:r>
              <a:rPr lang="en-US" sz="3200" dirty="0" err="1" smtClean="0">
                <a:latin typeface="Helvetica"/>
                <a:cs typeface="Helvetica"/>
              </a:rPr>
              <a:t>x</a:t>
            </a:r>
            <a:r>
              <a:rPr lang="en-US" sz="3200" baseline="-25000" dirty="0" err="1" smtClean="0">
                <a:latin typeface="Helvetica"/>
                <a:cs typeface="Helvetica"/>
              </a:rPr>
              <a:t>N</a:t>
            </a:r>
            <a:r>
              <a:rPr lang="en-US" sz="3200" dirty="0" smtClean="0">
                <a:latin typeface="Helvetica"/>
                <a:cs typeface="Helvetica"/>
              </a:rPr>
              <a:t>)</a:t>
            </a:r>
            <a:endParaRPr lang="en-US" sz="3200" dirty="0">
              <a:latin typeface="Helvetica"/>
              <a:cs typeface="Helvetica"/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4710667" y="597632"/>
            <a:ext cx="3975267" cy="1817073"/>
          </a:xfrm>
          <a:prstGeom prst="wedgeRoundRectCallout">
            <a:avLst>
              <a:gd name="adj1" fmla="val -90022"/>
              <a:gd name="adj2" fmla="val 97049"/>
              <a:gd name="adj3" fmla="val 16667"/>
            </a:avLst>
          </a:prstGeom>
          <a:noFill/>
          <a:ln w="28575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smtClean="0">
                <a:latin typeface="Helvetica"/>
                <a:cs typeface="Helvetica"/>
              </a:rPr>
              <a:t>Alice picks </a:t>
            </a:r>
            <a:r>
              <a:rPr lang="en-US" sz="2600" dirty="0">
                <a:latin typeface="Helvetica"/>
                <a:cs typeface="Helvetica"/>
              </a:rPr>
              <a:t>N</a:t>
            </a:r>
            <a:r>
              <a:rPr lang="en-US" sz="2600" dirty="0" smtClean="0">
                <a:latin typeface="Helvetica"/>
                <a:cs typeface="Helvetica"/>
              </a:rPr>
              <a:t> different numbers in {1,…,N</a:t>
            </a:r>
            <a:r>
              <a:rPr lang="en-US" sz="2600" baseline="30000" dirty="0" smtClean="0">
                <a:latin typeface="Helvetica"/>
                <a:cs typeface="Helvetica"/>
              </a:rPr>
              <a:t>2</a:t>
            </a:r>
            <a:r>
              <a:rPr lang="en-US" sz="2600" dirty="0">
                <a:latin typeface="Helvetica"/>
                <a:cs typeface="Helvetica"/>
              </a:rPr>
              <a:t>}</a:t>
            </a:r>
            <a:r>
              <a:rPr lang="en-US" sz="2600" dirty="0" smtClean="0">
                <a:latin typeface="Helvetica"/>
                <a:cs typeface="Helvetica"/>
              </a:rPr>
              <a:t> , publishes their hashes</a:t>
            </a:r>
            <a:endParaRPr lang="en-US" sz="2600" dirty="0">
              <a:latin typeface="Helvetica"/>
              <a:cs typeface="Helvetica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6642556"/>
            <a:ext cx="782967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tx1">
                    <a:lumMod val="50000"/>
                  </a:schemeClr>
                </a:solidFill>
                <a:latin typeface="Helvetica"/>
                <a:cs typeface="Helvetica"/>
              </a:rPr>
              <a:t>Barak, Boaz, and Mohammad </a:t>
            </a:r>
            <a:r>
              <a:rPr lang="en-US" sz="800" dirty="0" err="1">
                <a:solidFill>
                  <a:schemeClr val="tx1">
                    <a:lumMod val="50000"/>
                  </a:schemeClr>
                </a:solidFill>
                <a:latin typeface="Helvetica"/>
                <a:cs typeface="Helvetica"/>
              </a:rPr>
              <a:t>Mahmoody-Ghidary</a:t>
            </a:r>
            <a:r>
              <a:rPr lang="en-US" sz="800" dirty="0">
                <a:solidFill>
                  <a:schemeClr val="tx1">
                    <a:lumMod val="50000"/>
                  </a:schemeClr>
                </a:solidFill>
                <a:latin typeface="Helvetica"/>
                <a:cs typeface="Helvetica"/>
              </a:rPr>
              <a:t>. "</a:t>
            </a:r>
            <a:r>
              <a:rPr lang="en-US" sz="800" dirty="0" err="1">
                <a:solidFill>
                  <a:schemeClr val="tx1">
                    <a:lumMod val="50000"/>
                  </a:schemeClr>
                </a:solidFill>
                <a:latin typeface="Helvetica"/>
                <a:cs typeface="Helvetica"/>
              </a:rPr>
              <a:t>Merkle</a:t>
            </a:r>
            <a:r>
              <a:rPr lang="en-US" sz="800" dirty="0">
                <a:solidFill>
                  <a:schemeClr val="tx1">
                    <a:lumMod val="50000"/>
                  </a:schemeClr>
                </a:solidFill>
                <a:latin typeface="Helvetica"/>
                <a:cs typeface="Helvetica"/>
              </a:rPr>
              <a:t> puzzles are optimal—an o (</a:t>
            </a:r>
            <a:r>
              <a:rPr lang="en-US" sz="800" dirty="0" smtClean="0">
                <a:solidFill>
                  <a:schemeClr val="tx1">
                    <a:lumMod val="50000"/>
                  </a:schemeClr>
                </a:solidFill>
                <a:latin typeface="Helvetica"/>
                <a:cs typeface="Helvetica"/>
              </a:rPr>
              <a:t>n</a:t>
            </a:r>
            <a:r>
              <a:rPr lang="en-US" sz="800" baseline="30000" dirty="0">
                <a:solidFill>
                  <a:schemeClr val="tx1">
                    <a:lumMod val="50000"/>
                  </a:schemeClr>
                </a:solidFill>
                <a:latin typeface="Helvetica"/>
                <a:cs typeface="Helvetica"/>
              </a:rPr>
              <a:t>2</a:t>
            </a:r>
            <a:r>
              <a:rPr lang="en-US" sz="800" dirty="0" smtClean="0">
                <a:solidFill>
                  <a:schemeClr val="tx1">
                    <a:lumMod val="50000"/>
                  </a:schemeClr>
                </a:solidFill>
                <a:latin typeface="Helvetica"/>
                <a:cs typeface="Helvetica"/>
              </a:rPr>
              <a:t>)</a:t>
            </a:r>
            <a:r>
              <a:rPr lang="en-US" sz="800" dirty="0">
                <a:solidFill>
                  <a:schemeClr val="tx1">
                    <a:lumMod val="50000"/>
                  </a:schemeClr>
                </a:solidFill>
                <a:latin typeface="Helvetica"/>
                <a:cs typeface="Helvetica"/>
              </a:rPr>
              <a:t>-query attack on any key exchange from a random oracle." </a:t>
            </a:r>
            <a:r>
              <a:rPr lang="en-US" sz="800" dirty="0" smtClean="0">
                <a:solidFill>
                  <a:schemeClr val="tx1">
                    <a:lumMod val="50000"/>
                  </a:schemeClr>
                </a:solidFill>
                <a:latin typeface="Helvetica"/>
                <a:cs typeface="Helvetica"/>
              </a:rPr>
              <a:t>CRYPTO 2009</a:t>
            </a:r>
            <a:endParaRPr lang="en-US" sz="800" dirty="0">
              <a:solidFill>
                <a:schemeClr val="tx1">
                  <a:lumMod val="50000"/>
                </a:schemeClr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012739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2557" y="3297733"/>
            <a:ext cx="1613377" cy="14480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501" y="3446310"/>
            <a:ext cx="1097056" cy="14533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155" y="2715008"/>
            <a:ext cx="1187351" cy="11481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4466" y="3005947"/>
            <a:ext cx="1264945" cy="96641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59709" y="1928629"/>
            <a:ext cx="175416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Helvetica"/>
                <a:cs typeface="Helvetica"/>
              </a:rPr>
              <a:t>H(x</a:t>
            </a:r>
            <a:r>
              <a:rPr lang="en-US" sz="3200" baseline="-25000" dirty="0" smtClean="0">
                <a:latin typeface="Helvetica"/>
                <a:cs typeface="Helvetica"/>
              </a:rPr>
              <a:t>1</a:t>
            </a:r>
            <a:r>
              <a:rPr lang="en-US" sz="3200" dirty="0" smtClean="0">
                <a:latin typeface="Helvetica"/>
                <a:cs typeface="Helvetica"/>
              </a:rPr>
              <a:t>)</a:t>
            </a:r>
          </a:p>
          <a:p>
            <a:r>
              <a:rPr lang="en-US" sz="3200" dirty="0">
                <a:latin typeface="Helvetica"/>
                <a:cs typeface="Helvetica"/>
              </a:rPr>
              <a:t>H(</a:t>
            </a:r>
            <a:r>
              <a:rPr lang="en-US" sz="3200" dirty="0" smtClean="0">
                <a:latin typeface="Helvetica"/>
                <a:cs typeface="Helvetica"/>
              </a:rPr>
              <a:t>x</a:t>
            </a:r>
            <a:r>
              <a:rPr lang="en-US" sz="3200" baseline="-25000" dirty="0" smtClean="0">
                <a:latin typeface="Helvetica"/>
                <a:cs typeface="Helvetica"/>
              </a:rPr>
              <a:t>2</a:t>
            </a:r>
            <a:r>
              <a:rPr lang="en-US" sz="3200" dirty="0" smtClean="0">
                <a:latin typeface="Helvetica"/>
                <a:cs typeface="Helvetica"/>
              </a:rPr>
              <a:t>)</a:t>
            </a:r>
          </a:p>
          <a:p>
            <a:r>
              <a:rPr lang="en-US" sz="3200" dirty="0">
                <a:latin typeface="Helvetica"/>
                <a:cs typeface="Helvetica"/>
              </a:rPr>
              <a:t>H(</a:t>
            </a:r>
            <a:r>
              <a:rPr lang="en-US" sz="3200" dirty="0" smtClean="0">
                <a:latin typeface="Helvetica"/>
                <a:cs typeface="Helvetica"/>
              </a:rPr>
              <a:t>x</a:t>
            </a:r>
            <a:r>
              <a:rPr lang="en-US" sz="3200" baseline="-25000" dirty="0" smtClean="0">
                <a:latin typeface="Helvetica"/>
                <a:cs typeface="Helvetica"/>
              </a:rPr>
              <a:t>3</a:t>
            </a:r>
            <a:r>
              <a:rPr lang="en-US" sz="3200" dirty="0" smtClean="0">
                <a:latin typeface="Helvetica"/>
                <a:cs typeface="Helvetica"/>
              </a:rPr>
              <a:t>)</a:t>
            </a:r>
            <a:endParaRPr lang="en-US" sz="3200" dirty="0">
              <a:latin typeface="Helvetica"/>
              <a:cs typeface="Helvetica"/>
            </a:endParaRPr>
          </a:p>
          <a:p>
            <a:r>
              <a:rPr lang="en-US" sz="3200" dirty="0">
                <a:latin typeface="Helvetica"/>
                <a:cs typeface="Helvetica"/>
              </a:rPr>
              <a:t>H(</a:t>
            </a:r>
            <a:r>
              <a:rPr lang="en-US" sz="3200" dirty="0" smtClean="0">
                <a:latin typeface="Helvetica"/>
                <a:cs typeface="Helvetica"/>
              </a:rPr>
              <a:t>x</a:t>
            </a:r>
            <a:r>
              <a:rPr lang="en-US" sz="3200" baseline="-25000" dirty="0" smtClean="0">
                <a:latin typeface="Helvetica"/>
                <a:cs typeface="Helvetica"/>
              </a:rPr>
              <a:t>4</a:t>
            </a:r>
            <a:r>
              <a:rPr lang="en-US" sz="3200" dirty="0" smtClean="0">
                <a:latin typeface="Helvetica"/>
                <a:cs typeface="Helvetica"/>
              </a:rPr>
              <a:t>)</a:t>
            </a:r>
            <a:endParaRPr lang="en-US" sz="3200" dirty="0">
              <a:latin typeface="Helvetica"/>
              <a:cs typeface="Helvetica"/>
            </a:endParaRPr>
          </a:p>
          <a:p>
            <a:r>
              <a:rPr lang="en-US" sz="3200" dirty="0" smtClean="0">
                <a:latin typeface="Helvetica"/>
                <a:cs typeface="Helvetica"/>
              </a:rPr>
              <a:t>…</a:t>
            </a:r>
          </a:p>
          <a:p>
            <a:r>
              <a:rPr lang="en-US" sz="3200" dirty="0">
                <a:latin typeface="Helvetica"/>
                <a:cs typeface="Helvetica"/>
              </a:rPr>
              <a:t>H(</a:t>
            </a:r>
            <a:r>
              <a:rPr lang="en-US" sz="3200" dirty="0" err="1" smtClean="0">
                <a:latin typeface="Helvetica"/>
                <a:cs typeface="Helvetica"/>
              </a:rPr>
              <a:t>x</a:t>
            </a:r>
            <a:r>
              <a:rPr lang="en-US" sz="3200" baseline="-25000" dirty="0" err="1" smtClean="0">
                <a:latin typeface="Helvetica"/>
                <a:cs typeface="Helvetica"/>
              </a:rPr>
              <a:t>N</a:t>
            </a:r>
            <a:r>
              <a:rPr lang="en-US" sz="3200" dirty="0" smtClean="0">
                <a:latin typeface="Helvetica"/>
                <a:cs typeface="Helvetica"/>
              </a:rPr>
              <a:t>)</a:t>
            </a:r>
            <a:endParaRPr lang="en-US" sz="3200" dirty="0">
              <a:latin typeface="Helvetica"/>
              <a:cs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82612" y="1928629"/>
            <a:ext cx="154185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Helvetica"/>
                <a:cs typeface="Helvetica"/>
              </a:rPr>
              <a:t>H(y</a:t>
            </a:r>
            <a:r>
              <a:rPr lang="en-US" sz="3200" baseline="-25000" dirty="0" smtClean="0">
                <a:latin typeface="Helvetica"/>
                <a:cs typeface="Helvetica"/>
              </a:rPr>
              <a:t>1</a:t>
            </a:r>
            <a:r>
              <a:rPr lang="en-US" sz="3200" dirty="0" smtClean="0">
                <a:latin typeface="Helvetica"/>
                <a:cs typeface="Helvetica"/>
              </a:rPr>
              <a:t>)</a:t>
            </a:r>
          </a:p>
          <a:p>
            <a:r>
              <a:rPr lang="en-US" sz="3200" dirty="0">
                <a:latin typeface="Helvetica"/>
                <a:cs typeface="Helvetica"/>
              </a:rPr>
              <a:t>H</a:t>
            </a:r>
            <a:r>
              <a:rPr lang="en-US" sz="3200" dirty="0" smtClean="0">
                <a:latin typeface="Helvetica"/>
                <a:cs typeface="Helvetica"/>
              </a:rPr>
              <a:t>(y</a:t>
            </a:r>
            <a:r>
              <a:rPr lang="en-US" sz="3200" baseline="-25000" dirty="0" smtClean="0">
                <a:latin typeface="Helvetica"/>
                <a:cs typeface="Helvetica"/>
              </a:rPr>
              <a:t>2</a:t>
            </a:r>
            <a:r>
              <a:rPr lang="en-US" sz="3200" dirty="0" smtClean="0">
                <a:latin typeface="Helvetica"/>
                <a:cs typeface="Helvetica"/>
              </a:rPr>
              <a:t>)</a:t>
            </a:r>
          </a:p>
          <a:p>
            <a:r>
              <a:rPr lang="en-US" sz="3200" dirty="0">
                <a:latin typeface="Helvetica"/>
                <a:cs typeface="Helvetica"/>
              </a:rPr>
              <a:t>H</a:t>
            </a:r>
            <a:r>
              <a:rPr lang="en-US" sz="3200" dirty="0" smtClean="0">
                <a:latin typeface="Helvetica"/>
                <a:cs typeface="Helvetica"/>
              </a:rPr>
              <a:t>(y</a:t>
            </a:r>
            <a:r>
              <a:rPr lang="en-US" sz="3200" baseline="-25000" dirty="0" smtClean="0">
                <a:latin typeface="Helvetica"/>
                <a:cs typeface="Helvetica"/>
              </a:rPr>
              <a:t>3</a:t>
            </a:r>
            <a:r>
              <a:rPr lang="en-US" sz="3200" dirty="0" smtClean="0">
                <a:latin typeface="Helvetica"/>
                <a:cs typeface="Helvetica"/>
              </a:rPr>
              <a:t>)</a:t>
            </a:r>
            <a:endParaRPr lang="en-US" sz="3200" dirty="0">
              <a:latin typeface="Helvetica"/>
              <a:cs typeface="Helvetica"/>
            </a:endParaRPr>
          </a:p>
          <a:p>
            <a:r>
              <a:rPr lang="en-US" sz="3200" dirty="0">
                <a:latin typeface="Helvetica"/>
                <a:cs typeface="Helvetica"/>
              </a:rPr>
              <a:t>H</a:t>
            </a:r>
            <a:r>
              <a:rPr lang="en-US" sz="3200" dirty="0" smtClean="0">
                <a:latin typeface="Helvetica"/>
                <a:cs typeface="Helvetica"/>
              </a:rPr>
              <a:t>(y</a:t>
            </a:r>
            <a:r>
              <a:rPr lang="en-US" sz="3200" baseline="-25000" dirty="0" smtClean="0">
                <a:latin typeface="Helvetica"/>
                <a:cs typeface="Helvetica"/>
              </a:rPr>
              <a:t>4</a:t>
            </a:r>
            <a:r>
              <a:rPr lang="en-US" sz="3200" dirty="0" smtClean="0">
                <a:latin typeface="Helvetica"/>
                <a:cs typeface="Helvetica"/>
              </a:rPr>
              <a:t>)</a:t>
            </a:r>
            <a:endParaRPr lang="en-US" sz="3200" dirty="0">
              <a:latin typeface="Helvetica"/>
              <a:cs typeface="Helvetica"/>
            </a:endParaRPr>
          </a:p>
          <a:p>
            <a:r>
              <a:rPr lang="en-US" sz="3200" dirty="0" smtClean="0">
                <a:latin typeface="Helvetica"/>
                <a:cs typeface="Helvetica"/>
              </a:rPr>
              <a:t>…</a:t>
            </a:r>
          </a:p>
          <a:p>
            <a:r>
              <a:rPr lang="en-US" sz="3200" dirty="0">
                <a:latin typeface="Helvetica"/>
                <a:cs typeface="Helvetica"/>
              </a:rPr>
              <a:t>H</a:t>
            </a:r>
            <a:r>
              <a:rPr lang="en-US" sz="3200" dirty="0" smtClean="0">
                <a:latin typeface="Helvetica"/>
                <a:cs typeface="Helvetica"/>
              </a:rPr>
              <a:t>(</a:t>
            </a:r>
            <a:r>
              <a:rPr lang="en-US" sz="3200" dirty="0" err="1" smtClean="0">
                <a:latin typeface="Helvetica"/>
                <a:cs typeface="Helvetica"/>
              </a:rPr>
              <a:t>y</a:t>
            </a:r>
            <a:r>
              <a:rPr lang="en-US" sz="3200" baseline="-25000" dirty="0" err="1" smtClean="0">
                <a:latin typeface="Helvetica"/>
                <a:cs typeface="Helvetica"/>
              </a:rPr>
              <a:t>N</a:t>
            </a:r>
            <a:r>
              <a:rPr lang="en-US" sz="3200" dirty="0" smtClean="0">
                <a:latin typeface="Helvetica"/>
                <a:cs typeface="Helvetica"/>
              </a:rPr>
              <a:t>)</a:t>
            </a:r>
            <a:endParaRPr lang="en-US" sz="3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893776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“Dark Ages”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u="sng" dirty="0" smtClean="0"/>
              <a:t>Motivating problem</a:t>
            </a:r>
            <a:r>
              <a:rPr lang="en-US" dirty="0" smtClean="0"/>
              <a:t>: protect military</a:t>
            </a:r>
            <a:br>
              <a:rPr lang="en-US" dirty="0" smtClean="0"/>
            </a:br>
            <a:r>
              <a:rPr lang="en-US" dirty="0" smtClean="0"/>
              <a:t>and diplomatic communications in transit</a:t>
            </a:r>
          </a:p>
          <a:p>
            <a:r>
              <a:rPr lang="en-US" dirty="0" smtClean="0"/>
              <a:t>Few computing tools</a:t>
            </a:r>
          </a:p>
          <a:p>
            <a:r>
              <a:rPr lang="en-US" dirty="0" smtClean="0"/>
              <a:t>Few mathematical tools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50709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2557" y="3297733"/>
            <a:ext cx="1613377" cy="14480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501" y="3446310"/>
            <a:ext cx="1097056" cy="14533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155" y="2715008"/>
            <a:ext cx="1187351" cy="11481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4466" y="3005947"/>
            <a:ext cx="1264945" cy="96641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59709" y="1928629"/>
            <a:ext cx="157731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Helvetica"/>
                <a:cs typeface="Helvetica"/>
              </a:rPr>
              <a:t>H(x</a:t>
            </a:r>
            <a:r>
              <a:rPr lang="en-US" sz="3200" baseline="-25000" dirty="0" smtClean="0">
                <a:latin typeface="Helvetica"/>
                <a:cs typeface="Helvetica"/>
              </a:rPr>
              <a:t>1</a:t>
            </a:r>
            <a:r>
              <a:rPr lang="en-US" sz="3200" dirty="0" smtClean="0">
                <a:latin typeface="Helvetica"/>
                <a:cs typeface="Helvetica"/>
              </a:rPr>
              <a:t>)</a:t>
            </a:r>
          </a:p>
          <a:p>
            <a:r>
              <a:rPr lang="en-US" sz="3200" b="1" dirty="0">
                <a:solidFill>
                  <a:srgbClr val="22FF06"/>
                </a:solidFill>
                <a:latin typeface="Helvetica"/>
                <a:cs typeface="Helvetica"/>
              </a:rPr>
              <a:t>H(</a:t>
            </a:r>
            <a:r>
              <a:rPr lang="en-US" sz="3200" b="1" dirty="0" smtClean="0">
                <a:solidFill>
                  <a:srgbClr val="22FF06"/>
                </a:solidFill>
                <a:latin typeface="Helvetica"/>
                <a:cs typeface="Helvetica"/>
              </a:rPr>
              <a:t>x</a:t>
            </a:r>
            <a:r>
              <a:rPr lang="en-US" sz="3200" b="1" baseline="-25000" dirty="0" smtClean="0">
                <a:solidFill>
                  <a:srgbClr val="22FF06"/>
                </a:solidFill>
                <a:latin typeface="Helvetica"/>
                <a:cs typeface="Helvetica"/>
              </a:rPr>
              <a:t>2</a:t>
            </a:r>
            <a:r>
              <a:rPr lang="en-US" sz="3200" b="1" dirty="0" smtClean="0">
                <a:solidFill>
                  <a:srgbClr val="22FF06"/>
                </a:solidFill>
                <a:latin typeface="Helvetica"/>
                <a:cs typeface="Helvetica"/>
              </a:rPr>
              <a:t>)</a:t>
            </a:r>
          </a:p>
          <a:p>
            <a:r>
              <a:rPr lang="en-US" sz="3200" dirty="0">
                <a:latin typeface="Helvetica"/>
                <a:cs typeface="Helvetica"/>
              </a:rPr>
              <a:t>H(</a:t>
            </a:r>
            <a:r>
              <a:rPr lang="en-US" sz="3200" dirty="0" smtClean="0">
                <a:latin typeface="Helvetica"/>
                <a:cs typeface="Helvetica"/>
              </a:rPr>
              <a:t>x</a:t>
            </a:r>
            <a:r>
              <a:rPr lang="en-US" sz="3200" baseline="-25000" dirty="0" smtClean="0">
                <a:latin typeface="Helvetica"/>
                <a:cs typeface="Helvetica"/>
              </a:rPr>
              <a:t>3</a:t>
            </a:r>
            <a:r>
              <a:rPr lang="en-US" sz="3200" dirty="0" smtClean="0">
                <a:latin typeface="Helvetica"/>
                <a:cs typeface="Helvetica"/>
              </a:rPr>
              <a:t>)</a:t>
            </a:r>
            <a:endParaRPr lang="en-US" sz="3200" dirty="0">
              <a:latin typeface="Helvetica"/>
              <a:cs typeface="Helvetica"/>
            </a:endParaRPr>
          </a:p>
          <a:p>
            <a:r>
              <a:rPr lang="en-US" sz="3200" dirty="0">
                <a:latin typeface="Helvetica"/>
                <a:cs typeface="Helvetica"/>
              </a:rPr>
              <a:t>H(</a:t>
            </a:r>
            <a:r>
              <a:rPr lang="en-US" sz="3200" dirty="0" smtClean="0">
                <a:latin typeface="Helvetica"/>
                <a:cs typeface="Helvetica"/>
              </a:rPr>
              <a:t>x</a:t>
            </a:r>
            <a:r>
              <a:rPr lang="en-US" sz="3200" baseline="-25000" dirty="0" smtClean="0">
                <a:latin typeface="Helvetica"/>
                <a:cs typeface="Helvetica"/>
              </a:rPr>
              <a:t>4</a:t>
            </a:r>
            <a:r>
              <a:rPr lang="en-US" sz="3200" dirty="0" smtClean="0">
                <a:latin typeface="Helvetica"/>
                <a:cs typeface="Helvetica"/>
              </a:rPr>
              <a:t>)</a:t>
            </a:r>
            <a:endParaRPr lang="en-US" sz="3200" dirty="0">
              <a:latin typeface="Helvetica"/>
              <a:cs typeface="Helvetica"/>
            </a:endParaRPr>
          </a:p>
          <a:p>
            <a:r>
              <a:rPr lang="en-US" sz="3200" dirty="0" smtClean="0">
                <a:latin typeface="Helvetica"/>
                <a:cs typeface="Helvetica"/>
              </a:rPr>
              <a:t>…</a:t>
            </a:r>
          </a:p>
          <a:p>
            <a:r>
              <a:rPr lang="en-US" sz="3200" dirty="0">
                <a:latin typeface="Helvetica"/>
                <a:cs typeface="Helvetica"/>
              </a:rPr>
              <a:t>H(</a:t>
            </a:r>
            <a:r>
              <a:rPr lang="en-US" sz="3200" dirty="0" err="1" smtClean="0">
                <a:latin typeface="Helvetica"/>
                <a:cs typeface="Helvetica"/>
              </a:rPr>
              <a:t>x</a:t>
            </a:r>
            <a:r>
              <a:rPr lang="en-US" sz="3200" baseline="-25000" dirty="0" err="1" smtClean="0">
                <a:latin typeface="Helvetica"/>
                <a:cs typeface="Helvetica"/>
              </a:rPr>
              <a:t>N</a:t>
            </a:r>
            <a:r>
              <a:rPr lang="en-US" sz="3200" dirty="0" smtClean="0">
                <a:latin typeface="Helvetica"/>
                <a:cs typeface="Helvetica"/>
              </a:rPr>
              <a:t>)</a:t>
            </a:r>
            <a:endParaRPr lang="en-US" sz="3200" dirty="0">
              <a:latin typeface="Helvetica"/>
              <a:cs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82612" y="1928629"/>
            <a:ext cx="154185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Helvetica"/>
                <a:cs typeface="Helvetica"/>
              </a:rPr>
              <a:t>H(y</a:t>
            </a:r>
            <a:r>
              <a:rPr lang="en-US" sz="3200" baseline="-25000" dirty="0" smtClean="0">
                <a:latin typeface="Helvetica"/>
                <a:cs typeface="Helvetica"/>
              </a:rPr>
              <a:t>1</a:t>
            </a:r>
            <a:r>
              <a:rPr lang="en-US" sz="3200" dirty="0" smtClean="0">
                <a:latin typeface="Helvetica"/>
                <a:cs typeface="Helvetica"/>
              </a:rPr>
              <a:t>)</a:t>
            </a:r>
          </a:p>
          <a:p>
            <a:r>
              <a:rPr lang="en-US" sz="3200" dirty="0">
                <a:latin typeface="Helvetica"/>
                <a:cs typeface="Helvetica"/>
              </a:rPr>
              <a:t>H</a:t>
            </a:r>
            <a:r>
              <a:rPr lang="en-US" sz="3200" dirty="0" smtClean="0">
                <a:latin typeface="Helvetica"/>
                <a:cs typeface="Helvetica"/>
              </a:rPr>
              <a:t>(y</a:t>
            </a:r>
            <a:r>
              <a:rPr lang="en-US" sz="3200" baseline="-25000" dirty="0" smtClean="0">
                <a:latin typeface="Helvetica"/>
                <a:cs typeface="Helvetica"/>
              </a:rPr>
              <a:t>2</a:t>
            </a:r>
            <a:r>
              <a:rPr lang="en-US" sz="3200" dirty="0" smtClean="0">
                <a:latin typeface="Helvetica"/>
                <a:cs typeface="Helvetica"/>
              </a:rPr>
              <a:t>)</a:t>
            </a:r>
          </a:p>
          <a:p>
            <a:r>
              <a:rPr lang="en-US" sz="3200" dirty="0">
                <a:latin typeface="Helvetica"/>
                <a:cs typeface="Helvetica"/>
              </a:rPr>
              <a:t>H</a:t>
            </a:r>
            <a:r>
              <a:rPr lang="en-US" sz="3200" dirty="0" smtClean="0">
                <a:latin typeface="Helvetica"/>
                <a:cs typeface="Helvetica"/>
              </a:rPr>
              <a:t>(y</a:t>
            </a:r>
            <a:r>
              <a:rPr lang="en-US" sz="3200" baseline="-25000" dirty="0" smtClean="0">
                <a:latin typeface="Helvetica"/>
                <a:cs typeface="Helvetica"/>
              </a:rPr>
              <a:t>3</a:t>
            </a:r>
            <a:r>
              <a:rPr lang="en-US" sz="3200" dirty="0" smtClean="0">
                <a:latin typeface="Helvetica"/>
                <a:cs typeface="Helvetica"/>
              </a:rPr>
              <a:t>)</a:t>
            </a:r>
            <a:endParaRPr lang="en-US" sz="3200" dirty="0">
              <a:latin typeface="Helvetica"/>
              <a:cs typeface="Helvetica"/>
            </a:endParaRPr>
          </a:p>
          <a:p>
            <a:r>
              <a:rPr lang="en-US" sz="3200" b="1" dirty="0">
                <a:solidFill>
                  <a:srgbClr val="22FF06"/>
                </a:solidFill>
                <a:latin typeface="Helvetica"/>
                <a:cs typeface="Helvetica"/>
              </a:rPr>
              <a:t>H</a:t>
            </a:r>
            <a:r>
              <a:rPr lang="en-US" sz="3200" b="1" dirty="0" smtClean="0">
                <a:solidFill>
                  <a:srgbClr val="22FF06"/>
                </a:solidFill>
                <a:latin typeface="Helvetica"/>
                <a:cs typeface="Helvetica"/>
              </a:rPr>
              <a:t>(y</a:t>
            </a:r>
            <a:r>
              <a:rPr lang="en-US" sz="3200" b="1" baseline="-25000" dirty="0" smtClean="0">
                <a:solidFill>
                  <a:srgbClr val="22FF06"/>
                </a:solidFill>
                <a:latin typeface="Helvetica"/>
                <a:cs typeface="Helvetica"/>
              </a:rPr>
              <a:t>4</a:t>
            </a:r>
            <a:r>
              <a:rPr lang="en-US" sz="3200" b="1" dirty="0" smtClean="0">
                <a:solidFill>
                  <a:srgbClr val="22FF06"/>
                </a:solidFill>
                <a:latin typeface="Helvetica"/>
                <a:cs typeface="Helvetica"/>
              </a:rPr>
              <a:t>)</a:t>
            </a:r>
            <a:endParaRPr lang="en-US" sz="3200" b="1" dirty="0">
              <a:solidFill>
                <a:srgbClr val="22FF06"/>
              </a:solidFill>
              <a:latin typeface="Helvetica"/>
              <a:cs typeface="Helvetica"/>
            </a:endParaRPr>
          </a:p>
          <a:p>
            <a:r>
              <a:rPr lang="en-US" sz="3200" dirty="0" smtClean="0">
                <a:latin typeface="Helvetica"/>
                <a:cs typeface="Helvetica"/>
              </a:rPr>
              <a:t>…</a:t>
            </a:r>
          </a:p>
          <a:p>
            <a:r>
              <a:rPr lang="en-US" sz="3200" dirty="0">
                <a:latin typeface="Helvetica"/>
                <a:cs typeface="Helvetica"/>
              </a:rPr>
              <a:t>H</a:t>
            </a:r>
            <a:r>
              <a:rPr lang="en-US" sz="3200" dirty="0" smtClean="0">
                <a:latin typeface="Helvetica"/>
                <a:cs typeface="Helvetica"/>
              </a:rPr>
              <a:t>(</a:t>
            </a:r>
            <a:r>
              <a:rPr lang="en-US" sz="3200" dirty="0" err="1" smtClean="0">
                <a:latin typeface="Helvetica"/>
                <a:cs typeface="Helvetica"/>
              </a:rPr>
              <a:t>y</a:t>
            </a:r>
            <a:r>
              <a:rPr lang="en-US" sz="3200" baseline="-25000" dirty="0" err="1" smtClean="0">
                <a:latin typeface="Helvetica"/>
                <a:cs typeface="Helvetica"/>
              </a:rPr>
              <a:t>N</a:t>
            </a:r>
            <a:r>
              <a:rPr lang="en-US" sz="3200" dirty="0" smtClean="0">
                <a:latin typeface="Helvetica"/>
                <a:cs typeface="Helvetica"/>
              </a:rPr>
              <a:t>)</a:t>
            </a:r>
            <a:endParaRPr lang="en-US" sz="3200" dirty="0">
              <a:latin typeface="Helvetica"/>
              <a:cs typeface="Helvetica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2686296" y="127235"/>
            <a:ext cx="3757732" cy="1817073"/>
          </a:xfrm>
          <a:prstGeom prst="wedgeRoundRectCallout">
            <a:avLst>
              <a:gd name="adj1" fmla="val -39019"/>
              <a:gd name="adj2" fmla="val 90124"/>
              <a:gd name="adj3" fmla="val 16667"/>
            </a:avLst>
          </a:prstGeom>
          <a:noFill/>
          <a:ln w="28575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 dirty="0">
              <a:latin typeface="Helvetica"/>
              <a:cs typeface="Helvetica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2686296" y="113040"/>
            <a:ext cx="3757732" cy="1817073"/>
          </a:xfrm>
          <a:prstGeom prst="wedgeRoundRectCallout">
            <a:avLst>
              <a:gd name="adj1" fmla="val 31490"/>
              <a:gd name="adj2" fmla="val 139310"/>
              <a:gd name="adj3" fmla="val 16667"/>
            </a:avLst>
          </a:prstGeom>
          <a:noFill/>
          <a:ln w="28575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smtClean="0">
                <a:latin typeface="Helvetica"/>
                <a:cs typeface="Helvetica"/>
              </a:rPr>
              <a:t>Alice and Bob can use x</a:t>
            </a:r>
            <a:r>
              <a:rPr lang="en-US" sz="2600" baseline="-25000" dirty="0" smtClean="0">
                <a:latin typeface="Helvetica"/>
                <a:cs typeface="Helvetica"/>
              </a:rPr>
              <a:t>2</a:t>
            </a:r>
            <a:r>
              <a:rPr lang="en-US" sz="2600" dirty="0" smtClean="0">
                <a:latin typeface="Helvetica"/>
                <a:cs typeface="Helvetica"/>
              </a:rPr>
              <a:t> = y</a:t>
            </a:r>
            <a:r>
              <a:rPr lang="en-US" sz="2600" baseline="-25000" dirty="0" smtClean="0">
                <a:latin typeface="Helvetica"/>
                <a:cs typeface="Helvetica"/>
              </a:rPr>
              <a:t>4</a:t>
            </a:r>
          </a:p>
          <a:p>
            <a:pPr algn="ctr"/>
            <a:r>
              <a:rPr lang="en-US" sz="2600" dirty="0" smtClean="0">
                <a:latin typeface="Helvetica"/>
                <a:cs typeface="Helvetica"/>
              </a:rPr>
              <a:t>as a shared key</a:t>
            </a:r>
            <a:endParaRPr lang="en-US" sz="2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126984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03371" y="235199"/>
            <a:ext cx="158508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Helvetica"/>
                <a:cs typeface="Helvetica"/>
              </a:rPr>
              <a:t>H(x</a:t>
            </a:r>
            <a:r>
              <a:rPr lang="en-US" sz="3200" baseline="-25000" dirty="0" smtClean="0">
                <a:latin typeface="Helvetica"/>
                <a:cs typeface="Helvetica"/>
              </a:rPr>
              <a:t>1</a:t>
            </a:r>
            <a:r>
              <a:rPr lang="en-US" sz="3200" dirty="0" smtClean="0">
                <a:latin typeface="Helvetica"/>
                <a:cs typeface="Helvetica"/>
              </a:rPr>
              <a:t>)</a:t>
            </a:r>
          </a:p>
          <a:p>
            <a:r>
              <a:rPr lang="en-US" sz="3200" b="1" dirty="0">
                <a:solidFill>
                  <a:srgbClr val="22FF06"/>
                </a:solidFill>
                <a:latin typeface="Helvetica"/>
                <a:cs typeface="Helvetica"/>
              </a:rPr>
              <a:t>H(</a:t>
            </a:r>
            <a:r>
              <a:rPr lang="en-US" sz="3200" b="1" dirty="0" smtClean="0">
                <a:solidFill>
                  <a:srgbClr val="22FF06"/>
                </a:solidFill>
                <a:latin typeface="Helvetica"/>
                <a:cs typeface="Helvetica"/>
              </a:rPr>
              <a:t>x</a:t>
            </a:r>
            <a:r>
              <a:rPr lang="en-US" sz="3200" b="1" baseline="-25000" dirty="0" smtClean="0">
                <a:solidFill>
                  <a:srgbClr val="22FF06"/>
                </a:solidFill>
                <a:latin typeface="Helvetica"/>
                <a:cs typeface="Helvetica"/>
              </a:rPr>
              <a:t>2</a:t>
            </a:r>
            <a:r>
              <a:rPr lang="en-US" sz="3200" b="1" dirty="0" smtClean="0">
                <a:solidFill>
                  <a:srgbClr val="22FF06"/>
                </a:solidFill>
                <a:latin typeface="Helvetica"/>
                <a:cs typeface="Helvetica"/>
              </a:rPr>
              <a:t>)</a:t>
            </a:r>
          </a:p>
          <a:p>
            <a:r>
              <a:rPr lang="en-US" sz="3200" dirty="0">
                <a:latin typeface="Helvetica"/>
                <a:cs typeface="Helvetica"/>
              </a:rPr>
              <a:t>H(</a:t>
            </a:r>
            <a:r>
              <a:rPr lang="en-US" sz="3200" dirty="0" smtClean="0">
                <a:latin typeface="Helvetica"/>
                <a:cs typeface="Helvetica"/>
              </a:rPr>
              <a:t>x</a:t>
            </a:r>
            <a:r>
              <a:rPr lang="en-US" sz="3200" baseline="-25000" dirty="0" smtClean="0">
                <a:latin typeface="Helvetica"/>
                <a:cs typeface="Helvetica"/>
              </a:rPr>
              <a:t>3</a:t>
            </a:r>
            <a:r>
              <a:rPr lang="en-US" sz="3200" dirty="0" smtClean="0">
                <a:latin typeface="Helvetica"/>
                <a:cs typeface="Helvetica"/>
              </a:rPr>
              <a:t>)</a:t>
            </a:r>
            <a:endParaRPr lang="en-US" sz="3200" dirty="0">
              <a:latin typeface="Helvetica"/>
              <a:cs typeface="Helvetica"/>
            </a:endParaRPr>
          </a:p>
          <a:p>
            <a:r>
              <a:rPr lang="en-US" sz="3200" dirty="0">
                <a:latin typeface="Helvetica"/>
                <a:cs typeface="Helvetica"/>
              </a:rPr>
              <a:t>H(</a:t>
            </a:r>
            <a:r>
              <a:rPr lang="en-US" sz="3200" dirty="0" smtClean="0">
                <a:latin typeface="Helvetica"/>
                <a:cs typeface="Helvetica"/>
              </a:rPr>
              <a:t>x</a:t>
            </a:r>
            <a:r>
              <a:rPr lang="en-US" sz="3200" baseline="-25000" dirty="0" smtClean="0">
                <a:latin typeface="Helvetica"/>
                <a:cs typeface="Helvetica"/>
              </a:rPr>
              <a:t>4</a:t>
            </a:r>
            <a:r>
              <a:rPr lang="en-US" sz="3200" dirty="0" smtClean="0">
                <a:latin typeface="Helvetica"/>
                <a:cs typeface="Helvetica"/>
              </a:rPr>
              <a:t>)</a:t>
            </a:r>
            <a:endParaRPr lang="en-US" sz="3200" dirty="0">
              <a:latin typeface="Helvetica"/>
              <a:cs typeface="Helvetica"/>
            </a:endParaRPr>
          </a:p>
          <a:p>
            <a:r>
              <a:rPr lang="en-US" sz="3200" dirty="0" smtClean="0">
                <a:latin typeface="Helvetica"/>
                <a:cs typeface="Helvetica"/>
              </a:rPr>
              <a:t>…</a:t>
            </a:r>
          </a:p>
          <a:p>
            <a:r>
              <a:rPr lang="en-US" sz="3200" dirty="0">
                <a:latin typeface="Helvetica"/>
                <a:cs typeface="Helvetica"/>
              </a:rPr>
              <a:t>H(</a:t>
            </a:r>
            <a:r>
              <a:rPr lang="en-US" sz="3200" dirty="0" err="1" smtClean="0">
                <a:latin typeface="Helvetica"/>
                <a:cs typeface="Helvetica"/>
              </a:rPr>
              <a:t>x</a:t>
            </a:r>
            <a:r>
              <a:rPr lang="en-US" sz="3200" baseline="-25000" dirty="0" err="1" smtClean="0">
                <a:latin typeface="Helvetica"/>
                <a:cs typeface="Helvetica"/>
              </a:rPr>
              <a:t>N</a:t>
            </a:r>
            <a:r>
              <a:rPr lang="en-US" sz="3200" dirty="0" smtClean="0">
                <a:latin typeface="Helvetica"/>
                <a:cs typeface="Helvetica"/>
              </a:rPr>
              <a:t>)</a:t>
            </a:r>
            <a:endParaRPr lang="en-US" sz="3200" dirty="0">
              <a:latin typeface="Helvetica"/>
              <a:cs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35534" y="235199"/>
            <a:ext cx="173590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Helvetica"/>
                <a:cs typeface="Helvetica"/>
              </a:rPr>
              <a:t>H(y</a:t>
            </a:r>
            <a:r>
              <a:rPr lang="en-US" sz="3200" baseline="-25000" dirty="0" smtClean="0">
                <a:latin typeface="Helvetica"/>
                <a:cs typeface="Helvetica"/>
              </a:rPr>
              <a:t>1</a:t>
            </a:r>
            <a:r>
              <a:rPr lang="en-US" sz="3200" dirty="0" smtClean="0">
                <a:latin typeface="Helvetica"/>
                <a:cs typeface="Helvetica"/>
              </a:rPr>
              <a:t>)</a:t>
            </a:r>
          </a:p>
          <a:p>
            <a:r>
              <a:rPr lang="en-US" sz="3200" dirty="0">
                <a:latin typeface="Helvetica"/>
                <a:cs typeface="Helvetica"/>
              </a:rPr>
              <a:t>H</a:t>
            </a:r>
            <a:r>
              <a:rPr lang="en-US" sz="3200" dirty="0" smtClean="0">
                <a:latin typeface="Helvetica"/>
                <a:cs typeface="Helvetica"/>
              </a:rPr>
              <a:t>(y</a:t>
            </a:r>
            <a:r>
              <a:rPr lang="en-US" sz="3200" baseline="-25000" dirty="0" smtClean="0">
                <a:latin typeface="Helvetica"/>
                <a:cs typeface="Helvetica"/>
              </a:rPr>
              <a:t>2</a:t>
            </a:r>
            <a:r>
              <a:rPr lang="en-US" sz="3200" dirty="0" smtClean="0">
                <a:latin typeface="Helvetica"/>
                <a:cs typeface="Helvetica"/>
              </a:rPr>
              <a:t>)</a:t>
            </a:r>
          </a:p>
          <a:p>
            <a:r>
              <a:rPr lang="en-US" sz="3200" dirty="0">
                <a:latin typeface="Helvetica"/>
                <a:cs typeface="Helvetica"/>
              </a:rPr>
              <a:t>H</a:t>
            </a:r>
            <a:r>
              <a:rPr lang="en-US" sz="3200" dirty="0" smtClean="0">
                <a:latin typeface="Helvetica"/>
                <a:cs typeface="Helvetica"/>
              </a:rPr>
              <a:t>(y</a:t>
            </a:r>
            <a:r>
              <a:rPr lang="en-US" sz="3200" baseline="-25000" dirty="0" smtClean="0">
                <a:latin typeface="Helvetica"/>
                <a:cs typeface="Helvetica"/>
              </a:rPr>
              <a:t>3</a:t>
            </a:r>
            <a:r>
              <a:rPr lang="en-US" sz="3200" dirty="0" smtClean="0">
                <a:latin typeface="Helvetica"/>
                <a:cs typeface="Helvetica"/>
              </a:rPr>
              <a:t>)</a:t>
            </a:r>
            <a:endParaRPr lang="en-US" sz="3200" dirty="0">
              <a:latin typeface="Helvetica"/>
              <a:cs typeface="Helvetica"/>
            </a:endParaRPr>
          </a:p>
          <a:p>
            <a:r>
              <a:rPr lang="en-US" sz="3200" b="1" dirty="0">
                <a:solidFill>
                  <a:srgbClr val="22FF06"/>
                </a:solidFill>
                <a:latin typeface="Helvetica"/>
                <a:cs typeface="Helvetica"/>
              </a:rPr>
              <a:t>H</a:t>
            </a:r>
            <a:r>
              <a:rPr lang="en-US" sz="3200" b="1" dirty="0" smtClean="0">
                <a:solidFill>
                  <a:srgbClr val="22FF06"/>
                </a:solidFill>
                <a:latin typeface="Helvetica"/>
                <a:cs typeface="Helvetica"/>
              </a:rPr>
              <a:t>(y</a:t>
            </a:r>
            <a:r>
              <a:rPr lang="en-US" sz="3200" b="1" baseline="-25000" dirty="0" smtClean="0">
                <a:solidFill>
                  <a:srgbClr val="22FF06"/>
                </a:solidFill>
                <a:latin typeface="Helvetica"/>
                <a:cs typeface="Helvetica"/>
              </a:rPr>
              <a:t>4</a:t>
            </a:r>
            <a:r>
              <a:rPr lang="en-US" sz="3200" b="1" dirty="0" smtClean="0">
                <a:solidFill>
                  <a:srgbClr val="22FF06"/>
                </a:solidFill>
                <a:latin typeface="Helvetica"/>
                <a:cs typeface="Helvetica"/>
              </a:rPr>
              <a:t>)</a:t>
            </a:r>
            <a:endParaRPr lang="en-US" sz="3200" b="1" dirty="0">
              <a:solidFill>
                <a:srgbClr val="22FF06"/>
              </a:solidFill>
              <a:latin typeface="Helvetica"/>
              <a:cs typeface="Helvetica"/>
            </a:endParaRPr>
          </a:p>
          <a:p>
            <a:r>
              <a:rPr lang="en-US" sz="3200" dirty="0" smtClean="0">
                <a:latin typeface="Helvetica"/>
                <a:cs typeface="Helvetica"/>
              </a:rPr>
              <a:t>…</a:t>
            </a:r>
          </a:p>
          <a:p>
            <a:r>
              <a:rPr lang="en-US" sz="3200" dirty="0">
                <a:latin typeface="Helvetica"/>
                <a:cs typeface="Helvetica"/>
              </a:rPr>
              <a:t>H</a:t>
            </a:r>
            <a:r>
              <a:rPr lang="en-US" sz="3200" dirty="0" smtClean="0">
                <a:latin typeface="Helvetica"/>
                <a:cs typeface="Helvetica"/>
              </a:rPr>
              <a:t>(</a:t>
            </a:r>
            <a:r>
              <a:rPr lang="en-US" sz="3200" dirty="0" err="1" smtClean="0">
                <a:latin typeface="Helvetica"/>
                <a:cs typeface="Helvetica"/>
              </a:rPr>
              <a:t>y</a:t>
            </a:r>
            <a:r>
              <a:rPr lang="en-US" sz="3200" baseline="-25000" dirty="0" err="1" smtClean="0">
                <a:latin typeface="Helvetica"/>
                <a:cs typeface="Helvetica"/>
              </a:rPr>
              <a:t>N</a:t>
            </a:r>
            <a:r>
              <a:rPr lang="en-US" sz="3200" dirty="0" smtClean="0">
                <a:latin typeface="Helvetica"/>
                <a:cs typeface="Helvetica"/>
              </a:rPr>
              <a:t>)</a:t>
            </a:r>
            <a:endParaRPr lang="en-US" sz="3200" dirty="0">
              <a:latin typeface="Helvetica"/>
              <a:cs typeface="Helvetica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2506" y="4541665"/>
            <a:ext cx="2117530" cy="153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361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03372" y="235199"/>
            <a:ext cx="125421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Helvetica"/>
                <a:cs typeface="Helvetica"/>
              </a:rPr>
              <a:t>H(x</a:t>
            </a:r>
            <a:r>
              <a:rPr lang="en-US" sz="3200" baseline="-25000" dirty="0" smtClean="0">
                <a:solidFill>
                  <a:schemeClr val="bg1"/>
                </a:solidFill>
                <a:latin typeface="Helvetica"/>
                <a:cs typeface="Helvetica"/>
              </a:rPr>
              <a:t>1</a:t>
            </a:r>
            <a:r>
              <a:rPr lang="en-US" sz="3200" dirty="0" smtClean="0">
                <a:solidFill>
                  <a:schemeClr val="bg1"/>
                </a:solidFill>
                <a:latin typeface="Helvetica"/>
                <a:cs typeface="Helvetica"/>
              </a:rPr>
              <a:t>)</a:t>
            </a:r>
          </a:p>
          <a:p>
            <a:r>
              <a:rPr lang="en-US" sz="3200" b="1" dirty="0">
                <a:solidFill>
                  <a:srgbClr val="22FF06"/>
                </a:solidFill>
                <a:latin typeface="Helvetica"/>
                <a:cs typeface="Helvetica"/>
              </a:rPr>
              <a:t>H(</a:t>
            </a:r>
            <a:r>
              <a:rPr lang="en-US" sz="3200" b="1" dirty="0" smtClean="0">
                <a:solidFill>
                  <a:srgbClr val="22FF06"/>
                </a:solidFill>
                <a:latin typeface="Helvetica"/>
                <a:cs typeface="Helvetica"/>
              </a:rPr>
              <a:t>x</a:t>
            </a:r>
            <a:r>
              <a:rPr lang="en-US" sz="3200" b="1" baseline="-25000" dirty="0" smtClean="0">
                <a:solidFill>
                  <a:srgbClr val="22FF06"/>
                </a:solidFill>
                <a:latin typeface="Helvetica"/>
                <a:cs typeface="Helvetica"/>
              </a:rPr>
              <a:t>2</a:t>
            </a:r>
            <a:r>
              <a:rPr lang="en-US" sz="3200" b="1" dirty="0" smtClean="0">
                <a:solidFill>
                  <a:srgbClr val="22FF06"/>
                </a:solidFill>
                <a:latin typeface="Helvetica"/>
                <a:cs typeface="Helvetica"/>
              </a:rPr>
              <a:t>)</a:t>
            </a:r>
          </a:p>
          <a:p>
            <a:r>
              <a:rPr lang="en-US" sz="3200" dirty="0">
                <a:solidFill>
                  <a:srgbClr val="000000"/>
                </a:solidFill>
                <a:latin typeface="Helvetica"/>
                <a:cs typeface="Helvetica"/>
              </a:rPr>
              <a:t>H(</a:t>
            </a:r>
            <a:r>
              <a:rPr lang="en-US" sz="3200" dirty="0" smtClean="0">
                <a:solidFill>
                  <a:srgbClr val="000000"/>
                </a:solidFill>
                <a:latin typeface="Helvetica"/>
                <a:cs typeface="Helvetica"/>
              </a:rPr>
              <a:t>x</a:t>
            </a:r>
            <a:r>
              <a:rPr lang="en-US" sz="3200" baseline="-25000" dirty="0" smtClean="0">
                <a:solidFill>
                  <a:srgbClr val="000000"/>
                </a:solidFill>
                <a:latin typeface="Helvetica"/>
                <a:cs typeface="Helvetica"/>
              </a:rPr>
              <a:t>3</a:t>
            </a:r>
            <a:r>
              <a:rPr lang="en-US" sz="3200" dirty="0" smtClean="0">
                <a:solidFill>
                  <a:srgbClr val="000000"/>
                </a:solidFill>
                <a:latin typeface="Helvetica"/>
                <a:cs typeface="Helvetica"/>
              </a:rPr>
              <a:t>)</a:t>
            </a:r>
            <a:endParaRPr lang="en-US" sz="3200" dirty="0">
              <a:solidFill>
                <a:srgbClr val="000000"/>
              </a:solidFill>
              <a:latin typeface="Helvetica"/>
              <a:cs typeface="Helvetica"/>
            </a:endParaRPr>
          </a:p>
          <a:p>
            <a:r>
              <a:rPr lang="en-US" sz="3200" dirty="0">
                <a:solidFill>
                  <a:srgbClr val="000000"/>
                </a:solidFill>
                <a:latin typeface="Helvetica"/>
                <a:cs typeface="Helvetica"/>
              </a:rPr>
              <a:t>H(</a:t>
            </a:r>
            <a:r>
              <a:rPr lang="en-US" sz="3200" dirty="0" smtClean="0">
                <a:solidFill>
                  <a:srgbClr val="000000"/>
                </a:solidFill>
                <a:latin typeface="Helvetica"/>
                <a:cs typeface="Helvetica"/>
              </a:rPr>
              <a:t>x</a:t>
            </a:r>
            <a:r>
              <a:rPr lang="en-US" sz="3200" baseline="-25000" dirty="0" smtClean="0">
                <a:solidFill>
                  <a:srgbClr val="000000"/>
                </a:solidFill>
                <a:latin typeface="Helvetica"/>
                <a:cs typeface="Helvetica"/>
              </a:rPr>
              <a:t>4</a:t>
            </a:r>
            <a:r>
              <a:rPr lang="en-US" sz="3200" dirty="0" smtClean="0">
                <a:solidFill>
                  <a:srgbClr val="000000"/>
                </a:solidFill>
                <a:latin typeface="Helvetica"/>
                <a:cs typeface="Helvetica"/>
              </a:rPr>
              <a:t>)</a:t>
            </a:r>
            <a:endParaRPr lang="en-US" sz="3200" dirty="0">
              <a:solidFill>
                <a:srgbClr val="000000"/>
              </a:solidFill>
              <a:latin typeface="Helvetica"/>
              <a:cs typeface="Helvetica"/>
            </a:endParaRPr>
          </a:p>
          <a:p>
            <a:r>
              <a:rPr lang="en-US" sz="3200" dirty="0" smtClean="0">
                <a:solidFill>
                  <a:srgbClr val="000000"/>
                </a:solidFill>
                <a:latin typeface="Helvetica"/>
                <a:cs typeface="Helvetica"/>
              </a:rPr>
              <a:t>…</a:t>
            </a:r>
          </a:p>
          <a:p>
            <a:r>
              <a:rPr lang="en-US" sz="3200" dirty="0">
                <a:solidFill>
                  <a:srgbClr val="000000"/>
                </a:solidFill>
                <a:latin typeface="Helvetica"/>
                <a:cs typeface="Helvetica"/>
              </a:rPr>
              <a:t>H(</a:t>
            </a:r>
            <a:r>
              <a:rPr lang="en-US" sz="3200" dirty="0" err="1" smtClean="0">
                <a:solidFill>
                  <a:srgbClr val="000000"/>
                </a:solidFill>
                <a:latin typeface="Helvetica"/>
                <a:cs typeface="Helvetica"/>
              </a:rPr>
              <a:t>x</a:t>
            </a:r>
            <a:r>
              <a:rPr lang="en-US" sz="3200" baseline="-25000" dirty="0" err="1" smtClean="0">
                <a:solidFill>
                  <a:srgbClr val="000000"/>
                </a:solidFill>
                <a:latin typeface="Helvetica"/>
                <a:cs typeface="Helvetica"/>
              </a:rPr>
              <a:t>n</a:t>
            </a:r>
            <a:r>
              <a:rPr lang="en-US" sz="3200" dirty="0" smtClean="0">
                <a:solidFill>
                  <a:srgbClr val="000000"/>
                </a:solidFill>
                <a:latin typeface="Helvetica"/>
                <a:cs typeface="Helvetica"/>
              </a:rPr>
              <a:t>)</a:t>
            </a:r>
            <a:endParaRPr lang="en-US" sz="320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35534" y="235199"/>
            <a:ext cx="125421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0000"/>
                </a:solidFill>
                <a:latin typeface="Helvetica"/>
                <a:cs typeface="Helvetica"/>
              </a:rPr>
              <a:t>H(y</a:t>
            </a:r>
            <a:r>
              <a:rPr lang="en-US" sz="3200" baseline="-25000" dirty="0" smtClean="0">
                <a:solidFill>
                  <a:srgbClr val="000000"/>
                </a:solidFill>
                <a:latin typeface="Helvetica"/>
                <a:cs typeface="Helvetica"/>
              </a:rPr>
              <a:t>1</a:t>
            </a:r>
            <a:r>
              <a:rPr lang="en-US" sz="3200" dirty="0" smtClean="0">
                <a:solidFill>
                  <a:srgbClr val="000000"/>
                </a:solidFill>
                <a:latin typeface="Helvetica"/>
                <a:cs typeface="Helvetica"/>
              </a:rPr>
              <a:t>)</a:t>
            </a:r>
          </a:p>
          <a:p>
            <a:r>
              <a:rPr lang="en-US" sz="3200" dirty="0">
                <a:solidFill>
                  <a:srgbClr val="000000"/>
                </a:solidFill>
                <a:latin typeface="Helvetica"/>
                <a:cs typeface="Helvetica"/>
              </a:rPr>
              <a:t>H</a:t>
            </a:r>
            <a:r>
              <a:rPr lang="en-US" sz="3200" dirty="0" smtClean="0">
                <a:solidFill>
                  <a:srgbClr val="000000"/>
                </a:solidFill>
                <a:latin typeface="Helvetica"/>
                <a:cs typeface="Helvetica"/>
              </a:rPr>
              <a:t>(y</a:t>
            </a:r>
            <a:r>
              <a:rPr lang="en-US" sz="3200" baseline="-25000" dirty="0" smtClean="0">
                <a:solidFill>
                  <a:srgbClr val="000000"/>
                </a:solidFill>
                <a:latin typeface="Helvetica"/>
                <a:cs typeface="Helvetica"/>
              </a:rPr>
              <a:t>2</a:t>
            </a:r>
            <a:r>
              <a:rPr lang="en-US" sz="3200" dirty="0" smtClean="0">
                <a:solidFill>
                  <a:srgbClr val="000000"/>
                </a:solidFill>
                <a:latin typeface="Helvetica"/>
                <a:cs typeface="Helvetica"/>
              </a:rPr>
              <a:t>)</a:t>
            </a:r>
          </a:p>
          <a:p>
            <a:r>
              <a:rPr lang="en-US" sz="3200" dirty="0">
                <a:solidFill>
                  <a:srgbClr val="000000"/>
                </a:solidFill>
                <a:latin typeface="Helvetica"/>
                <a:cs typeface="Helvetica"/>
              </a:rPr>
              <a:t>H</a:t>
            </a:r>
            <a:r>
              <a:rPr lang="en-US" sz="3200" dirty="0" smtClean="0">
                <a:solidFill>
                  <a:srgbClr val="000000"/>
                </a:solidFill>
                <a:latin typeface="Helvetica"/>
                <a:cs typeface="Helvetica"/>
              </a:rPr>
              <a:t>(y</a:t>
            </a:r>
            <a:r>
              <a:rPr lang="en-US" sz="3200" baseline="-25000" dirty="0" smtClean="0">
                <a:solidFill>
                  <a:srgbClr val="000000"/>
                </a:solidFill>
                <a:latin typeface="Helvetica"/>
                <a:cs typeface="Helvetica"/>
              </a:rPr>
              <a:t>3</a:t>
            </a:r>
            <a:r>
              <a:rPr lang="en-US" sz="3200" dirty="0" smtClean="0">
                <a:solidFill>
                  <a:srgbClr val="000000"/>
                </a:solidFill>
                <a:latin typeface="Helvetica"/>
                <a:cs typeface="Helvetica"/>
              </a:rPr>
              <a:t>)</a:t>
            </a:r>
            <a:endParaRPr lang="en-US" sz="3200" dirty="0">
              <a:solidFill>
                <a:srgbClr val="000000"/>
              </a:solidFill>
              <a:latin typeface="Helvetica"/>
              <a:cs typeface="Helvetica"/>
            </a:endParaRPr>
          </a:p>
          <a:p>
            <a:r>
              <a:rPr lang="en-US" sz="3200" b="1" dirty="0">
                <a:solidFill>
                  <a:srgbClr val="22FF06"/>
                </a:solidFill>
                <a:latin typeface="Helvetica"/>
                <a:cs typeface="Helvetica"/>
              </a:rPr>
              <a:t>H</a:t>
            </a:r>
            <a:r>
              <a:rPr lang="en-US" sz="3200" b="1" dirty="0" smtClean="0">
                <a:solidFill>
                  <a:srgbClr val="22FF06"/>
                </a:solidFill>
                <a:latin typeface="Helvetica"/>
                <a:cs typeface="Helvetica"/>
              </a:rPr>
              <a:t>(y</a:t>
            </a:r>
            <a:r>
              <a:rPr lang="en-US" sz="3200" b="1" baseline="-25000" dirty="0" smtClean="0">
                <a:solidFill>
                  <a:srgbClr val="22FF06"/>
                </a:solidFill>
                <a:latin typeface="Helvetica"/>
                <a:cs typeface="Helvetica"/>
              </a:rPr>
              <a:t>4</a:t>
            </a:r>
            <a:r>
              <a:rPr lang="en-US" sz="3200" b="1" dirty="0" smtClean="0">
                <a:solidFill>
                  <a:srgbClr val="22FF06"/>
                </a:solidFill>
                <a:latin typeface="Helvetica"/>
                <a:cs typeface="Helvetica"/>
              </a:rPr>
              <a:t>)</a:t>
            </a:r>
            <a:endParaRPr lang="en-US" sz="3200" b="1" dirty="0">
              <a:solidFill>
                <a:srgbClr val="22FF06"/>
              </a:solidFill>
              <a:latin typeface="Helvetica"/>
              <a:cs typeface="Helvetica"/>
            </a:endParaRPr>
          </a:p>
          <a:p>
            <a:r>
              <a:rPr lang="en-US" sz="3200" dirty="0" smtClean="0">
                <a:solidFill>
                  <a:srgbClr val="000000"/>
                </a:solidFill>
                <a:latin typeface="Helvetica"/>
                <a:cs typeface="Helvetica"/>
              </a:rPr>
              <a:t>…</a:t>
            </a:r>
          </a:p>
          <a:p>
            <a:r>
              <a:rPr lang="en-US" sz="3200" dirty="0">
                <a:solidFill>
                  <a:srgbClr val="000000"/>
                </a:solidFill>
                <a:latin typeface="Helvetica"/>
                <a:cs typeface="Helvetica"/>
              </a:rPr>
              <a:t>H</a:t>
            </a:r>
            <a:r>
              <a:rPr lang="en-US" sz="3200" dirty="0" smtClean="0">
                <a:solidFill>
                  <a:srgbClr val="000000"/>
                </a:solidFill>
                <a:latin typeface="Helvetica"/>
                <a:cs typeface="Helvetica"/>
              </a:rPr>
              <a:t>(</a:t>
            </a:r>
            <a:r>
              <a:rPr lang="en-US" sz="3200" dirty="0" err="1" smtClean="0">
                <a:solidFill>
                  <a:srgbClr val="000000"/>
                </a:solidFill>
                <a:latin typeface="Helvetica"/>
                <a:cs typeface="Helvetica"/>
              </a:rPr>
              <a:t>y</a:t>
            </a:r>
            <a:r>
              <a:rPr lang="en-US" sz="3200" baseline="-25000" dirty="0" err="1" smtClean="0">
                <a:solidFill>
                  <a:srgbClr val="000000"/>
                </a:solidFill>
                <a:latin typeface="Helvetica"/>
                <a:cs typeface="Helvetica"/>
              </a:rPr>
              <a:t>n</a:t>
            </a:r>
            <a:r>
              <a:rPr lang="en-US" sz="3200" dirty="0" smtClean="0">
                <a:solidFill>
                  <a:srgbClr val="000000"/>
                </a:solidFill>
                <a:latin typeface="Helvetica"/>
                <a:cs typeface="Helvetica"/>
              </a:rPr>
              <a:t>)</a:t>
            </a:r>
            <a:endParaRPr lang="en-US" sz="320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2506" y="4541665"/>
            <a:ext cx="2117530" cy="1535209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5226519" y="1945591"/>
            <a:ext cx="3757732" cy="1817073"/>
          </a:xfrm>
          <a:prstGeom prst="wedgeRoundRectCallout">
            <a:avLst>
              <a:gd name="adj1" fmla="val 1167"/>
              <a:gd name="adj2" fmla="val 87106"/>
              <a:gd name="adj3" fmla="val 16667"/>
            </a:avLst>
          </a:prstGeom>
          <a:noFill/>
          <a:ln w="28575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smtClean="0">
                <a:latin typeface="Helvetica"/>
                <a:cs typeface="Helvetica"/>
              </a:rPr>
              <a:t>Eavesdropper must make </a:t>
            </a:r>
            <a:r>
              <a:rPr lang="en-US" sz="2800" dirty="0">
                <a:solidFill>
                  <a:srgbClr val="FFFF00"/>
                </a:solidFill>
                <a:latin typeface="Helvetica"/>
                <a:cs typeface="Helvetica"/>
              </a:rPr>
              <a:t>≈</a:t>
            </a:r>
            <a:r>
              <a:rPr lang="en-US" sz="2600" dirty="0" smtClean="0">
                <a:solidFill>
                  <a:srgbClr val="FFFF00"/>
                </a:solidFill>
                <a:latin typeface="Helvetica"/>
                <a:cs typeface="Helvetica"/>
              </a:rPr>
              <a:t>N</a:t>
            </a:r>
            <a:r>
              <a:rPr lang="en-US" sz="2600" baseline="30000" dirty="0" smtClean="0">
                <a:solidFill>
                  <a:srgbClr val="FFFF00"/>
                </a:solidFill>
                <a:latin typeface="Helvetica"/>
                <a:cs typeface="Helvetica"/>
              </a:rPr>
              <a:t>2</a:t>
            </a:r>
            <a:r>
              <a:rPr lang="en-US" sz="2600" dirty="0" smtClean="0">
                <a:latin typeface="Helvetica"/>
                <a:cs typeface="Helvetica"/>
              </a:rPr>
              <a:t> guesses to recover x</a:t>
            </a:r>
            <a:r>
              <a:rPr lang="en-US" sz="2600" baseline="-25000" dirty="0" smtClean="0">
                <a:latin typeface="Helvetica"/>
                <a:cs typeface="Helvetica"/>
              </a:rPr>
              <a:t>2 </a:t>
            </a:r>
            <a:r>
              <a:rPr lang="en-US" sz="2600" dirty="0" smtClean="0">
                <a:latin typeface="Helvetica"/>
                <a:cs typeface="Helvetica"/>
              </a:rPr>
              <a:t>or y</a:t>
            </a:r>
            <a:r>
              <a:rPr lang="en-US" sz="2600" baseline="-25000" dirty="0" smtClean="0">
                <a:latin typeface="Helvetica"/>
                <a:cs typeface="Helvetica"/>
              </a:rPr>
              <a:t>4</a:t>
            </a:r>
            <a:endParaRPr lang="en-US" sz="2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588892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1300"/>
            <a:ext cx="9144000" cy="63581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6933" y="6610769"/>
            <a:ext cx="5842000" cy="246221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Helvetica"/>
                <a:cs typeface="Helvetica"/>
              </a:rPr>
              <a:t>http://</a:t>
            </a:r>
            <a:r>
              <a:rPr lang="en-US" sz="1000" dirty="0" err="1">
                <a:latin typeface="Helvetica"/>
                <a:cs typeface="Helvetica"/>
              </a:rPr>
              <a:t>www.merkle.com</a:t>
            </a:r>
            <a:r>
              <a:rPr lang="en-US" sz="1000" dirty="0">
                <a:latin typeface="Helvetica"/>
                <a:cs typeface="Helvetica"/>
              </a:rPr>
              <a:t>/1974/FirstCS244projectProposal.pdf</a:t>
            </a:r>
          </a:p>
        </p:txBody>
      </p:sp>
    </p:spTree>
    <p:extLst>
      <p:ext uri="{BB962C8B-B14F-4D97-AF65-F5344CB8AC3E}">
        <p14:creationId xmlns:p14="http://schemas.microsoft.com/office/powerpoint/2010/main" val="3846718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Diffie</a:t>
            </a:r>
            <a:r>
              <a:rPr lang="en-US" dirty="0" smtClean="0"/>
              <a:t> and Hellman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4803" y="1612900"/>
            <a:ext cx="2615558" cy="31168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131" y="1612900"/>
            <a:ext cx="2337655" cy="3116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185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Diffie</a:t>
            </a:r>
            <a:r>
              <a:rPr lang="en-US" dirty="0" smtClean="0"/>
              <a:t> and Hellman’s Innovation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1975750"/>
            <a:ext cx="82296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200" u="sng" dirty="0">
              <a:latin typeface="Helvetica"/>
              <a:cs typeface="Helvetica"/>
            </a:endParaRPr>
          </a:p>
          <a:p>
            <a:r>
              <a:rPr lang="en-US" sz="3200" dirty="0" smtClean="0">
                <a:latin typeface="Helvetica"/>
                <a:cs typeface="Helvetica"/>
              </a:rPr>
              <a:t>Alice and Bob do </a:t>
            </a:r>
            <a:r>
              <a:rPr lang="en-US" sz="3200" dirty="0" smtClean="0">
                <a:solidFill>
                  <a:srgbClr val="FFFF00"/>
                </a:solidFill>
                <a:latin typeface="Helvetica"/>
                <a:cs typeface="Helvetica"/>
              </a:rPr>
              <a:t>≈</a:t>
            </a:r>
            <a:r>
              <a:rPr lang="en-US" sz="3200" dirty="0">
                <a:solidFill>
                  <a:srgbClr val="FFFF00"/>
                </a:solidFill>
                <a:latin typeface="Helvetica"/>
                <a:cs typeface="Helvetica"/>
              </a:rPr>
              <a:t>k</a:t>
            </a:r>
            <a:r>
              <a:rPr lang="en-US" sz="3200" baseline="30000" dirty="0" smtClean="0">
                <a:solidFill>
                  <a:srgbClr val="FFFF00"/>
                </a:solidFill>
                <a:latin typeface="Helvetica"/>
                <a:cs typeface="Helvetica"/>
              </a:rPr>
              <a:t>3</a:t>
            </a:r>
            <a:r>
              <a:rPr lang="en-US" sz="3200" dirty="0" smtClean="0">
                <a:latin typeface="Helvetica"/>
                <a:cs typeface="Helvetica"/>
              </a:rPr>
              <a:t> </a:t>
            </a:r>
            <a:br>
              <a:rPr lang="en-US" sz="3200" dirty="0" smtClean="0">
                <a:latin typeface="Helvetica"/>
                <a:cs typeface="Helvetica"/>
              </a:rPr>
            </a:br>
            <a:r>
              <a:rPr lang="en-US" sz="3200" dirty="0" smtClean="0">
                <a:latin typeface="Helvetica"/>
                <a:cs typeface="Helvetica"/>
              </a:rPr>
              <a:t>work to agree on a secret</a:t>
            </a:r>
          </a:p>
          <a:p>
            <a:endParaRPr lang="en-US" sz="3200" dirty="0" smtClean="0">
              <a:latin typeface="Helvetica"/>
              <a:cs typeface="Helvetica"/>
            </a:endParaRPr>
          </a:p>
          <a:p>
            <a:endParaRPr lang="en-US" sz="1200" dirty="0">
              <a:latin typeface="Helvetica"/>
              <a:cs typeface="Helvetica"/>
            </a:endParaRPr>
          </a:p>
          <a:p>
            <a:pPr algn="r"/>
            <a:r>
              <a:rPr lang="en-US" sz="3200" dirty="0" smtClean="0">
                <a:latin typeface="Helvetica"/>
                <a:cs typeface="Helvetica"/>
              </a:rPr>
              <a:t>Eavesdropper must do </a:t>
            </a:r>
            <a:r>
              <a:rPr lang="en-US" sz="3200" dirty="0" smtClean="0">
                <a:solidFill>
                  <a:srgbClr val="FFFF00"/>
                </a:solidFill>
                <a:latin typeface="Helvetica"/>
                <a:cs typeface="Helvetica"/>
              </a:rPr>
              <a:t>≈2</a:t>
            </a:r>
            <a:r>
              <a:rPr lang="en-US" sz="3200" baseline="30000" dirty="0" smtClean="0">
                <a:solidFill>
                  <a:srgbClr val="FFFF00"/>
                </a:solidFill>
                <a:latin typeface="Helvetica"/>
                <a:cs typeface="Helvetica"/>
              </a:rPr>
              <a:t>f(k)</a:t>
            </a:r>
            <a:r>
              <a:rPr lang="en-US" sz="3200" b="1" dirty="0">
                <a:solidFill>
                  <a:srgbClr val="FFFF00"/>
                </a:solidFill>
                <a:latin typeface="Helvetica"/>
                <a:cs typeface="Helvetica"/>
              </a:rPr>
              <a:t/>
            </a:r>
            <a:br>
              <a:rPr lang="en-US" sz="3200" b="1" dirty="0">
                <a:solidFill>
                  <a:srgbClr val="FFFF00"/>
                </a:solidFill>
                <a:latin typeface="Helvetica"/>
                <a:cs typeface="Helvetica"/>
              </a:rPr>
            </a:br>
            <a:r>
              <a:rPr lang="en-US" sz="3200" dirty="0" smtClean="0">
                <a:latin typeface="Helvetica"/>
                <a:cs typeface="Helvetica"/>
              </a:rPr>
              <a:t>work to learn the secret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1523" y="4249256"/>
            <a:ext cx="28821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22FF06"/>
                </a:solidFill>
                <a:latin typeface="Helvetica"/>
                <a:cs typeface="Helvetica"/>
              </a:rPr>
              <a:t>Exponentially</a:t>
            </a:r>
            <a:br>
              <a:rPr lang="en-US" sz="3200" dirty="0" smtClean="0">
                <a:solidFill>
                  <a:srgbClr val="22FF06"/>
                </a:solidFill>
                <a:latin typeface="Helvetica"/>
                <a:cs typeface="Helvetica"/>
              </a:rPr>
            </a:br>
            <a:r>
              <a:rPr lang="en-US" sz="3200" dirty="0" smtClean="0">
                <a:solidFill>
                  <a:srgbClr val="22FF06"/>
                </a:solidFill>
                <a:latin typeface="Helvetica"/>
                <a:cs typeface="Helvetica"/>
              </a:rPr>
              <a:t>harder</a:t>
            </a:r>
            <a:endParaRPr lang="en-US" sz="3200" dirty="0">
              <a:solidFill>
                <a:srgbClr val="22FF06"/>
              </a:solidFill>
              <a:latin typeface="Helvetica"/>
              <a:cs typeface="Helvetica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1097437" y="3308463"/>
            <a:ext cx="2226229" cy="878074"/>
          </a:xfrm>
          <a:custGeom>
            <a:avLst/>
            <a:gdLst>
              <a:gd name="connsiteX0" fmla="*/ 0 w 3182567"/>
              <a:gd name="connsiteY0" fmla="*/ 0 h 1136363"/>
              <a:gd name="connsiteX1" fmla="*/ 1912676 w 3182567"/>
              <a:gd name="connsiteY1" fmla="*/ 1034874 h 1136363"/>
              <a:gd name="connsiteX2" fmla="*/ 3182567 w 3182567"/>
              <a:gd name="connsiteY2" fmla="*/ 1097593 h 1136363"/>
              <a:gd name="connsiteX3" fmla="*/ 3182567 w 3182567"/>
              <a:gd name="connsiteY3" fmla="*/ 1097593 h 1136363"/>
              <a:gd name="connsiteX0" fmla="*/ 0 w 3182567"/>
              <a:gd name="connsiteY0" fmla="*/ 0 h 1097593"/>
              <a:gd name="connsiteX1" fmla="*/ 1058295 w 3182567"/>
              <a:gd name="connsiteY1" fmla="*/ 893755 h 1097593"/>
              <a:gd name="connsiteX2" fmla="*/ 3182567 w 3182567"/>
              <a:gd name="connsiteY2" fmla="*/ 1097593 h 1097593"/>
              <a:gd name="connsiteX3" fmla="*/ 3182567 w 3182567"/>
              <a:gd name="connsiteY3" fmla="*/ 1097593 h 1097593"/>
              <a:gd name="connsiteX0" fmla="*/ 0 w 3033050"/>
              <a:gd name="connsiteY0" fmla="*/ 0 h 1081913"/>
              <a:gd name="connsiteX1" fmla="*/ 908778 w 3033050"/>
              <a:gd name="connsiteY1" fmla="*/ 878075 h 1081913"/>
              <a:gd name="connsiteX2" fmla="*/ 3033050 w 3033050"/>
              <a:gd name="connsiteY2" fmla="*/ 1081913 h 1081913"/>
              <a:gd name="connsiteX3" fmla="*/ 3033050 w 3033050"/>
              <a:gd name="connsiteY3" fmla="*/ 1081913 h 1081913"/>
              <a:gd name="connsiteX0" fmla="*/ 0 w 3033050"/>
              <a:gd name="connsiteY0" fmla="*/ 0 h 1081913"/>
              <a:gd name="connsiteX1" fmla="*/ 908778 w 3033050"/>
              <a:gd name="connsiteY1" fmla="*/ 878075 h 1081913"/>
              <a:gd name="connsiteX2" fmla="*/ 3033050 w 3033050"/>
              <a:gd name="connsiteY2" fmla="*/ 1081913 h 1081913"/>
              <a:gd name="connsiteX3" fmla="*/ 3033050 w 3033050"/>
              <a:gd name="connsiteY3" fmla="*/ 1081913 h 1081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33050" h="1081913">
                <a:moveTo>
                  <a:pt x="0" y="0"/>
                </a:moveTo>
                <a:cubicBezTo>
                  <a:pt x="114417" y="661169"/>
                  <a:pt x="403270" y="697756"/>
                  <a:pt x="908778" y="878075"/>
                </a:cubicBezTo>
                <a:cubicBezTo>
                  <a:pt x="1414286" y="1058394"/>
                  <a:pt x="2679005" y="1047940"/>
                  <a:pt x="3033050" y="1081913"/>
                </a:cubicBezTo>
                <a:lnTo>
                  <a:pt x="3033050" y="1081913"/>
                </a:lnTo>
              </a:path>
            </a:pathLst>
          </a:custGeom>
          <a:ln w="76200" cmpd="sng">
            <a:solidFill>
              <a:srgbClr val="22FF06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126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2557" y="3297733"/>
            <a:ext cx="1613377" cy="14480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501" y="3446310"/>
            <a:ext cx="1097056" cy="14533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155" y="2715008"/>
            <a:ext cx="1187351" cy="11481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4466" y="3005947"/>
            <a:ext cx="1264945" cy="96641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59709" y="3153922"/>
            <a:ext cx="221055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Helvetica"/>
                <a:cs typeface="Helvetica"/>
              </a:rPr>
              <a:t>g</a:t>
            </a:r>
            <a:r>
              <a:rPr lang="en-US" sz="3200" baseline="30000" dirty="0" err="1" smtClean="0">
                <a:latin typeface="Helvetica"/>
                <a:cs typeface="Helvetica"/>
              </a:rPr>
              <a:t>a</a:t>
            </a:r>
            <a:r>
              <a:rPr lang="en-US" sz="3200" baseline="30000" dirty="0" smtClean="0">
                <a:latin typeface="Helvetica"/>
                <a:cs typeface="Helvetica"/>
              </a:rPr>
              <a:t>   </a:t>
            </a:r>
            <a:r>
              <a:rPr lang="en-US" sz="3200" dirty="0" smtClean="0">
                <a:latin typeface="Helvetica"/>
                <a:cs typeface="Helvetica"/>
              </a:rPr>
              <a:t>mod p</a:t>
            </a:r>
            <a:endParaRPr lang="en-US" sz="3200" dirty="0">
              <a:latin typeface="Helvetica"/>
              <a:cs typeface="Helvetica"/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1757980" y="1036513"/>
            <a:ext cx="3158480" cy="1407911"/>
          </a:xfrm>
          <a:prstGeom prst="wedgeRoundRectCallout">
            <a:avLst>
              <a:gd name="adj1" fmla="val -31810"/>
              <a:gd name="adj2" fmla="val 103938"/>
              <a:gd name="adj3" fmla="val 16667"/>
            </a:avLst>
          </a:prstGeom>
          <a:noFill/>
          <a:ln w="28575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smtClean="0">
                <a:solidFill>
                  <a:srgbClr val="FFFF00"/>
                </a:solidFill>
                <a:latin typeface="Helvetica"/>
                <a:cs typeface="Helvetica"/>
              </a:rPr>
              <a:t>Alice’s secret is the exponent “a”</a:t>
            </a:r>
            <a:endParaRPr lang="en-US" sz="2600" dirty="0">
              <a:solidFill>
                <a:srgbClr val="FFFF00"/>
              </a:solidFill>
              <a:latin typeface="Helvetica"/>
              <a:cs typeface="Helvetica"/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380468" y="5558184"/>
            <a:ext cx="6625173" cy="1219753"/>
          </a:xfrm>
          <a:prstGeom prst="wedgeRoundRectCallout">
            <a:avLst>
              <a:gd name="adj1" fmla="val 4424"/>
              <a:gd name="adj2" fmla="val 25979"/>
              <a:gd name="adj3" fmla="val 16667"/>
            </a:avLst>
          </a:prstGeom>
          <a:noFill/>
          <a:ln w="28575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b="1" dirty="0">
                <a:solidFill>
                  <a:schemeClr val="tx1">
                    <a:lumMod val="75000"/>
                  </a:schemeClr>
                </a:solidFill>
                <a:latin typeface="Helvetica"/>
                <a:cs typeface="Helvetica"/>
              </a:rPr>
              <a:t>g</a:t>
            </a:r>
            <a:r>
              <a:rPr lang="en-US" sz="2600" dirty="0" smtClean="0">
                <a:solidFill>
                  <a:schemeClr val="tx1">
                    <a:lumMod val="75000"/>
                  </a:schemeClr>
                </a:solidFill>
                <a:latin typeface="Helvetica"/>
                <a:cs typeface="Helvetica"/>
              </a:rPr>
              <a:t> and </a:t>
            </a:r>
            <a:r>
              <a:rPr lang="en-US" sz="2600" b="1" dirty="0" smtClean="0">
                <a:solidFill>
                  <a:schemeClr val="tx1">
                    <a:lumMod val="75000"/>
                  </a:schemeClr>
                </a:solidFill>
                <a:latin typeface="Helvetica"/>
                <a:cs typeface="Helvetica"/>
              </a:rPr>
              <a:t>p</a:t>
            </a:r>
            <a:r>
              <a:rPr lang="en-US" sz="2600" dirty="0" smtClean="0">
                <a:solidFill>
                  <a:schemeClr val="tx1">
                    <a:lumMod val="75000"/>
                  </a:schemeClr>
                </a:solidFill>
                <a:latin typeface="Helvetica"/>
                <a:cs typeface="Helvetica"/>
              </a:rPr>
              <a:t> are (carefully picked)</a:t>
            </a:r>
            <a:r>
              <a:rPr lang="en-US" sz="2600" dirty="0">
                <a:solidFill>
                  <a:schemeClr val="tx1">
                    <a:lumMod val="75000"/>
                  </a:schemeClr>
                </a:solidFill>
                <a:latin typeface="Helvetica"/>
                <a:cs typeface="Helvetica"/>
              </a:rPr>
              <a:t/>
            </a:r>
            <a:br>
              <a:rPr lang="en-US" sz="2600" dirty="0">
                <a:solidFill>
                  <a:schemeClr val="tx1">
                    <a:lumMod val="75000"/>
                  </a:schemeClr>
                </a:solidFill>
                <a:latin typeface="Helvetica"/>
                <a:cs typeface="Helvetica"/>
              </a:rPr>
            </a:br>
            <a:r>
              <a:rPr lang="en-US" sz="2600" dirty="0">
                <a:solidFill>
                  <a:schemeClr val="tx1">
                    <a:lumMod val="75000"/>
                  </a:schemeClr>
                </a:solidFill>
                <a:latin typeface="Helvetica"/>
                <a:cs typeface="Helvetica"/>
              </a:rPr>
              <a:t>public N-bit integers</a:t>
            </a:r>
            <a:endParaRPr lang="en-US" sz="2600" b="1" dirty="0">
              <a:solidFill>
                <a:schemeClr val="tx1">
                  <a:lumMod val="75000"/>
                </a:schemeClr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507259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2557" y="3297733"/>
            <a:ext cx="1613377" cy="14480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501" y="3446310"/>
            <a:ext cx="1097056" cy="14533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155" y="2715008"/>
            <a:ext cx="1187351" cy="11481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4466" y="3005947"/>
            <a:ext cx="1264945" cy="96641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59709" y="3153922"/>
            <a:ext cx="221055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Helvetica"/>
                <a:cs typeface="Helvetica"/>
              </a:rPr>
              <a:t>g</a:t>
            </a:r>
            <a:r>
              <a:rPr lang="en-US" sz="3200" baseline="30000" dirty="0" err="1" smtClean="0">
                <a:latin typeface="Helvetica"/>
                <a:cs typeface="Helvetica"/>
              </a:rPr>
              <a:t>a</a:t>
            </a:r>
            <a:r>
              <a:rPr lang="en-US" sz="3200" baseline="30000" dirty="0" smtClean="0">
                <a:latin typeface="Helvetica"/>
                <a:cs typeface="Helvetica"/>
              </a:rPr>
              <a:t>   </a:t>
            </a:r>
            <a:r>
              <a:rPr lang="en-US" sz="3200" dirty="0" smtClean="0">
                <a:latin typeface="Helvetica"/>
                <a:cs typeface="Helvetica"/>
              </a:rPr>
              <a:t>mod p</a:t>
            </a:r>
            <a:endParaRPr lang="en-US" sz="3200" dirty="0">
              <a:latin typeface="Helvetica"/>
              <a:cs typeface="Helvetic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13915" y="3155221"/>
            <a:ext cx="221055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Helvetica"/>
                <a:cs typeface="Helvetica"/>
              </a:rPr>
              <a:t>g</a:t>
            </a:r>
            <a:r>
              <a:rPr lang="en-US" sz="3200" baseline="30000" dirty="0" err="1">
                <a:latin typeface="Helvetica"/>
                <a:cs typeface="Helvetica"/>
              </a:rPr>
              <a:t>b</a:t>
            </a:r>
            <a:r>
              <a:rPr lang="en-US" sz="3200" baseline="30000" dirty="0" smtClean="0">
                <a:latin typeface="Helvetica"/>
                <a:cs typeface="Helvetica"/>
              </a:rPr>
              <a:t>   </a:t>
            </a:r>
            <a:r>
              <a:rPr lang="en-US" sz="3200" dirty="0" smtClean="0">
                <a:latin typeface="Helvetica"/>
                <a:cs typeface="Helvetica"/>
              </a:rPr>
              <a:t>mod p</a:t>
            </a:r>
            <a:endParaRPr lang="en-US" sz="3200" dirty="0">
              <a:latin typeface="Helvetica"/>
              <a:cs typeface="Helvetica"/>
            </a:endParaRPr>
          </a:p>
        </p:txBody>
      </p:sp>
      <p:sp>
        <p:nvSpPr>
          <p:cNvPr id="13" name="Rounded Rectangular Callout 12"/>
          <p:cNvSpPr/>
          <p:nvPr/>
        </p:nvSpPr>
        <p:spPr>
          <a:xfrm>
            <a:off x="3847162" y="801314"/>
            <a:ext cx="3158480" cy="1407911"/>
          </a:xfrm>
          <a:prstGeom prst="wedgeRoundRectCallout">
            <a:avLst>
              <a:gd name="adj1" fmla="val 1943"/>
              <a:gd name="adj2" fmla="val 113961"/>
              <a:gd name="adj3" fmla="val 16667"/>
            </a:avLst>
          </a:prstGeom>
          <a:noFill/>
          <a:ln w="28575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smtClean="0">
                <a:solidFill>
                  <a:srgbClr val="FFFF00"/>
                </a:solidFill>
                <a:latin typeface="Helvetica"/>
                <a:cs typeface="Helvetica"/>
              </a:rPr>
              <a:t>Bob’s secret is the exponent “b”</a:t>
            </a:r>
            <a:endParaRPr lang="en-US" sz="2600" dirty="0">
              <a:solidFill>
                <a:srgbClr val="FFFF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210330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2557" y="3297733"/>
            <a:ext cx="1613377" cy="14480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501" y="3446310"/>
            <a:ext cx="1097056" cy="14533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155" y="2715008"/>
            <a:ext cx="1187351" cy="11481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4466" y="3005947"/>
            <a:ext cx="1264945" cy="96641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59709" y="3153922"/>
            <a:ext cx="221055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Helvetica"/>
                <a:cs typeface="Helvetica"/>
              </a:rPr>
              <a:t>g</a:t>
            </a:r>
            <a:r>
              <a:rPr lang="en-US" sz="3200" baseline="30000" dirty="0" err="1" smtClean="0">
                <a:latin typeface="Helvetica"/>
                <a:cs typeface="Helvetica"/>
              </a:rPr>
              <a:t>a</a:t>
            </a:r>
            <a:r>
              <a:rPr lang="en-US" sz="3200" baseline="30000" dirty="0" smtClean="0">
                <a:latin typeface="Helvetica"/>
                <a:cs typeface="Helvetica"/>
              </a:rPr>
              <a:t>   </a:t>
            </a:r>
            <a:r>
              <a:rPr lang="en-US" sz="3200" dirty="0" smtClean="0">
                <a:latin typeface="Helvetica"/>
                <a:cs typeface="Helvetica"/>
              </a:rPr>
              <a:t>mod p</a:t>
            </a:r>
            <a:endParaRPr lang="en-US" sz="3200" dirty="0">
              <a:latin typeface="Helvetica"/>
              <a:cs typeface="Helvetic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13915" y="3155221"/>
            <a:ext cx="221055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Helvetica"/>
                <a:cs typeface="Helvetica"/>
              </a:rPr>
              <a:t>g</a:t>
            </a:r>
            <a:r>
              <a:rPr lang="en-US" sz="3200" baseline="30000" dirty="0" err="1">
                <a:latin typeface="Helvetica"/>
                <a:cs typeface="Helvetica"/>
              </a:rPr>
              <a:t>b</a:t>
            </a:r>
            <a:r>
              <a:rPr lang="en-US" sz="3200" baseline="30000" dirty="0" smtClean="0">
                <a:latin typeface="Helvetica"/>
                <a:cs typeface="Helvetica"/>
              </a:rPr>
              <a:t>   </a:t>
            </a:r>
            <a:r>
              <a:rPr lang="en-US" sz="3200" dirty="0" smtClean="0">
                <a:latin typeface="Helvetica"/>
                <a:cs typeface="Helvetica"/>
              </a:rPr>
              <a:t>mod p</a:t>
            </a:r>
            <a:endParaRPr lang="en-US" sz="3200" dirty="0">
              <a:latin typeface="Helvetica"/>
              <a:cs typeface="Helvetica"/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2686296" y="127235"/>
            <a:ext cx="3757732" cy="1817073"/>
          </a:xfrm>
          <a:prstGeom prst="wedgeRoundRectCallout">
            <a:avLst>
              <a:gd name="adj1" fmla="val -39019"/>
              <a:gd name="adj2" fmla="val 122052"/>
              <a:gd name="adj3" fmla="val 16667"/>
            </a:avLst>
          </a:prstGeom>
          <a:noFill/>
          <a:ln w="28575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 dirty="0">
              <a:latin typeface="Helvetica"/>
              <a:cs typeface="Helvetica"/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2686296" y="113040"/>
            <a:ext cx="3757732" cy="1817073"/>
          </a:xfrm>
          <a:prstGeom prst="wedgeRoundRectCallout">
            <a:avLst>
              <a:gd name="adj1" fmla="val 31490"/>
              <a:gd name="adj2" fmla="val 120326"/>
              <a:gd name="adj3" fmla="val 16667"/>
            </a:avLst>
          </a:prstGeom>
          <a:noFill/>
          <a:ln w="28575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smtClean="0">
                <a:latin typeface="Helvetica"/>
                <a:cs typeface="Helvetica"/>
              </a:rPr>
              <a:t>Alice and Bob can use g</a:t>
            </a:r>
            <a:r>
              <a:rPr lang="en-US" sz="2600" baseline="30000" dirty="0" smtClean="0">
                <a:latin typeface="Helvetica"/>
                <a:cs typeface="Helvetica"/>
              </a:rPr>
              <a:t>ab</a:t>
            </a:r>
            <a:r>
              <a:rPr lang="en-US" sz="2600" dirty="0" smtClean="0">
                <a:latin typeface="Helvetica"/>
                <a:cs typeface="Helvetica"/>
              </a:rPr>
              <a:t>  (mod p)</a:t>
            </a:r>
            <a:endParaRPr lang="en-US" sz="2600" baseline="-25000" dirty="0" smtClean="0">
              <a:latin typeface="Helvetica"/>
              <a:cs typeface="Helvetica"/>
            </a:endParaRPr>
          </a:p>
          <a:p>
            <a:pPr algn="ctr"/>
            <a:r>
              <a:rPr lang="en-US" sz="2600" dirty="0" smtClean="0">
                <a:latin typeface="Helvetica"/>
                <a:cs typeface="Helvetica"/>
              </a:rPr>
              <a:t>as a shared key</a:t>
            </a:r>
            <a:endParaRPr lang="en-US" sz="2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641677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2557" y="3297733"/>
            <a:ext cx="1613377" cy="14480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501" y="3446310"/>
            <a:ext cx="1097056" cy="14533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155" y="2715008"/>
            <a:ext cx="1187351" cy="11481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4466" y="3005947"/>
            <a:ext cx="1264945" cy="96641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59709" y="3153922"/>
            <a:ext cx="221055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Helvetica"/>
                <a:cs typeface="Helvetica"/>
              </a:rPr>
              <a:t>g</a:t>
            </a:r>
            <a:r>
              <a:rPr lang="en-US" sz="3200" baseline="30000" dirty="0" err="1" smtClean="0">
                <a:latin typeface="Helvetica"/>
                <a:cs typeface="Helvetica"/>
              </a:rPr>
              <a:t>a</a:t>
            </a:r>
            <a:r>
              <a:rPr lang="en-US" sz="3200" baseline="30000" dirty="0" smtClean="0">
                <a:latin typeface="Helvetica"/>
                <a:cs typeface="Helvetica"/>
              </a:rPr>
              <a:t>   </a:t>
            </a:r>
            <a:r>
              <a:rPr lang="en-US" sz="3200" dirty="0" smtClean="0">
                <a:latin typeface="Helvetica"/>
                <a:cs typeface="Helvetica"/>
              </a:rPr>
              <a:t>mod p</a:t>
            </a:r>
            <a:endParaRPr lang="en-US" sz="3200" dirty="0">
              <a:latin typeface="Helvetica"/>
              <a:cs typeface="Helvetic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13915" y="3155221"/>
            <a:ext cx="221055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Helvetica"/>
                <a:cs typeface="Helvetica"/>
              </a:rPr>
              <a:t>g</a:t>
            </a:r>
            <a:r>
              <a:rPr lang="en-US" sz="3200" baseline="30000" dirty="0" err="1">
                <a:latin typeface="Helvetica"/>
                <a:cs typeface="Helvetica"/>
              </a:rPr>
              <a:t>b</a:t>
            </a:r>
            <a:r>
              <a:rPr lang="en-US" sz="3200" baseline="30000" dirty="0" smtClean="0">
                <a:latin typeface="Helvetica"/>
                <a:cs typeface="Helvetica"/>
              </a:rPr>
              <a:t>   </a:t>
            </a:r>
            <a:r>
              <a:rPr lang="en-US" sz="3200" dirty="0" smtClean="0">
                <a:latin typeface="Helvetica"/>
                <a:cs typeface="Helvetica"/>
              </a:rPr>
              <a:t>mod p</a:t>
            </a:r>
            <a:endParaRPr lang="en-US" sz="3200" dirty="0">
              <a:latin typeface="Helvetica"/>
              <a:cs typeface="Helvetic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23978" y="644434"/>
            <a:ext cx="5644800" cy="1569660"/>
          </a:xfrm>
          <a:prstGeom prst="rect">
            <a:avLst/>
          </a:prstGeom>
          <a:solidFill>
            <a:schemeClr val="bg1"/>
          </a:solidFill>
          <a:ln w="57150" cmpd="sng">
            <a:solidFill>
              <a:srgbClr val="22FF0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22FF06"/>
                </a:solidFill>
                <a:latin typeface="Helvetica"/>
                <a:cs typeface="Helvetica"/>
              </a:rPr>
              <a:t>Best known algorithm for recovering “a” from </a:t>
            </a:r>
            <a:r>
              <a:rPr lang="en-US" sz="3200" dirty="0" err="1" smtClean="0">
                <a:solidFill>
                  <a:srgbClr val="22FF06"/>
                </a:solidFill>
                <a:latin typeface="Helvetica"/>
                <a:cs typeface="Helvetica"/>
              </a:rPr>
              <a:t>g</a:t>
            </a:r>
            <a:r>
              <a:rPr lang="en-US" sz="3200" baseline="30000" dirty="0" err="1" smtClean="0">
                <a:solidFill>
                  <a:srgbClr val="22FF06"/>
                </a:solidFill>
                <a:latin typeface="Helvetica"/>
                <a:cs typeface="Helvetica"/>
              </a:rPr>
              <a:t>a</a:t>
            </a:r>
            <a:r>
              <a:rPr lang="en-US" sz="3200" dirty="0">
                <a:solidFill>
                  <a:srgbClr val="22FF06"/>
                </a:solidFill>
                <a:latin typeface="Helvetica"/>
                <a:cs typeface="Helvetica"/>
              </a:rPr>
              <a:t> </a:t>
            </a:r>
            <a:r>
              <a:rPr lang="en-US" sz="3200" dirty="0" smtClean="0">
                <a:solidFill>
                  <a:srgbClr val="22FF06"/>
                </a:solidFill>
                <a:latin typeface="Helvetica"/>
                <a:cs typeface="Helvetica"/>
              </a:rPr>
              <a:t/>
            </a:r>
            <a:br>
              <a:rPr lang="en-US" sz="3200" dirty="0" smtClean="0">
                <a:solidFill>
                  <a:srgbClr val="22FF06"/>
                </a:solidFill>
                <a:latin typeface="Helvetica"/>
                <a:cs typeface="Helvetica"/>
              </a:rPr>
            </a:br>
            <a:r>
              <a:rPr lang="en-US" sz="3200" dirty="0" smtClean="0">
                <a:solidFill>
                  <a:srgbClr val="22FF06"/>
                </a:solidFill>
                <a:latin typeface="Helvetica"/>
                <a:cs typeface="Helvetica"/>
              </a:rPr>
              <a:t>runs in time </a:t>
            </a:r>
            <a:r>
              <a:rPr lang="en-US" sz="3200" dirty="0">
                <a:solidFill>
                  <a:srgbClr val="22FF06"/>
                </a:solidFill>
                <a:latin typeface="Helvetica"/>
                <a:cs typeface="Helvetica"/>
              </a:rPr>
              <a:t>≈</a:t>
            </a:r>
            <a:r>
              <a:rPr lang="en-US" sz="3200" dirty="0" smtClean="0">
                <a:solidFill>
                  <a:srgbClr val="22FF06"/>
                </a:solidFill>
                <a:latin typeface="Helvetica"/>
                <a:cs typeface="Helvetica"/>
              </a:rPr>
              <a:t>e</a:t>
            </a:r>
            <a:r>
              <a:rPr lang="en-US" sz="3200" baseline="30000" dirty="0" smtClean="0">
                <a:solidFill>
                  <a:srgbClr val="22FF06"/>
                </a:solidFill>
                <a:latin typeface="Helvetica"/>
                <a:cs typeface="Helvetica"/>
              </a:rPr>
              <a:t>(O((</a:t>
            </a:r>
            <a:r>
              <a:rPr lang="en-US" sz="3200" baseline="30000" dirty="0" smtClean="0">
                <a:solidFill>
                  <a:srgbClr val="22FF06"/>
                </a:solidFill>
                <a:latin typeface="Helvetica"/>
                <a:cs typeface="Helvetica"/>
              </a:rPr>
              <a:t>log p)^{1/3}</a:t>
            </a:r>
            <a:r>
              <a:rPr lang="en-US" sz="3200" baseline="30000" dirty="0" smtClean="0">
                <a:solidFill>
                  <a:srgbClr val="22FF06"/>
                </a:solidFill>
                <a:latin typeface="Helvetica"/>
                <a:cs typeface="Helvetica"/>
              </a:rPr>
              <a:t>))</a:t>
            </a:r>
            <a:endParaRPr lang="en-US" sz="3200" dirty="0">
              <a:solidFill>
                <a:srgbClr val="22FF06"/>
              </a:solidFill>
              <a:latin typeface="Helvetica"/>
              <a:cs typeface="Helvetic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26983" y="1514101"/>
            <a:ext cx="5644800" cy="276999"/>
          </a:xfrm>
          <a:prstGeom prst="rect">
            <a:avLst/>
          </a:prstGeom>
          <a:noFill/>
          <a:ln w="571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22FF06"/>
                </a:solidFill>
                <a:latin typeface="Helvetica"/>
                <a:cs typeface="Helvetica"/>
              </a:rPr>
              <a:t>~</a:t>
            </a:r>
            <a:endParaRPr lang="en-US" sz="1200" dirty="0">
              <a:solidFill>
                <a:srgbClr val="22FF06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833954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8734" y="3169962"/>
            <a:ext cx="1613377" cy="14480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878" y="3292422"/>
            <a:ext cx="1097056" cy="145331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532" y="2561120"/>
            <a:ext cx="1187351" cy="114816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0643" y="2878176"/>
            <a:ext cx="1264945" cy="96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432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3083" y="2785826"/>
            <a:ext cx="1489582" cy="12046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18093" r="12134"/>
          <a:stretch/>
        </p:blipFill>
        <p:spPr>
          <a:xfrm>
            <a:off x="865475" y="2720474"/>
            <a:ext cx="1181525" cy="12700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5836" y="680319"/>
            <a:ext cx="1489582" cy="12046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1424" y="4972215"/>
            <a:ext cx="1489582" cy="12046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541" y="4757095"/>
            <a:ext cx="1489582" cy="12046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18093" r="12134"/>
          <a:stretch/>
        </p:blipFill>
        <p:spPr>
          <a:xfrm>
            <a:off x="4285418" y="3202152"/>
            <a:ext cx="1181525" cy="12700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18093" r="12134"/>
          <a:stretch/>
        </p:blipFill>
        <p:spPr>
          <a:xfrm>
            <a:off x="427112" y="364088"/>
            <a:ext cx="1181525" cy="127005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l="18093" r="12134"/>
          <a:stretch/>
        </p:blipFill>
        <p:spPr>
          <a:xfrm>
            <a:off x="7243083" y="4906863"/>
            <a:ext cx="1181525" cy="12700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18093" r="12134"/>
          <a:stretch/>
        </p:blipFill>
        <p:spPr>
          <a:xfrm>
            <a:off x="7007918" y="364088"/>
            <a:ext cx="1181525" cy="127005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l="18093" r="12134"/>
          <a:stretch/>
        </p:blipFill>
        <p:spPr>
          <a:xfrm>
            <a:off x="4949481" y="1249992"/>
            <a:ext cx="1181525" cy="127005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85286" y="1578299"/>
            <a:ext cx="68460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Helvetica"/>
                <a:cs typeface="Helvetica"/>
              </a:rPr>
              <a:t>g</a:t>
            </a:r>
            <a:r>
              <a:rPr lang="en-US" sz="3200" baseline="30000" dirty="0" err="1" smtClean="0">
                <a:latin typeface="Helvetica"/>
                <a:cs typeface="Helvetica"/>
              </a:rPr>
              <a:t>a</a:t>
            </a:r>
            <a:endParaRPr lang="en-US" sz="3200" dirty="0">
              <a:latin typeface="Helvetica"/>
              <a:cs typeface="Helvetic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47000" y="2909764"/>
            <a:ext cx="68460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Helvetica"/>
                <a:cs typeface="Helvetica"/>
              </a:rPr>
              <a:t>g</a:t>
            </a:r>
            <a:r>
              <a:rPr lang="en-US" sz="3200" baseline="30000" dirty="0" err="1">
                <a:latin typeface="Helvetica"/>
                <a:cs typeface="Helvetica"/>
              </a:rPr>
              <a:t>b</a:t>
            </a:r>
            <a:endParaRPr lang="en-US" sz="3200" dirty="0">
              <a:latin typeface="Helvetica"/>
              <a:cs typeface="Helvetica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389303" y="4757095"/>
            <a:ext cx="68460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Helvetica"/>
                <a:cs typeface="Helvetica"/>
              </a:rPr>
              <a:t>g</a:t>
            </a:r>
            <a:r>
              <a:rPr lang="en-US" sz="3200" baseline="30000" dirty="0" err="1">
                <a:latin typeface="Helvetica"/>
                <a:cs typeface="Helvetica"/>
              </a:rPr>
              <a:t>c</a:t>
            </a:r>
            <a:endParaRPr lang="en-US" sz="3200" dirty="0">
              <a:latin typeface="Helvetica"/>
              <a:cs typeface="Helvetica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434245" y="1741227"/>
            <a:ext cx="68460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Helvetica"/>
                <a:cs typeface="Helvetica"/>
              </a:rPr>
              <a:t>g</a:t>
            </a:r>
            <a:r>
              <a:rPr lang="en-US" sz="3200" baseline="30000" dirty="0" err="1">
                <a:latin typeface="Helvetica"/>
                <a:cs typeface="Helvetica"/>
              </a:rPr>
              <a:t>d</a:t>
            </a:r>
            <a:endParaRPr lang="en-US" sz="3200" dirty="0">
              <a:latin typeface="Helvetica"/>
              <a:cs typeface="Helvetica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788703" y="2520043"/>
            <a:ext cx="68460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Helvetica"/>
                <a:cs typeface="Helvetica"/>
              </a:rPr>
              <a:t>g</a:t>
            </a:r>
            <a:r>
              <a:rPr lang="en-US" sz="3200" baseline="30000" dirty="0" err="1" smtClean="0">
                <a:latin typeface="Helvetica"/>
                <a:cs typeface="Helvetica"/>
              </a:rPr>
              <a:t>e</a:t>
            </a:r>
            <a:endParaRPr lang="en-US" sz="3200" dirty="0">
              <a:latin typeface="Helvetica"/>
              <a:cs typeface="Helvetica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581657" y="1614257"/>
            <a:ext cx="68460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Helvetica"/>
                <a:cs typeface="Helvetica"/>
              </a:rPr>
              <a:t>g</a:t>
            </a:r>
            <a:r>
              <a:rPr lang="en-US" sz="3200" baseline="30000" dirty="0" err="1">
                <a:latin typeface="Helvetica"/>
                <a:cs typeface="Helvetica"/>
              </a:rPr>
              <a:t>f</a:t>
            </a:r>
            <a:endParaRPr lang="en-US" sz="3200" dirty="0">
              <a:latin typeface="Helvetica"/>
              <a:cs typeface="Helvetica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446400" y="3887427"/>
            <a:ext cx="68460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Helvetica"/>
                <a:cs typeface="Helvetica"/>
              </a:rPr>
              <a:t>g</a:t>
            </a:r>
            <a:r>
              <a:rPr lang="en-US" sz="3200" baseline="30000" dirty="0" err="1" smtClean="0">
                <a:latin typeface="Helvetica"/>
                <a:cs typeface="Helvetica"/>
              </a:rPr>
              <a:t>h</a:t>
            </a:r>
            <a:endParaRPr lang="en-US" sz="3200" dirty="0">
              <a:latin typeface="Helvetica"/>
              <a:cs typeface="Helvetica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941103" y="5391728"/>
            <a:ext cx="68460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Helvetica"/>
                <a:cs typeface="Helvetica"/>
              </a:rPr>
              <a:t>g</a:t>
            </a:r>
            <a:r>
              <a:rPr lang="en-US" sz="3200" baseline="30000" dirty="0" err="1">
                <a:latin typeface="Helvetica"/>
                <a:cs typeface="Helvetica"/>
              </a:rPr>
              <a:t>k</a:t>
            </a:r>
            <a:endParaRPr lang="en-US" sz="3200" dirty="0">
              <a:latin typeface="Helvetica"/>
              <a:cs typeface="Helvetica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923960" y="3887427"/>
            <a:ext cx="68460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Helvetica"/>
                <a:cs typeface="Helvetica"/>
              </a:rPr>
              <a:t>g</a:t>
            </a:r>
            <a:r>
              <a:rPr lang="en-US" sz="3200" baseline="30000" dirty="0" err="1" smtClean="0">
                <a:latin typeface="Helvetica"/>
                <a:cs typeface="Helvetica"/>
              </a:rPr>
              <a:t>l</a:t>
            </a:r>
            <a:endParaRPr lang="en-US" sz="3200" dirty="0">
              <a:latin typeface="Helvetica"/>
              <a:cs typeface="Helvetica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424608" y="5341871"/>
            <a:ext cx="68460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Helvetica"/>
                <a:cs typeface="Helvetica"/>
              </a:rPr>
              <a:t>g</a:t>
            </a:r>
            <a:r>
              <a:rPr lang="en-US" sz="3200" baseline="30000" dirty="0" err="1">
                <a:latin typeface="Helvetica"/>
                <a:cs typeface="Helvetica"/>
              </a:rPr>
              <a:t>m</a:t>
            </a:r>
            <a:endParaRPr lang="en-US" sz="3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668849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5900"/>
            <a:ext cx="9144000" cy="642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509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 </a:t>
            </a:r>
            <a:r>
              <a:rPr lang="en-US" u="sng" dirty="0" smtClean="0"/>
              <a:t>Brief</a:t>
            </a:r>
            <a:r>
              <a:rPr lang="en-US" dirty="0" smtClean="0"/>
              <a:t> History of Cryptography</a:t>
            </a:r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-179095" y="5177078"/>
            <a:ext cx="8726791" cy="0"/>
          </a:xfrm>
          <a:prstGeom prst="straightConnector1">
            <a:avLst/>
          </a:prstGeom>
          <a:ln w="57150" cmpd="sng">
            <a:solidFill>
              <a:srgbClr val="22FF06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8040248" y="5003875"/>
            <a:ext cx="0" cy="407003"/>
          </a:xfrm>
          <a:prstGeom prst="line">
            <a:avLst/>
          </a:prstGeom>
          <a:ln>
            <a:solidFill>
              <a:srgbClr val="22FF0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967412" y="5003875"/>
            <a:ext cx="0" cy="407003"/>
          </a:xfrm>
          <a:prstGeom prst="line">
            <a:avLst/>
          </a:prstGeom>
          <a:ln>
            <a:solidFill>
              <a:srgbClr val="22FF0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62813" y="4536328"/>
            <a:ext cx="1644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22FF06"/>
                </a:solidFill>
                <a:latin typeface="Helvetica"/>
                <a:cs typeface="Helvetica"/>
              </a:rPr>
              <a:t>–</a:t>
            </a:r>
            <a:r>
              <a:rPr lang="en-US" sz="2400" dirty="0" smtClean="0">
                <a:solidFill>
                  <a:srgbClr val="22FF06"/>
                </a:solidFill>
                <a:latin typeface="Helvetica"/>
                <a:cs typeface="Helvetica"/>
              </a:rPr>
              <a:t>3000</a:t>
            </a:r>
            <a:endParaRPr lang="en-US" sz="2400" dirty="0">
              <a:solidFill>
                <a:srgbClr val="22FF06"/>
              </a:solidFill>
              <a:latin typeface="Helvetica"/>
              <a:cs typeface="Helvetic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228909" y="4536328"/>
            <a:ext cx="1644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22FF06"/>
                </a:solidFill>
                <a:latin typeface="Helvetica"/>
                <a:cs typeface="Helvetica"/>
              </a:rPr>
              <a:t>1976</a:t>
            </a:r>
            <a:endParaRPr lang="en-US" sz="2400" dirty="0">
              <a:solidFill>
                <a:srgbClr val="22FF06"/>
              </a:solidFill>
              <a:latin typeface="Helvetica"/>
              <a:cs typeface="Helvetica"/>
            </a:endParaRPr>
          </a:p>
        </p:txBody>
      </p:sp>
      <p:sp>
        <p:nvSpPr>
          <p:cNvPr id="8" name="Left Brace 7"/>
          <p:cNvSpPr/>
          <p:nvPr/>
        </p:nvSpPr>
        <p:spPr>
          <a:xfrm rot="5400000">
            <a:off x="8172602" y="3711193"/>
            <a:ext cx="568365" cy="833075"/>
          </a:xfrm>
          <a:prstGeom prst="leftBrac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603668" y="2766329"/>
            <a:ext cx="15403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Helvetica"/>
                <a:cs typeface="Helvetica"/>
              </a:rPr>
              <a:t>Golden</a:t>
            </a:r>
            <a:br>
              <a:rPr lang="en-US" sz="3200" dirty="0" smtClean="0">
                <a:latin typeface="Helvetica"/>
                <a:cs typeface="Helvetica"/>
              </a:rPr>
            </a:br>
            <a:r>
              <a:rPr lang="en-US" sz="3200" dirty="0" smtClean="0">
                <a:latin typeface="Helvetica"/>
                <a:cs typeface="Helvetica"/>
              </a:rPr>
              <a:t>Age?</a:t>
            </a:r>
          </a:p>
        </p:txBody>
      </p:sp>
    </p:spTree>
    <p:extLst>
      <p:ext uri="{BB962C8B-B14F-4D97-AF65-F5344CB8AC3E}">
        <p14:creationId xmlns:p14="http://schemas.microsoft.com/office/powerpoint/2010/main" val="731145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6134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91440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 smtClean="0"/>
              <a:t>Part I.  Technical History</a:t>
            </a:r>
          </a:p>
          <a:p>
            <a:pPr marL="0" indent="0" algn="ctr">
              <a:buNone/>
            </a:pPr>
            <a:r>
              <a:rPr lang="en-US" sz="2400" dirty="0" smtClean="0"/>
              <a:t>(3000 BC – 1976)</a:t>
            </a:r>
          </a:p>
          <a:p>
            <a:pPr marL="0" indent="0">
              <a:buNone/>
            </a:pPr>
            <a:endParaRPr lang="en-US" sz="3600" dirty="0" smtClean="0"/>
          </a:p>
          <a:p>
            <a:pPr marL="0" indent="0" algn="ctr">
              <a:buNone/>
            </a:pPr>
            <a:r>
              <a:rPr lang="en-US" sz="3600" dirty="0" smtClean="0"/>
              <a:t>Part II. Political History</a:t>
            </a:r>
          </a:p>
          <a:p>
            <a:pPr marL="0" indent="0" algn="ctr">
              <a:buNone/>
            </a:pPr>
            <a:r>
              <a:rPr lang="en-US" sz="2400" dirty="0" smtClean="0"/>
              <a:t>(1976 – now)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05955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1243" b="24601"/>
          <a:stretch/>
        </p:blipFill>
        <p:spPr>
          <a:xfrm>
            <a:off x="0" y="486962"/>
            <a:ext cx="9144000" cy="4248371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90680" y="504672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/>
              <a:t>Meanwhile at Fort Meade…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6182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5900"/>
            <a:ext cx="9144000" cy="6424863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254602" y="1775229"/>
            <a:ext cx="3757732" cy="1817073"/>
          </a:xfrm>
          <a:prstGeom prst="wedgeRoundRectCallout">
            <a:avLst>
              <a:gd name="adj1" fmla="val 70321"/>
              <a:gd name="adj2" fmla="val -87420"/>
              <a:gd name="adj3" fmla="val 16667"/>
            </a:avLst>
          </a:prstGeom>
          <a:solidFill>
            <a:schemeClr val="bg1"/>
          </a:solidFill>
          <a:ln w="28575" cmpd="sng">
            <a:solidFill>
              <a:srgbClr val="22FF0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smtClean="0">
                <a:solidFill>
                  <a:schemeClr val="tx1"/>
                </a:solidFill>
                <a:latin typeface="Helvetica"/>
                <a:cs typeface="Helvetica"/>
              </a:rPr>
              <a:t>“NSA regarded the technique as classified; now it was out in the open.”</a:t>
            </a:r>
            <a:endParaRPr lang="en-US" sz="260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404024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9144000" cy="6827357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 rot="1068281">
            <a:off x="2649525" y="382898"/>
            <a:ext cx="3323666" cy="1301433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-16934" y="6644635"/>
            <a:ext cx="9160933" cy="246221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7F7F7F"/>
                </a:solidFill>
                <a:latin typeface="Helvetica"/>
                <a:cs typeface="Helvetica"/>
              </a:rPr>
              <a:t>https://</a:t>
            </a:r>
            <a:r>
              <a:rPr lang="en-US" sz="1000" dirty="0" err="1">
                <a:solidFill>
                  <a:srgbClr val="7F7F7F"/>
                </a:solidFill>
                <a:latin typeface="Helvetica"/>
                <a:cs typeface="Helvetica"/>
              </a:rPr>
              <a:t>stacks.stanford.edu</a:t>
            </a:r>
            <a:r>
              <a:rPr lang="en-US" sz="1000" dirty="0">
                <a:solidFill>
                  <a:srgbClr val="7F7F7F"/>
                </a:solidFill>
                <a:latin typeface="Helvetica"/>
                <a:cs typeface="Helvetica"/>
              </a:rPr>
              <a:t>/file/druid:wg115cn5068/1977%200707%20Meyer%20letter.pdf</a:t>
            </a:r>
          </a:p>
        </p:txBody>
      </p:sp>
    </p:spTree>
    <p:extLst>
      <p:ext uri="{BB962C8B-B14F-4D97-AF65-F5344CB8AC3E}">
        <p14:creationId xmlns:p14="http://schemas.microsoft.com/office/powerpoint/2010/main" val="2045966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6800"/>
            <a:ext cx="9144000" cy="4709903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1118202" y="4653896"/>
            <a:ext cx="3757732" cy="1817073"/>
          </a:xfrm>
          <a:prstGeom prst="wedgeRoundRectCallout">
            <a:avLst>
              <a:gd name="adj1" fmla="val 84290"/>
              <a:gd name="adj2" fmla="val -37097"/>
              <a:gd name="adj3" fmla="val 16667"/>
            </a:avLst>
          </a:prstGeom>
          <a:solidFill>
            <a:schemeClr val="bg1"/>
          </a:solidFill>
          <a:ln w="28575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smtClean="0">
                <a:latin typeface="Helvetica"/>
                <a:cs typeface="Helvetica"/>
              </a:rPr>
              <a:t>Later, </a:t>
            </a:r>
            <a:r>
              <a:rPr lang="en-US" sz="2600" i="1" dirty="0" smtClean="0">
                <a:latin typeface="Helvetica"/>
                <a:cs typeface="Helvetica"/>
              </a:rPr>
              <a:t>Science</a:t>
            </a:r>
            <a:r>
              <a:rPr lang="en-US" sz="2600" dirty="0" smtClean="0">
                <a:latin typeface="Helvetica"/>
                <a:cs typeface="Helvetica"/>
              </a:rPr>
              <a:t> confirmed that Meyer was an NSA employee</a:t>
            </a:r>
            <a:endParaRPr lang="en-US" sz="2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80565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1281483"/>
            <a:ext cx="822960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200" u="sng" dirty="0" smtClean="0">
              <a:latin typeface="Helvetica"/>
              <a:cs typeface="Helvetica"/>
            </a:endParaRPr>
          </a:p>
          <a:p>
            <a:r>
              <a:rPr lang="en-US" sz="3200" dirty="0" smtClean="0">
                <a:latin typeface="Helvetica"/>
                <a:cs typeface="Helvetica"/>
              </a:rPr>
              <a:t>Meyer’s letter raised an</a:t>
            </a:r>
            <a:br>
              <a:rPr lang="en-US" sz="3200" dirty="0" smtClean="0">
                <a:latin typeface="Helvetica"/>
                <a:cs typeface="Helvetica"/>
              </a:rPr>
            </a:br>
            <a:r>
              <a:rPr lang="en-US" sz="3200" dirty="0" smtClean="0">
                <a:latin typeface="Helvetica"/>
                <a:cs typeface="Helvetica"/>
              </a:rPr>
              <a:t>important question…</a:t>
            </a:r>
          </a:p>
          <a:p>
            <a:endParaRPr lang="en-US" sz="3200" dirty="0" smtClean="0">
              <a:latin typeface="Helvetica"/>
              <a:cs typeface="Helvetica"/>
            </a:endParaRPr>
          </a:p>
          <a:p>
            <a:endParaRPr lang="en-US" sz="3200" dirty="0" smtClean="0">
              <a:latin typeface="Helvetica"/>
              <a:cs typeface="Helvetica"/>
            </a:endParaRPr>
          </a:p>
          <a:p>
            <a:endParaRPr lang="en-US" sz="1200" dirty="0">
              <a:latin typeface="Helvetica"/>
              <a:cs typeface="Helvetica"/>
            </a:endParaRPr>
          </a:p>
          <a:p>
            <a:pPr algn="r"/>
            <a:r>
              <a:rPr lang="en-US" sz="3200" dirty="0" smtClean="0">
                <a:latin typeface="Helvetica"/>
                <a:cs typeface="Helvetica"/>
              </a:rPr>
              <a:t>Could the Federal government </a:t>
            </a:r>
            <a:br>
              <a:rPr lang="en-US" sz="3200" dirty="0" smtClean="0">
                <a:latin typeface="Helvetica"/>
                <a:cs typeface="Helvetica"/>
              </a:rPr>
            </a:br>
            <a:r>
              <a:rPr lang="en-US" sz="3200" dirty="0" smtClean="0">
                <a:latin typeface="Helvetica"/>
                <a:cs typeface="Helvetica"/>
              </a:rPr>
              <a:t>prevent academics from</a:t>
            </a:r>
            <a:br>
              <a:rPr lang="en-US" sz="3200" dirty="0" smtClean="0">
                <a:latin typeface="Helvetica"/>
                <a:cs typeface="Helvetica"/>
              </a:rPr>
            </a:br>
            <a:r>
              <a:rPr lang="en-US" sz="3200" dirty="0" smtClean="0">
                <a:latin typeface="Helvetica"/>
                <a:cs typeface="Helvetica"/>
              </a:rPr>
              <a:t>publishing on crypto?</a:t>
            </a:r>
          </a:p>
        </p:txBody>
      </p:sp>
    </p:spTree>
    <p:extLst>
      <p:ext uri="{BB962C8B-B14F-4D97-AF65-F5344CB8AC3E}">
        <p14:creationId xmlns:p14="http://schemas.microsoft.com/office/powerpoint/2010/main" val="3721079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8734" y="3169962"/>
            <a:ext cx="1613377" cy="14480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878" y="3292422"/>
            <a:ext cx="1097056" cy="14533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3557" y="4454909"/>
            <a:ext cx="1187061" cy="5816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3116" y="4327138"/>
            <a:ext cx="1187061" cy="58166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532" y="2561120"/>
            <a:ext cx="1187351" cy="114816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0643" y="2878176"/>
            <a:ext cx="1264945" cy="96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917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892017"/>
            <a:ext cx="82296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Helvetica"/>
                <a:cs typeface="Helvetica"/>
              </a:rPr>
              <a:t>“</a:t>
            </a:r>
            <a:r>
              <a:rPr lang="en-US" sz="3600" b="1" dirty="0" smtClean="0">
                <a:latin typeface="Helvetica"/>
                <a:cs typeface="Helvetica"/>
              </a:rPr>
              <a:t>Of course not!</a:t>
            </a:r>
            <a:br>
              <a:rPr lang="en-US" sz="3600" b="1" dirty="0" smtClean="0">
                <a:latin typeface="Helvetica"/>
                <a:cs typeface="Helvetica"/>
              </a:rPr>
            </a:br>
            <a:r>
              <a:rPr lang="en-US" sz="3600" dirty="0" smtClean="0">
                <a:latin typeface="Helvetica"/>
                <a:cs typeface="Helvetica"/>
              </a:rPr>
              <a:t>First amendment!”</a:t>
            </a:r>
          </a:p>
          <a:p>
            <a:endParaRPr lang="en-US" sz="3200" dirty="0" smtClean="0">
              <a:latin typeface="Helvetica"/>
              <a:cs typeface="Helvetica"/>
            </a:endParaRPr>
          </a:p>
          <a:p>
            <a:endParaRPr lang="en-US" sz="3200" dirty="0" smtClean="0">
              <a:latin typeface="Helvetica"/>
              <a:cs typeface="Helvetica"/>
            </a:endParaRPr>
          </a:p>
          <a:p>
            <a:endParaRPr lang="en-US" sz="3200" dirty="0">
              <a:latin typeface="Helvetica"/>
              <a:cs typeface="Helvetica"/>
            </a:endParaRPr>
          </a:p>
          <a:p>
            <a:endParaRPr lang="en-US" sz="3200" dirty="0" smtClean="0">
              <a:latin typeface="Helvetica"/>
              <a:cs typeface="Helvetica"/>
            </a:endParaRPr>
          </a:p>
          <a:p>
            <a:endParaRPr lang="en-US" sz="3200" dirty="0">
              <a:latin typeface="Helvetica"/>
              <a:cs typeface="Helvetica"/>
            </a:endParaRPr>
          </a:p>
          <a:p>
            <a:endParaRPr lang="en-US" sz="3200" dirty="0" smtClean="0">
              <a:latin typeface="Helvetica"/>
              <a:cs typeface="Helvetica"/>
            </a:endParaRPr>
          </a:p>
          <a:p>
            <a:pPr algn="r"/>
            <a:r>
              <a:rPr lang="en-US" sz="3600" dirty="0" smtClean="0">
                <a:latin typeface="Helvetica"/>
                <a:cs typeface="Helvetica"/>
              </a:rPr>
              <a:t>See: Atomic Energy</a:t>
            </a:r>
            <a:br>
              <a:rPr lang="en-US" sz="3600" dirty="0" smtClean="0">
                <a:latin typeface="Helvetica"/>
                <a:cs typeface="Helvetica"/>
              </a:rPr>
            </a:br>
            <a:r>
              <a:rPr lang="en-US" sz="3600" dirty="0" smtClean="0">
                <a:latin typeface="Helvetica"/>
                <a:cs typeface="Helvetica"/>
              </a:rPr>
              <a:t>Act of 1954</a:t>
            </a:r>
            <a:endParaRPr lang="en-US" sz="3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549919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Four Legal Arguments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1.  Atomic Energy Act of 1954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	– No mention of crypto</a:t>
            </a:r>
          </a:p>
          <a:p>
            <a:pPr marL="0" indent="0">
              <a:buNone/>
            </a:pPr>
            <a:endParaRPr lang="en-US" sz="1200" dirty="0" smtClean="0">
              <a:solidFill>
                <a:schemeClr val="tx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/>
              <a:t>2.  Invention Secrecy Act of 1951</a:t>
            </a: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	– 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Not patented</a:t>
            </a:r>
            <a:endParaRPr lang="en-US" dirty="0" smtClean="0"/>
          </a:p>
          <a:p>
            <a:pPr marL="0" indent="0">
              <a:buNone/>
            </a:pPr>
            <a:endParaRPr lang="en-US" sz="1200" dirty="0" smtClean="0"/>
          </a:p>
          <a:p>
            <a:pPr marL="0" indent="0">
              <a:buNone/>
            </a:pPr>
            <a:r>
              <a:rPr lang="en-US" dirty="0" smtClean="0"/>
              <a:t>3.  National Security Information (EOs)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	</a:t>
            </a:r>
            <a:r>
              <a:rPr lang="en-US" dirty="0" smtClean="0">
                <a:solidFill>
                  <a:srgbClr val="7F7F7F"/>
                </a:solidFill>
              </a:rPr>
              <a:t>– Doesn’t appear to cover public work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dirty="0" smtClean="0"/>
              <a:t>4.  ITAR (“Int’l Traffic in Arms Regulations”)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>
                <a:solidFill>
                  <a:srgbClr val="7F7F7F"/>
                </a:solidFill>
              </a:rPr>
              <a:t>– Not clear whether it applies to speech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642556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>
                <a:solidFill>
                  <a:schemeClr val="tx1">
                    <a:lumMod val="50000"/>
                  </a:schemeClr>
                </a:solidFill>
              </a:rPr>
              <a:t>http://</a:t>
            </a:r>
            <a:r>
              <a:rPr lang="en-US" sz="800" dirty="0" err="1">
                <a:solidFill>
                  <a:schemeClr val="tx1">
                    <a:lumMod val="50000"/>
                  </a:schemeClr>
                </a:solidFill>
              </a:rPr>
              <a:t>fas.org</a:t>
            </a:r>
            <a:r>
              <a:rPr lang="en-US" sz="800" dirty="0">
                <a:solidFill>
                  <a:schemeClr val="tx1">
                    <a:lumMod val="50000"/>
                  </a:schemeClr>
                </a:solidFill>
              </a:rPr>
              <a:t>/</a:t>
            </a:r>
            <a:r>
              <a:rPr lang="en-US" sz="800" dirty="0" err="1">
                <a:solidFill>
                  <a:schemeClr val="tx1">
                    <a:lumMod val="50000"/>
                  </a:schemeClr>
                </a:solidFill>
              </a:rPr>
              <a:t>sgp</a:t>
            </a:r>
            <a:r>
              <a:rPr lang="en-US" sz="800" dirty="0">
                <a:solidFill>
                  <a:schemeClr val="tx1">
                    <a:lumMod val="50000"/>
                  </a:schemeClr>
                </a:solidFill>
              </a:rPr>
              <a:t>/</a:t>
            </a:r>
            <a:r>
              <a:rPr lang="en-US" sz="800" dirty="0" err="1">
                <a:solidFill>
                  <a:schemeClr val="tx1">
                    <a:lumMod val="50000"/>
                  </a:schemeClr>
                </a:solidFill>
              </a:rPr>
              <a:t>othergov</a:t>
            </a:r>
            <a:r>
              <a:rPr lang="en-US" sz="800" dirty="0">
                <a:solidFill>
                  <a:schemeClr val="tx1">
                    <a:lumMod val="50000"/>
                  </a:schemeClr>
                </a:solidFill>
              </a:rPr>
              <a:t>/invention/</a:t>
            </a:r>
            <a:r>
              <a:rPr lang="en-US" sz="800" dirty="0" err="1">
                <a:solidFill>
                  <a:schemeClr val="tx1">
                    <a:lumMod val="50000"/>
                  </a:schemeClr>
                </a:solidFill>
              </a:rPr>
              <a:t>stats.html</a:t>
            </a:r>
            <a:endParaRPr lang="en-US" sz="800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868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Hellman’s Arguments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There is a commercial need for crypto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>
                <a:solidFill>
                  <a:srgbClr val="7F7F7F"/>
                </a:solidFill>
              </a:rPr>
              <a:t>– Lack of crypto IS a </a:t>
            </a:r>
            <a:r>
              <a:rPr lang="en-US" dirty="0" err="1" smtClean="0">
                <a:solidFill>
                  <a:srgbClr val="7F7F7F"/>
                </a:solidFill>
              </a:rPr>
              <a:t>nat</a:t>
            </a:r>
            <a:r>
              <a:rPr lang="en-US" dirty="0" smtClean="0">
                <a:solidFill>
                  <a:srgbClr val="7F7F7F"/>
                </a:solidFill>
              </a:rPr>
              <a:t> sec threat</a:t>
            </a:r>
          </a:p>
          <a:p>
            <a:pPr marL="0" indent="0">
              <a:buNone/>
            </a:pPr>
            <a:endParaRPr lang="en-US" dirty="0" smtClean="0"/>
          </a:p>
          <a:p>
            <a:pPr marL="514350" indent="-514350">
              <a:buAutoNum type="arabicPeriod" startAt="2"/>
            </a:pPr>
            <a:r>
              <a:rPr lang="en-US" dirty="0" smtClean="0"/>
              <a:t>Any country can easily build crypto tools</a:t>
            </a:r>
            <a:r>
              <a:rPr lang="en-US" dirty="0">
                <a:solidFill>
                  <a:srgbClr val="7F7F7F"/>
                </a:solidFill>
              </a:rPr>
              <a:t>	</a:t>
            </a:r>
            <a:r>
              <a:rPr lang="en-US" dirty="0" smtClean="0">
                <a:solidFill>
                  <a:srgbClr val="7F7F7F"/>
                </a:solidFill>
              </a:rPr>
              <a:t>– No point in prohibiting export</a:t>
            </a:r>
          </a:p>
          <a:p>
            <a:pPr marL="514350" indent="-514350">
              <a:buAutoNum type="arabicPeriod" startAt="2"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3. US is not at war</a:t>
            </a:r>
          </a:p>
          <a:p>
            <a:pPr marL="0" indent="0">
              <a:buNone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– 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A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rguments from WWII don’t apply</a:t>
            </a:r>
          </a:p>
        </p:txBody>
      </p:sp>
      <p:sp>
        <p:nvSpPr>
          <p:cNvPr id="4" name="Rectangle 3"/>
          <p:cNvSpPr/>
          <p:nvPr/>
        </p:nvSpPr>
        <p:spPr>
          <a:xfrm>
            <a:off x="-1" y="6570132"/>
            <a:ext cx="646853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</a:schemeClr>
                </a:solidFill>
                <a:latin typeface="Helvetica"/>
                <a:cs typeface="Helvetica"/>
              </a:rPr>
              <a:t>https://</a:t>
            </a:r>
            <a:r>
              <a:rPr lang="en-US" sz="1000" dirty="0" err="1">
                <a:solidFill>
                  <a:schemeClr val="tx1">
                    <a:lumMod val="50000"/>
                  </a:schemeClr>
                </a:solidFill>
                <a:latin typeface="Helvetica"/>
                <a:cs typeface="Helvetica"/>
              </a:rPr>
              <a:t>stacks.stanford.edu</a:t>
            </a:r>
            <a:r>
              <a:rPr lang="en-US" sz="1000" dirty="0">
                <a:solidFill>
                  <a:schemeClr val="tx1">
                    <a:lumMod val="50000"/>
                  </a:schemeClr>
                </a:solidFill>
                <a:latin typeface="Helvetica"/>
                <a:cs typeface="Helvetica"/>
              </a:rPr>
              <a:t>/file/druid:wg115cn5068/1977%201003%20MH2Schwartz.pdf</a:t>
            </a:r>
          </a:p>
        </p:txBody>
      </p:sp>
    </p:spTree>
    <p:extLst>
      <p:ext uri="{BB962C8B-B14F-4D97-AF65-F5344CB8AC3E}">
        <p14:creationId xmlns:p14="http://schemas.microsoft.com/office/powerpoint/2010/main" val="3010897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9000"/>
            <a:ext cx="9144000" cy="5066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1" y="6570132"/>
            <a:ext cx="646853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7F7F7F"/>
                </a:solidFill>
                <a:latin typeface="Helvetica"/>
                <a:cs typeface="Helvetica"/>
              </a:rPr>
              <a:t>https://</a:t>
            </a:r>
            <a:r>
              <a:rPr lang="en-US" sz="1000" dirty="0" err="1">
                <a:solidFill>
                  <a:srgbClr val="7F7F7F"/>
                </a:solidFill>
                <a:latin typeface="Helvetica"/>
                <a:cs typeface="Helvetica"/>
              </a:rPr>
              <a:t>stacks.stanford.edu</a:t>
            </a:r>
            <a:r>
              <a:rPr lang="en-US" sz="1000" dirty="0">
                <a:solidFill>
                  <a:srgbClr val="7F7F7F"/>
                </a:solidFill>
                <a:latin typeface="Helvetica"/>
                <a:cs typeface="Helvetica"/>
              </a:rPr>
              <a:t>/file/druid:wg115cn5068/1977%201007%20Schwartz2MH.pdf</a:t>
            </a:r>
          </a:p>
        </p:txBody>
      </p:sp>
    </p:spTree>
    <p:extLst>
      <p:ext uri="{BB962C8B-B14F-4D97-AF65-F5344CB8AC3E}">
        <p14:creationId xmlns:p14="http://schemas.microsoft.com/office/powerpoint/2010/main" val="482154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7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889000"/>
            <a:ext cx="9144000" cy="5066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1" y="6570132"/>
            <a:ext cx="646853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7F7F7F"/>
                </a:solidFill>
                <a:latin typeface="Helvetica"/>
                <a:cs typeface="Helvetica"/>
              </a:rPr>
              <a:t>https://</a:t>
            </a:r>
            <a:r>
              <a:rPr lang="en-US" sz="1000" dirty="0" err="1">
                <a:solidFill>
                  <a:srgbClr val="7F7F7F"/>
                </a:solidFill>
                <a:latin typeface="Helvetica"/>
                <a:cs typeface="Helvetica"/>
              </a:rPr>
              <a:t>stacks.stanford.edu</a:t>
            </a:r>
            <a:r>
              <a:rPr lang="en-US" sz="1000" dirty="0">
                <a:solidFill>
                  <a:srgbClr val="7F7F7F"/>
                </a:solidFill>
                <a:latin typeface="Helvetica"/>
                <a:cs typeface="Helvetica"/>
              </a:rPr>
              <a:t>/file/druid:wg115cn5068/1977%201007%20Schwartz2MH.pdf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71612" b="17600"/>
          <a:stretch/>
        </p:blipFill>
        <p:spPr>
          <a:xfrm>
            <a:off x="0" y="4517077"/>
            <a:ext cx="9144000" cy="54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681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2737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300" y="850900"/>
            <a:ext cx="7886700" cy="5156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2300" y="6180667"/>
            <a:ext cx="41867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7F7F7F"/>
                </a:solidFill>
                <a:latin typeface="Helvetica"/>
                <a:cs typeface="Helvetica"/>
              </a:rPr>
              <a:t>Cryptography Meeting Goes Smoothly </a:t>
            </a:r>
            <a:r>
              <a:rPr lang="en-US" sz="1000" dirty="0" smtClean="0">
                <a:solidFill>
                  <a:srgbClr val="7F7F7F"/>
                </a:solidFill>
                <a:latin typeface="Helvetica"/>
                <a:cs typeface="Helvetica"/>
              </a:rPr>
              <a:t>by Deborah Shapley</a:t>
            </a:r>
            <a:endParaRPr lang="en-US" sz="1000" dirty="0">
              <a:solidFill>
                <a:srgbClr val="7F7F7F"/>
              </a:solidFill>
              <a:latin typeface="Helvetica"/>
              <a:cs typeface="Helvetica"/>
            </a:endParaRPr>
          </a:p>
          <a:p>
            <a:r>
              <a:rPr lang="en-US" sz="1000" i="1" dirty="0">
                <a:solidFill>
                  <a:srgbClr val="7F7F7F"/>
                </a:solidFill>
                <a:latin typeface="Helvetica"/>
                <a:cs typeface="Helvetica"/>
              </a:rPr>
              <a:t>Science 4 November 1977: 476.</a:t>
            </a:r>
            <a:endParaRPr lang="en-US" sz="1000" dirty="0">
              <a:solidFill>
                <a:srgbClr val="7F7F7F"/>
              </a:solidFill>
              <a:latin typeface="Helvetica"/>
              <a:cs typeface="Helvetica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5719639" y="5439177"/>
            <a:ext cx="3158480" cy="1130955"/>
          </a:xfrm>
          <a:prstGeom prst="wedgeRoundRectCallout">
            <a:avLst>
              <a:gd name="adj1" fmla="val -43900"/>
              <a:gd name="adj2" fmla="val -89990"/>
              <a:gd name="adj3" fmla="val 16667"/>
            </a:avLst>
          </a:prstGeom>
          <a:solidFill>
            <a:srgbClr val="000000"/>
          </a:solidFill>
          <a:ln w="28575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smtClean="0">
                <a:solidFill>
                  <a:srgbClr val="FFFF00"/>
                </a:solidFill>
                <a:latin typeface="Helvetica"/>
                <a:cs typeface="Helvetica"/>
              </a:rPr>
              <a:t>More details in my Stanford Mag piece</a:t>
            </a:r>
            <a:endParaRPr lang="en-US" sz="2600" dirty="0">
              <a:solidFill>
                <a:srgbClr val="FFFF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710858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526"/>
            <a:ext cx="9139085" cy="6343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02600" y="-1408124"/>
            <a:ext cx="4533817" cy="9325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0" dirty="0">
                <a:solidFill>
                  <a:srgbClr val="FF0000"/>
                </a:solidFill>
                <a:latin typeface="Helvetica"/>
                <a:cs typeface="Helvetica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84621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5471" y="401875"/>
            <a:ext cx="56753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Helvetica"/>
                <a:cs typeface="Helvetica"/>
              </a:rPr>
              <a:t>What is the lesson here?</a:t>
            </a:r>
          </a:p>
          <a:p>
            <a:endParaRPr lang="en-US" sz="1200" dirty="0" smtClean="0">
              <a:latin typeface="Helvetica"/>
              <a:cs typeface="Helvetic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79119" y="2555926"/>
            <a:ext cx="6173706" cy="2492990"/>
          </a:xfrm>
          <a:prstGeom prst="rect">
            <a:avLst/>
          </a:prstGeom>
          <a:noFill/>
          <a:ln w="28575" cmpd="sng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"/>
                <a:cs typeface="Times"/>
              </a:rPr>
              <a:t>Crypto: How the Code Rebels Beat the Government—Saving Privacy in the Digital Age</a:t>
            </a:r>
          </a:p>
          <a:p>
            <a:pPr algn="ctr"/>
            <a:r>
              <a:rPr lang="en-US" sz="2400" dirty="0" smtClean="0">
                <a:latin typeface="Helvetica"/>
                <a:cs typeface="Helvetica"/>
              </a:rPr>
              <a:t>By Steven Levy</a:t>
            </a:r>
          </a:p>
          <a:p>
            <a:pPr algn="ctr"/>
            <a:endParaRPr lang="en-US" sz="2400" dirty="0" smtClean="0">
              <a:latin typeface="Helvetica"/>
              <a:cs typeface="Helvetic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607057" y="4615284"/>
            <a:ext cx="19298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Helvetica"/>
                <a:cs typeface="Helvetica"/>
              </a:rPr>
              <a:t>(Published 2001)</a:t>
            </a:r>
          </a:p>
        </p:txBody>
      </p:sp>
    </p:spTree>
    <p:extLst>
      <p:ext uri="{BB962C8B-B14F-4D97-AF65-F5344CB8AC3E}">
        <p14:creationId xmlns:p14="http://schemas.microsoft.com/office/powerpoint/2010/main" val="3960869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5471" y="401875"/>
            <a:ext cx="56753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Helvetica"/>
                <a:cs typeface="Helvetica"/>
              </a:rPr>
              <a:t>What is the lesson here?</a:t>
            </a:r>
          </a:p>
          <a:p>
            <a:endParaRPr lang="en-US" sz="1200" dirty="0" smtClean="0">
              <a:latin typeface="Helvetica"/>
              <a:cs typeface="Helvetic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43761" y="2473299"/>
            <a:ext cx="6173706" cy="2923877"/>
          </a:xfrm>
          <a:prstGeom prst="rect">
            <a:avLst/>
          </a:prstGeom>
          <a:noFill/>
          <a:ln w="28575" cmpd="sng"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Helvetica"/>
                <a:cs typeface="Helvetica"/>
              </a:rPr>
              <a:t>NSA leadership realized it could not win the public debate</a:t>
            </a:r>
          </a:p>
          <a:p>
            <a:endParaRPr lang="en-US" sz="3200" dirty="0">
              <a:latin typeface="Helvetica"/>
              <a:cs typeface="Helvetica"/>
            </a:endParaRPr>
          </a:p>
          <a:p>
            <a:r>
              <a:rPr lang="en-US" sz="3200" dirty="0" smtClean="0">
                <a:latin typeface="Helvetica"/>
                <a:cs typeface="Helvetica"/>
              </a:rPr>
              <a:t>Shifted to more subtle methods of influence (out of public eye)</a:t>
            </a:r>
          </a:p>
          <a:p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Helvetica"/>
                <a:cs typeface="Helvetica"/>
              </a:rPr>
              <a:t>[Funding, standards, purchasing power, …]</a:t>
            </a:r>
            <a:endParaRPr lang="en-US" sz="2400" dirty="0">
              <a:solidFill>
                <a:schemeClr val="tx1">
                  <a:lumMod val="50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59507" y="1640814"/>
            <a:ext cx="6173706" cy="584776"/>
          </a:xfrm>
          <a:prstGeom prst="rect">
            <a:avLst/>
          </a:prstGeom>
          <a:noFill/>
          <a:ln w="28575" cmpd="sng"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6FCBFF"/>
                </a:solidFill>
                <a:latin typeface="Helvetica"/>
                <a:cs typeface="Helvetica"/>
              </a:rPr>
              <a:t>…or…</a:t>
            </a:r>
            <a:endParaRPr lang="en-US" sz="3200" dirty="0">
              <a:solidFill>
                <a:srgbClr val="6FCBFF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635398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6356" y="3297733"/>
            <a:ext cx="1613377" cy="14480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878" y="3292422"/>
            <a:ext cx="1097056" cy="14533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3557" y="4454909"/>
            <a:ext cx="1187061" cy="5816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0738" y="4454909"/>
            <a:ext cx="1187061" cy="58166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532" y="2561120"/>
            <a:ext cx="1187351" cy="114816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8265" y="3005947"/>
            <a:ext cx="1264945" cy="966418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1885062" y="1049867"/>
            <a:ext cx="3826933" cy="1794933"/>
          </a:xfrm>
          <a:prstGeom prst="cloudCallout">
            <a:avLst>
              <a:gd name="adj1" fmla="val -50479"/>
              <a:gd name="adj2" fmla="val 61557"/>
            </a:avLst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Helvetica"/>
                <a:cs typeface="Helvetica"/>
              </a:rPr>
              <a:t>Attack at dawn</a:t>
            </a:r>
            <a:endParaRPr lang="en-US" sz="3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010188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01933" y="2258227"/>
            <a:ext cx="2286000" cy="1141325"/>
          </a:xfrm>
          <a:prstGeom prst="rect">
            <a:avLst/>
          </a:prstGeom>
          <a:noFill/>
          <a:ln w="28575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Helvetica"/>
                <a:cs typeface="Helvetica"/>
              </a:rPr>
              <a:t>Funding</a:t>
            </a:r>
            <a:endParaRPr lang="en-US" sz="2800" dirty="0">
              <a:latin typeface="Helvetica"/>
              <a:cs typeface="Helvetic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89869" y="2249877"/>
            <a:ext cx="2286000" cy="1141325"/>
          </a:xfrm>
          <a:prstGeom prst="rect">
            <a:avLst/>
          </a:prstGeom>
          <a:noFill/>
          <a:ln w="28575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Helvetica"/>
                <a:cs typeface="Helvetica"/>
              </a:rPr>
              <a:t>Research</a:t>
            </a:r>
            <a:endParaRPr lang="en-US" sz="2800" dirty="0">
              <a:latin typeface="Helvetica"/>
              <a:cs typeface="Helvetic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54034" y="4243178"/>
            <a:ext cx="2286000" cy="1141325"/>
          </a:xfrm>
          <a:prstGeom prst="rect">
            <a:avLst/>
          </a:prstGeom>
          <a:noFill/>
          <a:ln w="28575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dirty="0" smtClean="0">
                <a:latin typeface="Helvetica"/>
                <a:cs typeface="Helvetica"/>
              </a:rPr>
              <a:t>Standardization</a:t>
            </a:r>
            <a:endParaRPr lang="en-US" sz="2300" dirty="0">
              <a:latin typeface="Helvetica"/>
              <a:cs typeface="Helvetic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35269" y="4243178"/>
            <a:ext cx="2286000" cy="1141325"/>
          </a:xfrm>
          <a:prstGeom prst="rect">
            <a:avLst/>
          </a:prstGeom>
          <a:noFill/>
          <a:ln w="28575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Helvetica"/>
                <a:cs typeface="Helvetica"/>
              </a:rPr>
              <a:t>Implementation</a:t>
            </a:r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07126" y="4243178"/>
            <a:ext cx="2286000" cy="1141325"/>
          </a:xfrm>
          <a:prstGeom prst="rect">
            <a:avLst/>
          </a:prstGeom>
          <a:noFill/>
          <a:ln w="28575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Helvetica"/>
                <a:cs typeface="Helvetica"/>
              </a:rPr>
              <a:t>Adoption</a:t>
            </a:r>
            <a:endParaRPr lang="en-US" sz="2800" dirty="0">
              <a:latin typeface="Helvetica"/>
              <a:cs typeface="Helvetic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803258" y="2249877"/>
            <a:ext cx="2286000" cy="1141325"/>
          </a:xfrm>
          <a:prstGeom prst="rect">
            <a:avLst/>
          </a:prstGeom>
          <a:noFill/>
          <a:ln w="28575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Helvetica"/>
                <a:cs typeface="Helvetica"/>
              </a:rPr>
              <a:t>Publication</a:t>
            </a:r>
            <a:endParaRPr lang="en-US" sz="2800" dirty="0">
              <a:latin typeface="Helvetica"/>
              <a:cs typeface="Helvetica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Crypto Gets to Market</a:t>
            </a:r>
            <a:endParaRPr lang="en-US" dirty="0"/>
          </a:p>
        </p:txBody>
      </p:sp>
      <p:cxnSp>
        <p:nvCxnSpPr>
          <p:cNvPr id="12" name="Curved Connector 11"/>
          <p:cNvCxnSpPr>
            <a:stCxn id="9" idx="3"/>
            <a:endCxn id="6" idx="1"/>
          </p:cNvCxnSpPr>
          <p:nvPr/>
        </p:nvCxnSpPr>
        <p:spPr>
          <a:xfrm flipH="1">
            <a:off x="1254034" y="2820540"/>
            <a:ext cx="6835224" cy="1993301"/>
          </a:xfrm>
          <a:prstGeom prst="curvedConnector5">
            <a:avLst>
              <a:gd name="adj1" fmla="val -3344"/>
              <a:gd name="adj2" fmla="val 50000"/>
              <a:gd name="adj3" fmla="val 103344"/>
            </a:avLst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3" idx="3"/>
            <a:endCxn id="4" idx="1"/>
          </p:cNvCxnSpPr>
          <p:nvPr/>
        </p:nvCxnSpPr>
        <p:spPr>
          <a:xfrm flipV="1">
            <a:off x="2687933" y="2820540"/>
            <a:ext cx="401936" cy="835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4" idx="3"/>
          </p:cNvCxnSpPr>
          <p:nvPr/>
        </p:nvCxnSpPr>
        <p:spPr>
          <a:xfrm>
            <a:off x="5375869" y="2820540"/>
            <a:ext cx="427389" cy="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6" idx="3"/>
            <a:endCxn id="7" idx="1"/>
          </p:cNvCxnSpPr>
          <p:nvPr/>
        </p:nvCxnSpPr>
        <p:spPr>
          <a:xfrm>
            <a:off x="3540034" y="4813841"/>
            <a:ext cx="395235" cy="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7" idx="3"/>
            <a:endCxn id="8" idx="1"/>
          </p:cNvCxnSpPr>
          <p:nvPr/>
        </p:nvCxnSpPr>
        <p:spPr>
          <a:xfrm>
            <a:off x="6221269" y="4813841"/>
            <a:ext cx="385857" cy="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383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Good News?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557795"/>
            <a:ext cx="8229600" cy="39703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"/>
                <a:cs typeface="Times"/>
              </a:rPr>
              <a:t>Rather than being careful to make sure that were[</a:t>
            </a:r>
            <a:r>
              <a:rPr lang="en-US" sz="2800" dirty="0" err="1" smtClean="0">
                <a:latin typeface="Times"/>
                <a:cs typeface="Times"/>
              </a:rPr>
              <a:t>n’t</a:t>
            </a:r>
            <a:r>
              <a:rPr lang="en-US" sz="2800" dirty="0" smtClean="0">
                <a:latin typeface="Times"/>
                <a:cs typeface="Times"/>
              </a:rPr>
              <a:t>] going to damage [our collection capabilities] . . . I would have been interested in how quickly they would have been able to make [cryptosystems] available in a form that would protect proprietary information as well as government information. </a:t>
            </a:r>
          </a:p>
          <a:p>
            <a:endParaRPr lang="en-US" sz="2800" dirty="0" smtClean="0">
              <a:latin typeface="Times"/>
              <a:cs typeface="Times"/>
            </a:endParaRPr>
          </a:p>
          <a:p>
            <a:r>
              <a:rPr lang="en-US" sz="2800" dirty="0">
                <a:latin typeface="Helvetica"/>
                <a:cs typeface="Helvetica"/>
              </a:rPr>
              <a:t>	</a:t>
            </a:r>
            <a:r>
              <a:rPr lang="en-US" sz="2800" dirty="0" smtClean="0">
                <a:latin typeface="Helvetica"/>
                <a:cs typeface="Helvetica"/>
              </a:rPr>
              <a:t>		Admiral Bobby Ray Inman (ret.)</a:t>
            </a:r>
          </a:p>
          <a:p>
            <a:r>
              <a:rPr lang="en-US" sz="2800" dirty="0">
                <a:latin typeface="Helvetica"/>
                <a:cs typeface="Helvetica"/>
              </a:rPr>
              <a:t>	</a:t>
            </a:r>
            <a:r>
              <a:rPr lang="en-US" sz="2800" dirty="0" smtClean="0">
                <a:latin typeface="Helvetica"/>
                <a:cs typeface="Helvetica"/>
              </a:rPr>
              <a:t>		Former DIRNSA</a:t>
            </a:r>
            <a:endParaRPr lang="en-US" sz="28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355170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Want more?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“The </a:t>
            </a:r>
            <a:r>
              <a:rPr lang="en-US" dirty="0" err="1" smtClean="0"/>
              <a:t>Codebreakers</a:t>
            </a:r>
            <a:r>
              <a:rPr lang="en-US" dirty="0" smtClean="0"/>
              <a:t>” </a:t>
            </a:r>
            <a:r>
              <a:rPr lang="en-US" dirty="0" smtClean="0">
                <a:solidFill>
                  <a:schemeClr val="tx1">
                    <a:lumMod val="85000"/>
                  </a:schemeClr>
                </a:solidFill>
              </a:rPr>
              <a:t>– David Kahn</a:t>
            </a:r>
          </a:p>
          <a:p>
            <a:pPr marL="0" indent="0">
              <a:buNone/>
            </a:pPr>
            <a:r>
              <a:rPr lang="en-US" dirty="0" smtClean="0"/>
              <a:t>“The Puzzle Palace” </a:t>
            </a:r>
            <a:r>
              <a:rPr lang="en-US" dirty="0" smtClean="0">
                <a:solidFill>
                  <a:srgbClr val="D9D9D9"/>
                </a:solidFill>
              </a:rPr>
              <a:t>– James </a:t>
            </a:r>
            <a:r>
              <a:rPr lang="en-US" dirty="0" err="1" smtClean="0">
                <a:solidFill>
                  <a:srgbClr val="D9D9D9"/>
                </a:solidFill>
              </a:rPr>
              <a:t>Bamford</a:t>
            </a:r>
            <a:endParaRPr lang="en-US" dirty="0">
              <a:solidFill>
                <a:srgbClr val="D9D9D9"/>
              </a:solidFill>
            </a:endParaRPr>
          </a:p>
          <a:p>
            <a:pPr marL="0" indent="0">
              <a:buNone/>
            </a:pPr>
            <a:r>
              <a:rPr lang="en-US" dirty="0" smtClean="0"/>
              <a:t>“Crypto” </a:t>
            </a:r>
            <a:r>
              <a:rPr lang="en-US" dirty="0" smtClean="0">
                <a:solidFill>
                  <a:srgbClr val="D9D9D9"/>
                </a:solidFill>
              </a:rPr>
              <a:t>– Steven Levy</a:t>
            </a:r>
          </a:p>
          <a:p>
            <a:pPr marL="0" indent="0">
              <a:buNone/>
            </a:pPr>
            <a:r>
              <a:rPr lang="en-US" dirty="0" smtClean="0"/>
              <a:t>Martin Hellman Papers at Stanford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Dan </a:t>
            </a:r>
            <a:r>
              <a:rPr lang="en-US" dirty="0" err="1" smtClean="0"/>
              <a:t>Boneh’s</a:t>
            </a:r>
            <a:r>
              <a:rPr lang="en-US" dirty="0" smtClean="0"/>
              <a:t> Courses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>
                <a:solidFill>
                  <a:srgbClr val="D9D9D9"/>
                </a:solidFill>
              </a:rPr>
              <a:t>– CS 155/255/355 at Stanford</a:t>
            </a:r>
          </a:p>
          <a:p>
            <a:pPr marL="0" indent="0">
              <a:buNone/>
            </a:pPr>
            <a:r>
              <a:rPr lang="en-US" dirty="0">
                <a:solidFill>
                  <a:srgbClr val="D9D9D9"/>
                </a:solidFill>
              </a:rPr>
              <a:t>	</a:t>
            </a:r>
            <a:r>
              <a:rPr lang="en-US" dirty="0" smtClean="0">
                <a:solidFill>
                  <a:srgbClr val="D9D9D9"/>
                </a:solidFill>
              </a:rPr>
              <a:t>– </a:t>
            </a:r>
            <a:r>
              <a:rPr lang="en-US" dirty="0" err="1" smtClean="0">
                <a:solidFill>
                  <a:srgbClr val="D9D9D9"/>
                </a:solidFill>
              </a:rPr>
              <a:t>Coursera</a:t>
            </a:r>
            <a:r>
              <a:rPr lang="en-US" dirty="0" smtClean="0">
                <a:solidFill>
                  <a:srgbClr val="D9D9D9"/>
                </a:solidFill>
              </a:rPr>
              <a:t> “Crypto I” (and II)</a:t>
            </a:r>
            <a:endParaRPr lang="en-US" dirty="0">
              <a:solidFill>
                <a:srgbClr val="D9D9D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845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065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91440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3600" dirty="0" smtClean="0"/>
          </a:p>
          <a:p>
            <a:pPr marL="0" indent="0" algn="ctr">
              <a:buNone/>
            </a:pPr>
            <a:r>
              <a:rPr lang="en-US" sz="4200" dirty="0" smtClean="0"/>
              <a:t>Questions?</a:t>
            </a:r>
            <a:endParaRPr lang="en-US" sz="4200" dirty="0"/>
          </a:p>
          <a:p>
            <a:pPr marL="0" indent="0" algn="ctr">
              <a:buNone/>
            </a:pPr>
            <a:endParaRPr lang="en-US" sz="3600" dirty="0" smtClean="0"/>
          </a:p>
          <a:p>
            <a:pPr marL="0" indent="0" algn="ctr">
              <a:buNone/>
            </a:pPr>
            <a:r>
              <a:rPr lang="en-US" sz="3600" dirty="0" smtClean="0"/>
              <a:t>Henry Corrigan-Gibbs</a:t>
            </a:r>
          </a:p>
          <a:p>
            <a:pPr marL="0" indent="0" algn="ctr">
              <a:buNone/>
            </a:pPr>
            <a:r>
              <a:rPr lang="en-US" sz="2400" dirty="0" smtClean="0">
                <a:solidFill>
                  <a:schemeClr val="tx1">
                    <a:lumMod val="65000"/>
                  </a:schemeClr>
                </a:solidFill>
              </a:rPr>
              <a:t>henrycg@stanford.edu</a:t>
            </a:r>
            <a:r>
              <a:rPr lang="en-US" sz="2400" dirty="0">
                <a:solidFill>
                  <a:schemeClr val="tx1">
                    <a:lumMod val="65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tx1">
                    <a:lumMod val="65000"/>
                  </a:schemeClr>
                </a:solidFill>
              </a:rPr>
              <a:t>/ </a:t>
            </a:r>
            <a:r>
              <a:rPr lang="en-US" sz="2400" dirty="0" err="1" smtClean="0">
                <a:solidFill>
                  <a:schemeClr val="tx1">
                    <a:lumMod val="65000"/>
                  </a:schemeClr>
                </a:solidFill>
              </a:rPr>
              <a:t>www.henrycg.com</a:t>
            </a:r>
            <a:endParaRPr lang="en-US" sz="2400" dirty="0" smtClean="0">
              <a:solidFill>
                <a:schemeClr val="tx1">
                  <a:lumMod val="65000"/>
                </a:schemeClr>
              </a:solidFill>
            </a:endParaRPr>
          </a:p>
          <a:p>
            <a:pPr marL="0" indent="0" algn="ctr">
              <a:buNone/>
            </a:pPr>
            <a:endParaRPr lang="en-US" sz="3600" dirty="0" smtClean="0"/>
          </a:p>
        </p:txBody>
      </p:sp>
    </p:spTree>
    <p:extLst>
      <p:ext uri="{BB962C8B-B14F-4D97-AF65-F5344CB8AC3E}">
        <p14:creationId xmlns:p14="http://schemas.microsoft.com/office/powerpoint/2010/main" val="2883379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3873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1765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276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26345" t="5028" r="33651" b="7748"/>
          <a:stretch/>
        </p:blipFill>
        <p:spPr>
          <a:xfrm rot="16200000">
            <a:off x="2999343" y="-1440070"/>
            <a:ext cx="3145316" cy="9144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338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611779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</a:schemeClr>
                </a:solidFill>
                <a:latin typeface="Helvetica"/>
                <a:cs typeface="Helvetica"/>
              </a:rPr>
              <a:t>https://</a:t>
            </a:r>
            <a:r>
              <a:rPr lang="en-US" sz="1000" dirty="0" err="1">
                <a:solidFill>
                  <a:schemeClr val="tx1">
                    <a:lumMod val="50000"/>
                  </a:schemeClr>
                </a:solidFill>
                <a:latin typeface="Helvetica"/>
                <a:cs typeface="Helvetica"/>
              </a:rPr>
              <a:t>www.nsa.gov</a:t>
            </a:r>
            <a:r>
              <a:rPr lang="en-US" sz="1000" dirty="0">
                <a:solidFill>
                  <a:schemeClr val="tx1">
                    <a:lumMod val="50000"/>
                  </a:schemeClr>
                </a:solidFill>
                <a:latin typeface="Helvetica"/>
                <a:cs typeface="Helvetica"/>
              </a:rPr>
              <a:t>/</a:t>
            </a:r>
            <a:r>
              <a:rPr lang="en-US" sz="1000" dirty="0" err="1">
                <a:solidFill>
                  <a:schemeClr val="tx1">
                    <a:lumMod val="50000"/>
                  </a:schemeClr>
                </a:solidFill>
                <a:latin typeface="Helvetica"/>
                <a:cs typeface="Helvetica"/>
              </a:rPr>
              <a:t>public_info</a:t>
            </a:r>
            <a:r>
              <a:rPr lang="en-US" sz="1000" dirty="0">
                <a:solidFill>
                  <a:schemeClr val="tx1">
                    <a:lumMod val="50000"/>
                  </a:schemeClr>
                </a:solidFill>
                <a:latin typeface="Helvetica"/>
                <a:cs typeface="Helvetica"/>
              </a:rPr>
              <a:t>/_files/</a:t>
            </a:r>
            <a:r>
              <a:rPr lang="en-US" sz="1000" dirty="0" err="1">
                <a:solidFill>
                  <a:schemeClr val="tx1">
                    <a:lumMod val="50000"/>
                  </a:schemeClr>
                </a:solidFill>
                <a:latin typeface="Helvetica"/>
                <a:cs typeface="Helvetica"/>
              </a:rPr>
              <a:t>cryptologic_histories</a:t>
            </a:r>
            <a:r>
              <a:rPr lang="en-US" sz="1000" dirty="0">
                <a:solidFill>
                  <a:schemeClr val="tx1">
                    <a:lumMod val="50000"/>
                  </a:schemeClr>
                </a:solidFill>
                <a:latin typeface="Helvetica"/>
                <a:cs typeface="Helvetica"/>
              </a:rPr>
              <a:t>/</a:t>
            </a:r>
            <a:r>
              <a:rPr lang="en-US" sz="1000" dirty="0" err="1">
                <a:solidFill>
                  <a:schemeClr val="tx1">
                    <a:lumMod val="50000"/>
                  </a:schemeClr>
                </a:solidFill>
                <a:latin typeface="Helvetica"/>
                <a:cs typeface="Helvetica"/>
              </a:rPr>
              <a:t>cold_war_iii.pdf</a:t>
            </a:r>
            <a:endParaRPr lang="en-US" sz="1000" dirty="0">
              <a:solidFill>
                <a:schemeClr val="tx1">
                  <a:lumMod val="50000"/>
                </a:schemeClr>
              </a:solidFill>
              <a:latin typeface="Helvetica"/>
              <a:cs typeface="Helvetic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918" y="0"/>
            <a:ext cx="6552164" cy="6609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541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Arrow Connector 12"/>
          <p:cNvCxnSpPr/>
          <p:nvPr/>
        </p:nvCxnSpPr>
        <p:spPr>
          <a:xfrm>
            <a:off x="1794934" y="4170314"/>
            <a:ext cx="5041422" cy="2655"/>
          </a:xfrm>
          <a:prstGeom prst="straightConnector1">
            <a:avLst/>
          </a:prstGeom>
          <a:ln w="57150" cmpd="sng">
            <a:solidFill>
              <a:schemeClr val="tx1">
                <a:lumMod val="8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6356" y="3297733"/>
            <a:ext cx="1613377" cy="14480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878" y="3292422"/>
            <a:ext cx="1097056" cy="14533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3557" y="4454909"/>
            <a:ext cx="1187061" cy="5816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0738" y="4454909"/>
            <a:ext cx="1187061" cy="5816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5062" y="3662756"/>
            <a:ext cx="899241" cy="7126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532" y="2561120"/>
            <a:ext cx="1187351" cy="114816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88265" y="3005947"/>
            <a:ext cx="1264945" cy="966418"/>
          </a:xfrm>
          <a:prstGeom prst="rect">
            <a:avLst/>
          </a:prstGeom>
        </p:spPr>
      </p:pic>
      <p:sp>
        <p:nvSpPr>
          <p:cNvPr id="21" name="Rounded Rectangular Callout 20"/>
          <p:cNvSpPr/>
          <p:nvPr/>
        </p:nvSpPr>
        <p:spPr>
          <a:xfrm>
            <a:off x="2341387" y="1507067"/>
            <a:ext cx="2781915" cy="1498880"/>
          </a:xfrm>
          <a:prstGeom prst="wedgeRoundRectCallout">
            <a:avLst>
              <a:gd name="adj1" fmla="val -44572"/>
              <a:gd name="adj2" fmla="val 81962"/>
              <a:gd name="adj3" fmla="val 16667"/>
            </a:avLst>
          </a:prstGeom>
          <a:noFill/>
          <a:ln w="28575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Helvetica"/>
                <a:cs typeface="Helvetica"/>
              </a:rPr>
              <a:t>Jklnf</a:t>
            </a:r>
            <a:r>
              <a:rPr lang="en-US" sz="3200" dirty="0" smtClean="0">
                <a:latin typeface="Helvetica"/>
                <a:cs typeface="Helvetica"/>
              </a:rPr>
              <a:t> </a:t>
            </a:r>
            <a:r>
              <a:rPr lang="en-US" sz="3200" dirty="0" err="1" smtClean="0">
                <a:latin typeface="Helvetica"/>
                <a:cs typeface="Helvetica"/>
              </a:rPr>
              <a:t>qkfiic</a:t>
            </a:r>
            <a:r>
              <a:rPr lang="en-US" sz="3200" dirty="0" smtClean="0">
                <a:latin typeface="Helvetica"/>
                <a:cs typeface="Helvetica"/>
              </a:rPr>
              <a:t> </a:t>
            </a:r>
            <a:r>
              <a:rPr lang="en-US" sz="3200" dirty="0" err="1" smtClean="0">
                <a:latin typeface="Helvetica"/>
                <a:cs typeface="Helvetica"/>
              </a:rPr>
              <a:t>slvnqi</a:t>
            </a:r>
            <a:r>
              <a:rPr lang="en-US" sz="3200" dirty="0" smtClean="0">
                <a:latin typeface="Helvetica"/>
                <a:cs typeface="Helvetica"/>
              </a:rPr>
              <a:t> </a:t>
            </a:r>
            <a:r>
              <a:rPr lang="en-US" sz="3200" dirty="0" err="1" smtClean="0">
                <a:latin typeface="Helvetica"/>
                <a:cs typeface="Helvetica"/>
              </a:rPr>
              <a:t>fqZ</a:t>
            </a:r>
            <a:r>
              <a:rPr lang="en-US" sz="3200" dirty="0" smtClean="0">
                <a:latin typeface="Helvetica"/>
                <a:cs typeface="Helvetica"/>
              </a:rPr>
              <a:t>.</a:t>
            </a:r>
            <a:endParaRPr lang="en-US" sz="3200" dirty="0">
              <a:latin typeface="Helvetica"/>
              <a:cs typeface="Helvetica"/>
            </a:endParaRPr>
          </a:p>
        </p:txBody>
      </p:sp>
      <p:sp>
        <p:nvSpPr>
          <p:cNvPr id="12" name="Cloud Callout 11"/>
          <p:cNvSpPr/>
          <p:nvPr/>
        </p:nvSpPr>
        <p:spPr>
          <a:xfrm>
            <a:off x="3646129" y="766187"/>
            <a:ext cx="3826933" cy="1794933"/>
          </a:xfrm>
          <a:prstGeom prst="cloudCallout">
            <a:avLst>
              <a:gd name="adj1" fmla="val 38902"/>
              <a:gd name="adj2" fmla="val 70991"/>
            </a:avLst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Helvetica"/>
                <a:cs typeface="Helvetica"/>
              </a:rPr>
              <a:t>Attack at dawn!</a:t>
            </a:r>
            <a:endParaRPr lang="en-US" sz="3200" dirty="0">
              <a:latin typeface="Helvetica"/>
              <a:cs typeface="Helvetica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725918">
            <a:off x="4064537" y="2402443"/>
            <a:ext cx="2117530" cy="1535209"/>
          </a:xfrm>
          <a:prstGeom prst="rect">
            <a:avLst/>
          </a:prstGeom>
        </p:spPr>
      </p:pic>
      <p:sp>
        <p:nvSpPr>
          <p:cNvPr id="15" name="Cloud Callout 14"/>
          <p:cNvSpPr/>
          <p:nvPr/>
        </p:nvSpPr>
        <p:spPr>
          <a:xfrm>
            <a:off x="1964443" y="766187"/>
            <a:ext cx="2673778" cy="1635031"/>
          </a:xfrm>
          <a:prstGeom prst="cloudCallout">
            <a:avLst>
              <a:gd name="adj1" fmla="val 44147"/>
              <a:gd name="adj2" fmla="val 62948"/>
            </a:avLst>
          </a:prstGeom>
          <a:noFill/>
          <a:ln w="5715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FF00"/>
                </a:solidFill>
                <a:latin typeface="Helvetica"/>
                <a:cs typeface="Helvetica"/>
              </a:rPr>
              <a:t>?!?</a:t>
            </a:r>
            <a:endParaRPr lang="en-US" sz="4800" b="1" dirty="0">
              <a:solidFill>
                <a:srgbClr val="FFFF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740211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2188E-6 -2.61353E-6 L 0.43209 -0.00463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05" y="-2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12" grpId="0" animBg="1"/>
      <p:bldP spid="12" grpId="1" animBg="1"/>
      <p:bldP spid="15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0300"/>
            <a:ext cx="9144000" cy="458218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6611779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</a:schemeClr>
                </a:solidFill>
                <a:latin typeface="Helvetica"/>
                <a:cs typeface="Helvetica"/>
              </a:rPr>
              <a:t>https://</a:t>
            </a:r>
            <a:r>
              <a:rPr lang="en-US" sz="1000" dirty="0" err="1">
                <a:solidFill>
                  <a:schemeClr val="tx1">
                    <a:lumMod val="50000"/>
                  </a:schemeClr>
                </a:solidFill>
                <a:latin typeface="Helvetica"/>
                <a:cs typeface="Helvetica"/>
              </a:rPr>
              <a:t>www.nsa.gov</a:t>
            </a:r>
            <a:r>
              <a:rPr lang="en-US" sz="1000" dirty="0">
                <a:solidFill>
                  <a:schemeClr val="tx1">
                    <a:lumMod val="50000"/>
                  </a:schemeClr>
                </a:solidFill>
                <a:latin typeface="Helvetica"/>
                <a:cs typeface="Helvetica"/>
              </a:rPr>
              <a:t>/</a:t>
            </a:r>
            <a:r>
              <a:rPr lang="en-US" sz="1000" dirty="0" err="1">
                <a:solidFill>
                  <a:schemeClr val="tx1">
                    <a:lumMod val="50000"/>
                  </a:schemeClr>
                </a:solidFill>
                <a:latin typeface="Helvetica"/>
                <a:cs typeface="Helvetica"/>
              </a:rPr>
              <a:t>public_info</a:t>
            </a:r>
            <a:r>
              <a:rPr lang="en-US" sz="1000" dirty="0">
                <a:solidFill>
                  <a:schemeClr val="tx1">
                    <a:lumMod val="50000"/>
                  </a:schemeClr>
                </a:solidFill>
                <a:latin typeface="Helvetica"/>
                <a:cs typeface="Helvetica"/>
              </a:rPr>
              <a:t>/_files/</a:t>
            </a:r>
            <a:r>
              <a:rPr lang="en-US" sz="1000" dirty="0" err="1">
                <a:solidFill>
                  <a:schemeClr val="tx1">
                    <a:lumMod val="50000"/>
                  </a:schemeClr>
                </a:solidFill>
                <a:latin typeface="Helvetica"/>
                <a:cs typeface="Helvetica"/>
              </a:rPr>
              <a:t>cryptologic_histories</a:t>
            </a:r>
            <a:r>
              <a:rPr lang="en-US" sz="1000" dirty="0">
                <a:solidFill>
                  <a:schemeClr val="tx1">
                    <a:lumMod val="50000"/>
                  </a:schemeClr>
                </a:solidFill>
                <a:latin typeface="Helvetica"/>
                <a:cs typeface="Helvetica"/>
              </a:rPr>
              <a:t>/</a:t>
            </a:r>
            <a:r>
              <a:rPr lang="en-US" sz="1000" dirty="0" err="1">
                <a:solidFill>
                  <a:schemeClr val="tx1">
                    <a:lumMod val="50000"/>
                  </a:schemeClr>
                </a:solidFill>
                <a:latin typeface="Helvetica"/>
                <a:cs typeface="Helvetica"/>
              </a:rPr>
              <a:t>cold_war_iii.pdf</a:t>
            </a:r>
            <a:endParaRPr lang="en-US" sz="1000" dirty="0">
              <a:solidFill>
                <a:schemeClr val="tx1">
                  <a:lumMod val="50000"/>
                </a:schemeClr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860913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4600"/>
            <a:ext cx="9144000" cy="436323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6642556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>
                <a:solidFill>
                  <a:srgbClr val="7F7F7F"/>
                </a:solidFill>
                <a:latin typeface="Helvetica"/>
                <a:cs typeface="Helvetica"/>
              </a:rPr>
              <a:t>https://</a:t>
            </a:r>
            <a:r>
              <a:rPr lang="en-US" sz="800" dirty="0" err="1">
                <a:solidFill>
                  <a:srgbClr val="7F7F7F"/>
                </a:solidFill>
                <a:latin typeface="Helvetica"/>
                <a:cs typeface="Helvetica"/>
              </a:rPr>
              <a:t>stacks.stanford.edu</a:t>
            </a:r>
            <a:r>
              <a:rPr lang="en-US" sz="800" dirty="0">
                <a:solidFill>
                  <a:srgbClr val="7F7F7F"/>
                </a:solidFill>
                <a:latin typeface="Helvetica"/>
                <a:cs typeface="Helvetica"/>
              </a:rPr>
              <a:t>/file/druid:wg115cn5068/</a:t>
            </a:r>
            <a:r>
              <a:rPr lang="en-US" sz="800" dirty="0" err="1">
                <a:solidFill>
                  <a:srgbClr val="7F7F7F"/>
                </a:solidFill>
                <a:latin typeface="Helvetica"/>
                <a:cs typeface="Helvetica"/>
              </a:rPr>
              <a:t>nsa-meyer.pdf</a:t>
            </a:r>
            <a:endParaRPr lang="en-US" sz="800" dirty="0">
              <a:solidFill>
                <a:srgbClr val="7F7F7F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714998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1736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8000"/>
            <a:ext cx="9144000" cy="328855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710667" y="2330876"/>
            <a:ext cx="2379450" cy="626925"/>
          </a:xfrm>
          <a:prstGeom prst="rect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933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/>
              <a:t>Spartan “</a:t>
            </a:r>
            <a:r>
              <a:rPr lang="en-US" dirty="0" err="1" smtClean="0"/>
              <a:t>Skytale</a:t>
            </a:r>
            <a:r>
              <a:rPr lang="en-US" dirty="0" smtClean="0"/>
              <a:t>”</a:t>
            </a:r>
            <a:br>
              <a:rPr lang="en-US" dirty="0" smtClean="0"/>
            </a:br>
            <a:r>
              <a:rPr lang="en-US" sz="3600" dirty="0" smtClean="0">
                <a:solidFill>
                  <a:schemeClr val="tx1">
                    <a:lumMod val="85000"/>
                  </a:schemeClr>
                </a:solidFill>
              </a:rPr>
              <a:t>400 BCE</a:t>
            </a:r>
            <a:endParaRPr lang="en-US" sz="3600" dirty="0">
              <a:solidFill>
                <a:schemeClr val="tx1">
                  <a:lumMod val="8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005" y="1855932"/>
            <a:ext cx="7384881" cy="422062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72000" y="6446374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1000" dirty="0" smtClean="0">
                <a:solidFill>
                  <a:srgbClr val="D9D9D9"/>
                </a:solidFill>
                <a:latin typeface="Helvetica"/>
                <a:cs typeface="Helvetica"/>
              </a:rPr>
              <a:t>See Kahn’s </a:t>
            </a:r>
            <a:r>
              <a:rPr lang="en-US" sz="1000" i="1" dirty="0" err="1" smtClean="0">
                <a:solidFill>
                  <a:srgbClr val="D9D9D9"/>
                </a:solidFill>
                <a:latin typeface="Helvetica"/>
                <a:cs typeface="Helvetica"/>
              </a:rPr>
              <a:t>Codebreakers</a:t>
            </a:r>
            <a:endParaRPr lang="en-US" sz="1000" dirty="0" smtClean="0">
              <a:solidFill>
                <a:srgbClr val="D9D9D9"/>
              </a:solidFill>
              <a:latin typeface="Helvetica"/>
              <a:cs typeface="Helvetica"/>
            </a:endParaRPr>
          </a:p>
          <a:p>
            <a:pPr algn="r"/>
            <a:r>
              <a:rPr lang="en-US" sz="1000" dirty="0" smtClean="0">
                <a:solidFill>
                  <a:srgbClr val="D9D9D9"/>
                </a:solidFill>
                <a:latin typeface="Helvetica"/>
                <a:cs typeface="Helvetica"/>
              </a:rPr>
              <a:t>http</a:t>
            </a:r>
            <a:r>
              <a:rPr lang="en-US" sz="1000" dirty="0">
                <a:solidFill>
                  <a:srgbClr val="D9D9D9"/>
                </a:solidFill>
                <a:latin typeface="Helvetica"/>
                <a:cs typeface="Helvetica"/>
              </a:rPr>
              <a:t>://</a:t>
            </a:r>
            <a:r>
              <a:rPr lang="en-US" sz="1000" dirty="0" err="1">
                <a:solidFill>
                  <a:srgbClr val="D9D9D9"/>
                </a:solidFill>
                <a:latin typeface="Helvetica"/>
                <a:cs typeface="Helvetica"/>
              </a:rPr>
              <a:t>en.wikipedia.org</a:t>
            </a:r>
            <a:r>
              <a:rPr lang="en-US" sz="1000" dirty="0">
                <a:solidFill>
                  <a:srgbClr val="D9D9D9"/>
                </a:solidFill>
                <a:latin typeface="Helvetica"/>
                <a:cs typeface="Helvetica"/>
              </a:rPr>
              <a:t>/wiki/</a:t>
            </a:r>
            <a:r>
              <a:rPr lang="en-US" sz="1000" dirty="0" err="1">
                <a:solidFill>
                  <a:srgbClr val="D9D9D9"/>
                </a:solidFill>
                <a:latin typeface="Helvetica"/>
                <a:cs typeface="Helvetica"/>
              </a:rPr>
              <a:t>Scytale</a:t>
            </a:r>
            <a:r>
              <a:rPr lang="en-US" sz="1000" dirty="0">
                <a:solidFill>
                  <a:srgbClr val="D9D9D9"/>
                </a:solidFill>
                <a:latin typeface="Helvetica"/>
                <a:cs typeface="Helvetica"/>
              </a:rPr>
              <a:t>#/media/</a:t>
            </a:r>
            <a:r>
              <a:rPr lang="en-US" sz="1000" dirty="0" err="1">
                <a:solidFill>
                  <a:srgbClr val="D9D9D9"/>
                </a:solidFill>
                <a:latin typeface="Helvetica"/>
                <a:cs typeface="Helvetica"/>
              </a:rPr>
              <a:t>File:Skytale.png</a:t>
            </a:r>
            <a:endParaRPr lang="en-US" sz="1000" dirty="0">
              <a:solidFill>
                <a:srgbClr val="D9D9D9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216483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 Black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4816</TotalTime>
  <Words>1367</Words>
  <Application>Microsoft Macintosh PowerPoint</Application>
  <PresentationFormat>On-screen Show (4:3)</PresentationFormat>
  <Paragraphs>305</Paragraphs>
  <Slides>83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83</vt:i4>
      </vt:variant>
    </vt:vector>
  </HeadingPairs>
  <TitlesOfParts>
    <vt:vector size="84" baseType="lpstr">
      <vt:lpstr> Black </vt:lpstr>
      <vt:lpstr>Cryptography in the Open   Public-Key Crypto and the NSA</vt:lpstr>
      <vt:lpstr>PowerPoint Presentation</vt:lpstr>
      <vt:lpstr>A Brief History of Cryptography</vt:lpstr>
      <vt:lpstr>“Dark Ages”</vt:lpstr>
      <vt:lpstr>PowerPoint Presentation</vt:lpstr>
      <vt:lpstr>PowerPoint Presentation</vt:lpstr>
      <vt:lpstr>PowerPoint Presentation</vt:lpstr>
      <vt:lpstr>PowerPoint Presentation</vt:lpstr>
      <vt:lpstr>Spartan “Skytale” 400 BCE</vt:lpstr>
      <vt:lpstr>Spartan “Skytale” 400 BCE</vt:lpstr>
      <vt:lpstr>Spartan “Skytale” 400 BCE</vt:lpstr>
      <vt:lpstr>Spartan “Skytale” 400 BCE</vt:lpstr>
      <vt:lpstr>PowerPoint Presentation</vt:lpstr>
      <vt:lpstr>PowerPoint Presentation</vt:lpstr>
      <vt:lpstr>“Dark Ages”</vt:lpstr>
      <vt:lpstr>Claude Shannon (1949)</vt:lpstr>
      <vt:lpstr>Perfect Secrecy: One-Time Pad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One-Time Pad</vt:lpstr>
      <vt:lpstr>The One-Time Pad</vt:lpstr>
      <vt:lpstr>The One-Time Pad</vt:lpstr>
      <vt:lpstr>A Brief History of Cryptography</vt:lpstr>
      <vt:lpstr>Digital Revolution</vt:lpstr>
      <vt:lpstr>Why does business change the picture?</vt:lpstr>
      <vt:lpstr>PowerPoint Presentation</vt:lpstr>
      <vt:lpstr>PowerPoint Presentation</vt:lpstr>
      <vt:lpstr>PowerPoint Presentation</vt:lpstr>
      <vt:lpstr>Ralph Merkle</vt:lpstr>
      <vt:lpstr>Merkle’s Beautiful Idea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Diffie and Hellman</vt:lpstr>
      <vt:lpstr>Diffie and Hellman’s Innovation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Brief History of Cryptography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Four Legal Arguments</vt:lpstr>
      <vt:lpstr>Hellman’s Arguments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Crypto Gets to Market</vt:lpstr>
      <vt:lpstr>The Good News?</vt:lpstr>
      <vt:lpstr>Want more?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Cryptography in the Open  On the History of Public-Key Crypto and the NSA</dc:title>
  <dc:creator>Henry Corrigan-Gibbs</dc:creator>
  <cp:lastModifiedBy>Henry Corrigan-Gibbs</cp:lastModifiedBy>
  <cp:revision>547</cp:revision>
  <cp:lastPrinted>2015-03-30T06:11:52Z</cp:lastPrinted>
  <dcterms:created xsi:type="dcterms:W3CDTF">2015-03-24T16:56:46Z</dcterms:created>
  <dcterms:modified xsi:type="dcterms:W3CDTF">2015-03-30T06:14:32Z</dcterms:modified>
</cp:coreProperties>
</file>