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4"/>
  </p:notesMasterIdLst>
  <p:sldIdLst>
    <p:sldId id="256" r:id="rId2"/>
    <p:sldId id="261" r:id="rId3"/>
    <p:sldId id="267" r:id="rId4"/>
    <p:sldId id="258" r:id="rId5"/>
    <p:sldId id="270" r:id="rId6"/>
    <p:sldId id="323" r:id="rId7"/>
    <p:sldId id="324" r:id="rId8"/>
    <p:sldId id="275" r:id="rId9"/>
    <p:sldId id="367" r:id="rId10"/>
    <p:sldId id="281" r:id="rId11"/>
    <p:sldId id="371" r:id="rId12"/>
    <p:sldId id="333" r:id="rId13"/>
    <p:sldId id="285" r:id="rId14"/>
    <p:sldId id="272" r:id="rId15"/>
    <p:sldId id="266" r:id="rId16"/>
    <p:sldId id="388" r:id="rId17"/>
    <p:sldId id="394" r:id="rId18"/>
    <p:sldId id="337" r:id="rId19"/>
    <p:sldId id="365" r:id="rId20"/>
    <p:sldId id="339" r:id="rId21"/>
    <p:sldId id="348" r:id="rId22"/>
    <p:sldId id="377" r:id="rId23"/>
    <p:sldId id="393" r:id="rId24"/>
    <p:sldId id="375" r:id="rId25"/>
    <p:sldId id="349" r:id="rId26"/>
    <p:sldId id="350" r:id="rId27"/>
    <p:sldId id="395" r:id="rId28"/>
    <p:sldId id="352" r:id="rId29"/>
    <p:sldId id="389" r:id="rId30"/>
    <p:sldId id="391" r:id="rId31"/>
    <p:sldId id="390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FF7F00"/>
    <a:srgbClr val="FFFFFF"/>
    <a:srgbClr val="76D6FF"/>
    <a:srgbClr val="00FA00"/>
    <a:srgbClr val="009051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5"/>
    <p:restoredTop sz="83364"/>
  </p:normalViewPr>
  <p:slideViewPr>
    <p:cSldViewPr snapToGrid="0" snapToObjects="1" showGuides="1">
      <p:cViewPr varScale="1">
        <p:scale>
          <a:sx n="73" d="100"/>
          <a:sy n="73" d="100"/>
        </p:scale>
        <p:origin x="224" y="264"/>
      </p:cViewPr>
      <p:guideLst>
        <p:guide orient="horz" pos="39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adnika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adnika" pitchFamily="2" charset="77"/>
              </a:defRPr>
            </a:lvl1pPr>
          </a:lstStyle>
          <a:p>
            <a:fld id="{FC599BC0-7905-4F4A-BF80-961FE7190271}" type="datetimeFigureOut">
              <a:rPr lang="en-US" smtClean="0"/>
              <a:pPr/>
              <a:t>5/5/18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adnika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adnika" pitchFamily="2" charset="77"/>
              </a:defRPr>
            </a:lvl1pPr>
          </a:lstStyle>
          <a:p>
            <a:fld id="{4B0593A0-C56D-4D4C-99EC-94D0BC509D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45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adnika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adnika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adnika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adnika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adnika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7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00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10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9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9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0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89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16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4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2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53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7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Escott, Sager, Selkirk,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Tsapakidis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CryptoBytes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) – Reusing DPs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Kuhn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Struik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 - Multiple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Dlog</a:t>
            </a:r>
            <a:endParaRPr lang="en-US" sz="1200" b="0" i="0" kern="1200" dirty="0">
              <a:solidFill>
                <a:schemeClr val="tx1"/>
              </a:solidFill>
              <a:effectLst/>
              <a:latin typeface="Radnika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Hitchcock, Montague, Carter, Dawson (2004) – Implications of using fixed curves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Lee,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Cheon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, Hong (2011) -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Dlog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Radnika" pitchFamily="2" charset="77"/>
                <a:ea typeface="+mn-ea"/>
                <a:cs typeface="+mn-cs"/>
              </a:rPr>
              <a:t> for IBE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4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47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593A0-C56D-4D4C-99EC-94D0BC509D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5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294E-1166-274A-83CB-59ED7DDFC4A6}" type="datetime1">
              <a:rPr lang="en-US" smtClean="0"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F6C67-2684-5944-8C4C-E695831BB0A9}" type="datetime1">
              <a:rPr lang="en-US" smtClean="0"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BC831-54A3-114F-BB3A-9122C98F2A1F}" type="datetime1">
              <a:rPr lang="en-US" smtClean="0"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23736-69DB-1749-B2BC-5EAF1E884143}" type="datetime1">
              <a:rPr lang="en-US" smtClean="0"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6EE6010-482A-154B-837B-AF792EEE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7356A-795C-DA42-BD1B-102D5C3B266F}" type="datetime1">
              <a:rPr lang="en-US" smtClean="0"/>
              <a:t>5/5/18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12FC-B380-6348-9477-54372AEFD92A}" type="datetime1">
              <a:rPr lang="en-US" smtClean="0"/>
              <a:t>5/5/18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CB8A-D1D5-D646-BD1D-D3888717F3D2}" type="datetime1">
              <a:rPr lang="en-US" smtClean="0"/>
              <a:t>5/5/18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46B6-DE46-4A43-A351-5BEFC3E01382}" type="datetime1">
              <a:rPr lang="en-US" smtClean="0"/>
              <a:t>5/5/18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6EE6010-482A-154B-837B-AF792EEE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6A04-174D-F24F-A5AC-42C793F5561A}" type="datetime1">
              <a:rPr lang="en-US" smtClean="0"/>
              <a:t>5/5/18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6EE6010-482A-154B-837B-AF792EEE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51DD9-DE04-1843-8BAC-948AE7FC9B19}" type="datetime1">
              <a:rPr lang="en-US" smtClean="0"/>
              <a:t>5/5/18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C7A-5C87-0749-A421-9B8E4A3B9799}" type="datetime1">
              <a:rPr lang="en-US" smtClean="0"/>
              <a:t>5/5/18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adnika" pitchFamily="2" charset="77"/>
              </a:defRPr>
            </a:lvl1pPr>
          </a:lstStyle>
          <a:p>
            <a:fld id="{7E93DFC4-7D1E-A44D-9374-4E97BE2F14ED}" type="datetime1">
              <a:rPr lang="en-US" smtClean="0"/>
              <a:t>5/5/18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adnika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Radnika" pitchFamily="2" charset="77"/>
              </a:defRPr>
            </a:lvl1pPr>
          </a:lstStyle>
          <a:p>
            <a:fld id="{66EE6010-482A-154B-837B-AF792EEE3A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adnika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adnik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adnik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adnik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dnik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adnik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tiff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18" Type="http://schemas.openxmlformats.org/officeDocument/2006/relationships/image" Target="../media/image85.png"/><Relationship Id="rId3" Type="http://schemas.openxmlformats.org/officeDocument/2006/relationships/image" Target="../media/image421.png"/><Relationship Id="rId7" Type="http://schemas.openxmlformats.org/officeDocument/2006/relationships/image" Target="../media/image430.png"/><Relationship Id="rId12" Type="http://schemas.openxmlformats.org/officeDocument/2006/relationships/image" Target="../media/image84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46.png"/><Relationship Id="rId5" Type="http://schemas.openxmlformats.org/officeDocument/2006/relationships/image" Target="../media/image70.png"/><Relationship Id="rId15" Type="http://schemas.openxmlformats.org/officeDocument/2006/relationships/image" Target="../media/image81.png"/><Relationship Id="rId10" Type="http://schemas.openxmlformats.org/officeDocument/2006/relationships/image" Target="../media/image760.png"/><Relationship Id="rId4" Type="http://schemas.openxmlformats.org/officeDocument/2006/relationships/image" Target="../media/image68.png"/><Relationship Id="rId9" Type="http://schemas.openxmlformats.org/officeDocument/2006/relationships/image" Target="../media/image45.png"/><Relationship Id="rId1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4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0.png"/><Relationship Id="rId4" Type="http://schemas.openxmlformats.org/officeDocument/2006/relationships/image" Target="../media/image12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2456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Radnika Medium" pitchFamily="2" charset="77"/>
                <a:cs typeface="New Peninim MT" pitchFamily="2" charset="-79"/>
              </a:rPr>
              <a:t>The Discrete Logarithm Problem</a:t>
            </a:r>
            <a:br>
              <a:rPr lang="en-US" sz="4800" dirty="0">
                <a:latin typeface="Radnika Medium" pitchFamily="2" charset="77"/>
                <a:cs typeface="New Peninim MT" pitchFamily="2" charset="-79"/>
              </a:rPr>
            </a:br>
            <a:r>
              <a:rPr lang="en-US" sz="4800" dirty="0">
                <a:latin typeface="Radnika Medium" pitchFamily="2" charset="77"/>
                <a:cs typeface="New Peninim MT" pitchFamily="2" charset="-79"/>
              </a:rPr>
              <a:t>with Preprocessing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36570"/>
            <a:ext cx="9129486" cy="1901373"/>
          </a:xfrm>
        </p:spPr>
        <p:txBody>
          <a:bodyPr>
            <a:normAutofit/>
          </a:bodyPr>
          <a:lstStyle/>
          <a:p>
            <a:r>
              <a:rPr lang="en-US" u="sng" dirty="0">
                <a:latin typeface="Radnika Medium" pitchFamily="2" charset="77"/>
                <a:cs typeface="New Peninim MT" pitchFamily="2" charset="-79"/>
              </a:rPr>
              <a:t>Henry Corrigan-Gibbs</a:t>
            </a:r>
            <a:r>
              <a:rPr lang="en-US" dirty="0">
                <a:latin typeface="Radnika Medium" pitchFamily="2" charset="77"/>
                <a:cs typeface="New Peninim MT" pitchFamily="2" charset="-79"/>
              </a:rPr>
              <a:t> and Dmitry Kogan</a:t>
            </a:r>
            <a:br>
              <a:rPr lang="en-US" dirty="0">
                <a:latin typeface="Radnika Medium" pitchFamily="2" charset="77"/>
                <a:cs typeface="New Peninim MT" pitchFamily="2" charset="-79"/>
              </a:rPr>
            </a:br>
            <a:r>
              <a:rPr lang="en-US" dirty="0">
                <a:latin typeface="Radnika Medium" pitchFamily="2" charset="77"/>
                <a:cs typeface="New Peninim MT" pitchFamily="2" charset="-79"/>
              </a:rPr>
              <a:t>Stanford University</a:t>
            </a:r>
            <a:br>
              <a:rPr lang="en-US" dirty="0">
                <a:latin typeface="Radnika Medium" pitchFamily="2" charset="77"/>
                <a:cs typeface="New Peninim MT" pitchFamily="2" charset="-79"/>
              </a:rPr>
            </a:br>
            <a:br>
              <a:rPr lang="en-US" sz="2000" dirty="0">
                <a:latin typeface="Radnika Medium" pitchFamily="2" charset="77"/>
                <a:cs typeface="New Peninim MT" pitchFamily="2" charset="-79"/>
              </a:rPr>
            </a:br>
            <a:r>
              <a:rPr lang="en-US" sz="2000" dirty="0" err="1">
                <a:latin typeface="Radnika Medium" pitchFamily="2" charset="77"/>
                <a:cs typeface="New Peninim MT" pitchFamily="2" charset="-79"/>
              </a:rPr>
              <a:t>Eurocrypt</a:t>
            </a:r>
            <a:r>
              <a:rPr lang="en-US" sz="2000" dirty="0">
                <a:latin typeface="Radnika Medium" pitchFamily="2" charset="77"/>
                <a:cs typeface="New Peninim MT" pitchFamily="2" charset="-79"/>
              </a:rPr>
              <a:t> – 1 May 2018</a:t>
            </a:r>
            <a:br>
              <a:rPr lang="en-US" sz="2000" dirty="0">
                <a:latin typeface="Radnika Medium" pitchFamily="2" charset="77"/>
                <a:cs typeface="New Peninim MT" pitchFamily="2" charset="-79"/>
              </a:rPr>
            </a:br>
            <a:r>
              <a:rPr lang="en-US" sz="2000" dirty="0">
                <a:latin typeface="Radnika Medium" pitchFamily="2" charset="77"/>
                <a:cs typeface="New Peninim MT" pitchFamily="2" charset="-79"/>
              </a:rPr>
              <a:t>Tel Aviv, Israel</a:t>
            </a:r>
          </a:p>
          <a:p>
            <a:endParaRPr lang="en-US" dirty="0">
              <a:latin typeface="Radnika Medium" pitchFamily="2" charset="77"/>
              <a:cs typeface="New Peni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501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67079" y="1473444"/>
                <a:ext cx="11258550" cy="367665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Theorem.</a:t>
                </a: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[</a:t>
                </a:r>
                <a:r>
                  <a:rPr lang="en-US" sz="2200" dirty="0" err="1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Mihalcik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2010] [Lee, </a:t>
                </a:r>
                <a:r>
                  <a:rPr lang="en-US" sz="2200" dirty="0" err="1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Cheon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, Hong 2011] [Bernstein and Lange 2013]</a:t>
                </a:r>
                <a:b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There is a generic </a:t>
                </a:r>
                <a:r>
                  <a:rPr lang="en-US" sz="3200" dirty="0" err="1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dlog</a:t>
                </a: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algorithm with preprocessing that: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bits of group-specific advice,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𝑇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online time, and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succeeds with probability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𝑆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accPr>
                        <m:e>
                          <m:r>
                            <a:rPr lang="en-US" sz="320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𝑂</m:t>
                          </m:r>
                        </m:e>
                      </m:acc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(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𝜖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𝑁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9" y="1473444"/>
                <a:ext cx="11258550" cy="3676650"/>
              </a:xfrm>
              <a:prstGeom prst="roundRect">
                <a:avLst/>
              </a:prstGeom>
              <a:blipFill>
                <a:blip r:embed="rId3"/>
                <a:stretch>
                  <a:fillRect b="-676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12"/>
              <p:cNvSpPr/>
              <p:nvPr/>
            </p:nvSpPr>
            <p:spPr>
              <a:xfrm>
                <a:off x="7720378" y="3754681"/>
                <a:ext cx="4283199" cy="1266825"/>
              </a:xfrm>
              <a:prstGeom prst="wedgeRoundRectCallout">
                <a:avLst>
                  <a:gd name="adj1" fmla="val -62195"/>
                  <a:gd name="adj2" fmla="val 36012"/>
                  <a:gd name="adj3" fmla="val 16667"/>
                </a:avLst>
              </a:prstGeom>
              <a:solidFill>
                <a:srgbClr val="008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Will sketch the algorithm for</a:t>
                </a:r>
                <a:b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𝑆</m:t>
                    </m:r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=</m:t>
                    </m:r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𝑇</m:t>
                    </m:r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4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, constant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378" y="3754681"/>
                <a:ext cx="4283199" cy="1266825"/>
              </a:xfrm>
              <a:prstGeom prst="wedgeRoundRectCallout">
                <a:avLst>
                  <a:gd name="adj1" fmla="val -62195"/>
                  <a:gd name="adj2" fmla="val 36012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7079" y="727787"/>
            <a:ext cx="591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A preexisting result</a:t>
            </a:r>
            <a:r>
              <a:rPr lang="mr-IN" sz="32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Radnika Medium" charset="0"/>
              </a:rPr>
              <a:t>…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22D142-F79B-CF48-9B23-F327E7576EF2}"/>
              </a:ext>
            </a:extLst>
          </p:cNvPr>
          <p:cNvSpPr/>
          <p:nvPr/>
        </p:nvSpPr>
        <p:spPr>
          <a:xfrm>
            <a:off x="7209035" y="5396765"/>
            <a:ext cx="44165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…. building on prior work on</a:t>
            </a:r>
            <a:br>
              <a:rPr lang="en-US" sz="22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multiple-discrete-log algorithms</a:t>
            </a:r>
            <a:br>
              <a:rPr lang="en-US" sz="22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[ESST99,KS01,HMCD04,BL12]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3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Preliminaries</a:t>
            </a:r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Define a pseudo-random walk 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  <a:ea typeface="Radnika Medium" charset="0"/>
                        <a:cs typeface="Radnika Medium" charset="0"/>
                      </a:rPr>
                      <m:t>𝔾</m:t>
                    </m:r>
                  </m:oMath>
                </a14:m>
                <a:r>
                  <a:rPr lang="en-US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 		   </a:t>
                </a:r>
                <a:r>
                  <a:rPr lang="en-US" sz="3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  <m:sup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𝑥</m:t>
                        </m:r>
                      </m:sup>
                    </m:sSup>
                    <m:r>
                      <a:rPr lang="en-US" sz="3200">
                        <a:latin typeface="Cambria Math" charset="0"/>
                        <a:ea typeface="Radnika Medium" charset="0"/>
                        <a:cs typeface="Radnika Medium" charset="0"/>
                      </a:rPr>
                      <m:t>↦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  <m:sup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𝑥</m:t>
                        </m:r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+</m:t>
                        </m:r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	where       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charset="0"/>
                        <a:ea typeface="Radnika Medium" charset="0"/>
                        <a:cs typeface="Radnika Medium" charset="0"/>
                      </a:rPr>
                      <m:t>𝛼</m:t>
                    </m:r>
                    <m:r>
                      <a:rPr lang="en-US" sz="3200">
                        <a:latin typeface="Cambria Math" charset="0"/>
                        <a:ea typeface="Radnika Medium" charset="0"/>
                        <a:cs typeface="Radnika Medium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>
                        <a:latin typeface="Radnika Medium" pitchFamily="2" charset="77"/>
                        <a:ea typeface="Radnika Medium" charset="0"/>
                        <a:cs typeface="Arial" panose="020B0604020202020204" pitchFamily="34" charset="0"/>
                      </a:rPr>
                      <m:t>Hash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pPr>
                          <m:e>
                            <m:r>
                              <a:rPr lang="en-US" sz="3200"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is a random function</a:t>
                </a:r>
              </a:p>
              <a:p>
                <a:pPr marL="0" indent="0">
                  <a:buNone/>
                </a:pPr>
                <a:br>
                  <a:rPr lang="en-US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br>
                  <a:rPr lang="en-US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endParaRPr lang="en-US" dirty="0">
                  <a:solidFill>
                    <a:srgbClr val="7030A0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/>
          <p:cNvSpPr/>
          <p:nvPr/>
        </p:nvSpPr>
        <p:spPr>
          <a:xfrm>
            <a:off x="1543118" y="4291947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3203525" y="4299698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8821676" y="4277606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122" name="Straight Arrow Connector 121"/>
          <p:cNvCxnSpPr>
            <a:stCxn id="117" idx="6"/>
            <a:endCxn id="119" idx="2"/>
          </p:cNvCxnSpPr>
          <p:nvPr/>
        </p:nvCxnSpPr>
        <p:spPr>
          <a:xfrm>
            <a:off x="1840839" y="4440808"/>
            <a:ext cx="1362686" cy="775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8100864" y="4448559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317580" y="3612768"/>
                <a:ext cx="7680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  <m:sup>
                        <m:r>
                          <a:rPr lang="en-US" sz="32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80" y="3612768"/>
                <a:ext cx="768031" cy="584775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/>
              <p:cNvSpPr/>
              <p:nvPr/>
            </p:nvSpPr>
            <p:spPr>
              <a:xfrm>
                <a:off x="2835819" y="3576916"/>
                <a:ext cx="134312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  <m:sup>
                        <m:r>
                          <a:rPr lang="en-US" sz="32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𝑥</m:t>
                        </m:r>
                        <m:r>
                          <a:rPr lang="en-US" sz="32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bPr>
                          <m:e>
                            <m:r>
                              <a:rPr lang="en-US" sz="3200" smtClean="0"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smtClean="0"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7" name="Rectangle 1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819" y="3576916"/>
                <a:ext cx="1343125" cy="584775"/>
              </a:xfrm>
              <a:prstGeom prst="rect">
                <a:avLst/>
              </a:prstGeom>
              <a:blipFill>
                <a:blip r:embed="rId4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8308591" y="3584667"/>
                <a:ext cx="1663853" cy="6155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  <m:sup>
                        <m:r>
                          <a:rPr lang="en-US" sz="32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𝑥</m:t>
                        </m:r>
                        <m:r>
                          <a:rPr lang="en-US" sz="32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naryPr>
                          <m:sub>
                            <m:r>
                              <a:rPr lang="en-US" sz="3200" smtClean="0"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  <a:ea typeface="Radnika Medium" charset="0"/>
                                    <a:cs typeface="Radnika Medium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sup>
                    </m:sSup>
                  </m:oMath>
                </a14:m>
                <a:endParaRPr lang="en-US" sz="32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591" y="3584667"/>
                <a:ext cx="1663853" cy="615553"/>
              </a:xfrm>
              <a:prstGeom prst="rect">
                <a:avLst/>
              </a:prstGeom>
              <a:blipFill>
                <a:blip r:embed="rId5"/>
                <a:stretch>
                  <a:fillRect t="-84000" b="-1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/>
          <p:cNvCxnSpPr>
            <a:stCxn id="119" idx="6"/>
          </p:cNvCxnSpPr>
          <p:nvPr/>
        </p:nvCxnSpPr>
        <p:spPr>
          <a:xfrm flipV="1">
            <a:off x="3501246" y="4448558"/>
            <a:ext cx="1334903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4791794" y="4299698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4424088" y="3576916"/>
                <a:ext cx="19182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  <m:sup>
                        <m:r>
                          <a:rPr lang="en-US" sz="32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𝑥</m:t>
                        </m:r>
                        <m:r>
                          <a:rPr lang="en-US" sz="32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bPr>
                          <m:e>
                            <m:r>
                              <a:rPr lang="en-US" sz="3200" smtClean="0"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smtClean="0"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bPr>
                          <m:e>
                            <m:r>
                              <a:rPr lang="en-US" sz="3200" smtClean="0"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smtClean="0"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32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088" y="3576916"/>
                <a:ext cx="1918217" cy="584775"/>
              </a:xfrm>
              <a:prstGeom prst="rect">
                <a:avLst/>
              </a:prstGeom>
              <a:blipFill>
                <a:blip r:embed="rId6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Straight Arrow Connector 131"/>
          <p:cNvCxnSpPr/>
          <p:nvPr/>
        </p:nvCxnSpPr>
        <p:spPr>
          <a:xfrm flipV="1">
            <a:off x="5089515" y="4448558"/>
            <a:ext cx="1334903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6794226" y="3658934"/>
            <a:ext cx="92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6400" dirty="0">
                <a:solidFill>
                  <a:schemeClr val="bg1">
                    <a:lumMod val="50000"/>
                  </a:schemeClr>
                </a:solidFill>
                <a:latin typeface="Radnika Medium" pitchFamily="2" charset="77"/>
              </a:rPr>
              <a:t>…</a:t>
            </a:r>
            <a:endParaRPr lang="en-US" sz="6400" dirty="0">
              <a:solidFill>
                <a:schemeClr val="bg1">
                  <a:lumMod val="50000"/>
                </a:schemeClr>
              </a:solidFill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9803660" y="3624276"/>
                <a:ext cx="11810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=</m:t>
                        </m:r>
                        <m:r>
                          <a:rPr lang="en-US" sz="3200" smtClean="0">
                            <a:solidFill>
                              <a:srgbClr val="7030A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𝒈</m:t>
                        </m:r>
                      </m:e>
                      <m:sup>
                        <m:r>
                          <a:rPr lang="en-US" sz="3200" smtClean="0">
                            <a:solidFill>
                              <a:srgbClr val="7030A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𝒚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7030A0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660" y="3624276"/>
                <a:ext cx="1181093" cy="584775"/>
              </a:xfrm>
              <a:prstGeom prst="rect">
                <a:avLst/>
              </a:prstGeom>
              <a:blipFill>
                <a:blip r:embed="rId7"/>
                <a:stretch>
                  <a:fillRect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11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666998" y="4786845"/>
                <a:ext cx="46929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>
                    <a:solidFill>
                      <a:srgbClr val="7030A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smtClean="0">
                        <a:solidFill>
                          <a:srgbClr val="7030A0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𝑦</m:t>
                    </m:r>
                  </m:oMath>
                </a14:m>
                <a:endParaRPr lang="en-US" sz="2600" dirty="0">
                  <a:solidFill>
                    <a:srgbClr val="7030A0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98" y="4786845"/>
                <a:ext cx="469296" cy="492443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8100864" y="5033067"/>
            <a:ext cx="637402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94226" y="4309744"/>
            <a:ext cx="92994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mr-IN" sz="6400" dirty="0">
                <a:solidFill>
                  <a:srgbClr val="7030A0"/>
                </a:solidFill>
                <a:latin typeface="Radnika Medium" pitchFamily="2" charset="77"/>
              </a:rPr>
              <a:t>…</a:t>
            </a:r>
            <a:endParaRPr lang="en-US" sz="6400" dirty="0">
              <a:solidFill>
                <a:srgbClr val="7030A0"/>
              </a:solidFill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923721" y="5033065"/>
            <a:ext cx="1453716" cy="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89769" y="4801351"/>
                <a:ext cx="692227" cy="49244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smtClean="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𝑥</m:t>
                      </m:r>
                    </m:oMath>
                  </m:oMathPara>
                </a14:m>
                <a:endParaRPr lang="en-US" sz="2600" dirty="0">
                  <a:solidFill>
                    <a:srgbClr val="7030A0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769" y="4801351"/>
                <a:ext cx="69222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 flipV="1">
            <a:off x="3361244" y="5033065"/>
            <a:ext cx="1453716" cy="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066375" y="5033065"/>
            <a:ext cx="1204695" cy="1450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14854" y="5579501"/>
            <a:ext cx="6762292" cy="830997"/>
          </a:xfrm>
          <a:prstGeom prst="rect">
            <a:avLst/>
          </a:prstGeom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If you know the </a:t>
            </a:r>
            <a:r>
              <a:rPr lang="en-US" sz="2400" dirty="0" err="1">
                <a:solidFill>
                  <a:srgbClr val="7030A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dlog</a:t>
            </a:r>
            <a:r>
              <a:rPr lang="en-US" sz="2400" dirty="0">
                <a:solidFill>
                  <a:srgbClr val="7030A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 of the endpoint of a walk,</a:t>
            </a:r>
            <a:br>
              <a:rPr lang="en-US" sz="2400" dirty="0">
                <a:solidFill>
                  <a:srgbClr val="7030A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7030A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you know the </a:t>
            </a:r>
            <a:r>
              <a:rPr lang="en-US" sz="2400" dirty="0" err="1">
                <a:solidFill>
                  <a:srgbClr val="7030A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dlog</a:t>
            </a:r>
            <a:r>
              <a:rPr lang="en-US" sz="2400" dirty="0">
                <a:solidFill>
                  <a:srgbClr val="7030A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 of the starting point!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4835AD-8EE2-2246-872E-AC042CC88693}"/>
              </a:ext>
            </a:extLst>
          </p:cNvPr>
          <p:cNvSpPr/>
          <p:nvPr/>
        </p:nvSpPr>
        <p:spPr>
          <a:xfrm>
            <a:off x="62356" y="64454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[M10, LCH11, BL13]</a:t>
            </a:r>
            <a:b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17" grpId="0" uiExpand="1" animBg="1"/>
      <p:bldP spid="119" grpId="0" uiExpand="1" animBg="1"/>
      <p:bldP spid="120" grpId="0" animBg="1"/>
      <p:bldP spid="126" grpId="0" uiExpand="1"/>
      <p:bldP spid="127" grpId="0" uiExpand="1"/>
      <p:bldP spid="128" grpId="0"/>
      <p:bldP spid="130" grpId="0" animBg="1"/>
      <p:bldP spid="131" grpId="0"/>
      <p:bldP spid="133" grpId="0"/>
      <p:bldP spid="135" grpId="0"/>
      <p:bldP spid="19" grpId="0"/>
      <p:bldP spid="23" grpId="0"/>
      <p:bldP spid="3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/>
          <p:cNvSpPr/>
          <p:nvPr/>
        </p:nvSpPr>
        <p:spPr>
          <a:xfrm>
            <a:off x="9378433" y="1726234"/>
            <a:ext cx="679607" cy="44459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92939" y="6179255"/>
            <a:ext cx="324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Advice string</a:t>
            </a:r>
          </a:p>
        </p:txBody>
      </p:sp>
      <p:sp>
        <p:nvSpPr>
          <p:cNvPr id="74" name="Oval 73"/>
          <p:cNvSpPr/>
          <p:nvPr/>
        </p:nvSpPr>
        <p:spPr>
          <a:xfrm>
            <a:off x="5407473" y="2009958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473739" y="2009958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6440606" y="2009959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9540005" y="2009958"/>
            <a:ext cx="297721" cy="29772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8506872" y="2009959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10279849" y="2035770"/>
            <a:ext cx="514350" cy="3823664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 rot="5400000">
                <a:off x="9896663" y="3027816"/>
                <a:ext cx="2366320" cy="571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000" smtClean="0">
                            <a:solidFill>
                              <a:srgbClr val="7030A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3000" smtClean="0">
                            <a:solidFill>
                              <a:srgbClr val="7030A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3000" dirty="0">
                    <a:solidFill>
                      <a:srgbClr val="7030A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chains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896663" y="3027816"/>
                <a:ext cx="2366320" cy="571247"/>
              </a:xfrm>
              <a:prstGeom prst="rect">
                <a:avLst/>
              </a:prstGeom>
              <a:blipFill>
                <a:blip r:embed="rId3"/>
                <a:stretch>
                  <a:fillRect l="-28261" r="-8696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212138" y="716082"/>
                <a:ext cx="3243744" cy="571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7030A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Length: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000" dirty="0" smtClean="0">
                            <a:solidFill>
                              <a:srgbClr val="7030A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3000" dirty="0" smtClean="0">
                            <a:solidFill>
                              <a:srgbClr val="7030A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3000" dirty="0">
                  <a:solidFill>
                    <a:srgbClr val="7030A0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138" y="716082"/>
                <a:ext cx="3243744" cy="571247"/>
              </a:xfrm>
              <a:prstGeom prst="rect">
                <a:avLst/>
              </a:prstGeom>
              <a:blipFill>
                <a:blip r:embed="rId4"/>
                <a:stretch>
                  <a:fillRect t="-869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TextBox 82"/>
          <p:cNvSpPr txBox="1"/>
          <p:nvPr/>
        </p:nvSpPr>
        <p:spPr>
          <a:xfrm rot="5400000">
            <a:off x="5379453" y="4202059"/>
            <a:ext cx="92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6400" dirty="0">
                <a:solidFill>
                  <a:schemeClr val="bg1">
                    <a:lumMod val="50000"/>
                  </a:schemeClr>
                </a:solidFill>
                <a:latin typeface="Radnika Medium" pitchFamily="2" charset="77"/>
              </a:rPr>
              <a:t>…</a:t>
            </a:r>
            <a:endParaRPr lang="en-US" sz="6400" dirty="0">
              <a:solidFill>
                <a:schemeClr val="bg1">
                  <a:lumMod val="50000"/>
                </a:schemeClr>
              </a:solidFill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84" name="Right Brace 83"/>
          <p:cNvSpPr/>
          <p:nvPr/>
        </p:nvSpPr>
        <p:spPr>
          <a:xfrm rot="16200000">
            <a:off x="7390552" y="-942002"/>
            <a:ext cx="507236" cy="4829235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85" name="Straight Arrow Connector 84"/>
          <p:cNvCxnSpPr>
            <a:stCxn id="74" idx="6"/>
            <a:endCxn id="77" idx="2"/>
          </p:cNvCxnSpPr>
          <p:nvPr/>
        </p:nvCxnSpPr>
        <p:spPr>
          <a:xfrm>
            <a:off x="5705194" y="2158819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738327" y="2147516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783942" y="2161912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819193" y="2180911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427208" y="3481180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493474" y="3481180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460341" y="3481181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9559740" y="3481180"/>
            <a:ext cx="297721" cy="29772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8526607" y="3481181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5724929" y="3630041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758062" y="3618738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803677" y="3633134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838928" y="3652133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448764" y="5475226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515030" y="5475226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6481897" y="5475227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9581296" y="5475226"/>
            <a:ext cx="297721" cy="29772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8548163" y="5475227"/>
            <a:ext cx="297721" cy="297721"/>
          </a:xfrm>
          <a:prstGeom prst="ellipse">
            <a:avLst/>
          </a:prstGeom>
          <a:solidFill>
            <a:srgbClr val="0090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5746485" y="5624087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6779618" y="5612784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825233" y="5627180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8860484" y="5646179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23072" y="479947"/>
                <a:ext cx="3980216" cy="5379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u="sng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Preprocessing phase</a:t>
                </a:r>
                <a:endParaRPr lang="en-US" sz="28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Build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8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8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8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chains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8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8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1/3</m:t>
                        </m:r>
                      </m:sup>
                    </m:sSup>
                  </m:oMath>
                </a14:m>
                <a:endParaRPr lang="en-US" sz="28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Store </a:t>
                </a:r>
                <a:r>
                  <a:rPr lang="en-US" sz="2800" dirty="0" err="1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dlogs</a:t>
                </a:r>
                <a:r>
                  <a:rPr lang="en-US" sz="28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of chain endpoints</a:t>
                </a:r>
              </a:p>
              <a:p>
                <a:pPr marL="457200" indent="-457200">
                  <a:buFont typeface="Arial" charset="0"/>
                  <a:buChar char="•"/>
                </a:pPr>
                <a:endParaRPr lang="en-US" sz="28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charset="0"/>
                  <a:buChar char="•"/>
                </a:pPr>
                <a:endParaRPr lang="en-US" sz="28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  <a:p>
                <a:r>
                  <a:rPr lang="en-US" sz="2800" u="sng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Online phase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Walk </a:t>
                </a:r>
                <a14:m>
                  <m:oMath xmlns:m="http://schemas.openxmlformats.org/officeDocument/2006/math">
                    <m:r>
                      <a:rPr lang="en-US" sz="28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𝑂</m:t>
                    </m:r>
                    <m:r>
                      <a:rPr lang="en-US" sz="28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(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8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8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1/3</m:t>
                        </m:r>
                      </m:sup>
                    </m:sSup>
                    <m:r>
                      <a:rPr lang="en-US" sz="28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steps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28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When you hit a stored point, output the discrete log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72" y="479947"/>
                <a:ext cx="3980216" cy="5379486"/>
              </a:xfrm>
              <a:prstGeom prst="rect">
                <a:avLst/>
              </a:prstGeom>
              <a:blipFill>
                <a:blip r:embed="rId5"/>
                <a:stretch>
                  <a:fillRect l="-2857" t="-1179" r="-2222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99996" y="2809747"/>
                <a:ext cx="3417648" cy="59971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137160" tIns="91440" rIns="137160" bIns="91440" rtlCol="0">
                <a:spAutoFit/>
              </a:bodyPr>
              <a:lstStyle/>
              <a:p>
                <a:pPr algn="ctr"/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Advice: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accPr>
                      <m:e>
                        <m:r>
                          <a:rPr lang="en-US" sz="26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𝑂</m:t>
                        </m:r>
                      </m:e>
                    </m:acc>
                    <m:r>
                      <a:rPr lang="en-US" sz="26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(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6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6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1/3</m:t>
                        </m:r>
                      </m:sup>
                    </m:sSup>
                    <m:r>
                      <a:rPr lang="en-US" sz="26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96" y="2809747"/>
                <a:ext cx="3417648" cy="599716"/>
              </a:xfrm>
              <a:prstGeom prst="rect">
                <a:avLst/>
              </a:prstGeom>
              <a:blipFill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22626" y="5751493"/>
                <a:ext cx="3417648" cy="59971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137160" tIns="91440" rIns="137160" bIns="91440" rtlCol="0">
                <a:spAutoFit/>
              </a:bodyPr>
              <a:lstStyle/>
              <a:p>
                <a:pPr algn="ctr"/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Time: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accPr>
                      <m:e>
                        <m:r>
                          <a:rPr lang="en-US" sz="26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𝑂</m:t>
                        </m:r>
                      </m:e>
                    </m:acc>
                    <m:r>
                      <a:rPr lang="en-US" sz="26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(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6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6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1/3</m:t>
                        </m:r>
                      </m:sup>
                    </m:sSup>
                    <m:r>
                      <a:rPr lang="en-US" sz="26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steps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26" y="5751493"/>
                <a:ext cx="3417648" cy="599716"/>
              </a:xfrm>
              <a:prstGeom prst="rect">
                <a:avLst/>
              </a:prstGeom>
              <a:blipFill>
                <a:blip r:embed="rId7"/>
                <a:stretch>
                  <a:fillRect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6461748" y="4237255"/>
            <a:ext cx="297721" cy="29772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776603" y="4398121"/>
            <a:ext cx="735412" cy="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7507363" y="4237255"/>
            <a:ext cx="297721" cy="29772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>
            <a:endCxn id="93" idx="3"/>
          </p:cNvCxnSpPr>
          <p:nvPr/>
        </p:nvCxnSpPr>
        <p:spPr>
          <a:xfrm flipV="1">
            <a:off x="7822218" y="3735302"/>
            <a:ext cx="747989" cy="66281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8518197" y="3488927"/>
            <a:ext cx="297721" cy="29772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9567040" y="3469877"/>
            <a:ext cx="297721" cy="29772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9496465" y="4204230"/>
            <a:ext cx="929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6400" dirty="0">
                <a:solidFill>
                  <a:schemeClr val="bg1">
                    <a:lumMod val="50000"/>
                  </a:schemeClr>
                </a:solidFill>
                <a:latin typeface="Radnika Medium" pitchFamily="2" charset="77"/>
              </a:rPr>
              <a:t>…</a:t>
            </a:r>
            <a:endParaRPr lang="en-US" sz="6400" dirty="0">
              <a:solidFill>
                <a:schemeClr val="bg1">
                  <a:lumMod val="50000"/>
                </a:schemeClr>
              </a:solidFill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6375604" y="4366793"/>
                <a:ext cx="7680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320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  <m:sup>
                        <m:r>
                          <a:rPr lang="en-US" sz="32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32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604" y="4366793"/>
                <a:ext cx="768031" cy="584775"/>
              </a:xfrm>
              <a:prstGeom prst="rect">
                <a:avLst/>
              </a:prstGeom>
              <a:blipFill>
                <a:blip r:embed="rId8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12</a:t>
            </a:fld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ular Callout 53">
                <a:extLst>
                  <a:ext uri="{FF2B5EF4-FFF2-40B4-BE49-F238E27FC236}">
                    <a16:creationId xmlns:a16="http://schemas.microsoft.com/office/drawing/2014/main" id="{CF21205D-DDFA-B84B-8D55-FB408DE218A9}"/>
                  </a:ext>
                </a:extLst>
              </p:cNvPr>
              <p:cNvSpPr/>
              <p:nvPr/>
            </p:nvSpPr>
            <p:spPr>
              <a:xfrm>
                <a:off x="7348949" y="5962439"/>
                <a:ext cx="4450782" cy="669143"/>
              </a:xfrm>
              <a:prstGeom prst="wedgeRoundRectCallout">
                <a:avLst>
                  <a:gd name="adj1" fmla="val -40132"/>
                  <a:gd name="adj2" fmla="val -11624"/>
                  <a:gd name="adj3" fmla="val 16667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Preprocessing time: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Ω</m:t>
                        </m:r>
                      </m:e>
                    </m:acc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4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2/3</m:t>
                        </m:r>
                      </m:sup>
                    </m:sSup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)</m:t>
                    </m:r>
                  </m:oMath>
                </a14:m>
                <a:endParaRPr lang="en-US" sz="24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Rounded Rectangular Callout 53">
                <a:extLst>
                  <a:ext uri="{FF2B5EF4-FFF2-40B4-BE49-F238E27FC236}">
                    <a16:creationId xmlns:a16="http://schemas.microsoft.com/office/drawing/2014/main" id="{CF21205D-DDFA-B84B-8D55-FB408DE218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949" y="5962439"/>
                <a:ext cx="4450782" cy="669143"/>
              </a:xfrm>
              <a:prstGeom prst="wedgeRoundRectCallout">
                <a:avLst>
                  <a:gd name="adj1" fmla="val -40132"/>
                  <a:gd name="adj2" fmla="val -11624"/>
                  <a:gd name="adj3" fmla="val 16667"/>
                </a:avLst>
              </a:prstGeom>
              <a:blipFill>
                <a:blip r:embed="rId9"/>
                <a:stretch>
                  <a:fillRect b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5F528C2-9695-0343-8DA5-ABF40124A4BE}"/>
              </a:ext>
            </a:extLst>
          </p:cNvPr>
          <p:cNvSpPr/>
          <p:nvPr/>
        </p:nvSpPr>
        <p:spPr>
          <a:xfrm>
            <a:off x="62356" y="644546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[M10, LCH11, BL13]</a:t>
            </a:r>
            <a:b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1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41" grpId="0" animBg="1"/>
      <p:bldP spid="42" grpId="0" animBg="1"/>
      <p:bldP spid="43" grpId="0" animBg="1"/>
      <p:bldP spid="45" grpId="0" animBg="1"/>
      <p:bldP spid="48" grpId="0" animBg="1"/>
      <p:bldP spid="49" grpId="0" animBg="1"/>
      <p:bldP spid="51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13411"/>
                <a:ext cx="10943492" cy="486355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  <a:t>Generic discrete log</a:t>
                </a:r>
              </a:p>
              <a:p>
                <a:pPr>
                  <a:buFont typeface="Wingdings" charset="2"/>
                  <a:buChar char="à"/>
                </a:pPr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 Without preprocessing: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charset="0"/>
                        <a:sym typeface="Wingdings"/>
                      </a:rPr>
                      <m:t>Ω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charset="0"/>
                                <a:sym typeface="Wingdings"/>
                              </a:rPr>
                              <m:t>𝑁</m:t>
                            </m:r>
                          </m:e>
                          <m:sup>
                            <m:r>
                              <a:rPr lang="en-US" sz="3000" i="1">
                                <a:latin typeface="Cambria Math" charset="0"/>
                                <a:sym typeface="Wingdings"/>
                              </a:rPr>
                              <m:t>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  <a:sym typeface="Wingdings"/>
                          </a:rPr>
                          <m:t>𝟐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7030A0"/>
                            </a:solidFill>
                            <a:latin typeface="Cambria Math" charset="0"/>
                            <a:sym typeface="Wingdings"/>
                          </a:rPr>
                          <m:t>𝟏𝟐𝟖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 time</a:t>
                </a:r>
              </a:p>
              <a:p>
                <a:pPr>
                  <a:buFont typeface="Wingdings" charset="2"/>
                  <a:buChar char="à"/>
                </a:pPr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 With preprocessing: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000" i="1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accPr>
                      <m:e>
                        <m:r>
                          <a:rPr lang="en-US" sz="3000" i="1">
                            <a:latin typeface="Cambria Math" charset="0"/>
                            <a:sym typeface="Wingdings"/>
                          </a:rPr>
                          <m:t>𝑂</m:t>
                        </m:r>
                      </m:e>
                    </m:acc>
                    <m:r>
                      <a:rPr lang="en-US" sz="3000" i="1">
                        <a:latin typeface="Cambria Math" charset="0"/>
                        <a:sym typeface="Wingdings"/>
                      </a:rPr>
                      <m:t>(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charset="0"/>
                            <a:sym typeface="Wingdings"/>
                          </a:rPr>
                          <m:t>𝑁</m:t>
                        </m:r>
                      </m:e>
                      <m:sup>
                        <m:r>
                          <a:rPr lang="en-US" sz="3000" i="1">
                            <a:latin typeface="Cambria Math" charset="0"/>
                            <a:sym typeface="Wingdings"/>
                          </a:rPr>
                          <m:t>1/3</m:t>
                        </m:r>
                      </m:sup>
                    </m:sSup>
                    <m:r>
                      <a:rPr lang="en-US" sz="3000" i="1">
                        <a:latin typeface="Cambria Math" charset="0"/>
                        <a:sym typeface="Wingdings"/>
                      </a:rPr>
                      <m:t>)</m:t>
                    </m:r>
                  </m:oMath>
                </a14:m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𝟖𝟔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time</a:t>
                </a:r>
              </a:p>
              <a:p>
                <a:pPr marL="0" indent="0">
                  <a:buNone/>
                </a:pPr>
                <a:endParaRPr lang="en-US" sz="30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  <a:t>Related preprocessing attacks break:</a:t>
                </a:r>
              </a:p>
              <a:p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  <a:t>Multiple discrete log problem			</a:t>
                </a:r>
                <a:r>
                  <a:rPr lang="en-US" sz="2400" dirty="0">
                    <a:solidFill>
                      <a:srgbClr val="008F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[This paper]</a:t>
                </a:r>
              </a:p>
              <a:p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  <a:t>One-round Even-Mansour cipher		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[FJM14]</a:t>
                </a:r>
                <a:r>
                  <a:rPr lang="en-US" sz="2400" dirty="0"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</a:p>
              <a:p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  <a:t>Merkle-</a:t>
                </a:r>
                <a:r>
                  <a:rPr lang="en-US" sz="3000" dirty="0" err="1">
                    <a:latin typeface="Radnika Medium" pitchFamily="2" charset="77"/>
                    <a:cs typeface="Arial" panose="020B0604020202020204" pitchFamily="34" charset="0"/>
                  </a:rPr>
                  <a:t>Damgård</a:t>
                </a:r>
                <a: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  <a:t> hash with random IV	</a:t>
                </a:r>
                <a:r>
                  <a:rPr lang="en-US" sz="2400" dirty="0">
                    <a:solidFill>
                      <a:schemeClr val="bg1">
                        <a:lumMod val="50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[CDGS17]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13411"/>
                <a:ext cx="10943492" cy="4863552"/>
              </a:xfrm>
              <a:blipFill>
                <a:blip r:embed="rId3"/>
                <a:stretch>
                  <a:fillRect l="-1159"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33046" y="3379949"/>
            <a:ext cx="11353800" cy="255993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adnika Medium" pitchFamily="2" charset="77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8207301" y="2688033"/>
            <a:ext cx="3549798" cy="1025058"/>
          </a:xfrm>
          <a:prstGeom prst="wedgeRoundRectCallout">
            <a:avLst>
              <a:gd name="adj1" fmla="val -73815"/>
              <a:gd name="adj2" fmla="val -36136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Is this </a:t>
            </a:r>
            <a:r>
              <a:rPr lang="en-US" sz="2400" dirty="0" err="1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dlog</a:t>
            </a:r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 attack</a:t>
            </a:r>
            <a:b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the best possible?!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0600" y="1371164"/>
            <a:ext cx="293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7030A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256-bit ECDL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13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9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6327"/>
            <a:ext cx="12192000" cy="4331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9581" y="3704772"/>
            <a:ext cx="4256037" cy="26234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Discrete log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073" y="2093004"/>
            <a:ext cx="1474758" cy="684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4" y="1169833"/>
            <a:ext cx="2871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Signatures</a:t>
            </a:r>
            <a:br>
              <a:rPr lang="en-US" sz="3200" dirty="0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(DSA and </a:t>
            </a:r>
            <a:r>
              <a:rPr lang="en-US" sz="2400" dirty="0" err="1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Schnorr</a:t>
            </a:r>
            <a:r>
              <a:rPr lang="en-US" sz="2400" dirty="0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04" y="2075906"/>
            <a:ext cx="1619617" cy="6842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47280"/>
          <a:stretch/>
        </p:blipFill>
        <p:spPr>
          <a:xfrm flipH="1">
            <a:off x="5606061" y="1819026"/>
            <a:ext cx="2460323" cy="9946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92271" y="981008"/>
            <a:ext cx="2871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DH key</a:t>
            </a:r>
            <a:br>
              <a:rPr lang="en-US" sz="3200" dirty="0">
                <a:ln w="0"/>
                <a:solidFill>
                  <a:srgbClr val="FF00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3200" dirty="0">
                <a:ln w="0"/>
                <a:solidFill>
                  <a:srgbClr val="FF00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exchange</a:t>
            </a:r>
            <a:endParaRPr lang="en-US" sz="2400" dirty="0">
              <a:ln w="0"/>
              <a:solidFill>
                <a:srgbClr val="FF0000"/>
              </a:solidFill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4002" y="1083780"/>
            <a:ext cx="189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206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DDH</a:t>
            </a:r>
            <a:endParaRPr lang="en-US" sz="2400" dirty="0">
              <a:ln w="0"/>
              <a:solidFill>
                <a:srgbClr val="002060"/>
              </a:solidFill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pic>
        <p:nvPicPr>
          <p:cNvPr id="3088" name="Picture 16" descr="ttp://clipart-library.com/img/1516177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78" y="1342006"/>
            <a:ext cx="3845332" cy="16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066384" y="889716"/>
            <a:ext cx="345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7F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Pairings</a:t>
            </a:r>
            <a:endParaRPr lang="en-US" sz="2400" dirty="0">
              <a:ln w="0"/>
              <a:solidFill>
                <a:srgbClr val="002060"/>
              </a:solidFill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-72930" y="4637714"/>
                <a:ext cx="6485468" cy="2158616"/>
              </a:xfrm>
              <a:prstGeom prst="cloud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Could there exist a generic </a:t>
                </a:r>
                <a:r>
                  <a:rPr lang="en-US" sz="2600" dirty="0" err="1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dlog</a:t>
                </a:r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preprocessing attack with </a:t>
                </a:r>
                <a14:m>
                  <m:oMath xmlns:m="http://schemas.openxmlformats.org/officeDocument/2006/math">
                    <m:r>
                      <a:rPr lang="en-US" sz="26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𝑆</m:t>
                    </m:r>
                    <m:r>
                      <a:rPr lang="en-US" sz="26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=</m:t>
                    </m:r>
                    <m:r>
                      <a:rPr lang="en-US" sz="26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𝑇</m:t>
                    </m:r>
                    <m:r>
                      <a:rPr lang="en-US" sz="26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=</m:t>
                    </m:r>
                    <m:sSup>
                      <m:sSup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6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6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1/10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930" y="4637714"/>
                <a:ext cx="6485468" cy="2158616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ular Callout 12"/>
          <p:cNvSpPr/>
          <p:nvPr/>
        </p:nvSpPr>
        <p:spPr>
          <a:xfrm>
            <a:off x="6769757" y="5203777"/>
            <a:ext cx="4557605" cy="1553884"/>
          </a:xfrm>
          <a:prstGeom prst="wedgeRoundRectCallout">
            <a:avLst>
              <a:gd name="adj1" fmla="val -64290"/>
              <a:gd name="adj2" fmla="val 922"/>
              <a:gd name="adj3" fmla="val 1666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Preprocessing attacks might make us worry about 256-bit EC groups</a:t>
            </a:r>
            <a:endParaRPr lang="en-US" dirty="0">
              <a:solidFill>
                <a:schemeClr val="bg1"/>
              </a:solidFill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14</a:t>
            </a:fld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6327"/>
            <a:ext cx="12192000" cy="4331673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074985" y="1846385"/>
            <a:ext cx="6110213" cy="2961539"/>
          </a:xfrm>
          <a:custGeom>
            <a:avLst/>
            <a:gdLst>
              <a:gd name="connsiteX0" fmla="*/ 2901461 w 6110213"/>
              <a:gd name="connsiteY0" fmla="*/ 52753 h 3253153"/>
              <a:gd name="connsiteX1" fmla="*/ 5556738 w 6110213"/>
              <a:gd name="connsiteY1" fmla="*/ 492369 h 3253153"/>
              <a:gd name="connsiteX2" fmla="*/ 5627077 w 6110213"/>
              <a:gd name="connsiteY2" fmla="*/ 527538 h 3253153"/>
              <a:gd name="connsiteX3" fmla="*/ 5732584 w 6110213"/>
              <a:gd name="connsiteY3" fmla="*/ 597877 h 3253153"/>
              <a:gd name="connsiteX4" fmla="*/ 5838092 w 6110213"/>
              <a:gd name="connsiteY4" fmla="*/ 685800 h 3253153"/>
              <a:gd name="connsiteX5" fmla="*/ 5873261 w 6110213"/>
              <a:gd name="connsiteY5" fmla="*/ 738553 h 3253153"/>
              <a:gd name="connsiteX6" fmla="*/ 5890846 w 6110213"/>
              <a:gd name="connsiteY6" fmla="*/ 826477 h 3253153"/>
              <a:gd name="connsiteX7" fmla="*/ 5926015 w 6110213"/>
              <a:gd name="connsiteY7" fmla="*/ 967153 h 3253153"/>
              <a:gd name="connsiteX8" fmla="*/ 5961184 w 6110213"/>
              <a:gd name="connsiteY8" fmla="*/ 1424353 h 3253153"/>
              <a:gd name="connsiteX9" fmla="*/ 6031523 w 6110213"/>
              <a:gd name="connsiteY9" fmla="*/ 1987061 h 3253153"/>
              <a:gd name="connsiteX10" fmla="*/ 6084277 w 6110213"/>
              <a:gd name="connsiteY10" fmla="*/ 2039815 h 3253153"/>
              <a:gd name="connsiteX11" fmla="*/ 6066692 w 6110213"/>
              <a:gd name="connsiteY11" fmla="*/ 2373923 h 3253153"/>
              <a:gd name="connsiteX12" fmla="*/ 5996353 w 6110213"/>
              <a:gd name="connsiteY12" fmla="*/ 2479430 h 3253153"/>
              <a:gd name="connsiteX13" fmla="*/ 5943600 w 6110213"/>
              <a:gd name="connsiteY13" fmla="*/ 2549769 h 3253153"/>
              <a:gd name="connsiteX14" fmla="*/ 5785338 w 6110213"/>
              <a:gd name="connsiteY14" fmla="*/ 2690446 h 3253153"/>
              <a:gd name="connsiteX15" fmla="*/ 5679830 w 6110213"/>
              <a:gd name="connsiteY15" fmla="*/ 2760784 h 3253153"/>
              <a:gd name="connsiteX16" fmla="*/ 5539153 w 6110213"/>
              <a:gd name="connsiteY16" fmla="*/ 2813538 h 3253153"/>
              <a:gd name="connsiteX17" fmla="*/ 5468815 w 6110213"/>
              <a:gd name="connsiteY17" fmla="*/ 2831123 h 3253153"/>
              <a:gd name="connsiteX18" fmla="*/ 5363307 w 6110213"/>
              <a:gd name="connsiteY18" fmla="*/ 2866292 h 3253153"/>
              <a:gd name="connsiteX19" fmla="*/ 4659923 w 6110213"/>
              <a:gd name="connsiteY19" fmla="*/ 2866292 h 3253153"/>
              <a:gd name="connsiteX20" fmla="*/ 4624753 w 6110213"/>
              <a:gd name="connsiteY20" fmla="*/ 2901461 h 3253153"/>
              <a:gd name="connsiteX21" fmla="*/ 4501661 w 6110213"/>
              <a:gd name="connsiteY21" fmla="*/ 2954215 h 3253153"/>
              <a:gd name="connsiteX22" fmla="*/ 4431323 w 6110213"/>
              <a:gd name="connsiteY22" fmla="*/ 2971800 h 3253153"/>
              <a:gd name="connsiteX23" fmla="*/ 4378569 w 6110213"/>
              <a:gd name="connsiteY23" fmla="*/ 2989384 h 3253153"/>
              <a:gd name="connsiteX24" fmla="*/ 4114800 w 6110213"/>
              <a:gd name="connsiteY24" fmla="*/ 3024553 h 3253153"/>
              <a:gd name="connsiteX25" fmla="*/ 2919046 w 6110213"/>
              <a:gd name="connsiteY25" fmla="*/ 3006969 h 3253153"/>
              <a:gd name="connsiteX26" fmla="*/ 2795953 w 6110213"/>
              <a:gd name="connsiteY26" fmla="*/ 2989384 h 3253153"/>
              <a:gd name="connsiteX27" fmla="*/ 2092569 w 6110213"/>
              <a:gd name="connsiteY27" fmla="*/ 2971800 h 3253153"/>
              <a:gd name="connsiteX28" fmla="*/ 2004646 w 6110213"/>
              <a:gd name="connsiteY28" fmla="*/ 2954215 h 3253153"/>
              <a:gd name="connsiteX29" fmla="*/ 1951892 w 6110213"/>
              <a:gd name="connsiteY29" fmla="*/ 2971800 h 3253153"/>
              <a:gd name="connsiteX30" fmla="*/ 1863969 w 6110213"/>
              <a:gd name="connsiteY30" fmla="*/ 3059723 h 3253153"/>
              <a:gd name="connsiteX31" fmla="*/ 1793630 w 6110213"/>
              <a:gd name="connsiteY31" fmla="*/ 3112477 h 3253153"/>
              <a:gd name="connsiteX32" fmla="*/ 1740877 w 6110213"/>
              <a:gd name="connsiteY32" fmla="*/ 3165230 h 3253153"/>
              <a:gd name="connsiteX33" fmla="*/ 1582615 w 6110213"/>
              <a:gd name="connsiteY33" fmla="*/ 3235569 h 3253153"/>
              <a:gd name="connsiteX34" fmla="*/ 1529861 w 6110213"/>
              <a:gd name="connsiteY34" fmla="*/ 3253153 h 3253153"/>
              <a:gd name="connsiteX35" fmla="*/ 1178169 w 6110213"/>
              <a:gd name="connsiteY35" fmla="*/ 3235569 h 3253153"/>
              <a:gd name="connsiteX36" fmla="*/ 1019907 w 6110213"/>
              <a:gd name="connsiteY36" fmla="*/ 3094892 h 3253153"/>
              <a:gd name="connsiteX37" fmla="*/ 949569 w 6110213"/>
              <a:gd name="connsiteY37" fmla="*/ 2989384 h 3253153"/>
              <a:gd name="connsiteX38" fmla="*/ 914400 w 6110213"/>
              <a:gd name="connsiteY38" fmla="*/ 2936630 h 3253153"/>
              <a:gd name="connsiteX39" fmla="*/ 826477 w 6110213"/>
              <a:gd name="connsiteY39" fmla="*/ 2848707 h 3253153"/>
              <a:gd name="connsiteX40" fmla="*/ 791307 w 6110213"/>
              <a:gd name="connsiteY40" fmla="*/ 2795953 h 3253153"/>
              <a:gd name="connsiteX41" fmla="*/ 720969 w 6110213"/>
              <a:gd name="connsiteY41" fmla="*/ 2760784 h 3253153"/>
              <a:gd name="connsiteX42" fmla="*/ 562707 w 6110213"/>
              <a:gd name="connsiteY42" fmla="*/ 2637692 h 3253153"/>
              <a:gd name="connsiteX43" fmla="*/ 509953 w 6110213"/>
              <a:gd name="connsiteY43" fmla="*/ 2584938 h 3253153"/>
              <a:gd name="connsiteX44" fmla="*/ 334107 w 6110213"/>
              <a:gd name="connsiteY44" fmla="*/ 2461846 h 3253153"/>
              <a:gd name="connsiteX45" fmla="*/ 193430 w 6110213"/>
              <a:gd name="connsiteY45" fmla="*/ 2338753 h 3253153"/>
              <a:gd name="connsiteX46" fmla="*/ 158261 w 6110213"/>
              <a:gd name="connsiteY46" fmla="*/ 2286000 h 3253153"/>
              <a:gd name="connsiteX47" fmla="*/ 87923 w 6110213"/>
              <a:gd name="connsiteY47" fmla="*/ 2145323 h 3253153"/>
              <a:gd name="connsiteX48" fmla="*/ 52753 w 6110213"/>
              <a:gd name="connsiteY48" fmla="*/ 1969477 h 3253153"/>
              <a:gd name="connsiteX49" fmla="*/ 35169 w 6110213"/>
              <a:gd name="connsiteY49" fmla="*/ 1899138 h 3253153"/>
              <a:gd name="connsiteX50" fmla="*/ 0 w 6110213"/>
              <a:gd name="connsiteY50" fmla="*/ 1723292 h 3253153"/>
              <a:gd name="connsiteX51" fmla="*/ 17584 w 6110213"/>
              <a:gd name="connsiteY51" fmla="*/ 1107830 h 3253153"/>
              <a:gd name="connsiteX52" fmla="*/ 35169 w 6110213"/>
              <a:gd name="connsiteY52" fmla="*/ 1055077 h 3253153"/>
              <a:gd name="connsiteX53" fmla="*/ 87923 w 6110213"/>
              <a:gd name="connsiteY53" fmla="*/ 1002323 h 3253153"/>
              <a:gd name="connsiteX54" fmla="*/ 158261 w 6110213"/>
              <a:gd name="connsiteY54" fmla="*/ 896815 h 3253153"/>
              <a:gd name="connsiteX55" fmla="*/ 263769 w 6110213"/>
              <a:gd name="connsiteY55" fmla="*/ 791307 h 3253153"/>
              <a:gd name="connsiteX56" fmla="*/ 316523 w 6110213"/>
              <a:gd name="connsiteY56" fmla="*/ 720969 h 3253153"/>
              <a:gd name="connsiteX57" fmla="*/ 351692 w 6110213"/>
              <a:gd name="connsiteY57" fmla="*/ 668215 h 3253153"/>
              <a:gd name="connsiteX58" fmla="*/ 422030 w 6110213"/>
              <a:gd name="connsiteY58" fmla="*/ 615461 h 3253153"/>
              <a:gd name="connsiteX59" fmla="*/ 527538 w 6110213"/>
              <a:gd name="connsiteY59" fmla="*/ 545123 h 3253153"/>
              <a:gd name="connsiteX60" fmla="*/ 738553 w 6110213"/>
              <a:gd name="connsiteY60" fmla="*/ 422030 h 3253153"/>
              <a:gd name="connsiteX61" fmla="*/ 844061 w 6110213"/>
              <a:gd name="connsiteY61" fmla="*/ 386861 h 3253153"/>
              <a:gd name="connsiteX62" fmla="*/ 949569 w 6110213"/>
              <a:gd name="connsiteY62" fmla="*/ 369277 h 3253153"/>
              <a:gd name="connsiteX63" fmla="*/ 1178169 w 6110213"/>
              <a:gd name="connsiteY63" fmla="*/ 334107 h 3253153"/>
              <a:gd name="connsiteX64" fmla="*/ 1266092 w 6110213"/>
              <a:gd name="connsiteY64" fmla="*/ 298938 h 3253153"/>
              <a:gd name="connsiteX65" fmla="*/ 1389184 w 6110213"/>
              <a:gd name="connsiteY65" fmla="*/ 281353 h 3253153"/>
              <a:gd name="connsiteX66" fmla="*/ 1441938 w 6110213"/>
              <a:gd name="connsiteY66" fmla="*/ 263769 h 3253153"/>
              <a:gd name="connsiteX67" fmla="*/ 1529861 w 6110213"/>
              <a:gd name="connsiteY67" fmla="*/ 246184 h 3253153"/>
              <a:gd name="connsiteX68" fmla="*/ 1652953 w 6110213"/>
              <a:gd name="connsiteY68" fmla="*/ 211015 h 3253153"/>
              <a:gd name="connsiteX69" fmla="*/ 1776046 w 6110213"/>
              <a:gd name="connsiteY69" fmla="*/ 193430 h 3253153"/>
              <a:gd name="connsiteX70" fmla="*/ 1846384 w 6110213"/>
              <a:gd name="connsiteY70" fmla="*/ 175846 h 3253153"/>
              <a:gd name="connsiteX71" fmla="*/ 2004646 w 6110213"/>
              <a:gd name="connsiteY71" fmla="*/ 158261 h 3253153"/>
              <a:gd name="connsiteX72" fmla="*/ 2321169 w 6110213"/>
              <a:gd name="connsiteY72" fmla="*/ 123092 h 3253153"/>
              <a:gd name="connsiteX73" fmla="*/ 2409092 w 6110213"/>
              <a:gd name="connsiteY73" fmla="*/ 87923 h 3253153"/>
              <a:gd name="connsiteX74" fmla="*/ 2532184 w 6110213"/>
              <a:gd name="connsiteY74" fmla="*/ 52753 h 3253153"/>
              <a:gd name="connsiteX75" fmla="*/ 2655277 w 6110213"/>
              <a:gd name="connsiteY75" fmla="*/ 0 h 3253153"/>
              <a:gd name="connsiteX76" fmla="*/ 2989384 w 6110213"/>
              <a:gd name="connsiteY76" fmla="*/ 17584 h 3253153"/>
              <a:gd name="connsiteX77" fmla="*/ 3042138 w 6110213"/>
              <a:gd name="connsiteY77" fmla="*/ 35169 h 325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110213" h="3253153">
                <a:moveTo>
                  <a:pt x="2901461" y="52753"/>
                </a:moveTo>
                <a:cubicBezTo>
                  <a:pt x="3781179" y="228701"/>
                  <a:pt x="4672778" y="339149"/>
                  <a:pt x="5556738" y="492369"/>
                </a:cubicBezTo>
                <a:cubicBezTo>
                  <a:pt x="5582567" y="496846"/>
                  <a:pt x="5604599" y="514051"/>
                  <a:pt x="5627077" y="527538"/>
                </a:cubicBezTo>
                <a:cubicBezTo>
                  <a:pt x="5663322" y="549285"/>
                  <a:pt x="5697415" y="574431"/>
                  <a:pt x="5732584" y="597877"/>
                </a:cubicBezTo>
                <a:cubicBezTo>
                  <a:pt x="5784457" y="632459"/>
                  <a:pt x="5795779" y="635024"/>
                  <a:pt x="5838092" y="685800"/>
                </a:cubicBezTo>
                <a:cubicBezTo>
                  <a:pt x="5851622" y="702035"/>
                  <a:pt x="5861538" y="720969"/>
                  <a:pt x="5873261" y="738553"/>
                </a:cubicBezTo>
                <a:cubicBezTo>
                  <a:pt x="5879123" y="767861"/>
                  <a:pt x="5884125" y="797354"/>
                  <a:pt x="5890846" y="826477"/>
                </a:cubicBezTo>
                <a:cubicBezTo>
                  <a:pt x="5901715" y="873574"/>
                  <a:pt x="5926015" y="967153"/>
                  <a:pt x="5926015" y="967153"/>
                </a:cubicBezTo>
                <a:cubicBezTo>
                  <a:pt x="5945775" y="1164747"/>
                  <a:pt x="5951372" y="1198665"/>
                  <a:pt x="5961184" y="1424353"/>
                </a:cubicBezTo>
                <a:cubicBezTo>
                  <a:pt x="5997714" y="2264543"/>
                  <a:pt x="5830183" y="1819279"/>
                  <a:pt x="6031523" y="1987061"/>
                </a:cubicBezTo>
                <a:cubicBezTo>
                  <a:pt x="6050628" y="2002981"/>
                  <a:pt x="6066692" y="2022230"/>
                  <a:pt x="6084277" y="2039815"/>
                </a:cubicBezTo>
                <a:cubicBezTo>
                  <a:pt x="6117799" y="2173907"/>
                  <a:pt x="6125515" y="2168041"/>
                  <a:pt x="6066692" y="2373923"/>
                </a:cubicBezTo>
                <a:cubicBezTo>
                  <a:pt x="6055080" y="2414565"/>
                  <a:pt x="6021713" y="2445615"/>
                  <a:pt x="5996353" y="2479430"/>
                </a:cubicBezTo>
                <a:cubicBezTo>
                  <a:pt x="5978769" y="2502876"/>
                  <a:pt x="5962899" y="2527713"/>
                  <a:pt x="5943600" y="2549769"/>
                </a:cubicBezTo>
                <a:cubicBezTo>
                  <a:pt x="5897625" y="2602312"/>
                  <a:pt x="5841534" y="2649576"/>
                  <a:pt x="5785338" y="2690446"/>
                </a:cubicBezTo>
                <a:cubicBezTo>
                  <a:pt x="5751154" y="2715307"/>
                  <a:pt x="5720836" y="2750532"/>
                  <a:pt x="5679830" y="2760784"/>
                </a:cubicBezTo>
                <a:cubicBezTo>
                  <a:pt x="5499284" y="2805922"/>
                  <a:pt x="5723062" y="2744572"/>
                  <a:pt x="5539153" y="2813538"/>
                </a:cubicBezTo>
                <a:cubicBezTo>
                  <a:pt x="5516524" y="2822024"/>
                  <a:pt x="5491963" y="2824178"/>
                  <a:pt x="5468815" y="2831123"/>
                </a:cubicBezTo>
                <a:cubicBezTo>
                  <a:pt x="5433307" y="2841776"/>
                  <a:pt x="5363307" y="2866292"/>
                  <a:pt x="5363307" y="2866292"/>
                </a:cubicBezTo>
                <a:cubicBezTo>
                  <a:pt x="5091688" y="2811967"/>
                  <a:pt x="5184706" y="2823742"/>
                  <a:pt x="4659923" y="2866292"/>
                </a:cubicBezTo>
                <a:cubicBezTo>
                  <a:pt x="4643398" y="2867632"/>
                  <a:pt x="4638548" y="2892265"/>
                  <a:pt x="4624753" y="2901461"/>
                </a:cubicBezTo>
                <a:cubicBezTo>
                  <a:pt x="4589584" y="2924907"/>
                  <a:pt x="4542691" y="2942492"/>
                  <a:pt x="4501661" y="2954215"/>
                </a:cubicBezTo>
                <a:cubicBezTo>
                  <a:pt x="4478423" y="2960855"/>
                  <a:pt x="4454561" y="2965161"/>
                  <a:pt x="4431323" y="2971800"/>
                </a:cubicBezTo>
                <a:cubicBezTo>
                  <a:pt x="4413500" y="2976892"/>
                  <a:pt x="4396745" y="2985749"/>
                  <a:pt x="4378569" y="2989384"/>
                </a:cubicBezTo>
                <a:cubicBezTo>
                  <a:pt x="4338107" y="2997476"/>
                  <a:pt x="4149052" y="3020272"/>
                  <a:pt x="4114800" y="3024553"/>
                </a:cubicBezTo>
                <a:lnTo>
                  <a:pt x="2919046" y="3006969"/>
                </a:lnTo>
                <a:cubicBezTo>
                  <a:pt x="2877613" y="3005864"/>
                  <a:pt x="2837363" y="2991146"/>
                  <a:pt x="2795953" y="2989384"/>
                </a:cubicBezTo>
                <a:cubicBezTo>
                  <a:pt x="2561630" y="2979413"/>
                  <a:pt x="2327030" y="2977661"/>
                  <a:pt x="2092569" y="2971800"/>
                </a:cubicBezTo>
                <a:cubicBezTo>
                  <a:pt x="2063261" y="2965938"/>
                  <a:pt x="2034534" y="2954215"/>
                  <a:pt x="2004646" y="2954215"/>
                </a:cubicBezTo>
                <a:cubicBezTo>
                  <a:pt x="1986110" y="2954215"/>
                  <a:pt x="1966721" y="2960678"/>
                  <a:pt x="1951892" y="2971800"/>
                </a:cubicBezTo>
                <a:cubicBezTo>
                  <a:pt x="1918734" y="2996668"/>
                  <a:pt x="1897127" y="3034855"/>
                  <a:pt x="1863969" y="3059723"/>
                </a:cubicBezTo>
                <a:cubicBezTo>
                  <a:pt x="1840523" y="3077308"/>
                  <a:pt x="1815882" y="3093404"/>
                  <a:pt x="1793630" y="3112477"/>
                </a:cubicBezTo>
                <a:cubicBezTo>
                  <a:pt x="1774749" y="3128661"/>
                  <a:pt x="1759981" y="3149310"/>
                  <a:pt x="1740877" y="3165230"/>
                </a:cubicBezTo>
                <a:cubicBezTo>
                  <a:pt x="1685143" y="3211676"/>
                  <a:pt x="1659295" y="3210010"/>
                  <a:pt x="1582615" y="3235569"/>
                </a:cubicBezTo>
                <a:lnTo>
                  <a:pt x="1529861" y="3253153"/>
                </a:lnTo>
                <a:cubicBezTo>
                  <a:pt x="1412630" y="3247292"/>
                  <a:pt x="1293434" y="3257735"/>
                  <a:pt x="1178169" y="3235569"/>
                </a:cubicBezTo>
                <a:cubicBezTo>
                  <a:pt x="1106797" y="3221844"/>
                  <a:pt x="1057445" y="3148518"/>
                  <a:pt x="1019907" y="3094892"/>
                </a:cubicBezTo>
                <a:cubicBezTo>
                  <a:pt x="995668" y="3060265"/>
                  <a:pt x="973015" y="3024553"/>
                  <a:pt x="949569" y="2989384"/>
                </a:cubicBezTo>
                <a:cubicBezTo>
                  <a:pt x="937846" y="2971799"/>
                  <a:pt x="929344" y="2951574"/>
                  <a:pt x="914400" y="2936630"/>
                </a:cubicBezTo>
                <a:cubicBezTo>
                  <a:pt x="885092" y="2907322"/>
                  <a:pt x="849468" y="2883193"/>
                  <a:pt x="826477" y="2848707"/>
                </a:cubicBezTo>
                <a:cubicBezTo>
                  <a:pt x="814754" y="2831122"/>
                  <a:pt x="807543" y="2809483"/>
                  <a:pt x="791307" y="2795953"/>
                </a:cubicBezTo>
                <a:cubicBezTo>
                  <a:pt x="771169" y="2779172"/>
                  <a:pt x="741438" y="2777159"/>
                  <a:pt x="720969" y="2760784"/>
                </a:cubicBezTo>
                <a:cubicBezTo>
                  <a:pt x="551519" y="2625225"/>
                  <a:pt x="681590" y="2677321"/>
                  <a:pt x="562707" y="2637692"/>
                </a:cubicBezTo>
                <a:cubicBezTo>
                  <a:pt x="545122" y="2620107"/>
                  <a:pt x="528835" y="2601122"/>
                  <a:pt x="509953" y="2584938"/>
                </a:cubicBezTo>
                <a:cubicBezTo>
                  <a:pt x="464382" y="2545877"/>
                  <a:pt x="379513" y="2492117"/>
                  <a:pt x="334107" y="2461846"/>
                </a:cubicBezTo>
                <a:cubicBezTo>
                  <a:pt x="278336" y="2424666"/>
                  <a:pt x="234579" y="2400476"/>
                  <a:pt x="193430" y="2338753"/>
                </a:cubicBezTo>
                <a:cubicBezTo>
                  <a:pt x="181707" y="2321169"/>
                  <a:pt x="168381" y="2304553"/>
                  <a:pt x="158261" y="2286000"/>
                </a:cubicBezTo>
                <a:cubicBezTo>
                  <a:pt x="133156" y="2239974"/>
                  <a:pt x="87923" y="2145323"/>
                  <a:pt x="87923" y="2145323"/>
                </a:cubicBezTo>
                <a:cubicBezTo>
                  <a:pt x="76200" y="2086708"/>
                  <a:pt x="67250" y="2027469"/>
                  <a:pt x="52753" y="1969477"/>
                </a:cubicBezTo>
                <a:cubicBezTo>
                  <a:pt x="46892" y="1946031"/>
                  <a:pt x="39492" y="1922916"/>
                  <a:pt x="35169" y="1899138"/>
                </a:cubicBezTo>
                <a:cubicBezTo>
                  <a:pt x="2840" y="1721328"/>
                  <a:pt x="36112" y="1831631"/>
                  <a:pt x="0" y="1723292"/>
                </a:cubicBezTo>
                <a:cubicBezTo>
                  <a:pt x="5861" y="1518138"/>
                  <a:pt x="6797" y="1312784"/>
                  <a:pt x="17584" y="1107830"/>
                </a:cubicBezTo>
                <a:cubicBezTo>
                  <a:pt x="18558" y="1089320"/>
                  <a:pt x="24887" y="1070499"/>
                  <a:pt x="35169" y="1055077"/>
                </a:cubicBezTo>
                <a:cubicBezTo>
                  <a:pt x="48964" y="1034385"/>
                  <a:pt x="72655" y="1021953"/>
                  <a:pt x="87923" y="1002323"/>
                </a:cubicBezTo>
                <a:cubicBezTo>
                  <a:pt x="113873" y="968958"/>
                  <a:pt x="128373" y="926703"/>
                  <a:pt x="158261" y="896815"/>
                </a:cubicBezTo>
                <a:cubicBezTo>
                  <a:pt x="193430" y="861646"/>
                  <a:pt x="233927" y="831096"/>
                  <a:pt x="263769" y="791307"/>
                </a:cubicBezTo>
                <a:cubicBezTo>
                  <a:pt x="281354" y="767861"/>
                  <a:pt x="299488" y="744818"/>
                  <a:pt x="316523" y="720969"/>
                </a:cubicBezTo>
                <a:cubicBezTo>
                  <a:pt x="328807" y="703772"/>
                  <a:pt x="336748" y="683159"/>
                  <a:pt x="351692" y="668215"/>
                </a:cubicBezTo>
                <a:cubicBezTo>
                  <a:pt x="372416" y="647491"/>
                  <a:pt x="398020" y="632268"/>
                  <a:pt x="422030" y="615461"/>
                </a:cubicBezTo>
                <a:cubicBezTo>
                  <a:pt x="456657" y="591222"/>
                  <a:pt x="497650" y="575012"/>
                  <a:pt x="527538" y="545123"/>
                </a:cubicBezTo>
                <a:cubicBezTo>
                  <a:pt x="596987" y="475672"/>
                  <a:pt x="595546" y="469699"/>
                  <a:pt x="738553" y="422030"/>
                </a:cubicBezTo>
                <a:cubicBezTo>
                  <a:pt x="773722" y="410307"/>
                  <a:pt x="808096" y="395852"/>
                  <a:pt x="844061" y="386861"/>
                </a:cubicBezTo>
                <a:cubicBezTo>
                  <a:pt x="878651" y="378214"/>
                  <a:pt x="914607" y="376269"/>
                  <a:pt x="949569" y="369277"/>
                </a:cubicBezTo>
                <a:cubicBezTo>
                  <a:pt x="1139945" y="331202"/>
                  <a:pt x="845346" y="371088"/>
                  <a:pt x="1178169" y="334107"/>
                </a:cubicBezTo>
                <a:cubicBezTo>
                  <a:pt x="1207477" y="322384"/>
                  <a:pt x="1235469" y="306594"/>
                  <a:pt x="1266092" y="298938"/>
                </a:cubicBezTo>
                <a:cubicBezTo>
                  <a:pt x="1306302" y="288886"/>
                  <a:pt x="1348542" y="289481"/>
                  <a:pt x="1389184" y="281353"/>
                </a:cubicBezTo>
                <a:cubicBezTo>
                  <a:pt x="1407360" y="277718"/>
                  <a:pt x="1423956" y="268265"/>
                  <a:pt x="1441938" y="263769"/>
                </a:cubicBezTo>
                <a:cubicBezTo>
                  <a:pt x="1470934" y="256520"/>
                  <a:pt x="1500865" y="253433"/>
                  <a:pt x="1529861" y="246184"/>
                </a:cubicBezTo>
                <a:cubicBezTo>
                  <a:pt x="1571259" y="235834"/>
                  <a:pt x="1611228" y="219956"/>
                  <a:pt x="1652953" y="211015"/>
                </a:cubicBezTo>
                <a:cubicBezTo>
                  <a:pt x="1693481" y="202331"/>
                  <a:pt x="1735267" y="200844"/>
                  <a:pt x="1776046" y="193430"/>
                </a:cubicBezTo>
                <a:cubicBezTo>
                  <a:pt x="1799824" y="189107"/>
                  <a:pt x="1822497" y="179521"/>
                  <a:pt x="1846384" y="175846"/>
                </a:cubicBezTo>
                <a:cubicBezTo>
                  <a:pt x="1898845" y="167775"/>
                  <a:pt x="1952033" y="165276"/>
                  <a:pt x="2004646" y="158261"/>
                </a:cubicBezTo>
                <a:cubicBezTo>
                  <a:pt x="2296519" y="119345"/>
                  <a:pt x="1843510" y="162898"/>
                  <a:pt x="2321169" y="123092"/>
                </a:cubicBezTo>
                <a:cubicBezTo>
                  <a:pt x="2350477" y="111369"/>
                  <a:pt x="2379147" y="97905"/>
                  <a:pt x="2409092" y="87923"/>
                </a:cubicBezTo>
                <a:cubicBezTo>
                  <a:pt x="2476020" y="65614"/>
                  <a:pt x="2472910" y="78156"/>
                  <a:pt x="2532184" y="52753"/>
                </a:cubicBezTo>
                <a:cubicBezTo>
                  <a:pt x="2684277" y="-12430"/>
                  <a:pt x="2531569" y="41234"/>
                  <a:pt x="2655277" y="0"/>
                </a:cubicBezTo>
                <a:cubicBezTo>
                  <a:pt x="2766646" y="5861"/>
                  <a:pt x="2878319" y="7487"/>
                  <a:pt x="2989384" y="17584"/>
                </a:cubicBezTo>
                <a:cubicBezTo>
                  <a:pt x="3007844" y="19262"/>
                  <a:pt x="3042138" y="35169"/>
                  <a:pt x="3042138" y="3516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" pitchFamily="2" charset="7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70" r="56560" b="45034"/>
          <a:stretch/>
        </p:blipFill>
        <p:spPr>
          <a:xfrm rot="3303397">
            <a:off x="656519" y="3501687"/>
            <a:ext cx="3373441" cy="2380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046695">
            <a:off x="5216228" y="5170798"/>
            <a:ext cx="1429127" cy="759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0695">
            <a:off x="4063103" y="5359832"/>
            <a:ext cx="1619617" cy="684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47280"/>
          <a:stretch/>
        </p:blipFill>
        <p:spPr>
          <a:xfrm rot="14700393" flipH="1">
            <a:off x="6250992" y="5519925"/>
            <a:ext cx="2460323" cy="994661"/>
          </a:xfrm>
          <a:prstGeom prst="rect">
            <a:avLst/>
          </a:prstGeom>
        </p:spPr>
      </p:pic>
      <p:pic>
        <p:nvPicPr>
          <p:cNvPr id="11" name="Picture 16" descr="ttp://clipart-library.com/img/1516177.pn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1"/>
          <a:stretch/>
        </p:blipFill>
        <p:spPr bwMode="auto">
          <a:xfrm rot="17066850">
            <a:off x="7093330" y="5270240"/>
            <a:ext cx="2716688" cy="16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74746" b="-3509"/>
          <a:stretch/>
        </p:blipFill>
        <p:spPr>
          <a:xfrm>
            <a:off x="0" y="5771398"/>
            <a:ext cx="12192000" cy="124590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adnika Medium" pitchFamily="2" charset="77"/>
                <a:cs typeface="Arial" panose="020B0604020202020204" pitchFamily="34" charset="0"/>
              </a:rPr>
              <a:t>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690687"/>
                <a:ext cx="10515602" cy="4486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Background: Preprocessing attacks are relevant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Preexisting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generic attack on discrete log</a:t>
                </a:r>
                <a:br>
                  <a:rPr lang="en-US" sz="28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12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Our results: Preprocessing lower-bounds and attacks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1/3</m:t>
                        </m:r>
                      </m:sup>
                    </m:sSup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generic dlog attack is optimal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Any such attack must use </a:t>
                </a:r>
                <a:r>
                  <a:rPr lang="en-US" sz="2800" u="sng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lots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of preprocessing: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2/3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New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preprocessing attack on DDH-like problem</a:t>
                </a:r>
                <a:b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2200" dirty="0">
                  <a:solidFill>
                    <a:schemeClr val="bg1">
                      <a:lumMod val="65000"/>
                    </a:schemeClr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Open questions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690687"/>
                <a:ext cx="10515602" cy="4486275"/>
              </a:xfrm>
              <a:blipFill>
                <a:blip r:embed="rId2"/>
                <a:stretch>
                  <a:fillRect l="-1448" t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16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2765941"/>
            <a:ext cx="745066" cy="78157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66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04825" y="674251"/>
                <a:ext cx="11258550" cy="367665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Theorem.</a:t>
                </a: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[Our paper]</a:t>
                </a:r>
                <a:b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Every generic </a:t>
                </a:r>
                <a:r>
                  <a:rPr lang="en-US" sz="3200" dirty="0" err="1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dlog</a:t>
                </a: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algorithm with preprocessing that: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bits of group-specific advice,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𝑇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online time, and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succeeds with probability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must satisfy: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𝑆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Ω</m:t>
                          </m:r>
                        </m:e>
                      </m:acc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(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𝜖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𝑁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674251"/>
                <a:ext cx="11258550" cy="3676650"/>
              </a:xfrm>
              <a:prstGeom prst="roundRect">
                <a:avLst/>
              </a:prstGeom>
              <a:blipFill>
                <a:blip r:embed="rId4"/>
                <a:stretch>
                  <a:fillRect b="-676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ular Callout 12"/>
          <p:cNvSpPr/>
          <p:nvPr/>
        </p:nvSpPr>
        <p:spPr>
          <a:xfrm>
            <a:off x="6593541" y="4401269"/>
            <a:ext cx="4034117" cy="1310118"/>
          </a:xfrm>
          <a:prstGeom prst="wedgeRoundRectCallout">
            <a:avLst>
              <a:gd name="adj1" fmla="val -64834"/>
              <a:gd name="adj2" fmla="val -55983"/>
              <a:gd name="adj3" fmla="val 16667"/>
            </a:avLst>
          </a:prstGeom>
          <a:solidFill>
            <a:srgbClr val="008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This bound is tight for the full range of parameters</a:t>
            </a:r>
            <a:b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(up to log factors)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17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52D6DD-ACA7-3748-8A54-04F13F3D2074}"/>
                  </a:ext>
                </a:extLst>
              </p:cNvPr>
              <p:cNvSpPr txBox="1"/>
              <p:nvPr/>
            </p:nvSpPr>
            <p:spPr>
              <a:xfrm>
                <a:off x="504823" y="4761153"/>
                <a:ext cx="11258551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Shou</a:t>
                </a:r>
                <a:r>
                  <a:rPr lang="en-US" sz="2600" dirty="0" err="1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p’s</a:t>
                </a:r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proof technique (1997) relies on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Radnika Medium" charset="0"/>
                        <a:cs typeface="Arial" panose="020B0604020202020204" pitchFamily="34" charset="0"/>
                      </a:rPr>
                      <m:t>𝒜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Radnika Medium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having no information</a:t>
                </a:r>
                <a:b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about the group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Radnika Medium" charset="0"/>
                        <a:cs typeface="Arial" panose="020B0604020202020204" pitchFamily="34" charset="0"/>
                      </a:rPr>
                      <m:t>𝔾</m:t>
                    </m:r>
                  </m:oMath>
                </a14:m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when it starts running</a:t>
                </a:r>
                <a:br>
                  <a:rPr lang="en-US" sz="28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endParaRPr lang="en-US" sz="14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  <a:p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  <a:sym typeface="Wingdings" pitchFamily="2" charset="2"/>
                  </a:rPr>
                  <a:t>	 Need different proof technique</a:t>
                </a:r>
                <a:endParaRPr lang="en-US" sz="26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52D6DD-ACA7-3748-8A54-04F13F3D2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3" y="4761153"/>
                <a:ext cx="11258551" cy="1538883"/>
              </a:xfrm>
              <a:prstGeom prst="rect">
                <a:avLst/>
              </a:prstGeom>
              <a:blipFill>
                <a:blip r:embed="rId5"/>
                <a:stretch>
                  <a:fillRect l="-902" t="-3279" b="-7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505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04825" y="4597560"/>
                <a:ext cx="11258550" cy="161274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:r>
                  <a:rPr lang="en-US" sz="3200" b="1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Theorem.</a:t>
                </a: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[Our paper]</a:t>
                </a:r>
                <a:b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Furthermore, the preprocessing time </a:t>
                </a:r>
                <a14:m>
                  <m:oMath xmlns:m="http://schemas.openxmlformats.org/officeDocument/2006/math">
                    <m:r>
                      <a:rPr lang="en-US" sz="32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must satisfy</a:t>
                </a:r>
                <a:b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𝑃𝑇</m:t>
                      </m:r>
                      <m:r>
                        <a:rPr lang="en-US" sz="3200" smtClean="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+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sSupPr>
                        <m:e>
                          <m:r>
                            <a:rPr lang="en-US" sz="320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Ω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(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𝜖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𝑁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4597560"/>
                <a:ext cx="11258550" cy="1612740"/>
              </a:xfrm>
              <a:prstGeom prst="roundRect">
                <a:avLst/>
              </a:prstGeom>
              <a:blipFill>
                <a:blip r:embed="rId3"/>
                <a:stretch>
                  <a:fillRect l="-336" t="-1515" b="-4545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04825" y="674251"/>
                <a:ext cx="11258550" cy="367665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Theorem.</a:t>
                </a: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[Our paper]</a:t>
                </a:r>
                <a:b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Every generic </a:t>
                </a:r>
                <a:r>
                  <a:rPr lang="en-US" sz="3200" dirty="0" err="1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dlog</a:t>
                </a: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algorithm with preprocessing that: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bits of group-specific advice,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uses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𝑇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online time, and</a:t>
                </a:r>
              </a:p>
              <a:p>
                <a:pPr marL="457200" indent="-457200">
                  <a:buFont typeface="Arial" charset="0"/>
                  <a:buChar char="•"/>
                </a:pPr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succeeds with probability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must satisfy: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𝑆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sSupPr>
                        <m:e>
                          <m:r>
                            <a:rPr lang="en-US" sz="320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𝑇</m:t>
                          </m:r>
                        </m:e>
                        <m:sup>
                          <m:r>
                            <a:rPr lang="en-US" sz="320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2</m:t>
                          </m:r>
                        </m:sup>
                      </m:sSup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Ω</m:t>
                          </m:r>
                        </m:e>
                      </m:acc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(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𝜖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𝑁</m:t>
                      </m:r>
                      <m:r>
                        <a:rPr lang="en-US" sz="320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674251"/>
                <a:ext cx="11258550" cy="3676650"/>
              </a:xfrm>
              <a:prstGeom prst="roundRect">
                <a:avLst/>
              </a:prstGeom>
              <a:blipFill>
                <a:blip r:embed="rId4"/>
                <a:stretch>
                  <a:fillRect b="-676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18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ular Callout 5"/>
              <p:cNvSpPr/>
              <p:nvPr/>
            </p:nvSpPr>
            <p:spPr>
              <a:xfrm>
                <a:off x="7491009" y="3609639"/>
                <a:ext cx="4071530" cy="992909"/>
              </a:xfrm>
              <a:prstGeom prst="wedgeRoundRectCallout">
                <a:avLst>
                  <a:gd name="adj1" fmla="val -40317"/>
                  <a:gd name="adj2" fmla="val 92154"/>
                  <a:gd name="adj3" fmla="val 16667"/>
                </a:avLst>
              </a:prstGeom>
              <a:solidFill>
                <a:srgbClr val="008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Online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4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1/3</m:t>
                        </m:r>
                      </m:sup>
                    </m:sSup>
                  </m:oMath>
                </a14:m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Ω</m:t>
                    </m:r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(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e>
                      <m:sup>
                        <m:r>
                          <a:rPr lang="en-US" sz="240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2/3</m:t>
                        </m:r>
                      </m:sup>
                    </m:sSup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preprocessing</a:t>
                </a:r>
              </a:p>
            </p:txBody>
          </p:sp>
        </mc:Choice>
        <mc:Fallback xmlns="">
          <p:sp>
            <p:nvSpPr>
              <p:cNvPr id="6" name="Rounded 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1009" y="3609639"/>
                <a:ext cx="4071530" cy="992909"/>
              </a:xfrm>
              <a:prstGeom prst="wedgeRoundRectCallout">
                <a:avLst>
                  <a:gd name="adj1" fmla="val -40317"/>
                  <a:gd name="adj2" fmla="val 92154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9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adnika Medium" pitchFamily="2" charset="77"/>
                <a:cs typeface="Arial" panose="020B0604020202020204" pitchFamily="34" charset="0"/>
              </a:rPr>
              <a:t>Reminder: Generic-group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723536" cy="4486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30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A group is defined by an injective </a:t>
                </a:r>
                <a:r>
                  <a:rPr lang="en-US" sz="2600" b="1" dirty="0">
                    <a:latin typeface="Radnika Medium" pitchFamily="2" charset="77"/>
                    <a:cs typeface="Arial" panose="020B0604020202020204" pitchFamily="34" charset="0"/>
                  </a:rPr>
                  <a:t>“labeling” function</a:t>
                </a:r>
                <a:b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</a:rPr>
                      <m:t>𝜎</m:t>
                    </m:r>
                    <m:r>
                      <a:rPr lang="en-US" sz="3000" b="0" i="1" smtClean="0">
                        <a:latin typeface="Cambria Math" charset="0"/>
                      </a:rPr>
                      <m:t>:  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ℤ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0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Algorithm has access to a </a:t>
                </a:r>
                <a:r>
                  <a:rPr lang="en-US" sz="2600" b="1" dirty="0">
                    <a:latin typeface="Radnika Medium" pitchFamily="2" charset="77"/>
                    <a:cs typeface="Arial" panose="020B0604020202020204" pitchFamily="34" charset="0"/>
                  </a:rPr>
                  <a:t>group-operation oracle</a:t>
                </a: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:</a:t>
                </a:r>
                <a:b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𝒪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3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3000" b="0" i="1" smtClean="0">
                        <a:latin typeface="Cambria Math" charset="0"/>
                      </a:rPr>
                      <m:t>  ↦    </m:t>
                    </m:r>
                    <m:r>
                      <a:rPr lang="en-US" sz="3000" b="0" i="1" smtClean="0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3000" b="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000" b="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E.g., A </a:t>
                </a:r>
                <a:r>
                  <a:rPr lang="en-US" sz="2600" dirty="0" err="1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dlog</a:t>
                </a:r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 algorithm takes as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𝜎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sym typeface="Wingdings"/>
                              </a:rPr>
                              <m:t>1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, 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𝜎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, representing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sym typeface="Wingdings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sym typeface="Wingdings"/>
                      </a:rPr>
                      <m:t>𝑔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sym typeface="Wingdings"/>
                      </a:rPr>
                      <m:t>,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𝑔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),</a:t>
                </a:r>
                <a:b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</a:br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make 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𝒪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, outputs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charset="0"/>
                        <a:sym typeface="Wingdings"/>
                      </a:rPr>
                      <m:t>𝑥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.</a:t>
                </a:r>
              </a:p>
              <a:p>
                <a:pPr marL="0" indent="0">
                  <a:buNone/>
                </a:pPr>
                <a:endParaRPr lang="en-US" sz="30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723536" cy="4486275"/>
              </a:xfrm>
              <a:blipFill>
                <a:blip r:embed="rId2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11200" y="2048932"/>
            <a:ext cx="10850536" cy="2150535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19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26327"/>
            <a:ext cx="12192000" cy="4331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69581" y="3704772"/>
            <a:ext cx="4256037" cy="26234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Discrete log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9073" y="2093004"/>
            <a:ext cx="1474758" cy="684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4" y="1169833"/>
            <a:ext cx="2871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Signatures</a:t>
            </a:r>
            <a:br>
              <a:rPr lang="en-US" sz="3200" dirty="0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(DSA and </a:t>
            </a:r>
            <a:r>
              <a:rPr lang="en-US" sz="2400" dirty="0" err="1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Schnorr</a:t>
            </a:r>
            <a:r>
              <a:rPr lang="en-US" sz="2400" dirty="0">
                <a:ln w="0"/>
                <a:solidFill>
                  <a:srgbClr val="00905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804" y="2075906"/>
            <a:ext cx="1619617" cy="6842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r="47280"/>
          <a:stretch/>
        </p:blipFill>
        <p:spPr>
          <a:xfrm flipH="1">
            <a:off x="5606061" y="1819026"/>
            <a:ext cx="2460323" cy="9946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92271" y="981008"/>
            <a:ext cx="2871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00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DH key</a:t>
            </a:r>
            <a:br>
              <a:rPr lang="en-US" sz="3200" dirty="0">
                <a:ln w="0"/>
                <a:solidFill>
                  <a:srgbClr val="FF00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3200" dirty="0">
                <a:ln w="0"/>
                <a:solidFill>
                  <a:srgbClr val="FF00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exchange</a:t>
            </a:r>
            <a:endParaRPr lang="en-US" sz="2400" dirty="0">
              <a:ln w="0"/>
              <a:solidFill>
                <a:srgbClr val="FF0000"/>
              </a:solidFill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4002" y="1083780"/>
            <a:ext cx="1899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206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DDH</a:t>
            </a:r>
            <a:endParaRPr lang="en-US" sz="2400" dirty="0">
              <a:ln w="0"/>
              <a:solidFill>
                <a:srgbClr val="002060"/>
              </a:solidFill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pic>
        <p:nvPicPr>
          <p:cNvPr id="3088" name="Picture 16" descr="ttp://clipart-library.com/img/1516177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78" y="1342006"/>
            <a:ext cx="3845332" cy="16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066384" y="889716"/>
            <a:ext cx="345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F7F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Pairings</a:t>
            </a:r>
            <a:endParaRPr lang="en-US" sz="2400" dirty="0">
              <a:ln w="0"/>
              <a:solidFill>
                <a:srgbClr val="002060"/>
              </a:solidFill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Radnika Medium" pitchFamily="2" charset="77"/>
                <a:cs typeface="Arial" panose="020B0604020202020204" pitchFamily="34" charset="0"/>
              </a:rPr>
              <a:t>We prove the lower bound using an incompressibility argument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29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Use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𝒜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to compress the mapping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𝜎</m:t>
                    </m:r>
                    <m:r>
                      <a:rPr lang="en-US" sz="2500" b="0" i="1" smtClean="0">
                        <a:latin typeface="Cambria Math" charset="0"/>
                      </a:rPr>
                      <m:t>: 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charset="0"/>
                          </a:rPr>
                          <m:t>ℤ</m:t>
                        </m:r>
                      </m:e>
                      <m:sub>
                        <m:r>
                          <a:rPr lang="en-US" sz="2500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2500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5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500" b="0" dirty="0">
                    <a:latin typeface="Radnika Medium" pitchFamily="2" charset="77"/>
                    <a:cs typeface="Arial" panose="020B0604020202020204" pitchFamily="34" charset="0"/>
                  </a:rPr>
                  <a:t> that defines the group</a:t>
                </a:r>
                <a:br>
                  <a:rPr lang="en-US" sz="2500" b="0" dirty="0">
                    <a:latin typeface="Radnika Medium" pitchFamily="2" charset="77"/>
                    <a:cs typeface="Arial" panose="020B0604020202020204" pitchFamily="34" charset="0"/>
                  </a:rPr>
                </a:br>
                <a:br>
                  <a:rPr lang="en-US" sz="2600" b="0" dirty="0">
                    <a:latin typeface="Radnika Medium" pitchFamily="2" charset="77"/>
                    <a:cs typeface="Arial" panose="020B0604020202020204" pitchFamily="34" charset="0"/>
                  </a:rPr>
                </a:br>
                <a:br>
                  <a:rPr lang="en-US" b="0" dirty="0">
                    <a:latin typeface="Radnika Medium" pitchFamily="2" charset="77"/>
                    <a:cs typeface="Arial" panose="020B0604020202020204" pitchFamily="34" charset="0"/>
                  </a:rPr>
                </a:br>
                <a:br>
                  <a:rPr lang="en-US" b="0" dirty="0">
                    <a:latin typeface="Radnika Medium" pitchFamily="2" charset="77"/>
                    <a:cs typeface="Arial" panose="020B0604020202020204" pitchFamily="34" charset="0"/>
                  </a:rPr>
                </a:br>
                <a:br>
                  <a:rPr lang="en-US" b="0" dirty="0">
                    <a:latin typeface="Radnika Medium" pitchFamily="2" charset="77"/>
                    <a:cs typeface="Arial" panose="020B0604020202020204" pitchFamily="34" charset="0"/>
                  </a:rPr>
                </a:br>
                <a:br>
                  <a:rPr lang="en-US" b="0" dirty="0">
                    <a:latin typeface="Radnika Medium" pitchFamily="2" charset="77"/>
                    <a:cs typeface="Arial" panose="020B0604020202020204" pitchFamily="34" charset="0"/>
                  </a:rPr>
                </a:br>
                <a:br>
                  <a:rPr lang="en-US" b="0" dirty="0">
                    <a:latin typeface="Radnika Medium" pitchFamily="2" charset="77"/>
                    <a:cs typeface="Arial" panose="020B0604020202020204" pitchFamily="34" charset="0"/>
                  </a:rPr>
                </a:br>
                <a:b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b="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r>
                  <a:rPr lang="en-US" sz="2500" dirty="0" err="1">
                    <a:latin typeface="Radnika Medium" pitchFamily="2" charset="77"/>
                    <a:cs typeface="Arial" panose="020B0604020202020204" pitchFamily="34" charset="0"/>
                  </a:rPr>
                  <a:t>Adv</a:t>
                </a:r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𝒜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uses advice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𝑆</m:t>
                    </m:r>
                    <m:r>
                      <a:rPr lang="en-US" sz="25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and online time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500" b="0" dirty="0">
                    <a:latin typeface="Radnika Medium" pitchFamily="2" charset="77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5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500" b="0" i="1" smtClean="0">
                        <a:latin typeface="Cambria Math" charset="0"/>
                      </a:rPr>
                      <m:t>=</m:t>
                    </m:r>
                    <m:r>
                      <a:rPr lang="en-US" sz="2500" b="0" i="1" smtClean="0">
                        <a:latin typeface="Cambria Math" charset="0"/>
                      </a:rPr>
                      <m:t>𝑜</m:t>
                    </m:r>
                    <m:r>
                      <a:rPr lang="en-US" sz="2500" b="0" i="1" smtClean="0">
                        <a:latin typeface="Cambria Math" charset="0"/>
                      </a:rPr>
                      <m:t>(</m:t>
                    </m:r>
                    <m:r>
                      <a:rPr lang="en-US" sz="2500" b="0" i="1" smtClean="0">
                        <a:latin typeface="Cambria Math" charset="0"/>
                      </a:rPr>
                      <m:t>𝑁</m:t>
                    </m:r>
                    <m:r>
                      <a:rPr lang="en-US" sz="2500" b="0" i="1" smtClean="0">
                        <a:latin typeface="Cambria Math" charset="0"/>
                      </a:rPr>
                      <m:t>)</m:t>
                    </m:r>
                  </m:oMath>
                </a14:m>
                <a:br>
                  <a:rPr lang="en-US" sz="2500" b="0" dirty="0">
                    <a:latin typeface="Radnika Medium" pitchFamily="2" charset="77"/>
                    <a:cs typeface="Arial" panose="020B0604020202020204" pitchFamily="34" charset="0"/>
                  </a:rPr>
                </a:br>
                <a:r>
                  <a:rPr lang="en-US" sz="2500" b="0" dirty="0">
                    <a:latin typeface="Radnika Medium" pitchFamily="2" charset="77"/>
                    <a:cs typeface="Arial" panose="020B0604020202020204" pitchFamily="34" charset="0"/>
                  </a:rPr>
                  <a:t>					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Encoder compresses well</a:t>
                </a:r>
              </a:p>
              <a:p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Random string is incompressible	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Lower bound on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𝑇</m:t>
                    </m:r>
                  </m:oMath>
                </a14:m>
                <a:endParaRPr lang="en-US" sz="25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2993"/>
              </a:xfrm>
              <a:blipFill>
                <a:blip r:embed="rId2"/>
                <a:stretch>
                  <a:fillRect l="-844" t="-2128" b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681540" y="3296781"/>
            <a:ext cx="1606358" cy="149813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81540" y="2819169"/>
            <a:ext cx="1606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Encoder</a:t>
            </a:r>
            <a:endParaRPr lang="en-US" sz="2800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4621" y="2819169"/>
            <a:ext cx="1606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Decoder</a:t>
            </a:r>
            <a:endParaRPr lang="en-US" sz="2800" dirty="0"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endCxn id="4" idx="1"/>
          </p:cNvCxnSpPr>
          <p:nvPr/>
        </p:nvCxnSpPr>
        <p:spPr>
          <a:xfrm>
            <a:off x="2060229" y="4038374"/>
            <a:ext cx="621311" cy="747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657886" y="4045850"/>
            <a:ext cx="637947" cy="1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4" idx="1"/>
          </p:cNvCxnSpPr>
          <p:nvPr/>
        </p:nvCxnSpPr>
        <p:spPr>
          <a:xfrm>
            <a:off x="4315960" y="4112112"/>
            <a:ext cx="1091318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7278" y="3819724"/>
                <a:ext cx="1447919" cy="584775"/>
              </a:xfrm>
              <a:prstGeom prst="rect">
                <a:avLst/>
              </a:prstGeom>
              <a:solidFill>
                <a:srgbClr val="00FA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latin typeface="Radnika Medium" pitchFamily="2" charset="77"/>
                          <a:cs typeface="Arial" panose="020B0604020202020204" pitchFamily="34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Radnika Medium" pitchFamily="2" charset="77"/>
                          <a:cs typeface="Arial" panose="020B0604020202020204" pitchFamily="34" charset="0"/>
                        </a:rPr>
                        <m:t>nc</m:t>
                      </m:r>
                      <m:r>
                        <a:rPr lang="en-US" sz="3200" b="0" i="1" smtClean="0">
                          <a:latin typeface="Cambria Math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𝜎</m:t>
                      </m:r>
                      <m:r>
                        <a:rPr lang="en-US" sz="3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278" y="3819724"/>
                <a:ext cx="1447919" cy="584775"/>
              </a:xfrm>
              <a:prstGeom prst="rect">
                <a:avLst/>
              </a:prstGeom>
              <a:blipFill>
                <a:blip r:embed="rId3"/>
                <a:stretch>
                  <a:fillRect l="-3478" r="-6087" b="-212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6855197" y="4053182"/>
            <a:ext cx="1091318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/>
              <p:cNvSpPr/>
              <p:nvPr/>
            </p:nvSpPr>
            <p:spPr>
              <a:xfrm>
                <a:off x="3314135" y="3819724"/>
                <a:ext cx="838368" cy="908936"/>
              </a:xfrm>
              <a:prstGeom prst="roundRect">
                <a:avLst/>
              </a:pr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𝒜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ounded 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135" y="3819724"/>
                <a:ext cx="838368" cy="9089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ounded Rectangle 28"/>
          <p:cNvSpPr/>
          <p:nvPr/>
        </p:nvSpPr>
        <p:spPr>
          <a:xfrm>
            <a:off x="8004621" y="3296781"/>
            <a:ext cx="1606358" cy="1498138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8637216" y="3819724"/>
                <a:ext cx="838368" cy="908936"/>
              </a:xfrm>
              <a:prstGeom prst="roundRect">
                <a:avLst/>
              </a:pr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𝒜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16" y="3819724"/>
                <a:ext cx="838368" cy="9089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145258" y="3112947"/>
            <a:ext cx="1901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Compressed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representation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82981" y="1125874"/>
            <a:ext cx="4177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[Yao90, GT00, DTT10, DHT12, DGK17…]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0739" y="5250823"/>
            <a:ext cx="10123277" cy="81402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6553" y="6116204"/>
            <a:ext cx="9966649" cy="683491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20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75" y="2619997"/>
            <a:ext cx="1693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(Random)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3469119"/>
                  </p:ext>
                </p:extLst>
              </p:nvPr>
            </p:nvGraphicFramePr>
            <p:xfrm>
              <a:off x="10342740" y="3017015"/>
              <a:ext cx="1222707" cy="18288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6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8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𝜎</m:t>
                                </m:r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(</m:t>
                                </m:r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658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18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13469119"/>
                  </p:ext>
                </p:extLst>
              </p:nvPr>
            </p:nvGraphicFramePr>
            <p:xfrm>
              <a:off x="10342740" y="3017015"/>
              <a:ext cx="1222707" cy="18288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26" t="-3448" r="-216129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8485" t="-3448" r="-1515" b="-4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18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713240"/>
                  </p:ext>
                </p:extLst>
              </p:nvPr>
            </p:nvGraphicFramePr>
            <p:xfrm>
              <a:off x="844036" y="3017015"/>
              <a:ext cx="1222707" cy="18288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6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8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𝜎</m:t>
                                </m:r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(</m:t>
                                </m:r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  <m:r>
                                  <a:rPr lang="en-US" sz="18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658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18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Table 4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0713240"/>
                  </p:ext>
                </p:extLst>
              </p:nvPr>
            </p:nvGraphicFramePr>
            <p:xfrm>
              <a:off x="844036" y="3017015"/>
              <a:ext cx="1222707" cy="18288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226" t="-3448" r="-216129" b="-4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8485" t="-3448" r="-1515" b="-42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18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18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ular Callout 43"/>
              <p:cNvSpPr/>
              <p:nvPr/>
            </p:nvSpPr>
            <p:spPr>
              <a:xfrm>
                <a:off x="4382228" y="4655912"/>
                <a:ext cx="2890632" cy="992909"/>
              </a:xfrm>
              <a:prstGeom prst="wedgeRoundRectCallout">
                <a:avLst>
                  <a:gd name="adj1" fmla="val -57462"/>
                  <a:gd name="adj2" fmla="val -47690"/>
                  <a:gd name="adj3" fmla="val 16667"/>
                </a:avLst>
              </a:prstGeom>
              <a:solidFill>
                <a:srgbClr val="008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Wlog, assume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𝒜</m:t>
                    </m:r>
                  </m:oMath>
                </a14:m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is deterministic</a:t>
                </a:r>
              </a:p>
            </p:txBody>
          </p:sp>
        </mc:Choice>
        <mc:Fallback xmlns="">
          <p:sp>
            <p:nvSpPr>
              <p:cNvPr id="44" name="Rounded 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228" y="4655912"/>
                <a:ext cx="2890632" cy="992909"/>
              </a:xfrm>
              <a:prstGeom prst="wedgeRoundRectCallout">
                <a:avLst>
                  <a:gd name="adj1" fmla="val -57462"/>
                  <a:gd name="adj2" fmla="val -47690"/>
                  <a:gd name="adj3" fmla="val 16667"/>
                </a:avLst>
              </a:prstGeom>
              <a:blipFill>
                <a:blip r:embed="rId7"/>
                <a:stretch>
                  <a:fillRect r="-2419" b="-3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6C025722-0C1E-4B42-A525-D9D7AE6F88D2}"/>
              </a:ext>
            </a:extLst>
          </p:cNvPr>
          <p:cNvSpPr/>
          <p:nvPr/>
        </p:nvSpPr>
        <p:spPr>
          <a:xfrm>
            <a:off x="7857825" y="2155917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Similar technique used in [DHT12] </a:t>
            </a:r>
          </a:p>
        </p:txBody>
      </p:sp>
    </p:spTree>
    <p:extLst>
      <p:ext uri="{BB962C8B-B14F-4D97-AF65-F5344CB8AC3E}">
        <p14:creationId xmlns:p14="http://schemas.microsoft.com/office/powerpoint/2010/main" val="10755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4" grpId="0" animBg="1"/>
      <p:bldP spid="4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51465" y="277315"/>
                <a:ext cx="11289070" cy="108365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Proof idea: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Use preprocessing </a:t>
                </a:r>
                <a:r>
                  <a:rPr lang="en-US" sz="2800" dirty="0" err="1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dlog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bPr>
                          <m:e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bPr>
                          <m:e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to build a compressed representation of the mapping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5" y="277315"/>
                <a:ext cx="11289070" cy="1083652"/>
              </a:xfrm>
              <a:prstGeom prst="roundRect">
                <a:avLst/>
              </a:prstGeom>
              <a:blipFill>
                <a:blip r:embed="rId3"/>
                <a:stretch>
                  <a:fillRect l="-447" b="-5495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384361" y="2145520"/>
            <a:ext cx="4117969" cy="4575955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4361" y="1580772"/>
            <a:ext cx="4117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Encoder</a:t>
            </a:r>
            <a:endParaRPr lang="en-US" sz="2800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308988"/>
                  </p:ext>
                </p:extLst>
              </p:nvPr>
            </p:nvGraphicFramePr>
            <p:xfrm>
              <a:off x="810017" y="2543179"/>
              <a:ext cx="1222707" cy="32004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6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𝜎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(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1111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658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0308988"/>
                  </p:ext>
                </p:extLst>
              </p:nvPr>
            </p:nvGraphicFramePr>
            <p:xfrm>
              <a:off x="810017" y="2543179"/>
              <a:ext cx="1222707" cy="32004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226" t="-2778" r="-216129" b="-6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7761" t="-2778" b="-6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1111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A6E6D5-96E8-7043-AD22-66379705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1643C6-B991-E843-A027-61B224B2E23A}"/>
              </a:ext>
            </a:extLst>
          </p:cNvPr>
          <p:cNvSpPr/>
          <p:nvPr/>
        </p:nvSpPr>
        <p:spPr>
          <a:xfrm>
            <a:off x="9351826" y="952042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[Yao90, GT00, DHT12]</a:t>
            </a:r>
          </a:p>
        </p:txBody>
      </p:sp>
    </p:spTree>
    <p:extLst>
      <p:ext uri="{BB962C8B-B14F-4D97-AF65-F5344CB8AC3E}">
        <p14:creationId xmlns:p14="http://schemas.microsoft.com/office/powerpoint/2010/main" val="1751147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51465" y="277315"/>
                <a:ext cx="11289070" cy="108365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Proof idea: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Use preprocessing </a:t>
                </a:r>
                <a:r>
                  <a:rPr lang="en-US" sz="2800" dirty="0" err="1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dlog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bPr>
                          <m:e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bPr>
                          <m:e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to build a compressed representation of the mapping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5" y="277315"/>
                <a:ext cx="11289070" cy="1083652"/>
              </a:xfrm>
              <a:prstGeom prst="roundRect">
                <a:avLst/>
              </a:prstGeom>
              <a:blipFill>
                <a:blip r:embed="rId3"/>
                <a:stretch>
                  <a:fillRect l="-447" b="-5495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384361" y="2145520"/>
            <a:ext cx="4117969" cy="4575955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4361" y="1580772"/>
            <a:ext cx="4117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Encoder</a:t>
            </a:r>
            <a:endParaRPr lang="en-US" sz="2800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3050639" y="2361055"/>
                <a:ext cx="1002663" cy="616049"/>
              </a:xfrm>
              <a:prstGeom prst="roundRect">
                <a:avLst/>
              </a:pr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639" y="2361055"/>
                <a:ext cx="1002663" cy="61604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73224" y="1437825"/>
                <a:ext cx="26280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Compressed</a:t>
                </a:r>
                <a:br>
                  <a:rPr lang="en-US" sz="2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2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representation of </a:t>
                </a:r>
                <a14:m>
                  <m:oMath xmlns:m="http://schemas.openxmlformats.org/officeDocument/2006/math">
                    <m:r>
                      <a:rPr lang="en-US" sz="22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𝜎</m:t>
                    </m:r>
                  </m:oMath>
                </a14:m>
                <a:endParaRPr lang="en-US" sz="22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4" y="1437825"/>
                <a:ext cx="2628092" cy="769441"/>
              </a:xfrm>
              <a:prstGeom prst="rect">
                <a:avLst/>
              </a:prstGeom>
              <a:blipFill>
                <a:blip r:embed="rId5"/>
                <a:stretch>
                  <a:fillRect l="-1923" t="-4839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055574" y="2207266"/>
            <a:ext cx="2063385" cy="4513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5195904" y="2345488"/>
                <a:ext cx="1786270" cy="63121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Radnika Medium" pitchFamily="2" charset="77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Radnika Medium" pitchFamily="2" charset="77"/>
                          <a:cs typeface="Arial" panose="020B0604020202020204" pitchFamily="34" charset="0"/>
                        </a:rPr>
                        <m:t>s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Radnika Medium" pitchFamily="2" charset="77"/>
                              <a:cs typeface="Arial" panose="020B0604020202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04" y="2345488"/>
                <a:ext cx="1786270" cy="631219"/>
              </a:xfrm>
              <a:prstGeom prst="roundRect">
                <a:avLst/>
              </a:prstGeom>
              <a:blipFill>
                <a:blip r:embed="rId6"/>
                <a:stretch>
                  <a:fillRect b="-78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/>
              <p:cNvSpPr/>
              <p:nvPr/>
            </p:nvSpPr>
            <p:spPr>
              <a:xfrm>
                <a:off x="2905816" y="3358826"/>
                <a:ext cx="1403985" cy="784553"/>
              </a:xfrm>
              <a:prstGeom prst="roundRect">
                <a:avLst/>
              </a:pr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(000)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ounded 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16" y="3358826"/>
                <a:ext cx="1403985" cy="784553"/>
              </a:xfrm>
              <a:prstGeom prst="roundRect">
                <a:avLst/>
              </a:prstGeom>
              <a:blipFill>
                <a:blip r:embed="rId7"/>
                <a:stretch>
                  <a:fillRect l="-5405" r="-360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/>
          <p:cNvCxnSpPr/>
          <p:nvPr/>
        </p:nvCxnSpPr>
        <p:spPr>
          <a:xfrm flipV="1">
            <a:off x="4312677" y="3728094"/>
            <a:ext cx="745016" cy="8643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urved Connector 83"/>
          <p:cNvCxnSpPr>
            <a:stCxn id="22" idx="3"/>
          </p:cNvCxnSpPr>
          <p:nvPr/>
        </p:nvCxnSpPr>
        <p:spPr>
          <a:xfrm flipV="1">
            <a:off x="4053302" y="2658640"/>
            <a:ext cx="957207" cy="10440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>
              <a:xfrm>
                <a:off x="5189489" y="3055296"/>
                <a:ext cx="1791903" cy="125116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Responses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𝒜</m:t>
                        </m:r>
                      </m:e>
                      <m:sub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’s queries on “000”</a:t>
                </a:r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89" y="3055296"/>
                <a:ext cx="1791903" cy="1251162"/>
              </a:xfrm>
              <a:prstGeom prst="roundRect">
                <a:avLst/>
              </a:prstGeom>
              <a:blipFill>
                <a:blip r:embed="rId8"/>
                <a:stretch>
                  <a:fillRect t="-5000" b="-9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/>
              <p:cNvSpPr/>
              <p:nvPr/>
            </p:nvSpPr>
            <p:spPr>
              <a:xfrm>
                <a:off x="2905816" y="4536490"/>
                <a:ext cx="1403985" cy="784553"/>
              </a:xfrm>
              <a:prstGeom prst="roundRect">
                <a:avLst/>
              </a:pr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(001)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9" name="Rounded 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816" y="4536490"/>
                <a:ext cx="1403985" cy="784553"/>
              </a:xfrm>
              <a:prstGeom prst="roundRect">
                <a:avLst/>
              </a:prstGeom>
              <a:blipFill>
                <a:blip r:embed="rId9"/>
                <a:stretch>
                  <a:fillRect l="-5405" r="-360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Arrow Connector 91"/>
          <p:cNvCxnSpPr/>
          <p:nvPr/>
        </p:nvCxnSpPr>
        <p:spPr>
          <a:xfrm flipV="1">
            <a:off x="4265493" y="4937585"/>
            <a:ext cx="745016" cy="8643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ounded Rectangle 92"/>
              <p:cNvSpPr/>
              <p:nvPr/>
            </p:nvSpPr>
            <p:spPr>
              <a:xfrm>
                <a:off x="5191314" y="4401243"/>
                <a:ext cx="1791903" cy="12040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Responses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𝒜</m:t>
                        </m:r>
                      </m:e>
                      <m:sub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’s queries on “001”</a:t>
                </a:r>
              </a:p>
            </p:txBody>
          </p:sp>
        </mc:Choice>
        <mc:Fallback xmlns="">
          <p:sp>
            <p:nvSpPr>
              <p:cNvPr id="93" name="Rounded 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14" y="4401243"/>
                <a:ext cx="1791903" cy="1204032"/>
              </a:xfrm>
              <a:prstGeom prst="roundRect">
                <a:avLst/>
              </a:prstGeom>
              <a:blipFill>
                <a:blip r:embed="rId10"/>
                <a:stretch>
                  <a:fillRect t="-7292" b="-125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ounded Rectangle 93"/>
              <p:cNvSpPr/>
              <p:nvPr/>
            </p:nvSpPr>
            <p:spPr>
              <a:xfrm>
                <a:off x="5188680" y="6093953"/>
                <a:ext cx="1792712" cy="480104"/>
              </a:xfrm>
              <a:prstGeom prst="roundRect">
                <a:avLst/>
              </a:prstGeom>
              <a:solidFill>
                <a:srgbClr val="76D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Rest of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𝜎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ounded 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80" y="6093953"/>
                <a:ext cx="1792712" cy="480104"/>
              </a:xfrm>
              <a:prstGeom prst="roundRect">
                <a:avLst/>
              </a:prstGeom>
              <a:blipFill>
                <a:blip r:embed="rId11"/>
                <a:stretch>
                  <a:fillRect t="-10256" b="-230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 rot="5400000">
            <a:off x="5721112" y="5802040"/>
            <a:ext cx="9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>
                <a:latin typeface="Radnika Medium" pitchFamily="2" charset="77"/>
                <a:ea typeface="Radnika Medium" charset="0"/>
                <a:cs typeface="Radnika Medium" charset="0"/>
              </a:rPr>
              <a:t>…</a:t>
            </a:r>
            <a:endParaRPr lang="en-US" sz="3200" dirty="0"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 rot="5400000">
            <a:off x="3118654" y="5720269"/>
            <a:ext cx="9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>
                <a:latin typeface="Radnika Medium" pitchFamily="2" charset="77"/>
                <a:ea typeface="Radnika Medium" charset="0"/>
                <a:cs typeface="Radnika Medium" charset="0"/>
              </a:rPr>
              <a:t>…</a:t>
            </a:r>
            <a:endParaRPr lang="en-US" sz="3200" dirty="0"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2164520" y="4822071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2222025" y="5012620"/>
            <a:ext cx="630936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H="1">
            <a:off x="2164520" y="3687224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2222025" y="3877773"/>
            <a:ext cx="630936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H="1">
            <a:off x="2217375" y="2607724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274880" y="2798273"/>
            <a:ext cx="630936" cy="0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flipH="1">
            <a:off x="7250754" y="3104881"/>
            <a:ext cx="502195" cy="2989072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884744" y="4150845"/>
                <a:ext cx="4301068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bPr>
                      <m:e>
                        <m:r>
                          <a:rPr lang="en-US" sz="2600" dirty="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𝒜</m:t>
                        </m:r>
                      </m:e>
                      <m:sub>
                        <m:r>
                          <a:rPr lang="en-US" sz="2600" dirty="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6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𝐼</m:t>
                    </m:r>
                  </m:oMath>
                </a14:m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instances,</a:t>
                </a:r>
                <a:b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26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for some parameter </a:t>
                </a:r>
                <a14:m>
                  <m:oMath xmlns:m="http://schemas.openxmlformats.org/officeDocument/2006/math">
                    <m:r>
                      <a:rPr lang="en-US" sz="26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𝐼</m:t>
                    </m:r>
                  </m:oMath>
                </a14:m>
                <a:endParaRPr lang="en-US" sz="28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744" y="4150845"/>
                <a:ext cx="4301068" cy="892552"/>
              </a:xfrm>
              <a:prstGeom prst="rect">
                <a:avLst/>
              </a:prstGeom>
              <a:blipFill>
                <a:blip r:embed="rId12"/>
                <a:stretch>
                  <a:fillRect l="-2353" t="-5634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241259"/>
                  </p:ext>
                </p:extLst>
              </p:nvPr>
            </p:nvGraphicFramePr>
            <p:xfrm>
              <a:off x="810017" y="2543179"/>
              <a:ext cx="1222707" cy="32004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6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𝜎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(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1111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658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le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6241259"/>
                  </p:ext>
                </p:extLst>
              </p:nvPr>
            </p:nvGraphicFramePr>
            <p:xfrm>
              <a:off x="810017" y="2543179"/>
              <a:ext cx="1222707" cy="32004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226" t="-2778" r="-216129" b="-6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47761" t="-2778" b="-6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1111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ular Callout 30"/>
              <p:cNvSpPr/>
              <p:nvPr/>
            </p:nvSpPr>
            <p:spPr>
              <a:xfrm>
                <a:off x="4247976" y="3983766"/>
                <a:ext cx="4150957" cy="962462"/>
              </a:xfrm>
              <a:prstGeom prst="wedgeRoundRectCallout">
                <a:avLst>
                  <a:gd name="adj1" fmla="val -57462"/>
                  <a:gd name="adj2" fmla="val -47690"/>
                  <a:gd name="adj3" fmla="val 16667"/>
                </a:avLst>
              </a:prstGeom>
              <a:solidFill>
                <a:srgbClr val="008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First </a:t>
                </a:r>
                <a:r>
                  <a:rPr lang="en-US" sz="2400" dirty="0" err="1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bitstring</a:t>
                </a:r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in image of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, representing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400" dirty="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  <m:sup>
                        <m:r>
                          <a:rPr lang="en-US" sz="2400" dirty="0" smtClean="0"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400" dirty="0"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ounded Rectangular Callout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76" y="3983766"/>
                <a:ext cx="4150957" cy="962462"/>
              </a:xfrm>
              <a:prstGeom prst="wedgeRoundRectCallout">
                <a:avLst>
                  <a:gd name="adj1" fmla="val -57462"/>
                  <a:gd name="adj2" fmla="val -47690"/>
                  <a:gd name="adj3" fmla="val 16667"/>
                </a:avLst>
              </a:prstGeom>
              <a:blipFill>
                <a:blip r:embed="rId14"/>
                <a:stretch>
                  <a:fillRect r="-1695" b="-51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0966C1-4BC7-8446-9880-08AD1767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22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B4007D-307A-2346-9E05-2BE4E07E552C}"/>
              </a:ext>
            </a:extLst>
          </p:cNvPr>
          <p:cNvSpPr/>
          <p:nvPr/>
        </p:nvSpPr>
        <p:spPr>
          <a:xfrm>
            <a:off x="9351826" y="952042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[Yao90, GT00, DHT12]</a:t>
            </a:r>
          </a:p>
        </p:txBody>
      </p:sp>
    </p:spTree>
    <p:extLst>
      <p:ext uri="{BB962C8B-B14F-4D97-AF65-F5344CB8AC3E}">
        <p14:creationId xmlns:p14="http://schemas.microsoft.com/office/powerpoint/2010/main" val="13250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40" grpId="0" animBg="1"/>
      <p:bldP spid="88" grpId="0" animBg="1"/>
      <p:bldP spid="89" grpId="0" animBg="1"/>
      <p:bldP spid="93" grpId="0" animBg="1"/>
      <p:bldP spid="94" grpId="0" animBg="1"/>
      <p:bldP spid="95" grpId="0"/>
      <p:bldP spid="99" grpId="0"/>
      <p:bldP spid="30" grpId="1" animBg="1"/>
      <p:bldP spid="2" grpId="0"/>
      <p:bldP spid="31" grpId="0" animBg="1"/>
      <p:bldP spid="3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8292270" y="2103180"/>
            <a:ext cx="3622435" cy="4575955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392154"/>
                  </p:ext>
                </p:extLst>
              </p:nvPr>
            </p:nvGraphicFramePr>
            <p:xfrm>
              <a:off x="10477274" y="2842346"/>
              <a:ext cx="1222707" cy="32004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658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𝜎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(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𝑖</m:t>
                                </m:r>
                                <m:r>
                                  <a:rPr lang="en-US" sz="2400" b="0" i="0" smtClean="0">
                                    <a:latin typeface="Cambria Math" charset="0"/>
                                    <a:ea typeface="Radnika Medium" charset="0"/>
                                    <a:cs typeface="Radnika Medium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65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1111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658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392154"/>
                  </p:ext>
                </p:extLst>
              </p:nvPr>
            </p:nvGraphicFramePr>
            <p:xfrm>
              <a:off x="10477274" y="2842346"/>
              <a:ext cx="1222707" cy="3200400"/>
            </p:xfrm>
            <a:graphic>
              <a:graphicData uri="http://schemas.openxmlformats.org/drawingml/2006/table">
                <a:tbl>
                  <a:tblPr>
                    <a:tableStyleId>{9D7B26C5-4107-4FEC-AEDC-1716B250A1EF}</a:tableStyleId>
                  </a:tblPr>
                  <a:tblGrid>
                    <a:gridCol w="3844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r="-216129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6269" b="-6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000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76D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1111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76D6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mr-IN" sz="2400" b="0" i="0" dirty="0">
                              <a:latin typeface="Radnika" pitchFamily="2" charset="77"/>
                              <a:ea typeface="Radnika Medium" charset="0"/>
                              <a:cs typeface="Radnika Medium" charset="0"/>
                            </a:rPr>
                            <a:t>…</a:t>
                          </a:r>
                          <a:endParaRPr lang="en-US" sz="2400" b="0" i="0" dirty="0">
                            <a:latin typeface="Radnika" pitchFamily="2" charset="77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76D6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Radnika Medium" charset="0"/>
                            <a:ea typeface="Radnika Medium" charset="0"/>
                            <a:cs typeface="Radnika Medium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451465" y="277315"/>
                <a:ext cx="11289070" cy="108365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Proof idea: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Use preprocessing </a:t>
                </a:r>
                <a:r>
                  <a:rPr lang="en-US" sz="2800" dirty="0" err="1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dlog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adversary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bPr>
                          <m:e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Radnika Medium" charset="0"/>
                                <a:cs typeface="Radnika Medium" charset="0"/>
                              </a:rPr>
                            </m:ctrlPr>
                          </m:sSubPr>
                          <m:e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800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Radnika Medium" charset="0"/>
                                <a:cs typeface="Radnika Medium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to build a compressed representation of the mapping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5" y="277315"/>
                <a:ext cx="11289070" cy="1083652"/>
              </a:xfrm>
              <a:prstGeom prst="roundRect">
                <a:avLst/>
              </a:prstGeom>
              <a:blipFill>
                <a:blip r:embed="rId4"/>
                <a:stretch>
                  <a:fillRect l="-447" b="-5495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73224" y="1437825"/>
                <a:ext cx="262809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Compressed</a:t>
                </a:r>
                <a:br>
                  <a:rPr lang="en-US" sz="2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2200" dirty="0"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representation of </a:t>
                </a:r>
                <a14:m>
                  <m:oMath xmlns:m="http://schemas.openxmlformats.org/officeDocument/2006/math">
                    <m:r>
                      <a:rPr lang="en-US" sz="2200" smtClean="0">
                        <a:latin typeface="Cambria Math" charset="0"/>
                        <a:ea typeface="Radnika Medium" charset="0"/>
                        <a:cs typeface="Radnika Medium" charset="0"/>
                      </a:rPr>
                      <m:t>𝜎</m:t>
                    </m:r>
                  </m:oMath>
                </a14:m>
                <a:endParaRPr lang="en-US" sz="22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4" y="1437825"/>
                <a:ext cx="2628092" cy="769441"/>
              </a:xfrm>
              <a:prstGeom prst="rect">
                <a:avLst/>
              </a:prstGeom>
              <a:blipFill>
                <a:blip r:embed="rId5"/>
                <a:stretch>
                  <a:fillRect l="-1923" t="-4839"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5055574" y="2207266"/>
            <a:ext cx="2063385" cy="4513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>
              <a:xfrm>
                <a:off x="5195904" y="2345488"/>
                <a:ext cx="1786270" cy="63121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Radnika Medium" pitchFamily="2" charset="77"/>
                          <a:cs typeface="Arial" panose="020B060402020202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chemeClr val="tx1"/>
                          </a:solidFill>
                          <a:latin typeface="Radnika Medium" pitchFamily="2" charset="77"/>
                          <a:cs typeface="Arial" panose="020B0604020202020204" pitchFamily="34" charset="0"/>
                        </a:rPr>
                        <m:t>s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Radnika Medium" pitchFamily="2" charset="77"/>
                              <a:cs typeface="Arial" panose="020B0604020202020204" pitchFamily="34" charset="0"/>
                            </a:rPr>
                            <m:t>t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04" y="2345488"/>
                <a:ext cx="1786270" cy="631219"/>
              </a:xfrm>
              <a:prstGeom prst="roundRect">
                <a:avLst/>
              </a:prstGeom>
              <a:blipFill>
                <a:blip r:embed="rId6"/>
                <a:stretch>
                  <a:fillRect b="-78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8121158" y="1539243"/>
            <a:ext cx="3829143" cy="543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Decoder</a:t>
            </a:r>
            <a:endParaRPr lang="en-US" sz="2800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8376403" y="3311167"/>
                <a:ext cx="1403985" cy="784553"/>
              </a:xfrm>
              <a:prstGeom prst="roundRect">
                <a:avLst/>
              </a:pr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(000)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403" y="3311167"/>
                <a:ext cx="1403985" cy="784553"/>
              </a:xfrm>
              <a:prstGeom prst="roundRect">
                <a:avLst/>
              </a:prstGeom>
              <a:blipFill>
                <a:blip r:embed="rId7"/>
                <a:stretch>
                  <a:fillRect l="-6364" r="-2727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/>
          <p:cNvCxnSpPr/>
          <p:nvPr/>
        </p:nvCxnSpPr>
        <p:spPr>
          <a:xfrm flipH="1" flipV="1">
            <a:off x="9838292" y="3560959"/>
            <a:ext cx="521102" cy="7724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9888084" y="3863156"/>
            <a:ext cx="504901" cy="5916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>
            <a:cxnSpLocks/>
            <a:stCxn id="29" idx="3"/>
            <a:endCxn id="72" idx="0"/>
          </p:cNvCxnSpPr>
          <p:nvPr/>
        </p:nvCxnSpPr>
        <p:spPr>
          <a:xfrm>
            <a:off x="6982174" y="2661098"/>
            <a:ext cx="2096222" cy="650069"/>
          </a:xfrm>
          <a:prstGeom prst="curvedConnector2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>
              <a:xfrm>
                <a:off x="5189489" y="3055296"/>
                <a:ext cx="1791903" cy="125116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adnika Medium" charset="0"/>
                          <a:cs typeface="Arial" panose="020B0604020202020204" pitchFamily="34" charset="0"/>
                        </a:rPr>
                        <m:t>110</m:t>
                      </m:r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adnika Medium" charset="0"/>
                          <a:cs typeface="Arial" panose="020B0604020202020204" pitchFamily="34" charset="0"/>
                        </a:rPr>
                        <m:t>      </m:t>
                      </m:r>
                    </m:oMath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adnika Medium" charset="0"/>
                          <a:cs typeface="Arial" panose="020B0604020202020204" pitchFamily="34" charset="0"/>
                        </a:rPr>
                        <m:t>111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adnika Medium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adnika Medium" charset="0"/>
                          <a:cs typeface="Arial" panose="020B0604020202020204" pitchFamily="34" charset="0"/>
                        </a:rPr>
                        <m:t>…</m:t>
                      </m:r>
                    </m:oMath>
                  </m:oMathPara>
                </a14:m>
                <a:br>
                  <a:rPr lang="en-US" sz="20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endParaRPr lang="en-US" sz="2000" dirty="0">
                  <a:solidFill>
                    <a:schemeClr val="tx1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489" y="3055296"/>
                <a:ext cx="1791903" cy="125116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ounded Rectangle 92"/>
              <p:cNvSpPr/>
              <p:nvPr/>
            </p:nvSpPr>
            <p:spPr>
              <a:xfrm>
                <a:off x="5191314" y="4401243"/>
                <a:ext cx="1791903" cy="1204032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101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adnika Medium" charset="0"/>
                          <a:cs typeface="Radnika Medium" charset="0"/>
                        </a:rPr>
                        <m:t>      </m:t>
                      </m:r>
                    </m:oMath>
                  </m:oMathPara>
                </a14:m>
                <a:br>
                  <a:rPr lang="en-US" sz="2000" dirty="0">
                    <a:solidFill>
                      <a:schemeClr val="tx1"/>
                    </a:solidFill>
                    <a:latin typeface="Cambria Math" charset="0"/>
                    <a:ea typeface="Radnika Medium" charset="0"/>
                    <a:cs typeface="Radnika Medium" charset="0"/>
                  </a:rPr>
                </a:br>
                <a:r>
                  <a:rPr lang="en-US" sz="2000" dirty="0">
                    <a:solidFill>
                      <a:schemeClr val="tx1"/>
                    </a:solidFill>
                    <a:latin typeface="Cambria Math" charset="0"/>
                    <a:ea typeface="Radnika Medium" charset="0"/>
                    <a:cs typeface="Radnika Medium" charset="0"/>
                  </a:rPr>
                  <a:t>…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adnika Medium" charset="0"/>
                        <a:cs typeface="Radnika Medium" charset="0"/>
                      </a:rPr>
                      <m:t>      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Rounded 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314" y="4401243"/>
                <a:ext cx="1791903" cy="120403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ounded Rectangle 93"/>
              <p:cNvSpPr/>
              <p:nvPr/>
            </p:nvSpPr>
            <p:spPr>
              <a:xfrm>
                <a:off x="5188680" y="6093953"/>
                <a:ext cx="1792712" cy="480104"/>
              </a:xfrm>
              <a:prstGeom prst="roundRect">
                <a:avLst/>
              </a:prstGeom>
              <a:solidFill>
                <a:srgbClr val="76D6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Rest of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𝜎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4" name="Rounded 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80" y="6093953"/>
                <a:ext cx="1792712" cy="480104"/>
              </a:xfrm>
              <a:prstGeom prst="roundRect">
                <a:avLst/>
              </a:prstGeom>
              <a:blipFill>
                <a:blip r:embed="rId10"/>
                <a:stretch>
                  <a:fillRect t="-10256" b="-230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 rot="5400000">
            <a:off x="5721112" y="5802040"/>
            <a:ext cx="9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>
                <a:latin typeface="Radnika Medium" pitchFamily="2" charset="77"/>
                <a:ea typeface="Radnika Medium" charset="0"/>
                <a:cs typeface="Radnika Medium" charset="0"/>
              </a:rPr>
              <a:t>…</a:t>
            </a:r>
            <a:endParaRPr lang="en-US" sz="3200" dirty="0"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ounded Rectangle 95"/>
              <p:cNvSpPr/>
              <p:nvPr/>
            </p:nvSpPr>
            <p:spPr>
              <a:xfrm>
                <a:off x="8376403" y="4475394"/>
                <a:ext cx="1403985" cy="784553"/>
              </a:xfrm>
              <a:prstGeom prst="roundRect">
                <a:avLst/>
              </a:prstGeom>
              <a:solidFill>
                <a:schemeClr val="accent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(001)</m:t>
                      </m:r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Rounded 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6403" y="4475394"/>
                <a:ext cx="1403985" cy="784553"/>
              </a:xfrm>
              <a:prstGeom prst="roundRect">
                <a:avLst/>
              </a:prstGeom>
              <a:blipFill>
                <a:blip r:embed="rId11"/>
                <a:stretch>
                  <a:fillRect l="-6364" r="-2727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Arrow Connector 96"/>
          <p:cNvCxnSpPr/>
          <p:nvPr/>
        </p:nvCxnSpPr>
        <p:spPr>
          <a:xfrm flipH="1" flipV="1">
            <a:off x="9839782" y="4753626"/>
            <a:ext cx="521102" cy="7724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9889574" y="5055823"/>
            <a:ext cx="504901" cy="5916"/>
          </a:xfrm>
          <a:prstGeom prst="straightConnector1">
            <a:avLst/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 rot="5400000">
            <a:off x="8688105" y="5741902"/>
            <a:ext cx="9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200" dirty="0">
                <a:latin typeface="Radnika Medium" pitchFamily="2" charset="77"/>
                <a:ea typeface="Radnika Medium" charset="0"/>
                <a:cs typeface="Radnika Medium" charset="0"/>
              </a:rPr>
              <a:t>…</a:t>
            </a:r>
            <a:endParaRPr lang="en-US" sz="3200" dirty="0"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cxnSp>
        <p:nvCxnSpPr>
          <p:cNvPr id="133" name="Straight Arrow Connector 132"/>
          <p:cNvCxnSpPr>
            <a:cxnSpLocks/>
          </p:cNvCxnSpPr>
          <p:nvPr/>
        </p:nvCxnSpPr>
        <p:spPr>
          <a:xfrm>
            <a:off x="6974055" y="5210009"/>
            <a:ext cx="1402348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8"/>
              <p:cNvSpPr txBox="1">
                <a:spLocks/>
              </p:cNvSpPr>
              <p:nvPr/>
            </p:nvSpPr>
            <p:spPr>
              <a:xfrm>
                <a:off x="474720" y="3055296"/>
                <a:ext cx="4049123" cy="223854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1"/>
                    </a:solidFill>
                    <a:latin typeface="Radnika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b="0" i="0" kern="1200">
                    <a:solidFill>
                      <a:schemeClr val="tx1"/>
                    </a:solidFill>
                    <a:latin typeface="Radnika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1"/>
                    </a:solidFill>
                    <a:latin typeface="Radnika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Radnika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chemeClr val="tx1"/>
                    </a:solidFill>
                    <a:latin typeface="Radnika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60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600" i="1" smtClean="0"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 instances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600" dirty="0">
                    <a:solidFill>
                      <a:srgbClr val="FF00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outputs a </a:t>
                </a:r>
                <a:r>
                  <a:rPr lang="en-US" sz="2600" dirty="0" err="1">
                    <a:solidFill>
                      <a:srgbClr val="FF00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dlog</a:t>
                </a:r>
                <a:r>
                  <a:rPr lang="en-US" sz="2600" dirty="0">
                    <a:solidFill>
                      <a:srgbClr val="FF00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, we get one value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𝜎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“for free”</a:t>
                </a:r>
                <a:endParaRPr lang="en-US" sz="26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Conten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20" y="3055296"/>
                <a:ext cx="4049123" cy="2238540"/>
              </a:xfrm>
              <a:prstGeom prst="rect">
                <a:avLst/>
              </a:prstGeom>
              <a:blipFill>
                <a:blip r:embed="rId12"/>
                <a:stretch>
                  <a:fillRect l="-2188" t="-4520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10505873" y="3852493"/>
            <a:ext cx="1133247" cy="409578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25305" y="5238081"/>
            <a:ext cx="1133247" cy="409578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530008" y="4751261"/>
            <a:ext cx="1133247" cy="409578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497897" y="3420894"/>
            <a:ext cx="1133247" cy="409578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532003" y="4337607"/>
            <a:ext cx="1133247" cy="409578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10979" y="4704682"/>
            <a:ext cx="1133247" cy="40957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0525305" y="4248298"/>
            <a:ext cx="1133247" cy="40957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6331039-540F-FD4C-84F6-13D9198B37DA}"/>
              </a:ext>
            </a:extLst>
          </p:cNvPr>
          <p:cNvCxnSpPr>
            <a:cxnSpLocks/>
          </p:cNvCxnSpPr>
          <p:nvPr/>
        </p:nvCxnSpPr>
        <p:spPr>
          <a:xfrm flipH="1">
            <a:off x="6963414" y="3480945"/>
            <a:ext cx="140271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8BA164-6273-D64D-AE60-BB68AAB54A1D}"/>
                  </a:ext>
                </a:extLst>
              </p:cNvPr>
              <p:cNvSpPr/>
              <p:nvPr/>
            </p:nvSpPr>
            <p:spPr>
              <a:xfrm>
                <a:off x="7102210" y="3077643"/>
                <a:ext cx="124557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𝜎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dPr>
                        <m:e>
                          <m:r>
                            <a:rPr lang="en-US" sz="2200" b="0" i="1"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2</m:t>
                          </m:r>
                        </m:e>
                      </m:d>
                      <m:r>
                        <a:rPr lang="en-US" sz="2200" b="0" smtClean="0"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=</m:t>
                      </m:r>
                      <m:r>
                        <a:rPr lang="en-US" sz="2200" b="0">
                          <a:latin typeface="Cambria Math" panose="02040503050406030204" pitchFamily="18" charset="0"/>
                          <a:ea typeface="Radnika Medium" charset="0"/>
                          <a:cs typeface="Radnika Medium" charset="0"/>
                        </a:rPr>
                        <m:t> ?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E8BA164-6273-D64D-AE60-BB68AAB54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210" y="3077643"/>
                <a:ext cx="1245574" cy="430887"/>
              </a:xfrm>
              <a:prstGeom prst="rect">
                <a:avLst/>
              </a:prstGeom>
              <a:blipFill>
                <a:blip r:embed="rId13"/>
                <a:stretch>
                  <a:fillRect b="-2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C46BA0E-6950-E649-9CD4-1FC1758A3738}"/>
              </a:ext>
            </a:extLst>
          </p:cNvPr>
          <p:cNvCxnSpPr>
            <a:cxnSpLocks/>
          </p:cNvCxnSpPr>
          <p:nvPr/>
        </p:nvCxnSpPr>
        <p:spPr>
          <a:xfrm>
            <a:off x="6973686" y="4057282"/>
            <a:ext cx="140271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48302CB-BCF5-A141-8F3A-7687FE22AF1A}"/>
                  </a:ext>
                </a:extLst>
              </p:cNvPr>
              <p:cNvSpPr/>
              <p:nvPr/>
            </p:nvSpPr>
            <p:spPr>
              <a:xfrm>
                <a:off x="7069968" y="3644413"/>
                <a:ext cx="124557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Radnika Medium" charset="0"/>
                          <a:cs typeface="Radnika Medium" charset="0"/>
                        </a:rPr>
                        <m:t>“110”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48302CB-BCF5-A141-8F3A-7687FE22AF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68" y="3644413"/>
                <a:ext cx="124557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4B73300-1D79-804B-AEF2-14F0F14AAE90}"/>
                  </a:ext>
                </a:extLst>
              </p:cNvPr>
              <p:cNvSpPr/>
              <p:nvPr/>
            </p:nvSpPr>
            <p:spPr>
              <a:xfrm>
                <a:off x="7099272" y="3063815"/>
                <a:ext cx="124557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𝜎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  <m:t>5</m:t>
                          </m:r>
                        </m:e>
                      </m:d>
                      <m:r>
                        <a:rPr lang="en-US" sz="2200" b="0" smtClean="0"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=</m:t>
                      </m:r>
                      <m:r>
                        <a:rPr lang="en-US" sz="2200" b="0">
                          <a:latin typeface="Cambria Math" panose="02040503050406030204" pitchFamily="18" charset="0"/>
                          <a:ea typeface="Radnika Medium" charset="0"/>
                          <a:cs typeface="Radnika Medium" charset="0"/>
                        </a:rPr>
                        <m:t> ?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4B73300-1D79-804B-AEF2-14F0F14AAE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272" y="3063815"/>
                <a:ext cx="1245574" cy="430887"/>
              </a:xfrm>
              <a:prstGeom prst="rect">
                <a:avLst/>
              </a:prstGeom>
              <a:blipFill>
                <a:blip r:embed="rId15"/>
                <a:stretch>
                  <a:fillRect b="-1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2ED21E-0327-E747-9650-DE6B677F5961}"/>
                  </a:ext>
                </a:extLst>
              </p:cNvPr>
              <p:cNvSpPr/>
              <p:nvPr/>
            </p:nvSpPr>
            <p:spPr>
              <a:xfrm>
                <a:off x="7076981" y="3653628"/>
                <a:ext cx="124557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Radnika Medium" charset="0"/>
                          <a:cs typeface="Radnika Medium" charset="0"/>
                        </a:rPr>
                        <m:t>“111”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F2ED21E-0327-E747-9650-DE6B677F59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981" y="3653628"/>
                <a:ext cx="1245574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C994B1-1B8A-4040-8233-0E12D640396A}"/>
                  </a:ext>
                </a:extLst>
              </p:cNvPr>
              <p:cNvSpPr/>
              <p:nvPr/>
            </p:nvSpPr>
            <p:spPr>
              <a:xfrm>
                <a:off x="7063802" y="4815866"/>
                <a:ext cx="124557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Radnika Medium" charset="0"/>
                          <a:cs typeface="Radnika Medium" charset="0"/>
                        </a:rPr>
                        <m:t>“101”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C994B1-1B8A-4040-8233-0E12D64039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802" y="4815866"/>
                <a:ext cx="1245574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5B1C103-8990-C44D-9938-7EA155EEAE2A}"/>
                  </a:ext>
                </a:extLst>
              </p:cNvPr>
              <p:cNvSpPr/>
              <p:nvPr/>
            </p:nvSpPr>
            <p:spPr>
              <a:xfrm>
                <a:off x="7089400" y="4263510"/>
                <a:ext cx="1245574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𝜎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  <m:t>1</m:t>
                          </m:r>
                        </m:e>
                      </m:d>
                      <m:r>
                        <a:rPr lang="en-US" sz="2200" b="0" smtClean="0"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=</m:t>
                      </m:r>
                      <m:r>
                        <a:rPr lang="en-US" sz="2200" b="0">
                          <a:latin typeface="Cambria Math" panose="02040503050406030204" pitchFamily="18" charset="0"/>
                          <a:ea typeface="Radnika Medium" charset="0"/>
                          <a:cs typeface="Radnika Medium" charset="0"/>
                        </a:rPr>
                        <m:t> ?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5B1C103-8990-C44D-9938-7EA155EEA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400" y="4263510"/>
                <a:ext cx="1245574" cy="430887"/>
              </a:xfrm>
              <a:prstGeom prst="rect">
                <a:avLst/>
              </a:prstGeom>
              <a:blipFill>
                <a:blip r:embed="rId18"/>
                <a:stretch>
                  <a:fillRect b="-176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CE1E05-D47F-A041-B734-C0D1C76C462D}"/>
              </a:ext>
            </a:extLst>
          </p:cNvPr>
          <p:cNvCxnSpPr>
            <a:cxnSpLocks/>
          </p:cNvCxnSpPr>
          <p:nvPr/>
        </p:nvCxnSpPr>
        <p:spPr>
          <a:xfrm flipH="1">
            <a:off x="6958164" y="4657876"/>
            <a:ext cx="1402717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2">
            <a:extLst>
              <a:ext uri="{FF2B5EF4-FFF2-40B4-BE49-F238E27FC236}">
                <a16:creationId xmlns:a16="http://schemas.microsoft.com/office/drawing/2014/main" id="{257A904B-D46D-2541-8540-6E180E1DD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EE6010-482A-154B-837B-AF792EEE3A4C}" type="slidenum">
              <a:rPr lang="en-US" smtClean="0"/>
              <a:t>23</a:t>
            </a:fld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DA596F-978B-8543-A886-59F77898C455}"/>
              </a:ext>
            </a:extLst>
          </p:cNvPr>
          <p:cNvSpPr/>
          <p:nvPr/>
        </p:nvSpPr>
        <p:spPr>
          <a:xfrm>
            <a:off x="9351826" y="952042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[Yao90, GT00, DHT12]</a:t>
            </a:r>
          </a:p>
        </p:txBody>
      </p:sp>
    </p:spTree>
    <p:extLst>
      <p:ext uri="{BB962C8B-B14F-4D97-AF65-F5344CB8AC3E}">
        <p14:creationId xmlns:p14="http://schemas.microsoft.com/office/powerpoint/2010/main" val="5863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96" grpId="0" animBg="1"/>
      <p:bldP spid="10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" grpId="0"/>
      <p:bldP spid="4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2857"/>
                <a:ext cx="10515600" cy="454410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>
                    <a:solidFill>
                      <a:srgbClr val="008F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Easy case</a:t>
                </a:r>
                <a:r>
                  <a:rPr lang="en-US" dirty="0">
                    <a:solidFill>
                      <a:srgbClr val="008F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: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	 	The response to all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’s queries are distinct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5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outputs a discrete log “for free”     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     Compress by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5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log</m:t>
                    </m:r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500" dirty="0">
                    <a:solidFill>
                      <a:srgbClr val="C000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bits</a:t>
                </a:r>
              </a:p>
              <a:p>
                <a:pPr marL="0" indent="0">
                  <a:buNone/>
                </a:pPr>
                <a:b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</a:br>
                <a:r>
                  <a:rPr lang="en-US" u="sng" dirty="0">
                    <a:solidFill>
                      <a:srgbClr val="FF00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Harder case: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	The response to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is the same as the </a:t>
                </a:r>
                <a:b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</a:b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			response to query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′&lt;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A naïve encoding “pays twice” for the same value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𝜎</m:t>
                    </m:r>
                    <m:r>
                      <a:rPr lang="en-US" sz="2500" b="0" i="1" smtClean="0">
                        <a:latin typeface="Cambria Math" charset="0"/>
                      </a:rPr>
                      <m:t>(</m:t>
                    </m:r>
                    <m:r>
                      <a:rPr lang="en-US" sz="2500" b="0" i="1" smtClean="0">
                        <a:latin typeface="Cambria Math" charset="0"/>
                      </a:rPr>
                      <m:t>𝑖</m:t>
                    </m:r>
                    <m:r>
                      <a:rPr lang="en-US" sz="25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0" i="1" dirty="0" smtClean="0">
                        <a:latin typeface="Cambria Math" charset="0"/>
                      </a:rPr>
                      <m:t>⇒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 No savings </a:t>
                </a:r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</a:t>
                </a:r>
                <a:endParaRPr lang="en-US" sz="25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Instead, encoder writes a pointer to query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𝑡</m:t>
                    </m:r>
                    <m:r>
                      <a:rPr lang="en-US" sz="2500" b="0" i="1" smtClean="0">
                        <a:latin typeface="Cambria Math" charset="0"/>
                      </a:rPr>
                      <m:t>′</m:t>
                    </m:r>
                  </m:oMath>
                </a14:m>
                <a:b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</a:br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	If the encoder runs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sz="25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instances,</a:t>
                </a:r>
                <a:b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</a:br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	requires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𝐼𝑇</m:t>
                        </m:r>
                      </m:e>
                    </m:func>
                    <m:r>
                      <a:rPr lang="en-US" sz="25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   +   </m:t>
                    </m:r>
                    <m:func>
                      <m:func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00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𝑇</m:t>
                        </m:r>
                      </m:e>
                    </m:func>
                  </m:oMath>
                </a14:m>
                <a:r>
                  <a:rPr lang="en-US" sz="2500" dirty="0">
                    <a:latin typeface="Radnika Medium" pitchFamily="2" charset="77"/>
                    <a:cs typeface="Arial" panose="020B0604020202020204" pitchFamily="34" charset="0"/>
                  </a:rPr>
                  <a:t> bits.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2857"/>
                <a:ext cx="10515600" cy="4544106"/>
              </a:xfrm>
              <a:blipFill>
                <a:blip r:embed="rId3"/>
                <a:stretch>
                  <a:fillRect l="-1086" t="-2514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24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37550" y="5395650"/>
                <a:ext cx="15203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Index of query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𝑡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550" y="5395650"/>
                <a:ext cx="1520350" cy="646331"/>
              </a:xfrm>
              <a:prstGeom prst="rect">
                <a:avLst/>
              </a:prstGeom>
              <a:blipFill>
                <a:blip r:embed="rId4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697070" y="5394293"/>
                <a:ext cx="19806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Pointer to </a:t>
                </a:r>
                <a:br>
                  <a:rPr lang="en-US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query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𝑡</m:t>
                    </m:r>
                    <m:r>
                      <a:rPr lang="en-US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′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70" y="5394293"/>
                <a:ext cx="1980657" cy="646331"/>
              </a:xfrm>
              <a:prstGeom prst="rect">
                <a:avLst/>
              </a:prstGeom>
              <a:blipFill>
                <a:blip r:embed="rId5"/>
                <a:stretch>
                  <a:fillRect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 flipH="1">
            <a:off x="7524205" y="5096933"/>
            <a:ext cx="591094" cy="114575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8115299" y="4891385"/>
                <a:ext cx="4076701" cy="1150596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300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Each execution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bPr>
                      <m:e>
                        <m:r>
                          <a:rPr lang="en-US" sz="2300" smtClean="0">
                            <a:solidFill>
                              <a:srgbClr val="C0000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𝓐</m:t>
                        </m:r>
                      </m:e>
                      <m:sub>
                        <m:r>
                          <a:rPr lang="en-US" sz="2300" smtClean="0">
                            <a:solidFill>
                              <a:srgbClr val="C0000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saves at least 1 bit, when: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300" smtClean="0">
                        <a:solidFill>
                          <a:srgbClr val="C00000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𝐥𝐨𝐠</m:t>
                    </m:r>
                    <m:r>
                      <a:rPr lang="en-US" sz="2300" smtClean="0">
                        <a:solidFill>
                          <a:srgbClr val="C00000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 </m:t>
                    </m:r>
                    <m:r>
                      <a:rPr lang="en-US" sz="2300" smtClean="0">
                        <a:solidFill>
                          <a:srgbClr val="C00000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𝑰</m:t>
                    </m:r>
                    <m:sSup>
                      <m:sSupPr>
                        <m:ctrlPr>
                          <a:rPr lang="en-US" sz="23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300" smtClean="0">
                            <a:solidFill>
                              <a:srgbClr val="C0000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𝑻</m:t>
                        </m:r>
                      </m:e>
                      <m:sup>
                        <m:r>
                          <a:rPr lang="en-US" sz="2300" smtClean="0">
                            <a:solidFill>
                              <a:srgbClr val="C00000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𝟐</m:t>
                        </m:r>
                      </m:sup>
                    </m:sSup>
                    <m:r>
                      <a:rPr lang="en-US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adnika Medium" charset="0"/>
                        <a:cs typeface="Radnika Medium" charset="0"/>
                      </a:rPr>
                      <m:t>&lt;</m:t>
                    </m:r>
                    <m:r>
                      <a:rPr lang="en-US" sz="2300" smtClean="0">
                        <a:solidFill>
                          <a:srgbClr val="C00000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𝐥𝐨𝐠</m:t>
                    </m:r>
                    <m:r>
                      <a:rPr lang="en-US" sz="2300" smtClean="0">
                        <a:solidFill>
                          <a:srgbClr val="C00000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𝑵</m:t>
                    </m:r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,   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dirty="0" smtClean="0">
                          <a:solidFill>
                            <a:srgbClr val="C00000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𝑰</m:t>
                      </m:r>
                      <m:r>
                        <a:rPr lang="en-US" sz="23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Radnika Medium" charset="0"/>
                          <a:cs typeface="Radnika Medium" charset="0"/>
                        </a:rPr>
                        <m:t>&lt;</m:t>
                      </m:r>
                      <m:r>
                        <a:rPr lang="en-US" sz="2300" dirty="0" smtClean="0">
                          <a:solidFill>
                            <a:srgbClr val="C00000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𝑵</m:t>
                      </m:r>
                      <m:r>
                        <a:rPr lang="en-US" sz="2300" dirty="0" smtClean="0">
                          <a:solidFill>
                            <a:srgbClr val="C00000"/>
                          </a:solidFill>
                          <a:latin typeface="Cambria Math" charset="0"/>
                          <a:ea typeface="Radnika Medium" charset="0"/>
                          <a:cs typeface="Radnika Medium" charset="0"/>
                        </a:rPr>
                        <m:t>/</m:t>
                      </m:r>
                      <m:sSup>
                        <m:sSupPr>
                          <m:ctrlPr>
                            <a:rPr lang="en-US" sz="23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Radnika Medium" charset="0"/>
                              <a:cs typeface="Radnika Medium" charset="0"/>
                            </a:rPr>
                          </m:ctrlPr>
                        </m:sSupPr>
                        <m:e>
                          <m:r>
                            <a:rPr lang="en-US" sz="2300" dirty="0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𝑻</m:t>
                          </m:r>
                        </m:e>
                        <m:sup>
                          <m:r>
                            <a:rPr lang="en-US" sz="2300" dirty="0" smtClean="0">
                              <a:solidFill>
                                <a:srgbClr val="C00000"/>
                              </a:solidFill>
                              <a:latin typeface="Cambria Math" charset="0"/>
                              <a:ea typeface="Radnika Medium" charset="0"/>
                              <a:cs typeface="Radnika Medium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300" dirty="0">
                  <a:solidFill>
                    <a:srgbClr val="C00000"/>
                  </a:solidFill>
                  <a:latin typeface="Radnika Medium" pitchFamily="2" charset="77"/>
                  <a:ea typeface="Radnika Medium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299" y="4891385"/>
                <a:ext cx="4076701" cy="1150596"/>
              </a:xfrm>
              <a:prstGeom prst="roundRect">
                <a:avLst/>
              </a:prstGeom>
              <a:blipFill>
                <a:blip r:embed="rId6"/>
                <a:stretch>
                  <a:fillRect l="-621" t="-18478" b="-22826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51465" y="277315"/>
                <a:ext cx="11289070" cy="108365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Claim: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Each invocation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𝒜</m:t>
                        </m:r>
                      </m:e>
                      <m:sub>
                        <m:r>
                          <a:rPr lang="en-US" sz="28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allows the encoder to compress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</a:t>
                </a:r>
                <a:b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by at least one bit.</a:t>
                </a: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5" y="277315"/>
                <a:ext cx="11289070" cy="1083652"/>
              </a:xfrm>
              <a:prstGeom prst="roundRect">
                <a:avLst/>
              </a:prstGeom>
              <a:blipFill>
                <a:blip r:embed="rId7"/>
                <a:stretch>
                  <a:fillRect l="-447" b="-6593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80780" y="2927696"/>
            <a:ext cx="10673020" cy="105163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9489" y="3815108"/>
            <a:ext cx="10981046" cy="57062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465" y="4334387"/>
            <a:ext cx="7151451" cy="238284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780" y="1675001"/>
            <a:ext cx="10673020" cy="105163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F74B6-4868-D34F-8313-877AC045FB64}"/>
              </a:ext>
            </a:extLst>
          </p:cNvPr>
          <p:cNvSpPr/>
          <p:nvPr/>
        </p:nvSpPr>
        <p:spPr>
          <a:xfrm>
            <a:off x="680780" y="6347897"/>
            <a:ext cx="5634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[DHT12] treats a more difficult version of “hard case”</a:t>
            </a:r>
          </a:p>
        </p:txBody>
      </p:sp>
    </p:spTree>
    <p:extLst>
      <p:ext uri="{BB962C8B-B14F-4D97-AF65-F5344CB8AC3E}">
        <p14:creationId xmlns:p14="http://schemas.microsoft.com/office/powerpoint/2010/main" val="11804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dnika Medium" pitchFamily="2" charset="77"/>
                <a:cs typeface="Arial" panose="020B0604020202020204" pitchFamily="34" charset="0"/>
              </a:rPr>
              <a:t>Completing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34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We run the adversary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𝑁</m:t>
                    </m:r>
                    <m:r>
                      <a:rPr lang="en-US" b="0" i="1" smtClean="0">
                        <a:latin typeface="Cambria Math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instances</a:t>
                </a:r>
              </a:p>
              <a:p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Each execution compresses by ≥ 1 bit</a:t>
                </a:r>
              </a:p>
              <a:p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BUT, we have to include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-bit advice string in the encoding</a:t>
                </a:r>
                <a:b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latin typeface="Radnika Medium" pitchFamily="2" charset="77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r>
                      <a:rPr lang="en-US" b="0" i="1" smtClean="0">
                        <a:latin typeface="Cambria Math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≥0        ⇒       </m:t>
                    </m:r>
                    <m:r>
                      <a:rPr lang="en-US" b="0" i="1" smtClean="0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  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∎</m:t>
                    </m:r>
                  </m:oMath>
                </a14:m>
                <a:endParaRPr lang="en-US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34700" cy="4351338"/>
              </a:xfrm>
              <a:blipFill>
                <a:blip r:embed="rId2"/>
                <a:stretch>
                  <a:fillRect l="-928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25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2573" y="3636594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Encoding</a:t>
            </a:r>
            <a:b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overhead</a:t>
            </a:r>
          </a:p>
        </p:txBody>
      </p:sp>
    </p:spTree>
    <p:extLst>
      <p:ext uri="{BB962C8B-B14F-4D97-AF65-F5344CB8AC3E}">
        <p14:creationId xmlns:p14="http://schemas.microsoft.com/office/powerpoint/2010/main" val="143480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dnika Medium" pitchFamily="2" charset="77"/>
                <a:cs typeface="Arial" panose="020B0604020202020204" pitchFamily="34" charset="0"/>
              </a:rPr>
              <a:t>Extra complications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Algorithms that succeed on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-fraction of group elements</a:t>
                </a:r>
              </a:p>
              <a:p>
                <a:pPr lvl="1">
                  <a:buFont typeface=".AppleSystemUIFont" charset="-120"/>
                  <a:buChar char="–"/>
                </a:pP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Use the random self-reducibility of </a:t>
                </a:r>
                <a:r>
                  <a:rPr lang="en-US" dirty="0" err="1">
                    <a:latin typeface="Radnika Medium" pitchFamily="2" charset="77"/>
                    <a:cs typeface="Arial" panose="020B0604020202020204" pitchFamily="34" charset="0"/>
                  </a:rPr>
                  <a:t>dlog</a:t>
                </a:r>
                <a:endParaRPr lang="en-US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lvl="1">
                  <a:buFont typeface=".AppleSystemUIFont" charset="-120"/>
                  <a:buChar char="–"/>
                </a:pP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Hardcode a good set of random coins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into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1">
                        <a:solidFill>
                          <a:srgbClr val="7030A0"/>
                        </a:solidFill>
                        <a:latin typeface="Radnika Medium" pitchFamily="2" charset="77"/>
                        <a:cs typeface="Arial" panose="020B0604020202020204" pitchFamily="34" charset="0"/>
                      </a:rPr>
                      <m:t>Enc</m:t>
                    </m:r>
                    <m:d>
                      <m:d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𝝈</m:t>
                        </m:r>
                      </m:e>
                    </m:d>
                  </m:oMath>
                </a14:m>
                <a:b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</a:br>
                <a:b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Decisional type problems (DDH, etc.)</a:t>
                </a:r>
              </a:p>
              <a:p>
                <a:pPr lvl="1">
                  <a:buFont typeface=".AppleSystemUIFont" charset="-12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only outputs 1 bit—prior argument fails because encoding the runtime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charset="0"/>
                      </a:rPr>
                      <m:t>log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bits is too expensive</a:t>
                </a:r>
              </a:p>
              <a:p>
                <a:pPr lvl="1">
                  <a:buFont typeface=".AppleSystemUIFont" charset="-120"/>
                  <a:buChar char="–"/>
                </a:pP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on batches of inputs		 </a:t>
                </a:r>
                <a:r>
                  <a:rPr lang="en-US" dirty="0">
                    <a:solidFill>
                      <a:srgbClr val="008F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[See paper for details]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26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52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23437" y="4897767"/>
            <a:ext cx="2387600" cy="528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08496" y="3007409"/>
            <a:ext cx="2741396" cy="14556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227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DDH problem:    </a:t>
                </a: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Distinguish</a:t>
                </a:r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p>
                        </m:s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600" u="sng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3200" u="sng" dirty="0">
                  <a:solidFill>
                    <a:srgbClr val="7030A0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u="sng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			</a:t>
                </a:r>
                <a:r>
                  <a:rPr lang="en-US" sz="2600" b="1" u="sng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Upper bound</a:t>
                </a:r>
                <a:r>
                  <a:rPr lang="en-US" sz="2600" u="sng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:r>
                  <a:rPr lang="en-US" sz="2600" b="1" u="sng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Lower bound</a:t>
                </a:r>
                <a:r>
                  <a:rPr lang="en-US" sz="2600" u="sng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:r>
                  <a:rPr lang="en-US" sz="2600" b="1" u="sng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Time</a:t>
                </a:r>
                <a:r>
                  <a:rPr lang="en-US" sz="2600" u="sng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1" u="sng" smtClean="0">
                        <a:solidFill>
                          <a:srgbClr val="7030A0"/>
                        </a:solidFill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sz="2600" u="sng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Discrete log: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𝜖</m:t>
                        </m:r>
                        <m:r>
                          <a:rPr lang="en-US" sz="2600" b="0" i="1" smtClean="0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600" b="0" dirty="0"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charset="0"/>
                          </a:rPr>
                          <m:t>𝜖</m:t>
                        </m:r>
                        <m:r>
                          <a:rPr lang="en-US" sz="2600" i="1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600" b="0" dirty="0"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600" b="0" i="1" smtClean="0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600" b="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CDH:		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charset="0"/>
                          </a:rPr>
                          <m:t>𝜖</m:t>
                        </m:r>
                        <m:r>
                          <a:rPr lang="en-US" sz="2600" i="1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charset="0"/>
                          </a:rPr>
                          <m:t>𝜖</m:t>
                        </m:r>
                        <m:r>
                          <a:rPr lang="en-US" sz="2600" i="1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6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DDH:		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sz="2600" i="1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:r>
                  <a:rPr lang="en-US" sz="2600" dirty="0">
                    <a:solidFill>
                      <a:srgbClr val="FF00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1/4</m:t>
                        </m:r>
                      </m:sup>
                    </m:sSup>
                  </m:oMath>
                </a14:m>
                <a:endParaRPr lang="en-US" sz="2600" b="1" dirty="0">
                  <a:solidFill>
                    <a:srgbClr val="002060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00206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									</a:t>
                </a:r>
                <a:r>
                  <a:rPr lang="en-US" sz="2600" dirty="0">
                    <a:solidFill>
                      <a:srgbClr val="FF000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1/8</m:t>
                        </m:r>
                      </m:sup>
                    </m:sSup>
                  </m:oMath>
                </a14:m>
                <a:r>
                  <a:rPr lang="en-US" sz="2600" b="1" dirty="0">
                    <a:solidFill>
                      <a:srgbClr val="00206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600" dirty="0" err="1">
                    <a:latin typeface="Radnika Medium" pitchFamily="2" charset="77"/>
                    <a:cs typeface="Arial" panose="020B0604020202020204" pitchFamily="34" charset="0"/>
                  </a:rPr>
                  <a:t>sqDDH</a:t>
                </a: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: 		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 smtClean="0">
                                <a:solidFill>
                                  <a:srgbClr val="008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008F0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008F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𝑆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1/</m:t>
                        </m:r>
                        <m:r>
                          <a:rPr lang="en-US" sz="2600" b="0" i="1" smtClean="0">
                            <a:latin typeface="Cambria Math" charset="0"/>
                          </a:rPr>
                          <m:t>8</m:t>
                        </m:r>
                      </m:sup>
                    </m:sSup>
                  </m:oMath>
                </a14:m>
                <a:b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</a:br>
                <a:b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26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600" b="1" dirty="0">
                  <a:solidFill>
                    <a:srgbClr val="002060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600" b="1" dirty="0">
                  <a:solidFill>
                    <a:srgbClr val="002060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22775"/>
              </a:xfrm>
              <a:blipFill>
                <a:blip r:embed="rId3"/>
                <a:stretch>
                  <a:fillRect l="-965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adnika Medium" pitchFamily="2" charset="77"/>
                <a:cs typeface="Arial" panose="020B0604020202020204" pitchFamily="34" charset="0"/>
              </a:rPr>
              <a:t>What about Decision </a:t>
            </a:r>
            <a:r>
              <a:rPr lang="en-US" sz="4000" dirty="0" err="1">
                <a:latin typeface="Radnika Medium" pitchFamily="2" charset="77"/>
                <a:cs typeface="Arial" panose="020B0604020202020204" pitchFamily="34" charset="0"/>
              </a:rPr>
              <a:t>Diffie</a:t>
            </a:r>
            <a:r>
              <a:rPr lang="en-US" sz="4000" dirty="0">
                <a:latin typeface="Radnika Medium" pitchFamily="2" charset="77"/>
                <a:cs typeface="Arial" panose="020B0604020202020204" pitchFamily="34" charset="0"/>
              </a:rPr>
              <a:t>-Hellman (DDH)?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27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08496" y="4983254"/>
            <a:ext cx="2552700" cy="544512"/>
          </a:xfrm>
          <a:prstGeom prst="wedgeRoundRectCallout">
            <a:avLst>
              <a:gd name="adj1" fmla="val -60012"/>
              <a:gd name="adj2" fmla="val -13893"/>
              <a:gd name="adj3" fmla="val 1666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Our new results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208496" y="4983254"/>
            <a:ext cx="2552700" cy="544512"/>
          </a:xfrm>
          <a:prstGeom prst="wedgeRoundRectCallout">
            <a:avLst>
              <a:gd name="adj1" fmla="val 16363"/>
              <a:gd name="adj2" fmla="val -113656"/>
              <a:gd name="adj3" fmla="val 1666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Our new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987C7-D878-934A-B9ED-E89962C33670}"/>
              </a:ext>
            </a:extLst>
          </p:cNvPr>
          <p:cNvSpPr/>
          <p:nvPr/>
        </p:nvSpPr>
        <p:spPr>
          <a:xfrm>
            <a:off x="729925" y="4921763"/>
            <a:ext cx="11353800" cy="52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ular Callout 3"/>
          <p:cNvSpPr/>
          <p:nvPr/>
        </p:nvSpPr>
        <p:spPr>
          <a:xfrm>
            <a:off x="9096755" y="5080155"/>
            <a:ext cx="2554504" cy="692905"/>
          </a:xfrm>
          <a:prstGeom prst="wedgeRoundRectCallout">
            <a:avLst>
              <a:gd name="adj1" fmla="val -24551"/>
              <a:gd name="adj2" fmla="val -81651"/>
              <a:gd name="adj3" fmla="val 1666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Better attack?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9021CB-3D42-5549-AACA-D9EA01A916FA}"/>
              </a:ext>
            </a:extLst>
          </p:cNvPr>
          <p:cNvSpPr/>
          <p:nvPr/>
        </p:nvSpPr>
        <p:spPr>
          <a:xfrm>
            <a:off x="799862" y="3975829"/>
            <a:ext cx="11353800" cy="92193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8FE0B5-3095-3F42-B6BC-D18A80FDE2BB}"/>
              </a:ext>
            </a:extLst>
          </p:cNvPr>
          <p:cNvSpPr/>
          <p:nvPr/>
        </p:nvSpPr>
        <p:spPr>
          <a:xfrm>
            <a:off x="838200" y="3538686"/>
            <a:ext cx="11353800" cy="38634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8C822C5-5D6F-394F-AD2F-0AAF4CE6AB93}"/>
              </a:ext>
            </a:extLst>
          </p:cNvPr>
          <p:cNvSpPr/>
          <p:nvPr/>
        </p:nvSpPr>
        <p:spPr>
          <a:xfrm>
            <a:off x="10187741" y="3063359"/>
            <a:ext cx="414079" cy="1716991"/>
          </a:xfrm>
          <a:prstGeom prst="rightBrace">
            <a:avLst>
              <a:gd name="adj1" fmla="val 8333"/>
              <a:gd name="adj2" fmla="val 20413"/>
            </a:avLst>
          </a:prstGeom>
          <a:ln w="1270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0DDAEB-0C35-4040-9F67-039D4CB0FDA1}"/>
                  </a:ext>
                </a:extLst>
              </p:cNvPr>
              <p:cNvSpPr/>
              <p:nvPr/>
            </p:nvSpPr>
            <p:spPr>
              <a:xfrm>
                <a:off x="10640158" y="3205086"/>
                <a:ext cx="1551842" cy="1133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chemeClr val="accent5">
                        <a:lumMod val="50000"/>
                      </a:schemeClr>
                    </a:solidFill>
                    <a:latin typeface="Radnika Medium" pitchFamily="2" charset="77"/>
                  </a:rPr>
                  <a:t>For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charset="0"/>
                        </a:rPr>
                        <m:t>𝜖</m:t>
                      </m:r>
                      <m:r>
                        <a:rPr lang="en-US" sz="22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−1/4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2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charset="0"/>
                        </a:rPr>
                        <m:t>𝑆</m:t>
                      </m:r>
                      <m:r>
                        <a:rPr lang="en-US" sz="2200" i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𝑁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charset="0"/>
                            </a:rPr>
                            <m:t>1/4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2">
                      <a:lumMod val="50000"/>
                    </a:schemeClr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A0DDAEB-0C35-4040-9F67-039D4CB0F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158" y="3205086"/>
                <a:ext cx="1551842" cy="1133387"/>
              </a:xfrm>
              <a:prstGeom prst="rect">
                <a:avLst/>
              </a:prstGeom>
              <a:blipFill>
                <a:blip r:embed="rId4"/>
                <a:stretch>
                  <a:fillRect l="-4878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8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9" grpId="0" animBg="1"/>
      <p:bldP spid="10" grpId="0" animBg="1"/>
      <p:bldP spid="6" grpId="0" animBg="1"/>
      <p:bldP spid="4" grpId="0" animBg="1"/>
      <p:bldP spid="4" grpId="1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504825" y="1147142"/>
                <a:ext cx="11258550" cy="142875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Definition.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The </a:t>
                </a:r>
                <a:r>
                  <a:rPr lang="en-US" sz="2800" dirty="0" err="1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sqDDH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problem is to distinguish</a:t>
                </a: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  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from </a:t>
                </a:r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𝑔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   	     </a:t>
                </a:r>
                <a:r>
                  <a:rPr lang="en-US" sz="20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𝑥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,</m:t>
                    </m:r>
                    <m:r>
                      <a:rPr lang="en-US" sz="20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𝑦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←</m:t>
                        </m:r>
                      </m:e>
                      <m:sub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b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ℤ</m:t>
                        </m:r>
                      </m:e>
                      <m:sub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5" y="1147142"/>
                <a:ext cx="11258550" cy="1428750"/>
              </a:xfrm>
              <a:prstGeom prst="roundRect">
                <a:avLst/>
              </a:prstGeom>
              <a:blipFill>
                <a:blip r:embed="rId2"/>
                <a:stretch>
                  <a:fillRect l="-224"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504825" y="3009072"/>
            <a:ext cx="11258550" cy="3125027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Why it’s interesting: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For generic online-only </a:t>
            </a:r>
            <a:r>
              <a:rPr lang="en-US" sz="3200" dirty="0" err="1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algs</a:t>
            </a: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, 		it’s as </a:t>
            </a:r>
            <a:r>
              <a:rPr lang="en-US" sz="3200" dirty="0">
                <a:solidFill>
                  <a:srgbClr val="FF00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hard</a:t>
            </a:r>
            <a:b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								as discrete log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For generic </a:t>
            </a:r>
            <a:r>
              <a:rPr lang="en-US" sz="3200" dirty="0" err="1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preprocesssing</a:t>
            </a: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algs</a:t>
            </a: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, 	we show that </a:t>
            </a:r>
            <a:b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								it’s “much </a:t>
            </a:r>
            <a:r>
              <a:rPr lang="en-US" sz="3200" dirty="0">
                <a:solidFill>
                  <a:srgbClr val="008F00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easier</a:t>
            </a: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”</a:t>
            </a:r>
          </a:p>
          <a:p>
            <a:b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  <a:sym typeface="Wingdings"/>
              </a:rPr>
              <a:t></a:t>
            </a:r>
            <a:r>
              <a:rPr lang="en-US" sz="32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 A DDH-like problem that is easier than </a:t>
            </a:r>
            <a:r>
              <a:rPr lang="en-US" sz="3200" dirty="0" err="1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dlog</a:t>
            </a:r>
            <a:endParaRPr lang="en-US" sz="3200" dirty="0">
              <a:solidFill>
                <a:schemeClr val="tx1"/>
              </a:solidFill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825" y="3477546"/>
            <a:ext cx="11258550" cy="92650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564" y="4409271"/>
            <a:ext cx="11258550" cy="92650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564" y="5606758"/>
            <a:ext cx="11258550" cy="926503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28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adnika Medium" pitchFamily="2" charset="77"/>
                <a:cs typeface="Arial" panose="020B0604020202020204" pitchFamily="34" charset="0"/>
              </a:rPr>
              <a:t>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690687"/>
                <a:ext cx="10515602" cy="4486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Background: Preprocessing attacks are relevant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Preexisting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generic attack on discrete log</a:t>
                </a:r>
                <a:br>
                  <a:rPr lang="en-US" sz="28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12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Our results: Preprocessing lower-bounds and attacks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1/3</m:t>
                        </m:r>
                      </m:sup>
                    </m:sSup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generic dlog attack is optimal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Any such attack must use </a:t>
                </a:r>
                <a:r>
                  <a:rPr lang="en-US" sz="2800" u="sng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lots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of preprocessing: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2/3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New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preprocessing attack on DDH-like problem</a:t>
                </a:r>
                <a:b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2200" dirty="0">
                  <a:solidFill>
                    <a:schemeClr val="bg1">
                      <a:lumMod val="65000"/>
                    </a:schemeClr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Open questions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690687"/>
                <a:ext cx="10515602" cy="4486275"/>
              </a:xfrm>
              <a:blipFill>
                <a:blip r:embed="rId2"/>
                <a:stretch>
                  <a:fillRect l="-1448" t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29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5020043"/>
            <a:ext cx="745066" cy="78157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5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dnika Medium" pitchFamily="2" charset="77"/>
                <a:cs typeface="Arial" panose="020B0604020202020204" pitchFamily="34" charset="0"/>
              </a:rPr>
              <a:t>The discrete-log problem</a:t>
            </a:r>
          </a:p>
        </p:txBody>
      </p:sp>
      <p:pic>
        <p:nvPicPr>
          <p:cNvPr id="11266" name="Picture 2" descr="ttps://cdn4.iconfinder.com/data/icons/REALVISTA/accounting/png/400/indust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6" y="2379970"/>
            <a:ext cx="2326691" cy="23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63319" y="2274744"/>
                <a:ext cx="3714345" cy="1268572"/>
              </a:xfrm>
              <a:prstGeom prst="roundRect">
                <a:avLst/>
              </a:prstGeom>
              <a:solidFill>
                <a:srgbClr val="009051"/>
              </a:solidFill>
              <a:ln w="57150">
                <a:solidFill>
                  <a:srgbClr val="009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Group: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charset="0"/>
                      </a:rPr>
                      <m:t>𝔾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dPr>
                      <m:e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</m:d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:r>
                  <a:rPr lang="en-US" sz="24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of prime order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19" y="2274744"/>
                <a:ext cx="3714345" cy="126857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905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463318" y="4220014"/>
                <a:ext cx="3714345" cy="806018"/>
              </a:xfrm>
              <a:prstGeom prst="roundRect">
                <a:avLst/>
              </a:prstGeom>
              <a:solidFill>
                <a:srgbClr val="009051"/>
              </a:solidFill>
              <a:ln w="57150">
                <a:solidFill>
                  <a:srgbClr val="009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Instance: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𝔾</m:t>
                    </m:r>
                  </m:oMath>
                </a14:m>
                <a:endParaRPr lang="en-US" sz="32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18" y="4220014"/>
                <a:ext cx="3714345" cy="806018"/>
              </a:xfrm>
              <a:prstGeom prst="roundRect">
                <a:avLst/>
              </a:prstGeom>
              <a:blipFill>
                <a:blip r:embed="rId4"/>
                <a:stretch>
                  <a:fillRect b="-2857"/>
                </a:stretch>
              </a:blipFill>
              <a:ln w="57150">
                <a:solidFill>
                  <a:srgbClr val="00905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177663" y="2770395"/>
            <a:ext cx="1308737" cy="537009"/>
          </a:xfrm>
          <a:prstGeom prst="straightConnector1">
            <a:avLst/>
          </a:prstGeom>
          <a:ln w="762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77662" y="4107917"/>
            <a:ext cx="1308737" cy="537009"/>
          </a:xfrm>
          <a:prstGeom prst="straightConnector1">
            <a:avLst/>
          </a:prstGeom>
          <a:ln w="762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28997" y="3603761"/>
            <a:ext cx="1281539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9157939" y="2772079"/>
                <a:ext cx="2195861" cy="1542471"/>
              </a:xfrm>
              <a:prstGeom prst="roundRect">
                <a:avLst/>
              </a:prstGeom>
              <a:solidFill>
                <a:srgbClr val="7030A0"/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Radnika" pitchFamily="2" charset="77"/>
                  </a:rPr>
                  <a:t>Solution: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bg1"/>
                  </a:solidFill>
                  <a:latin typeface="Radnika" pitchFamily="2" charset="77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939" y="2772079"/>
                <a:ext cx="2195861" cy="154247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5140546" y="4365387"/>
                <a:ext cx="2834304" cy="744283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Adversary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𝒜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546" y="4365387"/>
                <a:ext cx="2834304" cy="744283"/>
              </a:xfrm>
              <a:prstGeom prst="roundRect">
                <a:avLst/>
              </a:prstGeom>
              <a:blipFill>
                <a:blip r:embed="rId6"/>
                <a:stretch>
                  <a:fillRect b="-11864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360727" y="5627387"/>
            <a:ext cx="5549809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Why do we believe this</a:t>
            </a:r>
            <a:br>
              <a:rPr lang="en-US" sz="32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32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problem is hard?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dnika Medium" pitchFamily="2" charset="77"/>
                <a:cs typeface="Arial" panose="020B0604020202020204" pitchFamily="34" charset="0"/>
              </a:rPr>
              <a:t>Open questions and recent progress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Tightness of DDH upper/lower bounds?</a:t>
                </a:r>
              </a:p>
              <a:p>
                <a:pPr lvl="1"/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Is it as hard as </a:t>
                </a:r>
                <a:r>
                  <a:rPr lang="en-US" dirty="0" err="1">
                    <a:latin typeface="Radnika Medium" pitchFamily="2" charset="77"/>
                    <a:cs typeface="Arial" panose="020B0604020202020204" pitchFamily="34" charset="0"/>
                  </a:rPr>
                  <a:t>dlog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or as easy as </a:t>
                </a:r>
                <a:r>
                  <a:rPr lang="en-US" dirty="0" err="1">
                    <a:latin typeface="Radnika Medium" pitchFamily="2" charset="77"/>
                    <a:cs typeface="Arial" panose="020B0604020202020204" pitchFamily="34" charset="0"/>
                  </a:rPr>
                  <a:t>sqDDH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Non-generic preprocessing attacks on ECDL?</a:t>
                </a:r>
              </a:p>
              <a:p>
                <a:pPr lvl="1"/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As we have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bSup>
                  </m:oMath>
                </a14:m>
                <a:b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dirty="0">
                  <a:solidFill>
                    <a:srgbClr val="008F00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Radnika Medium" pitchFamily="2" charset="77"/>
                    <a:cs typeface="Arial" panose="020B0604020202020204" pitchFamily="34" charset="0"/>
                  </a:rPr>
                  <a:t>Coretti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Radnika Medium" pitchFamily="2" charset="77"/>
                    <a:cs typeface="Arial" panose="020B0604020202020204" pitchFamily="34" charset="0"/>
                  </a:rPr>
                  <a:t>Dodis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, and Guo (2018)</a:t>
                </a:r>
              </a:p>
              <a:p>
                <a:r>
                  <a:rPr lang="en-US" sz="2400" dirty="0">
                    <a:latin typeface="Radnika Medium" pitchFamily="2" charset="77"/>
                    <a:cs typeface="Arial" panose="020B0604020202020204" pitchFamily="34" charset="0"/>
                  </a:rPr>
                  <a:t>Elegant proofs of generic-group lower bounds using “</a:t>
                </a:r>
                <a:r>
                  <a:rPr lang="en-US" sz="2400" dirty="0" err="1">
                    <a:latin typeface="Radnika Medium" pitchFamily="2" charset="77"/>
                    <a:cs typeface="Arial" panose="020B0604020202020204" pitchFamily="34" charset="0"/>
                  </a:rPr>
                  <a:t>presampling</a:t>
                </a:r>
                <a:r>
                  <a:rPr lang="en-US" sz="2400" dirty="0">
                    <a:latin typeface="Radnika Medium" pitchFamily="2" charset="77"/>
                    <a:cs typeface="Arial" panose="020B0604020202020204" pitchFamily="34" charset="0"/>
                  </a:rPr>
                  <a:t>”</a:t>
                </a:r>
                <a:br>
                  <a:rPr lang="en-US" sz="2400" dirty="0">
                    <a:latin typeface="Radnika Medium" pitchFamily="2" charset="77"/>
                    <a:cs typeface="Arial" panose="020B0604020202020204" pitchFamily="34" charset="0"/>
                  </a:rPr>
                </a:br>
                <a:r>
                  <a:rPr lang="en-US" sz="2400" dirty="0">
                    <a:latin typeface="Radnika Medium" pitchFamily="2" charset="77"/>
                    <a:cs typeface="Arial" panose="020B0604020202020204" pitchFamily="34" charset="0"/>
                  </a:rPr>
                  <a:t>								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à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la Unruh, 2007)</a:t>
                </a:r>
              </a:p>
              <a:p>
                <a:r>
                  <a:rPr lang="en-US" sz="2400" dirty="0">
                    <a:latin typeface="Radnika Medium" pitchFamily="2" charset="77"/>
                    <a:cs typeface="Arial" panose="020B0604020202020204" pitchFamily="34" charset="0"/>
                  </a:rPr>
                  <a:t>Prove hardness of “one-more” </a:t>
                </a:r>
                <a:r>
                  <a:rPr lang="en-US" sz="2400" dirty="0" err="1">
                    <a:latin typeface="Radnika Medium" pitchFamily="2" charset="77"/>
                    <a:cs typeface="Arial" panose="020B0604020202020204" pitchFamily="34" charset="0"/>
                  </a:rPr>
                  <a:t>dlog</a:t>
                </a:r>
                <a:r>
                  <a:rPr lang="en-US" sz="2400" dirty="0">
                    <a:latin typeface="Radnika Medium" pitchFamily="2" charset="77"/>
                    <a:cs typeface="Arial" panose="020B0604020202020204" pitchFamily="34" charset="0"/>
                  </a:rPr>
                  <a:t>, KEA assumptions, 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30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6A2D62-914A-0545-ACFE-5D148AC182AC}"/>
              </a:ext>
            </a:extLst>
          </p:cNvPr>
          <p:cNvCxnSpPr>
            <a:cxnSpLocks/>
          </p:cNvCxnSpPr>
          <p:nvPr/>
        </p:nvCxnSpPr>
        <p:spPr>
          <a:xfrm>
            <a:off x="800100" y="3970827"/>
            <a:ext cx="10515600" cy="0"/>
          </a:xfrm>
          <a:prstGeom prst="line">
            <a:avLst/>
          </a:prstGeom>
          <a:ln w="444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34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adnika Medium" pitchFamily="2" charset="77"/>
                <a:cs typeface="Arial" panose="020B0604020202020204" pitchFamily="34" charset="0"/>
              </a:rPr>
              <a:t>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690687"/>
                <a:ext cx="10515602" cy="4486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Background: Preprocessing attacks are relevant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Preexisting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generic attack on discrete log</a:t>
                </a:r>
                <a:br>
                  <a:rPr lang="en-US" sz="28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12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Our results: Preprocessing lower-bounds and attacks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1/3</m:t>
                        </m:r>
                      </m:sup>
                    </m:sSup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generic dlog attack is optimal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Any such attack must use </a:t>
                </a:r>
                <a:r>
                  <a:rPr lang="en-US" sz="2800" u="sng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lots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of preprocessing: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2/3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New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preprocessing attack on DDH-like problem</a:t>
                </a:r>
                <a:b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2200" dirty="0">
                  <a:solidFill>
                    <a:schemeClr val="bg1">
                      <a:lumMod val="65000"/>
                    </a:schemeClr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Open questions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690687"/>
                <a:ext cx="10515602" cy="4486275"/>
              </a:xfrm>
              <a:blipFill>
                <a:blip r:embed="rId2"/>
                <a:stretch>
                  <a:fillRect l="-1448" t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31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5454122-0746-9D44-9F24-55EFD3B9ADBE}"/>
              </a:ext>
            </a:extLst>
          </p:cNvPr>
          <p:cNvSpPr/>
          <p:nvPr/>
        </p:nvSpPr>
        <p:spPr>
          <a:xfrm>
            <a:off x="6436909" y="5357776"/>
            <a:ext cx="5448300" cy="135255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Henry 	</a:t>
            </a:r>
            <a:r>
              <a:rPr lang="mr-IN" sz="2400" dirty="0">
                <a:latin typeface="Radnika Medium" pitchFamily="2" charset="77"/>
                <a:ea typeface="Radnika Medium" charset="0"/>
                <a:cs typeface="Radnika Medium" charset="0"/>
              </a:rPr>
              <a:t>–</a:t>
            </a:r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henrycg@cs.stanford.edu</a:t>
            </a:r>
            <a:endParaRPr lang="en-US" sz="2400" dirty="0"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Dima 	</a:t>
            </a:r>
            <a:r>
              <a:rPr lang="mr-IN" sz="2400" dirty="0">
                <a:latin typeface="Radnika Medium" pitchFamily="2" charset="77"/>
                <a:ea typeface="Radnika Medium" charset="0"/>
                <a:cs typeface="Radnika Medium" charset="0"/>
              </a:rPr>
              <a:t>–</a:t>
            </a:r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dkogan@cs.stanford.edu</a:t>
            </a:r>
            <a:endParaRPr lang="en-US" sz="2400" dirty="0">
              <a:latin typeface="Radnika Medium" pitchFamily="2" charset="77"/>
              <a:ea typeface="Radnika Medium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https://</a:t>
            </a:r>
            <a:r>
              <a:rPr lang="en-US" sz="2400" dirty="0" err="1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eprint.iacr.org</a:t>
            </a:r>
            <a:r>
              <a:rPr lang="en-US" sz="2400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/2017/1113</a:t>
            </a:r>
          </a:p>
        </p:txBody>
      </p:sp>
    </p:spTree>
    <p:extLst>
      <p:ext uri="{BB962C8B-B14F-4D97-AF65-F5344CB8AC3E}">
        <p14:creationId xmlns:p14="http://schemas.microsoft.com/office/powerpoint/2010/main" val="11802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00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43668" y="2052872"/>
            <a:ext cx="10572345" cy="2248441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latin typeface="Radnika Medium" pitchFamily="2" charset="77"/>
                <a:cs typeface="Arial" panose="020B0604020202020204" pitchFamily="34" charset="0"/>
              </a:rPr>
              <a:t>Generic lower bounds give us confidence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br>
                  <a:rPr lang="en-US" b="1" dirty="0">
                    <a:solidFill>
                      <a:srgbClr val="C00000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</a:br>
                <a:r>
                  <a:rPr lang="en-US" b="1" dirty="0">
                    <a:solidFill>
                      <a:srgbClr val="C00000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Theorem. </a:t>
                </a: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[Shoup’97]   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Every </a:t>
                </a:r>
                <a:r>
                  <a:rPr lang="en-US" b="1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generic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 discrete-log algorithm that </a:t>
                </a:r>
              </a:p>
              <a:p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operates in a group of prime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Wingdings"/>
                      </a:rPr>
                      <m:t>𝑁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 and</a:t>
                </a:r>
              </a:p>
              <a:p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succeeds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Wingdings"/>
                      </a:rPr>
                      <m:t>½</m:t>
                    </m:r>
                  </m:oMath>
                </a14:m>
                <a:endParaRPr lang="en-US" dirty="0">
                  <a:latin typeface="Radnika Medium" pitchFamily="2" charset="77"/>
                  <a:cs typeface="Arial" panose="020B0604020202020204" pitchFamily="34" charset="0"/>
                  <a:sym typeface="Wingdings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must run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sym typeface="Wingdings"/>
                      </a:rPr>
                      <m:t>Ω</m:t>
                    </m:r>
                    <m:r>
                      <a:rPr lang="en-US" b="0" i="1" smtClean="0">
                        <a:latin typeface="Cambria Math" charset="0"/>
                        <a:sym typeface="Wingdings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sym typeface="Wingdings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sym typeface="Wingdings"/>
                          </a:rPr>
                          <m:t>1/2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  <a:sym typeface="Wingdings"/>
                      </a:rPr>
                      <m:t>)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latin typeface="Radnika Medium" pitchFamily="2" charset="77"/>
                  <a:cs typeface="Arial" panose="020B0604020202020204" pitchFamily="34" charset="0"/>
                  <a:sym typeface="Wingding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>
              <a:xfrm>
                <a:off x="7892235" y="3711679"/>
                <a:ext cx="4114799" cy="1113954"/>
              </a:xfrm>
              <a:prstGeom prst="wedgeRoundRectCallout">
                <a:avLst>
                  <a:gd name="adj1" fmla="val -17941"/>
                  <a:gd name="adj2" fmla="val -18231"/>
                  <a:gd name="adj3" fmla="val 16667"/>
                </a:avLst>
              </a:prstGeom>
              <a:solidFill>
                <a:srgbClr val="008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Generic attack in 256-bit group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adnika Medium" charset="0"/>
                        <a:cs typeface="Radnika Medium" charset="0"/>
                      </a:rPr>
                      <m:t>≈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pPr>
                      <m:e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2</m:t>
                        </m:r>
                      </m:e>
                      <m:sup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128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235" y="3711679"/>
                <a:ext cx="4114799" cy="1113954"/>
              </a:xfrm>
              <a:prstGeom prst="wedgeRoundRectCallout">
                <a:avLst>
                  <a:gd name="adj1" fmla="val -17941"/>
                  <a:gd name="adj2" fmla="val -18231"/>
                  <a:gd name="adj3" fmla="val 1666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892235" y="4960570"/>
            <a:ext cx="4114799" cy="1113954"/>
          </a:xfrm>
          <a:prstGeom prst="wedgeRoundRectCallout">
            <a:avLst>
              <a:gd name="adj1" fmla="val -17941"/>
              <a:gd name="adj2" fmla="val -18231"/>
              <a:gd name="adj3" fmla="val 16667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Best attacks on standard EC groups are generic</a:t>
            </a:r>
          </a:p>
        </p:txBody>
      </p:sp>
    </p:spTree>
    <p:extLst>
      <p:ext uri="{BB962C8B-B14F-4D97-AF65-F5344CB8AC3E}">
        <p14:creationId xmlns:p14="http://schemas.microsoft.com/office/powerpoint/2010/main" val="16712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adnika Medium" pitchFamily="2" charset="77"/>
                <a:cs typeface="Arial" panose="020B0604020202020204" pitchFamily="34" charset="0"/>
              </a:rPr>
              <a:t>Generic algorithms can only make </a:t>
            </a:r>
            <a:br>
              <a:rPr lang="en-US" sz="4000" dirty="0">
                <a:latin typeface="Radnika Medium" pitchFamily="2" charset="77"/>
                <a:cs typeface="Arial" panose="020B0604020202020204" pitchFamily="34" charset="0"/>
              </a:rPr>
            </a:br>
            <a:r>
              <a:rPr lang="en-US" sz="4000" dirty="0">
                <a:latin typeface="Radnika Medium" pitchFamily="2" charset="77"/>
                <a:cs typeface="Arial" panose="020B0604020202020204" pitchFamily="34" charset="0"/>
              </a:rPr>
              <a:t>“black-box” use of the group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723536" cy="4486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30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Generic-group model:</a:t>
                </a:r>
              </a:p>
              <a:p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Group is defined by an injective </a:t>
                </a:r>
                <a:r>
                  <a:rPr lang="en-US" sz="2600" b="1" dirty="0">
                    <a:latin typeface="Radnika Medium" pitchFamily="2" charset="77"/>
                    <a:cs typeface="Arial" panose="020B0604020202020204" pitchFamily="34" charset="0"/>
                  </a:rPr>
                  <a:t>“labeling” function</a:t>
                </a:r>
                <a:b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charset="0"/>
                      </a:rPr>
                      <m:t>𝜎</m:t>
                    </m:r>
                    <m:r>
                      <a:rPr lang="en-US" sz="3000" b="0" i="1" smtClean="0">
                        <a:latin typeface="Cambria Math" charset="0"/>
                      </a:rPr>
                      <m:t>:  </m:t>
                    </m:r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ℤ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</a:rPr>
                          <m:t>𝑁</m:t>
                        </m:r>
                      </m:sub>
                    </m:sSub>
                    <m:r>
                      <a:rPr lang="en-US" sz="3000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00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Algorithm has access to a </a:t>
                </a:r>
                <a:r>
                  <a:rPr lang="en-US" sz="2600" b="1" dirty="0">
                    <a:latin typeface="Radnika Medium" pitchFamily="2" charset="77"/>
                    <a:cs typeface="Arial" panose="020B0604020202020204" pitchFamily="34" charset="0"/>
                  </a:rPr>
                  <a:t>group-operation oracle</a:t>
                </a: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</a:rPr>
                  <a:t>:</a:t>
                </a:r>
                <a:br>
                  <a:rPr lang="en-US" sz="3000" dirty="0">
                    <a:latin typeface="Radnika Medium" pitchFamily="2" charset="77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𝒪</m:t>
                        </m:r>
                      </m:e>
                      <m:sub>
                        <m:r>
                          <a:rPr lang="en-US" sz="3000" b="0" i="1" smtClean="0">
                            <a:latin typeface="Cambria Math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3000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3000" b="0" i="1" smtClean="0">
                        <a:latin typeface="Cambria Math" charset="0"/>
                      </a:rPr>
                      <m:t>  ↦    </m:t>
                    </m:r>
                    <m:r>
                      <a:rPr lang="en-US" sz="3000" b="0" i="1" smtClean="0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3000" b="0" i="1" smtClean="0">
                            <a:latin typeface="Cambria Math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3000" b="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000" b="0" dirty="0"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G</a:t>
                </a:r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eneric </a:t>
                </a:r>
                <a:r>
                  <a:rPr lang="en-US" sz="2600" dirty="0" err="1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dlog</a:t>
                </a:r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 algorithm takes as input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𝜎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sym typeface="Wingdings"/>
                              </a:rPr>
                              <m:t>1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, </m:t>
                        </m:r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𝜎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Wingdings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sym typeface="Wingdings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, representing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sym typeface="Wingdings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sym typeface="Wingdings"/>
                      </a:rPr>
                      <m:t>𝑔</m:t>
                    </m:r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charset="0"/>
                        <a:sym typeface="Wingdings"/>
                      </a:rPr>
                      <m:t>, </m:t>
                    </m:r>
                    <m:sSup>
                      <m:sSup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𝑔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),</a:t>
                </a:r>
                <a:r>
                  <a:rPr lang="en-US" sz="2600" dirty="0"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make queries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𝒪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sym typeface="Wingdings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, outputs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charset="0"/>
                        <a:sym typeface="Wingdings"/>
                      </a:rPr>
                      <m:t>𝑥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.</a:t>
                </a:r>
                <a:br>
                  <a:rPr lang="en-US" sz="2600" dirty="0">
                    <a:solidFill>
                      <a:schemeClr val="tx1"/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</a:br>
                <a:r>
                  <a:rPr lang="en-US" sz="24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	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  <a:sym typeface="Wingdings"/>
                  </a:rPr>
                  <a:t>[Measure running time by query complexity]</a:t>
                </a:r>
              </a:p>
              <a:p>
                <a:pPr marL="0" indent="0">
                  <a:buNone/>
                </a:pPr>
                <a:endParaRPr lang="en-US" sz="3000" dirty="0"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723536" cy="4486275"/>
              </a:xfrm>
              <a:blipFill>
                <a:blip r:embed="rId3"/>
                <a:stretch>
                  <a:fillRect l="-947" b="-4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614271" y="2045776"/>
            <a:ext cx="10572345" cy="266570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FACFA7-0BC0-A748-A033-2D461D380B58}"/>
              </a:ext>
            </a:extLst>
          </p:cNvPr>
          <p:cNvSpPr/>
          <p:nvPr/>
        </p:nvSpPr>
        <p:spPr>
          <a:xfrm>
            <a:off x="7563508" y="4721595"/>
            <a:ext cx="36231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cs typeface="Arial" panose="020B0604020202020204" pitchFamily="34" charset="0"/>
                <a:sym typeface="Wingdings"/>
              </a:rPr>
              <a:t>[Nechaev’94], [Shoup’97], [Maurer’05]</a:t>
            </a:r>
            <a:endParaRPr lang="en-US" sz="1600" dirty="0"/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1A0C18DE-628E-7044-A5CD-29AC35170FE7}"/>
              </a:ext>
            </a:extLst>
          </p:cNvPr>
          <p:cNvSpPr/>
          <p:nvPr/>
        </p:nvSpPr>
        <p:spPr>
          <a:xfrm>
            <a:off x="6781518" y="4651997"/>
            <a:ext cx="5187088" cy="215861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Very useful way to understand hardness</a:t>
            </a:r>
            <a:br>
              <a:rPr lang="en-US" sz="26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[BB04,B05,M05,D06,</a:t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B08,Y15,…]</a:t>
            </a:r>
          </a:p>
        </p:txBody>
      </p:sp>
    </p:spTree>
    <p:extLst>
      <p:ext uri="{BB962C8B-B14F-4D97-AF65-F5344CB8AC3E}">
        <p14:creationId xmlns:p14="http://schemas.microsoft.com/office/powerpoint/2010/main" val="10579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Radnika Medium" pitchFamily="2" charset="77"/>
                <a:cs typeface="Arial" panose="020B0604020202020204" pitchFamily="34" charset="0"/>
              </a:rPr>
              <a:t>Existing generic lower bounds</a:t>
            </a:r>
            <a:br>
              <a:rPr lang="en-US" sz="4000" dirty="0">
                <a:latin typeface="Radnika Medium" pitchFamily="2" charset="77"/>
                <a:cs typeface="Arial" panose="020B0604020202020204" pitchFamily="34" charset="0"/>
              </a:rPr>
            </a:br>
            <a:r>
              <a:rPr lang="en-US" sz="4000" b="1" dirty="0">
                <a:latin typeface="Radnika Medium" pitchFamily="2" charset="77"/>
                <a:cs typeface="Arial" panose="020B0604020202020204" pitchFamily="34" charset="0"/>
              </a:rPr>
              <a:t>do not account for preprocessing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Premise of generic-group model: the adversary </a:t>
                </a:r>
                <a:r>
                  <a:rPr lang="en-US" b="1" dirty="0">
                    <a:solidFill>
                      <a:srgbClr val="7030A0"/>
                    </a:solidFill>
                    <a:latin typeface="Radnika Medium" pitchFamily="2" charset="77"/>
                    <a:cs typeface="Arial" panose="020B0604020202020204" pitchFamily="34" charset="0"/>
                  </a:rPr>
                  <a:t>knows nothing 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about the structure of the group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𝔾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in advance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In reality: the adversary knows a lot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𝔾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!</a:t>
                </a:r>
              </a:p>
              <a:p>
                <a:pPr lvl="1">
                  <a:spcAft>
                    <a:spcPts val="1800"/>
                  </a:spcAft>
                  <a:buFont typeface="Wingdings" charset="2"/>
                  <a:buChar char="Ø"/>
                </a:pPr>
                <a:r>
                  <a:rPr lang="en-US" b="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𝔾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is one of a small number of groups:   NIST P-256, Curve25519, …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A realistic adversary can perform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𝔾</m:t>
                    </m:r>
                  </m:oMath>
                </a14:m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-specific preprocessing!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Existing generic-group lower bounds say </a:t>
                </a:r>
                <a:r>
                  <a:rPr lang="en-US" u="sng" dirty="0">
                    <a:latin typeface="Radnika Medium" pitchFamily="2" charset="77"/>
                    <a:cs typeface="Arial" panose="020B0604020202020204" pitchFamily="34" charset="0"/>
                  </a:rPr>
                  <a:t>nothing</a:t>
                </a:r>
                <a:r>
                  <a:rPr lang="en-US" dirty="0">
                    <a:latin typeface="Radnika Medium" pitchFamily="2" charset="77"/>
                    <a:cs typeface="Arial" panose="020B0604020202020204" pitchFamily="34" charset="0"/>
                  </a:rPr>
                  <a:t> about preprocessing attacks! </a:t>
                </a:r>
                <a:r>
                  <a:rPr lang="en-US" sz="2200" dirty="0">
                    <a:solidFill>
                      <a:schemeClr val="bg2">
                        <a:lumMod val="50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[H80, Yao90, FN91, …]</a:t>
                </a:r>
              </a:p>
            </p:txBody>
          </p:sp>
        </mc:Choice>
        <mc:Fallback xmlns="">
          <p:sp>
            <p:nvSpPr>
              <p:cNvPr id="40" name="Content Placeholder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48655" y="2967999"/>
            <a:ext cx="11020926" cy="103329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795" y="4082875"/>
            <a:ext cx="10824410" cy="64410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655" y="4937207"/>
            <a:ext cx="10824410" cy="1208918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" pitchFamily="2" charset="77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6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838199" y="3378201"/>
            <a:ext cx="10750685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33" idx="2"/>
            <a:endCxn id="15" idx="1"/>
          </p:cNvCxnSpPr>
          <p:nvPr/>
        </p:nvCxnSpPr>
        <p:spPr>
          <a:xfrm rot="5400000">
            <a:off x="5818623" y="1627845"/>
            <a:ext cx="3029278" cy="4139383"/>
          </a:xfrm>
          <a:prstGeom prst="curvedConnector4">
            <a:avLst>
              <a:gd name="adj1" fmla="val 35922"/>
              <a:gd name="adj2" fmla="val 11370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ttps://cdn4.iconfinder.com/data/icons/REALVISTA/accounting/png/400/indust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6" y="876584"/>
            <a:ext cx="1705799" cy="17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177661" y="1883937"/>
            <a:ext cx="958541" cy="1684"/>
          </a:xfrm>
          <a:prstGeom prst="straightConnector1">
            <a:avLst/>
          </a:prstGeom>
          <a:ln w="762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4732317" y="2431627"/>
                <a:ext cx="2727366" cy="744283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" pitchFamily="2" charset="77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17" y="2431627"/>
                <a:ext cx="2727366" cy="74428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ttps://cdn4.iconfinder.com/data/icons/REALVISTA/accounting/png/400/indust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70" y="4359275"/>
            <a:ext cx="1705799" cy="17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746011" y="5837905"/>
                <a:ext cx="2727366" cy="744283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" pitchFamily="2" charset="77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011" y="5837905"/>
                <a:ext cx="2727366" cy="74428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6994107" y="1842386"/>
            <a:ext cx="958541" cy="168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8544" y="432006"/>
            <a:ext cx="429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Preprocessing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838199" y="1468176"/>
                <a:ext cx="3356428" cy="714721"/>
              </a:xfrm>
              <a:prstGeom prst="roundRect">
                <a:avLst/>
              </a:prstGeom>
              <a:solidFill>
                <a:srgbClr val="009051"/>
              </a:solidFill>
              <a:ln w="57150">
                <a:solidFill>
                  <a:srgbClr val="009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Group:</a:t>
                </a:r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charset="0"/>
                      </a:rPr>
                      <m:t>𝔾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chemeClr val="bg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</m:d>
                  </m:oMath>
                </a14:m>
                <a:endParaRPr lang="en-US" sz="26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68176"/>
                <a:ext cx="3356428" cy="71472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rgbClr val="00905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7952649" y="1468176"/>
                <a:ext cx="2900608" cy="714721"/>
              </a:xfrm>
              <a:prstGeom prst="roundRect">
                <a:avLst/>
              </a:prstGeom>
              <a:solidFill>
                <a:srgbClr val="C00000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Advice: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bPr>
                      <m:e>
                        <m:r>
                          <a:rPr lang="en-US" sz="2600" smtClean="0">
                            <a:solidFill>
                              <a:schemeClr val="bg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𝑠𝑡</m:t>
                        </m:r>
                      </m:e>
                      <m:sub>
                        <m:r>
                          <a:rPr lang="en-US" sz="2600">
                            <a:solidFill>
                              <a:schemeClr val="bg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𝔾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649" y="1468176"/>
                <a:ext cx="2900608" cy="71472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7181499" y="5514486"/>
            <a:ext cx="1281539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8463038" y="5002656"/>
                <a:ext cx="2217154" cy="954601"/>
              </a:xfrm>
              <a:prstGeom prst="roundRect">
                <a:avLst/>
              </a:prstGeom>
              <a:solidFill>
                <a:srgbClr val="7030A0"/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Solution:</a:t>
                </a:r>
                <a:b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∈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ℤ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038" y="5002656"/>
                <a:ext cx="2217154" cy="95460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838199" y="4962838"/>
                <a:ext cx="3357788" cy="816301"/>
              </a:xfrm>
              <a:prstGeom prst="roundRect">
                <a:avLst/>
              </a:prstGeom>
              <a:solidFill>
                <a:srgbClr val="009051"/>
              </a:solidFill>
              <a:ln w="57150">
                <a:solidFill>
                  <a:srgbClr val="009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  Instance:</a:t>
                </a:r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𝔾</m:t>
                    </m:r>
                  </m:oMath>
                </a14:m>
                <a:endParaRPr lang="en-US" sz="26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962838"/>
                <a:ext cx="3357788" cy="81630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00905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18545" y="3427578"/>
            <a:ext cx="429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Online phase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77661" y="5396796"/>
            <a:ext cx="958541" cy="1684"/>
          </a:xfrm>
          <a:prstGeom prst="straightConnector1">
            <a:avLst/>
          </a:prstGeom>
          <a:ln w="762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6423150"/>
            <a:ext cx="6500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Initiated by Hellman (1980) in context of OWFs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181499" y="3032952"/>
            <a:ext cx="3143285" cy="1116768"/>
          </a:xfrm>
          <a:prstGeom prst="wedgeRoundRectCallout">
            <a:avLst>
              <a:gd name="adj1" fmla="val -62888"/>
              <a:gd name="adj2" fmla="val -10115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Radnika" pitchFamily="2" charset="77"/>
                <a:ea typeface="Radnika Medium" charset="0"/>
                <a:cs typeface="Radnika Medium" charset="0"/>
              </a:rPr>
              <a:t>Both algorithms</a:t>
            </a:r>
            <a:br>
              <a:rPr lang="en-US" sz="2400" dirty="0">
                <a:solidFill>
                  <a:schemeClr val="tx1"/>
                </a:solidFill>
                <a:latin typeface="Radnika" pitchFamily="2" charset="77"/>
                <a:ea typeface="Radnika Medium" charset="0"/>
                <a:cs typeface="Radnika Medium" charset="0"/>
              </a:rPr>
            </a:br>
            <a:r>
              <a:rPr lang="en-US" sz="2400" dirty="0">
                <a:solidFill>
                  <a:schemeClr val="tx1"/>
                </a:solidFill>
                <a:latin typeface="Radnika" pitchFamily="2" charset="77"/>
                <a:ea typeface="Radnika Medium" charset="0"/>
                <a:cs typeface="Radnika Medium" charset="0"/>
              </a:rPr>
              <a:t>are generic!</a:t>
            </a:r>
          </a:p>
        </p:txBody>
      </p:sp>
      <p:sp>
        <p:nvSpPr>
          <p:cNvPr id="27" name="Rounded Rectangular Callout 26"/>
          <p:cNvSpPr/>
          <p:nvPr/>
        </p:nvSpPr>
        <p:spPr>
          <a:xfrm>
            <a:off x="7181499" y="3056951"/>
            <a:ext cx="3143285" cy="1116768"/>
          </a:xfrm>
          <a:prstGeom prst="wedgeRoundRectCallout">
            <a:avLst>
              <a:gd name="adj1" fmla="val -61409"/>
              <a:gd name="adj2" fmla="val 11950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Both algorithms</a:t>
            </a:r>
            <a:br>
              <a:rPr lang="en-US" sz="24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are generic!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7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838199" y="3378201"/>
            <a:ext cx="10750685" cy="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33" idx="2"/>
            <a:endCxn id="15" idx="1"/>
          </p:cNvCxnSpPr>
          <p:nvPr/>
        </p:nvCxnSpPr>
        <p:spPr>
          <a:xfrm rot="5400000">
            <a:off x="5818623" y="1627845"/>
            <a:ext cx="3029278" cy="4139383"/>
          </a:xfrm>
          <a:prstGeom prst="curvedConnector4">
            <a:avLst>
              <a:gd name="adj1" fmla="val 35922"/>
              <a:gd name="adj2" fmla="val 11370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ttps://cdn4.iconfinder.com/data/icons/REALVISTA/accounting/png/400/indus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306" y="876584"/>
            <a:ext cx="1705799" cy="17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177661" y="1883937"/>
            <a:ext cx="958541" cy="1684"/>
          </a:xfrm>
          <a:prstGeom prst="straightConnector1">
            <a:avLst/>
          </a:prstGeom>
          <a:ln w="762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4732317" y="2431627"/>
                <a:ext cx="2727366" cy="744283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" pitchFamily="2" charset="77"/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317" y="2431627"/>
                <a:ext cx="2727366" cy="74428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ttps://cdn4.iconfinder.com/data/icons/REALVISTA/accounting/png/400/indus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570" y="4359275"/>
            <a:ext cx="1705799" cy="17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/>
              <p:cNvSpPr/>
              <p:nvPr/>
            </p:nvSpPr>
            <p:spPr>
              <a:xfrm>
                <a:off x="4746011" y="5837905"/>
                <a:ext cx="2727366" cy="744283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𝒜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Radnika" pitchFamily="2" charset="77"/>
                </a:endParaRPr>
              </a:p>
            </p:txBody>
          </p:sp>
        </mc:Choice>
        <mc:Fallback xmlns="">
          <p:sp>
            <p:nvSpPr>
              <p:cNvPr id="16" name="Rounded 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011" y="5837905"/>
                <a:ext cx="2727366" cy="74428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6994107" y="1842386"/>
            <a:ext cx="958541" cy="168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8544" y="432006"/>
            <a:ext cx="429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Preprocessing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>
              <a:xfrm>
                <a:off x="838199" y="1468176"/>
                <a:ext cx="3356428" cy="714721"/>
              </a:xfrm>
              <a:prstGeom prst="roundRect">
                <a:avLst/>
              </a:prstGeom>
              <a:solidFill>
                <a:srgbClr val="009051"/>
              </a:solidFill>
              <a:ln w="57150">
                <a:solidFill>
                  <a:srgbClr val="009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Group:</a:t>
                </a:r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bg1"/>
                        </a:solidFill>
                        <a:latin typeface="Cambria Math" charset="0"/>
                      </a:rPr>
                      <m:t>𝔾</m:t>
                    </m:r>
                    <m:r>
                      <a:rPr lang="en-US" sz="2600" i="1">
                        <a:solidFill>
                          <a:schemeClr val="bg1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dPr>
                      <m:e>
                        <m:r>
                          <a:rPr lang="en-US" sz="2600">
                            <a:solidFill>
                              <a:schemeClr val="bg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𝑔</m:t>
                        </m:r>
                      </m:e>
                    </m:d>
                  </m:oMath>
                </a14:m>
                <a:endParaRPr lang="en-US" sz="26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68176"/>
                <a:ext cx="3356428" cy="71472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00905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7952649" y="1468176"/>
                <a:ext cx="2900608" cy="714721"/>
              </a:xfrm>
              <a:prstGeom prst="roundRect">
                <a:avLst/>
              </a:prstGeom>
              <a:solidFill>
                <a:srgbClr val="C00000"/>
              </a:solidFill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Radnika Medium" charset="0"/>
                  </a:rPr>
                  <a:t>Advice: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adnika Medium" charset="0"/>
                            <a:cs typeface="Radnika Medium" charset="0"/>
                          </a:rPr>
                        </m:ctrlPr>
                      </m:sSubPr>
                      <m:e>
                        <m:r>
                          <a:rPr lang="en-US" sz="2600" smtClean="0">
                            <a:solidFill>
                              <a:schemeClr val="bg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𝑠𝑡</m:t>
                        </m:r>
                      </m:e>
                      <m:sub>
                        <m:r>
                          <a:rPr lang="en-US" sz="2600">
                            <a:solidFill>
                              <a:schemeClr val="bg1"/>
                            </a:solidFill>
                            <a:latin typeface="Cambria Math" charset="0"/>
                            <a:ea typeface="Radnika Medium" charset="0"/>
                            <a:cs typeface="Radnika Medium" charset="0"/>
                          </a:rPr>
                          <m:t>𝔾</m:t>
                        </m:r>
                      </m:sub>
                    </m:sSub>
                  </m:oMath>
                </a14:m>
                <a:endParaRPr lang="en-US" sz="2600" dirty="0">
                  <a:solidFill>
                    <a:schemeClr val="bg1"/>
                  </a:solidFill>
                  <a:latin typeface="Radnika Medium" pitchFamily="2" charset="77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2649" y="1468176"/>
                <a:ext cx="2900608" cy="71472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 flipV="1">
            <a:off x="7181499" y="5514486"/>
            <a:ext cx="1281539" cy="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8463038" y="5002656"/>
                <a:ext cx="2217154" cy="954601"/>
              </a:xfrm>
              <a:prstGeom prst="roundRect">
                <a:avLst/>
              </a:prstGeom>
              <a:solidFill>
                <a:srgbClr val="7030A0"/>
              </a:solid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Solution:</a:t>
                </a:r>
                <a:b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∈</m:t>
                      </m:r>
                      <m:sSub>
                        <m:sSubPr>
                          <m:ctrlP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ℤ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6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038" y="5002656"/>
                <a:ext cx="2217154" cy="95460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le 37"/>
              <p:cNvSpPr/>
              <p:nvPr/>
            </p:nvSpPr>
            <p:spPr>
              <a:xfrm>
                <a:off x="838199" y="4962838"/>
                <a:ext cx="3357788" cy="816301"/>
              </a:xfrm>
              <a:prstGeom prst="roundRect">
                <a:avLst/>
              </a:prstGeom>
              <a:solidFill>
                <a:srgbClr val="009051"/>
              </a:solidFill>
              <a:ln w="57150">
                <a:solidFill>
                  <a:srgbClr val="00905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   Instance:</a:t>
                </a:r>
                <a:r>
                  <a:rPr lang="en-US" sz="26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𝑔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𝑥</m:t>
                        </m:r>
                      </m:sup>
                    </m:sSup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chemeClr val="bg1"/>
                        </a:solidFill>
                        <a:latin typeface="Cambria Math" charset="0"/>
                      </a:rPr>
                      <m:t>𝔾</m:t>
                    </m:r>
                  </m:oMath>
                </a14:m>
                <a:endParaRPr lang="en-US" sz="26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ounded 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4962838"/>
                <a:ext cx="3357788" cy="81630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57150">
                <a:solidFill>
                  <a:srgbClr val="00905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18545" y="3427578"/>
            <a:ext cx="429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Online phase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77661" y="5396796"/>
            <a:ext cx="958541" cy="1684"/>
          </a:xfrm>
          <a:prstGeom prst="straightConnector1">
            <a:avLst/>
          </a:prstGeom>
          <a:ln w="76200">
            <a:solidFill>
              <a:srgbClr val="009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ular Callout 18"/>
              <p:cNvSpPr/>
              <p:nvPr/>
            </p:nvSpPr>
            <p:spPr>
              <a:xfrm>
                <a:off x="8567362" y="2443584"/>
                <a:ext cx="2546019" cy="804127"/>
              </a:xfrm>
              <a:prstGeom prst="wedgeRoundRectCallout">
                <a:avLst>
                  <a:gd name="adj1" fmla="val 4440"/>
                  <a:gd name="adj2" fmla="val -70165"/>
                  <a:gd name="adj3" fmla="val 16667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Advice size  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𝑆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ounded Rectangular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362" y="2443584"/>
                <a:ext cx="2546019" cy="804127"/>
              </a:xfrm>
              <a:prstGeom prst="wedgeRoundRectCallout">
                <a:avLst>
                  <a:gd name="adj1" fmla="val 4440"/>
                  <a:gd name="adj2" fmla="val -70165"/>
                  <a:gd name="adj3" fmla="val 16667"/>
                </a:avLst>
              </a:prstGeom>
              <a:blipFill>
                <a:blip r:embed="rId10"/>
                <a:stretch>
                  <a:fillRect l="-19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ular Callout 19"/>
              <p:cNvSpPr/>
              <p:nvPr/>
            </p:nvSpPr>
            <p:spPr>
              <a:xfrm>
                <a:off x="7073740" y="3956713"/>
                <a:ext cx="2644418" cy="804127"/>
              </a:xfrm>
              <a:prstGeom prst="wedgeRoundRectCallout">
                <a:avLst>
                  <a:gd name="adj1" fmla="val -49850"/>
                  <a:gd name="adj2" fmla="val 85860"/>
                  <a:gd name="adj3" fmla="val 16667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Online time  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𝑇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ular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740" y="3956713"/>
                <a:ext cx="2644418" cy="804127"/>
              </a:xfrm>
              <a:prstGeom prst="wedgeRoundRectCallout">
                <a:avLst>
                  <a:gd name="adj1" fmla="val -49850"/>
                  <a:gd name="adj2" fmla="val 85860"/>
                  <a:gd name="adj3" fmla="val 16667"/>
                </a:avLst>
              </a:prstGeom>
              <a:blipFill>
                <a:blip r:embed="rId11"/>
                <a:stretch>
                  <a:fillRect l="-4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>
              <a:xfrm>
                <a:off x="6798111" y="279285"/>
                <a:ext cx="4315270" cy="804127"/>
              </a:xfrm>
              <a:prstGeom prst="wedgeRoundRectCallout">
                <a:avLst>
                  <a:gd name="adj1" fmla="val -49850"/>
                  <a:gd name="adj2" fmla="val 85860"/>
                  <a:gd name="adj3" fmla="val 16667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Preprocessing time  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𝑃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11" y="279285"/>
                <a:ext cx="4315270" cy="804127"/>
              </a:xfrm>
              <a:prstGeom prst="wedgeRoundRectCallout">
                <a:avLst>
                  <a:gd name="adj1" fmla="val -49850"/>
                  <a:gd name="adj2" fmla="val 85860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25"/>
              <p:cNvSpPr/>
              <p:nvPr/>
            </p:nvSpPr>
            <p:spPr>
              <a:xfrm>
                <a:off x="6837617" y="6065074"/>
                <a:ext cx="3002754" cy="696580"/>
              </a:xfrm>
              <a:prstGeom prst="wedgeRoundRectCallout">
                <a:avLst>
                  <a:gd name="adj1" fmla="val -24974"/>
                  <a:gd name="adj2" fmla="val -110027"/>
                  <a:gd name="adj3" fmla="val 16667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Radnika Medium" pitchFamily="2" charset="77"/>
                    <a:ea typeface="Radnika Medium" charset="0"/>
                    <a:cs typeface="Arial" panose="020B0604020202020204" pitchFamily="34" charset="0"/>
                  </a:rPr>
                  <a:t>Success prob.  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1"/>
                        </a:solidFill>
                        <a:latin typeface="Cambria Math" charset="0"/>
                        <a:ea typeface="Radnika Medium" charset="0"/>
                        <a:cs typeface="Radnika Medium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ounded 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617" y="6065074"/>
                <a:ext cx="3002754" cy="696580"/>
              </a:xfrm>
              <a:prstGeom prst="wedgeRoundRectCallout">
                <a:avLst>
                  <a:gd name="adj1" fmla="val -24974"/>
                  <a:gd name="adj2" fmla="val -110027"/>
                  <a:gd name="adj3" fmla="val 16667"/>
                </a:avLst>
              </a:prstGeom>
              <a:blipFill>
                <a:blip r:embed="rId13"/>
                <a:stretch>
                  <a:fillRect l="-1255" b="-56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/>
              <a:t>8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30BAA-2FF6-C64E-B0DA-4809974ED506}"/>
              </a:ext>
            </a:extLst>
          </p:cNvPr>
          <p:cNvSpPr/>
          <p:nvPr/>
        </p:nvSpPr>
        <p:spPr>
          <a:xfrm>
            <a:off x="0" y="6423150"/>
            <a:ext cx="6500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Radnika Medium" pitchFamily="2" charset="77"/>
                <a:ea typeface="Radnika Medium" charset="0"/>
                <a:cs typeface="Arial" panose="020B0604020202020204" pitchFamily="34" charset="0"/>
              </a:rPr>
              <a:t>Initiated by Hellman (1980) in context of OWFs</a:t>
            </a:r>
          </a:p>
        </p:txBody>
      </p:sp>
    </p:spTree>
    <p:extLst>
      <p:ext uri="{BB962C8B-B14F-4D97-AF65-F5344CB8AC3E}">
        <p14:creationId xmlns:p14="http://schemas.microsoft.com/office/powerpoint/2010/main" val="132329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Radnika Medium" pitchFamily="2" charset="77"/>
                <a:cs typeface="Arial" panose="020B0604020202020204" pitchFamily="34" charset="0"/>
              </a:rPr>
              <a:t>Rest of this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8" y="1690687"/>
                <a:ext cx="10515602" cy="44862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Background: Preprocessing attacks are relevant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Preexisting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generic attack on discrete log</a:t>
                </a:r>
                <a:br>
                  <a:rPr lang="en-US" sz="28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12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Our results: Preprocessing lower-bounds and attacks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1/3</m:t>
                        </m:r>
                      </m:sup>
                    </m:sSup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generic dlog attack is optimal</a:t>
                </a: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Any such attack must use </a:t>
                </a:r>
                <a:r>
                  <a:rPr lang="en-US" sz="2800" u="sng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lots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of preprocessing: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Ω</m:t>
                    </m:r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2/3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lvl="1"/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New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1/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charset="0"/>
                          </a:rPr>
                          <m:t>5</m:t>
                        </m:r>
                      </m:sup>
                    </m:sSup>
                    <m:r>
                      <a:rPr lang="en-US" sz="28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  <a:t>preprocessing attack on DDH-like problem</a:t>
                </a:r>
                <a:b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latin typeface="Radnika Medium" pitchFamily="2" charset="77"/>
                    <a:cs typeface="Arial" panose="020B0604020202020204" pitchFamily="34" charset="0"/>
                  </a:rPr>
                </a:br>
                <a:endParaRPr lang="en-US" sz="2200" dirty="0">
                  <a:solidFill>
                    <a:schemeClr val="bg1">
                      <a:lumMod val="65000"/>
                    </a:schemeClr>
                  </a:solidFill>
                  <a:latin typeface="Radnika Medium" pitchFamily="2" charset="77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1"/>
                    </a:solidFill>
                    <a:latin typeface="Radnika Medium" pitchFamily="2" charset="77"/>
                    <a:cs typeface="Arial" panose="020B0604020202020204" pitchFamily="34" charset="0"/>
                  </a:rPr>
                  <a:t>Open questions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1690687"/>
                <a:ext cx="10515602" cy="4486275"/>
              </a:xfrm>
              <a:blipFill>
                <a:blip r:embed="rId2"/>
                <a:stretch>
                  <a:fillRect l="-1448" t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E6010-482A-154B-837B-AF792EEE3A4C}" type="slidenum">
              <a:rPr lang="en-US" smtClean="0">
                <a:latin typeface="Radnika Medium" pitchFamily="2" charset="77"/>
                <a:cs typeface="Arial" panose="020B0604020202020204" pitchFamily="34" charset="0"/>
              </a:rPr>
              <a:t>9</a:t>
            </a:fld>
            <a:endParaRPr lang="en-US">
              <a:latin typeface="Radnika Medium" pitchFamily="2" charset="77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602" y="1532564"/>
            <a:ext cx="745066" cy="78157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dnika Medium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8c151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F231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17211</TotalTime>
  <Words>1230</Words>
  <Application>Microsoft Macintosh PowerPoint</Application>
  <PresentationFormat>Widescreen</PresentationFormat>
  <Paragraphs>393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.AppleSystemUIFont</vt:lpstr>
      <vt:lpstr>Arial</vt:lpstr>
      <vt:lpstr>Calibri</vt:lpstr>
      <vt:lpstr>Cambria Math</vt:lpstr>
      <vt:lpstr>Mangal</vt:lpstr>
      <vt:lpstr>New Peninim MT</vt:lpstr>
      <vt:lpstr>Radnika</vt:lpstr>
      <vt:lpstr>Radnika Medium</vt:lpstr>
      <vt:lpstr>Wingdings</vt:lpstr>
      <vt:lpstr>Office Theme</vt:lpstr>
      <vt:lpstr>The Discrete Logarithm Problem with Preprocessing</vt:lpstr>
      <vt:lpstr>PowerPoint Presentation</vt:lpstr>
      <vt:lpstr>The discrete-log problem</vt:lpstr>
      <vt:lpstr>Generic lower bounds give us confidence</vt:lpstr>
      <vt:lpstr>Generic algorithms can only make  “black-box” use of the group operation</vt:lpstr>
      <vt:lpstr>Existing generic lower bounds do not account for preprocessing</vt:lpstr>
      <vt:lpstr>PowerPoint Presentation</vt:lpstr>
      <vt:lpstr>PowerPoint Presentation</vt:lpstr>
      <vt:lpstr>Rest of this talk</vt:lpstr>
      <vt:lpstr>PowerPoint Presentation</vt:lpstr>
      <vt:lpstr>Preliminaries</vt:lpstr>
      <vt:lpstr>PowerPoint Presentation</vt:lpstr>
      <vt:lpstr>PowerPoint Presentation</vt:lpstr>
      <vt:lpstr>PowerPoint Presentation</vt:lpstr>
      <vt:lpstr>PowerPoint Presentation</vt:lpstr>
      <vt:lpstr>This talk</vt:lpstr>
      <vt:lpstr>PowerPoint Presentation</vt:lpstr>
      <vt:lpstr>PowerPoint Presentation</vt:lpstr>
      <vt:lpstr>Reminder: Generic-group model</vt:lpstr>
      <vt:lpstr>We prove the lower bound using an incompressibility argument</vt:lpstr>
      <vt:lpstr>PowerPoint Presentation</vt:lpstr>
      <vt:lpstr>PowerPoint Presentation</vt:lpstr>
      <vt:lpstr>PowerPoint Presentation</vt:lpstr>
      <vt:lpstr>PowerPoint Presentation</vt:lpstr>
      <vt:lpstr>Completing the proof</vt:lpstr>
      <vt:lpstr>Extra complications</vt:lpstr>
      <vt:lpstr>What about Decision Diffie-Hellman (DDH)?</vt:lpstr>
      <vt:lpstr>PowerPoint Presentation</vt:lpstr>
      <vt:lpstr>This talk</vt:lpstr>
      <vt:lpstr>Open questions and recent progress</vt:lpstr>
      <vt:lpstr>This talk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Discrete Logarithm Problem with Preprocessing</dc:title>
  <dc:creator>Henry Corrigan-Gibbs</dc:creator>
  <cp:lastModifiedBy>Henry Corrigan-Gibbs</cp:lastModifiedBy>
  <cp:revision>1230</cp:revision>
  <cp:lastPrinted>2018-04-28T00:16:53Z</cp:lastPrinted>
  <dcterms:created xsi:type="dcterms:W3CDTF">2017-11-25T17:02:03Z</dcterms:created>
  <dcterms:modified xsi:type="dcterms:W3CDTF">2018-05-05T13:38:58Z</dcterms:modified>
</cp:coreProperties>
</file>