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5" r:id="rId2"/>
    <p:sldId id="309" r:id="rId3"/>
    <p:sldId id="343" r:id="rId4"/>
    <p:sldId id="344" r:id="rId5"/>
    <p:sldId id="312" r:id="rId6"/>
    <p:sldId id="307" r:id="rId7"/>
    <p:sldId id="313" r:id="rId8"/>
    <p:sldId id="306" r:id="rId9"/>
    <p:sldId id="337" r:id="rId10"/>
    <p:sldId id="323" r:id="rId11"/>
    <p:sldId id="318" r:id="rId12"/>
    <p:sldId id="320" r:id="rId13"/>
    <p:sldId id="321" r:id="rId14"/>
    <p:sldId id="322" r:id="rId15"/>
    <p:sldId id="324" r:id="rId16"/>
    <p:sldId id="329" r:id="rId17"/>
    <p:sldId id="327" r:id="rId18"/>
    <p:sldId id="338" r:id="rId19"/>
    <p:sldId id="331" r:id="rId20"/>
    <p:sldId id="303" r:id="rId21"/>
    <p:sldId id="330" r:id="rId22"/>
    <p:sldId id="335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y Corrigan-Gibbs" initials="HC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ADC6"/>
    <a:srgbClr val="FD7AA2"/>
    <a:srgbClr val="FFFF00"/>
    <a:srgbClr val="FFF308"/>
    <a:srgbClr val="FFFF0A"/>
    <a:srgbClr val="FFFF98"/>
    <a:srgbClr val="FD878C"/>
    <a:srgbClr val="FC000A"/>
    <a:srgbClr val="2BF005"/>
    <a:srgbClr val="CD0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87238" autoAdjust="0"/>
  </p:normalViewPr>
  <p:slideViewPr>
    <p:cSldViewPr snapToGrid="0" snapToObjects="1">
      <p:cViewPr>
        <p:scale>
          <a:sx n="75" d="100"/>
          <a:sy n="75" d="100"/>
        </p:scale>
        <p:origin x="-9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369F-551F-9342-B5AD-E29EDF87ADBC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89CB3-A818-DB42-8DAD-9F0ECB25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2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D1715931-1BDB-D44E-BB9C-4051729F9112}" type="datetimeFigureOut">
              <a:rPr lang="en-US" smtClean="0"/>
              <a:pPr/>
              <a:t>5/21/15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C7BE0EF3-AE7C-5B46-B264-0B301282F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62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53-6934-0443-941F-ECD0D6143820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B94-2C3B-CE4D-8CE2-A79612F6CFEA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C922-C7E3-9C4B-9C32-10D8116BBC85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0C78-D29F-C744-94CD-BC5239B20CD0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9089-F7C8-6A4C-8F57-EB73B1034BFB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6C8B-39AF-A541-8CB4-BAA6549217BB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3FA-48D4-5E48-BF4B-5D55F8134B9C}" type="datetime1">
              <a:rPr lang="en-US" smtClean="0"/>
              <a:t>5/21/15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4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B1FA-6F7B-4F49-9AF5-60BF0F76F6C4}" type="datetime1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8C05-2688-BB45-B006-3F876DA838DD}" type="datetime1">
              <a:rPr lang="en-US" smtClean="0"/>
              <a:t>5/21/15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6318-BD9D-1D4E-974E-3F80C8017149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CDAA-398E-6147-8CAA-7188E83160D1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D4F0572A-7BEC-834E-87E3-298F82DF1C6E}" type="datetime1">
              <a:rPr lang="en-US" smtClean="0"/>
              <a:t>5/21/15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636D3B9F-2E96-F547-A977-3254DA291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0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jpeg"/><Relationship Id="rId27" Type="http://schemas.microsoft.com/office/2007/relationships/hdphoto" Target="../media/hdphoto3.wdp"/><Relationship Id="rId28" Type="http://schemas.openxmlformats.org/officeDocument/2006/relationships/image" Target="../media/image29.jpeg"/><Relationship Id="rId29" Type="http://schemas.microsoft.com/office/2007/relationships/hdphoto" Target="../media/hdphoto4.wdp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10" Type="http://schemas.microsoft.com/office/2007/relationships/hdphoto" Target="../media/hdphoto2.wdp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586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Recommendations for Randomness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in the Operating System 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88546"/>
              </p:ext>
            </p:extLst>
          </p:nvPr>
        </p:nvGraphicFramePr>
        <p:xfrm>
          <a:off x="0" y="4471430"/>
          <a:ext cx="9144000" cy="19202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144000"/>
              </a:tblGrid>
              <a:tr h="102291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Henry Corrigan-Gibbs and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Suman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 Jana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Stanford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University</a:t>
                      </a:r>
                    </a:p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"/>
                          <a:cs typeface="Helvetica"/>
                        </a:rPr>
                        <a:t>HotOS</a:t>
                      </a:r>
                      <a:r>
                        <a:rPr lang="en-US" sz="24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"/>
                          <a:cs typeface="Helvetica"/>
                        </a:rPr>
                        <a:t> XV – 20 May 2015</a:t>
                      </a:r>
                      <a:endParaRPr lang="en-US" sz="240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endParaRPr lang="en-US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134" y="2285997"/>
            <a:ext cx="8636000" cy="3081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State of the Art:</a:t>
            </a:r>
          </a:p>
          <a:p>
            <a:r>
              <a:rPr lang="en-US" sz="4200" dirty="0" smtClean="0">
                <a:solidFill>
                  <a:srgbClr val="FF0000"/>
                </a:solidFill>
              </a:rPr>
              <a:t>Entropy Estimation</a:t>
            </a:r>
          </a:p>
          <a:p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7068" y="4754982"/>
            <a:ext cx="2218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Ye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Olde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Entropy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stimator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71733" y="2113649"/>
            <a:ext cx="0" cy="1316229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8667" y="274638"/>
            <a:ext cx="8636000" cy="108003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State of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3000" b="1" dirty="0" smtClean="0">
                <a:solidFill>
                  <a:srgbClr val="FF0000"/>
                </a:solidFill>
              </a:rPr>
              <a:t>the Art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78" y="3429878"/>
            <a:ext cx="6739467" cy="1603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1518" y="3915529"/>
            <a:ext cx="2777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7 bits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24" y="482571"/>
            <a:ext cx="1885951" cy="142637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32718" y="2266048"/>
            <a:ext cx="15917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urier"/>
                <a:cs typeface="Courier"/>
              </a:rPr>
              <a:t>0111</a:t>
            </a:r>
            <a:endParaRPr lang="en-US" sz="32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9785" t="5534" r="6205" b="14141"/>
          <a:stretch/>
        </p:blipFill>
        <p:spPr>
          <a:xfrm>
            <a:off x="338667" y="2850824"/>
            <a:ext cx="1995637" cy="1908119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158181" y="3218181"/>
            <a:ext cx="1659467" cy="423393"/>
          </a:xfrm>
          <a:custGeom>
            <a:avLst/>
            <a:gdLst>
              <a:gd name="connsiteX0" fmla="*/ 0 w 1659467"/>
              <a:gd name="connsiteY0" fmla="*/ 423393 h 423393"/>
              <a:gd name="connsiteX1" fmla="*/ 863600 w 1659467"/>
              <a:gd name="connsiteY1" fmla="*/ 59 h 423393"/>
              <a:gd name="connsiteX2" fmla="*/ 1659467 w 1659467"/>
              <a:gd name="connsiteY2" fmla="*/ 389526 h 42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9467" h="423393">
                <a:moveTo>
                  <a:pt x="0" y="423393"/>
                </a:moveTo>
                <a:cubicBezTo>
                  <a:pt x="293511" y="214548"/>
                  <a:pt x="587022" y="5703"/>
                  <a:pt x="863600" y="59"/>
                </a:cubicBezTo>
                <a:cubicBezTo>
                  <a:pt x="1140178" y="-5585"/>
                  <a:pt x="1659467" y="389526"/>
                  <a:pt x="1659467" y="389526"/>
                </a:cubicBezTo>
              </a:path>
            </a:pathLst>
          </a:custGeom>
          <a:ln w="76200" cmpd="sng"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13468" y="2605562"/>
            <a:ext cx="199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Helvetica"/>
                <a:cs typeface="Helvetica"/>
              </a:rPr>
              <a:t>“</a:t>
            </a:r>
            <a:r>
              <a:rPr lang="en-US" sz="3200" dirty="0" smtClean="0">
                <a:solidFill>
                  <a:srgbClr val="FFFF00"/>
                </a:solidFill>
                <a:latin typeface="Courier"/>
                <a:cs typeface="Courier"/>
              </a:rPr>
              <a:t>0111</a:t>
            </a:r>
            <a:r>
              <a:rPr lang="en-US" sz="3200" dirty="0" smtClean="0">
                <a:solidFill>
                  <a:srgbClr val="FFFF00"/>
                </a:solidFill>
                <a:latin typeface="Helvetica"/>
                <a:cs typeface="Helvetica"/>
              </a:rPr>
              <a:t>”</a:t>
            </a:r>
            <a:endParaRPr lang="en-US" sz="32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23" name="Freeform 22"/>
          <p:cNvSpPr/>
          <p:nvPr/>
        </p:nvSpPr>
        <p:spPr>
          <a:xfrm rot="10800000">
            <a:off x="1887244" y="4758943"/>
            <a:ext cx="1659467" cy="423393"/>
          </a:xfrm>
          <a:custGeom>
            <a:avLst/>
            <a:gdLst>
              <a:gd name="connsiteX0" fmla="*/ 0 w 1659467"/>
              <a:gd name="connsiteY0" fmla="*/ 423393 h 423393"/>
              <a:gd name="connsiteX1" fmla="*/ 863600 w 1659467"/>
              <a:gd name="connsiteY1" fmla="*/ 59 h 423393"/>
              <a:gd name="connsiteX2" fmla="*/ 1659467 w 1659467"/>
              <a:gd name="connsiteY2" fmla="*/ 389526 h 42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9467" h="423393">
                <a:moveTo>
                  <a:pt x="0" y="423393"/>
                </a:moveTo>
                <a:cubicBezTo>
                  <a:pt x="293511" y="214548"/>
                  <a:pt x="587022" y="5703"/>
                  <a:pt x="863600" y="59"/>
                </a:cubicBezTo>
                <a:cubicBezTo>
                  <a:pt x="1140178" y="-5585"/>
                  <a:pt x="1659467" y="389526"/>
                  <a:pt x="1659467" y="389526"/>
                </a:cubicBezTo>
              </a:path>
            </a:pathLst>
          </a:custGeom>
          <a:ln w="76200" cmpd="sng"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83112" y="5182336"/>
            <a:ext cx="199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Helvetica"/>
                <a:cs typeface="Helvetica"/>
              </a:rPr>
              <a:t>“2.3 bits”</a:t>
            </a:r>
            <a:endParaRPr lang="en-US" sz="32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7490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21" grpId="0" animBg="1"/>
      <p:bldP spid="21" grpId="1" animBg="1"/>
      <p:bldP spid="22" grpId="0"/>
      <p:bldP spid="22" grpId="1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7068" y="4754982"/>
            <a:ext cx="2218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Ye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Olde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Entropy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stimator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71733" y="2113649"/>
            <a:ext cx="0" cy="1316229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78" y="3429878"/>
            <a:ext cx="6739467" cy="1603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1518" y="3915529"/>
            <a:ext cx="2777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29.3 bits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24" y="482571"/>
            <a:ext cx="1885951" cy="142637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32718" y="2266048"/>
            <a:ext cx="15917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urier"/>
                <a:cs typeface="Courier"/>
              </a:rPr>
              <a:t>1000</a:t>
            </a:r>
            <a:endParaRPr lang="en-US" sz="32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9785" t="5534" r="6205" b="14141"/>
          <a:stretch/>
        </p:blipFill>
        <p:spPr>
          <a:xfrm>
            <a:off x="338667" y="2850824"/>
            <a:ext cx="1995637" cy="1908119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158181" y="3218181"/>
            <a:ext cx="1659467" cy="423393"/>
          </a:xfrm>
          <a:custGeom>
            <a:avLst/>
            <a:gdLst>
              <a:gd name="connsiteX0" fmla="*/ 0 w 1659467"/>
              <a:gd name="connsiteY0" fmla="*/ 423393 h 423393"/>
              <a:gd name="connsiteX1" fmla="*/ 863600 w 1659467"/>
              <a:gd name="connsiteY1" fmla="*/ 59 h 423393"/>
              <a:gd name="connsiteX2" fmla="*/ 1659467 w 1659467"/>
              <a:gd name="connsiteY2" fmla="*/ 389526 h 42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9467" h="423393">
                <a:moveTo>
                  <a:pt x="0" y="423393"/>
                </a:moveTo>
                <a:cubicBezTo>
                  <a:pt x="293511" y="214548"/>
                  <a:pt x="587022" y="5703"/>
                  <a:pt x="863600" y="59"/>
                </a:cubicBezTo>
                <a:cubicBezTo>
                  <a:pt x="1140178" y="-5585"/>
                  <a:pt x="1659467" y="389526"/>
                  <a:pt x="1659467" y="389526"/>
                </a:cubicBezTo>
              </a:path>
            </a:pathLst>
          </a:custGeom>
          <a:ln w="76200" cmpd="sng"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13468" y="2605562"/>
            <a:ext cx="199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Helvetica"/>
                <a:cs typeface="Helvetica"/>
              </a:rPr>
              <a:t>“</a:t>
            </a:r>
            <a:r>
              <a:rPr lang="en-US" sz="3200" dirty="0" smtClean="0">
                <a:solidFill>
                  <a:srgbClr val="FFFF00"/>
                </a:solidFill>
                <a:latin typeface="Courier"/>
                <a:cs typeface="Courier"/>
              </a:rPr>
              <a:t>1000</a:t>
            </a:r>
            <a:r>
              <a:rPr lang="en-US" sz="3200" dirty="0" smtClean="0">
                <a:solidFill>
                  <a:srgbClr val="FFFF00"/>
                </a:solidFill>
                <a:latin typeface="Helvetica"/>
                <a:cs typeface="Helvetica"/>
              </a:rPr>
              <a:t>”</a:t>
            </a:r>
            <a:endParaRPr lang="en-US" sz="32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23" name="Freeform 22"/>
          <p:cNvSpPr/>
          <p:nvPr/>
        </p:nvSpPr>
        <p:spPr>
          <a:xfrm rot="10800000">
            <a:off x="1887244" y="4758943"/>
            <a:ext cx="1659467" cy="423393"/>
          </a:xfrm>
          <a:custGeom>
            <a:avLst/>
            <a:gdLst>
              <a:gd name="connsiteX0" fmla="*/ 0 w 1659467"/>
              <a:gd name="connsiteY0" fmla="*/ 423393 h 423393"/>
              <a:gd name="connsiteX1" fmla="*/ 863600 w 1659467"/>
              <a:gd name="connsiteY1" fmla="*/ 59 h 423393"/>
              <a:gd name="connsiteX2" fmla="*/ 1659467 w 1659467"/>
              <a:gd name="connsiteY2" fmla="*/ 389526 h 42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9467" h="423393">
                <a:moveTo>
                  <a:pt x="0" y="423393"/>
                </a:moveTo>
                <a:cubicBezTo>
                  <a:pt x="293511" y="214548"/>
                  <a:pt x="587022" y="5703"/>
                  <a:pt x="863600" y="59"/>
                </a:cubicBezTo>
                <a:cubicBezTo>
                  <a:pt x="1140178" y="-5585"/>
                  <a:pt x="1659467" y="389526"/>
                  <a:pt x="1659467" y="389526"/>
                </a:cubicBezTo>
              </a:path>
            </a:pathLst>
          </a:custGeom>
          <a:ln w="76200" cmpd="sng"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83112" y="5182336"/>
            <a:ext cx="199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Helvetica"/>
                <a:cs typeface="Helvetica"/>
              </a:rPr>
              <a:t>“0.8 bits”</a:t>
            </a:r>
            <a:endParaRPr lang="en-US" sz="32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8667" y="274638"/>
            <a:ext cx="8636000" cy="1080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FF0000"/>
                </a:solidFill>
              </a:rPr>
              <a:t>State of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the Art</a:t>
            </a:r>
          </a:p>
        </p:txBody>
      </p:sp>
    </p:spTree>
    <p:extLst>
      <p:ext uri="{BB962C8B-B14F-4D97-AF65-F5344CB8AC3E}">
        <p14:creationId xmlns:p14="http://schemas.microsoft.com/office/powerpoint/2010/main" val="44179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1" grpId="1" animBg="1"/>
      <p:bldP spid="22" grpId="0"/>
      <p:bldP spid="22" grpId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7068" y="4754982"/>
            <a:ext cx="2218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Ye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Olde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Entropy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stimator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78" y="3429878"/>
            <a:ext cx="6739467" cy="1603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1518" y="3915529"/>
            <a:ext cx="2777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30.1 bits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9785" t="5534" r="6205" b="14141"/>
          <a:stretch/>
        </p:blipFill>
        <p:spPr>
          <a:xfrm>
            <a:off x="338667" y="2850824"/>
            <a:ext cx="1995637" cy="190811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38667" y="274638"/>
            <a:ext cx="8636000" cy="1080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FF0000"/>
                </a:solidFill>
              </a:rPr>
              <a:t>State of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the Art</a:t>
            </a:r>
          </a:p>
        </p:txBody>
      </p:sp>
    </p:spTree>
    <p:extLst>
      <p:ext uri="{BB962C8B-B14F-4D97-AF65-F5344CB8AC3E}">
        <p14:creationId xmlns:p14="http://schemas.microsoft.com/office/powerpoint/2010/main" val="414815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7068" y="4754982"/>
            <a:ext cx="2218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Ye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Olde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Entropy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stimator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78" y="3429878"/>
            <a:ext cx="6739467" cy="1603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1518" y="3915529"/>
            <a:ext cx="2777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30.1 bits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9785" t="5534" r="6205" b="14141"/>
          <a:stretch/>
        </p:blipFill>
        <p:spPr>
          <a:xfrm>
            <a:off x="338667" y="2850824"/>
            <a:ext cx="1995637" cy="1908119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016676" y="1727200"/>
            <a:ext cx="4536524" cy="1287897"/>
          </a:xfrm>
          <a:prstGeom prst="wedgeRoundRectCallout">
            <a:avLst>
              <a:gd name="adj1" fmla="val 40809"/>
              <a:gd name="adj2" fmla="val 107641"/>
              <a:gd name="adj3" fmla="val 16667"/>
            </a:avLst>
          </a:prstGeom>
          <a:solidFill>
            <a:schemeClr val="tx1"/>
          </a:solidFill>
          <a:ln>
            <a:solidFill>
              <a:srgbClr val="2BF0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BF005"/>
                </a:solidFill>
                <a:latin typeface="Helvetica"/>
                <a:cs typeface="Helvetica"/>
              </a:rPr>
              <a:t>B</a:t>
            </a:r>
            <a:r>
              <a:rPr lang="en-US" sz="3200" dirty="0" smtClean="0">
                <a:solidFill>
                  <a:srgbClr val="2BF005"/>
                </a:solidFill>
                <a:latin typeface="Helvetica"/>
                <a:cs typeface="Helvetica"/>
              </a:rPr>
              <a:t>lock </a:t>
            </a:r>
            <a:r>
              <a:rPr lang="en-US" sz="3200" dirty="0" smtClean="0">
                <a:solidFill>
                  <a:srgbClr val="2BF005"/>
                </a:solidFill>
                <a:latin typeface="Courier"/>
                <a:cs typeface="Courier"/>
              </a:rPr>
              <a:t>/</a:t>
            </a:r>
            <a:r>
              <a:rPr lang="en-US" sz="3200" dirty="0" err="1" smtClean="0">
                <a:solidFill>
                  <a:srgbClr val="2BF005"/>
                </a:solidFill>
                <a:latin typeface="Courier"/>
                <a:cs typeface="Courier"/>
              </a:rPr>
              <a:t>dev</a:t>
            </a:r>
            <a:r>
              <a:rPr lang="en-US" sz="3200" dirty="0" smtClean="0">
                <a:solidFill>
                  <a:srgbClr val="2BF005"/>
                </a:solidFill>
                <a:latin typeface="Courier"/>
                <a:cs typeface="Courier"/>
              </a:rPr>
              <a:t>/random </a:t>
            </a:r>
            <a:r>
              <a:rPr lang="en-US" sz="3200" dirty="0" smtClean="0">
                <a:solidFill>
                  <a:srgbClr val="2BF005"/>
                </a:solidFill>
                <a:latin typeface="Helvetica"/>
                <a:cs typeface="Helvetica"/>
              </a:rPr>
              <a:t>until pool has 256+ bits</a:t>
            </a:r>
            <a:endParaRPr lang="en-US" sz="3200" dirty="0" smtClean="0">
              <a:solidFill>
                <a:srgbClr val="2BF005"/>
              </a:solidFill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14" y="2316635"/>
            <a:ext cx="330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 smtClean="0">
                <a:solidFill>
                  <a:srgbClr val="FF0000"/>
                </a:solidFill>
                <a:latin typeface="Helvetica"/>
                <a:cs typeface="Helvetica"/>
              </a:rPr>
              <a:t>X</a:t>
            </a:r>
            <a:endParaRPr lang="en-US" sz="28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8667" y="274638"/>
            <a:ext cx="8636000" cy="1080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FF0000"/>
                </a:solidFill>
              </a:rPr>
              <a:t>State of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the Art</a:t>
            </a:r>
          </a:p>
        </p:txBody>
      </p:sp>
    </p:spTree>
    <p:extLst>
      <p:ext uri="{BB962C8B-B14F-4D97-AF65-F5344CB8AC3E}">
        <p14:creationId xmlns:p14="http://schemas.microsoft.com/office/powerpoint/2010/main" val="168652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7068" y="4754982"/>
            <a:ext cx="2218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Ye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Olde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Entropy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ucida Blackletter"/>
                <a:cs typeface="Lucida Blackletter"/>
              </a:rPr>
              <a:t>stimator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Lucida Blackletter"/>
              <a:cs typeface="Lucida Blacklet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15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9785" t="5534" r="6205" b="14141"/>
          <a:stretch/>
        </p:blipFill>
        <p:spPr>
          <a:xfrm>
            <a:off x="338667" y="2850824"/>
            <a:ext cx="1995637" cy="19081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0271" y="2492962"/>
            <a:ext cx="5587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Entropy is a function of</a:t>
            </a:r>
          </a:p>
          <a:p>
            <a:r>
              <a:rPr lang="en-US" sz="3200" b="1" dirty="0" smtClean="0">
                <a:solidFill>
                  <a:srgbClr val="FFFFFF"/>
                </a:solidFill>
                <a:latin typeface="Helvetica"/>
                <a:cs typeface="Helvetica"/>
              </a:rPr>
              <a:t>adversary’s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 knowledge</a:t>
            </a:r>
          </a:p>
          <a:p>
            <a:endParaRPr lang="en-US" sz="32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Estimate could be: 	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256 bits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Reality could be:		</a:t>
            </a:r>
            <a:r>
              <a:rPr lang="en-US" sz="3200" b="1" dirty="0" smtClean="0">
                <a:solidFill>
                  <a:srgbClr val="FF0000"/>
                </a:solidFill>
                <a:latin typeface="Helvetica"/>
                <a:cs typeface="Helvetica"/>
              </a:rPr>
              <a:t>0 bits</a:t>
            </a:r>
            <a:endParaRPr lang="en-US" sz="32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55334" y="2425230"/>
            <a:ext cx="829733" cy="2739437"/>
          </a:xfrm>
          <a:prstGeom prst="leftBrace">
            <a:avLst>
              <a:gd name="adj1" fmla="val 8333"/>
              <a:gd name="adj2" fmla="val 67956"/>
            </a:avLst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7600" y="5797547"/>
            <a:ext cx="3928533" cy="626532"/>
          </a:xfrm>
          <a:prstGeom prst="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[Barak-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Halevi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CCS’05]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Dodis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et al. CCS’13]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[Kelsey et al., SAC‘00]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006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State of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the 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61933" y="274638"/>
            <a:ext cx="2455333" cy="88529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Helvetica"/>
                <a:cs typeface="Helvetica"/>
              </a:rPr>
              <a:t>Entropy estimation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60133" y="1870076"/>
            <a:ext cx="2929467" cy="88529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Helvetica"/>
                <a:cs typeface="Helvetica"/>
              </a:rPr>
              <a:t>Long-blocking API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3200" y="3077105"/>
            <a:ext cx="2929467" cy="88529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Helvetica"/>
                <a:cs typeface="Helvetica"/>
              </a:rPr>
              <a:t>Entropy </a:t>
            </a:r>
            <a:r>
              <a:rPr lang="en-US" sz="2600" dirty="0" err="1" smtClean="0">
                <a:latin typeface="Helvetica"/>
                <a:cs typeface="Helvetica"/>
              </a:rPr>
              <a:t>DoS</a:t>
            </a:r>
            <a:r>
              <a:rPr lang="en-US" sz="2600" dirty="0" smtClean="0">
                <a:latin typeface="Helvetica"/>
                <a:cs typeface="Helvetica"/>
              </a:rPr>
              <a:t> attacks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85933" y="1870076"/>
            <a:ext cx="3022600" cy="13086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Helvetica"/>
                <a:cs typeface="Helvetica"/>
              </a:rPr>
              <a:t>Trusted </a:t>
            </a:r>
            <a:r>
              <a:rPr lang="en-US" sz="2600" dirty="0" err="1" smtClean="0">
                <a:latin typeface="Helvetica"/>
                <a:cs typeface="Helvetica"/>
              </a:rPr>
              <a:t>vs</a:t>
            </a:r>
            <a:r>
              <a:rPr lang="en-US" sz="2600" dirty="0" smtClean="0">
                <a:latin typeface="Helvetica"/>
                <a:cs typeface="Helvetica"/>
              </a:rPr>
              <a:t> untrusted inputs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5636060"/>
            <a:ext cx="3189144" cy="92137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Helvetica"/>
                <a:cs typeface="Helvetica"/>
              </a:rPr>
              <a:t>Chaos!!!</a:t>
            </a:r>
            <a:endParaRPr lang="en-US" sz="32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cxnSp>
        <p:nvCxnSpPr>
          <p:cNvPr id="13" name="Curved Connector 12"/>
          <p:cNvCxnSpPr>
            <a:stCxn id="6" idx="7"/>
            <a:endCxn id="3" idx="4"/>
          </p:cNvCxnSpPr>
          <p:nvPr/>
        </p:nvCxnSpPr>
        <p:spPr>
          <a:xfrm rot="5400000" flipH="1" flipV="1">
            <a:off x="5055199" y="1365324"/>
            <a:ext cx="839791" cy="429011"/>
          </a:xfrm>
          <a:prstGeom prst="curvedConnector3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" idx="0"/>
            <a:endCxn id="6" idx="3"/>
          </p:cNvCxnSpPr>
          <p:nvPr/>
        </p:nvCxnSpPr>
        <p:spPr>
          <a:xfrm rot="5400000" flipH="1" flipV="1">
            <a:off x="2202848" y="2090809"/>
            <a:ext cx="451382" cy="1521210"/>
          </a:xfrm>
          <a:prstGeom prst="curvedConnector3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1" idx="0"/>
          </p:cNvCxnSpPr>
          <p:nvPr/>
        </p:nvCxnSpPr>
        <p:spPr>
          <a:xfrm rot="16200000" flipV="1">
            <a:off x="3779368" y="3223480"/>
            <a:ext cx="1150675" cy="214457"/>
          </a:xfrm>
          <a:prstGeom prst="curvedConnector3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1" idx="0"/>
            <a:endCxn id="7" idx="6"/>
          </p:cNvCxnSpPr>
          <p:nvPr/>
        </p:nvCxnSpPr>
        <p:spPr>
          <a:xfrm rot="16200000" flipV="1">
            <a:off x="3604154" y="3048267"/>
            <a:ext cx="386293" cy="1329266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" idx="0"/>
            <a:endCxn id="3" idx="5"/>
          </p:cNvCxnSpPr>
          <p:nvPr/>
        </p:nvCxnSpPr>
        <p:spPr>
          <a:xfrm rot="16200000" flipV="1">
            <a:off x="6607567" y="980410"/>
            <a:ext cx="839791" cy="939542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8" idx="0"/>
            <a:endCxn id="6" idx="5"/>
          </p:cNvCxnSpPr>
          <p:nvPr/>
        </p:nvCxnSpPr>
        <p:spPr>
          <a:xfrm rot="16200000" flipV="1">
            <a:off x="4051838" y="3834475"/>
            <a:ext cx="2620703" cy="2032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8" idx="2"/>
            <a:endCxn id="7" idx="4"/>
          </p:cNvCxnSpPr>
          <p:nvPr/>
        </p:nvCxnSpPr>
        <p:spPr>
          <a:xfrm rot="10800000">
            <a:off x="1667934" y="3962401"/>
            <a:ext cx="2182954" cy="1939531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0" idx="7"/>
            <a:endCxn id="11" idx="4"/>
          </p:cNvCxnSpPr>
          <p:nvPr/>
        </p:nvCxnSpPr>
        <p:spPr>
          <a:xfrm rot="5400000" flipH="1" flipV="1">
            <a:off x="3220727" y="4529786"/>
            <a:ext cx="742584" cy="1739828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0" idx="4"/>
            <a:endCxn id="8" idx="3"/>
          </p:cNvCxnSpPr>
          <p:nvPr/>
        </p:nvCxnSpPr>
        <p:spPr>
          <a:xfrm rot="5400000" flipH="1" flipV="1">
            <a:off x="2862937" y="5097077"/>
            <a:ext cx="191993" cy="2728724"/>
          </a:xfrm>
          <a:prstGeom prst="curvedConnector3">
            <a:avLst>
              <a:gd name="adj1" fmla="val -119067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0" idx="6"/>
            <a:endCxn id="9" idx="4"/>
          </p:cNvCxnSpPr>
          <p:nvPr/>
        </p:nvCxnSpPr>
        <p:spPr>
          <a:xfrm flipV="1">
            <a:off x="3189144" y="3178705"/>
            <a:ext cx="4308089" cy="2918043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50888" y="5246426"/>
            <a:ext cx="3225801" cy="1311009"/>
          </a:xfrm>
          <a:prstGeom prst="ellipse">
            <a:avLst/>
          </a:prstGeom>
          <a:solidFill>
            <a:schemeClr val="tx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Helvetica"/>
                <a:cs typeface="Helvetica"/>
              </a:rPr>
              <a:t>User-space randomness pools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80667" y="4165599"/>
            <a:ext cx="3130941" cy="1051455"/>
          </a:xfrm>
          <a:prstGeom prst="ellipse">
            <a:avLst/>
          </a:prstGeom>
          <a:solidFill>
            <a:schemeClr val="tx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Helvetica"/>
                <a:cs typeface="Helvetica"/>
              </a:rPr>
              <a:t>Slow accumulation</a:t>
            </a:r>
            <a:endParaRPr lang="en-US" sz="2600" dirty="0">
              <a:latin typeface="Helvetica"/>
              <a:cs typeface="Helvetica"/>
            </a:endParaRPr>
          </a:p>
        </p:txBody>
      </p:sp>
      <p:cxnSp>
        <p:nvCxnSpPr>
          <p:cNvPr id="25" name="Curved Connector 24"/>
          <p:cNvCxnSpPr>
            <a:stCxn id="23" idx="0"/>
            <a:endCxn id="9" idx="5"/>
          </p:cNvCxnSpPr>
          <p:nvPr/>
        </p:nvCxnSpPr>
        <p:spPr>
          <a:xfrm rot="5400000" flipH="1" flipV="1">
            <a:off x="7566741" y="3166458"/>
            <a:ext cx="1178538" cy="819745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8" idx="6"/>
            <a:endCxn id="23" idx="4"/>
          </p:cNvCxnSpPr>
          <p:nvPr/>
        </p:nvCxnSpPr>
        <p:spPr>
          <a:xfrm flipV="1">
            <a:off x="7076689" y="5217054"/>
            <a:ext cx="669449" cy="684877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73866" y="3906046"/>
            <a:ext cx="3776133" cy="1122362"/>
          </a:xfrm>
          <a:prstGeom prst="ellipse">
            <a:avLst/>
          </a:prstGeom>
          <a:solidFill>
            <a:srgbClr val="0000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ourier"/>
                <a:cs typeface="Courier"/>
              </a:rPr>
              <a:t>/</a:t>
            </a:r>
            <a:r>
              <a:rPr lang="en-US" sz="2200" dirty="0" err="1" smtClean="0">
                <a:latin typeface="Courier"/>
                <a:cs typeface="Courier"/>
              </a:rPr>
              <a:t>dev</a:t>
            </a:r>
            <a:r>
              <a:rPr lang="en-US" sz="2200" dirty="0" smtClean="0">
                <a:latin typeface="Courier"/>
                <a:cs typeface="Courier"/>
              </a:rPr>
              <a:t>/random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600" dirty="0" smtClean="0">
                <a:latin typeface="Helvetica"/>
                <a:cs typeface="Helvetica"/>
              </a:rPr>
              <a:t>vs</a:t>
            </a:r>
            <a:r>
              <a:rPr lang="en-US" sz="2600" dirty="0">
                <a:latin typeface="Helvetica"/>
                <a:cs typeface="Helvetica"/>
              </a:rPr>
              <a:t>.</a:t>
            </a:r>
            <a:endParaRPr lang="en-US" sz="2600" dirty="0" smtClean="0"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atin typeface="Courier"/>
                <a:cs typeface="Courier"/>
              </a:rPr>
              <a:t>/</a:t>
            </a:r>
            <a:r>
              <a:rPr lang="en-US" sz="2200" dirty="0" err="1" smtClean="0">
                <a:latin typeface="Courier"/>
                <a:cs typeface="Courier"/>
              </a:rPr>
              <a:t>dev</a:t>
            </a:r>
            <a:r>
              <a:rPr lang="en-US" sz="2200" dirty="0" smtClean="0">
                <a:latin typeface="Courier"/>
                <a:cs typeface="Courier"/>
              </a:rPr>
              <a:t>/</a:t>
            </a:r>
            <a:r>
              <a:rPr lang="en-US" sz="2200" dirty="0" err="1" smtClean="0">
                <a:latin typeface="Courier"/>
                <a:cs typeface="Courier"/>
              </a:rPr>
              <a:t>urandom</a:t>
            </a:r>
            <a:endParaRPr lang="en-US" sz="2200" dirty="0">
              <a:latin typeface="Courier"/>
              <a:cs typeface="Courier"/>
            </a:endParaRPr>
          </a:p>
        </p:txBody>
      </p:sp>
      <p:cxnSp>
        <p:nvCxnSpPr>
          <p:cNvPr id="42" name="Curved Connector 41"/>
          <p:cNvCxnSpPr>
            <a:stCxn id="10" idx="1"/>
            <a:endCxn id="7" idx="3"/>
          </p:cNvCxnSpPr>
          <p:nvPr/>
        </p:nvCxnSpPr>
        <p:spPr>
          <a:xfrm rot="5400000" flipH="1" flipV="1">
            <a:off x="-419495" y="4719286"/>
            <a:ext cx="1938240" cy="165172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6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8" grpId="0" animBg="1"/>
      <p:bldP spid="2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One Consequence: User-space Pools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cs typeface="Helvetica"/>
              </a:rPr>
              <a:t>Reading many bytes from 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/random</a:t>
            </a:r>
            <a:r>
              <a:rPr lang="en-US" sz="2800" dirty="0" smtClean="0">
                <a:solidFill>
                  <a:schemeClr val="bg1"/>
                </a:solidFill>
                <a:cs typeface="Helvetica"/>
              </a:rPr>
              <a:t> can drive </a:t>
            </a:r>
            <a:r>
              <a:rPr lang="en-US" sz="2800" i="1" dirty="0" smtClean="0">
                <a:solidFill>
                  <a:schemeClr val="bg1"/>
                </a:solidFill>
                <a:cs typeface="Helvetica"/>
              </a:rPr>
              <a:t>down</a:t>
            </a:r>
            <a:r>
              <a:rPr lang="en-US" sz="2800" dirty="0" smtClean="0">
                <a:solidFill>
                  <a:schemeClr val="bg1"/>
                </a:solidFill>
                <a:cs typeface="Helvetica"/>
              </a:rPr>
              <a:t> entropy estimate and starve other processes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4024676"/>
            <a:ext cx="3141955" cy="747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03434"/>
            <a:ext cx="394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Kernel Space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6223" y="4019218"/>
            <a:ext cx="1964267" cy="1088952"/>
          </a:xfrm>
          <a:prstGeom prst="rect">
            <a:avLst/>
          </a:prstGeom>
          <a:noFill/>
          <a:ln w="38100" cmpd="sng">
            <a:solidFill>
              <a:srgbClr val="2BF0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2BF005"/>
                </a:solidFill>
                <a:latin typeface="Helvetica"/>
                <a:cs typeface="Helvetica"/>
              </a:rPr>
              <a:t>P1</a:t>
            </a:r>
          </a:p>
          <a:p>
            <a:endParaRPr lang="en-US" sz="2400" dirty="0">
              <a:solidFill>
                <a:srgbClr val="2BF005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22800" y="3003434"/>
            <a:ext cx="40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User Space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22800" y="3183467"/>
            <a:ext cx="0" cy="3172883"/>
          </a:xfrm>
          <a:prstGeom prst="line">
            <a:avLst/>
          </a:prstGeom>
          <a:ln w="76200" cmpd="sng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646" y="4579204"/>
            <a:ext cx="1570978" cy="37371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 rot="798876" flipH="1">
            <a:off x="2861732" y="4024885"/>
            <a:ext cx="2861733" cy="423393"/>
          </a:xfrm>
          <a:custGeom>
            <a:avLst/>
            <a:gdLst>
              <a:gd name="connsiteX0" fmla="*/ 0 w 1659467"/>
              <a:gd name="connsiteY0" fmla="*/ 423393 h 423393"/>
              <a:gd name="connsiteX1" fmla="*/ 863600 w 1659467"/>
              <a:gd name="connsiteY1" fmla="*/ 59 h 423393"/>
              <a:gd name="connsiteX2" fmla="*/ 1659467 w 1659467"/>
              <a:gd name="connsiteY2" fmla="*/ 389526 h 42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9467" h="423393">
                <a:moveTo>
                  <a:pt x="0" y="423393"/>
                </a:moveTo>
                <a:cubicBezTo>
                  <a:pt x="293511" y="214548"/>
                  <a:pt x="587022" y="5703"/>
                  <a:pt x="863600" y="59"/>
                </a:cubicBezTo>
                <a:cubicBezTo>
                  <a:pt x="1140178" y="-5585"/>
                  <a:pt x="1659467" y="389526"/>
                  <a:pt x="1659467" y="389526"/>
                </a:cubicBezTo>
              </a:path>
            </a:pathLst>
          </a:custGeom>
          <a:ln w="76200" cmpd="sng"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2BF005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4490" y="5407751"/>
            <a:ext cx="1964267" cy="1088952"/>
          </a:xfrm>
          <a:prstGeom prst="rect">
            <a:avLst/>
          </a:prstGeom>
          <a:noFill/>
          <a:ln w="38100" cmpd="sng">
            <a:solidFill>
              <a:srgbClr val="2BF0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2BF005"/>
                </a:solidFill>
                <a:latin typeface="Helvetica"/>
                <a:cs typeface="Helvetica"/>
              </a:rPr>
              <a:t>P2</a:t>
            </a:r>
          </a:p>
          <a:p>
            <a:endParaRPr lang="en-US" sz="2400" dirty="0">
              <a:solidFill>
                <a:srgbClr val="2BF005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13" y="5967737"/>
            <a:ext cx="1570978" cy="373719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 rot="3178451" flipH="1">
            <a:off x="7121355" y="4457540"/>
            <a:ext cx="1314499" cy="541610"/>
          </a:xfrm>
          <a:custGeom>
            <a:avLst/>
            <a:gdLst>
              <a:gd name="connsiteX0" fmla="*/ 0 w 1659467"/>
              <a:gd name="connsiteY0" fmla="*/ 423393 h 423393"/>
              <a:gd name="connsiteX1" fmla="*/ 863600 w 1659467"/>
              <a:gd name="connsiteY1" fmla="*/ 59 h 423393"/>
              <a:gd name="connsiteX2" fmla="*/ 1659467 w 1659467"/>
              <a:gd name="connsiteY2" fmla="*/ 389526 h 42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9467" h="423393">
                <a:moveTo>
                  <a:pt x="0" y="423393"/>
                </a:moveTo>
                <a:cubicBezTo>
                  <a:pt x="293511" y="214548"/>
                  <a:pt x="587022" y="5703"/>
                  <a:pt x="863600" y="59"/>
                </a:cubicBezTo>
                <a:cubicBezTo>
                  <a:pt x="1140178" y="-5585"/>
                  <a:pt x="1659467" y="389526"/>
                  <a:pt x="1659467" y="389526"/>
                </a:cubicBezTo>
              </a:path>
            </a:pathLst>
          </a:custGeom>
          <a:ln w="38100" cmpd="sng">
            <a:solidFill>
              <a:srgbClr val="2BF005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2BF005"/>
                </a:solidFill>
              </a:ln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888178" y="5108170"/>
            <a:ext cx="3451464" cy="1275420"/>
          </a:xfrm>
          <a:prstGeom prst="wedgeRoundRectCallout">
            <a:avLst>
              <a:gd name="adj1" fmla="val 100663"/>
              <a:gd name="adj2" fmla="val 4083"/>
              <a:gd name="adj3" fmla="val 16667"/>
            </a:avLst>
          </a:prstGeom>
          <a:solidFill>
            <a:schemeClr val="tx1"/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77333" y="5108170"/>
            <a:ext cx="3666889" cy="1275420"/>
          </a:xfrm>
          <a:prstGeom prst="wedgeRoundRectCallout">
            <a:avLst>
              <a:gd name="adj1" fmla="val 73679"/>
              <a:gd name="adj2" fmla="val -50351"/>
              <a:gd name="adj3" fmla="val 16667"/>
            </a:avLst>
          </a:prstGeom>
          <a:solidFill>
            <a:schemeClr val="tx1"/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latin typeface="Helvetica"/>
                <a:cs typeface="Helvetica"/>
              </a:rPr>
              <a:t>P1 and P2 get same “random” values!</a:t>
            </a:r>
          </a:p>
          <a:p>
            <a:pPr algn="ctr"/>
            <a:r>
              <a:rPr lang="en-US" sz="1200" dirty="0" smtClean="0">
                <a:solidFill>
                  <a:srgbClr val="FF6600"/>
                </a:solidFill>
                <a:latin typeface="Helvetica"/>
                <a:cs typeface="Helvetica"/>
              </a:rPr>
              <a:t>[CVE-2013-1445, CVE-2013-3599, CVE-2014-0016, CVE-2014-0017]</a:t>
            </a:r>
          </a:p>
        </p:txBody>
      </p:sp>
    </p:spTree>
    <p:extLst>
      <p:ext uri="{BB962C8B-B14F-4D97-AF65-F5344CB8AC3E}">
        <p14:creationId xmlns:p14="http://schemas.microsoft.com/office/powerpoint/2010/main" val="317113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134" y="2285997"/>
            <a:ext cx="8636000" cy="3081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2BF005"/>
                </a:solidFill>
              </a:rPr>
              <a:t>Our Proposal</a:t>
            </a:r>
          </a:p>
          <a:p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5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2BF005"/>
                </a:solidFill>
              </a:rPr>
              <a:t>Our Proposal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Helvetica"/>
              </a:rPr>
              <a:t>Option 1: Strong Assumptions</a:t>
            </a:r>
          </a:p>
          <a:p>
            <a:r>
              <a:rPr lang="en-US" dirty="0" smtClean="0">
                <a:solidFill>
                  <a:schemeClr val="bg1"/>
                </a:solidFill>
                <a:cs typeface="Helvetica"/>
              </a:rPr>
              <a:t> Assume low-order bit of “</a:t>
            </a: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RDRAND</a:t>
            </a:r>
            <a:r>
              <a:rPr lang="en-US" dirty="0" smtClean="0">
                <a:solidFill>
                  <a:schemeClr val="bg1"/>
                </a:solidFill>
                <a:cs typeface="Helvetica"/>
              </a:rPr>
              <a:t>” has</a:t>
            </a:r>
            <a:br>
              <a:rPr lang="en-US" dirty="0" smtClean="0">
                <a:solidFill>
                  <a:schemeClr val="bg1"/>
                </a:solidFill>
                <a:cs typeface="Helvetica"/>
              </a:rPr>
            </a:br>
            <a:r>
              <a:rPr lang="en-US" dirty="0" smtClean="0">
                <a:solidFill>
                  <a:schemeClr val="bg1"/>
                </a:solidFill>
                <a:cs typeface="Helvetica"/>
              </a:rPr>
              <a:t> one bit of entropy</a:t>
            </a:r>
          </a:p>
          <a:p>
            <a:r>
              <a:rPr lang="en-US" b="1" dirty="0" smtClean="0">
                <a:solidFill>
                  <a:schemeClr val="bg1"/>
                </a:solidFill>
                <a:cs typeface="Helvetica"/>
              </a:rPr>
              <a:t> </a:t>
            </a:r>
            <a:r>
              <a:rPr lang="en-US" b="1" dirty="0" smtClean="0">
                <a:solidFill>
                  <a:srgbClr val="FF6600"/>
                </a:solidFill>
                <a:cs typeface="Helvetica"/>
              </a:rPr>
              <a:t>Easy!</a:t>
            </a:r>
            <a:r>
              <a:rPr lang="en-US" dirty="0" smtClean="0">
                <a:solidFill>
                  <a:schemeClr val="bg1"/>
                </a:solidFill>
                <a:cs typeface="Helvetica"/>
              </a:rPr>
              <a:t> Just gather 256 samples, use them </a:t>
            </a:r>
            <a:br>
              <a:rPr lang="en-US" dirty="0" smtClean="0">
                <a:solidFill>
                  <a:schemeClr val="bg1"/>
                </a:solidFill>
                <a:cs typeface="Helvetica"/>
              </a:rPr>
            </a:br>
            <a:r>
              <a:rPr lang="en-US" dirty="0" smtClean="0">
                <a:solidFill>
                  <a:schemeClr val="bg1"/>
                </a:solidFill>
                <a:cs typeface="Helvetica"/>
              </a:rPr>
              <a:t>	to seed a PRG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cs typeface="Helvetica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cs typeface="Helvetica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cs typeface="Helvetica"/>
              </a:rPr>
              <a:t>What happens if your</a:t>
            </a:r>
            <a:br>
              <a:rPr lang="en-US" b="1" dirty="0" smtClean="0">
                <a:solidFill>
                  <a:schemeClr val="bg1"/>
                </a:solidFill>
                <a:cs typeface="Helvetica"/>
              </a:rPr>
            </a:br>
            <a:r>
              <a:rPr lang="en-US" b="1" dirty="0" smtClean="0">
                <a:solidFill>
                  <a:schemeClr val="bg1"/>
                </a:solidFill>
                <a:cs typeface="Helvetica"/>
              </a:rPr>
              <a:t>assumption is wrong?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cs typeface="Helvetica"/>
              <a:sym typeface="Wingding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5957">
            <a:off x="94382" y="961469"/>
            <a:ext cx="8585200" cy="120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459"/>
          <a:stretch/>
        </p:blipFill>
        <p:spPr>
          <a:xfrm rot="21185957">
            <a:off x="-2" y="512233"/>
            <a:ext cx="5232400" cy="740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3069">
            <a:off x="483140" y="3754966"/>
            <a:ext cx="8128000" cy="21209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62248"/>
          <a:stretch/>
        </p:blipFill>
        <p:spPr>
          <a:xfrm rot="267119">
            <a:off x="2146300" y="2595033"/>
            <a:ext cx="6680200" cy="1030817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89342">
            <a:off x="804433" y="3644798"/>
            <a:ext cx="7850866" cy="9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733"/>
            <a:ext cx="9144000" cy="57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2BF005"/>
                </a:solidFill>
              </a:rPr>
              <a:t>Our Proposal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Helvetica"/>
              </a:rPr>
              <a:t>Option 2: “Best-effort” entropy accumulation</a:t>
            </a:r>
          </a:p>
          <a:p>
            <a:r>
              <a:rPr lang="en-US" dirty="0" smtClean="0">
                <a:solidFill>
                  <a:schemeClr val="bg1"/>
                </a:solidFill>
                <a:cs typeface="Helvetica"/>
              </a:rPr>
              <a:t>Never estimate</a:t>
            </a:r>
          </a:p>
          <a:p>
            <a:r>
              <a:rPr lang="en-US" dirty="0" smtClean="0">
                <a:solidFill>
                  <a:schemeClr val="bg1"/>
                </a:solidFill>
                <a:cs typeface="Helvetica"/>
              </a:rPr>
              <a:t>Never block</a:t>
            </a:r>
          </a:p>
          <a:p>
            <a:endParaRPr lang="en-US" sz="1500" dirty="0" smtClean="0">
              <a:solidFill>
                <a:schemeClr val="bg1"/>
              </a:solidFill>
              <a:cs typeface="Helvetica"/>
            </a:endParaRPr>
          </a:p>
          <a:p>
            <a:r>
              <a:rPr lang="en-US" dirty="0" smtClean="0">
                <a:solidFill>
                  <a:schemeClr val="bg1"/>
                </a:solidFill>
                <a:cs typeface="Helvetica"/>
              </a:rPr>
              <a:t>Any process can write into OS pool</a:t>
            </a:r>
          </a:p>
          <a:p>
            <a:r>
              <a:rPr lang="en-US" dirty="0" smtClean="0">
                <a:solidFill>
                  <a:schemeClr val="bg1"/>
                </a:solidFill>
                <a:cs typeface="Helvetica"/>
              </a:rPr>
              <a:t>Per-process pools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  <a:cs typeface="Helvetica"/>
              </a:rPr>
              <a:t>[</a:t>
            </a:r>
            <a:r>
              <a:rPr lang="en-US" dirty="0" smtClean="0">
                <a:solidFill>
                  <a:srgbClr val="FF6600"/>
                </a:solidFill>
                <a:cs typeface="Helvetica"/>
              </a:rPr>
              <a:t>See paper for details]</a:t>
            </a:r>
          </a:p>
          <a:p>
            <a:endParaRPr lang="en-US" dirty="0" smtClean="0">
              <a:solidFill>
                <a:schemeClr val="bg1"/>
              </a:solidFill>
              <a:cs typeface="Helvetica"/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  <a:t> Honest process’ pools will </a:t>
            </a:r>
            <a:r>
              <a:rPr lang="en-US" i="1" dirty="0" smtClean="0">
                <a:solidFill>
                  <a:schemeClr val="bg1"/>
                </a:solidFill>
                <a:cs typeface="Helvetica"/>
                <a:sym typeface="Wingdings"/>
              </a:rPr>
              <a:t>eventually</a:t>
            </a:r>
            <a: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</a:br>
            <a: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  <a:t>	accumulate entropy</a:t>
            </a:r>
            <a:endParaRPr lang="en-US" dirty="0">
              <a:solidFill>
                <a:schemeClr val="bg1">
                  <a:lumMod val="65000"/>
                </a:schemeClr>
              </a:solidFill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2807" y="2683919"/>
            <a:ext cx="8043332" cy="626532"/>
          </a:xfrm>
          <a:prstGeom prst="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[Barak-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Halevi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CCS’05] [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Dodis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et al. CCS’13] [Kelsey et al., SAC‘00]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8567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Conclusions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  <a:t>Popular </a:t>
            </a:r>
            <a:r>
              <a:rPr lang="en-US" dirty="0" err="1" smtClean="0">
                <a:solidFill>
                  <a:schemeClr val="bg1"/>
                </a:solidFill>
                <a:cs typeface="Helvetica"/>
                <a:sym typeface="Wingdings"/>
              </a:rPr>
              <a:t>OSes</a:t>
            </a:r>
            <a: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  <a:t> make using randomness more difficult than it needs to be</a:t>
            </a:r>
          </a:p>
          <a:p>
            <a: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  <a:t>Entropy estimation is at the</a:t>
            </a:r>
            <a:b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</a:br>
            <a:r>
              <a:rPr lang="en-US" dirty="0" smtClean="0">
                <a:solidFill>
                  <a:schemeClr val="bg1"/>
                </a:solidFill>
                <a:cs typeface="Helvetica"/>
                <a:sym typeface="Wingdings"/>
              </a:rPr>
              <a:t>heart of the problem</a:t>
            </a:r>
            <a:endParaRPr lang="en-US" dirty="0">
              <a:solidFill>
                <a:schemeClr val="bg1"/>
              </a:solidFill>
              <a:cs typeface="Helvetica"/>
              <a:sym typeface="Wingdings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2BF005"/>
              </a:solidFill>
              <a:cs typeface="Helvetica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2BF005"/>
                </a:solidFill>
                <a:cs typeface="Helvetica"/>
              </a:rPr>
              <a:t>Our Proposal</a:t>
            </a:r>
          </a:p>
          <a:p>
            <a:r>
              <a:rPr lang="en-US" dirty="0" smtClean="0">
                <a:solidFill>
                  <a:schemeClr val="bg1"/>
                </a:solidFill>
                <a:cs typeface="Helvetica"/>
              </a:rPr>
              <a:t>“Best effort” randomness</a:t>
            </a:r>
          </a:p>
          <a:p>
            <a:r>
              <a:rPr lang="en-US" dirty="0" smtClean="0">
                <a:solidFill>
                  <a:schemeClr val="bg1"/>
                </a:solidFill>
                <a:cs typeface="Helvetica"/>
              </a:rPr>
              <a:t>Never estimate, never block</a:t>
            </a:r>
          </a:p>
          <a:p>
            <a:endParaRPr lang="en-US" b="1" dirty="0">
              <a:solidFill>
                <a:schemeClr val="bg1"/>
              </a:solidFill>
              <a:cs typeface="Helvetica"/>
              <a:sym typeface="Wingding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883" y="5601758"/>
            <a:ext cx="6502400" cy="10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699" y="2353734"/>
            <a:ext cx="6261100" cy="977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449" y="3982918"/>
            <a:ext cx="6502400" cy="787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6166" y="1356784"/>
            <a:ext cx="6438900" cy="596900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5624802" y="2679332"/>
            <a:ext cx="3451464" cy="1275420"/>
          </a:xfrm>
          <a:prstGeom prst="wedgeRoundRectCallout">
            <a:avLst>
              <a:gd name="adj1" fmla="val -60748"/>
              <a:gd name="adj2" fmla="val 66484"/>
              <a:gd name="adj3" fmla="val 16667"/>
            </a:avLst>
          </a:prstGeom>
          <a:solidFill>
            <a:schemeClr val="tx1"/>
          </a:solidFill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Android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OpenSSL</a:t>
            </a:r>
            <a:endPara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5777202" y="4628501"/>
            <a:ext cx="3451464" cy="1275420"/>
          </a:xfrm>
          <a:prstGeom prst="wedgeRoundRectCallout">
            <a:avLst>
              <a:gd name="adj1" fmla="val -60748"/>
              <a:gd name="adj2" fmla="val 66484"/>
              <a:gd name="adj3" fmla="val 16667"/>
            </a:avLst>
          </a:prstGeom>
          <a:solidFill>
            <a:schemeClr val="tx1"/>
          </a:solidFill>
          <a:ln w="38100" cmpd="sng">
            <a:solidFill>
              <a:srgbClr val="2BF0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2BF005"/>
                </a:solidFill>
                <a:latin typeface="Helvetica"/>
                <a:cs typeface="Helvetica"/>
              </a:rPr>
              <a:t>Firefox DNS resolver</a:t>
            </a:r>
            <a:endParaRPr lang="en-US" sz="3200" dirty="0" smtClean="0">
              <a:solidFill>
                <a:srgbClr val="2BF005"/>
              </a:solidFill>
              <a:latin typeface="Courier"/>
              <a:cs typeface="Courier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5437067" y="997513"/>
            <a:ext cx="3451464" cy="1275420"/>
          </a:xfrm>
          <a:prstGeom prst="wedgeRoundRectCallout">
            <a:avLst>
              <a:gd name="adj1" fmla="val -60748"/>
              <a:gd name="adj2" fmla="val 66484"/>
              <a:gd name="adj3" fmla="val 16667"/>
            </a:avLst>
          </a:prstGeom>
          <a:solidFill>
            <a:schemeClr val="tx1"/>
          </a:solidFill>
          <a:ln w="38100" cmpd="sng">
            <a:solidFill>
              <a:srgbClr val="FFFF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98"/>
                </a:solidFill>
                <a:latin typeface="Helvetica"/>
                <a:cs typeface="Helvetica"/>
              </a:rPr>
              <a:t>GE Ethernet</a:t>
            </a:r>
            <a:br>
              <a:rPr lang="en-US" sz="3200" dirty="0" smtClean="0">
                <a:solidFill>
                  <a:srgbClr val="FFFF98"/>
                </a:solidFill>
                <a:latin typeface="Helvetica"/>
                <a:cs typeface="Helvetica"/>
              </a:rPr>
            </a:br>
            <a:r>
              <a:rPr lang="en-US" sz="3200" dirty="0" smtClean="0">
                <a:solidFill>
                  <a:srgbClr val="FFFF98"/>
                </a:solidFill>
                <a:latin typeface="Helvetica"/>
                <a:cs typeface="Helvetica"/>
              </a:rPr>
              <a:t>card</a:t>
            </a:r>
            <a:endParaRPr lang="en-US" sz="3200" dirty="0" smtClean="0">
              <a:solidFill>
                <a:srgbClr val="FFFF98"/>
              </a:solidFill>
              <a:latin typeface="Courier"/>
              <a:cs typeface="Courier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200434" y="2353734"/>
            <a:ext cx="3451464" cy="1275420"/>
          </a:xfrm>
          <a:prstGeom prst="wedgeRoundRectCallout">
            <a:avLst>
              <a:gd name="adj1" fmla="val 70246"/>
              <a:gd name="adj2" fmla="val -91508"/>
              <a:gd name="adj3" fmla="val 16667"/>
            </a:avLst>
          </a:prstGeom>
          <a:solidFill>
            <a:schemeClr val="tx1"/>
          </a:solidFill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Apple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iOS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 Sandbox</a:t>
            </a:r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0630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883" y="5601758"/>
            <a:ext cx="6502400" cy="10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699" y="2353734"/>
            <a:ext cx="6261100" cy="977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449" y="3982918"/>
            <a:ext cx="6502400" cy="787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6166" y="1356784"/>
            <a:ext cx="6438900" cy="5969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36D3B9F-2E96-F547-A977-3254DA291AF6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883" y="5601758"/>
            <a:ext cx="6502400" cy="10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0083" y="3154267"/>
            <a:ext cx="6362700" cy="134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01" y="3909917"/>
            <a:ext cx="6362700" cy="1181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3" y="0"/>
            <a:ext cx="6261100" cy="977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599" y="1673635"/>
            <a:ext cx="6540500" cy="1181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65150" y="1349785"/>
            <a:ext cx="6515100" cy="1003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4418" y="2137185"/>
            <a:ext cx="6451600" cy="10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8650" y="-16933"/>
            <a:ext cx="6451600" cy="939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8050" y="841785"/>
            <a:ext cx="6362700" cy="622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74903" y="3390900"/>
            <a:ext cx="6565900" cy="1003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45533" y="2705534"/>
            <a:ext cx="6375400" cy="157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7183" y="5151318"/>
            <a:ext cx="6502400" cy="787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472017" y="2137185"/>
            <a:ext cx="6489700" cy="1943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5383" y="813234"/>
            <a:ext cx="6388100" cy="1117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683" y="4374115"/>
            <a:ext cx="6451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214966" y="3986765"/>
            <a:ext cx="6489700" cy="7747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4183" y="4394200"/>
            <a:ext cx="6578600" cy="977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4100" y="384585"/>
            <a:ext cx="6362700" cy="1358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32984" y="2705534"/>
            <a:ext cx="6540500" cy="927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22767" y="5100132"/>
            <a:ext cx="6438900" cy="596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7183" y="1930834"/>
            <a:ext cx="6311900" cy="13335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1250" y="-974963"/>
            <a:ext cx="6515100" cy="1384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800" y="4394200"/>
            <a:ext cx="6680200" cy="838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8451" y="5425426"/>
            <a:ext cx="6578600" cy="12573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6417" y="4743450"/>
            <a:ext cx="6299200" cy="977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8468" y="1349785"/>
            <a:ext cx="6375400" cy="787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4418" y="1273585"/>
            <a:ext cx="6388100" cy="990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619250" y="4014742"/>
            <a:ext cx="6180666" cy="3293209"/>
          </a:xfrm>
          <a:prstGeom prst="rect">
            <a:avLst/>
          </a:prstGeom>
          <a:solidFill>
            <a:schemeClr val="tx1"/>
          </a:solidFill>
        </p:spPr>
        <p:txBody>
          <a:bodyPr wrap="square" lIns="365760" tIns="365760" rIns="365760" bIns="45720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latin typeface="Helvetica"/>
                <a:cs typeface="Helvetica"/>
              </a:rPr>
              <a:t>Everspaugh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 et al., </a:t>
            </a:r>
            <a:r>
              <a:rPr lang="en-US" sz="1600" i="1" dirty="0" smtClean="0">
                <a:solidFill>
                  <a:srgbClr val="FFFFFF"/>
                </a:solidFill>
                <a:latin typeface="Helvetica"/>
                <a:cs typeface="Helvetica"/>
              </a:rPr>
              <a:t>Oakland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’14]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latin typeface="Helvetica"/>
                <a:cs typeface="Helvetica"/>
              </a:rPr>
              <a:t>Garfinkel+Rosenblum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, </a:t>
            </a:r>
            <a:r>
              <a:rPr lang="en-US" sz="1600" i="1" dirty="0" smtClean="0">
                <a:solidFill>
                  <a:srgbClr val="FFFFFF"/>
                </a:solidFill>
                <a:latin typeface="Helvetica"/>
                <a:cs typeface="Helvetica"/>
              </a:rPr>
              <a:t>HotOS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’05]</a:t>
            </a:r>
          </a:p>
          <a:p>
            <a:r>
              <a:rPr lang="en-US" sz="1600" dirty="0" smtClean="0">
                <a:solidFill>
                  <a:srgbClr val="FFFFFF"/>
                </a:solidFill>
                <a:effectLst/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effectLst/>
                <a:latin typeface="Helvetica"/>
                <a:cs typeface="Helvetica"/>
              </a:rPr>
              <a:t>Goldberg+Wagner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Helvetica"/>
                <a:cs typeface="Helvetica"/>
              </a:rPr>
              <a:t>, </a:t>
            </a:r>
            <a:r>
              <a:rPr lang="en-US" sz="1600" i="1" dirty="0" smtClean="0">
                <a:solidFill>
                  <a:srgbClr val="FFFFFF"/>
                </a:solidFill>
                <a:effectLst/>
                <a:latin typeface="Helvetica"/>
                <a:cs typeface="Helvetica"/>
              </a:rPr>
              <a:t>Dobbs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Helvetica"/>
                <a:cs typeface="Helvetica"/>
              </a:rPr>
              <a:t>‘96]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latin typeface="Helvetica"/>
                <a:cs typeface="Helvetica"/>
              </a:rPr>
              <a:t>Gutterman+Malkhi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, </a:t>
            </a:r>
            <a:r>
              <a:rPr lang="en-US" sz="1600" i="1" dirty="0" smtClean="0">
                <a:solidFill>
                  <a:srgbClr val="FFFFFF"/>
                </a:solidFill>
                <a:latin typeface="Helvetica"/>
                <a:cs typeface="Helvetica"/>
              </a:rPr>
              <a:t>CT-RSA’05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]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latin typeface="Helvetica"/>
                <a:cs typeface="Helvetica"/>
              </a:rPr>
              <a:t>Gutterman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 et al., </a:t>
            </a:r>
            <a:r>
              <a:rPr lang="en-US" sz="1600" i="1" dirty="0" smtClean="0">
                <a:solidFill>
                  <a:srgbClr val="FFFFFF"/>
                </a:solidFill>
                <a:latin typeface="Helvetica"/>
                <a:cs typeface="Helvetica"/>
              </a:rPr>
              <a:t>Oakland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’06]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latin typeface="Helvetica"/>
                <a:cs typeface="Helvetica"/>
              </a:rPr>
              <a:t>Heninger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 et al., </a:t>
            </a:r>
            <a:r>
              <a:rPr lang="en-US" sz="1600" i="1" dirty="0" smtClean="0">
                <a:solidFill>
                  <a:srgbClr val="FFFFFF"/>
                </a:solidFill>
                <a:latin typeface="Helvetica"/>
                <a:cs typeface="Helvetica"/>
              </a:rPr>
              <a:t>USENIX Sec’12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]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[Lazar et al., </a:t>
            </a:r>
            <a:r>
              <a:rPr lang="en-US" sz="1600" i="1" dirty="0" smtClean="0">
                <a:solidFill>
                  <a:srgbClr val="FFFFFF"/>
                </a:solidFill>
                <a:latin typeface="Helvetica"/>
                <a:cs typeface="Helvetica"/>
              </a:rPr>
              <a:t>APSys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’14]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latin typeface="Helvetica"/>
                <a:cs typeface="Helvetica"/>
              </a:rPr>
              <a:t>Lenstra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 et al., 2012]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latin typeface="Helvetica"/>
                <a:cs typeface="Helvetica"/>
              </a:rPr>
              <a:t>Ristenpart+Yilek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, </a:t>
            </a:r>
            <a:r>
              <a:rPr lang="en-US" sz="1600" i="1" dirty="0" smtClean="0">
                <a:solidFill>
                  <a:srgbClr val="FFFFFF"/>
                </a:solidFill>
                <a:latin typeface="Helvetica"/>
                <a:cs typeface="Helvetica"/>
              </a:rPr>
              <a:t>NDSS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’12]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latin typeface="Helvetica"/>
                <a:cs typeface="Helvetica"/>
              </a:rPr>
              <a:t>Yilek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 et al., </a:t>
            </a:r>
            <a:r>
              <a:rPr lang="en-US" sz="1600" i="1" dirty="0" smtClean="0">
                <a:solidFill>
                  <a:srgbClr val="FFFFFF"/>
                </a:solidFill>
                <a:latin typeface="Helvetica"/>
                <a:cs typeface="Helvetica"/>
              </a:rPr>
              <a:t>IMC</a:t>
            </a:r>
            <a:r>
              <a:rPr lang="en-US" sz="1600" dirty="0" smtClean="0">
                <a:solidFill>
                  <a:srgbClr val="FFFFFF"/>
                </a:solidFill>
                <a:latin typeface="Helvetica"/>
                <a:cs typeface="Helvetica"/>
              </a:rPr>
              <a:t>’09]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19250" y="2105984"/>
            <a:ext cx="6180666" cy="2308324"/>
          </a:xfrm>
          <a:prstGeom prst="rect">
            <a:avLst/>
          </a:prstGeom>
          <a:solidFill>
            <a:schemeClr val="tx1"/>
          </a:solidFill>
        </p:spPr>
        <p:txBody>
          <a:bodyPr wrap="square" lIns="365760" tIns="365760" rIns="365760" bIns="457200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In the past</a:t>
            </a:r>
            <a:b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4800" u="sng" dirty="0" smtClean="0">
                <a:solidFill>
                  <a:schemeClr val="bg1"/>
                </a:solidFill>
                <a:latin typeface="Helvetica"/>
                <a:cs typeface="Helvetica"/>
              </a:rPr>
              <a:t>two years</a:t>
            </a:r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!</a:t>
            </a:r>
            <a:endParaRPr lang="en-US" sz="4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0317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Helvetica"/>
              </a:rPr>
              <a:t>Why so many bugs</a:t>
            </a:r>
            <a:r>
              <a:rPr lang="en-US" dirty="0" smtClean="0">
                <a:solidFill>
                  <a:srgbClr val="FFFFFF"/>
                </a:solidFill>
                <a:cs typeface="Helvetica"/>
              </a:rPr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Bad news: OS is a big part of the problem.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Randomness subsystems have:</a:t>
            </a:r>
          </a:p>
          <a:p>
            <a:r>
              <a:rPr lang="en-US" dirty="0">
                <a:solidFill>
                  <a:srgbClr val="FFFFFF"/>
                </a:solidFill>
              </a:rPr>
              <a:t>Buggy </a:t>
            </a:r>
            <a:r>
              <a:rPr lang="en-US" dirty="0" smtClean="0">
                <a:solidFill>
                  <a:srgbClr val="FFFFFF"/>
                </a:solidFill>
              </a:rPr>
              <a:t>design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Error-prone APIs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Misleading documentation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2BF005"/>
                </a:solidFill>
              </a:rPr>
              <a:t>Good news: The OS can</a:t>
            </a:r>
            <a:br>
              <a:rPr lang="en-US" b="1" dirty="0" smtClean="0">
                <a:solidFill>
                  <a:srgbClr val="2BF005"/>
                </a:solidFill>
              </a:rPr>
            </a:br>
            <a:r>
              <a:rPr lang="en-US" b="1" dirty="0" smtClean="0">
                <a:solidFill>
                  <a:srgbClr val="2BF005"/>
                </a:solidFill>
              </a:rPr>
              <a:t>be part of the solution!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</a:t>
            </a:fld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5486400" y="3539067"/>
            <a:ext cx="372533" cy="1083733"/>
          </a:xfrm>
          <a:prstGeom prst="rightBrace">
            <a:avLst/>
          </a:prstGeom>
          <a:ln w="3810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26670" y="3793065"/>
            <a:ext cx="2048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BFBFBF"/>
                </a:solidFill>
                <a:latin typeface="Helvetica"/>
                <a:cs typeface="Helvetica"/>
              </a:rPr>
              <a:t>See paper</a:t>
            </a:r>
            <a:endParaRPr lang="en-US" sz="26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1272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23334" y="702733"/>
            <a:ext cx="8229600" cy="5653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What is entropy?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Why do we need it?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Cryptographic secrets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ASLR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DNS source ports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Password salts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Etc.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334" y="1254841"/>
            <a:ext cx="386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Password has </a:t>
            </a:r>
            <a:r>
              <a:rPr lang="en-US" sz="2800" i="1" dirty="0" smtClean="0">
                <a:solidFill>
                  <a:srgbClr val="FFFF00"/>
                </a:solidFill>
                <a:latin typeface="Helvetica"/>
                <a:cs typeface="Helvetica"/>
              </a:rPr>
              <a:t>k</a:t>
            </a:r>
            <a: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 bits of</a:t>
            </a:r>
            <a:b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</a:br>
            <a: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[guessing] entropy </a:t>
            </a:r>
            <a:r>
              <a:rPr lang="en-US" sz="2800" dirty="0" err="1" smtClean="0">
                <a:solidFill>
                  <a:srgbClr val="FFFF00"/>
                </a:solidFill>
                <a:latin typeface="Helvetica"/>
                <a:cs typeface="Helvetica"/>
              </a:rPr>
              <a:t>w.r.t</a:t>
            </a:r>
            <a: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. an adversary </a:t>
            </a:r>
            <a:r>
              <a:rPr lang="en-US" sz="2800" i="1" dirty="0" smtClean="0">
                <a:solidFill>
                  <a:srgbClr val="FFFF00"/>
                </a:solidFill>
                <a:latin typeface="Helvetica"/>
                <a:cs typeface="Helvetica"/>
              </a:rPr>
              <a:t>A</a:t>
            </a:r>
            <a:endParaRPr lang="en-US" sz="2800" i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866" y="1254841"/>
            <a:ext cx="386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It takes </a:t>
            </a:r>
            <a:r>
              <a:rPr lang="en-US" sz="2800" i="1" dirty="0">
                <a:solidFill>
                  <a:srgbClr val="FFFF00"/>
                </a:solidFill>
                <a:latin typeface="Helvetica"/>
                <a:cs typeface="Helvetica"/>
              </a:rPr>
              <a:t>A</a:t>
            </a:r>
            <a: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 around 2</a:t>
            </a:r>
            <a:r>
              <a:rPr lang="en-US" sz="2800" i="1" baseline="30000" dirty="0" smtClean="0">
                <a:solidFill>
                  <a:srgbClr val="FFFF00"/>
                </a:solidFill>
                <a:latin typeface="Helvetica"/>
                <a:cs typeface="Helvetica"/>
              </a:rPr>
              <a:t>k</a:t>
            </a:r>
            <a: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 guesses to guess</a:t>
            </a:r>
            <a:b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</a:br>
            <a:r>
              <a:rPr lang="en-US" sz="2800" dirty="0" smtClean="0">
                <a:solidFill>
                  <a:srgbClr val="FFFF00"/>
                </a:solidFill>
                <a:latin typeface="Helvetica"/>
                <a:cs typeface="Helvetica"/>
              </a:rPr>
              <a:t>your password</a:t>
            </a:r>
            <a:endParaRPr lang="en-US" sz="28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3" y="1529314"/>
            <a:ext cx="386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⇔</a:t>
            </a:r>
            <a:endParaRPr lang="en-US" sz="4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702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 rot="1287049">
            <a:off x="2912168" y="3753320"/>
            <a:ext cx="4097867" cy="98755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01001101000100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267" y="233059"/>
            <a:ext cx="7755466" cy="156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1" y="2760133"/>
            <a:ext cx="6739467" cy="1603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38807">
            <a:off x="1628013" y="-193780"/>
            <a:ext cx="725805" cy="215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047" y="336601"/>
            <a:ext cx="1885951" cy="142637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663" y="336601"/>
            <a:ext cx="1778000" cy="1207228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3702047" y="1762974"/>
            <a:ext cx="1574800" cy="99715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844" y="4725785"/>
            <a:ext cx="1405467" cy="1460368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888178" y="4910733"/>
            <a:ext cx="3451464" cy="1275420"/>
          </a:xfrm>
          <a:prstGeom prst="wedgeRoundRectCallout">
            <a:avLst>
              <a:gd name="adj1" fmla="val 118816"/>
              <a:gd name="adj2" fmla="val -2555"/>
              <a:gd name="adj3" fmla="val 16667"/>
            </a:avLst>
          </a:prstGeom>
          <a:solidFill>
            <a:schemeClr val="tx1"/>
          </a:solidFill>
          <a:ln w="38100" cmpd="sng">
            <a:solidFill>
              <a:srgbClr val="2BF0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2BF005"/>
                </a:solidFill>
                <a:latin typeface="Helvetica"/>
                <a:cs typeface="Helvetica"/>
              </a:rPr>
              <a:t>Application reads</a:t>
            </a:r>
            <a:br>
              <a:rPr lang="en-US" sz="3200" dirty="0" smtClean="0">
                <a:solidFill>
                  <a:srgbClr val="2BF005"/>
                </a:solidFill>
                <a:latin typeface="Helvetica"/>
                <a:cs typeface="Helvetica"/>
              </a:rPr>
            </a:br>
            <a:r>
              <a:rPr lang="en-US" sz="3200" dirty="0" smtClean="0">
                <a:solidFill>
                  <a:srgbClr val="2BF005"/>
                </a:solidFill>
                <a:latin typeface="Courier"/>
                <a:cs typeface="Courier"/>
              </a:rPr>
              <a:t>/</a:t>
            </a:r>
            <a:r>
              <a:rPr lang="en-US" sz="3200" dirty="0" err="1" smtClean="0">
                <a:solidFill>
                  <a:srgbClr val="2BF005"/>
                </a:solidFill>
                <a:latin typeface="Courier"/>
                <a:cs typeface="Courier"/>
              </a:rPr>
              <a:t>dev</a:t>
            </a:r>
            <a:r>
              <a:rPr lang="en-US" sz="3200" dirty="0" smtClean="0">
                <a:solidFill>
                  <a:srgbClr val="2BF005"/>
                </a:solidFill>
                <a:latin typeface="Courier"/>
                <a:cs typeface="Courier"/>
              </a:rPr>
              <a:t>/random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7518" y="3038222"/>
            <a:ext cx="2777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Randomness pool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2674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8667" y="274637"/>
            <a:ext cx="8636000" cy="192669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Once the OS has accumulated enough entropy, it will never “run out” of entropy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11" y="2827860"/>
            <a:ext cx="6739467" cy="1603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0133" y="5283203"/>
            <a:ext cx="8686800" cy="626532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2BF005"/>
                </a:solidFill>
                <a:latin typeface="Courier"/>
                <a:cs typeface="Courier"/>
              </a:rPr>
              <a:t>011010100101110010101111011000011010111</a:t>
            </a:r>
            <a:endParaRPr lang="en-US" sz="2800" dirty="0">
              <a:solidFill>
                <a:srgbClr val="2BF005"/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9911" y="5333997"/>
            <a:ext cx="1025289" cy="626532"/>
          </a:xfrm>
          <a:prstGeom prst="rect">
            <a:avLst/>
          </a:prstGeom>
          <a:noFill/>
          <a:ln w="38100" cmpd="sng">
            <a:solidFill>
              <a:srgbClr val="2BF0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rgbClr val="2BF005"/>
                  </a:solidFill>
                </a:ln>
                <a:solidFill>
                  <a:srgbClr val="2BF005"/>
                </a:solidFill>
                <a:latin typeface="Helvetica"/>
                <a:cs typeface="Helvetica"/>
              </a:rPr>
              <a:t>PRG</a:t>
            </a:r>
            <a:endParaRPr lang="en-US" sz="2800" b="1" dirty="0">
              <a:ln>
                <a:solidFill>
                  <a:srgbClr val="2BF005"/>
                </a:solidFill>
              </a:ln>
              <a:solidFill>
                <a:srgbClr val="2BF005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50488" y="5638796"/>
            <a:ext cx="509645" cy="0"/>
          </a:xfrm>
          <a:prstGeom prst="straightConnector1">
            <a:avLst/>
          </a:prstGeom>
          <a:ln w="38100" cmpd="sng">
            <a:solidFill>
              <a:srgbClr val="2BF0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2353725" y="2856310"/>
            <a:ext cx="778934" cy="1574797"/>
          </a:xfrm>
          <a:prstGeom prst="leftBrac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09911" y="3313508"/>
            <a:ext cx="1025289" cy="626532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latin typeface="Helvetica"/>
                <a:cs typeface="Helvetica"/>
              </a:rPr>
              <a:t>seed</a:t>
            </a:r>
            <a:endParaRPr lang="en-US" sz="2800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6051" y="3144178"/>
            <a:ext cx="2777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256+ bits of randomness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93334" y="3872308"/>
            <a:ext cx="0" cy="131622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4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134" y="2285997"/>
            <a:ext cx="8636000" cy="3081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Great! But what should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the OS do </a:t>
            </a:r>
            <a:r>
              <a:rPr lang="en-US" sz="4200" dirty="0" smtClean="0">
                <a:solidFill>
                  <a:srgbClr val="FFFF00"/>
                </a:solidFill>
              </a:rPr>
              <a:t>before</a:t>
            </a:r>
            <a:r>
              <a:rPr lang="en-US" sz="4200" dirty="0" smtClean="0">
                <a:solidFill>
                  <a:schemeClr val="bg1"/>
                </a:solidFill>
              </a:rPr>
              <a:t> it has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256 bits in the pool?</a:t>
            </a:r>
          </a:p>
          <a:p>
            <a:endParaRPr lang="en-US" sz="4200" dirty="0">
              <a:solidFill>
                <a:schemeClr val="bg1"/>
              </a:solidFill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</a:rPr>
              <a:t>After first boot…		 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7793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23261</TotalTime>
  <Words>574</Words>
  <Application>Microsoft Macintosh PowerPoint</Application>
  <PresentationFormat>On-screen Show (4:3)</PresentationFormat>
  <Paragraphs>165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Recommendations for Randomness in the Operating System </vt:lpstr>
      <vt:lpstr>PowerPoint Presentation</vt:lpstr>
      <vt:lpstr>PowerPoint Presentation</vt:lpstr>
      <vt:lpstr>PowerPoint Presentation</vt:lpstr>
      <vt:lpstr>Why so many bugs?</vt:lpstr>
      <vt:lpstr>PowerPoint Presentation</vt:lpstr>
      <vt:lpstr>PowerPoint Presentation</vt:lpstr>
      <vt:lpstr>Once the OS has accumulated enough entropy, it will never “run out” of entropy</vt:lpstr>
      <vt:lpstr>PowerPoint Presentation</vt:lpstr>
      <vt:lpstr>PowerPoint Presentation</vt:lpstr>
      <vt:lpstr>State of the Art</vt:lpstr>
      <vt:lpstr>PowerPoint Presentation</vt:lpstr>
      <vt:lpstr>PowerPoint Presentation</vt:lpstr>
      <vt:lpstr>PowerPoint Presentation</vt:lpstr>
      <vt:lpstr>PowerPoint Presentation</vt:lpstr>
      <vt:lpstr>State of the Art</vt:lpstr>
      <vt:lpstr>One Consequence: User-space Pools</vt:lpstr>
      <vt:lpstr>PowerPoint Presentation</vt:lpstr>
      <vt:lpstr>Our Proposal</vt:lpstr>
      <vt:lpstr>PowerPoint Presentation</vt:lpstr>
      <vt:lpstr>Our Proposal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Corrigan-Gibbs</dc:creator>
  <cp:lastModifiedBy>Henry Corrigan-Gibbs</cp:lastModifiedBy>
  <cp:revision>2003</cp:revision>
  <cp:lastPrinted>2014-11-23T18:06:09Z</cp:lastPrinted>
  <dcterms:created xsi:type="dcterms:W3CDTF">2014-04-09T18:50:47Z</dcterms:created>
  <dcterms:modified xsi:type="dcterms:W3CDTF">2015-05-21T05:11:46Z</dcterms:modified>
</cp:coreProperties>
</file>