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8"/>
  </p:notesMasterIdLst>
  <p:handoutMasterIdLst>
    <p:handoutMasterId r:id="rId49"/>
  </p:handoutMasterIdLst>
  <p:sldIdLst>
    <p:sldId id="302" r:id="rId2"/>
    <p:sldId id="442" r:id="rId3"/>
    <p:sldId id="443" r:id="rId4"/>
    <p:sldId id="444" r:id="rId5"/>
    <p:sldId id="660" r:id="rId6"/>
    <p:sldId id="673" r:id="rId7"/>
    <p:sldId id="661" r:id="rId8"/>
    <p:sldId id="662" r:id="rId9"/>
    <p:sldId id="710" r:id="rId10"/>
    <p:sldId id="450" r:id="rId11"/>
    <p:sldId id="655" r:id="rId12"/>
    <p:sldId id="588" r:id="rId13"/>
    <p:sldId id="614" r:id="rId14"/>
    <p:sldId id="597" r:id="rId15"/>
    <p:sldId id="615" r:id="rId16"/>
    <p:sldId id="598" r:id="rId17"/>
    <p:sldId id="657" r:id="rId18"/>
    <p:sldId id="599" r:id="rId19"/>
    <p:sldId id="602" r:id="rId20"/>
    <p:sldId id="600" r:id="rId21"/>
    <p:sldId id="604" r:id="rId22"/>
    <p:sldId id="605" r:id="rId23"/>
    <p:sldId id="606" r:id="rId24"/>
    <p:sldId id="607" r:id="rId25"/>
    <p:sldId id="608" r:id="rId26"/>
    <p:sldId id="609" r:id="rId27"/>
    <p:sldId id="612" r:id="rId28"/>
    <p:sldId id="610" r:id="rId29"/>
    <p:sldId id="613" r:id="rId30"/>
    <p:sldId id="469" r:id="rId31"/>
    <p:sldId id="652" r:id="rId32"/>
    <p:sldId id="688" r:id="rId33"/>
    <p:sldId id="689" r:id="rId34"/>
    <p:sldId id="667" r:id="rId35"/>
    <p:sldId id="669" r:id="rId36"/>
    <p:sldId id="635" r:id="rId37"/>
    <p:sldId id="616" r:id="rId38"/>
    <p:sldId id="617" r:id="rId39"/>
    <p:sldId id="551" r:id="rId40"/>
    <p:sldId id="653" r:id="rId41"/>
    <p:sldId id="571" r:id="rId42"/>
    <p:sldId id="509" r:id="rId43"/>
    <p:sldId id="670" r:id="rId44"/>
    <p:sldId id="671" r:id="rId45"/>
    <p:sldId id="513" r:id="rId46"/>
    <p:sldId id="439" r:id="rId4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enry Corrigan-Gibbs" initials="HCG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BADC6"/>
    <a:srgbClr val="FD7AA2"/>
    <a:srgbClr val="FFFF00"/>
    <a:srgbClr val="FFF308"/>
    <a:srgbClr val="FFFF0A"/>
    <a:srgbClr val="FFFF98"/>
    <a:srgbClr val="FD878C"/>
    <a:srgbClr val="FC000A"/>
    <a:srgbClr val="2BF005"/>
    <a:srgbClr val="CD05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79" autoAdjust="0"/>
    <p:restoredTop sz="87238" autoAdjust="0"/>
  </p:normalViewPr>
  <p:slideViewPr>
    <p:cSldViewPr snapToGrid="0" snapToObjects="1">
      <p:cViewPr>
        <p:scale>
          <a:sx n="75" d="100"/>
          <a:sy n="75" d="100"/>
        </p:scale>
        <p:origin x="-984" y="-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7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08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printerSettings" Target="printerSettings/printerSettings1.bin"/><Relationship Id="rId51" Type="http://schemas.openxmlformats.org/officeDocument/2006/relationships/commentAuthors" Target="commentAuthors.xml"/><Relationship Id="rId52" Type="http://schemas.openxmlformats.org/officeDocument/2006/relationships/presProps" Target="presProps.xml"/><Relationship Id="rId53" Type="http://schemas.openxmlformats.org/officeDocument/2006/relationships/viewProps" Target="viewProps.xml"/><Relationship Id="rId54" Type="http://schemas.openxmlformats.org/officeDocument/2006/relationships/theme" Target="theme/theme1.xml"/><Relationship Id="rId55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notesMaster" Target="notesMasters/notesMaster1.xml"/><Relationship Id="rId4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DB369F-551F-9342-B5AD-E29EDF87ADBC}" type="datetimeFigureOut">
              <a:rPr lang="en-US" smtClean="0"/>
              <a:t>5/21/15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489CB3-A818-DB42-8DAD-9F0ECB25EA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76213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Helvetica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Helvetica"/>
              </a:defRPr>
            </a:lvl1pPr>
          </a:lstStyle>
          <a:p>
            <a:fld id="{D1715931-1BDB-D44E-BB9C-4051729F9112}" type="datetimeFigureOut">
              <a:rPr lang="en-US" smtClean="0"/>
              <a:pPr/>
              <a:t>5/21/15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Helvetica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Helvetica"/>
              </a:defRPr>
            </a:lvl1pPr>
          </a:lstStyle>
          <a:p>
            <a:fld id="{C7BE0EF3-AE7C-5B46-B264-0B301282F7D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386219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Helvetica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Helvetica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Helvetica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Helvetica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Helvetica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7CAFB2-B24A-834D-A53C-16BF41F7B107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BE0EF3-AE7C-5B46-B264-0B301282F7DD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28644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BE0EF3-AE7C-5B46-B264-0B301282F7DD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01158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BE0EF3-AE7C-5B46-B264-0B301282F7DD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1718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BE0EF3-AE7C-5B46-B264-0B301282F7DD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27158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BE0EF3-AE7C-5B46-B264-0B301282F7DD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27158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BE0EF3-AE7C-5B46-B264-0B301282F7DD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9390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BE0EF3-AE7C-5B46-B264-0B301282F7DD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24882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BE0EF3-AE7C-5B46-B264-0B301282F7DD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24882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7CE53-6934-0443-941F-ECD0D6143820}" type="datetime1">
              <a:rPr lang="en-US" smtClean="0"/>
              <a:t>5/21/15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D3B9F-2E96-F547-A977-3254DA291A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7890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F7B94-2C3B-CE4D-8CE2-A79612F6CFEA}" type="datetime1">
              <a:rPr lang="en-US" smtClean="0"/>
              <a:t>5/21/15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D3B9F-2E96-F547-A977-3254DA291A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12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9C922-C7E3-9C4B-9C32-10D8116BBC85}" type="datetime1">
              <a:rPr lang="en-US" smtClean="0"/>
              <a:t>5/21/15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D3B9F-2E96-F547-A977-3254DA291A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092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80C78-D29F-C744-94CD-BC5239B20CD0}" type="datetime1">
              <a:rPr lang="en-US" smtClean="0"/>
              <a:t>5/21/15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D3B9F-2E96-F547-A977-3254DA291A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59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89089-F7C8-6A4C-8F57-EB73B1034BFB}" type="datetime1">
              <a:rPr lang="en-US" smtClean="0"/>
              <a:t>5/21/15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D3B9F-2E96-F547-A977-3254DA291A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285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26C8B-39AF-A541-8CB4-BAA6549217BB}" type="datetime1">
              <a:rPr lang="en-US" smtClean="0"/>
              <a:t>5/21/15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D3B9F-2E96-F547-A977-3254DA291A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0942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E63FA-48D4-5E48-BF4B-5D55F8134B9C}" type="datetime1">
              <a:rPr lang="en-US" smtClean="0"/>
              <a:t>5/21/15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D3B9F-2E96-F547-A977-3254DA291A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242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6B1FA-6F7B-4F49-9AF5-60BF0F76F6C4}" type="datetime1">
              <a:rPr lang="en-US" smtClean="0"/>
              <a:t>5/21/15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D3B9F-2E96-F547-A977-3254DA291A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196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D8C05-2688-BB45-B006-3F876DA838DD}" type="datetime1">
              <a:rPr lang="en-US" smtClean="0"/>
              <a:t>5/21/15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D3B9F-2E96-F547-A977-3254DA291A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174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D6318-BD9D-1D4E-974E-3F80C8017149}" type="datetime1">
              <a:rPr lang="en-US" smtClean="0"/>
              <a:t>5/21/15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D3B9F-2E96-F547-A977-3254DA291A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050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FCDAA-398E-6147-8CAA-7188E83160D1}" type="datetime1">
              <a:rPr lang="en-US" smtClean="0"/>
              <a:t>5/21/15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D3B9F-2E96-F547-A977-3254DA291A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3341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Helvetica"/>
              </a:defRPr>
            </a:lvl1pPr>
          </a:lstStyle>
          <a:p>
            <a:fld id="{D4F0572A-7BEC-834E-87E3-298F82DF1C6E}" type="datetime1">
              <a:rPr lang="en-US" smtClean="0"/>
              <a:t>5/21/15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Helvetica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Helvetica"/>
              </a:defRPr>
            </a:lvl1pPr>
          </a:lstStyle>
          <a:p>
            <a:fld id="{636D3B9F-2E96-F547-A977-3254DA291AF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0805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Helvetica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Helvetica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Helvetica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Helvetica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Helvetica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Helvetica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0.em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3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4" Type="http://schemas.openxmlformats.org/officeDocument/2006/relationships/image" Target="../media/image12.emf"/><Relationship Id="rId5" Type="http://schemas.openxmlformats.org/officeDocument/2006/relationships/image" Target="../media/image13.emf"/><Relationship Id="rId6" Type="http://schemas.openxmlformats.org/officeDocument/2006/relationships/image" Target="../media/image14.emf"/><Relationship Id="rId7" Type="http://schemas.openxmlformats.org/officeDocument/2006/relationships/image" Target="../media/image15.emf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4" Type="http://schemas.openxmlformats.org/officeDocument/2006/relationships/image" Target="../media/image12.emf"/><Relationship Id="rId5" Type="http://schemas.openxmlformats.org/officeDocument/2006/relationships/image" Target="../media/image13.emf"/><Relationship Id="rId6" Type="http://schemas.openxmlformats.org/officeDocument/2006/relationships/image" Target="../media/image14.emf"/><Relationship Id="rId7" Type="http://schemas.openxmlformats.org/officeDocument/2006/relationships/image" Target="../media/image15.emf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7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3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3" Type="http://schemas.openxmlformats.org/officeDocument/2006/relationships/image" Target="../media/image4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3" Type="http://schemas.openxmlformats.org/officeDocument/2006/relationships/image" Target="../media/image4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3.png"/><Relationship Id="rId5" Type="http://schemas.openxmlformats.org/officeDocument/2006/relationships/image" Target="../media/image2.png"/><Relationship Id="rId6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27728"/>
            <a:ext cx="7772400" cy="1470025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Riposte: An Anonymous Messaging System Handling Millions of </a:t>
            </a:r>
            <a:r>
              <a:rPr lang="en-US" sz="3200" b="1" dirty="0" smtClean="0">
                <a:solidFill>
                  <a:schemeClr val="bg1"/>
                </a:solidFill>
              </a:rPr>
              <a:t>Users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4493211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Helvetica"/>
                <a:cs typeface="Helvetica"/>
              </a:rPr>
              <a:t/>
            </a:r>
            <a:br>
              <a:rPr lang="en-US" sz="2000" dirty="0">
                <a:latin typeface="Helvetica"/>
                <a:cs typeface="Helvetica"/>
              </a:rPr>
            </a:br>
            <a:endParaRPr lang="en-US" sz="2000" dirty="0" smtClean="0">
              <a:latin typeface="Helvetica"/>
              <a:cs typeface="Helvetica"/>
            </a:endParaRPr>
          </a:p>
          <a:p>
            <a:pPr algn="ctr"/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  <a:latin typeface="Helvetica"/>
                <a:cs typeface="Helvetica"/>
              </a:rPr>
              <a:t>IEEE Security and Privacy</a:t>
            </a:r>
          </a:p>
          <a:p>
            <a:pPr algn="ctr"/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  <a:latin typeface="Helvetica"/>
                <a:cs typeface="Helvetica"/>
              </a:rPr>
              <a:t>18 May 2015</a:t>
            </a:r>
            <a:endParaRPr lang="en-US" sz="2000" dirty="0">
              <a:solidFill>
                <a:schemeClr val="bg1">
                  <a:lumMod val="75000"/>
                </a:schemeClr>
              </a:solidFill>
              <a:latin typeface="Helvetica"/>
              <a:cs typeface="Helvetica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9494002"/>
              </p:ext>
            </p:extLst>
          </p:nvPr>
        </p:nvGraphicFramePr>
        <p:xfrm>
          <a:off x="0" y="3409122"/>
          <a:ext cx="9144000" cy="1920240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9144000"/>
              </a:tblGrid>
              <a:tr h="1022919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Helvetica"/>
                          <a:cs typeface="Helvetica"/>
                        </a:rPr>
                        <a:t>Henry Corrigan-Gibbs,</a:t>
                      </a:r>
                      <a:br>
                        <a:rPr lang="en-US" sz="2400" b="0" dirty="0" smtClean="0">
                          <a:solidFill>
                            <a:schemeClr val="bg1"/>
                          </a:solidFill>
                          <a:latin typeface="Helvetica"/>
                          <a:cs typeface="Helvetica"/>
                        </a:rPr>
                      </a:b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  <a:latin typeface="Helvetica"/>
                          <a:cs typeface="Helvetica"/>
                        </a:rPr>
                        <a:t>Dan </a:t>
                      </a:r>
                      <a:r>
                        <a:rPr lang="en-US" sz="2400" baseline="0" dirty="0" err="1" smtClean="0">
                          <a:solidFill>
                            <a:schemeClr val="bg1"/>
                          </a:solidFill>
                          <a:latin typeface="Helvetica"/>
                          <a:cs typeface="Helvetica"/>
                        </a:rPr>
                        <a:t>Boneh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  <a:latin typeface="Helvetica"/>
                          <a:cs typeface="Helvetica"/>
                        </a:rPr>
                        <a:t>, and David </a:t>
                      </a:r>
                      <a:r>
                        <a:rPr lang="en-US" sz="2400" baseline="0" dirty="0" err="1" smtClean="0">
                          <a:solidFill>
                            <a:schemeClr val="bg1"/>
                          </a:solidFill>
                          <a:latin typeface="Helvetica"/>
                          <a:cs typeface="Helvetica"/>
                        </a:rPr>
                        <a:t>Mazières</a:t>
                      </a:r>
                      <a:endParaRPr lang="en-US" sz="2400" baseline="0" dirty="0" smtClean="0">
                        <a:solidFill>
                          <a:schemeClr val="bg1"/>
                        </a:solidFill>
                        <a:latin typeface="Helvetica"/>
                        <a:cs typeface="Helvetica"/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Helvetica"/>
                          <a:cs typeface="Helvetica"/>
                        </a:rPr>
                        <a:t>Stanford University</a:t>
                      </a:r>
                      <a:endParaRPr lang="en-US" sz="2400" b="0" dirty="0" smtClean="0">
                        <a:solidFill>
                          <a:schemeClr val="bg1">
                            <a:lumMod val="65000"/>
                          </a:schemeClr>
                        </a:solidFill>
                        <a:latin typeface="Helvetica"/>
                        <a:cs typeface="Helvetica"/>
                      </a:endParaRPr>
                    </a:p>
                    <a:p>
                      <a:pPr algn="ctr"/>
                      <a:endParaRPr lang="en-US" sz="2400" dirty="0" smtClean="0">
                        <a:solidFill>
                          <a:schemeClr val="bg1">
                            <a:lumMod val="85000"/>
                          </a:schemeClr>
                        </a:solidFill>
                        <a:latin typeface="Helvetica"/>
                        <a:cs typeface="Helvetica"/>
                      </a:endParaRPr>
                    </a:p>
                    <a:p>
                      <a:pPr algn="ctr"/>
                      <a:r>
                        <a:rPr lang="en-US" sz="2400" baseline="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Helvetica"/>
                          <a:cs typeface="Helvetica"/>
                        </a:rPr>
                        <a:t> </a:t>
                      </a:r>
                      <a:endParaRPr lang="en-US" sz="2400" dirty="0" smtClean="0">
                        <a:solidFill>
                          <a:schemeClr val="bg1">
                            <a:lumMod val="85000"/>
                          </a:schemeClr>
                        </a:solidFill>
                        <a:latin typeface="Helvetica"/>
                        <a:cs typeface="Helvetica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D3B9F-2E96-F547-A977-3254DA291AF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897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63600"/>
            <a:ext cx="8229600" cy="570653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dirty="0" smtClean="0">
                <a:solidFill>
                  <a:srgbClr val="000090"/>
                </a:solidFill>
              </a:rPr>
              <a:t>Low-latency anonymity systems</a:t>
            </a:r>
            <a:r>
              <a:rPr lang="en-US" sz="2800" dirty="0" smtClean="0"/>
              <a:t> (e.g., Tor)</a:t>
            </a:r>
          </a:p>
          <a:p>
            <a:pPr marL="0" indent="0">
              <a:buNone/>
            </a:pPr>
            <a:r>
              <a:rPr lang="en-US" sz="2800" dirty="0">
                <a:sym typeface="Wingdings"/>
              </a:rPr>
              <a:t>	</a:t>
            </a:r>
            <a:r>
              <a:rPr lang="en-US" sz="2800" dirty="0" smtClean="0">
                <a:sym typeface="Wingdings"/>
              </a:rPr>
              <a:t>… </a:t>
            </a:r>
            <a:r>
              <a:rPr lang="en-US" sz="2800" b="1" dirty="0" smtClean="0">
                <a:sym typeface="Wingdings"/>
              </a:rPr>
              <a:t>do not protect</a:t>
            </a:r>
            <a:r>
              <a:rPr lang="en-US" sz="2800" dirty="0" smtClean="0">
                <a:sym typeface="Wingdings"/>
              </a:rPr>
              <a:t> against a global adversary</a:t>
            </a:r>
          </a:p>
          <a:p>
            <a:pPr marL="0" indent="0">
              <a:buNone/>
            </a:pPr>
            <a:endParaRPr lang="en-US" sz="1200" dirty="0" smtClean="0">
              <a:sym typeface="Wingdings"/>
            </a:endParaRPr>
          </a:p>
          <a:p>
            <a:pPr marL="0" indent="0">
              <a:buNone/>
            </a:pPr>
            <a:r>
              <a:rPr lang="en-US" sz="2800" b="1" dirty="0" smtClean="0">
                <a:solidFill>
                  <a:srgbClr val="000090"/>
                </a:solidFill>
              </a:rPr>
              <a:t>Mix-nets</a:t>
            </a:r>
            <a:endParaRPr lang="en-US" sz="2800" dirty="0">
              <a:solidFill>
                <a:srgbClr val="000090"/>
              </a:solidFill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rgbClr val="000090"/>
                </a:solidFill>
              </a:rPr>
              <a:t>	</a:t>
            </a:r>
            <a:r>
              <a:rPr lang="en-US" sz="2800" dirty="0" smtClean="0"/>
              <a:t>… require expensive ZKPs to protect against </a:t>
            </a:r>
            <a:br>
              <a:rPr lang="en-US" sz="2800" dirty="0" smtClean="0"/>
            </a:br>
            <a:r>
              <a:rPr lang="en-US" sz="2800" dirty="0" smtClean="0"/>
              <a:t>		active attacks</a:t>
            </a:r>
            <a:endParaRPr lang="en-US" sz="2800" dirty="0" smtClean="0">
              <a:sym typeface="Wingdings"/>
            </a:endParaRPr>
          </a:p>
          <a:p>
            <a:pPr marL="0" indent="0">
              <a:buNone/>
            </a:pPr>
            <a:endParaRPr lang="en-US" sz="1200" dirty="0">
              <a:sym typeface="Wingdings"/>
            </a:endParaRPr>
          </a:p>
          <a:p>
            <a:pPr marL="0" indent="0">
              <a:buNone/>
            </a:pPr>
            <a:r>
              <a:rPr lang="en-US" sz="2800" b="1" dirty="0" smtClean="0">
                <a:solidFill>
                  <a:srgbClr val="0000FF"/>
                </a:solidFill>
                <a:sym typeface="Wingdings"/>
              </a:rPr>
              <a:t>Riposte</a:t>
            </a:r>
            <a:r>
              <a:rPr lang="en-US" sz="2800" dirty="0" smtClean="0">
                <a:solidFill>
                  <a:srgbClr val="FF6600"/>
                </a:solidFill>
                <a:sym typeface="Wingdings"/>
              </a:rPr>
              <a:t> </a:t>
            </a:r>
            <a:r>
              <a:rPr lang="en-US" sz="2800" dirty="0" smtClean="0">
                <a:sym typeface="Wingdings"/>
              </a:rPr>
              <a:t>is an anonymous messaging system that:</a:t>
            </a:r>
          </a:p>
          <a:p>
            <a:r>
              <a:rPr lang="en-US" sz="2800" dirty="0" smtClean="0">
                <a:sym typeface="Wingdings"/>
              </a:rPr>
              <a:t>protects against a near-global active adversary</a:t>
            </a:r>
            <a:endParaRPr lang="en-US" sz="2800" dirty="0">
              <a:sym typeface="Wingdings"/>
            </a:endParaRPr>
          </a:p>
          <a:p>
            <a:r>
              <a:rPr lang="en-US" sz="2800" dirty="0" smtClean="0">
                <a:sym typeface="Wingdings"/>
              </a:rPr>
              <a:t>handles </a:t>
            </a:r>
            <a:r>
              <a:rPr lang="en-US" sz="2800" u="sng" dirty="0" smtClean="0">
                <a:sym typeface="Wingdings"/>
              </a:rPr>
              <a:t>millions</a:t>
            </a:r>
            <a:r>
              <a:rPr lang="en-US" sz="2800" dirty="0" smtClean="0">
                <a:sym typeface="Wingdings"/>
              </a:rPr>
              <a:t> of users in an</a:t>
            </a:r>
            <a:r>
              <a:rPr lang="en-US" sz="2800" dirty="0">
                <a:sym typeface="Wingdings"/>
              </a:rPr>
              <a:t/>
            </a:r>
            <a:br>
              <a:rPr lang="en-US" sz="2800" dirty="0">
                <a:sym typeface="Wingdings"/>
              </a:rPr>
            </a:br>
            <a:r>
              <a:rPr lang="en-US" sz="2800" dirty="0" smtClean="0">
                <a:sym typeface="Wingdings"/>
              </a:rPr>
              <a:t>“anonymous Twitter” system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D3B9F-2E96-F547-A977-3254DA291AF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9685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Outline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D9D9D9"/>
                </a:solidFill>
              </a:rPr>
              <a:t>Motivation</a:t>
            </a:r>
          </a:p>
          <a:p>
            <a:r>
              <a:rPr lang="en-US" b="1" dirty="0" smtClean="0">
                <a:solidFill>
                  <a:srgbClr val="FFFFFF"/>
                </a:solidFill>
              </a:rPr>
              <a:t>A “Straw man” scheme</a:t>
            </a:r>
          </a:p>
          <a:p>
            <a:r>
              <a:rPr lang="en-US" dirty="0" smtClean="0">
                <a:solidFill>
                  <a:srgbClr val="D9D9D9"/>
                </a:solidFill>
              </a:rPr>
              <a:t>Technical challenges</a:t>
            </a:r>
          </a:p>
          <a:p>
            <a:r>
              <a:rPr lang="en-US" dirty="0" smtClean="0">
                <a:solidFill>
                  <a:srgbClr val="D9D9D9"/>
                </a:solidFill>
              </a:rPr>
              <a:t>Evaluation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D3B9F-2E96-F547-A977-3254DA291AF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294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4961468" y="4182533"/>
            <a:ext cx="4182532" cy="2333169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“Straw man”</a:t>
            </a:r>
            <a:br>
              <a:rPr lang="en-US" dirty="0" smtClean="0"/>
            </a:br>
            <a:r>
              <a:rPr lang="en-US" dirty="0" smtClean="0"/>
              <a:t>Scheme</a:t>
            </a:r>
            <a:br>
              <a:rPr lang="en-US" dirty="0" smtClean="0"/>
            </a:br>
            <a:r>
              <a:rPr lang="en-US" sz="2700" dirty="0" smtClean="0"/>
              <a:t>[</a:t>
            </a:r>
            <a:r>
              <a:rPr lang="en-US" sz="2700" dirty="0" err="1" smtClean="0"/>
              <a:t>Chaum</a:t>
            </a:r>
            <a:r>
              <a:rPr lang="en-US" sz="2700" dirty="0" smtClean="0"/>
              <a:t> ‘88]</a:t>
            </a:r>
            <a:endParaRPr lang="en-US" sz="27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D3B9F-2E96-F547-A977-3254DA291AF6}" type="slidenum">
              <a:rPr lang="en-US" smtClean="0"/>
              <a:t>12</a:t>
            </a:fld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390771" y="260504"/>
            <a:ext cx="2724962" cy="348176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90770" y="260504"/>
            <a:ext cx="272496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latin typeface="Helvetica"/>
                <a:cs typeface="Helvetica"/>
              </a:rPr>
              <a:t>S</a:t>
            </a:r>
            <a:r>
              <a:rPr lang="en-US" sz="3000" baseline="-25000" dirty="0" smtClean="0">
                <a:latin typeface="Helvetica"/>
                <a:cs typeface="Helvetica"/>
              </a:rPr>
              <a:t>X</a:t>
            </a:r>
            <a:endParaRPr lang="en-US" sz="3000" baseline="-25000" dirty="0">
              <a:latin typeface="Helvetica"/>
              <a:cs typeface="Helvetic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1377" y="878957"/>
            <a:ext cx="2146490" cy="523220"/>
          </a:xfrm>
          <a:prstGeom prst="rect">
            <a:avLst/>
          </a:prstGeom>
          <a:solidFill>
            <a:srgbClr val="F2F2F2"/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Helvetica"/>
                <a:cs typeface="Helvetica"/>
              </a:rPr>
              <a:t>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1377" y="1402177"/>
            <a:ext cx="2146490" cy="523220"/>
          </a:xfrm>
          <a:prstGeom prst="rect">
            <a:avLst/>
          </a:prstGeom>
          <a:solidFill>
            <a:srgbClr val="F2F2F2"/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Helvetica"/>
                <a:cs typeface="Helvetica"/>
              </a:rPr>
              <a:t>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81377" y="1925397"/>
            <a:ext cx="2146490" cy="523220"/>
          </a:xfrm>
          <a:prstGeom prst="rect">
            <a:avLst/>
          </a:prstGeom>
          <a:solidFill>
            <a:srgbClr val="F2F2F2"/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Helvetica"/>
                <a:cs typeface="Helvetica"/>
              </a:rPr>
              <a:t>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81377" y="2448617"/>
            <a:ext cx="2146490" cy="523220"/>
          </a:xfrm>
          <a:prstGeom prst="rect">
            <a:avLst/>
          </a:prstGeom>
          <a:solidFill>
            <a:srgbClr val="F2F2F2"/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Helvetica"/>
                <a:cs typeface="Helvetica"/>
              </a:rPr>
              <a:t>0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81377" y="2971837"/>
            <a:ext cx="2146490" cy="523220"/>
          </a:xfrm>
          <a:prstGeom prst="rect">
            <a:avLst/>
          </a:prstGeom>
          <a:solidFill>
            <a:srgbClr val="F2F2F2"/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Helvetica"/>
                <a:cs typeface="Helvetica"/>
              </a:rPr>
              <a:t>0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5961838" y="260504"/>
            <a:ext cx="2724962" cy="348176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961837" y="260504"/>
            <a:ext cx="272496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latin typeface="Helvetica"/>
                <a:cs typeface="Helvetica"/>
              </a:rPr>
              <a:t>S</a:t>
            </a:r>
            <a:r>
              <a:rPr lang="en-US" sz="3000" baseline="-25000" dirty="0">
                <a:latin typeface="Helvetica"/>
                <a:cs typeface="Helvetica"/>
              </a:rPr>
              <a:t>Y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252444" y="878957"/>
            <a:ext cx="2146490" cy="523220"/>
          </a:xfrm>
          <a:prstGeom prst="rect">
            <a:avLst/>
          </a:prstGeom>
          <a:solidFill>
            <a:srgbClr val="F2F2F2"/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Helvetica"/>
                <a:cs typeface="Helvetica"/>
              </a:rPr>
              <a:t>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252444" y="1402177"/>
            <a:ext cx="2146490" cy="523220"/>
          </a:xfrm>
          <a:prstGeom prst="rect">
            <a:avLst/>
          </a:prstGeom>
          <a:solidFill>
            <a:srgbClr val="F2F2F2"/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Helvetica"/>
                <a:cs typeface="Helvetica"/>
              </a:rPr>
              <a:t>0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252444" y="1925397"/>
            <a:ext cx="2146490" cy="523220"/>
          </a:xfrm>
          <a:prstGeom prst="rect">
            <a:avLst/>
          </a:prstGeom>
          <a:solidFill>
            <a:srgbClr val="F2F2F2"/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Helvetica"/>
                <a:cs typeface="Helvetica"/>
              </a:rPr>
              <a:t>0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252444" y="2448617"/>
            <a:ext cx="2146490" cy="523220"/>
          </a:xfrm>
          <a:prstGeom prst="rect">
            <a:avLst/>
          </a:prstGeom>
          <a:solidFill>
            <a:srgbClr val="F2F2F2"/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Helvetica"/>
                <a:cs typeface="Helvetica"/>
              </a:rPr>
              <a:t>0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252444" y="2971837"/>
            <a:ext cx="2146490" cy="523220"/>
          </a:xfrm>
          <a:prstGeom prst="rect">
            <a:avLst/>
          </a:prstGeom>
          <a:solidFill>
            <a:srgbClr val="F2F2F2"/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Helvetica"/>
                <a:cs typeface="Helvetica"/>
              </a:rPr>
              <a:t>0</a:t>
            </a:r>
          </a:p>
        </p:txBody>
      </p:sp>
      <p:sp>
        <p:nvSpPr>
          <p:cNvPr id="23" name="Rounded Rectangular Callout 22"/>
          <p:cNvSpPr/>
          <p:nvPr/>
        </p:nvSpPr>
        <p:spPr>
          <a:xfrm>
            <a:off x="2414547" y="5038724"/>
            <a:ext cx="3239407" cy="1056221"/>
          </a:xfrm>
          <a:prstGeom prst="wedgeRoundRectCallout">
            <a:avLst>
              <a:gd name="adj1" fmla="val -37577"/>
              <a:gd name="adj2" fmla="val -147827"/>
              <a:gd name="adj3" fmla="val 16667"/>
            </a:avLst>
          </a:prstGeom>
          <a:solidFill>
            <a:srgbClr val="FFF308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 smtClean="0">
              <a:solidFill>
                <a:schemeClr val="tx1"/>
              </a:solidFill>
              <a:latin typeface="Helvetica"/>
              <a:cs typeface="Helvetica"/>
            </a:endParaRPr>
          </a:p>
          <a:p>
            <a:pPr algn="ctr"/>
            <a:endParaRPr lang="en-US" sz="3200" b="1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25" name="Rounded Rectangular Callout 24"/>
          <p:cNvSpPr/>
          <p:nvPr/>
        </p:nvSpPr>
        <p:spPr>
          <a:xfrm>
            <a:off x="2414547" y="5050363"/>
            <a:ext cx="3239407" cy="1056221"/>
          </a:xfrm>
          <a:prstGeom prst="wedgeRoundRectCallout">
            <a:avLst>
              <a:gd name="adj1" fmla="val 65923"/>
              <a:gd name="adj2" fmla="val -163859"/>
              <a:gd name="adj3" fmla="val 16667"/>
            </a:avLst>
          </a:prstGeom>
          <a:solidFill>
            <a:srgbClr val="FFF308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Helvetica"/>
                <a:cs typeface="Helvetica"/>
              </a:rPr>
              <a:t>Non-colluding servers</a:t>
            </a:r>
            <a:endParaRPr lang="en-US" sz="3200" b="1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1599625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D3B9F-2E96-F547-A977-3254DA291AF6}" type="slidenum">
              <a:rPr lang="en-US" smtClean="0"/>
              <a:t>13</a:t>
            </a:fld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390771" y="260504"/>
            <a:ext cx="2724962" cy="348176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90770" y="260504"/>
            <a:ext cx="272496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latin typeface="Helvetica"/>
                <a:cs typeface="Helvetica"/>
              </a:rPr>
              <a:t>S</a:t>
            </a:r>
            <a:r>
              <a:rPr lang="en-US" sz="3000" baseline="-25000" dirty="0" smtClean="0">
                <a:latin typeface="Helvetica"/>
                <a:cs typeface="Helvetica"/>
              </a:rPr>
              <a:t>X</a:t>
            </a:r>
            <a:endParaRPr lang="en-US" sz="3000" baseline="-25000" dirty="0">
              <a:latin typeface="Helvetica"/>
              <a:cs typeface="Helvetic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1377" y="878957"/>
            <a:ext cx="2146490" cy="523220"/>
          </a:xfrm>
          <a:prstGeom prst="rect">
            <a:avLst/>
          </a:prstGeom>
          <a:solidFill>
            <a:srgbClr val="F2F2F2"/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Helvetica"/>
                <a:cs typeface="Helvetica"/>
              </a:rPr>
              <a:t>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1377" y="1402177"/>
            <a:ext cx="2146490" cy="523220"/>
          </a:xfrm>
          <a:prstGeom prst="rect">
            <a:avLst/>
          </a:prstGeom>
          <a:solidFill>
            <a:srgbClr val="F2F2F2"/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Helvetica"/>
                <a:cs typeface="Helvetica"/>
              </a:rPr>
              <a:t>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81377" y="1925397"/>
            <a:ext cx="2146490" cy="523220"/>
          </a:xfrm>
          <a:prstGeom prst="rect">
            <a:avLst/>
          </a:prstGeom>
          <a:solidFill>
            <a:srgbClr val="F2F2F2"/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Helvetica"/>
                <a:cs typeface="Helvetica"/>
              </a:rPr>
              <a:t>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81377" y="2448617"/>
            <a:ext cx="2146490" cy="523220"/>
          </a:xfrm>
          <a:prstGeom prst="rect">
            <a:avLst/>
          </a:prstGeom>
          <a:solidFill>
            <a:srgbClr val="F2F2F2"/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Helvetica"/>
                <a:cs typeface="Helvetica"/>
              </a:rPr>
              <a:t>0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81377" y="2971837"/>
            <a:ext cx="2146490" cy="523220"/>
          </a:xfrm>
          <a:prstGeom prst="rect">
            <a:avLst/>
          </a:prstGeom>
          <a:solidFill>
            <a:srgbClr val="F2F2F2"/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Helvetica"/>
                <a:cs typeface="Helvetica"/>
              </a:rPr>
              <a:t>0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5961838" y="260504"/>
            <a:ext cx="2724962" cy="348176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961837" y="260504"/>
            <a:ext cx="272496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latin typeface="Helvetica"/>
                <a:cs typeface="Helvetica"/>
              </a:rPr>
              <a:t>S</a:t>
            </a:r>
            <a:r>
              <a:rPr lang="en-US" sz="3000" baseline="-25000" dirty="0">
                <a:latin typeface="Helvetica"/>
                <a:cs typeface="Helvetica"/>
              </a:rPr>
              <a:t>Y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252444" y="878957"/>
            <a:ext cx="2146490" cy="523220"/>
          </a:xfrm>
          <a:prstGeom prst="rect">
            <a:avLst/>
          </a:prstGeom>
          <a:solidFill>
            <a:srgbClr val="F2F2F2"/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Helvetica"/>
                <a:cs typeface="Helvetica"/>
              </a:rPr>
              <a:t>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252444" y="1402177"/>
            <a:ext cx="2146490" cy="523220"/>
          </a:xfrm>
          <a:prstGeom prst="rect">
            <a:avLst/>
          </a:prstGeom>
          <a:solidFill>
            <a:srgbClr val="F2F2F2"/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Helvetica"/>
                <a:cs typeface="Helvetica"/>
              </a:rPr>
              <a:t>0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252444" y="1925397"/>
            <a:ext cx="2146490" cy="523220"/>
          </a:xfrm>
          <a:prstGeom prst="rect">
            <a:avLst/>
          </a:prstGeom>
          <a:solidFill>
            <a:srgbClr val="F2F2F2"/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Helvetica"/>
                <a:cs typeface="Helvetica"/>
              </a:rPr>
              <a:t>0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252444" y="2448617"/>
            <a:ext cx="2146490" cy="523220"/>
          </a:xfrm>
          <a:prstGeom prst="rect">
            <a:avLst/>
          </a:prstGeom>
          <a:solidFill>
            <a:srgbClr val="F2F2F2"/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Helvetica"/>
                <a:cs typeface="Helvetica"/>
              </a:rPr>
              <a:t>0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252444" y="2971837"/>
            <a:ext cx="2146490" cy="523220"/>
          </a:xfrm>
          <a:prstGeom prst="rect">
            <a:avLst/>
          </a:prstGeom>
          <a:solidFill>
            <a:srgbClr val="F2F2F2"/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Helvetica"/>
                <a:cs typeface="Helvetica"/>
              </a:rPr>
              <a:t>0</a:t>
            </a:r>
          </a:p>
        </p:txBody>
      </p:sp>
      <p:sp>
        <p:nvSpPr>
          <p:cNvPr id="23" name="Title 21"/>
          <p:cNvSpPr txBox="1">
            <a:spLocks/>
          </p:cNvSpPr>
          <p:nvPr/>
        </p:nvSpPr>
        <p:spPr>
          <a:xfrm>
            <a:off x="5706532" y="5017559"/>
            <a:ext cx="3437467" cy="1557867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Helvetica"/>
                <a:ea typeface="+mj-ea"/>
                <a:cs typeface="+mj-cs"/>
              </a:defRPr>
            </a:lvl1pPr>
          </a:lstStyle>
          <a:p>
            <a:pPr algn="r"/>
            <a:r>
              <a:rPr lang="en-US" dirty="0" smtClean="0"/>
              <a:t>“Straw man”</a:t>
            </a:r>
            <a:br>
              <a:rPr lang="en-US" dirty="0" smtClean="0"/>
            </a:br>
            <a:r>
              <a:rPr lang="en-US" dirty="0" smtClean="0"/>
              <a:t>Scheme</a:t>
            </a:r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18118165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D3B9F-2E96-F547-A977-3254DA291AF6}" type="slidenum">
              <a:rPr lang="en-US" smtClean="0"/>
              <a:t>14</a:t>
            </a:fld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390771" y="260504"/>
            <a:ext cx="2724962" cy="348176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90770" y="260504"/>
            <a:ext cx="272496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latin typeface="Helvetica"/>
                <a:cs typeface="Helvetica"/>
              </a:rPr>
              <a:t>S</a:t>
            </a:r>
            <a:r>
              <a:rPr lang="en-US" sz="3000" baseline="-25000" dirty="0" smtClean="0">
                <a:latin typeface="Helvetica"/>
                <a:cs typeface="Helvetica"/>
              </a:rPr>
              <a:t>X</a:t>
            </a:r>
            <a:endParaRPr lang="en-US" sz="3000" baseline="-25000" dirty="0">
              <a:latin typeface="Helvetica"/>
              <a:cs typeface="Helvetic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1377" y="878957"/>
            <a:ext cx="2146490" cy="523220"/>
          </a:xfrm>
          <a:prstGeom prst="rect">
            <a:avLst/>
          </a:prstGeom>
          <a:solidFill>
            <a:srgbClr val="F2F2F2"/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Helvetica"/>
                <a:cs typeface="Helvetica"/>
              </a:rPr>
              <a:t>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1377" y="1402177"/>
            <a:ext cx="2146490" cy="523220"/>
          </a:xfrm>
          <a:prstGeom prst="rect">
            <a:avLst/>
          </a:prstGeom>
          <a:solidFill>
            <a:srgbClr val="F2F2F2"/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Helvetica"/>
                <a:cs typeface="Helvetica"/>
              </a:rPr>
              <a:t>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81377" y="1925397"/>
            <a:ext cx="2146490" cy="523220"/>
          </a:xfrm>
          <a:prstGeom prst="rect">
            <a:avLst/>
          </a:prstGeom>
          <a:solidFill>
            <a:srgbClr val="F2F2F2"/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Helvetica"/>
                <a:cs typeface="Helvetica"/>
              </a:rPr>
              <a:t>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81377" y="2448617"/>
            <a:ext cx="2146490" cy="523220"/>
          </a:xfrm>
          <a:prstGeom prst="rect">
            <a:avLst/>
          </a:prstGeom>
          <a:solidFill>
            <a:srgbClr val="F2F2F2"/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Helvetica"/>
                <a:cs typeface="Helvetica"/>
              </a:rPr>
              <a:t>0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81377" y="2971837"/>
            <a:ext cx="2146490" cy="523220"/>
          </a:xfrm>
          <a:prstGeom prst="rect">
            <a:avLst/>
          </a:prstGeom>
          <a:solidFill>
            <a:srgbClr val="F2F2F2"/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Helvetica"/>
                <a:cs typeface="Helvetica"/>
              </a:rPr>
              <a:t>0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5961838" y="260504"/>
            <a:ext cx="2724962" cy="348176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961837" y="260504"/>
            <a:ext cx="272496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latin typeface="Helvetica"/>
                <a:cs typeface="Helvetica"/>
              </a:rPr>
              <a:t>S</a:t>
            </a:r>
            <a:r>
              <a:rPr lang="en-US" sz="3000" baseline="-25000" dirty="0">
                <a:latin typeface="Helvetica"/>
                <a:cs typeface="Helvetica"/>
              </a:rPr>
              <a:t>Y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252444" y="878957"/>
            <a:ext cx="2146490" cy="523220"/>
          </a:xfrm>
          <a:prstGeom prst="rect">
            <a:avLst/>
          </a:prstGeom>
          <a:solidFill>
            <a:srgbClr val="F2F2F2"/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Helvetica"/>
                <a:cs typeface="Helvetica"/>
              </a:rPr>
              <a:t>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252444" y="1402177"/>
            <a:ext cx="2146490" cy="523220"/>
          </a:xfrm>
          <a:prstGeom prst="rect">
            <a:avLst/>
          </a:prstGeom>
          <a:solidFill>
            <a:srgbClr val="F2F2F2"/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Helvetica"/>
                <a:cs typeface="Helvetica"/>
              </a:rPr>
              <a:t>0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252444" y="1925397"/>
            <a:ext cx="2146490" cy="523220"/>
          </a:xfrm>
          <a:prstGeom prst="rect">
            <a:avLst/>
          </a:prstGeom>
          <a:solidFill>
            <a:srgbClr val="F2F2F2"/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Helvetica"/>
                <a:cs typeface="Helvetica"/>
              </a:rPr>
              <a:t>0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252444" y="2448617"/>
            <a:ext cx="2146490" cy="523220"/>
          </a:xfrm>
          <a:prstGeom prst="rect">
            <a:avLst/>
          </a:prstGeom>
          <a:solidFill>
            <a:srgbClr val="F2F2F2"/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Helvetica"/>
                <a:cs typeface="Helvetica"/>
              </a:rPr>
              <a:t>0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252444" y="2971837"/>
            <a:ext cx="2146490" cy="523220"/>
          </a:xfrm>
          <a:prstGeom prst="rect">
            <a:avLst/>
          </a:prstGeom>
          <a:solidFill>
            <a:srgbClr val="F2F2F2"/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Helvetica"/>
                <a:cs typeface="Helvetica"/>
              </a:rPr>
              <a:t>0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9243" y="4857011"/>
            <a:ext cx="1301625" cy="1724318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2484757" y="5282909"/>
            <a:ext cx="1584938" cy="584776"/>
          </a:xfrm>
          <a:prstGeom prst="rect">
            <a:avLst/>
          </a:prstGeom>
          <a:noFill/>
          <a:ln w="28575" cmpd="sng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3200" b="1" dirty="0">
              <a:solidFill>
                <a:srgbClr val="FF0000"/>
              </a:solidFill>
              <a:latin typeface="Helvetica"/>
              <a:cs typeface="Helvetica"/>
            </a:endParaRPr>
          </a:p>
        </p:txBody>
      </p:sp>
      <p:pic>
        <p:nvPicPr>
          <p:cNvPr id="24" name="Picture 23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4962" y="5405674"/>
            <a:ext cx="1346200" cy="355600"/>
          </a:xfrm>
          <a:prstGeom prst="rect">
            <a:avLst/>
          </a:prstGeom>
        </p:spPr>
      </p:pic>
      <p:sp>
        <p:nvSpPr>
          <p:cNvPr id="25" name="Cloud Callout 24"/>
          <p:cNvSpPr/>
          <p:nvPr/>
        </p:nvSpPr>
        <p:spPr>
          <a:xfrm>
            <a:off x="3452158" y="3123511"/>
            <a:ext cx="2634845" cy="1693333"/>
          </a:xfrm>
          <a:prstGeom prst="cloudCallout">
            <a:avLst>
              <a:gd name="adj1" fmla="val -56711"/>
              <a:gd name="adj2" fmla="val 6950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00"/>
                </a:solidFill>
                <a:latin typeface="Helvetica"/>
                <a:cs typeface="Helvetica"/>
              </a:rPr>
              <a:t>Write </a:t>
            </a:r>
            <a:r>
              <a:rPr lang="en-US" sz="2400" dirty="0" err="1" smtClean="0">
                <a:solidFill>
                  <a:srgbClr val="000000"/>
                </a:solidFill>
                <a:latin typeface="Helvetica"/>
                <a:cs typeface="Helvetica"/>
              </a:rPr>
              <a:t>msg</a:t>
            </a:r>
            <a:r>
              <a:rPr lang="en-US" sz="2400" dirty="0" smtClean="0">
                <a:solidFill>
                  <a:srgbClr val="000000"/>
                </a:solidFill>
                <a:latin typeface="Helvetica"/>
                <a:cs typeface="Helvetica"/>
              </a:rPr>
              <a:t> </a:t>
            </a:r>
            <a:r>
              <a:rPr lang="en-US" sz="2400" i="1" dirty="0" smtClean="0">
                <a:solidFill>
                  <a:srgbClr val="000000"/>
                </a:solidFill>
                <a:latin typeface="Helvetica"/>
                <a:cs typeface="Helvetica"/>
              </a:rPr>
              <a:t>m</a:t>
            </a:r>
            <a:r>
              <a:rPr lang="en-US" sz="2400" i="1" baseline="-25000" dirty="0" smtClean="0">
                <a:solidFill>
                  <a:srgbClr val="000000"/>
                </a:solidFill>
                <a:latin typeface="Helvetica"/>
                <a:cs typeface="Helvetica"/>
              </a:rPr>
              <a:t>A</a:t>
            </a:r>
            <a:r>
              <a:rPr lang="en-US" sz="2400" dirty="0" smtClean="0">
                <a:solidFill>
                  <a:srgbClr val="000000"/>
                </a:solidFill>
                <a:latin typeface="Helvetica"/>
                <a:cs typeface="Helvetica"/>
              </a:rPr>
              <a:t> into DB row 3</a:t>
            </a:r>
            <a:endParaRPr lang="en-US" sz="2400" dirty="0">
              <a:solidFill>
                <a:srgbClr val="000000"/>
              </a:solidFill>
              <a:latin typeface="Helvetica"/>
              <a:cs typeface="Helvetica"/>
            </a:endParaRPr>
          </a:p>
        </p:txBody>
      </p:sp>
      <p:sp>
        <p:nvSpPr>
          <p:cNvPr id="27" name="Title 21"/>
          <p:cNvSpPr txBox="1">
            <a:spLocks/>
          </p:cNvSpPr>
          <p:nvPr/>
        </p:nvSpPr>
        <p:spPr>
          <a:xfrm>
            <a:off x="5706532" y="5017559"/>
            <a:ext cx="3437467" cy="1557867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Helvetica"/>
                <a:ea typeface="+mj-ea"/>
                <a:cs typeface="+mj-cs"/>
              </a:defRPr>
            </a:lvl1pPr>
          </a:lstStyle>
          <a:p>
            <a:pPr algn="r"/>
            <a:r>
              <a:rPr lang="en-US" dirty="0" smtClean="0"/>
              <a:t>“Straw man”</a:t>
            </a:r>
            <a:br>
              <a:rPr lang="en-US" dirty="0" smtClean="0"/>
            </a:br>
            <a:r>
              <a:rPr lang="en-US" dirty="0" smtClean="0"/>
              <a:t>Scheme</a:t>
            </a:r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12173335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5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D3B9F-2E96-F547-A977-3254DA291AF6}" type="slidenum">
              <a:rPr lang="en-US" smtClean="0"/>
              <a:t>15</a:t>
            </a:fld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390771" y="260504"/>
            <a:ext cx="2724962" cy="348176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90770" y="260504"/>
            <a:ext cx="272496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latin typeface="Helvetica"/>
                <a:cs typeface="Helvetica"/>
              </a:rPr>
              <a:t>S</a:t>
            </a:r>
            <a:r>
              <a:rPr lang="en-US" sz="3000" baseline="-25000" dirty="0" smtClean="0">
                <a:latin typeface="Helvetica"/>
                <a:cs typeface="Helvetica"/>
              </a:rPr>
              <a:t>X</a:t>
            </a:r>
            <a:endParaRPr lang="en-US" sz="3000" baseline="-25000" dirty="0">
              <a:latin typeface="Helvetica"/>
              <a:cs typeface="Helvetic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1377" y="878957"/>
            <a:ext cx="2146490" cy="523220"/>
          </a:xfrm>
          <a:prstGeom prst="rect">
            <a:avLst/>
          </a:prstGeom>
          <a:solidFill>
            <a:srgbClr val="F2F2F2"/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Helvetica"/>
                <a:cs typeface="Helvetica"/>
              </a:rPr>
              <a:t>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1377" y="1402177"/>
            <a:ext cx="2146490" cy="523220"/>
          </a:xfrm>
          <a:prstGeom prst="rect">
            <a:avLst/>
          </a:prstGeom>
          <a:solidFill>
            <a:srgbClr val="F2F2F2"/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Helvetica"/>
                <a:cs typeface="Helvetica"/>
              </a:rPr>
              <a:t>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81377" y="1925397"/>
            <a:ext cx="2146490" cy="523220"/>
          </a:xfrm>
          <a:prstGeom prst="rect">
            <a:avLst/>
          </a:prstGeom>
          <a:solidFill>
            <a:srgbClr val="F2F2F2"/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Helvetica"/>
                <a:cs typeface="Helvetica"/>
              </a:rPr>
              <a:t>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81377" y="2448617"/>
            <a:ext cx="2146490" cy="523220"/>
          </a:xfrm>
          <a:prstGeom prst="rect">
            <a:avLst/>
          </a:prstGeom>
          <a:solidFill>
            <a:srgbClr val="F2F2F2"/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Helvetica"/>
                <a:cs typeface="Helvetica"/>
              </a:rPr>
              <a:t>0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81377" y="2971837"/>
            <a:ext cx="2146490" cy="523220"/>
          </a:xfrm>
          <a:prstGeom prst="rect">
            <a:avLst/>
          </a:prstGeom>
          <a:solidFill>
            <a:srgbClr val="F2F2F2"/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Helvetica"/>
                <a:cs typeface="Helvetica"/>
              </a:rPr>
              <a:t>0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5961838" y="260504"/>
            <a:ext cx="2724962" cy="348176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961837" y="260504"/>
            <a:ext cx="272496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latin typeface="Helvetica"/>
                <a:cs typeface="Helvetica"/>
              </a:rPr>
              <a:t>S</a:t>
            </a:r>
            <a:r>
              <a:rPr lang="en-US" sz="3000" baseline="-25000" dirty="0">
                <a:latin typeface="Helvetica"/>
                <a:cs typeface="Helvetica"/>
              </a:rPr>
              <a:t>Y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252444" y="878957"/>
            <a:ext cx="2146490" cy="523220"/>
          </a:xfrm>
          <a:prstGeom prst="rect">
            <a:avLst/>
          </a:prstGeom>
          <a:solidFill>
            <a:srgbClr val="F2F2F2"/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Helvetica"/>
                <a:cs typeface="Helvetica"/>
              </a:rPr>
              <a:t>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252444" y="1402177"/>
            <a:ext cx="2146490" cy="523220"/>
          </a:xfrm>
          <a:prstGeom prst="rect">
            <a:avLst/>
          </a:prstGeom>
          <a:solidFill>
            <a:srgbClr val="F2F2F2"/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Helvetica"/>
                <a:cs typeface="Helvetica"/>
              </a:rPr>
              <a:t>0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252444" y="1925397"/>
            <a:ext cx="2146490" cy="523220"/>
          </a:xfrm>
          <a:prstGeom prst="rect">
            <a:avLst/>
          </a:prstGeom>
          <a:solidFill>
            <a:srgbClr val="F2F2F2"/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Helvetica"/>
                <a:cs typeface="Helvetica"/>
              </a:rPr>
              <a:t>0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252444" y="2448617"/>
            <a:ext cx="2146490" cy="523220"/>
          </a:xfrm>
          <a:prstGeom prst="rect">
            <a:avLst/>
          </a:prstGeom>
          <a:solidFill>
            <a:srgbClr val="F2F2F2"/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Helvetica"/>
                <a:cs typeface="Helvetica"/>
              </a:rPr>
              <a:t>0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252444" y="2971837"/>
            <a:ext cx="2146490" cy="523220"/>
          </a:xfrm>
          <a:prstGeom prst="rect">
            <a:avLst/>
          </a:prstGeom>
          <a:solidFill>
            <a:srgbClr val="F2F2F2"/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Helvetica"/>
                <a:cs typeface="Helvetica"/>
              </a:rPr>
              <a:t>0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440422" y="4205500"/>
            <a:ext cx="774890" cy="523220"/>
          </a:xfrm>
          <a:prstGeom prst="rect">
            <a:avLst/>
          </a:prstGeom>
          <a:solidFill>
            <a:srgbClr val="F2F2F2"/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Helvetica"/>
                <a:cs typeface="Helvetica"/>
              </a:rPr>
              <a:t>0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440422" y="4728720"/>
            <a:ext cx="774890" cy="523220"/>
          </a:xfrm>
          <a:prstGeom prst="rect">
            <a:avLst/>
          </a:prstGeom>
          <a:solidFill>
            <a:srgbClr val="F2F2F2"/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Helvetica"/>
                <a:cs typeface="Helvetica"/>
              </a:rPr>
              <a:t>0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440422" y="5251940"/>
            <a:ext cx="774890" cy="523220"/>
          </a:xfrm>
          <a:prstGeom prst="rect">
            <a:avLst/>
          </a:prstGeom>
          <a:solidFill>
            <a:srgbClr val="F2F2F2"/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smtClean="0">
                <a:latin typeface="Helvetica"/>
                <a:cs typeface="Helvetica"/>
              </a:rPr>
              <a:t>m</a:t>
            </a:r>
            <a:r>
              <a:rPr lang="en-US" sz="2800" i="1" baseline="-25000" dirty="0" smtClean="0">
                <a:latin typeface="Helvetica"/>
                <a:cs typeface="Helvetica"/>
              </a:rPr>
              <a:t>A</a:t>
            </a:r>
            <a:endParaRPr lang="en-US" sz="2800" i="1" dirty="0">
              <a:latin typeface="Helvetica"/>
              <a:cs typeface="Helvetica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440422" y="5775160"/>
            <a:ext cx="774890" cy="523220"/>
          </a:xfrm>
          <a:prstGeom prst="rect">
            <a:avLst/>
          </a:prstGeom>
          <a:solidFill>
            <a:srgbClr val="F2F2F2"/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Helvetica"/>
                <a:cs typeface="Helvetica"/>
              </a:rPr>
              <a:t>0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440422" y="6298380"/>
            <a:ext cx="774890" cy="523220"/>
          </a:xfrm>
          <a:prstGeom prst="rect">
            <a:avLst/>
          </a:prstGeom>
          <a:solidFill>
            <a:srgbClr val="F2F2F2"/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Helvetica"/>
                <a:cs typeface="Helvetica"/>
              </a:rPr>
              <a:t>0</a:t>
            </a: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9243" y="4857011"/>
            <a:ext cx="1301625" cy="1724318"/>
          </a:xfrm>
          <a:prstGeom prst="rect">
            <a:avLst/>
          </a:prstGeom>
        </p:spPr>
      </p:pic>
      <p:sp>
        <p:nvSpPr>
          <p:cNvPr id="23" name="Title 21"/>
          <p:cNvSpPr txBox="1">
            <a:spLocks/>
          </p:cNvSpPr>
          <p:nvPr/>
        </p:nvSpPr>
        <p:spPr>
          <a:xfrm>
            <a:off x="5706532" y="5017559"/>
            <a:ext cx="3437467" cy="1557867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Helvetica"/>
                <a:ea typeface="+mj-ea"/>
                <a:cs typeface="+mj-cs"/>
              </a:defRPr>
            </a:lvl1pPr>
          </a:lstStyle>
          <a:p>
            <a:pPr algn="r"/>
            <a:r>
              <a:rPr lang="en-US" dirty="0" smtClean="0"/>
              <a:t>“Straw man”</a:t>
            </a:r>
            <a:br>
              <a:rPr lang="en-US" dirty="0" smtClean="0"/>
            </a:br>
            <a:r>
              <a:rPr lang="en-US" dirty="0" smtClean="0"/>
              <a:t>Scheme</a:t>
            </a:r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40941932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itle 21"/>
          <p:cNvSpPr txBox="1">
            <a:spLocks/>
          </p:cNvSpPr>
          <p:nvPr/>
        </p:nvSpPr>
        <p:spPr>
          <a:xfrm>
            <a:off x="5706532" y="5017559"/>
            <a:ext cx="3437467" cy="1557867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Helvetica"/>
                <a:ea typeface="+mj-ea"/>
                <a:cs typeface="+mj-cs"/>
              </a:defRPr>
            </a:lvl1pPr>
          </a:lstStyle>
          <a:p>
            <a:pPr algn="r"/>
            <a:r>
              <a:rPr lang="en-US" dirty="0" smtClean="0"/>
              <a:t>“Straw man”</a:t>
            </a:r>
            <a:br>
              <a:rPr lang="en-US" dirty="0" smtClean="0"/>
            </a:br>
            <a:r>
              <a:rPr lang="en-US" dirty="0" smtClean="0"/>
              <a:t>Scheme</a:t>
            </a:r>
            <a:endParaRPr lang="en-US" sz="27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D3B9F-2E96-F547-A977-3254DA291AF6}" type="slidenum">
              <a:rPr lang="en-US" smtClean="0"/>
              <a:t>16</a:t>
            </a:fld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390771" y="260504"/>
            <a:ext cx="2724962" cy="348176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90770" y="260504"/>
            <a:ext cx="272496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latin typeface="Helvetica"/>
                <a:cs typeface="Helvetica"/>
              </a:rPr>
              <a:t>S</a:t>
            </a:r>
            <a:r>
              <a:rPr lang="en-US" sz="3000" baseline="-25000" dirty="0" smtClean="0">
                <a:latin typeface="Helvetica"/>
                <a:cs typeface="Helvetica"/>
              </a:rPr>
              <a:t>X</a:t>
            </a:r>
            <a:endParaRPr lang="en-US" sz="3000" baseline="-25000" dirty="0">
              <a:latin typeface="Helvetica"/>
              <a:cs typeface="Helvetic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1377" y="878957"/>
            <a:ext cx="2146490" cy="523220"/>
          </a:xfrm>
          <a:prstGeom prst="rect">
            <a:avLst/>
          </a:prstGeom>
          <a:solidFill>
            <a:srgbClr val="F2F2F2"/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Helvetica"/>
                <a:cs typeface="Helvetica"/>
              </a:rPr>
              <a:t>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1377" y="1402177"/>
            <a:ext cx="2146490" cy="523220"/>
          </a:xfrm>
          <a:prstGeom prst="rect">
            <a:avLst/>
          </a:prstGeom>
          <a:solidFill>
            <a:srgbClr val="F2F2F2"/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Helvetica"/>
                <a:cs typeface="Helvetica"/>
              </a:rPr>
              <a:t>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81377" y="1925397"/>
            <a:ext cx="2146490" cy="523220"/>
          </a:xfrm>
          <a:prstGeom prst="rect">
            <a:avLst/>
          </a:prstGeom>
          <a:solidFill>
            <a:srgbClr val="F2F2F2"/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Helvetica"/>
                <a:cs typeface="Helvetica"/>
              </a:rPr>
              <a:t>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81377" y="2448617"/>
            <a:ext cx="2146490" cy="523220"/>
          </a:xfrm>
          <a:prstGeom prst="rect">
            <a:avLst/>
          </a:prstGeom>
          <a:solidFill>
            <a:srgbClr val="F2F2F2"/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Helvetica"/>
                <a:cs typeface="Helvetica"/>
              </a:rPr>
              <a:t>0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81377" y="2971837"/>
            <a:ext cx="2146490" cy="523220"/>
          </a:xfrm>
          <a:prstGeom prst="rect">
            <a:avLst/>
          </a:prstGeom>
          <a:solidFill>
            <a:srgbClr val="F2F2F2"/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Helvetica"/>
                <a:cs typeface="Helvetica"/>
              </a:rPr>
              <a:t>0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5961838" y="260504"/>
            <a:ext cx="2724962" cy="348176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961837" y="260504"/>
            <a:ext cx="272496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latin typeface="Helvetica"/>
                <a:cs typeface="Helvetica"/>
              </a:rPr>
              <a:t>S</a:t>
            </a:r>
            <a:r>
              <a:rPr lang="en-US" sz="3000" baseline="-25000" dirty="0">
                <a:latin typeface="Helvetica"/>
                <a:cs typeface="Helvetica"/>
              </a:rPr>
              <a:t>Y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252444" y="878957"/>
            <a:ext cx="2146490" cy="523220"/>
          </a:xfrm>
          <a:prstGeom prst="rect">
            <a:avLst/>
          </a:prstGeom>
          <a:solidFill>
            <a:srgbClr val="F2F2F2"/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Helvetica"/>
                <a:cs typeface="Helvetica"/>
              </a:rPr>
              <a:t>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252444" y="1402177"/>
            <a:ext cx="2146490" cy="523220"/>
          </a:xfrm>
          <a:prstGeom prst="rect">
            <a:avLst/>
          </a:prstGeom>
          <a:solidFill>
            <a:srgbClr val="F2F2F2"/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Helvetica"/>
                <a:cs typeface="Helvetica"/>
              </a:rPr>
              <a:t>0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252444" y="1925397"/>
            <a:ext cx="2146490" cy="523220"/>
          </a:xfrm>
          <a:prstGeom prst="rect">
            <a:avLst/>
          </a:prstGeom>
          <a:solidFill>
            <a:srgbClr val="F2F2F2"/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Helvetica"/>
                <a:cs typeface="Helvetica"/>
              </a:rPr>
              <a:t>0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252444" y="2448617"/>
            <a:ext cx="2146490" cy="523220"/>
          </a:xfrm>
          <a:prstGeom prst="rect">
            <a:avLst/>
          </a:prstGeom>
          <a:solidFill>
            <a:srgbClr val="F2F2F2"/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Helvetica"/>
                <a:cs typeface="Helvetica"/>
              </a:rPr>
              <a:t>0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252444" y="2971837"/>
            <a:ext cx="2146490" cy="523220"/>
          </a:xfrm>
          <a:prstGeom prst="rect">
            <a:avLst/>
          </a:prstGeom>
          <a:solidFill>
            <a:srgbClr val="F2F2F2"/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Helvetica"/>
                <a:cs typeface="Helvetica"/>
              </a:rPr>
              <a:t>0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440422" y="4205500"/>
            <a:ext cx="774890" cy="523220"/>
          </a:xfrm>
          <a:prstGeom prst="rect">
            <a:avLst/>
          </a:prstGeom>
          <a:solidFill>
            <a:srgbClr val="F2F2F2"/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Helvetica"/>
                <a:cs typeface="Helvetica"/>
              </a:rPr>
              <a:t>0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440422" y="4728720"/>
            <a:ext cx="774890" cy="523220"/>
          </a:xfrm>
          <a:prstGeom prst="rect">
            <a:avLst/>
          </a:prstGeom>
          <a:solidFill>
            <a:srgbClr val="F2F2F2"/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Helvetica"/>
                <a:cs typeface="Helvetica"/>
              </a:rPr>
              <a:t>0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440422" y="5251940"/>
            <a:ext cx="774890" cy="523220"/>
          </a:xfrm>
          <a:prstGeom prst="rect">
            <a:avLst/>
          </a:prstGeom>
          <a:solidFill>
            <a:srgbClr val="F2F2F2"/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smtClean="0">
                <a:latin typeface="Helvetica"/>
                <a:cs typeface="Helvetica"/>
              </a:rPr>
              <a:t>m</a:t>
            </a:r>
            <a:r>
              <a:rPr lang="en-US" sz="2800" i="1" baseline="-25000" dirty="0" smtClean="0">
                <a:latin typeface="Helvetica"/>
                <a:cs typeface="Helvetica"/>
              </a:rPr>
              <a:t>A</a:t>
            </a:r>
            <a:endParaRPr lang="en-US" sz="2800" i="1" dirty="0">
              <a:latin typeface="Helvetica"/>
              <a:cs typeface="Helvetica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440422" y="5775160"/>
            <a:ext cx="774890" cy="523220"/>
          </a:xfrm>
          <a:prstGeom prst="rect">
            <a:avLst/>
          </a:prstGeom>
          <a:solidFill>
            <a:srgbClr val="F2F2F2"/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Helvetica"/>
                <a:cs typeface="Helvetica"/>
              </a:rPr>
              <a:t>0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440422" y="6298380"/>
            <a:ext cx="774890" cy="523220"/>
          </a:xfrm>
          <a:prstGeom prst="rect">
            <a:avLst/>
          </a:prstGeom>
          <a:solidFill>
            <a:srgbClr val="F2F2F2"/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Helvetica"/>
                <a:cs typeface="Helvetica"/>
              </a:rPr>
              <a:t>0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013200" y="4205500"/>
            <a:ext cx="774890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smtClean="0">
                <a:latin typeface="Helvetica"/>
                <a:cs typeface="Helvetica"/>
              </a:rPr>
              <a:t>r</a:t>
            </a:r>
            <a:r>
              <a:rPr lang="en-US" sz="2800" baseline="-25000" dirty="0" smtClean="0">
                <a:latin typeface="Helvetica"/>
                <a:cs typeface="Helvetica"/>
              </a:rPr>
              <a:t>1</a:t>
            </a:r>
            <a:endParaRPr lang="en-US" sz="2800" baseline="-25000" dirty="0">
              <a:latin typeface="Helvetica"/>
              <a:cs typeface="Helvetica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013200" y="4728720"/>
            <a:ext cx="774890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smtClean="0">
                <a:latin typeface="Helvetica"/>
                <a:cs typeface="Helvetica"/>
              </a:rPr>
              <a:t>r</a:t>
            </a:r>
            <a:r>
              <a:rPr lang="en-US" sz="2800" baseline="-25000" dirty="0" smtClean="0">
                <a:latin typeface="Helvetica"/>
                <a:cs typeface="Helvetica"/>
              </a:rPr>
              <a:t>2</a:t>
            </a:r>
            <a:endParaRPr lang="en-US" sz="2800" baseline="-25000" dirty="0">
              <a:latin typeface="Helvetica"/>
              <a:cs typeface="Helvetica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013200" y="5251940"/>
            <a:ext cx="774890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smtClean="0">
                <a:latin typeface="Helvetica"/>
                <a:cs typeface="Helvetica"/>
              </a:rPr>
              <a:t>r</a:t>
            </a:r>
            <a:r>
              <a:rPr lang="en-US" sz="2800" baseline="-25000" dirty="0" smtClean="0">
                <a:latin typeface="Helvetica"/>
                <a:cs typeface="Helvetica"/>
              </a:rPr>
              <a:t>3</a:t>
            </a:r>
            <a:endParaRPr lang="en-US" sz="2800" baseline="-25000" dirty="0">
              <a:latin typeface="Helvetica"/>
              <a:cs typeface="Helvetica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013200" y="5775160"/>
            <a:ext cx="774890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smtClean="0">
                <a:latin typeface="Helvetica"/>
                <a:cs typeface="Helvetica"/>
              </a:rPr>
              <a:t>r</a:t>
            </a:r>
            <a:r>
              <a:rPr lang="en-US" sz="2800" baseline="-25000" dirty="0" smtClean="0">
                <a:latin typeface="Helvetica"/>
                <a:cs typeface="Helvetica"/>
              </a:rPr>
              <a:t>4</a:t>
            </a:r>
            <a:endParaRPr lang="en-US" sz="2800" baseline="-25000" dirty="0">
              <a:latin typeface="Helvetica"/>
              <a:cs typeface="Helvetica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013200" y="6298380"/>
            <a:ext cx="774890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smtClean="0">
                <a:latin typeface="Helvetica"/>
                <a:cs typeface="Helvetica"/>
              </a:rPr>
              <a:t>r</a:t>
            </a:r>
            <a:r>
              <a:rPr lang="en-US" sz="2800" baseline="-25000" dirty="0" smtClean="0">
                <a:latin typeface="Helvetica"/>
                <a:cs typeface="Helvetica"/>
              </a:rPr>
              <a:t>5</a:t>
            </a:r>
            <a:endParaRPr lang="en-US" sz="2800" baseline="-25000" dirty="0">
              <a:latin typeface="Helvetica"/>
              <a:cs typeface="Helvetica"/>
            </a:endParaRP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9243" y="4857011"/>
            <a:ext cx="1301625" cy="1724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8860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itle 21"/>
          <p:cNvSpPr txBox="1">
            <a:spLocks/>
          </p:cNvSpPr>
          <p:nvPr/>
        </p:nvSpPr>
        <p:spPr>
          <a:xfrm>
            <a:off x="5706532" y="5017559"/>
            <a:ext cx="3437467" cy="1557867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Helvetica"/>
                <a:ea typeface="+mj-ea"/>
                <a:cs typeface="+mj-cs"/>
              </a:defRPr>
            </a:lvl1pPr>
          </a:lstStyle>
          <a:p>
            <a:pPr algn="r"/>
            <a:r>
              <a:rPr lang="en-US" dirty="0" smtClean="0"/>
              <a:t>“Straw man”</a:t>
            </a:r>
            <a:br>
              <a:rPr lang="en-US" dirty="0" smtClean="0"/>
            </a:br>
            <a:r>
              <a:rPr lang="en-US" dirty="0" smtClean="0"/>
              <a:t>Scheme</a:t>
            </a:r>
            <a:endParaRPr lang="en-US" sz="27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D3B9F-2E96-F547-A977-3254DA291AF6}" type="slidenum">
              <a:rPr lang="en-US" smtClean="0"/>
              <a:t>17</a:t>
            </a:fld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390771" y="260504"/>
            <a:ext cx="2724962" cy="348176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90770" y="260504"/>
            <a:ext cx="272496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latin typeface="Helvetica"/>
                <a:cs typeface="Helvetica"/>
              </a:rPr>
              <a:t>S</a:t>
            </a:r>
            <a:r>
              <a:rPr lang="en-US" sz="3000" baseline="-25000" dirty="0" smtClean="0">
                <a:latin typeface="Helvetica"/>
                <a:cs typeface="Helvetica"/>
              </a:rPr>
              <a:t>X</a:t>
            </a:r>
            <a:endParaRPr lang="en-US" sz="3000" baseline="-25000" dirty="0">
              <a:latin typeface="Helvetica"/>
              <a:cs typeface="Helvetic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1377" y="878957"/>
            <a:ext cx="2146490" cy="523220"/>
          </a:xfrm>
          <a:prstGeom prst="rect">
            <a:avLst/>
          </a:prstGeom>
          <a:solidFill>
            <a:srgbClr val="F2F2F2"/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Helvetica"/>
                <a:cs typeface="Helvetica"/>
              </a:rPr>
              <a:t>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1377" y="1402177"/>
            <a:ext cx="2146490" cy="523220"/>
          </a:xfrm>
          <a:prstGeom prst="rect">
            <a:avLst/>
          </a:prstGeom>
          <a:solidFill>
            <a:srgbClr val="F2F2F2"/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Helvetica"/>
                <a:cs typeface="Helvetica"/>
              </a:rPr>
              <a:t>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81377" y="1925397"/>
            <a:ext cx="2146490" cy="523220"/>
          </a:xfrm>
          <a:prstGeom prst="rect">
            <a:avLst/>
          </a:prstGeom>
          <a:solidFill>
            <a:srgbClr val="F2F2F2"/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Helvetica"/>
                <a:cs typeface="Helvetica"/>
              </a:rPr>
              <a:t>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81377" y="2448617"/>
            <a:ext cx="2146490" cy="523220"/>
          </a:xfrm>
          <a:prstGeom prst="rect">
            <a:avLst/>
          </a:prstGeom>
          <a:solidFill>
            <a:srgbClr val="F2F2F2"/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Helvetica"/>
                <a:cs typeface="Helvetica"/>
              </a:rPr>
              <a:t>0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81377" y="2971837"/>
            <a:ext cx="2146490" cy="523220"/>
          </a:xfrm>
          <a:prstGeom prst="rect">
            <a:avLst/>
          </a:prstGeom>
          <a:solidFill>
            <a:srgbClr val="F2F2F2"/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Helvetica"/>
                <a:cs typeface="Helvetica"/>
              </a:rPr>
              <a:t>0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5961838" y="260504"/>
            <a:ext cx="2724962" cy="348176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961837" y="260504"/>
            <a:ext cx="272496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latin typeface="Helvetica"/>
                <a:cs typeface="Helvetica"/>
              </a:rPr>
              <a:t>S</a:t>
            </a:r>
            <a:r>
              <a:rPr lang="en-US" sz="3000" baseline="-25000" dirty="0">
                <a:latin typeface="Helvetica"/>
                <a:cs typeface="Helvetica"/>
              </a:rPr>
              <a:t>Y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252444" y="878957"/>
            <a:ext cx="2146490" cy="523220"/>
          </a:xfrm>
          <a:prstGeom prst="rect">
            <a:avLst/>
          </a:prstGeom>
          <a:solidFill>
            <a:srgbClr val="F2F2F2"/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Helvetica"/>
                <a:cs typeface="Helvetica"/>
              </a:rPr>
              <a:t>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252444" y="1402177"/>
            <a:ext cx="2146490" cy="523220"/>
          </a:xfrm>
          <a:prstGeom prst="rect">
            <a:avLst/>
          </a:prstGeom>
          <a:solidFill>
            <a:srgbClr val="F2F2F2"/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Helvetica"/>
                <a:cs typeface="Helvetica"/>
              </a:rPr>
              <a:t>0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252444" y="1925397"/>
            <a:ext cx="2146490" cy="523220"/>
          </a:xfrm>
          <a:prstGeom prst="rect">
            <a:avLst/>
          </a:prstGeom>
          <a:solidFill>
            <a:srgbClr val="F2F2F2"/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Helvetica"/>
                <a:cs typeface="Helvetica"/>
              </a:rPr>
              <a:t>0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252444" y="2448617"/>
            <a:ext cx="2146490" cy="523220"/>
          </a:xfrm>
          <a:prstGeom prst="rect">
            <a:avLst/>
          </a:prstGeom>
          <a:solidFill>
            <a:srgbClr val="F2F2F2"/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Helvetica"/>
                <a:cs typeface="Helvetica"/>
              </a:rPr>
              <a:t>0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252444" y="2971837"/>
            <a:ext cx="2146490" cy="523220"/>
          </a:xfrm>
          <a:prstGeom prst="rect">
            <a:avLst/>
          </a:prstGeom>
          <a:solidFill>
            <a:srgbClr val="F2F2F2"/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Helvetica"/>
                <a:cs typeface="Helvetica"/>
              </a:rPr>
              <a:t>0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440422" y="4205500"/>
            <a:ext cx="774890" cy="523220"/>
          </a:xfrm>
          <a:prstGeom prst="rect">
            <a:avLst/>
          </a:prstGeom>
          <a:solidFill>
            <a:srgbClr val="F2F2F2"/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Helvetica"/>
                <a:cs typeface="Helvetica"/>
              </a:rPr>
              <a:t>0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440422" y="4728720"/>
            <a:ext cx="774890" cy="523220"/>
          </a:xfrm>
          <a:prstGeom prst="rect">
            <a:avLst/>
          </a:prstGeom>
          <a:solidFill>
            <a:srgbClr val="F2F2F2"/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Helvetica"/>
                <a:cs typeface="Helvetica"/>
              </a:rPr>
              <a:t>0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440422" y="5251940"/>
            <a:ext cx="774890" cy="523220"/>
          </a:xfrm>
          <a:prstGeom prst="rect">
            <a:avLst/>
          </a:prstGeom>
          <a:solidFill>
            <a:srgbClr val="F2F2F2"/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smtClean="0">
                <a:latin typeface="Helvetica"/>
                <a:cs typeface="Helvetica"/>
              </a:rPr>
              <a:t>m</a:t>
            </a:r>
            <a:r>
              <a:rPr lang="en-US" sz="2800" i="1" baseline="-25000" dirty="0" smtClean="0">
                <a:latin typeface="Helvetica"/>
                <a:cs typeface="Helvetica"/>
              </a:rPr>
              <a:t>A</a:t>
            </a:r>
            <a:endParaRPr lang="en-US" sz="2800" i="1" dirty="0">
              <a:latin typeface="Helvetica"/>
              <a:cs typeface="Helvetica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440422" y="5775160"/>
            <a:ext cx="774890" cy="523220"/>
          </a:xfrm>
          <a:prstGeom prst="rect">
            <a:avLst/>
          </a:prstGeom>
          <a:solidFill>
            <a:srgbClr val="F2F2F2"/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Helvetica"/>
                <a:cs typeface="Helvetica"/>
              </a:rPr>
              <a:t>0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440422" y="6298380"/>
            <a:ext cx="774890" cy="523220"/>
          </a:xfrm>
          <a:prstGeom prst="rect">
            <a:avLst/>
          </a:prstGeom>
          <a:solidFill>
            <a:srgbClr val="F2F2F2"/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Helvetica"/>
                <a:cs typeface="Helvetica"/>
              </a:rPr>
              <a:t>0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013200" y="4205500"/>
            <a:ext cx="774890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smtClean="0">
                <a:latin typeface="Helvetica"/>
                <a:cs typeface="Helvetica"/>
              </a:rPr>
              <a:t>r</a:t>
            </a:r>
            <a:r>
              <a:rPr lang="en-US" sz="2800" baseline="-25000" dirty="0" smtClean="0">
                <a:latin typeface="Helvetica"/>
                <a:cs typeface="Helvetica"/>
              </a:rPr>
              <a:t>1</a:t>
            </a:r>
            <a:endParaRPr lang="en-US" sz="2800" baseline="-25000" dirty="0">
              <a:latin typeface="Helvetica"/>
              <a:cs typeface="Helvetica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013200" y="4728720"/>
            <a:ext cx="774890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smtClean="0">
                <a:latin typeface="Helvetica"/>
                <a:cs typeface="Helvetica"/>
              </a:rPr>
              <a:t>r</a:t>
            </a:r>
            <a:r>
              <a:rPr lang="en-US" sz="2800" baseline="-25000" dirty="0" smtClean="0">
                <a:latin typeface="Helvetica"/>
                <a:cs typeface="Helvetica"/>
              </a:rPr>
              <a:t>2</a:t>
            </a:r>
            <a:endParaRPr lang="en-US" sz="2800" baseline="-25000" dirty="0">
              <a:latin typeface="Helvetica"/>
              <a:cs typeface="Helvetica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013200" y="5251940"/>
            <a:ext cx="774890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smtClean="0">
                <a:latin typeface="Helvetica"/>
                <a:cs typeface="Helvetica"/>
              </a:rPr>
              <a:t>r</a:t>
            </a:r>
            <a:r>
              <a:rPr lang="en-US" sz="2800" baseline="-25000" dirty="0" smtClean="0">
                <a:latin typeface="Helvetica"/>
                <a:cs typeface="Helvetica"/>
              </a:rPr>
              <a:t>3</a:t>
            </a:r>
            <a:endParaRPr lang="en-US" sz="2800" baseline="-25000" dirty="0">
              <a:latin typeface="Helvetica"/>
              <a:cs typeface="Helvetica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013200" y="5775160"/>
            <a:ext cx="774890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smtClean="0">
                <a:latin typeface="Helvetica"/>
                <a:cs typeface="Helvetica"/>
              </a:rPr>
              <a:t>r</a:t>
            </a:r>
            <a:r>
              <a:rPr lang="en-US" sz="2800" baseline="-25000" dirty="0" smtClean="0">
                <a:latin typeface="Helvetica"/>
                <a:cs typeface="Helvetica"/>
              </a:rPr>
              <a:t>4</a:t>
            </a:r>
            <a:endParaRPr lang="en-US" sz="2800" baseline="-25000" dirty="0">
              <a:latin typeface="Helvetica"/>
              <a:cs typeface="Helvetica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013200" y="6298380"/>
            <a:ext cx="774890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smtClean="0">
                <a:latin typeface="Helvetica"/>
                <a:cs typeface="Helvetica"/>
              </a:rPr>
              <a:t>r</a:t>
            </a:r>
            <a:r>
              <a:rPr lang="en-US" sz="2800" baseline="-25000" dirty="0" smtClean="0">
                <a:latin typeface="Helvetica"/>
                <a:cs typeface="Helvetica"/>
              </a:rPr>
              <a:t>5</a:t>
            </a:r>
            <a:endParaRPr lang="en-US" sz="2800" baseline="-25000" dirty="0">
              <a:latin typeface="Helvetica"/>
              <a:cs typeface="Helvetica"/>
            </a:endParaRP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9243" y="4857011"/>
            <a:ext cx="1301625" cy="1724318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5644508" y="4205500"/>
            <a:ext cx="1080407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Helvetica"/>
                <a:cs typeface="Helvetica"/>
              </a:rPr>
              <a:t>-</a:t>
            </a:r>
            <a:r>
              <a:rPr lang="en-US" sz="2800" i="1" dirty="0" smtClean="0">
                <a:latin typeface="Helvetica"/>
                <a:cs typeface="Helvetica"/>
              </a:rPr>
              <a:t>r</a:t>
            </a:r>
            <a:r>
              <a:rPr lang="en-US" sz="2800" baseline="-25000" dirty="0" smtClean="0">
                <a:latin typeface="Helvetica"/>
                <a:cs typeface="Helvetica"/>
              </a:rPr>
              <a:t>1</a:t>
            </a:r>
            <a:endParaRPr lang="en-US" sz="2800" baseline="-25000" dirty="0">
              <a:latin typeface="Helvetica"/>
              <a:cs typeface="Helvetica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644508" y="4728720"/>
            <a:ext cx="1080407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Helvetica"/>
                <a:cs typeface="Helvetica"/>
              </a:rPr>
              <a:t>-</a:t>
            </a:r>
            <a:r>
              <a:rPr lang="en-US" sz="2800" i="1" dirty="0" smtClean="0">
                <a:latin typeface="Helvetica"/>
                <a:cs typeface="Helvetica"/>
              </a:rPr>
              <a:t>r</a:t>
            </a:r>
            <a:r>
              <a:rPr lang="en-US" sz="2800" baseline="-25000" dirty="0" smtClean="0">
                <a:latin typeface="Helvetica"/>
                <a:cs typeface="Helvetica"/>
              </a:rPr>
              <a:t>2</a:t>
            </a:r>
            <a:endParaRPr lang="en-US" sz="2800" baseline="-25000" dirty="0">
              <a:latin typeface="Helvetica"/>
              <a:cs typeface="Helvetica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644508" y="5251940"/>
            <a:ext cx="1080407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smtClean="0">
                <a:latin typeface="Helvetica"/>
                <a:cs typeface="Helvetica"/>
              </a:rPr>
              <a:t>m</a:t>
            </a:r>
            <a:r>
              <a:rPr lang="en-US" sz="2800" i="1" baseline="-25000" dirty="0" smtClean="0">
                <a:latin typeface="Helvetica"/>
                <a:cs typeface="Helvetica"/>
              </a:rPr>
              <a:t>A </a:t>
            </a:r>
            <a:r>
              <a:rPr lang="en-US" sz="2800" dirty="0" smtClean="0">
                <a:latin typeface="Helvetica"/>
                <a:cs typeface="Helvetica"/>
              </a:rPr>
              <a:t>-</a:t>
            </a:r>
            <a:r>
              <a:rPr lang="en-US" sz="2800" i="1" dirty="0" smtClean="0">
                <a:latin typeface="Helvetica"/>
                <a:cs typeface="Helvetica"/>
              </a:rPr>
              <a:t>r</a:t>
            </a:r>
            <a:r>
              <a:rPr lang="en-US" sz="2800" baseline="-25000" dirty="0" smtClean="0">
                <a:latin typeface="Helvetica"/>
                <a:cs typeface="Helvetica"/>
              </a:rPr>
              <a:t>3</a:t>
            </a:r>
            <a:endParaRPr lang="en-US" sz="2800" baseline="-25000" dirty="0">
              <a:latin typeface="Helvetica"/>
              <a:cs typeface="Helvetica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644508" y="5775160"/>
            <a:ext cx="1080407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Helvetica"/>
                <a:cs typeface="Helvetica"/>
              </a:rPr>
              <a:t>-</a:t>
            </a:r>
            <a:r>
              <a:rPr lang="en-US" sz="2800" i="1" dirty="0" smtClean="0">
                <a:latin typeface="Helvetica"/>
                <a:cs typeface="Helvetica"/>
              </a:rPr>
              <a:t>r</a:t>
            </a:r>
            <a:r>
              <a:rPr lang="en-US" sz="2800" baseline="-25000" dirty="0" smtClean="0">
                <a:latin typeface="Helvetica"/>
                <a:cs typeface="Helvetica"/>
              </a:rPr>
              <a:t>4</a:t>
            </a:r>
            <a:endParaRPr lang="en-US" sz="2800" baseline="-25000" dirty="0">
              <a:latin typeface="Helvetica"/>
              <a:cs typeface="Helvetica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644508" y="6298380"/>
            <a:ext cx="1080407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>
                <a:latin typeface="Helvetica"/>
                <a:cs typeface="Helvetica"/>
              </a:rPr>
              <a:t>-</a:t>
            </a:r>
            <a:r>
              <a:rPr lang="en-US" sz="2800" i="1" dirty="0" smtClean="0">
                <a:latin typeface="Helvetica"/>
                <a:cs typeface="Helvetica"/>
              </a:rPr>
              <a:t>r</a:t>
            </a:r>
            <a:r>
              <a:rPr lang="en-US" sz="2800" baseline="-25000" dirty="0" smtClean="0">
                <a:latin typeface="Helvetica"/>
                <a:cs typeface="Helvetica"/>
              </a:rPr>
              <a:t>5</a:t>
            </a:r>
            <a:endParaRPr lang="en-US" sz="2800" baseline="-25000" dirty="0">
              <a:latin typeface="Helvetica"/>
              <a:cs typeface="Helvetica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984907" y="4999654"/>
            <a:ext cx="12869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008000"/>
                </a:solidFill>
                <a:latin typeface="Helvetica"/>
                <a:cs typeface="Helvetica"/>
              </a:rPr>
              <a:t>-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559112" y="5032700"/>
            <a:ext cx="12869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008000"/>
                </a:solidFill>
                <a:latin typeface="Helvetica"/>
                <a:cs typeface="Helvetica"/>
              </a:rPr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3323032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1"/>
          <p:cNvSpPr txBox="1">
            <a:spLocks/>
          </p:cNvSpPr>
          <p:nvPr/>
        </p:nvSpPr>
        <p:spPr>
          <a:xfrm>
            <a:off x="5706532" y="5017559"/>
            <a:ext cx="3437467" cy="1557867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Helvetica"/>
                <a:ea typeface="+mj-ea"/>
                <a:cs typeface="+mj-cs"/>
              </a:defRPr>
            </a:lvl1pPr>
          </a:lstStyle>
          <a:p>
            <a:pPr algn="r"/>
            <a:r>
              <a:rPr lang="en-US" dirty="0" smtClean="0"/>
              <a:t>“Straw man”</a:t>
            </a:r>
            <a:br>
              <a:rPr lang="en-US" dirty="0" smtClean="0"/>
            </a:br>
            <a:r>
              <a:rPr lang="en-US" dirty="0" smtClean="0"/>
              <a:t>Scheme</a:t>
            </a:r>
            <a:endParaRPr lang="en-US" sz="2700" dirty="0"/>
          </a:p>
        </p:txBody>
      </p:sp>
      <p:cxnSp>
        <p:nvCxnSpPr>
          <p:cNvPr id="45" name="Straight Arrow Connector 44"/>
          <p:cNvCxnSpPr/>
          <p:nvPr/>
        </p:nvCxnSpPr>
        <p:spPr>
          <a:xfrm flipV="1">
            <a:off x="6623315" y="3742267"/>
            <a:ext cx="591364" cy="1819530"/>
          </a:xfrm>
          <a:prstGeom prst="straightConnector1">
            <a:avLst/>
          </a:prstGeom>
          <a:ln w="57150" cmpd="sng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H="1" flipV="1">
            <a:off x="2912534" y="3734602"/>
            <a:ext cx="1422399" cy="1819531"/>
          </a:xfrm>
          <a:prstGeom prst="straightConnector1">
            <a:avLst/>
          </a:prstGeom>
          <a:ln w="57150" cmpd="sng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D3B9F-2E96-F547-A977-3254DA291AF6}" type="slidenum">
              <a:rPr lang="en-US" smtClean="0"/>
              <a:t>18</a:t>
            </a:fld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390771" y="260504"/>
            <a:ext cx="2724962" cy="348176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90770" y="260504"/>
            <a:ext cx="272496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latin typeface="Helvetica"/>
                <a:cs typeface="Helvetica"/>
              </a:rPr>
              <a:t>S</a:t>
            </a:r>
            <a:r>
              <a:rPr lang="en-US" sz="3000" baseline="-25000" dirty="0" smtClean="0">
                <a:latin typeface="Helvetica"/>
                <a:cs typeface="Helvetica"/>
              </a:rPr>
              <a:t>X</a:t>
            </a:r>
            <a:endParaRPr lang="en-US" sz="3000" baseline="-25000" dirty="0">
              <a:latin typeface="Helvetica"/>
              <a:cs typeface="Helvetic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1377" y="878957"/>
            <a:ext cx="2146490" cy="523220"/>
          </a:xfrm>
          <a:prstGeom prst="rect">
            <a:avLst/>
          </a:prstGeom>
          <a:solidFill>
            <a:srgbClr val="F2F2F2"/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Helvetica"/>
                <a:cs typeface="Helvetica"/>
              </a:rPr>
              <a:t>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1377" y="1402177"/>
            <a:ext cx="2146490" cy="523220"/>
          </a:xfrm>
          <a:prstGeom prst="rect">
            <a:avLst/>
          </a:prstGeom>
          <a:solidFill>
            <a:srgbClr val="F2F2F2"/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Helvetica"/>
                <a:cs typeface="Helvetica"/>
              </a:rPr>
              <a:t>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81377" y="1925397"/>
            <a:ext cx="2146490" cy="523220"/>
          </a:xfrm>
          <a:prstGeom prst="rect">
            <a:avLst/>
          </a:prstGeom>
          <a:solidFill>
            <a:srgbClr val="F2F2F2"/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Helvetica"/>
                <a:cs typeface="Helvetica"/>
              </a:rPr>
              <a:t>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81377" y="2448617"/>
            <a:ext cx="2146490" cy="523220"/>
          </a:xfrm>
          <a:prstGeom prst="rect">
            <a:avLst/>
          </a:prstGeom>
          <a:solidFill>
            <a:srgbClr val="F2F2F2"/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Helvetica"/>
                <a:cs typeface="Helvetica"/>
              </a:rPr>
              <a:t>0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81377" y="2971837"/>
            <a:ext cx="2146490" cy="523220"/>
          </a:xfrm>
          <a:prstGeom prst="rect">
            <a:avLst/>
          </a:prstGeom>
          <a:solidFill>
            <a:srgbClr val="F2F2F2"/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Helvetica"/>
                <a:cs typeface="Helvetica"/>
              </a:rPr>
              <a:t>0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5961838" y="260504"/>
            <a:ext cx="2724962" cy="348176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961837" y="260504"/>
            <a:ext cx="272496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latin typeface="Helvetica"/>
                <a:cs typeface="Helvetica"/>
              </a:rPr>
              <a:t>S</a:t>
            </a:r>
            <a:r>
              <a:rPr lang="en-US" sz="3000" baseline="-25000" dirty="0">
                <a:latin typeface="Helvetica"/>
                <a:cs typeface="Helvetica"/>
              </a:rPr>
              <a:t>Y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252444" y="878957"/>
            <a:ext cx="2146490" cy="523220"/>
          </a:xfrm>
          <a:prstGeom prst="rect">
            <a:avLst/>
          </a:prstGeom>
          <a:solidFill>
            <a:srgbClr val="F2F2F2"/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Helvetica"/>
                <a:cs typeface="Helvetica"/>
              </a:rPr>
              <a:t>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252444" y="1402177"/>
            <a:ext cx="2146490" cy="523220"/>
          </a:xfrm>
          <a:prstGeom prst="rect">
            <a:avLst/>
          </a:prstGeom>
          <a:solidFill>
            <a:srgbClr val="F2F2F2"/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Helvetica"/>
                <a:cs typeface="Helvetica"/>
              </a:rPr>
              <a:t>0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252444" y="1925397"/>
            <a:ext cx="2146490" cy="523220"/>
          </a:xfrm>
          <a:prstGeom prst="rect">
            <a:avLst/>
          </a:prstGeom>
          <a:solidFill>
            <a:srgbClr val="F2F2F2"/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Helvetica"/>
                <a:cs typeface="Helvetica"/>
              </a:rPr>
              <a:t>0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252444" y="2448617"/>
            <a:ext cx="2146490" cy="523220"/>
          </a:xfrm>
          <a:prstGeom prst="rect">
            <a:avLst/>
          </a:prstGeom>
          <a:solidFill>
            <a:srgbClr val="F2F2F2"/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Helvetica"/>
                <a:cs typeface="Helvetica"/>
              </a:rPr>
              <a:t>0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252444" y="2971837"/>
            <a:ext cx="2146490" cy="523220"/>
          </a:xfrm>
          <a:prstGeom prst="rect">
            <a:avLst/>
          </a:prstGeom>
          <a:solidFill>
            <a:srgbClr val="F2F2F2"/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Helvetica"/>
                <a:cs typeface="Helvetica"/>
              </a:rPr>
              <a:t>0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013200" y="4205500"/>
            <a:ext cx="774890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smtClean="0">
                <a:latin typeface="Helvetica"/>
                <a:cs typeface="Helvetica"/>
              </a:rPr>
              <a:t>r</a:t>
            </a:r>
            <a:r>
              <a:rPr lang="en-US" sz="2800" baseline="-25000" dirty="0" smtClean="0">
                <a:latin typeface="Helvetica"/>
                <a:cs typeface="Helvetica"/>
              </a:rPr>
              <a:t>1</a:t>
            </a:r>
            <a:endParaRPr lang="en-US" sz="2800" baseline="-25000" dirty="0">
              <a:latin typeface="Helvetica"/>
              <a:cs typeface="Helvetica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013200" y="4728720"/>
            <a:ext cx="774890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smtClean="0">
                <a:latin typeface="Helvetica"/>
                <a:cs typeface="Helvetica"/>
              </a:rPr>
              <a:t>r</a:t>
            </a:r>
            <a:r>
              <a:rPr lang="en-US" sz="2800" baseline="-25000" dirty="0" smtClean="0">
                <a:latin typeface="Helvetica"/>
                <a:cs typeface="Helvetica"/>
              </a:rPr>
              <a:t>2</a:t>
            </a:r>
            <a:endParaRPr lang="en-US" sz="2800" baseline="-25000" dirty="0">
              <a:latin typeface="Helvetica"/>
              <a:cs typeface="Helvetica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013200" y="5251940"/>
            <a:ext cx="774890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smtClean="0">
                <a:latin typeface="Helvetica"/>
                <a:cs typeface="Helvetica"/>
              </a:rPr>
              <a:t>r</a:t>
            </a:r>
            <a:r>
              <a:rPr lang="en-US" sz="2800" baseline="-25000" dirty="0" smtClean="0">
                <a:latin typeface="Helvetica"/>
                <a:cs typeface="Helvetica"/>
              </a:rPr>
              <a:t>3</a:t>
            </a:r>
            <a:endParaRPr lang="en-US" sz="2800" baseline="-25000" dirty="0">
              <a:latin typeface="Helvetica"/>
              <a:cs typeface="Helvetica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013200" y="5775160"/>
            <a:ext cx="774890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smtClean="0">
                <a:latin typeface="Helvetica"/>
                <a:cs typeface="Helvetica"/>
              </a:rPr>
              <a:t>r</a:t>
            </a:r>
            <a:r>
              <a:rPr lang="en-US" sz="2800" baseline="-25000" dirty="0" smtClean="0">
                <a:latin typeface="Helvetica"/>
                <a:cs typeface="Helvetica"/>
              </a:rPr>
              <a:t>4</a:t>
            </a:r>
            <a:endParaRPr lang="en-US" sz="2800" baseline="-25000" dirty="0">
              <a:latin typeface="Helvetica"/>
              <a:cs typeface="Helvetica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013200" y="6298380"/>
            <a:ext cx="774890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smtClean="0">
                <a:latin typeface="Helvetica"/>
                <a:cs typeface="Helvetica"/>
              </a:rPr>
              <a:t>r</a:t>
            </a:r>
            <a:r>
              <a:rPr lang="en-US" sz="2800" baseline="-25000" dirty="0" smtClean="0">
                <a:latin typeface="Helvetica"/>
                <a:cs typeface="Helvetica"/>
              </a:rPr>
              <a:t>5</a:t>
            </a:r>
            <a:endParaRPr lang="en-US" sz="2800" baseline="-25000" dirty="0">
              <a:latin typeface="Helvetica"/>
              <a:cs typeface="Helvetica"/>
            </a:endParaRP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9243" y="4857011"/>
            <a:ext cx="1301625" cy="1724318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5644508" y="4205500"/>
            <a:ext cx="1080407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Helvetica"/>
                <a:cs typeface="Helvetica"/>
              </a:rPr>
              <a:t>-</a:t>
            </a:r>
            <a:r>
              <a:rPr lang="en-US" sz="2800" i="1" dirty="0" smtClean="0">
                <a:latin typeface="Helvetica"/>
                <a:cs typeface="Helvetica"/>
              </a:rPr>
              <a:t>r</a:t>
            </a:r>
            <a:r>
              <a:rPr lang="en-US" sz="2800" baseline="-25000" dirty="0" smtClean="0">
                <a:latin typeface="Helvetica"/>
                <a:cs typeface="Helvetica"/>
              </a:rPr>
              <a:t>1</a:t>
            </a:r>
            <a:endParaRPr lang="en-US" sz="2800" baseline="-25000" dirty="0">
              <a:latin typeface="Helvetica"/>
              <a:cs typeface="Helvetica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644508" y="4728720"/>
            <a:ext cx="1080407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Helvetica"/>
                <a:cs typeface="Helvetica"/>
              </a:rPr>
              <a:t>-</a:t>
            </a:r>
            <a:r>
              <a:rPr lang="en-US" sz="2800" i="1" dirty="0" smtClean="0">
                <a:latin typeface="Helvetica"/>
                <a:cs typeface="Helvetica"/>
              </a:rPr>
              <a:t>r</a:t>
            </a:r>
            <a:r>
              <a:rPr lang="en-US" sz="2800" baseline="-25000" dirty="0" smtClean="0">
                <a:latin typeface="Helvetica"/>
                <a:cs typeface="Helvetica"/>
              </a:rPr>
              <a:t>2</a:t>
            </a:r>
            <a:endParaRPr lang="en-US" sz="2800" baseline="-25000" dirty="0">
              <a:latin typeface="Helvetica"/>
              <a:cs typeface="Helvetica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644508" y="5251940"/>
            <a:ext cx="1080407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smtClean="0">
                <a:latin typeface="Helvetica"/>
                <a:cs typeface="Helvetica"/>
              </a:rPr>
              <a:t>m</a:t>
            </a:r>
            <a:r>
              <a:rPr lang="en-US" sz="2800" i="1" baseline="-25000" dirty="0" smtClean="0">
                <a:latin typeface="Helvetica"/>
                <a:cs typeface="Helvetica"/>
              </a:rPr>
              <a:t>A </a:t>
            </a:r>
            <a:r>
              <a:rPr lang="en-US" sz="2800" dirty="0" smtClean="0">
                <a:latin typeface="Helvetica"/>
                <a:cs typeface="Helvetica"/>
              </a:rPr>
              <a:t>-</a:t>
            </a:r>
            <a:r>
              <a:rPr lang="en-US" sz="2800" i="1" dirty="0" smtClean="0">
                <a:latin typeface="Helvetica"/>
                <a:cs typeface="Helvetica"/>
              </a:rPr>
              <a:t>r</a:t>
            </a:r>
            <a:r>
              <a:rPr lang="en-US" sz="2800" baseline="-25000" dirty="0" smtClean="0">
                <a:latin typeface="Helvetica"/>
                <a:cs typeface="Helvetica"/>
              </a:rPr>
              <a:t>3</a:t>
            </a:r>
            <a:endParaRPr lang="en-US" sz="2800" baseline="-25000" dirty="0">
              <a:latin typeface="Helvetica"/>
              <a:cs typeface="Helvetica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644508" y="5775160"/>
            <a:ext cx="1080407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Helvetica"/>
                <a:cs typeface="Helvetica"/>
              </a:rPr>
              <a:t>-</a:t>
            </a:r>
            <a:r>
              <a:rPr lang="en-US" sz="2800" i="1" dirty="0" smtClean="0">
                <a:latin typeface="Helvetica"/>
                <a:cs typeface="Helvetica"/>
              </a:rPr>
              <a:t>r</a:t>
            </a:r>
            <a:r>
              <a:rPr lang="en-US" sz="2800" baseline="-25000" dirty="0" smtClean="0">
                <a:latin typeface="Helvetica"/>
                <a:cs typeface="Helvetica"/>
              </a:rPr>
              <a:t>4</a:t>
            </a:r>
            <a:endParaRPr lang="en-US" sz="2800" baseline="-25000" dirty="0">
              <a:latin typeface="Helvetica"/>
              <a:cs typeface="Helvetica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644508" y="6298380"/>
            <a:ext cx="1080407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>
                <a:latin typeface="Helvetica"/>
                <a:cs typeface="Helvetica"/>
              </a:rPr>
              <a:t>-</a:t>
            </a:r>
            <a:r>
              <a:rPr lang="en-US" sz="2800" i="1" dirty="0" smtClean="0">
                <a:latin typeface="Helvetica"/>
                <a:cs typeface="Helvetica"/>
              </a:rPr>
              <a:t>r</a:t>
            </a:r>
            <a:r>
              <a:rPr lang="en-US" sz="2800" baseline="-25000" dirty="0" smtClean="0">
                <a:latin typeface="Helvetica"/>
                <a:cs typeface="Helvetica"/>
              </a:rPr>
              <a:t>5</a:t>
            </a:r>
            <a:endParaRPr lang="en-US" sz="2800" baseline="-25000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8879364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D3B9F-2E96-F547-A977-3254DA291AF6}" type="slidenum">
              <a:rPr lang="en-US" smtClean="0"/>
              <a:t>19</a:t>
            </a:fld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390771" y="260504"/>
            <a:ext cx="2724962" cy="348176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90770" y="260504"/>
            <a:ext cx="272496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latin typeface="Helvetica"/>
                <a:cs typeface="Helvetica"/>
              </a:rPr>
              <a:t>S</a:t>
            </a:r>
            <a:r>
              <a:rPr lang="en-US" sz="3000" baseline="-25000" dirty="0" smtClean="0">
                <a:latin typeface="Helvetica"/>
                <a:cs typeface="Helvetica"/>
              </a:rPr>
              <a:t>X</a:t>
            </a:r>
            <a:endParaRPr lang="en-US" sz="3000" baseline="-25000" dirty="0">
              <a:latin typeface="Helvetica"/>
              <a:cs typeface="Helvetic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1377" y="878957"/>
            <a:ext cx="2146490" cy="523220"/>
          </a:xfrm>
          <a:prstGeom prst="rect">
            <a:avLst/>
          </a:prstGeom>
          <a:solidFill>
            <a:srgbClr val="F2F2F2"/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Helvetica"/>
                <a:cs typeface="Helvetica"/>
              </a:rPr>
              <a:t>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1377" y="1402177"/>
            <a:ext cx="2146490" cy="523220"/>
          </a:xfrm>
          <a:prstGeom prst="rect">
            <a:avLst/>
          </a:prstGeom>
          <a:solidFill>
            <a:srgbClr val="F2F2F2"/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Helvetica"/>
                <a:cs typeface="Helvetica"/>
              </a:rPr>
              <a:t>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81377" y="1925397"/>
            <a:ext cx="2146490" cy="523220"/>
          </a:xfrm>
          <a:prstGeom prst="rect">
            <a:avLst/>
          </a:prstGeom>
          <a:solidFill>
            <a:srgbClr val="F2F2F2"/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Helvetica"/>
                <a:cs typeface="Helvetica"/>
              </a:rPr>
              <a:t>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81377" y="2448617"/>
            <a:ext cx="2146490" cy="523220"/>
          </a:xfrm>
          <a:prstGeom prst="rect">
            <a:avLst/>
          </a:prstGeom>
          <a:solidFill>
            <a:srgbClr val="F2F2F2"/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Helvetica"/>
                <a:cs typeface="Helvetica"/>
              </a:rPr>
              <a:t>0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81377" y="2971837"/>
            <a:ext cx="2146490" cy="523220"/>
          </a:xfrm>
          <a:prstGeom prst="rect">
            <a:avLst/>
          </a:prstGeom>
          <a:solidFill>
            <a:srgbClr val="F2F2F2"/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Helvetica"/>
                <a:cs typeface="Helvetica"/>
              </a:rPr>
              <a:t>0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5961838" y="260504"/>
            <a:ext cx="2724962" cy="348176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961837" y="260504"/>
            <a:ext cx="272496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latin typeface="Helvetica"/>
                <a:cs typeface="Helvetica"/>
              </a:rPr>
              <a:t>S</a:t>
            </a:r>
            <a:r>
              <a:rPr lang="en-US" sz="3000" baseline="-25000" dirty="0">
                <a:latin typeface="Helvetica"/>
                <a:cs typeface="Helvetica"/>
              </a:rPr>
              <a:t>Y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252444" y="878957"/>
            <a:ext cx="2146490" cy="523220"/>
          </a:xfrm>
          <a:prstGeom prst="rect">
            <a:avLst/>
          </a:prstGeom>
          <a:solidFill>
            <a:srgbClr val="F2F2F2"/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Helvetica"/>
                <a:cs typeface="Helvetica"/>
              </a:rPr>
              <a:t>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252444" y="1402177"/>
            <a:ext cx="2146490" cy="523220"/>
          </a:xfrm>
          <a:prstGeom prst="rect">
            <a:avLst/>
          </a:prstGeom>
          <a:solidFill>
            <a:srgbClr val="F2F2F2"/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Helvetica"/>
                <a:cs typeface="Helvetica"/>
              </a:rPr>
              <a:t>0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252444" y="1925397"/>
            <a:ext cx="2146490" cy="523220"/>
          </a:xfrm>
          <a:prstGeom prst="rect">
            <a:avLst/>
          </a:prstGeom>
          <a:solidFill>
            <a:srgbClr val="F2F2F2"/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Helvetica"/>
                <a:cs typeface="Helvetica"/>
              </a:rPr>
              <a:t>0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252444" y="2448617"/>
            <a:ext cx="2146490" cy="523220"/>
          </a:xfrm>
          <a:prstGeom prst="rect">
            <a:avLst/>
          </a:prstGeom>
          <a:solidFill>
            <a:srgbClr val="F2F2F2"/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Helvetica"/>
                <a:cs typeface="Helvetica"/>
              </a:rPr>
              <a:t>0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252444" y="2971837"/>
            <a:ext cx="2146490" cy="523220"/>
          </a:xfrm>
          <a:prstGeom prst="rect">
            <a:avLst/>
          </a:prstGeom>
          <a:solidFill>
            <a:srgbClr val="F2F2F2"/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Helvetica"/>
                <a:cs typeface="Helvetica"/>
              </a:rPr>
              <a:t>0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270868" y="1140567"/>
            <a:ext cx="774890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smtClean="0">
                <a:latin typeface="Helvetica"/>
                <a:cs typeface="Helvetica"/>
              </a:rPr>
              <a:t>r</a:t>
            </a:r>
            <a:r>
              <a:rPr lang="en-US" sz="2800" baseline="-25000" dirty="0" smtClean="0">
                <a:latin typeface="Helvetica"/>
                <a:cs typeface="Helvetica"/>
              </a:rPr>
              <a:t>1</a:t>
            </a:r>
            <a:endParaRPr lang="en-US" sz="2800" baseline="-25000" dirty="0">
              <a:latin typeface="Helvetica"/>
              <a:cs typeface="Helvetica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270868" y="1663787"/>
            <a:ext cx="774890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smtClean="0">
                <a:latin typeface="Helvetica"/>
                <a:cs typeface="Helvetica"/>
              </a:rPr>
              <a:t>r</a:t>
            </a:r>
            <a:r>
              <a:rPr lang="en-US" sz="2800" baseline="-25000" dirty="0" smtClean="0">
                <a:latin typeface="Helvetica"/>
                <a:cs typeface="Helvetica"/>
              </a:rPr>
              <a:t>2</a:t>
            </a:r>
            <a:endParaRPr lang="en-US" sz="2800" baseline="-25000" dirty="0">
              <a:latin typeface="Helvetica"/>
              <a:cs typeface="Helvetica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270868" y="2187007"/>
            <a:ext cx="774890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smtClean="0">
                <a:latin typeface="Helvetica"/>
                <a:cs typeface="Helvetica"/>
              </a:rPr>
              <a:t>r</a:t>
            </a:r>
            <a:r>
              <a:rPr lang="en-US" sz="2800" baseline="-25000" dirty="0" smtClean="0">
                <a:latin typeface="Helvetica"/>
                <a:cs typeface="Helvetica"/>
              </a:rPr>
              <a:t>3</a:t>
            </a:r>
            <a:endParaRPr lang="en-US" sz="2800" baseline="-25000" dirty="0">
              <a:latin typeface="Helvetica"/>
              <a:cs typeface="Helvetica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270868" y="2710227"/>
            <a:ext cx="774890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smtClean="0">
                <a:latin typeface="Helvetica"/>
                <a:cs typeface="Helvetica"/>
              </a:rPr>
              <a:t>r</a:t>
            </a:r>
            <a:r>
              <a:rPr lang="en-US" sz="2800" baseline="-25000" dirty="0" smtClean="0">
                <a:latin typeface="Helvetica"/>
                <a:cs typeface="Helvetica"/>
              </a:rPr>
              <a:t>4</a:t>
            </a:r>
            <a:endParaRPr lang="en-US" sz="2800" baseline="-25000" dirty="0">
              <a:latin typeface="Helvetica"/>
              <a:cs typeface="Helvetica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270868" y="3233447"/>
            <a:ext cx="774890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smtClean="0">
                <a:latin typeface="Helvetica"/>
                <a:cs typeface="Helvetica"/>
              </a:rPr>
              <a:t>r</a:t>
            </a:r>
            <a:r>
              <a:rPr lang="en-US" sz="2800" baseline="-25000" dirty="0" smtClean="0">
                <a:latin typeface="Helvetica"/>
                <a:cs typeface="Helvetica"/>
              </a:rPr>
              <a:t>5</a:t>
            </a:r>
            <a:endParaRPr lang="en-US" sz="2800" baseline="-25000" dirty="0">
              <a:latin typeface="Helvetica"/>
              <a:cs typeface="Helvetica"/>
            </a:endParaRP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9243" y="4857011"/>
            <a:ext cx="1301625" cy="1724318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7606393" y="1118631"/>
            <a:ext cx="1080407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Helvetica"/>
                <a:cs typeface="Helvetica"/>
              </a:rPr>
              <a:t>-</a:t>
            </a:r>
            <a:r>
              <a:rPr lang="en-US" sz="2800" i="1" dirty="0" smtClean="0">
                <a:latin typeface="Helvetica"/>
                <a:cs typeface="Helvetica"/>
              </a:rPr>
              <a:t>r</a:t>
            </a:r>
            <a:r>
              <a:rPr lang="en-US" sz="2800" baseline="-25000" dirty="0" smtClean="0">
                <a:latin typeface="Helvetica"/>
                <a:cs typeface="Helvetica"/>
              </a:rPr>
              <a:t>1</a:t>
            </a:r>
            <a:endParaRPr lang="en-US" sz="2800" baseline="-25000" dirty="0">
              <a:latin typeface="Helvetica"/>
              <a:cs typeface="Helvetica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606393" y="1641851"/>
            <a:ext cx="1080407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Helvetica"/>
                <a:cs typeface="Helvetica"/>
              </a:rPr>
              <a:t>-</a:t>
            </a:r>
            <a:r>
              <a:rPr lang="en-US" sz="2800" i="1" dirty="0" smtClean="0">
                <a:latin typeface="Helvetica"/>
                <a:cs typeface="Helvetica"/>
              </a:rPr>
              <a:t>r</a:t>
            </a:r>
            <a:r>
              <a:rPr lang="en-US" sz="2800" baseline="-25000" dirty="0" smtClean="0">
                <a:latin typeface="Helvetica"/>
                <a:cs typeface="Helvetica"/>
              </a:rPr>
              <a:t>2</a:t>
            </a:r>
            <a:endParaRPr lang="en-US" sz="2800" baseline="-25000" dirty="0">
              <a:latin typeface="Helvetica"/>
              <a:cs typeface="Helvetica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606393" y="2165071"/>
            <a:ext cx="1080407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smtClean="0">
                <a:latin typeface="Helvetica"/>
                <a:cs typeface="Helvetica"/>
              </a:rPr>
              <a:t>m</a:t>
            </a:r>
            <a:r>
              <a:rPr lang="en-US" sz="2800" i="1" baseline="-25000" dirty="0" smtClean="0">
                <a:latin typeface="Helvetica"/>
                <a:cs typeface="Helvetica"/>
              </a:rPr>
              <a:t>A </a:t>
            </a:r>
            <a:r>
              <a:rPr lang="en-US" sz="2800" dirty="0" smtClean="0">
                <a:latin typeface="Helvetica"/>
                <a:cs typeface="Helvetica"/>
              </a:rPr>
              <a:t>-</a:t>
            </a:r>
            <a:r>
              <a:rPr lang="en-US" sz="2800" i="1" dirty="0" smtClean="0">
                <a:latin typeface="Helvetica"/>
                <a:cs typeface="Helvetica"/>
              </a:rPr>
              <a:t>r</a:t>
            </a:r>
            <a:r>
              <a:rPr lang="en-US" sz="2800" baseline="-25000" dirty="0" smtClean="0">
                <a:latin typeface="Helvetica"/>
                <a:cs typeface="Helvetica"/>
              </a:rPr>
              <a:t>3</a:t>
            </a:r>
            <a:endParaRPr lang="en-US" sz="2800" baseline="-25000" dirty="0">
              <a:latin typeface="Helvetica"/>
              <a:cs typeface="Helvetica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606393" y="2688291"/>
            <a:ext cx="1080407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Helvetica"/>
                <a:cs typeface="Helvetica"/>
              </a:rPr>
              <a:t>-</a:t>
            </a:r>
            <a:r>
              <a:rPr lang="en-US" sz="2800" i="1" dirty="0" smtClean="0">
                <a:latin typeface="Helvetica"/>
                <a:cs typeface="Helvetica"/>
              </a:rPr>
              <a:t>r</a:t>
            </a:r>
            <a:r>
              <a:rPr lang="en-US" sz="2800" baseline="-25000" dirty="0" smtClean="0">
                <a:latin typeface="Helvetica"/>
                <a:cs typeface="Helvetica"/>
              </a:rPr>
              <a:t>4</a:t>
            </a:r>
            <a:endParaRPr lang="en-US" sz="2800" baseline="-25000" dirty="0">
              <a:latin typeface="Helvetica"/>
              <a:cs typeface="Helvetica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606393" y="3211511"/>
            <a:ext cx="1080407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>
                <a:latin typeface="Helvetica"/>
                <a:cs typeface="Helvetica"/>
              </a:rPr>
              <a:t>-</a:t>
            </a:r>
            <a:r>
              <a:rPr lang="en-US" sz="2800" i="1" dirty="0" smtClean="0">
                <a:latin typeface="Helvetica"/>
                <a:cs typeface="Helvetica"/>
              </a:rPr>
              <a:t>r</a:t>
            </a:r>
            <a:r>
              <a:rPr lang="en-US" sz="2800" baseline="-25000" dirty="0" smtClean="0">
                <a:latin typeface="Helvetica"/>
                <a:cs typeface="Helvetica"/>
              </a:rPr>
              <a:t>5</a:t>
            </a:r>
            <a:endParaRPr lang="en-US" sz="2800" baseline="-25000" dirty="0">
              <a:latin typeface="Helvetica"/>
              <a:cs typeface="Helvetica"/>
            </a:endParaRPr>
          </a:p>
        </p:txBody>
      </p:sp>
      <p:sp>
        <p:nvSpPr>
          <p:cNvPr id="28" name="Title 21"/>
          <p:cNvSpPr txBox="1">
            <a:spLocks/>
          </p:cNvSpPr>
          <p:nvPr/>
        </p:nvSpPr>
        <p:spPr>
          <a:xfrm>
            <a:off x="5706532" y="5017559"/>
            <a:ext cx="3437467" cy="1557867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Helvetica"/>
                <a:ea typeface="+mj-ea"/>
                <a:cs typeface="+mj-cs"/>
              </a:defRPr>
            </a:lvl1pPr>
          </a:lstStyle>
          <a:p>
            <a:pPr algn="r"/>
            <a:r>
              <a:rPr lang="en-US" dirty="0" smtClean="0"/>
              <a:t>“Straw man”</a:t>
            </a:r>
            <a:br>
              <a:rPr lang="en-US" dirty="0" smtClean="0"/>
            </a:br>
            <a:r>
              <a:rPr lang="en-US" dirty="0" smtClean="0"/>
              <a:t>Scheme</a:t>
            </a:r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33924611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0072" y="1674983"/>
            <a:ext cx="4111187" cy="107721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3200" b="1" dirty="0" smtClean="0">
                <a:latin typeface="Helvetica"/>
                <a:cs typeface="Helvetica"/>
              </a:rPr>
              <a:t>…but does that</a:t>
            </a:r>
            <a:br>
              <a:rPr lang="en-US" sz="3200" b="1" dirty="0" smtClean="0">
                <a:latin typeface="Helvetica"/>
                <a:cs typeface="Helvetica"/>
              </a:rPr>
            </a:br>
            <a:r>
              <a:rPr lang="en-US" sz="3200" b="1" dirty="0" smtClean="0">
                <a:latin typeface="Helvetica"/>
                <a:cs typeface="Helvetica"/>
              </a:rPr>
              <a:t>hide enough?</a:t>
            </a:r>
            <a:endParaRPr lang="en-US" sz="3200" b="1" dirty="0">
              <a:latin typeface="Helvetica"/>
              <a:cs typeface="Helvetica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90074" y="451361"/>
            <a:ext cx="4111186" cy="107721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Helvetica"/>
                <a:cs typeface="Helvetica"/>
              </a:rPr>
              <a:t>With encryption, we</a:t>
            </a:r>
            <a:br>
              <a:rPr lang="en-US" sz="3200" b="1" dirty="0" smtClean="0">
                <a:latin typeface="Helvetica"/>
                <a:cs typeface="Helvetica"/>
              </a:rPr>
            </a:br>
            <a:r>
              <a:rPr lang="en-US" sz="3200" b="1" dirty="0" smtClean="0">
                <a:latin typeface="Helvetica"/>
                <a:cs typeface="Helvetica"/>
              </a:rPr>
              <a:t>can hide the data…</a:t>
            </a:r>
            <a:endParaRPr lang="en-US" sz="3200" b="1" dirty="0">
              <a:latin typeface="Helvetica"/>
              <a:cs typeface="Helvetica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1038" y="3036379"/>
            <a:ext cx="830202" cy="991072"/>
          </a:xfrm>
          <a:prstGeom prst="rect">
            <a:avLst/>
          </a:prstGeom>
        </p:spPr>
      </p:pic>
      <p:sp>
        <p:nvSpPr>
          <p:cNvPr id="17" name="Freeform 16"/>
          <p:cNvSpPr/>
          <p:nvPr/>
        </p:nvSpPr>
        <p:spPr>
          <a:xfrm>
            <a:off x="2922931" y="3771295"/>
            <a:ext cx="442531" cy="938632"/>
          </a:xfrm>
          <a:custGeom>
            <a:avLst/>
            <a:gdLst>
              <a:gd name="connsiteX0" fmla="*/ 92039 w 516174"/>
              <a:gd name="connsiteY0" fmla="*/ 0 h 1398747"/>
              <a:gd name="connsiteX1" fmla="*/ 515414 w 516174"/>
              <a:gd name="connsiteY1" fmla="*/ 680969 h 1398747"/>
              <a:gd name="connsiteX2" fmla="*/ 0 w 516174"/>
              <a:gd name="connsiteY2" fmla="*/ 1398747 h 1398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16174" h="1398747">
                <a:moveTo>
                  <a:pt x="92039" y="0"/>
                </a:moveTo>
                <a:cubicBezTo>
                  <a:pt x="311396" y="223922"/>
                  <a:pt x="530754" y="447845"/>
                  <a:pt x="515414" y="680969"/>
                </a:cubicBezTo>
                <a:cubicBezTo>
                  <a:pt x="500074" y="914093"/>
                  <a:pt x="0" y="1398747"/>
                  <a:pt x="0" y="1398747"/>
                </a:cubicBezTo>
              </a:path>
            </a:pathLst>
          </a:custGeom>
          <a:ln w="76200" cmpd="sng">
            <a:solidFill>
              <a:schemeClr val="tx1"/>
            </a:solidFill>
            <a:headEnd type="none"/>
            <a:tailEnd type="triangle"/>
          </a:ln>
          <a:scene3d>
            <a:camera prst="orthographicFront">
              <a:rot lat="0" lon="0" rev="1200000"/>
            </a:camera>
            <a:lightRig rig="threePt" dir="t"/>
          </a:scene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>
            <a:off x="1082855" y="5003022"/>
            <a:ext cx="6150762" cy="774116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5037" y="4801197"/>
            <a:ext cx="1613377" cy="144800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9491" y="4524884"/>
            <a:ext cx="1301625" cy="172431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9725918">
            <a:off x="3941674" y="3420918"/>
            <a:ext cx="2117530" cy="1535209"/>
          </a:xfrm>
          <a:prstGeom prst="rect">
            <a:avLst/>
          </a:prstGeom>
        </p:spPr>
      </p:pic>
      <p:sp>
        <p:nvSpPr>
          <p:cNvPr id="24" name="Cloud Callout 23"/>
          <p:cNvSpPr/>
          <p:nvPr/>
        </p:nvSpPr>
        <p:spPr>
          <a:xfrm>
            <a:off x="4401259" y="1348133"/>
            <a:ext cx="2673778" cy="1635031"/>
          </a:xfrm>
          <a:prstGeom prst="cloudCallout">
            <a:avLst>
              <a:gd name="adj1" fmla="val -7452"/>
              <a:gd name="adj2" fmla="val 81169"/>
            </a:avLst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  <a:latin typeface="Helvetica"/>
                <a:cs typeface="Helvetica"/>
              </a:rPr>
              <a:t>?!?</a:t>
            </a:r>
            <a:endParaRPr lang="en-US" sz="4800" b="1" dirty="0">
              <a:solidFill>
                <a:srgbClr val="FF0000"/>
              </a:solidFill>
              <a:latin typeface="Helvetica"/>
              <a:cs typeface="Helvetica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975760" y="5146316"/>
            <a:ext cx="4332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Helvetica"/>
                <a:cs typeface="Helvetica"/>
              </a:rPr>
              <a:t>0VUIC9zZW5zaXRpdmU</a:t>
            </a:r>
            <a:endParaRPr lang="en-US" sz="2400" b="1" dirty="0">
              <a:latin typeface="Helvetica"/>
              <a:cs typeface="Helvetica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71930" y="4846981"/>
            <a:ext cx="1173699" cy="930157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D3B9F-2E96-F547-A977-3254DA291AF6}" type="slidenum">
              <a:rPr lang="en-US" smtClean="0"/>
              <a:t>2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075037" y="3923695"/>
            <a:ext cx="178109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Helvetica"/>
                <a:cs typeface="Helvetica"/>
              </a:rPr>
              <a:t>(</a:t>
            </a:r>
            <a:r>
              <a:rPr lang="en-US" sz="3200" dirty="0" err="1" smtClean="0">
                <a:latin typeface="Helvetica"/>
                <a:cs typeface="Helvetica"/>
              </a:rPr>
              <a:t>pk</a:t>
            </a:r>
            <a:r>
              <a:rPr lang="en-US" sz="3200" dirty="0" smtClean="0">
                <a:latin typeface="Helvetica"/>
                <a:cs typeface="Helvetica"/>
              </a:rPr>
              <a:t>, </a:t>
            </a:r>
            <a:r>
              <a:rPr lang="en-US" sz="3200" dirty="0" err="1" smtClean="0">
                <a:latin typeface="Helvetica"/>
                <a:cs typeface="Helvetica"/>
              </a:rPr>
              <a:t>sk</a:t>
            </a:r>
            <a:r>
              <a:rPr lang="en-US" sz="3200" dirty="0" smtClean="0">
                <a:latin typeface="Helvetica"/>
                <a:cs typeface="Helvetica"/>
              </a:rPr>
              <a:t>)</a:t>
            </a:r>
            <a:endParaRPr lang="en-US" sz="3200" dirty="0">
              <a:latin typeface="Helvetica"/>
              <a:cs typeface="Helvetica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54104" y="3923695"/>
            <a:ext cx="178109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Helvetica"/>
                <a:cs typeface="Helvetica"/>
              </a:rPr>
              <a:t>pk</a:t>
            </a:r>
            <a:endParaRPr lang="en-US" sz="3200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7629329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8" grpId="0" animBg="1"/>
      <p:bldP spid="17" grpId="0" animBg="1"/>
      <p:bldP spid="17" grpId="1" animBg="1"/>
      <p:bldP spid="15" grpId="0" animBg="1"/>
      <p:bldP spid="24" grpId="0" animBg="1"/>
      <p:bldP spid="25" grpId="0"/>
      <p:bldP spid="6" grpId="0"/>
      <p:bldP spid="1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D3B9F-2E96-F547-A977-3254DA291AF6}" type="slidenum">
              <a:rPr lang="en-US" smtClean="0"/>
              <a:t>20</a:t>
            </a:fld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390771" y="260504"/>
            <a:ext cx="2724962" cy="348176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90770" y="260504"/>
            <a:ext cx="272496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latin typeface="Helvetica"/>
                <a:cs typeface="Helvetica"/>
              </a:rPr>
              <a:t>S</a:t>
            </a:r>
            <a:r>
              <a:rPr lang="en-US" sz="3000" baseline="-25000" dirty="0" smtClean="0">
                <a:latin typeface="Helvetica"/>
                <a:cs typeface="Helvetica"/>
              </a:rPr>
              <a:t>X</a:t>
            </a:r>
            <a:endParaRPr lang="en-US" sz="3000" baseline="-25000" dirty="0">
              <a:latin typeface="Helvetica"/>
              <a:cs typeface="Helvetic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1377" y="878957"/>
            <a:ext cx="2146490" cy="523220"/>
          </a:xfrm>
          <a:prstGeom prst="rect">
            <a:avLst/>
          </a:prstGeom>
          <a:solidFill>
            <a:srgbClr val="F2F2F2"/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latin typeface="Helvetica"/>
                <a:cs typeface="Helvetica"/>
              </a:rPr>
              <a:t>r</a:t>
            </a:r>
            <a:r>
              <a:rPr lang="en-US" sz="2800" baseline="-25000" dirty="0" smtClean="0">
                <a:latin typeface="Helvetica"/>
                <a:cs typeface="Helvetica"/>
              </a:rPr>
              <a:t>1</a:t>
            </a:r>
            <a:endParaRPr lang="en-US" sz="2800" baseline="-25000" dirty="0">
              <a:latin typeface="Helvetica"/>
              <a:cs typeface="Helvetic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1377" y="1402177"/>
            <a:ext cx="2146490" cy="523220"/>
          </a:xfrm>
          <a:prstGeom prst="rect">
            <a:avLst/>
          </a:prstGeom>
          <a:solidFill>
            <a:srgbClr val="F2F2F2"/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latin typeface="Helvetica"/>
                <a:cs typeface="Helvetica"/>
              </a:rPr>
              <a:t>r</a:t>
            </a:r>
            <a:r>
              <a:rPr lang="en-US" sz="2800" baseline="-25000" dirty="0" smtClean="0">
                <a:latin typeface="Helvetica"/>
                <a:cs typeface="Helvetica"/>
              </a:rPr>
              <a:t>2</a:t>
            </a:r>
            <a:endParaRPr lang="en-US" sz="2800" baseline="-25000" dirty="0">
              <a:latin typeface="Helvetica"/>
              <a:cs typeface="Helvetic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1377" y="1925397"/>
            <a:ext cx="2146490" cy="523220"/>
          </a:xfrm>
          <a:prstGeom prst="rect">
            <a:avLst/>
          </a:prstGeom>
          <a:solidFill>
            <a:srgbClr val="F2F2F2"/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latin typeface="Helvetica"/>
                <a:cs typeface="Helvetica"/>
              </a:rPr>
              <a:t>r</a:t>
            </a:r>
            <a:r>
              <a:rPr lang="en-US" sz="2800" baseline="-25000" dirty="0" smtClean="0">
                <a:latin typeface="Helvetica"/>
                <a:cs typeface="Helvetica"/>
              </a:rPr>
              <a:t>3</a:t>
            </a:r>
            <a:endParaRPr lang="en-US" sz="2800" baseline="-25000" dirty="0">
              <a:latin typeface="Helvetica"/>
              <a:cs typeface="Helvetica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1377" y="2448617"/>
            <a:ext cx="2146490" cy="523220"/>
          </a:xfrm>
          <a:prstGeom prst="rect">
            <a:avLst/>
          </a:prstGeom>
          <a:solidFill>
            <a:srgbClr val="F2F2F2"/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latin typeface="Helvetica"/>
                <a:cs typeface="Helvetica"/>
              </a:rPr>
              <a:t>r</a:t>
            </a:r>
            <a:r>
              <a:rPr lang="en-US" sz="2800" baseline="-25000" dirty="0" smtClean="0">
                <a:latin typeface="Helvetica"/>
                <a:cs typeface="Helvetica"/>
              </a:rPr>
              <a:t>4</a:t>
            </a:r>
            <a:endParaRPr lang="en-US" sz="2800" baseline="-25000" dirty="0">
              <a:latin typeface="Helvetica"/>
              <a:cs typeface="Helvetic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81377" y="2971837"/>
            <a:ext cx="2146490" cy="523220"/>
          </a:xfrm>
          <a:prstGeom prst="rect">
            <a:avLst/>
          </a:prstGeom>
          <a:solidFill>
            <a:srgbClr val="F2F2F2"/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latin typeface="Helvetica"/>
                <a:cs typeface="Helvetica"/>
              </a:rPr>
              <a:t>r</a:t>
            </a:r>
            <a:r>
              <a:rPr lang="en-US" sz="2800" baseline="-25000" dirty="0" smtClean="0">
                <a:latin typeface="Helvetica"/>
                <a:cs typeface="Helvetica"/>
              </a:rPr>
              <a:t>5</a:t>
            </a:r>
            <a:endParaRPr lang="en-US" sz="2800" baseline="-25000" dirty="0">
              <a:latin typeface="Helvetica"/>
              <a:cs typeface="Helvetica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5961838" y="260504"/>
            <a:ext cx="2724962" cy="348176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961837" y="260504"/>
            <a:ext cx="272496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latin typeface="Helvetica"/>
                <a:cs typeface="Helvetica"/>
              </a:rPr>
              <a:t>S</a:t>
            </a:r>
            <a:r>
              <a:rPr lang="en-US" sz="3000" baseline="-25000" dirty="0">
                <a:latin typeface="Helvetica"/>
                <a:cs typeface="Helvetica"/>
              </a:rPr>
              <a:t>Y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252444" y="878957"/>
            <a:ext cx="2146490" cy="523220"/>
          </a:xfrm>
          <a:prstGeom prst="rect">
            <a:avLst/>
          </a:prstGeom>
          <a:solidFill>
            <a:srgbClr val="F2F2F2"/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Helvetica"/>
                <a:cs typeface="Helvetica"/>
              </a:rPr>
              <a:t>-</a:t>
            </a:r>
            <a:r>
              <a:rPr lang="en-US" sz="2800" i="1" dirty="0" smtClean="0">
                <a:latin typeface="Helvetica"/>
                <a:cs typeface="Helvetica"/>
              </a:rPr>
              <a:t>r</a:t>
            </a:r>
            <a:r>
              <a:rPr lang="en-US" sz="2800" baseline="-25000" dirty="0" smtClean="0">
                <a:latin typeface="Helvetica"/>
                <a:cs typeface="Helvetica"/>
              </a:rPr>
              <a:t>1</a:t>
            </a:r>
            <a:endParaRPr lang="en-US" sz="2800" baseline="-25000" dirty="0">
              <a:latin typeface="Helvetica"/>
              <a:cs typeface="Helvetica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252444" y="1402177"/>
            <a:ext cx="2146490" cy="523220"/>
          </a:xfrm>
          <a:prstGeom prst="rect">
            <a:avLst/>
          </a:prstGeom>
          <a:solidFill>
            <a:srgbClr val="F2F2F2"/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Helvetica"/>
                <a:cs typeface="Helvetica"/>
              </a:rPr>
              <a:t>-</a:t>
            </a:r>
            <a:r>
              <a:rPr lang="en-US" sz="2800" i="1" dirty="0" smtClean="0">
                <a:latin typeface="Helvetica"/>
                <a:cs typeface="Helvetica"/>
              </a:rPr>
              <a:t>r</a:t>
            </a:r>
            <a:r>
              <a:rPr lang="en-US" sz="2800" baseline="-25000" dirty="0" smtClean="0">
                <a:latin typeface="Helvetica"/>
                <a:cs typeface="Helvetica"/>
              </a:rPr>
              <a:t>2</a:t>
            </a:r>
            <a:endParaRPr lang="en-US" sz="2800" baseline="-25000" dirty="0">
              <a:latin typeface="Helvetica"/>
              <a:cs typeface="Helvetica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252444" y="1925397"/>
            <a:ext cx="2146490" cy="523220"/>
          </a:xfrm>
          <a:prstGeom prst="rect">
            <a:avLst/>
          </a:prstGeom>
          <a:solidFill>
            <a:srgbClr val="F2F2F2"/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Helvetica"/>
                <a:cs typeface="Helvetica"/>
              </a:rPr>
              <a:t>-</a:t>
            </a:r>
            <a:r>
              <a:rPr lang="en-US" sz="2800" i="1" dirty="0" smtClean="0">
                <a:latin typeface="Helvetica"/>
                <a:cs typeface="Helvetica"/>
              </a:rPr>
              <a:t>r</a:t>
            </a:r>
            <a:r>
              <a:rPr lang="en-US" sz="2800" baseline="-25000" dirty="0" smtClean="0">
                <a:latin typeface="Helvetica"/>
                <a:cs typeface="Helvetica"/>
              </a:rPr>
              <a:t>3</a:t>
            </a:r>
            <a:r>
              <a:rPr lang="en-US" sz="2800" dirty="0">
                <a:latin typeface="Helvetica"/>
                <a:cs typeface="Helvetica"/>
              </a:rPr>
              <a:t>+</a:t>
            </a:r>
            <a:r>
              <a:rPr lang="en-US" sz="2800" i="1" dirty="0" smtClean="0">
                <a:latin typeface="Helvetica"/>
                <a:cs typeface="Helvetica"/>
              </a:rPr>
              <a:t>m</a:t>
            </a:r>
            <a:r>
              <a:rPr lang="en-US" sz="2800" i="1" baseline="-25000" dirty="0" smtClean="0">
                <a:latin typeface="Helvetica"/>
                <a:cs typeface="Helvetica"/>
              </a:rPr>
              <a:t>A</a:t>
            </a:r>
            <a:endParaRPr lang="en-US" sz="2800" i="1" baseline="-25000" dirty="0">
              <a:latin typeface="Helvetica"/>
              <a:cs typeface="Helvetica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252444" y="2448617"/>
            <a:ext cx="2146490" cy="523220"/>
          </a:xfrm>
          <a:prstGeom prst="rect">
            <a:avLst/>
          </a:prstGeom>
          <a:solidFill>
            <a:srgbClr val="F2F2F2"/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Helvetica"/>
                <a:cs typeface="Helvetica"/>
              </a:rPr>
              <a:t>-</a:t>
            </a:r>
            <a:r>
              <a:rPr lang="en-US" sz="2800" i="1" dirty="0" smtClean="0">
                <a:latin typeface="Helvetica"/>
                <a:cs typeface="Helvetica"/>
              </a:rPr>
              <a:t>r</a:t>
            </a:r>
            <a:r>
              <a:rPr lang="en-US" sz="2800" baseline="-25000" dirty="0" smtClean="0">
                <a:latin typeface="Helvetica"/>
                <a:cs typeface="Helvetica"/>
              </a:rPr>
              <a:t>4</a:t>
            </a:r>
            <a:endParaRPr lang="en-US" sz="2800" baseline="-25000" dirty="0">
              <a:latin typeface="Helvetica"/>
              <a:cs typeface="Helvetica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252444" y="2971837"/>
            <a:ext cx="2146490" cy="523220"/>
          </a:xfrm>
          <a:prstGeom prst="rect">
            <a:avLst/>
          </a:prstGeom>
          <a:solidFill>
            <a:srgbClr val="F2F2F2"/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Helvetica"/>
                <a:cs typeface="Helvetica"/>
              </a:rPr>
              <a:t>-</a:t>
            </a:r>
            <a:r>
              <a:rPr lang="en-US" sz="2800" i="1" dirty="0" smtClean="0">
                <a:latin typeface="Helvetica"/>
                <a:cs typeface="Helvetica"/>
              </a:rPr>
              <a:t>r</a:t>
            </a:r>
            <a:r>
              <a:rPr lang="en-US" sz="2800" baseline="-25000" dirty="0" smtClean="0">
                <a:latin typeface="Helvetica"/>
                <a:cs typeface="Helvetica"/>
              </a:rPr>
              <a:t>5</a:t>
            </a:r>
            <a:endParaRPr lang="en-US" sz="2800" baseline="-25000" dirty="0">
              <a:latin typeface="Helvetica"/>
              <a:cs typeface="Helvetica"/>
            </a:endParaRPr>
          </a:p>
        </p:txBody>
      </p:sp>
      <p:sp>
        <p:nvSpPr>
          <p:cNvPr id="22" name="Title 21"/>
          <p:cNvSpPr txBox="1">
            <a:spLocks/>
          </p:cNvSpPr>
          <p:nvPr/>
        </p:nvSpPr>
        <p:spPr>
          <a:xfrm>
            <a:off x="5706532" y="5017559"/>
            <a:ext cx="3437467" cy="1557867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Helvetica"/>
                <a:ea typeface="+mj-ea"/>
                <a:cs typeface="+mj-cs"/>
              </a:defRPr>
            </a:lvl1pPr>
          </a:lstStyle>
          <a:p>
            <a:pPr algn="r"/>
            <a:r>
              <a:rPr lang="en-US" dirty="0" smtClean="0"/>
              <a:t>“Straw man”</a:t>
            </a:r>
            <a:br>
              <a:rPr lang="en-US" dirty="0" smtClean="0"/>
            </a:br>
            <a:r>
              <a:rPr lang="en-US" dirty="0" smtClean="0"/>
              <a:t>Scheme</a:t>
            </a:r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40735636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D3B9F-2E96-F547-A977-3254DA291AF6}" type="slidenum">
              <a:rPr lang="en-US" smtClean="0"/>
              <a:t>21</a:t>
            </a:fld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390771" y="260504"/>
            <a:ext cx="2724962" cy="348176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90770" y="260504"/>
            <a:ext cx="272496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latin typeface="Helvetica"/>
                <a:cs typeface="Helvetica"/>
              </a:rPr>
              <a:t>S</a:t>
            </a:r>
            <a:r>
              <a:rPr lang="en-US" sz="3000" baseline="-25000" dirty="0" smtClean="0">
                <a:latin typeface="Helvetica"/>
                <a:cs typeface="Helvetica"/>
              </a:rPr>
              <a:t>X</a:t>
            </a:r>
            <a:endParaRPr lang="en-US" sz="3000" baseline="-25000" dirty="0">
              <a:latin typeface="Helvetica"/>
              <a:cs typeface="Helvetic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1377" y="878957"/>
            <a:ext cx="2146490" cy="523220"/>
          </a:xfrm>
          <a:prstGeom prst="rect">
            <a:avLst/>
          </a:prstGeom>
          <a:solidFill>
            <a:srgbClr val="F2F2F2"/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latin typeface="Helvetica"/>
                <a:cs typeface="Helvetica"/>
              </a:rPr>
              <a:t>r</a:t>
            </a:r>
            <a:r>
              <a:rPr lang="en-US" sz="2800" baseline="-25000" dirty="0" smtClean="0">
                <a:latin typeface="Helvetica"/>
                <a:cs typeface="Helvetica"/>
              </a:rPr>
              <a:t>1</a:t>
            </a:r>
            <a:endParaRPr lang="en-US" sz="2800" baseline="-25000" dirty="0">
              <a:latin typeface="Helvetica"/>
              <a:cs typeface="Helvetic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1377" y="1402177"/>
            <a:ext cx="2146490" cy="523220"/>
          </a:xfrm>
          <a:prstGeom prst="rect">
            <a:avLst/>
          </a:prstGeom>
          <a:solidFill>
            <a:srgbClr val="F2F2F2"/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latin typeface="Helvetica"/>
                <a:cs typeface="Helvetica"/>
              </a:rPr>
              <a:t>r</a:t>
            </a:r>
            <a:r>
              <a:rPr lang="en-US" sz="2800" baseline="-25000" dirty="0" smtClean="0">
                <a:latin typeface="Helvetica"/>
                <a:cs typeface="Helvetica"/>
              </a:rPr>
              <a:t>2</a:t>
            </a:r>
            <a:endParaRPr lang="en-US" sz="2800" baseline="-25000" dirty="0">
              <a:latin typeface="Helvetica"/>
              <a:cs typeface="Helvetic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1377" y="1925397"/>
            <a:ext cx="2146490" cy="523220"/>
          </a:xfrm>
          <a:prstGeom prst="rect">
            <a:avLst/>
          </a:prstGeom>
          <a:solidFill>
            <a:srgbClr val="F2F2F2"/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latin typeface="Helvetica"/>
                <a:cs typeface="Helvetica"/>
              </a:rPr>
              <a:t>r</a:t>
            </a:r>
            <a:r>
              <a:rPr lang="en-US" sz="2800" baseline="-25000" dirty="0" smtClean="0">
                <a:latin typeface="Helvetica"/>
                <a:cs typeface="Helvetica"/>
              </a:rPr>
              <a:t>3</a:t>
            </a:r>
            <a:endParaRPr lang="en-US" sz="2800" baseline="-25000" dirty="0">
              <a:latin typeface="Helvetica"/>
              <a:cs typeface="Helvetica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1377" y="2448617"/>
            <a:ext cx="2146490" cy="523220"/>
          </a:xfrm>
          <a:prstGeom prst="rect">
            <a:avLst/>
          </a:prstGeom>
          <a:solidFill>
            <a:srgbClr val="F2F2F2"/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latin typeface="Helvetica"/>
                <a:cs typeface="Helvetica"/>
              </a:rPr>
              <a:t>r</a:t>
            </a:r>
            <a:r>
              <a:rPr lang="en-US" sz="2800" baseline="-25000" dirty="0" smtClean="0">
                <a:latin typeface="Helvetica"/>
                <a:cs typeface="Helvetica"/>
              </a:rPr>
              <a:t>4</a:t>
            </a:r>
            <a:endParaRPr lang="en-US" sz="2800" baseline="-25000" dirty="0">
              <a:latin typeface="Helvetica"/>
              <a:cs typeface="Helvetic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81377" y="2971837"/>
            <a:ext cx="2146490" cy="523220"/>
          </a:xfrm>
          <a:prstGeom prst="rect">
            <a:avLst/>
          </a:prstGeom>
          <a:solidFill>
            <a:srgbClr val="F2F2F2"/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latin typeface="Helvetica"/>
                <a:cs typeface="Helvetica"/>
              </a:rPr>
              <a:t>r</a:t>
            </a:r>
            <a:r>
              <a:rPr lang="en-US" sz="2800" baseline="-25000" dirty="0" smtClean="0">
                <a:latin typeface="Helvetica"/>
                <a:cs typeface="Helvetica"/>
              </a:rPr>
              <a:t>5</a:t>
            </a:r>
            <a:endParaRPr lang="en-US" sz="2800" baseline="-25000" dirty="0">
              <a:latin typeface="Helvetica"/>
              <a:cs typeface="Helvetica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5961838" y="260504"/>
            <a:ext cx="2724962" cy="348176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961837" y="260504"/>
            <a:ext cx="272496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latin typeface="Helvetica"/>
                <a:cs typeface="Helvetica"/>
              </a:rPr>
              <a:t>S</a:t>
            </a:r>
            <a:r>
              <a:rPr lang="en-US" sz="3000" baseline="-25000" dirty="0">
                <a:latin typeface="Helvetica"/>
                <a:cs typeface="Helvetica"/>
              </a:rPr>
              <a:t>Y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252444" y="878957"/>
            <a:ext cx="2146490" cy="523220"/>
          </a:xfrm>
          <a:prstGeom prst="rect">
            <a:avLst/>
          </a:prstGeom>
          <a:solidFill>
            <a:srgbClr val="F2F2F2"/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Helvetica"/>
                <a:cs typeface="Helvetica"/>
              </a:rPr>
              <a:t>-</a:t>
            </a:r>
            <a:r>
              <a:rPr lang="en-US" sz="2800" i="1" dirty="0" smtClean="0">
                <a:latin typeface="Helvetica"/>
                <a:cs typeface="Helvetica"/>
              </a:rPr>
              <a:t>r</a:t>
            </a:r>
            <a:r>
              <a:rPr lang="en-US" sz="2800" baseline="-25000" dirty="0" smtClean="0">
                <a:latin typeface="Helvetica"/>
                <a:cs typeface="Helvetica"/>
              </a:rPr>
              <a:t>1</a:t>
            </a:r>
            <a:endParaRPr lang="en-US" sz="2800" baseline="-25000" dirty="0">
              <a:latin typeface="Helvetica"/>
              <a:cs typeface="Helvetica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252444" y="1402177"/>
            <a:ext cx="2146490" cy="523220"/>
          </a:xfrm>
          <a:prstGeom prst="rect">
            <a:avLst/>
          </a:prstGeom>
          <a:solidFill>
            <a:srgbClr val="F2F2F2"/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Helvetica"/>
                <a:cs typeface="Helvetica"/>
              </a:rPr>
              <a:t>-</a:t>
            </a:r>
            <a:r>
              <a:rPr lang="en-US" sz="2800" i="1" dirty="0" smtClean="0">
                <a:latin typeface="Helvetica"/>
                <a:cs typeface="Helvetica"/>
              </a:rPr>
              <a:t>r</a:t>
            </a:r>
            <a:r>
              <a:rPr lang="en-US" sz="2800" baseline="-25000" dirty="0" smtClean="0">
                <a:latin typeface="Helvetica"/>
                <a:cs typeface="Helvetica"/>
              </a:rPr>
              <a:t>2</a:t>
            </a:r>
            <a:endParaRPr lang="en-US" sz="2800" baseline="-25000" dirty="0">
              <a:latin typeface="Helvetica"/>
              <a:cs typeface="Helvetica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252444" y="1925397"/>
            <a:ext cx="2146490" cy="523220"/>
          </a:xfrm>
          <a:prstGeom prst="rect">
            <a:avLst/>
          </a:prstGeom>
          <a:solidFill>
            <a:srgbClr val="F2F2F2"/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Helvetica"/>
                <a:cs typeface="Helvetica"/>
              </a:rPr>
              <a:t>-</a:t>
            </a:r>
            <a:r>
              <a:rPr lang="en-US" sz="2800" i="1" dirty="0" smtClean="0">
                <a:latin typeface="Helvetica"/>
                <a:cs typeface="Helvetica"/>
              </a:rPr>
              <a:t>r</a:t>
            </a:r>
            <a:r>
              <a:rPr lang="en-US" sz="2800" baseline="-25000" dirty="0" smtClean="0">
                <a:latin typeface="Helvetica"/>
                <a:cs typeface="Helvetica"/>
              </a:rPr>
              <a:t>3</a:t>
            </a:r>
            <a:r>
              <a:rPr lang="en-US" sz="2800" dirty="0">
                <a:latin typeface="Helvetica"/>
                <a:cs typeface="Helvetica"/>
              </a:rPr>
              <a:t>+</a:t>
            </a:r>
            <a:r>
              <a:rPr lang="en-US" sz="2800" i="1" dirty="0" smtClean="0">
                <a:latin typeface="Helvetica"/>
                <a:cs typeface="Helvetica"/>
              </a:rPr>
              <a:t>m</a:t>
            </a:r>
            <a:r>
              <a:rPr lang="en-US" sz="2800" i="1" baseline="-25000" dirty="0" smtClean="0">
                <a:latin typeface="Helvetica"/>
                <a:cs typeface="Helvetica"/>
              </a:rPr>
              <a:t>A</a:t>
            </a:r>
            <a:endParaRPr lang="en-US" sz="2800" i="1" baseline="-25000" dirty="0">
              <a:latin typeface="Helvetica"/>
              <a:cs typeface="Helvetica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252444" y="2448617"/>
            <a:ext cx="2146490" cy="523220"/>
          </a:xfrm>
          <a:prstGeom prst="rect">
            <a:avLst/>
          </a:prstGeom>
          <a:solidFill>
            <a:srgbClr val="F2F2F2"/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Helvetica"/>
                <a:cs typeface="Helvetica"/>
              </a:rPr>
              <a:t>-</a:t>
            </a:r>
            <a:r>
              <a:rPr lang="en-US" sz="2800" i="1" dirty="0" smtClean="0">
                <a:latin typeface="Helvetica"/>
                <a:cs typeface="Helvetica"/>
              </a:rPr>
              <a:t>r</a:t>
            </a:r>
            <a:r>
              <a:rPr lang="en-US" sz="2800" baseline="-25000" dirty="0" smtClean="0">
                <a:latin typeface="Helvetica"/>
                <a:cs typeface="Helvetica"/>
              </a:rPr>
              <a:t>4</a:t>
            </a:r>
            <a:endParaRPr lang="en-US" sz="2800" baseline="-25000" dirty="0">
              <a:latin typeface="Helvetica"/>
              <a:cs typeface="Helvetica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252444" y="2971837"/>
            <a:ext cx="2146490" cy="523220"/>
          </a:xfrm>
          <a:prstGeom prst="rect">
            <a:avLst/>
          </a:prstGeom>
          <a:solidFill>
            <a:srgbClr val="F2F2F2"/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Helvetica"/>
                <a:cs typeface="Helvetica"/>
              </a:rPr>
              <a:t>-</a:t>
            </a:r>
            <a:r>
              <a:rPr lang="en-US" sz="2800" i="1" dirty="0" smtClean="0">
                <a:latin typeface="Helvetica"/>
                <a:cs typeface="Helvetica"/>
              </a:rPr>
              <a:t>r</a:t>
            </a:r>
            <a:r>
              <a:rPr lang="en-US" sz="2800" baseline="-25000" dirty="0" smtClean="0">
                <a:latin typeface="Helvetica"/>
                <a:cs typeface="Helvetica"/>
              </a:rPr>
              <a:t>5</a:t>
            </a:r>
            <a:endParaRPr lang="en-US" sz="2800" baseline="-25000" dirty="0">
              <a:latin typeface="Helvetica"/>
              <a:cs typeface="Helvetica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996" y="4693149"/>
            <a:ext cx="1613377" cy="1448006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2440422" y="4205500"/>
            <a:ext cx="774890" cy="523220"/>
          </a:xfrm>
          <a:prstGeom prst="rect">
            <a:avLst/>
          </a:prstGeom>
          <a:solidFill>
            <a:srgbClr val="F2F2F2"/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Helvetica"/>
                <a:cs typeface="Helvetica"/>
              </a:rPr>
              <a:t>0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440422" y="4728720"/>
            <a:ext cx="774890" cy="523220"/>
          </a:xfrm>
          <a:prstGeom prst="rect">
            <a:avLst/>
          </a:prstGeom>
          <a:solidFill>
            <a:srgbClr val="F2F2F2"/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Helvetica"/>
                <a:cs typeface="Helvetica"/>
              </a:rPr>
              <a:t>0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440422" y="5251940"/>
            <a:ext cx="774890" cy="523220"/>
          </a:xfrm>
          <a:prstGeom prst="rect">
            <a:avLst/>
          </a:prstGeom>
          <a:solidFill>
            <a:srgbClr val="F2F2F2"/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Helvetica"/>
                <a:cs typeface="Helvetica"/>
              </a:rPr>
              <a:t>0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440422" y="5775160"/>
            <a:ext cx="774890" cy="523220"/>
          </a:xfrm>
          <a:prstGeom prst="rect">
            <a:avLst/>
          </a:prstGeom>
          <a:solidFill>
            <a:srgbClr val="F2F2F2"/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Helvetica"/>
                <a:cs typeface="Helvetica"/>
              </a:rPr>
              <a:t>0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440422" y="6298380"/>
            <a:ext cx="774890" cy="523220"/>
          </a:xfrm>
          <a:prstGeom prst="rect">
            <a:avLst/>
          </a:prstGeom>
          <a:solidFill>
            <a:srgbClr val="F2F2F2"/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err="1" smtClean="0">
                <a:latin typeface="Helvetica"/>
                <a:cs typeface="Helvetica"/>
              </a:rPr>
              <a:t>m</a:t>
            </a:r>
            <a:r>
              <a:rPr lang="en-US" sz="2800" i="1" baseline="-25000" dirty="0" err="1" smtClean="0">
                <a:latin typeface="Helvetica"/>
                <a:cs typeface="Helvetica"/>
              </a:rPr>
              <a:t>B</a:t>
            </a:r>
            <a:endParaRPr lang="en-US" sz="2800" i="1" baseline="-25000" dirty="0">
              <a:latin typeface="Helvetica"/>
              <a:cs typeface="Helvetica"/>
            </a:endParaRPr>
          </a:p>
        </p:txBody>
      </p:sp>
      <p:sp>
        <p:nvSpPr>
          <p:cNvPr id="28" name="Title 21"/>
          <p:cNvSpPr txBox="1">
            <a:spLocks/>
          </p:cNvSpPr>
          <p:nvPr/>
        </p:nvSpPr>
        <p:spPr>
          <a:xfrm>
            <a:off x="5706532" y="5017559"/>
            <a:ext cx="3437467" cy="1557867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Helvetica"/>
                <a:ea typeface="+mj-ea"/>
                <a:cs typeface="+mj-cs"/>
              </a:defRPr>
            </a:lvl1pPr>
          </a:lstStyle>
          <a:p>
            <a:pPr algn="r"/>
            <a:r>
              <a:rPr lang="en-US" dirty="0" smtClean="0"/>
              <a:t>“Straw man”</a:t>
            </a:r>
            <a:br>
              <a:rPr lang="en-US" dirty="0" smtClean="0"/>
            </a:br>
            <a:r>
              <a:rPr lang="en-US" dirty="0" smtClean="0"/>
              <a:t>Scheme</a:t>
            </a:r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19415358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tle 21"/>
          <p:cNvSpPr txBox="1">
            <a:spLocks/>
          </p:cNvSpPr>
          <p:nvPr/>
        </p:nvSpPr>
        <p:spPr>
          <a:xfrm>
            <a:off x="5706532" y="5017559"/>
            <a:ext cx="3437467" cy="1557867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Helvetica"/>
                <a:ea typeface="+mj-ea"/>
                <a:cs typeface="+mj-cs"/>
              </a:defRPr>
            </a:lvl1pPr>
          </a:lstStyle>
          <a:p>
            <a:pPr algn="r"/>
            <a:r>
              <a:rPr lang="en-US" dirty="0" smtClean="0"/>
              <a:t>“Straw man”</a:t>
            </a:r>
            <a:br>
              <a:rPr lang="en-US" dirty="0" smtClean="0"/>
            </a:br>
            <a:r>
              <a:rPr lang="en-US" dirty="0" smtClean="0"/>
              <a:t>Scheme</a:t>
            </a:r>
            <a:endParaRPr lang="en-US" sz="27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D3B9F-2E96-F547-A977-3254DA291AF6}" type="slidenum">
              <a:rPr lang="en-US" smtClean="0"/>
              <a:t>22</a:t>
            </a:fld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390771" y="260504"/>
            <a:ext cx="2724962" cy="348176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90770" y="260504"/>
            <a:ext cx="272496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latin typeface="Helvetica"/>
                <a:cs typeface="Helvetica"/>
              </a:rPr>
              <a:t>S</a:t>
            </a:r>
            <a:r>
              <a:rPr lang="en-US" sz="3000" baseline="-25000" dirty="0" smtClean="0">
                <a:latin typeface="Helvetica"/>
                <a:cs typeface="Helvetica"/>
              </a:rPr>
              <a:t>X</a:t>
            </a:r>
            <a:endParaRPr lang="en-US" sz="3000" baseline="-25000" dirty="0">
              <a:latin typeface="Helvetica"/>
              <a:cs typeface="Helvetic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1377" y="878957"/>
            <a:ext cx="2146490" cy="523220"/>
          </a:xfrm>
          <a:prstGeom prst="rect">
            <a:avLst/>
          </a:prstGeom>
          <a:solidFill>
            <a:srgbClr val="F2F2F2"/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latin typeface="Helvetica"/>
                <a:cs typeface="Helvetica"/>
              </a:rPr>
              <a:t>r</a:t>
            </a:r>
            <a:r>
              <a:rPr lang="en-US" sz="2800" baseline="-25000" dirty="0" smtClean="0">
                <a:latin typeface="Helvetica"/>
                <a:cs typeface="Helvetica"/>
              </a:rPr>
              <a:t>1</a:t>
            </a:r>
            <a:endParaRPr lang="en-US" sz="2800" baseline="-25000" dirty="0">
              <a:latin typeface="Helvetica"/>
              <a:cs typeface="Helvetic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1377" y="1402177"/>
            <a:ext cx="2146490" cy="523220"/>
          </a:xfrm>
          <a:prstGeom prst="rect">
            <a:avLst/>
          </a:prstGeom>
          <a:solidFill>
            <a:srgbClr val="F2F2F2"/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latin typeface="Helvetica"/>
                <a:cs typeface="Helvetica"/>
              </a:rPr>
              <a:t>r</a:t>
            </a:r>
            <a:r>
              <a:rPr lang="en-US" sz="2800" baseline="-25000" dirty="0" smtClean="0">
                <a:latin typeface="Helvetica"/>
                <a:cs typeface="Helvetica"/>
              </a:rPr>
              <a:t>2</a:t>
            </a:r>
            <a:endParaRPr lang="en-US" sz="2800" baseline="-25000" dirty="0">
              <a:latin typeface="Helvetica"/>
              <a:cs typeface="Helvetic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1377" y="1925397"/>
            <a:ext cx="2146490" cy="523220"/>
          </a:xfrm>
          <a:prstGeom prst="rect">
            <a:avLst/>
          </a:prstGeom>
          <a:solidFill>
            <a:srgbClr val="F2F2F2"/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latin typeface="Helvetica"/>
                <a:cs typeface="Helvetica"/>
              </a:rPr>
              <a:t>r</a:t>
            </a:r>
            <a:r>
              <a:rPr lang="en-US" sz="2800" baseline="-25000" dirty="0" smtClean="0">
                <a:latin typeface="Helvetica"/>
                <a:cs typeface="Helvetica"/>
              </a:rPr>
              <a:t>3</a:t>
            </a:r>
            <a:endParaRPr lang="en-US" sz="2800" baseline="-25000" dirty="0">
              <a:latin typeface="Helvetica"/>
              <a:cs typeface="Helvetica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1377" y="2448617"/>
            <a:ext cx="2146490" cy="523220"/>
          </a:xfrm>
          <a:prstGeom prst="rect">
            <a:avLst/>
          </a:prstGeom>
          <a:solidFill>
            <a:srgbClr val="F2F2F2"/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latin typeface="Helvetica"/>
                <a:cs typeface="Helvetica"/>
              </a:rPr>
              <a:t>r</a:t>
            </a:r>
            <a:r>
              <a:rPr lang="en-US" sz="2800" baseline="-25000" dirty="0" smtClean="0">
                <a:latin typeface="Helvetica"/>
                <a:cs typeface="Helvetica"/>
              </a:rPr>
              <a:t>4</a:t>
            </a:r>
            <a:endParaRPr lang="en-US" sz="2800" baseline="-25000" dirty="0">
              <a:latin typeface="Helvetica"/>
              <a:cs typeface="Helvetic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81377" y="2971837"/>
            <a:ext cx="2146490" cy="523220"/>
          </a:xfrm>
          <a:prstGeom prst="rect">
            <a:avLst/>
          </a:prstGeom>
          <a:solidFill>
            <a:srgbClr val="F2F2F2"/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latin typeface="Helvetica"/>
                <a:cs typeface="Helvetica"/>
              </a:rPr>
              <a:t>r</a:t>
            </a:r>
            <a:r>
              <a:rPr lang="en-US" sz="2800" baseline="-25000" dirty="0" smtClean="0">
                <a:latin typeface="Helvetica"/>
                <a:cs typeface="Helvetica"/>
              </a:rPr>
              <a:t>5</a:t>
            </a:r>
            <a:endParaRPr lang="en-US" sz="2800" baseline="-25000" dirty="0">
              <a:latin typeface="Helvetica"/>
              <a:cs typeface="Helvetica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5961838" y="260504"/>
            <a:ext cx="2724962" cy="348176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961837" y="260504"/>
            <a:ext cx="272496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latin typeface="Helvetica"/>
                <a:cs typeface="Helvetica"/>
              </a:rPr>
              <a:t>S</a:t>
            </a:r>
            <a:r>
              <a:rPr lang="en-US" sz="3000" baseline="-25000" dirty="0">
                <a:latin typeface="Helvetica"/>
                <a:cs typeface="Helvetica"/>
              </a:rPr>
              <a:t>Y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252444" y="878957"/>
            <a:ext cx="2146490" cy="523220"/>
          </a:xfrm>
          <a:prstGeom prst="rect">
            <a:avLst/>
          </a:prstGeom>
          <a:solidFill>
            <a:srgbClr val="F2F2F2"/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Helvetica"/>
                <a:cs typeface="Helvetica"/>
              </a:rPr>
              <a:t>-</a:t>
            </a:r>
            <a:r>
              <a:rPr lang="en-US" sz="2800" i="1" dirty="0" smtClean="0">
                <a:latin typeface="Helvetica"/>
                <a:cs typeface="Helvetica"/>
              </a:rPr>
              <a:t>r</a:t>
            </a:r>
            <a:r>
              <a:rPr lang="en-US" sz="2800" baseline="-25000" dirty="0" smtClean="0">
                <a:latin typeface="Helvetica"/>
                <a:cs typeface="Helvetica"/>
              </a:rPr>
              <a:t>1</a:t>
            </a:r>
            <a:endParaRPr lang="en-US" sz="2800" baseline="-25000" dirty="0">
              <a:latin typeface="Helvetica"/>
              <a:cs typeface="Helvetica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252444" y="1402177"/>
            <a:ext cx="2146490" cy="523220"/>
          </a:xfrm>
          <a:prstGeom prst="rect">
            <a:avLst/>
          </a:prstGeom>
          <a:solidFill>
            <a:srgbClr val="F2F2F2"/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Helvetica"/>
                <a:cs typeface="Helvetica"/>
              </a:rPr>
              <a:t>-</a:t>
            </a:r>
            <a:r>
              <a:rPr lang="en-US" sz="2800" i="1" dirty="0" smtClean="0">
                <a:latin typeface="Helvetica"/>
                <a:cs typeface="Helvetica"/>
              </a:rPr>
              <a:t>r</a:t>
            </a:r>
            <a:r>
              <a:rPr lang="en-US" sz="2800" baseline="-25000" dirty="0" smtClean="0">
                <a:latin typeface="Helvetica"/>
                <a:cs typeface="Helvetica"/>
              </a:rPr>
              <a:t>2</a:t>
            </a:r>
            <a:endParaRPr lang="en-US" sz="2800" baseline="-25000" dirty="0">
              <a:latin typeface="Helvetica"/>
              <a:cs typeface="Helvetica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252444" y="1925397"/>
            <a:ext cx="2146490" cy="523220"/>
          </a:xfrm>
          <a:prstGeom prst="rect">
            <a:avLst/>
          </a:prstGeom>
          <a:solidFill>
            <a:srgbClr val="F2F2F2"/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Helvetica"/>
                <a:cs typeface="Helvetica"/>
              </a:rPr>
              <a:t>-</a:t>
            </a:r>
            <a:r>
              <a:rPr lang="en-US" sz="2800" i="1" dirty="0" smtClean="0">
                <a:latin typeface="Helvetica"/>
                <a:cs typeface="Helvetica"/>
              </a:rPr>
              <a:t>r</a:t>
            </a:r>
            <a:r>
              <a:rPr lang="en-US" sz="2800" baseline="-25000" dirty="0" smtClean="0">
                <a:latin typeface="Helvetica"/>
                <a:cs typeface="Helvetica"/>
              </a:rPr>
              <a:t>3</a:t>
            </a:r>
            <a:r>
              <a:rPr lang="en-US" sz="2800" dirty="0">
                <a:latin typeface="Helvetica"/>
                <a:cs typeface="Helvetica"/>
              </a:rPr>
              <a:t>+</a:t>
            </a:r>
            <a:r>
              <a:rPr lang="en-US" sz="2800" i="1" dirty="0" smtClean="0">
                <a:latin typeface="Helvetica"/>
                <a:cs typeface="Helvetica"/>
              </a:rPr>
              <a:t>m</a:t>
            </a:r>
            <a:r>
              <a:rPr lang="en-US" sz="2800" i="1" baseline="-25000" dirty="0" smtClean="0">
                <a:latin typeface="Helvetica"/>
                <a:cs typeface="Helvetica"/>
              </a:rPr>
              <a:t>A</a:t>
            </a:r>
            <a:endParaRPr lang="en-US" sz="2800" i="1" baseline="-25000" dirty="0">
              <a:latin typeface="Helvetica"/>
              <a:cs typeface="Helvetica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252444" y="2448617"/>
            <a:ext cx="2146490" cy="523220"/>
          </a:xfrm>
          <a:prstGeom prst="rect">
            <a:avLst/>
          </a:prstGeom>
          <a:solidFill>
            <a:srgbClr val="F2F2F2"/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Helvetica"/>
                <a:cs typeface="Helvetica"/>
              </a:rPr>
              <a:t>-</a:t>
            </a:r>
            <a:r>
              <a:rPr lang="en-US" sz="2800" i="1" dirty="0" smtClean="0">
                <a:latin typeface="Helvetica"/>
                <a:cs typeface="Helvetica"/>
              </a:rPr>
              <a:t>r</a:t>
            </a:r>
            <a:r>
              <a:rPr lang="en-US" sz="2800" baseline="-25000" dirty="0" smtClean="0">
                <a:latin typeface="Helvetica"/>
                <a:cs typeface="Helvetica"/>
              </a:rPr>
              <a:t>4</a:t>
            </a:r>
            <a:endParaRPr lang="en-US" sz="2800" baseline="-25000" dirty="0">
              <a:latin typeface="Helvetica"/>
              <a:cs typeface="Helvetica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252444" y="2971837"/>
            <a:ext cx="2146490" cy="523220"/>
          </a:xfrm>
          <a:prstGeom prst="rect">
            <a:avLst/>
          </a:prstGeom>
          <a:solidFill>
            <a:srgbClr val="F2F2F2"/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Helvetica"/>
                <a:cs typeface="Helvetica"/>
              </a:rPr>
              <a:t>-</a:t>
            </a:r>
            <a:r>
              <a:rPr lang="en-US" sz="2800" i="1" dirty="0" smtClean="0">
                <a:latin typeface="Helvetica"/>
                <a:cs typeface="Helvetica"/>
              </a:rPr>
              <a:t>r</a:t>
            </a:r>
            <a:r>
              <a:rPr lang="en-US" sz="2800" baseline="-25000" dirty="0" smtClean="0">
                <a:latin typeface="Helvetica"/>
                <a:cs typeface="Helvetica"/>
              </a:rPr>
              <a:t>5</a:t>
            </a:r>
            <a:endParaRPr lang="en-US" sz="2800" baseline="-25000" dirty="0">
              <a:latin typeface="Helvetica"/>
              <a:cs typeface="Helvetica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996" y="4693149"/>
            <a:ext cx="1613377" cy="1448006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2440422" y="4205500"/>
            <a:ext cx="774890" cy="523220"/>
          </a:xfrm>
          <a:prstGeom prst="rect">
            <a:avLst/>
          </a:prstGeom>
          <a:solidFill>
            <a:srgbClr val="F2F2F2"/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Helvetica"/>
                <a:cs typeface="Helvetica"/>
              </a:rPr>
              <a:t>0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440422" y="4728720"/>
            <a:ext cx="774890" cy="523220"/>
          </a:xfrm>
          <a:prstGeom prst="rect">
            <a:avLst/>
          </a:prstGeom>
          <a:solidFill>
            <a:srgbClr val="F2F2F2"/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Helvetica"/>
                <a:cs typeface="Helvetica"/>
              </a:rPr>
              <a:t>0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440422" y="5251940"/>
            <a:ext cx="774890" cy="523220"/>
          </a:xfrm>
          <a:prstGeom prst="rect">
            <a:avLst/>
          </a:prstGeom>
          <a:solidFill>
            <a:srgbClr val="F2F2F2"/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Helvetica"/>
                <a:cs typeface="Helvetica"/>
              </a:rPr>
              <a:t>0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440422" y="5775160"/>
            <a:ext cx="774890" cy="523220"/>
          </a:xfrm>
          <a:prstGeom prst="rect">
            <a:avLst/>
          </a:prstGeom>
          <a:solidFill>
            <a:srgbClr val="F2F2F2"/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Helvetica"/>
                <a:cs typeface="Helvetica"/>
              </a:rPr>
              <a:t>0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440422" y="6298380"/>
            <a:ext cx="774890" cy="523220"/>
          </a:xfrm>
          <a:prstGeom prst="rect">
            <a:avLst/>
          </a:prstGeom>
          <a:solidFill>
            <a:srgbClr val="F2F2F2"/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err="1" smtClean="0">
                <a:latin typeface="Helvetica"/>
                <a:cs typeface="Helvetica"/>
              </a:rPr>
              <a:t>m</a:t>
            </a:r>
            <a:r>
              <a:rPr lang="en-US" sz="2800" i="1" baseline="-25000" dirty="0" err="1" smtClean="0">
                <a:latin typeface="Helvetica"/>
                <a:cs typeface="Helvetica"/>
              </a:rPr>
              <a:t>B</a:t>
            </a:r>
            <a:endParaRPr lang="en-US" sz="2800" i="1" baseline="-25000" dirty="0">
              <a:latin typeface="Helvetica"/>
              <a:cs typeface="Helvetica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013200" y="4205500"/>
            <a:ext cx="774890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>
                <a:latin typeface="Helvetica"/>
                <a:cs typeface="Helvetica"/>
              </a:rPr>
              <a:t>s</a:t>
            </a:r>
            <a:r>
              <a:rPr lang="en-US" sz="2800" baseline="-25000" dirty="0" smtClean="0">
                <a:latin typeface="Helvetica"/>
                <a:cs typeface="Helvetica"/>
              </a:rPr>
              <a:t>1</a:t>
            </a:r>
            <a:endParaRPr lang="en-US" sz="2800" baseline="-25000" dirty="0">
              <a:latin typeface="Helvetica"/>
              <a:cs typeface="Helvetica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013200" y="4728720"/>
            <a:ext cx="774890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>
                <a:latin typeface="Helvetica"/>
                <a:cs typeface="Helvetica"/>
              </a:rPr>
              <a:t>s</a:t>
            </a:r>
            <a:r>
              <a:rPr lang="en-US" sz="2800" baseline="-25000" dirty="0" smtClean="0">
                <a:latin typeface="Helvetica"/>
                <a:cs typeface="Helvetica"/>
              </a:rPr>
              <a:t>2</a:t>
            </a:r>
            <a:endParaRPr lang="en-US" sz="2800" baseline="-25000" dirty="0">
              <a:latin typeface="Helvetica"/>
              <a:cs typeface="Helvetica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013200" y="5251940"/>
            <a:ext cx="774890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>
                <a:latin typeface="Helvetica"/>
                <a:cs typeface="Helvetica"/>
              </a:rPr>
              <a:t>s</a:t>
            </a:r>
            <a:r>
              <a:rPr lang="en-US" sz="2800" baseline="-25000" dirty="0" smtClean="0">
                <a:latin typeface="Helvetica"/>
                <a:cs typeface="Helvetica"/>
              </a:rPr>
              <a:t>3</a:t>
            </a:r>
            <a:endParaRPr lang="en-US" sz="2800" baseline="-25000" dirty="0">
              <a:latin typeface="Helvetica"/>
              <a:cs typeface="Helvetica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013200" y="5775160"/>
            <a:ext cx="774890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>
                <a:latin typeface="Helvetica"/>
                <a:cs typeface="Helvetica"/>
              </a:rPr>
              <a:t>s</a:t>
            </a:r>
            <a:r>
              <a:rPr lang="en-US" sz="2800" baseline="-25000" dirty="0" smtClean="0">
                <a:latin typeface="Helvetica"/>
                <a:cs typeface="Helvetica"/>
              </a:rPr>
              <a:t>4</a:t>
            </a:r>
            <a:endParaRPr lang="en-US" sz="2800" baseline="-25000" dirty="0">
              <a:latin typeface="Helvetica"/>
              <a:cs typeface="Helvetica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013200" y="6298380"/>
            <a:ext cx="774890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>
                <a:latin typeface="Helvetica"/>
                <a:cs typeface="Helvetica"/>
              </a:rPr>
              <a:t>s</a:t>
            </a:r>
            <a:r>
              <a:rPr lang="en-US" sz="2800" baseline="-25000" dirty="0" smtClean="0">
                <a:latin typeface="Helvetica"/>
                <a:cs typeface="Helvetica"/>
              </a:rPr>
              <a:t>5</a:t>
            </a:r>
            <a:endParaRPr lang="en-US" sz="2800" baseline="-25000" dirty="0">
              <a:latin typeface="Helvetica"/>
              <a:cs typeface="Helvetica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644508" y="4205500"/>
            <a:ext cx="1080407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Helvetica"/>
                <a:cs typeface="Helvetica"/>
              </a:rPr>
              <a:t>-</a:t>
            </a:r>
            <a:r>
              <a:rPr lang="en-US" sz="2800" i="1" dirty="0" smtClean="0">
                <a:latin typeface="Helvetica"/>
                <a:cs typeface="Helvetica"/>
              </a:rPr>
              <a:t>s</a:t>
            </a:r>
            <a:r>
              <a:rPr lang="en-US" sz="2800" baseline="-25000" dirty="0" smtClean="0">
                <a:latin typeface="Helvetica"/>
                <a:cs typeface="Helvetica"/>
              </a:rPr>
              <a:t>1</a:t>
            </a:r>
            <a:endParaRPr lang="en-US" sz="2800" baseline="-25000" dirty="0">
              <a:latin typeface="Helvetica"/>
              <a:cs typeface="Helvetica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644508" y="4728720"/>
            <a:ext cx="1080407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Helvetica"/>
                <a:cs typeface="Helvetica"/>
              </a:rPr>
              <a:t>-</a:t>
            </a:r>
            <a:r>
              <a:rPr lang="en-US" sz="2800" i="1" dirty="0" smtClean="0">
                <a:latin typeface="Helvetica"/>
                <a:cs typeface="Helvetica"/>
              </a:rPr>
              <a:t>s</a:t>
            </a:r>
            <a:r>
              <a:rPr lang="en-US" sz="2800" baseline="-25000" dirty="0" smtClean="0">
                <a:latin typeface="Helvetica"/>
                <a:cs typeface="Helvetica"/>
              </a:rPr>
              <a:t>2</a:t>
            </a:r>
            <a:endParaRPr lang="en-US" sz="2800" baseline="-25000" dirty="0">
              <a:latin typeface="Helvetica"/>
              <a:cs typeface="Helvetica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644508" y="5251940"/>
            <a:ext cx="1080407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Helvetica"/>
                <a:cs typeface="Helvetica"/>
              </a:rPr>
              <a:t>-</a:t>
            </a:r>
            <a:r>
              <a:rPr lang="en-US" sz="2800" i="1" dirty="0" smtClean="0">
                <a:latin typeface="Helvetica"/>
                <a:cs typeface="Helvetica"/>
              </a:rPr>
              <a:t>s</a:t>
            </a:r>
            <a:r>
              <a:rPr lang="en-US" sz="2800" baseline="-25000" dirty="0" smtClean="0">
                <a:latin typeface="Helvetica"/>
                <a:cs typeface="Helvetica"/>
              </a:rPr>
              <a:t>3</a:t>
            </a:r>
            <a:endParaRPr lang="en-US" sz="2800" baseline="-25000" dirty="0">
              <a:latin typeface="Helvetica"/>
              <a:cs typeface="Helvetica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644508" y="5775160"/>
            <a:ext cx="1080407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Helvetica"/>
                <a:cs typeface="Helvetica"/>
              </a:rPr>
              <a:t>-</a:t>
            </a:r>
            <a:r>
              <a:rPr lang="en-US" sz="2800" i="1" dirty="0" smtClean="0">
                <a:latin typeface="Helvetica"/>
                <a:cs typeface="Helvetica"/>
              </a:rPr>
              <a:t>s</a:t>
            </a:r>
            <a:r>
              <a:rPr lang="en-US" sz="2800" baseline="-25000" dirty="0" smtClean="0">
                <a:latin typeface="Helvetica"/>
                <a:cs typeface="Helvetica"/>
              </a:rPr>
              <a:t>4</a:t>
            </a:r>
            <a:endParaRPr lang="en-US" sz="2800" baseline="-25000" dirty="0">
              <a:latin typeface="Helvetica"/>
              <a:cs typeface="Helvetica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644508" y="6298380"/>
            <a:ext cx="1080407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err="1">
                <a:latin typeface="Helvetica"/>
                <a:cs typeface="Helvetica"/>
              </a:rPr>
              <a:t>m</a:t>
            </a:r>
            <a:r>
              <a:rPr lang="en-US" sz="2800" i="1" baseline="-25000" dirty="0" err="1">
                <a:latin typeface="Helvetica"/>
                <a:cs typeface="Helvetica"/>
              </a:rPr>
              <a:t>B</a:t>
            </a:r>
            <a:r>
              <a:rPr lang="en-US" sz="2800" i="1" baseline="-25000" dirty="0">
                <a:latin typeface="Helvetica"/>
                <a:cs typeface="Helvetica"/>
              </a:rPr>
              <a:t> </a:t>
            </a:r>
            <a:r>
              <a:rPr lang="en-US" sz="2800" i="1" dirty="0" smtClean="0">
                <a:latin typeface="Helvetica"/>
                <a:cs typeface="Helvetica"/>
              </a:rPr>
              <a:t>-</a:t>
            </a:r>
            <a:r>
              <a:rPr lang="en-US" sz="2400" i="1" dirty="0" smtClean="0">
                <a:latin typeface="Helvetica"/>
                <a:cs typeface="Helvetica"/>
              </a:rPr>
              <a:t>s</a:t>
            </a:r>
            <a:r>
              <a:rPr lang="en-US" sz="2800" baseline="-25000" dirty="0" smtClean="0">
                <a:latin typeface="Helvetica"/>
                <a:cs typeface="Helvetica"/>
              </a:rPr>
              <a:t>5</a:t>
            </a:r>
            <a:endParaRPr lang="en-US" sz="2800" baseline="-25000" dirty="0">
              <a:latin typeface="Helvetica"/>
              <a:cs typeface="Helvetica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984907" y="4999654"/>
            <a:ext cx="12869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008000"/>
                </a:solidFill>
                <a:latin typeface="Helvetica"/>
                <a:cs typeface="Helvetica"/>
              </a:rPr>
              <a:t>-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559112" y="5032700"/>
            <a:ext cx="12869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008000"/>
                </a:solidFill>
                <a:latin typeface="Helvetica"/>
                <a:cs typeface="Helvetica"/>
              </a:rPr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41266585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21"/>
          <p:cNvSpPr txBox="1">
            <a:spLocks/>
          </p:cNvSpPr>
          <p:nvPr/>
        </p:nvSpPr>
        <p:spPr>
          <a:xfrm>
            <a:off x="5706532" y="5017559"/>
            <a:ext cx="3437467" cy="1557867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Helvetica"/>
                <a:ea typeface="+mj-ea"/>
                <a:cs typeface="+mj-cs"/>
              </a:defRPr>
            </a:lvl1pPr>
          </a:lstStyle>
          <a:p>
            <a:pPr algn="r"/>
            <a:r>
              <a:rPr lang="en-US" dirty="0" smtClean="0"/>
              <a:t>“Straw man”</a:t>
            </a:r>
            <a:br>
              <a:rPr lang="en-US" dirty="0" smtClean="0"/>
            </a:br>
            <a:r>
              <a:rPr lang="en-US" dirty="0" smtClean="0"/>
              <a:t>Scheme</a:t>
            </a:r>
            <a:endParaRPr lang="en-US" sz="2700" dirty="0"/>
          </a:p>
        </p:txBody>
      </p:sp>
      <p:cxnSp>
        <p:nvCxnSpPr>
          <p:cNvPr id="40" name="Straight Arrow Connector 39"/>
          <p:cNvCxnSpPr/>
          <p:nvPr/>
        </p:nvCxnSpPr>
        <p:spPr>
          <a:xfrm flipV="1">
            <a:off x="6623315" y="3742267"/>
            <a:ext cx="591364" cy="1819530"/>
          </a:xfrm>
          <a:prstGeom prst="straightConnector1">
            <a:avLst/>
          </a:prstGeom>
          <a:ln w="57150" cmpd="sng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H="1" flipV="1">
            <a:off x="2912534" y="3734602"/>
            <a:ext cx="1422399" cy="1819531"/>
          </a:xfrm>
          <a:prstGeom prst="straightConnector1">
            <a:avLst/>
          </a:prstGeom>
          <a:ln w="57150" cmpd="sng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D3B9F-2E96-F547-A977-3254DA291AF6}" type="slidenum">
              <a:rPr lang="en-US" smtClean="0"/>
              <a:t>23</a:t>
            </a:fld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390771" y="260504"/>
            <a:ext cx="2724962" cy="348176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90770" y="260504"/>
            <a:ext cx="272496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latin typeface="Helvetica"/>
                <a:cs typeface="Helvetica"/>
              </a:rPr>
              <a:t>S</a:t>
            </a:r>
            <a:r>
              <a:rPr lang="en-US" sz="3000" baseline="-25000" dirty="0" smtClean="0">
                <a:latin typeface="Helvetica"/>
                <a:cs typeface="Helvetica"/>
              </a:rPr>
              <a:t>X</a:t>
            </a:r>
            <a:endParaRPr lang="en-US" sz="3000" baseline="-25000" dirty="0">
              <a:latin typeface="Helvetica"/>
              <a:cs typeface="Helvetic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1377" y="878957"/>
            <a:ext cx="2146490" cy="523220"/>
          </a:xfrm>
          <a:prstGeom prst="rect">
            <a:avLst/>
          </a:prstGeom>
          <a:solidFill>
            <a:srgbClr val="F2F2F2"/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latin typeface="Helvetica"/>
                <a:cs typeface="Helvetica"/>
              </a:rPr>
              <a:t>r</a:t>
            </a:r>
            <a:r>
              <a:rPr lang="en-US" sz="2800" baseline="-25000" dirty="0" smtClean="0">
                <a:latin typeface="Helvetica"/>
                <a:cs typeface="Helvetica"/>
              </a:rPr>
              <a:t>1</a:t>
            </a:r>
            <a:endParaRPr lang="en-US" sz="2800" baseline="-25000" dirty="0">
              <a:latin typeface="Helvetica"/>
              <a:cs typeface="Helvetic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1377" y="1402177"/>
            <a:ext cx="2146490" cy="523220"/>
          </a:xfrm>
          <a:prstGeom prst="rect">
            <a:avLst/>
          </a:prstGeom>
          <a:solidFill>
            <a:srgbClr val="F2F2F2"/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latin typeface="Helvetica"/>
                <a:cs typeface="Helvetica"/>
              </a:rPr>
              <a:t>r</a:t>
            </a:r>
            <a:r>
              <a:rPr lang="en-US" sz="2800" baseline="-25000" dirty="0" smtClean="0">
                <a:latin typeface="Helvetica"/>
                <a:cs typeface="Helvetica"/>
              </a:rPr>
              <a:t>2</a:t>
            </a:r>
            <a:endParaRPr lang="en-US" sz="2800" baseline="-25000" dirty="0">
              <a:latin typeface="Helvetica"/>
              <a:cs typeface="Helvetic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1377" y="1925397"/>
            <a:ext cx="2146490" cy="523220"/>
          </a:xfrm>
          <a:prstGeom prst="rect">
            <a:avLst/>
          </a:prstGeom>
          <a:solidFill>
            <a:srgbClr val="F2F2F2"/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latin typeface="Helvetica"/>
                <a:cs typeface="Helvetica"/>
              </a:rPr>
              <a:t>r</a:t>
            </a:r>
            <a:r>
              <a:rPr lang="en-US" sz="2800" baseline="-25000" dirty="0" smtClean="0">
                <a:latin typeface="Helvetica"/>
                <a:cs typeface="Helvetica"/>
              </a:rPr>
              <a:t>3</a:t>
            </a:r>
            <a:endParaRPr lang="en-US" sz="2800" baseline="-25000" dirty="0">
              <a:latin typeface="Helvetica"/>
              <a:cs typeface="Helvetica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1377" y="2448617"/>
            <a:ext cx="2146490" cy="523220"/>
          </a:xfrm>
          <a:prstGeom prst="rect">
            <a:avLst/>
          </a:prstGeom>
          <a:solidFill>
            <a:srgbClr val="F2F2F2"/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latin typeface="Helvetica"/>
                <a:cs typeface="Helvetica"/>
              </a:rPr>
              <a:t>r</a:t>
            </a:r>
            <a:r>
              <a:rPr lang="en-US" sz="2800" baseline="-25000" dirty="0" smtClean="0">
                <a:latin typeface="Helvetica"/>
                <a:cs typeface="Helvetica"/>
              </a:rPr>
              <a:t>4</a:t>
            </a:r>
            <a:endParaRPr lang="en-US" sz="2800" baseline="-25000" dirty="0">
              <a:latin typeface="Helvetica"/>
              <a:cs typeface="Helvetic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81377" y="2971837"/>
            <a:ext cx="2146490" cy="523220"/>
          </a:xfrm>
          <a:prstGeom prst="rect">
            <a:avLst/>
          </a:prstGeom>
          <a:solidFill>
            <a:srgbClr val="F2F2F2"/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latin typeface="Helvetica"/>
                <a:cs typeface="Helvetica"/>
              </a:rPr>
              <a:t>r</a:t>
            </a:r>
            <a:r>
              <a:rPr lang="en-US" sz="2800" baseline="-25000" dirty="0" smtClean="0">
                <a:latin typeface="Helvetica"/>
                <a:cs typeface="Helvetica"/>
              </a:rPr>
              <a:t>5</a:t>
            </a:r>
            <a:endParaRPr lang="en-US" sz="2800" baseline="-25000" dirty="0">
              <a:latin typeface="Helvetica"/>
              <a:cs typeface="Helvetica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5961838" y="260504"/>
            <a:ext cx="2724962" cy="348176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961837" y="260504"/>
            <a:ext cx="272496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latin typeface="Helvetica"/>
                <a:cs typeface="Helvetica"/>
              </a:rPr>
              <a:t>S</a:t>
            </a:r>
            <a:r>
              <a:rPr lang="en-US" sz="3000" baseline="-25000" dirty="0">
                <a:latin typeface="Helvetica"/>
                <a:cs typeface="Helvetica"/>
              </a:rPr>
              <a:t>Y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252444" y="878957"/>
            <a:ext cx="2146490" cy="523220"/>
          </a:xfrm>
          <a:prstGeom prst="rect">
            <a:avLst/>
          </a:prstGeom>
          <a:solidFill>
            <a:srgbClr val="F2F2F2"/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Helvetica"/>
                <a:cs typeface="Helvetica"/>
              </a:rPr>
              <a:t>-</a:t>
            </a:r>
            <a:r>
              <a:rPr lang="en-US" sz="2800" i="1" dirty="0" smtClean="0">
                <a:latin typeface="Helvetica"/>
                <a:cs typeface="Helvetica"/>
              </a:rPr>
              <a:t>r</a:t>
            </a:r>
            <a:r>
              <a:rPr lang="en-US" sz="2800" baseline="-25000" dirty="0" smtClean="0">
                <a:latin typeface="Helvetica"/>
                <a:cs typeface="Helvetica"/>
              </a:rPr>
              <a:t>1</a:t>
            </a:r>
            <a:endParaRPr lang="en-US" sz="2800" baseline="-25000" dirty="0">
              <a:latin typeface="Helvetica"/>
              <a:cs typeface="Helvetica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252444" y="1402177"/>
            <a:ext cx="2146490" cy="523220"/>
          </a:xfrm>
          <a:prstGeom prst="rect">
            <a:avLst/>
          </a:prstGeom>
          <a:solidFill>
            <a:srgbClr val="F2F2F2"/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Helvetica"/>
                <a:cs typeface="Helvetica"/>
              </a:rPr>
              <a:t>-</a:t>
            </a:r>
            <a:r>
              <a:rPr lang="en-US" sz="2800" i="1" dirty="0" smtClean="0">
                <a:latin typeface="Helvetica"/>
                <a:cs typeface="Helvetica"/>
              </a:rPr>
              <a:t>r</a:t>
            </a:r>
            <a:r>
              <a:rPr lang="en-US" sz="2800" baseline="-25000" dirty="0" smtClean="0">
                <a:latin typeface="Helvetica"/>
                <a:cs typeface="Helvetica"/>
              </a:rPr>
              <a:t>2</a:t>
            </a:r>
            <a:endParaRPr lang="en-US" sz="2800" baseline="-25000" dirty="0">
              <a:latin typeface="Helvetica"/>
              <a:cs typeface="Helvetica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252444" y="1925397"/>
            <a:ext cx="2146490" cy="523220"/>
          </a:xfrm>
          <a:prstGeom prst="rect">
            <a:avLst/>
          </a:prstGeom>
          <a:solidFill>
            <a:srgbClr val="F2F2F2"/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Helvetica"/>
                <a:cs typeface="Helvetica"/>
              </a:rPr>
              <a:t>-</a:t>
            </a:r>
            <a:r>
              <a:rPr lang="en-US" sz="2800" i="1" dirty="0" smtClean="0">
                <a:latin typeface="Helvetica"/>
                <a:cs typeface="Helvetica"/>
              </a:rPr>
              <a:t>r</a:t>
            </a:r>
            <a:r>
              <a:rPr lang="en-US" sz="2800" baseline="-25000" dirty="0" smtClean="0">
                <a:latin typeface="Helvetica"/>
                <a:cs typeface="Helvetica"/>
              </a:rPr>
              <a:t>3</a:t>
            </a:r>
            <a:r>
              <a:rPr lang="en-US" sz="2800" dirty="0">
                <a:latin typeface="Helvetica"/>
                <a:cs typeface="Helvetica"/>
              </a:rPr>
              <a:t>+</a:t>
            </a:r>
            <a:r>
              <a:rPr lang="en-US" sz="2800" i="1" dirty="0" smtClean="0">
                <a:latin typeface="Helvetica"/>
                <a:cs typeface="Helvetica"/>
              </a:rPr>
              <a:t>m</a:t>
            </a:r>
            <a:r>
              <a:rPr lang="en-US" sz="2800" i="1" baseline="-25000" dirty="0" smtClean="0">
                <a:latin typeface="Helvetica"/>
                <a:cs typeface="Helvetica"/>
              </a:rPr>
              <a:t>A</a:t>
            </a:r>
            <a:endParaRPr lang="en-US" sz="2800" i="1" baseline="-25000" dirty="0">
              <a:latin typeface="Helvetica"/>
              <a:cs typeface="Helvetica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252444" y="2448617"/>
            <a:ext cx="2146490" cy="523220"/>
          </a:xfrm>
          <a:prstGeom prst="rect">
            <a:avLst/>
          </a:prstGeom>
          <a:solidFill>
            <a:srgbClr val="F2F2F2"/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Helvetica"/>
                <a:cs typeface="Helvetica"/>
              </a:rPr>
              <a:t>-</a:t>
            </a:r>
            <a:r>
              <a:rPr lang="en-US" sz="2800" i="1" dirty="0" smtClean="0">
                <a:latin typeface="Helvetica"/>
                <a:cs typeface="Helvetica"/>
              </a:rPr>
              <a:t>r</a:t>
            </a:r>
            <a:r>
              <a:rPr lang="en-US" sz="2800" baseline="-25000" dirty="0" smtClean="0">
                <a:latin typeface="Helvetica"/>
                <a:cs typeface="Helvetica"/>
              </a:rPr>
              <a:t>4</a:t>
            </a:r>
            <a:endParaRPr lang="en-US" sz="2800" baseline="-25000" dirty="0">
              <a:latin typeface="Helvetica"/>
              <a:cs typeface="Helvetica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252444" y="2971837"/>
            <a:ext cx="2146490" cy="523220"/>
          </a:xfrm>
          <a:prstGeom prst="rect">
            <a:avLst/>
          </a:prstGeom>
          <a:solidFill>
            <a:srgbClr val="F2F2F2"/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Helvetica"/>
                <a:cs typeface="Helvetica"/>
              </a:rPr>
              <a:t>-</a:t>
            </a:r>
            <a:r>
              <a:rPr lang="en-US" sz="2800" i="1" dirty="0" smtClean="0">
                <a:latin typeface="Helvetica"/>
                <a:cs typeface="Helvetica"/>
              </a:rPr>
              <a:t>r</a:t>
            </a:r>
            <a:r>
              <a:rPr lang="en-US" sz="2800" baseline="-25000" dirty="0" smtClean="0">
                <a:latin typeface="Helvetica"/>
                <a:cs typeface="Helvetica"/>
              </a:rPr>
              <a:t>5</a:t>
            </a:r>
            <a:endParaRPr lang="en-US" sz="2800" baseline="-25000" dirty="0">
              <a:latin typeface="Helvetica"/>
              <a:cs typeface="Helvetica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996" y="4693149"/>
            <a:ext cx="1613377" cy="1448006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4013200" y="4205500"/>
            <a:ext cx="774890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>
                <a:latin typeface="Helvetica"/>
                <a:cs typeface="Helvetica"/>
              </a:rPr>
              <a:t>s</a:t>
            </a:r>
            <a:r>
              <a:rPr lang="en-US" sz="2800" baseline="-25000" dirty="0" smtClean="0">
                <a:latin typeface="Helvetica"/>
                <a:cs typeface="Helvetica"/>
              </a:rPr>
              <a:t>1</a:t>
            </a:r>
            <a:endParaRPr lang="en-US" sz="2800" baseline="-25000" dirty="0">
              <a:latin typeface="Helvetica"/>
              <a:cs typeface="Helvetica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013200" y="4728720"/>
            <a:ext cx="774890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>
                <a:latin typeface="Helvetica"/>
                <a:cs typeface="Helvetica"/>
              </a:rPr>
              <a:t>s</a:t>
            </a:r>
            <a:r>
              <a:rPr lang="en-US" sz="2800" baseline="-25000" dirty="0" smtClean="0">
                <a:latin typeface="Helvetica"/>
                <a:cs typeface="Helvetica"/>
              </a:rPr>
              <a:t>2</a:t>
            </a:r>
            <a:endParaRPr lang="en-US" sz="2800" baseline="-25000" dirty="0">
              <a:latin typeface="Helvetica"/>
              <a:cs typeface="Helvetica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013200" y="5251940"/>
            <a:ext cx="774890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>
                <a:latin typeface="Helvetica"/>
                <a:cs typeface="Helvetica"/>
              </a:rPr>
              <a:t>s</a:t>
            </a:r>
            <a:r>
              <a:rPr lang="en-US" sz="2800" baseline="-25000" dirty="0" smtClean="0">
                <a:latin typeface="Helvetica"/>
                <a:cs typeface="Helvetica"/>
              </a:rPr>
              <a:t>3</a:t>
            </a:r>
            <a:endParaRPr lang="en-US" sz="2800" baseline="-25000" dirty="0">
              <a:latin typeface="Helvetica"/>
              <a:cs typeface="Helvetica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013200" y="5775160"/>
            <a:ext cx="774890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>
                <a:latin typeface="Helvetica"/>
                <a:cs typeface="Helvetica"/>
              </a:rPr>
              <a:t>s</a:t>
            </a:r>
            <a:r>
              <a:rPr lang="en-US" sz="2800" baseline="-25000" dirty="0" smtClean="0">
                <a:latin typeface="Helvetica"/>
                <a:cs typeface="Helvetica"/>
              </a:rPr>
              <a:t>4</a:t>
            </a:r>
            <a:endParaRPr lang="en-US" sz="2800" baseline="-25000" dirty="0">
              <a:latin typeface="Helvetica"/>
              <a:cs typeface="Helvetica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013200" y="6298380"/>
            <a:ext cx="774890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>
                <a:latin typeface="Helvetica"/>
                <a:cs typeface="Helvetica"/>
              </a:rPr>
              <a:t>s</a:t>
            </a:r>
            <a:r>
              <a:rPr lang="en-US" sz="2800" baseline="-25000" dirty="0" smtClean="0">
                <a:latin typeface="Helvetica"/>
                <a:cs typeface="Helvetica"/>
              </a:rPr>
              <a:t>5</a:t>
            </a:r>
            <a:endParaRPr lang="en-US" sz="2800" baseline="-25000" dirty="0">
              <a:latin typeface="Helvetica"/>
              <a:cs typeface="Helvetica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644508" y="4205500"/>
            <a:ext cx="1080407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Helvetica"/>
                <a:cs typeface="Helvetica"/>
              </a:rPr>
              <a:t>-</a:t>
            </a:r>
            <a:r>
              <a:rPr lang="en-US" sz="2800" i="1" dirty="0" smtClean="0">
                <a:latin typeface="Helvetica"/>
                <a:cs typeface="Helvetica"/>
              </a:rPr>
              <a:t>s</a:t>
            </a:r>
            <a:r>
              <a:rPr lang="en-US" sz="2800" baseline="-25000" dirty="0" smtClean="0">
                <a:latin typeface="Helvetica"/>
                <a:cs typeface="Helvetica"/>
              </a:rPr>
              <a:t>1</a:t>
            </a:r>
            <a:endParaRPr lang="en-US" sz="2800" baseline="-25000" dirty="0">
              <a:latin typeface="Helvetica"/>
              <a:cs typeface="Helvetica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644508" y="4728720"/>
            <a:ext cx="1080407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Helvetica"/>
                <a:cs typeface="Helvetica"/>
              </a:rPr>
              <a:t>-</a:t>
            </a:r>
            <a:r>
              <a:rPr lang="en-US" sz="2800" i="1" dirty="0" smtClean="0">
                <a:latin typeface="Helvetica"/>
                <a:cs typeface="Helvetica"/>
              </a:rPr>
              <a:t>s</a:t>
            </a:r>
            <a:r>
              <a:rPr lang="en-US" sz="2800" baseline="-25000" dirty="0" smtClean="0">
                <a:latin typeface="Helvetica"/>
                <a:cs typeface="Helvetica"/>
              </a:rPr>
              <a:t>2</a:t>
            </a:r>
            <a:endParaRPr lang="en-US" sz="2800" baseline="-25000" dirty="0">
              <a:latin typeface="Helvetica"/>
              <a:cs typeface="Helvetica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644508" y="5251940"/>
            <a:ext cx="1080407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Helvetica"/>
                <a:cs typeface="Helvetica"/>
              </a:rPr>
              <a:t>-</a:t>
            </a:r>
            <a:r>
              <a:rPr lang="en-US" sz="2800" i="1" dirty="0" smtClean="0">
                <a:latin typeface="Helvetica"/>
                <a:cs typeface="Helvetica"/>
              </a:rPr>
              <a:t>s</a:t>
            </a:r>
            <a:r>
              <a:rPr lang="en-US" sz="2800" baseline="-25000" dirty="0" smtClean="0">
                <a:latin typeface="Helvetica"/>
                <a:cs typeface="Helvetica"/>
              </a:rPr>
              <a:t>3</a:t>
            </a:r>
            <a:endParaRPr lang="en-US" sz="2800" baseline="-25000" dirty="0">
              <a:latin typeface="Helvetica"/>
              <a:cs typeface="Helvetica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644508" y="5775160"/>
            <a:ext cx="1080407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Helvetica"/>
                <a:cs typeface="Helvetica"/>
              </a:rPr>
              <a:t>-</a:t>
            </a:r>
            <a:r>
              <a:rPr lang="en-US" sz="2800" i="1" dirty="0" smtClean="0">
                <a:latin typeface="Helvetica"/>
                <a:cs typeface="Helvetica"/>
              </a:rPr>
              <a:t>s</a:t>
            </a:r>
            <a:r>
              <a:rPr lang="en-US" sz="2800" baseline="-25000" dirty="0" smtClean="0">
                <a:latin typeface="Helvetica"/>
                <a:cs typeface="Helvetica"/>
              </a:rPr>
              <a:t>4</a:t>
            </a:r>
            <a:endParaRPr lang="en-US" sz="2800" baseline="-25000" dirty="0">
              <a:latin typeface="Helvetica"/>
              <a:cs typeface="Helvetica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644508" y="6298380"/>
            <a:ext cx="1080407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err="1">
                <a:latin typeface="Helvetica"/>
                <a:cs typeface="Helvetica"/>
              </a:rPr>
              <a:t>m</a:t>
            </a:r>
            <a:r>
              <a:rPr lang="en-US" sz="2800" i="1" baseline="-25000" dirty="0" err="1">
                <a:latin typeface="Helvetica"/>
                <a:cs typeface="Helvetica"/>
              </a:rPr>
              <a:t>B</a:t>
            </a:r>
            <a:r>
              <a:rPr lang="en-US" sz="2800" i="1" baseline="-25000" dirty="0">
                <a:latin typeface="Helvetica"/>
                <a:cs typeface="Helvetica"/>
              </a:rPr>
              <a:t> </a:t>
            </a:r>
            <a:r>
              <a:rPr lang="en-US" sz="2800" i="1" dirty="0" smtClean="0">
                <a:latin typeface="Helvetica"/>
                <a:cs typeface="Helvetica"/>
              </a:rPr>
              <a:t>-</a:t>
            </a:r>
            <a:r>
              <a:rPr lang="en-US" sz="2400" i="1" dirty="0" smtClean="0">
                <a:latin typeface="Helvetica"/>
                <a:cs typeface="Helvetica"/>
              </a:rPr>
              <a:t>s</a:t>
            </a:r>
            <a:r>
              <a:rPr lang="en-US" sz="2800" baseline="-25000" dirty="0" smtClean="0">
                <a:latin typeface="Helvetica"/>
                <a:cs typeface="Helvetica"/>
              </a:rPr>
              <a:t>5</a:t>
            </a:r>
            <a:endParaRPr lang="en-US" sz="2800" baseline="-25000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1315113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D3B9F-2E96-F547-A977-3254DA291AF6}" type="slidenum">
              <a:rPr lang="en-US" smtClean="0"/>
              <a:t>24</a:t>
            </a:fld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390771" y="260504"/>
            <a:ext cx="2724962" cy="348176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90770" y="260504"/>
            <a:ext cx="272496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latin typeface="Helvetica"/>
                <a:cs typeface="Helvetica"/>
              </a:rPr>
              <a:t>S</a:t>
            </a:r>
            <a:r>
              <a:rPr lang="en-US" sz="3000" baseline="-25000" dirty="0" smtClean="0">
                <a:latin typeface="Helvetica"/>
                <a:cs typeface="Helvetica"/>
              </a:rPr>
              <a:t>X</a:t>
            </a:r>
            <a:endParaRPr lang="en-US" sz="3000" baseline="-25000" dirty="0">
              <a:latin typeface="Helvetica"/>
              <a:cs typeface="Helvetic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1377" y="878957"/>
            <a:ext cx="2146490" cy="523220"/>
          </a:xfrm>
          <a:prstGeom prst="rect">
            <a:avLst/>
          </a:prstGeom>
          <a:solidFill>
            <a:srgbClr val="F2F2F2"/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latin typeface="Helvetica"/>
                <a:cs typeface="Helvetica"/>
              </a:rPr>
              <a:t>r</a:t>
            </a:r>
            <a:r>
              <a:rPr lang="en-US" sz="2800" baseline="-25000" dirty="0" smtClean="0">
                <a:latin typeface="Helvetica"/>
                <a:cs typeface="Helvetica"/>
              </a:rPr>
              <a:t>1</a:t>
            </a:r>
            <a:endParaRPr lang="en-US" sz="2800" baseline="-25000" dirty="0">
              <a:latin typeface="Helvetica"/>
              <a:cs typeface="Helvetic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1377" y="1402177"/>
            <a:ext cx="2146490" cy="523220"/>
          </a:xfrm>
          <a:prstGeom prst="rect">
            <a:avLst/>
          </a:prstGeom>
          <a:solidFill>
            <a:srgbClr val="F2F2F2"/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latin typeface="Helvetica"/>
                <a:cs typeface="Helvetica"/>
              </a:rPr>
              <a:t>r</a:t>
            </a:r>
            <a:r>
              <a:rPr lang="en-US" sz="2800" baseline="-25000" dirty="0" smtClean="0">
                <a:latin typeface="Helvetica"/>
                <a:cs typeface="Helvetica"/>
              </a:rPr>
              <a:t>2</a:t>
            </a:r>
            <a:endParaRPr lang="en-US" sz="2800" baseline="-25000" dirty="0">
              <a:latin typeface="Helvetica"/>
              <a:cs typeface="Helvetic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1377" y="1925397"/>
            <a:ext cx="2146490" cy="523220"/>
          </a:xfrm>
          <a:prstGeom prst="rect">
            <a:avLst/>
          </a:prstGeom>
          <a:solidFill>
            <a:srgbClr val="F2F2F2"/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latin typeface="Helvetica"/>
                <a:cs typeface="Helvetica"/>
              </a:rPr>
              <a:t>r</a:t>
            </a:r>
            <a:r>
              <a:rPr lang="en-US" sz="2800" baseline="-25000" dirty="0" smtClean="0">
                <a:latin typeface="Helvetica"/>
                <a:cs typeface="Helvetica"/>
              </a:rPr>
              <a:t>3</a:t>
            </a:r>
            <a:endParaRPr lang="en-US" sz="2800" baseline="-25000" dirty="0">
              <a:latin typeface="Helvetica"/>
              <a:cs typeface="Helvetica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1377" y="2448617"/>
            <a:ext cx="2146490" cy="523220"/>
          </a:xfrm>
          <a:prstGeom prst="rect">
            <a:avLst/>
          </a:prstGeom>
          <a:solidFill>
            <a:srgbClr val="F2F2F2"/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latin typeface="Helvetica"/>
                <a:cs typeface="Helvetica"/>
              </a:rPr>
              <a:t>r</a:t>
            </a:r>
            <a:r>
              <a:rPr lang="en-US" sz="2800" baseline="-25000" dirty="0" smtClean="0">
                <a:latin typeface="Helvetica"/>
                <a:cs typeface="Helvetica"/>
              </a:rPr>
              <a:t>4</a:t>
            </a:r>
            <a:endParaRPr lang="en-US" sz="2800" baseline="-25000" dirty="0">
              <a:latin typeface="Helvetica"/>
              <a:cs typeface="Helvetic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81377" y="2971837"/>
            <a:ext cx="2146490" cy="523220"/>
          </a:xfrm>
          <a:prstGeom prst="rect">
            <a:avLst/>
          </a:prstGeom>
          <a:solidFill>
            <a:srgbClr val="F2F2F2"/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latin typeface="Helvetica"/>
                <a:cs typeface="Helvetica"/>
              </a:rPr>
              <a:t>r</a:t>
            </a:r>
            <a:r>
              <a:rPr lang="en-US" sz="2800" baseline="-25000" dirty="0" smtClean="0">
                <a:latin typeface="Helvetica"/>
                <a:cs typeface="Helvetica"/>
              </a:rPr>
              <a:t>5</a:t>
            </a:r>
            <a:endParaRPr lang="en-US" sz="2800" baseline="-25000" dirty="0">
              <a:latin typeface="Helvetica"/>
              <a:cs typeface="Helvetica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5961838" y="260504"/>
            <a:ext cx="2724962" cy="348176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961837" y="260504"/>
            <a:ext cx="272496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latin typeface="Helvetica"/>
                <a:cs typeface="Helvetica"/>
              </a:rPr>
              <a:t>S</a:t>
            </a:r>
            <a:r>
              <a:rPr lang="en-US" sz="3000" baseline="-25000" dirty="0">
                <a:latin typeface="Helvetica"/>
                <a:cs typeface="Helvetica"/>
              </a:rPr>
              <a:t>Y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252444" y="878957"/>
            <a:ext cx="2146490" cy="523220"/>
          </a:xfrm>
          <a:prstGeom prst="rect">
            <a:avLst/>
          </a:prstGeom>
          <a:solidFill>
            <a:srgbClr val="F2F2F2"/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Helvetica"/>
                <a:cs typeface="Helvetica"/>
              </a:rPr>
              <a:t>-</a:t>
            </a:r>
            <a:r>
              <a:rPr lang="en-US" sz="2800" i="1" dirty="0" smtClean="0">
                <a:latin typeface="Helvetica"/>
                <a:cs typeface="Helvetica"/>
              </a:rPr>
              <a:t>r</a:t>
            </a:r>
            <a:r>
              <a:rPr lang="en-US" sz="2800" baseline="-25000" dirty="0" smtClean="0">
                <a:latin typeface="Helvetica"/>
                <a:cs typeface="Helvetica"/>
              </a:rPr>
              <a:t>1</a:t>
            </a:r>
            <a:endParaRPr lang="en-US" sz="2800" baseline="-25000" dirty="0">
              <a:latin typeface="Helvetica"/>
              <a:cs typeface="Helvetica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252444" y="1402177"/>
            <a:ext cx="2146490" cy="523220"/>
          </a:xfrm>
          <a:prstGeom prst="rect">
            <a:avLst/>
          </a:prstGeom>
          <a:solidFill>
            <a:srgbClr val="F2F2F2"/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Helvetica"/>
                <a:cs typeface="Helvetica"/>
              </a:rPr>
              <a:t>-</a:t>
            </a:r>
            <a:r>
              <a:rPr lang="en-US" sz="2800" i="1" dirty="0" smtClean="0">
                <a:latin typeface="Helvetica"/>
                <a:cs typeface="Helvetica"/>
              </a:rPr>
              <a:t>r</a:t>
            </a:r>
            <a:r>
              <a:rPr lang="en-US" sz="2800" baseline="-25000" dirty="0" smtClean="0">
                <a:latin typeface="Helvetica"/>
                <a:cs typeface="Helvetica"/>
              </a:rPr>
              <a:t>2</a:t>
            </a:r>
            <a:endParaRPr lang="en-US" sz="2800" baseline="-25000" dirty="0">
              <a:latin typeface="Helvetica"/>
              <a:cs typeface="Helvetica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252444" y="1925397"/>
            <a:ext cx="2146490" cy="523220"/>
          </a:xfrm>
          <a:prstGeom prst="rect">
            <a:avLst/>
          </a:prstGeom>
          <a:solidFill>
            <a:srgbClr val="F2F2F2"/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Helvetica"/>
                <a:cs typeface="Helvetica"/>
              </a:rPr>
              <a:t>-</a:t>
            </a:r>
            <a:r>
              <a:rPr lang="en-US" sz="2800" i="1" dirty="0" smtClean="0">
                <a:latin typeface="Helvetica"/>
                <a:cs typeface="Helvetica"/>
              </a:rPr>
              <a:t>r</a:t>
            </a:r>
            <a:r>
              <a:rPr lang="en-US" sz="2800" baseline="-25000" dirty="0" smtClean="0">
                <a:latin typeface="Helvetica"/>
                <a:cs typeface="Helvetica"/>
              </a:rPr>
              <a:t>3</a:t>
            </a:r>
            <a:r>
              <a:rPr lang="en-US" sz="2800" dirty="0">
                <a:latin typeface="Helvetica"/>
                <a:cs typeface="Helvetica"/>
              </a:rPr>
              <a:t>+</a:t>
            </a:r>
            <a:r>
              <a:rPr lang="en-US" sz="2800" i="1" dirty="0" smtClean="0">
                <a:latin typeface="Helvetica"/>
                <a:cs typeface="Helvetica"/>
              </a:rPr>
              <a:t>m</a:t>
            </a:r>
            <a:r>
              <a:rPr lang="en-US" sz="2800" i="1" baseline="-25000" dirty="0" smtClean="0">
                <a:latin typeface="Helvetica"/>
                <a:cs typeface="Helvetica"/>
              </a:rPr>
              <a:t>A</a:t>
            </a:r>
            <a:endParaRPr lang="en-US" sz="2800" i="1" baseline="-25000" dirty="0">
              <a:latin typeface="Helvetica"/>
              <a:cs typeface="Helvetica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252444" y="2448617"/>
            <a:ext cx="2146490" cy="523220"/>
          </a:xfrm>
          <a:prstGeom prst="rect">
            <a:avLst/>
          </a:prstGeom>
          <a:solidFill>
            <a:srgbClr val="F2F2F2"/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Helvetica"/>
                <a:cs typeface="Helvetica"/>
              </a:rPr>
              <a:t>-</a:t>
            </a:r>
            <a:r>
              <a:rPr lang="en-US" sz="2800" i="1" dirty="0" smtClean="0">
                <a:latin typeface="Helvetica"/>
                <a:cs typeface="Helvetica"/>
              </a:rPr>
              <a:t>r</a:t>
            </a:r>
            <a:r>
              <a:rPr lang="en-US" sz="2800" baseline="-25000" dirty="0" smtClean="0">
                <a:latin typeface="Helvetica"/>
                <a:cs typeface="Helvetica"/>
              </a:rPr>
              <a:t>4</a:t>
            </a:r>
            <a:endParaRPr lang="en-US" sz="2800" baseline="-25000" dirty="0">
              <a:latin typeface="Helvetica"/>
              <a:cs typeface="Helvetica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252444" y="2971837"/>
            <a:ext cx="2146490" cy="523220"/>
          </a:xfrm>
          <a:prstGeom prst="rect">
            <a:avLst/>
          </a:prstGeom>
          <a:solidFill>
            <a:srgbClr val="F2F2F2"/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Helvetica"/>
                <a:cs typeface="Helvetica"/>
              </a:rPr>
              <a:t>-</a:t>
            </a:r>
            <a:r>
              <a:rPr lang="en-US" sz="2800" i="1" dirty="0" smtClean="0">
                <a:latin typeface="Helvetica"/>
                <a:cs typeface="Helvetica"/>
              </a:rPr>
              <a:t>r</a:t>
            </a:r>
            <a:r>
              <a:rPr lang="en-US" sz="2800" baseline="-25000" dirty="0" smtClean="0">
                <a:latin typeface="Helvetica"/>
                <a:cs typeface="Helvetica"/>
              </a:rPr>
              <a:t>5</a:t>
            </a:r>
            <a:endParaRPr lang="en-US" sz="2800" baseline="-25000" dirty="0">
              <a:latin typeface="Helvetica"/>
              <a:cs typeface="Helvetica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996" y="4693149"/>
            <a:ext cx="1613377" cy="1448006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2590800" y="1140567"/>
            <a:ext cx="774890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>
                <a:latin typeface="Helvetica"/>
                <a:cs typeface="Helvetica"/>
              </a:rPr>
              <a:t>s</a:t>
            </a:r>
            <a:r>
              <a:rPr lang="en-US" sz="2800" baseline="-25000" dirty="0" smtClean="0">
                <a:latin typeface="Helvetica"/>
                <a:cs typeface="Helvetica"/>
              </a:rPr>
              <a:t>1</a:t>
            </a:r>
            <a:endParaRPr lang="en-US" sz="2800" baseline="-25000" dirty="0">
              <a:latin typeface="Helvetica"/>
              <a:cs typeface="Helvetica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590800" y="1663787"/>
            <a:ext cx="774890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>
                <a:latin typeface="Helvetica"/>
                <a:cs typeface="Helvetica"/>
              </a:rPr>
              <a:t>s</a:t>
            </a:r>
            <a:r>
              <a:rPr lang="en-US" sz="2800" baseline="-25000" dirty="0" smtClean="0">
                <a:latin typeface="Helvetica"/>
                <a:cs typeface="Helvetica"/>
              </a:rPr>
              <a:t>2</a:t>
            </a:r>
            <a:endParaRPr lang="en-US" sz="2800" baseline="-25000" dirty="0">
              <a:latin typeface="Helvetica"/>
              <a:cs typeface="Helvetica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590800" y="2187007"/>
            <a:ext cx="774890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>
                <a:latin typeface="Helvetica"/>
                <a:cs typeface="Helvetica"/>
              </a:rPr>
              <a:t>s</a:t>
            </a:r>
            <a:r>
              <a:rPr lang="en-US" sz="2800" baseline="-25000" dirty="0" smtClean="0">
                <a:latin typeface="Helvetica"/>
                <a:cs typeface="Helvetica"/>
              </a:rPr>
              <a:t>3</a:t>
            </a:r>
            <a:endParaRPr lang="en-US" sz="2800" baseline="-25000" dirty="0">
              <a:latin typeface="Helvetica"/>
              <a:cs typeface="Helvetica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590800" y="2710227"/>
            <a:ext cx="774890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>
                <a:latin typeface="Helvetica"/>
                <a:cs typeface="Helvetica"/>
              </a:rPr>
              <a:t>s</a:t>
            </a:r>
            <a:r>
              <a:rPr lang="en-US" sz="2800" baseline="-25000" dirty="0" smtClean="0">
                <a:latin typeface="Helvetica"/>
                <a:cs typeface="Helvetica"/>
              </a:rPr>
              <a:t>4</a:t>
            </a:r>
            <a:endParaRPr lang="en-US" sz="2800" baseline="-25000" dirty="0">
              <a:latin typeface="Helvetica"/>
              <a:cs typeface="Helvetica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590800" y="3233447"/>
            <a:ext cx="774890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>
                <a:latin typeface="Helvetica"/>
                <a:cs typeface="Helvetica"/>
              </a:rPr>
              <a:t>s</a:t>
            </a:r>
            <a:r>
              <a:rPr lang="en-US" sz="2800" baseline="-25000" dirty="0" smtClean="0">
                <a:latin typeface="Helvetica"/>
                <a:cs typeface="Helvetica"/>
              </a:rPr>
              <a:t>5</a:t>
            </a:r>
            <a:endParaRPr lang="en-US" sz="2800" baseline="-25000" dirty="0">
              <a:latin typeface="Helvetica"/>
              <a:cs typeface="Helvetica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858730" y="1140567"/>
            <a:ext cx="1080407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Helvetica"/>
                <a:cs typeface="Helvetica"/>
              </a:rPr>
              <a:t>-</a:t>
            </a:r>
            <a:r>
              <a:rPr lang="en-US" sz="2800" i="1" dirty="0" smtClean="0">
                <a:latin typeface="Helvetica"/>
                <a:cs typeface="Helvetica"/>
              </a:rPr>
              <a:t>s</a:t>
            </a:r>
            <a:r>
              <a:rPr lang="en-US" sz="2800" baseline="-25000" dirty="0" smtClean="0">
                <a:latin typeface="Helvetica"/>
                <a:cs typeface="Helvetica"/>
              </a:rPr>
              <a:t>1</a:t>
            </a:r>
            <a:endParaRPr lang="en-US" sz="2800" baseline="-25000" dirty="0">
              <a:latin typeface="Helvetica"/>
              <a:cs typeface="Helvetica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858730" y="1663787"/>
            <a:ext cx="1080407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Helvetica"/>
                <a:cs typeface="Helvetica"/>
              </a:rPr>
              <a:t>-</a:t>
            </a:r>
            <a:r>
              <a:rPr lang="en-US" sz="2800" i="1" dirty="0" smtClean="0">
                <a:latin typeface="Helvetica"/>
                <a:cs typeface="Helvetica"/>
              </a:rPr>
              <a:t>s</a:t>
            </a:r>
            <a:r>
              <a:rPr lang="en-US" sz="2800" baseline="-25000" dirty="0" smtClean="0">
                <a:latin typeface="Helvetica"/>
                <a:cs typeface="Helvetica"/>
              </a:rPr>
              <a:t>2</a:t>
            </a:r>
            <a:endParaRPr lang="en-US" sz="2800" baseline="-25000" dirty="0">
              <a:latin typeface="Helvetica"/>
              <a:cs typeface="Helvetica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858730" y="2187007"/>
            <a:ext cx="1080407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Helvetica"/>
                <a:cs typeface="Helvetica"/>
              </a:rPr>
              <a:t>-</a:t>
            </a:r>
            <a:r>
              <a:rPr lang="en-US" sz="2800" i="1" dirty="0" smtClean="0">
                <a:latin typeface="Helvetica"/>
                <a:cs typeface="Helvetica"/>
              </a:rPr>
              <a:t>s</a:t>
            </a:r>
            <a:r>
              <a:rPr lang="en-US" sz="2800" baseline="-25000" dirty="0" smtClean="0">
                <a:latin typeface="Helvetica"/>
                <a:cs typeface="Helvetica"/>
              </a:rPr>
              <a:t>3</a:t>
            </a:r>
            <a:endParaRPr lang="en-US" sz="2800" baseline="-25000" dirty="0">
              <a:latin typeface="Helvetica"/>
              <a:cs typeface="Helvetica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858730" y="2710227"/>
            <a:ext cx="1080407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Helvetica"/>
                <a:cs typeface="Helvetica"/>
              </a:rPr>
              <a:t>-</a:t>
            </a:r>
            <a:r>
              <a:rPr lang="en-US" sz="2800" i="1" dirty="0" smtClean="0">
                <a:latin typeface="Helvetica"/>
                <a:cs typeface="Helvetica"/>
              </a:rPr>
              <a:t>s</a:t>
            </a:r>
            <a:r>
              <a:rPr lang="en-US" sz="2800" baseline="-25000" dirty="0" smtClean="0">
                <a:latin typeface="Helvetica"/>
                <a:cs typeface="Helvetica"/>
              </a:rPr>
              <a:t>4</a:t>
            </a:r>
            <a:endParaRPr lang="en-US" sz="2800" baseline="-25000" dirty="0">
              <a:latin typeface="Helvetica"/>
              <a:cs typeface="Helvetica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858730" y="3233447"/>
            <a:ext cx="1080407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err="1">
                <a:latin typeface="Helvetica"/>
                <a:cs typeface="Helvetica"/>
              </a:rPr>
              <a:t>m</a:t>
            </a:r>
            <a:r>
              <a:rPr lang="en-US" sz="2800" i="1" baseline="-25000" dirty="0" err="1">
                <a:latin typeface="Helvetica"/>
                <a:cs typeface="Helvetica"/>
              </a:rPr>
              <a:t>B</a:t>
            </a:r>
            <a:r>
              <a:rPr lang="en-US" sz="2800" i="1" baseline="-25000" dirty="0">
                <a:latin typeface="Helvetica"/>
                <a:cs typeface="Helvetica"/>
              </a:rPr>
              <a:t> </a:t>
            </a:r>
            <a:r>
              <a:rPr lang="en-US" sz="2800" i="1" dirty="0" smtClean="0">
                <a:latin typeface="Helvetica"/>
                <a:cs typeface="Helvetica"/>
              </a:rPr>
              <a:t>-</a:t>
            </a:r>
            <a:r>
              <a:rPr lang="en-US" sz="2400" i="1" dirty="0" smtClean="0">
                <a:latin typeface="Helvetica"/>
                <a:cs typeface="Helvetica"/>
              </a:rPr>
              <a:t>s</a:t>
            </a:r>
            <a:r>
              <a:rPr lang="en-US" sz="2800" baseline="-25000" dirty="0" smtClean="0">
                <a:latin typeface="Helvetica"/>
                <a:cs typeface="Helvetica"/>
              </a:rPr>
              <a:t>5</a:t>
            </a:r>
            <a:endParaRPr lang="en-US" sz="2800" baseline="-25000" dirty="0">
              <a:latin typeface="Helvetica"/>
              <a:cs typeface="Helvetica"/>
            </a:endParaRPr>
          </a:p>
        </p:txBody>
      </p:sp>
      <p:sp>
        <p:nvSpPr>
          <p:cNvPr id="38" name="Title 21"/>
          <p:cNvSpPr txBox="1">
            <a:spLocks/>
          </p:cNvSpPr>
          <p:nvPr/>
        </p:nvSpPr>
        <p:spPr>
          <a:xfrm>
            <a:off x="5706532" y="5017559"/>
            <a:ext cx="3437467" cy="1557867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Helvetica"/>
                <a:ea typeface="+mj-ea"/>
                <a:cs typeface="+mj-cs"/>
              </a:defRPr>
            </a:lvl1pPr>
          </a:lstStyle>
          <a:p>
            <a:pPr algn="r"/>
            <a:r>
              <a:rPr lang="en-US" dirty="0" smtClean="0"/>
              <a:t>“Straw man”</a:t>
            </a:r>
            <a:br>
              <a:rPr lang="en-US" dirty="0" smtClean="0"/>
            </a:br>
            <a:r>
              <a:rPr lang="en-US" dirty="0" smtClean="0"/>
              <a:t>Scheme</a:t>
            </a:r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23496222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D3B9F-2E96-F547-A977-3254DA291AF6}" type="slidenum">
              <a:rPr lang="en-US" smtClean="0"/>
              <a:t>25</a:t>
            </a:fld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390771" y="260504"/>
            <a:ext cx="2724962" cy="348176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90770" y="260504"/>
            <a:ext cx="272496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latin typeface="Helvetica"/>
                <a:cs typeface="Helvetica"/>
              </a:rPr>
              <a:t>S</a:t>
            </a:r>
            <a:r>
              <a:rPr lang="en-US" sz="3000" baseline="-25000" dirty="0" smtClean="0">
                <a:latin typeface="Helvetica"/>
                <a:cs typeface="Helvetica"/>
              </a:rPr>
              <a:t>X</a:t>
            </a:r>
            <a:endParaRPr lang="en-US" sz="3000" baseline="-25000" dirty="0">
              <a:latin typeface="Helvetica"/>
              <a:cs typeface="Helvetic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1377" y="878957"/>
            <a:ext cx="2146490" cy="523220"/>
          </a:xfrm>
          <a:prstGeom prst="rect">
            <a:avLst/>
          </a:prstGeom>
          <a:solidFill>
            <a:srgbClr val="F2F2F2"/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latin typeface="Helvetica"/>
                <a:cs typeface="Helvetica"/>
              </a:rPr>
              <a:t>r</a:t>
            </a:r>
            <a:r>
              <a:rPr lang="en-US" sz="2800" baseline="-25000" dirty="0" smtClean="0">
                <a:latin typeface="Helvetica"/>
                <a:cs typeface="Helvetica"/>
              </a:rPr>
              <a:t>1 </a:t>
            </a:r>
            <a:r>
              <a:rPr lang="en-US" sz="2800" dirty="0" smtClean="0">
                <a:latin typeface="Helvetica"/>
                <a:cs typeface="Helvetica"/>
              </a:rPr>
              <a:t>+ </a:t>
            </a:r>
            <a:r>
              <a:rPr lang="en-US" sz="2800" i="1" dirty="0" smtClean="0">
                <a:latin typeface="Helvetica"/>
                <a:cs typeface="Helvetica"/>
              </a:rPr>
              <a:t>s</a:t>
            </a:r>
            <a:r>
              <a:rPr lang="en-US" sz="2800" baseline="-25000" dirty="0" smtClean="0">
                <a:latin typeface="Helvetica"/>
                <a:cs typeface="Helvetica"/>
              </a:rPr>
              <a:t>1</a:t>
            </a:r>
            <a:endParaRPr lang="en-US" sz="2800" baseline="-25000" dirty="0">
              <a:latin typeface="Helvetica"/>
              <a:cs typeface="Helvetic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1377" y="1402177"/>
            <a:ext cx="2146490" cy="523220"/>
          </a:xfrm>
          <a:prstGeom prst="rect">
            <a:avLst/>
          </a:prstGeom>
          <a:solidFill>
            <a:srgbClr val="F2F2F2"/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i="1" dirty="0">
                <a:latin typeface="Helvetica"/>
                <a:cs typeface="Helvetica"/>
              </a:rPr>
              <a:t>r</a:t>
            </a:r>
            <a:r>
              <a:rPr lang="en-US" sz="2800" baseline="-25000" dirty="0" smtClean="0">
                <a:latin typeface="Helvetica"/>
                <a:cs typeface="Helvetica"/>
              </a:rPr>
              <a:t>2</a:t>
            </a:r>
            <a:r>
              <a:rPr lang="en-US" sz="2800" dirty="0" smtClean="0">
                <a:latin typeface="Helvetica"/>
                <a:cs typeface="Helvetica"/>
              </a:rPr>
              <a:t> + </a:t>
            </a:r>
            <a:r>
              <a:rPr lang="en-US" sz="2800" i="1" dirty="0" smtClean="0">
                <a:latin typeface="Helvetica"/>
                <a:cs typeface="Helvetica"/>
              </a:rPr>
              <a:t>s</a:t>
            </a:r>
            <a:r>
              <a:rPr lang="en-US" sz="2800" baseline="-25000" dirty="0" smtClean="0">
                <a:latin typeface="Helvetica"/>
                <a:cs typeface="Helvetica"/>
              </a:rPr>
              <a:t>2</a:t>
            </a:r>
            <a:endParaRPr lang="en-US" sz="2800" baseline="-25000" dirty="0">
              <a:latin typeface="Helvetica"/>
              <a:cs typeface="Helvetic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1377" y="1925397"/>
            <a:ext cx="2146490" cy="523220"/>
          </a:xfrm>
          <a:prstGeom prst="rect">
            <a:avLst/>
          </a:prstGeom>
          <a:solidFill>
            <a:srgbClr val="F2F2F2"/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i="1" dirty="0">
                <a:latin typeface="Helvetica"/>
                <a:cs typeface="Helvetica"/>
              </a:rPr>
              <a:t>r</a:t>
            </a:r>
            <a:r>
              <a:rPr lang="en-US" sz="2800" baseline="-25000" dirty="0" smtClean="0">
                <a:latin typeface="Helvetica"/>
                <a:cs typeface="Helvetica"/>
              </a:rPr>
              <a:t>3</a:t>
            </a:r>
            <a:r>
              <a:rPr lang="en-US" sz="2800" dirty="0" smtClean="0">
                <a:latin typeface="Helvetica"/>
                <a:cs typeface="Helvetica"/>
              </a:rPr>
              <a:t> + </a:t>
            </a:r>
            <a:r>
              <a:rPr lang="en-US" sz="2800" i="1" dirty="0" smtClean="0">
                <a:latin typeface="Helvetica"/>
                <a:cs typeface="Helvetica"/>
              </a:rPr>
              <a:t>s</a:t>
            </a:r>
            <a:r>
              <a:rPr lang="en-US" sz="2800" baseline="-25000" dirty="0" smtClean="0">
                <a:latin typeface="Helvetica"/>
                <a:cs typeface="Helvetica"/>
              </a:rPr>
              <a:t>3</a:t>
            </a:r>
            <a:endParaRPr lang="en-US" sz="2800" baseline="-25000" dirty="0">
              <a:latin typeface="Helvetica"/>
              <a:cs typeface="Helvetica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1377" y="2448617"/>
            <a:ext cx="2146490" cy="523220"/>
          </a:xfrm>
          <a:prstGeom prst="rect">
            <a:avLst/>
          </a:prstGeom>
          <a:solidFill>
            <a:srgbClr val="F2F2F2"/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i="1" dirty="0">
                <a:latin typeface="Helvetica"/>
                <a:cs typeface="Helvetica"/>
              </a:rPr>
              <a:t>r</a:t>
            </a:r>
            <a:r>
              <a:rPr lang="en-US" sz="2800" baseline="-25000" dirty="0" smtClean="0">
                <a:latin typeface="Helvetica"/>
                <a:cs typeface="Helvetica"/>
              </a:rPr>
              <a:t>4</a:t>
            </a:r>
            <a:r>
              <a:rPr lang="en-US" sz="2800" dirty="0" smtClean="0">
                <a:latin typeface="Helvetica"/>
                <a:cs typeface="Helvetica"/>
              </a:rPr>
              <a:t> + </a:t>
            </a:r>
            <a:r>
              <a:rPr lang="en-US" sz="2800" i="1" dirty="0" smtClean="0">
                <a:latin typeface="Helvetica"/>
                <a:cs typeface="Helvetica"/>
              </a:rPr>
              <a:t>s</a:t>
            </a:r>
            <a:r>
              <a:rPr lang="en-US" sz="2800" baseline="-25000" dirty="0" smtClean="0">
                <a:latin typeface="Helvetica"/>
                <a:cs typeface="Helvetica"/>
              </a:rPr>
              <a:t>4</a:t>
            </a:r>
            <a:endParaRPr lang="en-US" sz="2800" baseline="-25000" dirty="0">
              <a:latin typeface="Helvetica"/>
              <a:cs typeface="Helvetic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81377" y="2971837"/>
            <a:ext cx="2146490" cy="523220"/>
          </a:xfrm>
          <a:prstGeom prst="rect">
            <a:avLst/>
          </a:prstGeom>
          <a:solidFill>
            <a:srgbClr val="F2F2F2"/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i="1" dirty="0">
                <a:latin typeface="Helvetica"/>
                <a:cs typeface="Helvetica"/>
              </a:rPr>
              <a:t>r</a:t>
            </a:r>
            <a:r>
              <a:rPr lang="en-US" sz="2800" baseline="-25000" dirty="0" smtClean="0">
                <a:latin typeface="Helvetica"/>
                <a:cs typeface="Helvetica"/>
              </a:rPr>
              <a:t>5</a:t>
            </a:r>
            <a:r>
              <a:rPr lang="en-US" sz="2800" dirty="0" smtClean="0">
                <a:latin typeface="Helvetica"/>
                <a:cs typeface="Helvetica"/>
              </a:rPr>
              <a:t> + </a:t>
            </a:r>
            <a:r>
              <a:rPr lang="en-US" sz="2800" i="1" dirty="0" smtClean="0">
                <a:latin typeface="Helvetica"/>
                <a:cs typeface="Helvetica"/>
              </a:rPr>
              <a:t>s</a:t>
            </a:r>
            <a:r>
              <a:rPr lang="en-US" sz="2800" baseline="-25000" dirty="0" smtClean="0">
                <a:latin typeface="Helvetica"/>
                <a:cs typeface="Helvetica"/>
              </a:rPr>
              <a:t>5</a:t>
            </a:r>
            <a:endParaRPr lang="en-US" sz="2800" baseline="-25000" dirty="0">
              <a:latin typeface="Helvetica"/>
              <a:cs typeface="Helvetica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5961838" y="260504"/>
            <a:ext cx="2724962" cy="348176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961837" y="260504"/>
            <a:ext cx="272496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latin typeface="Helvetica"/>
                <a:cs typeface="Helvetica"/>
              </a:rPr>
              <a:t>S</a:t>
            </a:r>
            <a:r>
              <a:rPr lang="en-US" sz="3000" baseline="-25000" dirty="0">
                <a:latin typeface="Helvetica"/>
                <a:cs typeface="Helvetica"/>
              </a:rPr>
              <a:t>Y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252444" y="878957"/>
            <a:ext cx="2146490" cy="523220"/>
          </a:xfrm>
          <a:prstGeom prst="rect">
            <a:avLst/>
          </a:prstGeom>
          <a:solidFill>
            <a:srgbClr val="F2F2F2"/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Helvetica"/>
                <a:cs typeface="Helvetica"/>
              </a:rPr>
              <a:t>-</a:t>
            </a:r>
            <a:r>
              <a:rPr lang="en-US" sz="2800" i="1" dirty="0" smtClean="0">
                <a:latin typeface="Helvetica"/>
                <a:cs typeface="Helvetica"/>
              </a:rPr>
              <a:t>r</a:t>
            </a:r>
            <a:r>
              <a:rPr lang="en-US" sz="2800" baseline="-25000" dirty="0">
                <a:latin typeface="Helvetica"/>
                <a:cs typeface="Helvetica"/>
              </a:rPr>
              <a:t>1 </a:t>
            </a:r>
            <a:r>
              <a:rPr lang="en-US" sz="2800" dirty="0">
                <a:latin typeface="Helvetica"/>
                <a:cs typeface="Helvetica"/>
              </a:rPr>
              <a:t>-</a:t>
            </a:r>
            <a:r>
              <a:rPr lang="en-US" sz="2800" dirty="0" smtClean="0">
                <a:latin typeface="Helvetica"/>
                <a:cs typeface="Helvetica"/>
              </a:rPr>
              <a:t> </a:t>
            </a:r>
            <a:r>
              <a:rPr lang="en-US" sz="2800" i="1" dirty="0" smtClean="0">
                <a:latin typeface="Helvetica"/>
                <a:cs typeface="Helvetica"/>
              </a:rPr>
              <a:t>s</a:t>
            </a:r>
            <a:r>
              <a:rPr lang="en-US" sz="2800" baseline="-25000" dirty="0" smtClean="0">
                <a:latin typeface="Helvetica"/>
                <a:cs typeface="Helvetica"/>
              </a:rPr>
              <a:t>1</a:t>
            </a:r>
            <a:endParaRPr lang="en-US" sz="2800" baseline="-25000" dirty="0">
              <a:latin typeface="Helvetica"/>
              <a:cs typeface="Helvetica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252444" y="1402177"/>
            <a:ext cx="2146490" cy="523220"/>
          </a:xfrm>
          <a:prstGeom prst="rect">
            <a:avLst/>
          </a:prstGeom>
          <a:solidFill>
            <a:srgbClr val="F2F2F2"/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Helvetica"/>
                <a:cs typeface="Helvetica"/>
              </a:rPr>
              <a:t>-</a:t>
            </a:r>
            <a:r>
              <a:rPr lang="en-US" sz="2800" i="1" dirty="0" smtClean="0">
                <a:latin typeface="Helvetica"/>
                <a:cs typeface="Helvetica"/>
              </a:rPr>
              <a:t>r</a:t>
            </a:r>
            <a:r>
              <a:rPr lang="en-US" sz="2800" baseline="-25000" dirty="0" smtClean="0">
                <a:latin typeface="Helvetica"/>
                <a:cs typeface="Helvetica"/>
              </a:rPr>
              <a:t>2</a:t>
            </a:r>
            <a:r>
              <a:rPr lang="en-US" sz="2800" baseline="-25000" dirty="0">
                <a:latin typeface="Helvetica"/>
                <a:cs typeface="Helvetica"/>
              </a:rPr>
              <a:t> </a:t>
            </a:r>
            <a:r>
              <a:rPr lang="en-US" sz="2800" dirty="0">
                <a:latin typeface="Helvetica"/>
                <a:cs typeface="Helvetica"/>
              </a:rPr>
              <a:t>-</a:t>
            </a:r>
            <a:r>
              <a:rPr lang="en-US" sz="2800" dirty="0" smtClean="0">
                <a:latin typeface="Helvetica"/>
                <a:cs typeface="Helvetica"/>
              </a:rPr>
              <a:t> </a:t>
            </a:r>
            <a:r>
              <a:rPr lang="en-US" sz="2800" i="1" dirty="0" smtClean="0">
                <a:latin typeface="Helvetica"/>
                <a:cs typeface="Helvetica"/>
              </a:rPr>
              <a:t>s</a:t>
            </a:r>
            <a:r>
              <a:rPr lang="en-US" sz="2800" baseline="-25000" dirty="0">
                <a:latin typeface="Helvetica"/>
                <a:cs typeface="Helvetica"/>
              </a:rPr>
              <a:t>2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252444" y="1925397"/>
            <a:ext cx="2146490" cy="523220"/>
          </a:xfrm>
          <a:prstGeom prst="rect">
            <a:avLst/>
          </a:prstGeom>
          <a:solidFill>
            <a:srgbClr val="F2F2F2"/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Helvetica"/>
                <a:cs typeface="Helvetica"/>
              </a:rPr>
              <a:t>-</a:t>
            </a:r>
            <a:r>
              <a:rPr lang="en-US" sz="2800" i="1" dirty="0" smtClean="0">
                <a:latin typeface="Helvetica"/>
                <a:cs typeface="Helvetica"/>
              </a:rPr>
              <a:t>r</a:t>
            </a:r>
            <a:r>
              <a:rPr lang="en-US" sz="2800" baseline="-25000" dirty="0" smtClean="0">
                <a:latin typeface="Helvetica"/>
                <a:cs typeface="Helvetica"/>
              </a:rPr>
              <a:t>3 </a:t>
            </a:r>
            <a:r>
              <a:rPr lang="en-US" sz="2800" dirty="0">
                <a:latin typeface="Helvetica"/>
                <a:cs typeface="Helvetica"/>
              </a:rPr>
              <a:t>-</a:t>
            </a:r>
            <a:r>
              <a:rPr lang="en-US" sz="2800" baseline="-25000" dirty="0" smtClean="0">
                <a:latin typeface="Helvetica"/>
                <a:cs typeface="Helvetica"/>
              </a:rPr>
              <a:t> </a:t>
            </a:r>
            <a:r>
              <a:rPr lang="en-US" sz="2800" i="1" dirty="0" smtClean="0">
                <a:latin typeface="Helvetica"/>
                <a:cs typeface="Helvetica"/>
              </a:rPr>
              <a:t>s</a:t>
            </a:r>
            <a:r>
              <a:rPr lang="en-US" sz="2800" baseline="-25000" dirty="0" smtClean="0">
                <a:latin typeface="Helvetica"/>
                <a:cs typeface="Helvetica"/>
              </a:rPr>
              <a:t>3 </a:t>
            </a:r>
            <a:r>
              <a:rPr lang="en-US" sz="2800" dirty="0" smtClean="0">
                <a:latin typeface="Helvetica"/>
                <a:cs typeface="Helvetica"/>
              </a:rPr>
              <a:t>+ </a:t>
            </a:r>
            <a:r>
              <a:rPr lang="en-US" sz="2800" i="1" dirty="0" smtClean="0">
                <a:latin typeface="Helvetica"/>
                <a:cs typeface="Helvetica"/>
              </a:rPr>
              <a:t>m</a:t>
            </a:r>
            <a:r>
              <a:rPr lang="en-US" sz="2800" i="1" baseline="-25000" dirty="0" smtClean="0">
                <a:latin typeface="Helvetica"/>
                <a:cs typeface="Helvetica"/>
              </a:rPr>
              <a:t>A</a:t>
            </a:r>
            <a:endParaRPr lang="en-US" sz="2800" i="1" baseline="-25000" dirty="0">
              <a:latin typeface="Helvetica"/>
              <a:cs typeface="Helvetica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252444" y="2448617"/>
            <a:ext cx="2146490" cy="523220"/>
          </a:xfrm>
          <a:prstGeom prst="rect">
            <a:avLst/>
          </a:prstGeom>
          <a:solidFill>
            <a:srgbClr val="F2F2F2"/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Helvetica"/>
                <a:cs typeface="Helvetica"/>
              </a:rPr>
              <a:t>-</a:t>
            </a:r>
            <a:r>
              <a:rPr lang="en-US" sz="2800" i="1" dirty="0" smtClean="0">
                <a:latin typeface="Helvetica"/>
                <a:cs typeface="Helvetica"/>
              </a:rPr>
              <a:t>r</a:t>
            </a:r>
            <a:r>
              <a:rPr lang="en-US" sz="2800" baseline="-25000" dirty="0" smtClean="0">
                <a:latin typeface="Helvetica"/>
                <a:cs typeface="Helvetica"/>
              </a:rPr>
              <a:t>4</a:t>
            </a:r>
            <a:r>
              <a:rPr lang="en-US" sz="2800" baseline="-25000" dirty="0">
                <a:latin typeface="Helvetica"/>
                <a:cs typeface="Helvetica"/>
              </a:rPr>
              <a:t> </a:t>
            </a:r>
            <a:r>
              <a:rPr lang="en-US" sz="2800" dirty="0">
                <a:latin typeface="Helvetica"/>
                <a:cs typeface="Helvetica"/>
              </a:rPr>
              <a:t>-</a:t>
            </a:r>
            <a:r>
              <a:rPr lang="en-US" sz="2800" dirty="0" smtClean="0">
                <a:latin typeface="Helvetica"/>
                <a:cs typeface="Helvetica"/>
              </a:rPr>
              <a:t> </a:t>
            </a:r>
            <a:r>
              <a:rPr lang="en-US" sz="2800" i="1" dirty="0" smtClean="0">
                <a:latin typeface="Helvetica"/>
                <a:cs typeface="Helvetica"/>
              </a:rPr>
              <a:t>s</a:t>
            </a:r>
            <a:r>
              <a:rPr lang="en-US" sz="2800" baseline="-25000" dirty="0" smtClean="0">
                <a:latin typeface="Helvetica"/>
                <a:cs typeface="Helvetica"/>
              </a:rPr>
              <a:t>4</a:t>
            </a:r>
            <a:endParaRPr lang="en-US" sz="2800" baseline="-25000" dirty="0">
              <a:latin typeface="Helvetica"/>
              <a:cs typeface="Helvetica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252444" y="2971837"/>
            <a:ext cx="2146490" cy="523220"/>
          </a:xfrm>
          <a:prstGeom prst="rect">
            <a:avLst/>
          </a:prstGeom>
          <a:solidFill>
            <a:srgbClr val="F2F2F2"/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Helvetica"/>
                <a:cs typeface="Helvetica"/>
              </a:rPr>
              <a:t>-</a:t>
            </a:r>
            <a:r>
              <a:rPr lang="en-US" sz="2800" i="1" dirty="0" smtClean="0">
                <a:latin typeface="Helvetica"/>
                <a:cs typeface="Helvetica"/>
              </a:rPr>
              <a:t>r</a:t>
            </a:r>
            <a:r>
              <a:rPr lang="en-US" sz="2800" baseline="-25000" dirty="0" smtClean="0">
                <a:latin typeface="Helvetica"/>
                <a:cs typeface="Helvetica"/>
              </a:rPr>
              <a:t>5</a:t>
            </a:r>
            <a:r>
              <a:rPr lang="en-US" sz="2800" baseline="-25000" dirty="0">
                <a:latin typeface="Helvetica"/>
                <a:cs typeface="Helvetica"/>
              </a:rPr>
              <a:t> </a:t>
            </a:r>
            <a:r>
              <a:rPr lang="en-US" sz="2800" dirty="0">
                <a:latin typeface="Helvetica"/>
                <a:cs typeface="Helvetica"/>
              </a:rPr>
              <a:t>-</a:t>
            </a:r>
            <a:r>
              <a:rPr lang="en-US" sz="2800" dirty="0" smtClean="0">
                <a:latin typeface="Helvetica"/>
                <a:cs typeface="Helvetica"/>
              </a:rPr>
              <a:t> </a:t>
            </a:r>
            <a:r>
              <a:rPr lang="en-US" sz="2800" i="1" dirty="0" smtClean="0">
                <a:latin typeface="Helvetica"/>
                <a:cs typeface="Helvetica"/>
              </a:rPr>
              <a:t>s</a:t>
            </a:r>
            <a:r>
              <a:rPr lang="en-US" sz="2800" baseline="-25000" dirty="0" smtClean="0">
                <a:latin typeface="Helvetica"/>
                <a:cs typeface="Helvetica"/>
              </a:rPr>
              <a:t>5</a:t>
            </a:r>
            <a:r>
              <a:rPr lang="en-US" sz="2800" dirty="0" smtClean="0">
                <a:latin typeface="Helvetica"/>
                <a:cs typeface="Helvetica"/>
              </a:rPr>
              <a:t> - </a:t>
            </a:r>
            <a:r>
              <a:rPr lang="en-US" sz="2800" i="1" dirty="0" err="1" smtClean="0">
                <a:latin typeface="Helvetica"/>
                <a:cs typeface="Helvetica"/>
              </a:rPr>
              <a:t>m</a:t>
            </a:r>
            <a:r>
              <a:rPr lang="en-US" sz="2800" i="1" baseline="-25000" dirty="0" err="1" smtClean="0">
                <a:latin typeface="Helvetica"/>
                <a:cs typeface="Helvetica"/>
              </a:rPr>
              <a:t>B</a:t>
            </a:r>
            <a:endParaRPr lang="en-US" sz="2800" i="1" baseline="-25000" dirty="0">
              <a:latin typeface="Helvetica"/>
              <a:cs typeface="Helvetica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996" y="4693149"/>
            <a:ext cx="1613377" cy="1448006"/>
          </a:xfrm>
          <a:prstGeom prst="rect">
            <a:avLst/>
          </a:prstGeom>
        </p:spPr>
      </p:pic>
      <p:sp>
        <p:nvSpPr>
          <p:cNvPr id="23" name="Title 21"/>
          <p:cNvSpPr txBox="1">
            <a:spLocks/>
          </p:cNvSpPr>
          <p:nvPr/>
        </p:nvSpPr>
        <p:spPr>
          <a:xfrm>
            <a:off x="5706532" y="5017559"/>
            <a:ext cx="3437467" cy="1557867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Helvetica"/>
                <a:ea typeface="+mj-ea"/>
                <a:cs typeface="+mj-cs"/>
              </a:defRPr>
            </a:lvl1pPr>
          </a:lstStyle>
          <a:p>
            <a:pPr algn="r"/>
            <a:r>
              <a:rPr lang="en-US" dirty="0" smtClean="0"/>
              <a:t>“Straw man”</a:t>
            </a:r>
            <a:br>
              <a:rPr lang="en-US" dirty="0" smtClean="0"/>
            </a:br>
            <a:r>
              <a:rPr lang="en-US" dirty="0" smtClean="0"/>
              <a:t>Scheme</a:t>
            </a:r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12124751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D3B9F-2E96-F547-A977-3254DA291AF6}" type="slidenum">
              <a:rPr lang="en-US" smtClean="0"/>
              <a:t>26</a:t>
            </a:fld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390771" y="260504"/>
            <a:ext cx="2724962" cy="348176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90770" y="260504"/>
            <a:ext cx="272496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latin typeface="Helvetica"/>
                <a:cs typeface="Helvetica"/>
              </a:rPr>
              <a:t>S</a:t>
            </a:r>
            <a:r>
              <a:rPr lang="en-US" sz="3000" baseline="-25000" dirty="0" smtClean="0">
                <a:latin typeface="Helvetica"/>
                <a:cs typeface="Helvetica"/>
              </a:rPr>
              <a:t>X</a:t>
            </a:r>
            <a:endParaRPr lang="en-US" sz="3000" baseline="-25000" dirty="0">
              <a:latin typeface="Helvetica"/>
              <a:cs typeface="Helvetic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1377" y="878957"/>
            <a:ext cx="2146490" cy="523220"/>
          </a:xfrm>
          <a:prstGeom prst="rect">
            <a:avLst/>
          </a:prstGeom>
          <a:solidFill>
            <a:srgbClr val="F2F2F2"/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latin typeface="Helvetica"/>
                <a:cs typeface="Helvetica"/>
              </a:rPr>
              <a:t>r</a:t>
            </a:r>
            <a:r>
              <a:rPr lang="en-US" sz="2800" baseline="-25000" dirty="0" smtClean="0">
                <a:latin typeface="Helvetica"/>
                <a:cs typeface="Helvetica"/>
              </a:rPr>
              <a:t>1 </a:t>
            </a:r>
            <a:r>
              <a:rPr lang="en-US" sz="2800" dirty="0" smtClean="0">
                <a:latin typeface="Helvetica"/>
                <a:cs typeface="Helvetica"/>
              </a:rPr>
              <a:t>+ </a:t>
            </a:r>
            <a:r>
              <a:rPr lang="en-US" sz="2800" i="1" dirty="0" smtClean="0">
                <a:latin typeface="Helvetica"/>
                <a:cs typeface="Helvetica"/>
              </a:rPr>
              <a:t>s</a:t>
            </a:r>
            <a:r>
              <a:rPr lang="en-US" sz="2800" baseline="-25000" dirty="0" smtClean="0">
                <a:latin typeface="Helvetica"/>
                <a:cs typeface="Helvetica"/>
              </a:rPr>
              <a:t>1</a:t>
            </a:r>
            <a:endParaRPr lang="en-US" sz="2800" baseline="-25000" dirty="0">
              <a:latin typeface="Helvetica"/>
              <a:cs typeface="Helvetic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1377" y="1402177"/>
            <a:ext cx="2146490" cy="523220"/>
          </a:xfrm>
          <a:prstGeom prst="rect">
            <a:avLst/>
          </a:prstGeom>
          <a:solidFill>
            <a:srgbClr val="F2F2F2"/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i="1" dirty="0">
                <a:latin typeface="Helvetica"/>
                <a:cs typeface="Helvetica"/>
              </a:rPr>
              <a:t>r</a:t>
            </a:r>
            <a:r>
              <a:rPr lang="en-US" sz="2800" baseline="-25000" dirty="0" smtClean="0">
                <a:latin typeface="Helvetica"/>
                <a:cs typeface="Helvetica"/>
              </a:rPr>
              <a:t>2</a:t>
            </a:r>
            <a:r>
              <a:rPr lang="en-US" sz="2800" dirty="0" smtClean="0">
                <a:latin typeface="Helvetica"/>
                <a:cs typeface="Helvetica"/>
              </a:rPr>
              <a:t> + </a:t>
            </a:r>
            <a:r>
              <a:rPr lang="en-US" sz="2800" i="1" dirty="0" smtClean="0">
                <a:latin typeface="Helvetica"/>
                <a:cs typeface="Helvetica"/>
              </a:rPr>
              <a:t>s</a:t>
            </a:r>
            <a:r>
              <a:rPr lang="en-US" sz="2800" baseline="-25000" dirty="0" smtClean="0">
                <a:latin typeface="Helvetica"/>
                <a:cs typeface="Helvetica"/>
              </a:rPr>
              <a:t>2</a:t>
            </a:r>
            <a:endParaRPr lang="en-US" sz="2800" baseline="-25000" dirty="0">
              <a:latin typeface="Helvetica"/>
              <a:cs typeface="Helvetic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1377" y="1925397"/>
            <a:ext cx="2146490" cy="523220"/>
          </a:xfrm>
          <a:prstGeom prst="rect">
            <a:avLst/>
          </a:prstGeom>
          <a:solidFill>
            <a:srgbClr val="F2F2F2"/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i="1" dirty="0">
                <a:latin typeface="Helvetica"/>
                <a:cs typeface="Helvetica"/>
              </a:rPr>
              <a:t>r</a:t>
            </a:r>
            <a:r>
              <a:rPr lang="en-US" sz="2800" baseline="-25000" dirty="0" smtClean="0">
                <a:latin typeface="Helvetica"/>
                <a:cs typeface="Helvetica"/>
              </a:rPr>
              <a:t>3</a:t>
            </a:r>
            <a:r>
              <a:rPr lang="en-US" sz="2800" dirty="0" smtClean="0">
                <a:latin typeface="Helvetica"/>
                <a:cs typeface="Helvetica"/>
              </a:rPr>
              <a:t> + </a:t>
            </a:r>
            <a:r>
              <a:rPr lang="en-US" sz="2800" i="1" dirty="0" smtClean="0">
                <a:latin typeface="Helvetica"/>
                <a:cs typeface="Helvetica"/>
              </a:rPr>
              <a:t>s</a:t>
            </a:r>
            <a:r>
              <a:rPr lang="en-US" sz="2800" baseline="-25000" dirty="0" smtClean="0">
                <a:latin typeface="Helvetica"/>
                <a:cs typeface="Helvetica"/>
              </a:rPr>
              <a:t>3</a:t>
            </a:r>
            <a:endParaRPr lang="en-US" sz="2800" baseline="-25000" dirty="0">
              <a:latin typeface="Helvetica"/>
              <a:cs typeface="Helvetica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1377" y="2448617"/>
            <a:ext cx="2146490" cy="523220"/>
          </a:xfrm>
          <a:prstGeom prst="rect">
            <a:avLst/>
          </a:prstGeom>
          <a:solidFill>
            <a:srgbClr val="F2F2F2"/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i="1" dirty="0">
                <a:latin typeface="Helvetica"/>
                <a:cs typeface="Helvetica"/>
              </a:rPr>
              <a:t>r</a:t>
            </a:r>
            <a:r>
              <a:rPr lang="en-US" sz="2800" baseline="-25000" dirty="0" smtClean="0">
                <a:latin typeface="Helvetica"/>
                <a:cs typeface="Helvetica"/>
              </a:rPr>
              <a:t>4</a:t>
            </a:r>
            <a:r>
              <a:rPr lang="en-US" sz="2800" dirty="0" smtClean="0">
                <a:latin typeface="Helvetica"/>
                <a:cs typeface="Helvetica"/>
              </a:rPr>
              <a:t> + </a:t>
            </a:r>
            <a:r>
              <a:rPr lang="en-US" sz="2800" i="1" dirty="0" smtClean="0">
                <a:latin typeface="Helvetica"/>
                <a:cs typeface="Helvetica"/>
              </a:rPr>
              <a:t>s</a:t>
            </a:r>
            <a:r>
              <a:rPr lang="en-US" sz="2800" baseline="-25000" dirty="0" smtClean="0">
                <a:latin typeface="Helvetica"/>
                <a:cs typeface="Helvetica"/>
              </a:rPr>
              <a:t>4</a:t>
            </a:r>
            <a:endParaRPr lang="en-US" sz="2800" baseline="-25000" dirty="0">
              <a:latin typeface="Helvetica"/>
              <a:cs typeface="Helvetic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81377" y="2971837"/>
            <a:ext cx="2146490" cy="523220"/>
          </a:xfrm>
          <a:prstGeom prst="rect">
            <a:avLst/>
          </a:prstGeom>
          <a:solidFill>
            <a:srgbClr val="F2F2F2"/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i="1" dirty="0">
                <a:latin typeface="Helvetica"/>
                <a:cs typeface="Helvetica"/>
              </a:rPr>
              <a:t>r</a:t>
            </a:r>
            <a:r>
              <a:rPr lang="en-US" sz="2800" baseline="-25000" dirty="0" smtClean="0">
                <a:latin typeface="Helvetica"/>
                <a:cs typeface="Helvetica"/>
              </a:rPr>
              <a:t>5</a:t>
            </a:r>
            <a:r>
              <a:rPr lang="en-US" sz="2800" dirty="0" smtClean="0">
                <a:latin typeface="Helvetica"/>
                <a:cs typeface="Helvetica"/>
              </a:rPr>
              <a:t> + </a:t>
            </a:r>
            <a:r>
              <a:rPr lang="en-US" sz="2800" i="1" dirty="0" smtClean="0">
                <a:latin typeface="Helvetica"/>
                <a:cs typeface="Helvetica"/>
              </a:rPr>
              <a:t>s</a:t>
            </a:r>
            <a:r>
              <a:rPr lang="en-US" sz="2800" baseline="-25000" dirty="0" smtClean="0">
                <a:latin typeface="Helvetica"/>
                <a:cs typeface="Helvetica"/>
              </a:rPr>
              <a:t>5</a:t>
            </a:r>
            <a:endParaRPr lang="en-US" sz="2800" baseline="-25000" dirty="0">
              <a:latin typeface="Helvetica"/>
              <a:cs typeface="Helvetica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5961838" y="260504"/>
            <a:ext cx="2724962" cy="348176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961837" y="260504"/>
            <a:ext cx="272496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latin typeface="Helvetica"/>
                <a:cs typeface="Helvetica"/>
              </a:rPr>
              <a:t>S</a:t>
            </a:r>
            <a:r>
              <a:rPr lang="en-US" sz="3000" baseline="-25000" dirty="0">
                <a:latin typeface="Helvetica"/>
                <a:cs typeface="Helvetica"/>
              </a:rPr>
              <a:t>Y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252444" y="878957"/>
            <a:ext cx="2146490" cy="523220"/>
          </a:xfrm>
          <a:prstGeom prst="rect">
            <a:avLst/>
          </a:prstGeom>
          <a:solidFill>
            <a:srgbClr val="F2F2F2"/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Helvetica"/>
                <a:cs typeface="Helvetica"/>
              </a:rPr>
              <a:t>-</a:t>
            </a:r>
            <a:r>
              <a:rPr lang="en-US" sz="2800" i="1" dirty="0" smtClean="0">
                <a:latin typeface="Helvetica"/>
                <a:cs typeface="Helvetica"/>
              </a:rPr>
              <a:t>r</a:t>
            </a:r>
            <a:r>
              <a:rPr lang="en-US" sz="2800" baseline="-25000" dirty="0">
                <a:latin typeface="Helvetica"/>
                <a:cs typeface="Helvetica"/>
              </a:rPr>
              <a:t>1 </a:t>
            </a:r>
            <a:r>
              <a:rPr lang="en-US" sz="2800" dirty="0">
                <a:latin typeface="Helvetica"/>
                <a:cs typeface="Helvetica"/>
              </a:rPr>
              <a:t>-</a:t>
            </a:r>
            <a:r>
              <a:rPr lang="en-US" sz="2800" dirty="0" smtClean="0">
                <a:latin typeface="Helvetica"/>
                <a:cs typeface="Helvetica"/>
              </a:rPr>
              <a:t> </a:t>
            </a:r>
            <a:r>
              <a:rPr lang="en-US" sz="2800" i="1" dirty="0" smtClean="0">
                <a:latin typeface="Helvetica"/>
                <a:cs typeface="Helvetica"/>
              </a:rPr>
              <a:t>s</a:t>
            </a:r>
            <a:r>
              <a:rPr lang="en-US" sz="2800" baseline="-25000" dirty="0" smtClean="0">
                <a:latin typeface="Helvetica"/>
                <a:cs typeface="Helvetica"/>
              </a:rPr>
              <a:t>1</a:t>
            </a:r>
            <a:endParaRPr lang="en-US" sz="2800" baseline="-25000" dirty="0">
              <a:latin typeface="Helvetica"/>
              <a:cs typeface="Helvetica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252444" y="1402177"/>
            <a:ext cx="2146490" cy="523220"/>
          </a:xfrm>
          <a:prstGeom prst="rect">
            <a:avLst/>
          </a:prstGeom>
          <a:solidFill>
            <a:srgbClr val="F2F2F2"/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Helvetica"/>
                <a:cs typeface="Helvetica"/>
              </a:rPr>
              <a:t>-</a:t>
            </a:r>
            <a:r>
              <a:rPr lang="en-US" sz="2800" i="1" dirty="0" smtClean="0">
                <a:latin typeface="Helvetica"/>
                <a:cs typeface="Helvetica"/>
              </a:rPr>
              <a:t>r</a:t>
            </a:r>
            <a:r>
              <a:rPr lang="en-US" sz="2800" baseline="-25000" dirty="0" smtClean="0">
                <a:latin typeface="Helvetica"/>
                <a:cs typeface="Helvetica"/>
              </a:rPr>
              <a:t>2</a:t>
            </a:r>
            <a:r>
              <a:rPr lang="en-US" sz="2800" baseline="-25000" dirty="0">
                <a:latin typeface="Helvetica"/>
                <a:cs typeface="Helvetica"/>
              </a:rPr>
              <a:t> </a:t>
            </a:r>
            <a:r>
              <a:rPr lang="en-US" sz="2800" dirty="0">
                <a:latin typeface="Helvetica"/>
                <a:cs typeface="Helvetica"/>
              </a:rPr>
              <a:t>-</a:t>
            </a:r>
            <a:r>
              <a:rPr lang="en-US" sz="2800" dirty="0" smtClean="0">
                <a:latin typeface="Helvetica"/>
                <a:cs typeface="Helvetica"/>
              </a:rPr>
              <a:t> </a:t>
            </a:r>
            <a:r>
              <a:rPr lang="en-US" sz="2800" i="1" dirty="0" smtClean="0">
                <a:latin typeface="Helvetica"/>
                <a:cs typeface="Helvetica"/>
              </a:rPr>
              <a:t>s</a:t>
            </a:r>
            <a:r>
              <a:rPr lang="en-US" sz="2800" baseline="-25000" dirty="0">
                <a:latin typeface="Helvetica"/>
                <a:cs typeface="Helvetica"/>
              </a:rPr>
              <a:t>2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252444" y="1925397"/>
            <a:ext cx="2146490" cy="523220"/>
          </a:xfrm>
          <a:prstGeom prst="rect">
            <a:avLst/>
          </a:prstGeom>
          <a:solidFill>
            <a:srgbClr val="F2F2F2"/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Helvetica"/>
                <a:cs typeface="Helvetica"/>
              </a:rPr>
              <a:t>-</a:t>
            </a:r>
            <a:r>
              <a:rPr lang="en-US" sz="2800" i="1" dirty="0" smtClean="0">
                <a:latin typeface="Helvetica"/>
                <a:cs typeface="Helvetica"/>
              </a:rPr>
              <a:t>r</a:t>
            </a:r>
            <a:r>
              <a:rPr lang="en-US" sz="2800" baseline="-25000" dirty="0" smtClean="0">
                <a:latin typeface="Helvetica"/>
                <a:cs typeface="Helvetica"/>
              </a:rPr>
              <a:t>3 </a:t>
            </a:r>
            <a:r>
              <a:rPr lang="en-US" sz="2800" dirty="0">
                <a:latin typeface="Helvetica"/>
                <a:cs typeface="Helvetica"/>
              </a:rPr>
              <a:t>-</a:t>
            </a:r>
            <a:r>
              <a:rPr lang="en-US" sz="2800" baseline="-25000" dirty="0" smtClean="0">
                <a:latin typeface="Helvetica"/>
                <a:cs typeface="Helvetica"/>
              </a:rPr>
              <a:t> </a:t>
            </a:r>
            <a:r>
              <a:rPr lang="en-US" sz="2800" i="1" dirty="0" smtClean="0">
                <a:latin typeface="Helvetica"/>
                <a:cs typeface="Helvetica"/>
              </a:rPr>
              <a:t>s</a:t>
            </a:r>
            <a:r>
              <a:rPr lang="en-US" sz="2800" baseline="-25000" dirty="0" smtClean="0">
                <a:latin typeface="Helvetica"/>
                <a:cs typeface="Helvetica"/>
              </a:rPr>
              <a:t>3 </a:t>
            </a:r>
            <a:r>
              <a:rPr lang="en-US" sz="2800" dirty="0" smtClean="0">
                <a:latin typeface="Helvetica"/>
                <a:cs typeface="Helvetica"/>
              </a:rPr>
              <a:t>+ </a:t>
            </a:r>
            <a:r>
              <a:rPr lang="en-US" sz="2800" i="1" dirty="0" smtClean="0">
                <a:latin typeface="Helvetica"/>
                <a:cs typeface="Helvetica"/>
              </a:rPr>
              <a:t>m</a:t>
            </a:r>
            <a:r>
              <a:rPr lang="en-US" sz="2800" i="1" baseline="-25000" dirty="0" smtClean="0">
                <a:latin typeface="Helvetica"/>
                <a:cs typeface="Helvetica"/>
              </a:rPr>
              <a:t>A</a:t>
            </a:r>
            <a:endParaRPr lang="en-US" sz="2800" i="1" baseline="-25000" dirty="0">
              <a:latin typeface="Helvetica"/>
              <a:cs typeface="Helvetica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252444" y="2448617"/>
            <a:ext cx="2146490" cy="523220"/>
          </a:xfrm>
          <a:prstGeom prst="rect">
            <a:avLst/>
          </a:prstGeom>
          <a:solidFill>
            <a:srgbClr val="F2F2F2"/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Helvetica"/>
                <a:cs typeface="Helvetica"/>
              </a:rPr>
              <a:t>-</a:t>
            </a:r>
            <a:r>
              <a:rPr lang="en-US" sz="2800" i="1" dirty="0" smtClean="0">
                <a:latin typeface="Helvetica"/>
                <a:cs typeface="Helvetica"/>
              </a:rPr>
              <a:t>r</a:t>
            </a:r>
            <a:r>
              <a:rPr lang="en-US" sz="2800" baseline="-25000" dirty="0" smtClean="0">
                <a:latin typeface="Helvetica"/>
                <a:cs typeface="Helvetica"/>
              </a:rPr>
              <a:t>4</a:t>
            </a:r>
            <a:r>
              <a:rPr lang="en-US" sz="2800" baseline="-25000" dirty="0">
                <a:latin typeface="Helvetica"/>
                <a:cs typeface="Helvetica"/>
              </a:rPr>
              <a:t> </a:t>
            </a:r>
            <a:r>
              <a:rPr lang="en-US" sz="2800" dirty="0">
                <a:latin typeface="Helvetica"/>
                <a:cs typeface="Helvetica"/>
              </a:rPr>
              <a:t>-</a:t>
            </a:r>
            <a:r>
              <a:rPr lang="en-US" sz="2800" dirty="0" smtClean="0">
                <a:latin typeface="Helvetica"/>
                <a:cs typeface="Helvetica"/>
              </a:rPr>
              <a:t> </a:t>
            </a:r>
            <a:r>
              <a:rPr lang="en-US" sz="2800" i="1" dirty="0" smtClean="0">
                <a:latin typeface="Helvetica"/>
                <a:cs typeface="Helvetica"/>
              </a:rPr>
              <a:t>s</a:t>
            </a:r>
            <a:r>
              <a:rPr lang="en-US" sz="2800" baseline="-25000" dirty="0" smtClean="0">
                <a:latin typeface="Helvetica"/>
                <a:cs typeface="Helvetica"/>
              </a:rPr>
              <a:t>4</a:t>
            </a:r>
            <a:endParaRPr lang="en-US" sz="2800" baseline="-25000" dirty="0">
              <a:latin typeface="Helvetica"/>
              <a:cs typeface="Helvetica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252444" y="2971837"/>
            <a:ext cx="2146490" cy="523220"/>
          </a:xfrm>
          <a:prstGeom prst="rect">
            <a:avLst/>
          </a:prstGeom>
          <a:solidFill>
            <a:srgbClr val="F2F2F2"/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Helvetica"/>
                <a:cs typeface="Helvetica"/>
              </a:rPr>
              <a:t>-</a:t>
            </a:r>
            <a:r>
              <a:rPr lang="en-US" sz="2800" i="1" dirty="0" smtClean="0">
                <a:latin typeface="Helvetica"/>
                <a:cs typeface="Helvetica"/>
              </a:rPr>
              <a:t>r</a:t>
            </a:r>
            <a:r>
              <a:rPr lang="en-US" sz="2800" baseline="-25000" dirty="0" smtClean="0">
                <a:latin typeface="Helvetica"/>
                <a:cs typeface="Helvetica"/>
              </a:rPr>
              <a:t>5</a:t>
            </a:r>
            <a:r>
              <a:rPr lang="en-US" sz="2800" baseline="-25000" dirty="0">
                <a:latin typeface="Helvetica"/>
                <a:cs typeface="Helvetica"/>
              </a:rPr>
              <a:t> </a:t>
            </a:r>
            <a:r>
              <a:rPr lang="en-US" sz="2800" dirty="0">
                <a:latin typeface="Helvetica"/>
                <a:cs typeface="Helvetica"/>
              </a:rPr>
              <a:t>-</a:t>
            </a:r>
            <a:r>
              <a:rPr lang="en-US" sz="2800" dirty="0" smtClean="0">
                <a:latin typeface="Helvetica"/>
                <a:cs typeface="Helvetica"/>
              </a:rPr>
              <a:t> </a:t>
            </a:r>
            <a:r>
              <a:rPr lang="en-US" sz="2800" i="1" dirty="0" smtClean="0">
                <a:latin typeface="Helvetica"/>
                <a:cs typeface="Helvetica"/>
              </a:rPr>
              <a:t>s</a:t>
            </a:r>
            <a:r>
              <a:rPr lang="en-US" sz="2800" baseline="-25000" dirty="0" smtClean="0">
                <a:latin typeface="Helvetica"/>
                <a:cs typeface="Helvetica"/>
              </a:rPr>
              <a:t>5</a:t>
            </a:r>
            <a:r>
              <a:rPr lang="en-US" sz="2800" dirty="0" smtClean="0">
                <a:latin typeface="Helvetica"/>
                <a:cs typeface="Helvetica"/>
              </a:rPr>
              <a:t> - </a:t>
            </a:r>
            <a:r>
              <a:rPr lang="en-US" sz="2800" i="1" dirty="0" err="1" smtClean="0">
                <a:latin typeface="Helvetica"/>
                <a:cs typeface="Helvetica"/>
              </a:rPr>
              <a:t>m</a:t>
            </a:r>
            <a:r>
              <a:rPr lang="en-US" sz="2800" i="1" baseline="-25000" dirty="0" err="1" smtClean="0">
                <a:latin typeface="Helvetica"/>
                <a:cs typeface="Helvetica"/>
              </a:rPr>
              <a:t>B</a:t>
            </a:r>
            <a:endParaRPr lang="en-US" sz="2800" i="1" baseline="-25000" dirty="0">
              <a:latin typeface="Helvetica"/>
              <a:cs typeface="Helvetica"/>
            </a:endParaRPr>
          </a:p>
        </p:txBody>
      </p:sp>
      <p:sp>
        <p:nvSpPr>
          <p:cNvPr id="22" name="Title 21"/>
          <p:cNvSpPr txBox="1">
            <a:spLocks/>
          </p:cNvSpPr>
          <p:nvPr/>
        </p:nvSpPr>
        <p:spPr>
          <a:xfrm>
            <a:off x="5706532" y="5017559"/>
            <a:ext cx="3437467" cy="1557867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Helvetica"/>
                <a:ea typeface="+mj-ea"/>
                <a:cs typeface="+mj-cs"/>
              </a:defRPr>
            </a:lvl1pPr>
          </a:lstStyle>
          <a:p>
            <a:pPr algn="r"/>
            <a:r>
              <a:rPr lang="en-US" dirty="0" smtClean="0"/>
              <a:t>“Straw man”</a:t>
            </a:r>
            <a:br>
              <a:rPr lang="en-US" dirty="0" smtClean="0"/>
            </a:br>
            <a:r>
              <a:rPr lang="en-US" dirty="0" smtClean="0"/>
              <a:t>Scheme</a:t>
            </a:r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36165521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D3B9F-2E96-F547-A977-3254DA291AF6}" type="slidenum">
              <a:rPr lang="en-US" smtClean="0"/>
              <a:t>27</a:t>
            </a:fld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390771" y="260504"/>
            <a:ext cx="2724962" cy="348176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90770" y="260504"/>
            <a:ext cx="272496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latin typeface="Helvetica"/>
                <a:cs typeface="Helvetica"/>
              </a:rPr>
              <a:t>S</a:t>
            </a:r>
            <a:r>
              <a:rPr lang="en-US" sz="3000" baseline="-25000" dirty="0" smtClean="0">
                <a:latin typeface="Helvetica"/>
                <a:cs typeface="Helvetica"/>
              </a:rPr>
              <a:t>X</a:t>
            </a:r>
            <a:endParaRPr lang="en-US" sz="3000" baseline="-25000" dirty="0">
              <a:latin typeface="Helvetica"/>
              <a:cs typeface="Helvetic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1377" y="878957"/>
            <a:ext cx="2146490" cy="523220"/>
          </a:xfrm>
          <a:prstGeom prst="rect">
            <a:avLst/>
          </a:prstGeom>
          <a:solidFill>
            <a:srgbClr val="F2F2F2"/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latin typeface="Helvetica"/>
                <a:cs typeface="Helvetica"/>
              </a:rPr>
              <a:t>r</a:t>
            </a:r>
            <a:r>
              <a:rPr lang="en-US" sz="2800" baseline="-25000" dirty="0" smtClean="0">
                <a:latin typeface="Helvetica"/>
                <a:cs typeface="Helvetica"/>
              </a:rPr>
              <a:t>1 </a:t>
            </a:r>
            <a:r>
              <a:rPr lang="en-US" sz="2800" dirty="0" smtClean="0">
                <a:latin typeface="Helvetica"/>
                <a:cs typeface="Helvetica"/>
              </a:rPr>
              <a:t>+ </a:t>
            </a:r>
            <a:r>
              <a:rPr lang="en-US" sz="2800" i="1" dirty="0" smtClean="0">
                <a:latin typeface="Helvetica"/>
                <a:cs typeface="Helvetica"/>
              </a:rPr>
              <a:t>s</a:t>
            </a:r>
            <a:r>
              <a:rPr lang="en-US" sz="2800" baseline="-25000" dirty="0" smtClean="0">
                <a:latin typeface="Helvetica"/>
                <a:cs typeface="Helvetica"/>
              </a:rPr>
              <a:t>1</a:t>
            </a:r>
            <a:endParaRPr lang="en-US" sz="2800" baseline="-25000" dirty="0">
              <a:latin typeface="Helvetica"/>
              <a:cs typeface="Helvetic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1377" y="1402177"/>
            <a:ext cx="2146490" cy="523220"/>
          </a:xfrm>
          <a:prstGeom prst="rect">
            <a:avLst/>
          </a:prstGeom>
          <a:solidFill>
            <a:srgbClr val="F2F2F2"/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i="1" dirty="0">
                <a:latin typeface="Helvetica"/>
                <a:cs typeface="Helvetica"/>
              </a:rPr>
              <a:t>r</a:t>
            </a:r>
            <a:r>
              <a:rPr lang="en-US" sz="2800" baseline="-25000" dirty="0" smtClean="0">
                <a:latin typeface="Helvetica"/>
                <a:cs typeface="Helvetica"/>
              </a:rPr>
              <a:t>2</a:t>
            </a:r>
            <a:r>
              <a:rPr lang="en-US" sz="2800" dirty="0" smtClean="0">
                <a:latin typeface="Helvetica"/>
                <a:cs typeface="Helvetica"/>
              </a:rPr>
              <a:t> + </a:t>
            </a:r>
            <a:r>
              <a:rPr lang="en-US" sz="2800" i="1" dirty="0" smtClean="0">
                <a:latin typeface="Helvetica"/>
                <a:cs typeface="Helvetica"/>
              </a:rPr>
              <a:t>s</a:t>
            </a:r>
            <a:r>
              <a:rPr lang="en-US" sz="2800" baseline="-25000" dirty="0" smtClean="0">
                <a:latin typeface="Helvetica"/>
                <a:cs typeface="Helvetica"/>
              </a:rPr>
              <a:t>2</a:t>
            </a:r>
            <a:endParaRPr lang="en-US" sz="2800" baseline="-25000" dirty="0">
              <a:latin typeface="Helvetica"/>
              <a:cs typeface="Helvetic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1377" y="1925397"/>
            <a:ext cx="2146490" cy="523220"/>
          </a:xfrm>
          <a:prstGeom prst="rect">
            <a:avLst/>
          </a:prstGeom>
          <a:solidFill>
            <a:srgbClr val="F2F2F2"/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i="1" dirty="0">
                <a:latin typeface="Helvetica"/>
                <a:cs typeface="Helvetica"/>
              </a:rPr>
              <a:t>r</a:t>
            </a:r>
            <a:r>
              <a:rPr lang="en-US" sz="2800" baseline="-25000" dirty="0" smtClean="0">
                <a:latin typeface="Helvetica"/>
                <a:cs typeface="Helvetica"/>
              </a:rPr>
              <a:t>3</a:t>
            </a:r>
            <a:r>
              <a:rPr lang="en-US" sz="2800" dirty="0" smtClean="0">
                <a:latin typeface="Helvetica"/>
                <a:cs typeface="Helvetica"/>
              </a:rPr>
              <a:t> + </a:t>
            </a:r>
            <a:r>
              <a:rPr lang="en-US" sz="2800" i="1" dirty="0" smtClean="0">
                <a:latin typeface="Helvetica"/>
                <a:cs typeface="Helvetica"/>
              </a:rPr>
              <a:t>s</a:t>
            </a:r>
            <a:r>
              <a:rPr lang="en-US" sz="2800" baseline="-25000" dirty="0" smtClean="0">
                <a:latin typeface="Helvetica"/>
                <a:cs typeface="Helvetica"/>
              </a:rPr>
              <a:t>3</a:t>
            </a:r>
            <a:endParaRPr lang="en-US" sz="2800" baseline="-25000" dirty="0">
              <a:latin typeface="Helvetica"/>
              <a:cs typeface="Helvetica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1377" y="2448617"/>
            <a:ext cx="2146490" cy="523220"/>
          </a:xfrm>
          <a:prstGeom prst="rect">
            <a:avLst/>
          </a:prstGeom>
          <a:solidFill>
            <a:srgbClr val="F2F2F2"/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i="1" dirty="0">
                <a:latin typeface="Helvetica"/>
                <a:cs typeface="Helvetica"/>
              </a:rPr>
              <a:t>r</a:t>
            </a:r>
            <a:r>
              <a:rPr lang="en-US" sz="2800" baseline="-25000" dirty="0" smtClean="0">
                <a:latin typeface="Helvetica"/>
                <a:cs typeface="Helvetica"/>
              </a:rPr>
              <a:t>4</a:t>
            </a:r>
            <a:r>
              <a:rPr lang="en-US" sz="2800" dirty="0" smtClean="0">
                <a:latin typeface="Helvetica"/>
                <a:cs typeface="Helvetica"/>
              </a:rPr>
              <a:t> + </a:t>
            </a:r>
            <a:r>
              <a:rPr lang="en-US" sz="2800" i="1" dirty="0" smtClean="0">
                <a:latin typeface="Helvetica"/>
                <a:cs typeface="Helvetica"/>
              </a:rPr>
              <a:t>s</a:t>
            </a:r>
            <a:r>
              <a:rPr lang="en-US" sz="2800" baseline="-25000" dirty="0" smtClean="0">
                <a:latin typeface="Helvetica"/>
                <a:cs typeface="Helvetica"/>
              </a:rPr>
              <a:t>4</a:t>
            </a:r>
            <a:endParaRPr lang="en-US" sz="2800" baseline="-25000" dirty="0">
              <a:latin typeface="Helvetica"/>
              <a:cs typeface="Helvetic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81377" y="2971837"/>
            <a:ext cx="2146490" cy="523220"/>
          </a:xfrm>
          <a:prstGeom prst="rect">
            <a:avLst/>
          </a:prstGeom>
          <a:solidFill>
            <a:srgbClr val="F2F2F2"/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i="1" dirty="0">
                <a:latin typeface="Helvetica"/>
                <a:cs typeface="Helvetica"/>
              </a:rPr>
              <a:t>r</a:t>
            </a:r>
            <a:r>
              <a:rPr lang="en-US" sz="2800" baseline="-25000" dirty="0" smtClean="0">
                <a:latin typeface="Helvetica"/>
                <a:cs typeface="Helvetica"/>
              </a:rPr>
              <a:t>5</a:t>
            </a:r>
            <a:r>
              <a:rPr lang="en-US" sz="2800" dirty="0" smtClean="0">
                <a:latin typeface="Helvetica"/>
                <a:cs typeface="Helvetica"/>
              </a:rPr>
              <a:t> + </a:t>
            </a:r>
            <a:r>
              <a:rPr lang="en-US" sz="2800" i="1" dirty="0" smtClean="0">
                <a:latin typeface="Helvetica"/>
                <a:cs typeface="Helvetica"/>
              </a:rPr>
              <a:t>s</a:t>
            </a:r>
            <a:r>
              <a:rPr lang="en-US" sz="2800" baseline="-25000" dirty="0" smtClean="0">
                <a:latin typeface="Helvetica"/>
                <a:cs typeface="Helvetica"/>
              </a:rPr>
              <a:t>5</a:t>
            </a:r>
            <a:endParaRPr lang="en-US" sz="2800" baseline="-25000" dirty="0">
              <a:latin typeface="Helvetica"/>
              <a:cs typeface="Helvetica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4602097" y="260504"/>
            <a:ext cx="2724962" cy="348176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4602096" y="260504"/>
            <a:ext cx="272496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latin typeface="Helvetica"/>
                <a:cs typeface="Helvetica"/>
              </a:rPr>
              <a:t>S</a:t>
            </a:r>
            <a:r>
              <a:rPr lang="en-US" sz="3000" baseline="-25000" dirty="0">
                <a:latin typeface="Helvetica"/>
                <a:cs typeface="Helvetica"/>
              </a:rPr>
              <a:t>Y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892703" y="878957"/>
            <a:ext cx="2146490" cy="523220"/>
          </a:xfrm>
          <a:prstGeom prst="rect">
            <a:avLst/>
          </a:prstGeom>
          <a:solidFill>
            <a:srgbClr val="F2F2F2"/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Helvetica"/>
                <a:cs typeface="Helvetica"/>
              </a:rPr>
              <a:t>-</a:t>
            </a:r>
            <a:r>
              <a:rPr lang="en-US" sz="2800" i="1" dirty="0" smtClean="0">
                <a:latin typeface="Helvetica"/>
                <a:cs typeface="Helvetica"/>
              </a:rPr>
              <a:t>r</a:t>
            </a:r>
            <a:r>
              <a:rPr lang="en-US" sz="2800" baseline="-25000" dirty="0">
                <a:latin typeface="Helvetica"/>
                <a:cs typeface="Helvetica"/>
              </a:rPr>
              <a:t>1 </a:t>
            </a:r>
            <a:r>
              <a:rPr lang="en-US" sz="2800" dirty="0">
                <a:latin typeface="Helvetica"/>
                <a:cs typeface="Helvetica"/>
              </a:rPr>
              <a:t>-</a:t>
            </a:r>
            <a:r>
              <a:rPr lang="en-US" sz="2800" dirty="0" smtClean="0">
                <a:latin typeface="Helvetica"/>
                <a:cs typeface="Helvetica"/>
              </a:rPr>
              <a:t> </a:t>
            </a:r>
            <a:r>
              <a:rPr lang="en-US" sz="2800" i="1" dirty="0" smtClean="0">
                <a:latin typeface="Helvetica"/>
                <a:cs typeface="Helvetica"/>
              </a:rPr>
              <a:t>s</a:t>
            </a:r>
            <a:r>
              <a:rPr lang="en-US" sz="2800" baseline="-25000" dirty="0" smtClean="0">
                <a:latin typeface="Helvetica"/>
                <a:cs typeface="Helvetica"/>
              </a:rPr>
              <a:t>1</a:t>
            </a:r>
            <a:endParaRPr lang="en-US" sz="2800" baseline="-25000" dirty="0">
              <a:latin typeface="Helvetica"/>
              <a:cs typeface="Helvetica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892703" y="1402177"/>
            <a:ext cx="2146490" cy="523220"/>
          </a:xfrm>
          <a:prstGeom prst="rect">
            <a:avLst/>
          </a:prstGeom>
          <a:solidFill>
            <a:srgbClr val="F2F2F2"/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Helvetica"/>
                <a:cs typeface="Helvetica"/>
              </a:rPr>
              <a:t>-</a:t>
            </a:r>
            <a:r>
              <a:rPr lang="en-US" sz="2800" i="1" dirty="0" smtClean="0">
                <a:latin typeface="Helvetica"/>
                <a:cs typeface="Helvetica"/>
              </a:rPr>
              <a:t>r</a:t>
            </a:r>
            <a:r>
              <a:rPr lang="en-US" sz="2800" baseline="-25000" dirty="0" smtClean="0">
                <a:latin typeface="Helvetica"/>
                <a:cs typeface="Helvetica"/>
              </a:rPr>
              <a:t>2</a:t>
            </a:r>
            <a:r>
              <a:rPr lang="en-US" sz="2800" baseline="-25000" dirty="0">
                <a:latin typeface="Helvetica"/>
                <a:cs typeface="Helvetica"/>
              </a:rPr>
              <a:t> </a:t>
            </a:r>
            <a:r>
              <a:rPr lang="en-US" sz="2800" dirty="0">
                <a:latin typeface="Helvetica"/>
                <a:cs typeface="Helvetica"/>
              </a:rPr>
              <a:t>-</a:t>
            </a:r>
            <a:r>
              <a:rPr lang="en-US" sz="2800" dirty="0" smtClean="0">
                <a:latin typeface="Helvetica"/>
                <a:cs typeface="Helvetica"/>
              </a:rPr>
              <a:t> </a:t>
            </a:r>
            <a:r>
              <a:rPr lang="en-US" sz="2800" i="1" dirty="0" smtClean="0">
                <a:latin typeface="Helvetica"/>
                <a:cs typeface="Helvetica"/>
              </a:rPr>
              <a:t>s</a:t>
            </a:r>
            <a:r>
              <a:rPr lang="en-US" sz="2800" baseline="-25000" dirty="0">
                <a:latin typeface="Helvetica"/>
                <a:cs typeface="Helvetica"/>
              </a:rPr>
              <a:t>2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892703" y="1925397"/>
            <a:ext cx="2146490" cy="523220"/>
          </a:xfrm>
          <a:prstGeom prst="rect">
            <a:avLst/>
          </a:prstGeom>
          <a:solidFill>
            <a:srgbClr val="F2F2F2"/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Helvetica"/>
                <a:cs typeface="Helvetica"/>
              </a:rPr>
              <a:t>-</a:t>
            </a:r>
            <a:r>
              <a:rPr lang="en-US" sz="2800" i="1" dirty="0" smtClean="0">
                <a:latin typeface="Helvetica"/>
                <a:cs typeface="Helvetica"/>
              </a:rPr>
              <a:t>r</a:t>
            </a:r>
            <a:r>
              <a:rPr lang="en-US" sz="2800" baseline="-25000" dirty="0" smtClean="0">
                <a:latin typeface="Helvetica"/>
                <a:cs typeface="Helvetica"/>
              </a:rPr>
              <a:t>3 </a:t>
            </a:r>
            <a:r>
              <a:rPr lang="en-US" sz="2800" dirty="0">
                <a:latin typeface="Helvetica"/>
                <a:cs typeface="Helvetica"/>
              </a:rPr>
              <a:t>-</a:t>
            </a:r>
            <a:r>
              <a:rPr lang="en-US" sz="2800" baseline="-25000" dirty="0" smtClean="0">
                <a:latin typeface="Helvetica"/>
                <a:cs typeface="Helvetica"/>
              </a:rPr>
              <a:t> </a:t>
            </a:r>
            <a:r>
              <a:rPr lang="en-US" sz="2800" i="1" dirty="0" smtClean="0">
                <a:latin typeface="Helvetica"/>
                <a:cs typeface="Helvetica"/>
              </a:rPr>
              <a:t>s</a:t>
            </a:r>
            <a:r>
              <a:rPr lang="en-US" sz="2800" baseline="-25000" dirty="0" smtClean="0">
                <a:latin typeface="Helvetica"/>
                <a:cs typeface="Helvetica"/>
              </a:rPr>
              <a:t>3 </a:t>
            </a:r>
            <a:r>
              <a:rPr lang="en-US" sz="2800" dirty="0" smtClean="0">
                <a:latin typeface="Helvetica"/>
                <a:cs typeface="Helvetica"/>
              </a:rPr>
              <a:t>+ </a:t>
            </a:r>
            <a:r>
              <a:rPr lang="en-US" sz="2800" i="1" dirty="0" smtClean="0">
                <a:latin typeface="Helvetica"/>
                <a:cs typeface="Helvetica"/>
              </a:rPr>
              <a:t>m</a:t>
            </a:r>
            <a:r>
              <a:rPr lang="en-US" sz="2800" i="1" baseline="-25000" dirty="0" smtClean="0">
                <a:latin typeface="Helvetica"/>
                <a:cs typeface="Helvetica"/>
              </a:rPr>
              <a:t>A</a:t>
            </a:r>
            <a:endParaRPr lang="en-US" sz="2800" i="1" baseline="-25000" dirty="0">
              <a:latin typeface="Helvetica"/>
              <a:cs typeface="Helvetica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892703" y="2448617"/>
            <a:ext cx="2146490" cy="523220"/>
          </a:xfrm>
          <a:prstGeom prst="rect">
            <a:avLst/>
          </a:prstGeom>
          <a:solidFill>
            <a:srgbClr val="F2F2F2"/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Helvetica"/>
                <a:cs typeface="Helvetica"/>
              </a:rPr>
              <a:t>-</a:t>
            </a:r>
            <a:r>
              <a:rPr lang="en-US" sz="2800" i="1" dirty="0" smtClean="0">
                <a:latin typeface="Helvetica"/>
                <a:cs typeface="Helvetica"/>
              </a:rPr>
              <a:t>r</a:t>
            </a:r>
            <a:r>
              <a:rPr lang="en-US" sz="2800" baseline="-25000" dirty="0" smtClean="0">
                <a:latin typeface="Helvetica"/>
                <a:cs typeface="Helvetica"/>
              </a:rPr>
              <a:t>4</a:t>
            </a:r>
            <a:r>
              <a:rPr lang="en-US" sz="2800" baseline="-25000" dirty="0">
                <a:latin typeface="Helvetica"/>
                <a:cs typeface="Helvetica"/>
              </a:rPr>
              <a:t> </a:t>
            </a:r>
            <a:r>
              <a:rPr lang="en-US" sz="2800" dirty="0">
                <a:latin typeface="Helvetica"/>
                <a:cs typeface="Helvetica"/>
              </a:rPr>
              <a:t>-</a:t>
            </a:r>
            <a:r>
              <a:rPr lang="en-US" sz="2800" dirty="0" smtClean="0">
                <a:latin typeface="Helvetica"/>
                <a:cs typeface="Helvetica"/>
              </a:rPr>
              <a:t> </a:t>
            </a:r>
            <a:r>
              <a:rPr lang="en-US" sz="2800" i="1" dirty="0" smtClean="0">
                <a:latin typeface="Helvetica"/>
                <a:cs typeface="Helvetica"/>
              </a:rPr>
              <a:t>s</a:t>
            </a:r>
            <a:r>
              <a:rPr lang="en-US" sz="2800" baseline="-25000" dirty="0" smtClean="0">
                <a:latin typeface="Helvetica"/>
                <a:cs typeface="Helvetica"/>
              </a:rPr>
              <a:t>4</a:t>
            </a:r>
            <a:endParaRPr lang="en-US" sz="2800" baseline="-25000" dirty="0">
              <a:latin typeface="Helvetica"/>
              <a:cs typeface="Helvetica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892703" y="2971837"/>
            <a:ext cx="2146490" cy="523220"/>
          </a:xfrm>
          <a:prstGeom prst="rect">
            <a:avLst/>
          </a:prstGeom>
          <a:solidFill>
            <a:srgbClr val="F2F2F2"/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Helvetica"/>
                <a:cs typeface="Helvetica"/>
              </a:rPr>
              <a:t>-</a:t>
            </a:r>
            <a:r>
              <a:rPr lang="en-US" sz="2800" i="1" dirty="0" smtClean="0">
                <a:latin typeface="Helvetica"/>
                <a:cs typeface="Helvetica"/>
              </a:rPr>
              <a:t>r</a:t>
            </a:r>
            <a:r>
              <a:rPr lang="en-US" sz="2800" baseline="-25000" dirty="0" smtClean="0">
                <a:latin typeface="Helvetica"/>
                <a:cs typeface="Helvetica"/>
              </a:rPr>
              <a:t>5</a:t>
            </a:r>
            <a:r>
              <a:rPr lang="en-US" sz="2800" baseline="-25000" dirty="0">
                <a:latin typeface="Helvetica"/>
                <a:cs typeface="Helvetica"/>
              </a:rPr>
              <a:t> </a:t>
            </a:r>
            <a:r>
              <a:rPr lang="en-US" sz="2800" dirty="0">
                <a:latin typeface="Helvetica"/>
                <a:cs typeface="Helvetica"/>
              </a:rPr>
              <a:t>-</a:t>
            </a:r>
            <a:r>
              <a:rPr lang="en-US" sz="2800" dirty="0" smtClean="0">
                <a:latin typeface="Helvetica"/>
                <a:cs typeface="Helvetica"/>
              </a:rPr>
              <a:t> </a:t>
            </a:r>
            <a:r>
              <a:rPr lang="en-US" sz="2800" i="1" dirty="0" smtClean="0">
                <a:latin typeface="Helvetica"/>
                <a:cs typeface="Helvetica"/>
              </a:rPr>
              <a:t>s</a:t>
            </a:r>
            <a:r>
              <a:rPr lang="en-US" sz="2800" baseline="-25000" dirty="0" smtClean="0">
                <a:latin typeface="Helvetica"/>
                <a:cs typeface="Helvetica"/>
              </a:rPr>
              <a:t>5</a:t>
            </a:r>
            <a:r>
              <a:rPr lang="en-US" sz="2800" dirty="0" smtClean="0">
                <a:latin typeface="Helvetica"/>
                <a:cs typeface="Helvetica"/>
              </a:rPr>
              <a:t> - </a:t>
            </a:r>
            <a:r>
              <a:rPr lang="en-US" sz="2800" i="1" dirty="0" err="1" smtClean="0">
                <a:latin typeface="Helvetica"/>
                <a:cs typeface="Helvetica"/>
              </a:rPr>
              <a:t>m</a:t>
            </a:r>
            <a:r>
              <a:rPr lang="en-US" sz="2800" i="1" baseline="-25000" dirty="0" err="1" smtClean="0">
                <a:latin typeface="Helvetica"/>
                <a:cs typeface="Helvetica"/>
              </a:rPr>
              <a:t>B</a:t>
            </a:r>
            <a:endParaRPr lang="en-US" sz="2800" i="1" baseline="-25000" dirty="0">
              <a:latin typeface="Helvetica"/>
              <a:cs typeface="Helvetica"/>
            </a:endParaRPr>
          </a:p>
        </p:txBody>
      </p:sp>
      <p:sp>
        <p:nvSpPr>
          <p:cNvPr id="22" name="Title 21"/>
          <p:cNvSpPr txBox="1">
            <a:spLocks/>
          </p:cNvSpPr>
          <p:nvPr/>
        </p:nvSpPr>
        <p:spPr>
          <a:xfrm>
            <a:off x="5706532" y="5017559"/>
            <a:ext cx="3437467" cy="1557867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Helvetica"/>
                <a:ea typeface="+mj-ea"/>
                <a:cs typeface="+mj-cs"/>
              </a:defRPr>
            </a:lvl1pPr>
          </a:lstStyle>
          <a:p>
            <a:pPr algn="r"/>
            <a:r>
              <a:rPr lang="en-US" dirty="0" smtClean="0"/>
              <a:t>“Straw man”</a:t>
            </a:r>
            <a:br>
              <a:rPr lang="en-US" dirty="0" smtClean="0"/>
            </a:br>
            <a:r>
              <a:rPr lang="en-US" dirty="0" smtClean="0"/>
              <a:t>Scheme</a:t>
            </a:r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5837952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D3B9F-2E96-F547-A977-3254DA291AF6}" type="slidenum">
              <a:rPr lang="en-US" smtClean="0"/>
              <a:t>28</a:t>
            </a:fld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390771" y="260504"/>
            <a:ext cx="2724962" cy="348176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90770" y="260504"/>
            <a:ext cx="272496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latin typeface="Helvetica"/>
                <a:cs typeface="Helvetica"/>
              </a:rPr>
              <a:t>S</a:t>
            </a:r>
            <a:r>
              <a:rPr lang="en-US" sz="3000" baseline="-25000" dirty="0" smtClean="0">
                <a:latin typeface="Helvetica"/>
                <a:cs typeface="Helvetica"/>
              </a:rPr>
              <a:t>X</a:t>
            </a:r>
            <a:endParaRPr lang="en-US" sz="3000" baseline="-25000" dirty="0">
              <a:latin typeface="Helvetica"/>
              <a:cs typeface="Helvetic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1377" y="878957"/>
            <a:ext cx="2146490" cy="523220"/>
          </a:xfrm>
          <a:prstGeom prst="rect">
            <a:avLst/>
          </a:prstGeom>
          <a:solidFill>
            <a:srgbClr val="F2F2F2"/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latin typeface="Helvetica"/>
                <a:cs typeface="Helvetica"/>
              </a:rPr>
              <a:t>r</a:t>
            </a:r>
            <a:r>
              <a:rPr lang="en-US" sz="2800" baseline="-25000" dirty="0" smtClean="0">
                <a:latin typeface="Helvetica"/>
                <a:cs typeface="Helvetica"/>
              </a:rPr>
              <a:t>1 </a:t>
            </a:r>
            <a:r>
              <a:rPr lang="en-US" sz="2800" dirty="0" smtClean="0">
                <a:latin typeface="Helvetica"/>
                <a:cs typeface="Helvetica"/>
              </a:rPr>
              <a:t>+ </a:t>
            </a:r>
            <a:r>
              <a:rPr lang="en-US" sz="2800" i="1" dirty="0" smtClean="0">
                <a:latin typeface="Helvetica"/>
                <a:cs typeface="Helvetica"/>
              </a:rPr>
              <a:t>s</a:t>
            </a:r>
            <a:r>
              <a:rPr lang="en-US" sz="2800" baseline="-25000" dirty="0" smtClean="0">
                <a:latin typeface="Helvetica"/>
                <a:cs typeface="Helvetica"/>
              </a:rPr>
              <a:t>1</a:t>
            </a:r>
            <a:endParaRPr lang="en-US" sz="2800" baseline="-25000" dirty="0">
              <a:latin typeface="Helvetica"/>
              <a:cs typeface="Helvetic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1377" y="1402177"/>
            <a:ext cx="2146490" cy="523220"/>
          </a:xfrm>
          <a:prstGeom prst="rect">
            <a:avLst/>
          </a:prstGeom>
          <a:solidFill>
            <a:srgbClr val="F2F2F2"/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i="1" dirty="0">
                <a:latin typeface="Helvetica"/>
                <a:cs typeface="Helvetica"/>
              </a:rPr>
              <a:t>r</a:t>
            </a:r>
            <a:r>
              <a:rPr lang="en-US" sz="2800" baseline="-25000" dirty="0" smtClean="0">
                <a:latin typeface="Helvetica"/>
                <a:cs typeface="Helvetica"/>
              </a:rPr>
              <a:t>2</a:t>
            </a:r>
            <a:r>
              <a:rPr lang="en-US" sz="2800" dirty="0" smtClean="0">
                <a:latin typeface="Helvetica"/>
                <a:cs typeface="Helvetica"/>
              </a:rPr>
              <a:t> + </a:t>
            </a:r>
            <a:r>
              <a:rPr lang="en-US" sz="2800" i="1" dirty="0" smtClean="0">
                <a:latin typeface="Helvetica"/>
                <a:cs typeface="Helvetica"/>
              </a:rPr>
              <a:t>s</a:t>
            </a:r>
            <a:r>
              <a:rPr lang="en-US" sz="2800" baseline="-25000" dirty="0" smtClean="0">
                <a:latin typeface="Helvetica"/>
                <a:cs typeface="Helvetica"/>
              </a:rPr>
              <a:t>2</a:t>
            </a:r>
            <a:endParaRPr lang="en-US" sz="2800" baseline="-25000" dirty="0">
              <a:latin typeface="Helvetica"/>
              <a:cs typeface="Helvetic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1377" y="1925397"/>
            <a:ext cx="2146490" cy="523220"/>
          </a:xfrm>
          <a:prstGeom prst="rect">
            <a:avLst/>
          </a:prstGeom>
          <a:solidFill>
            <a:srgbClr val="F2F2F2"/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i="1" dirty="0">
                <a:latin typeface="Helvetica"/>
                <a:cs typeface="Helvetica"/>
              </a:rPr>
              <a:t>r</a:t>
            </a:r>
            <a:r>
              <a:rPr lang="en-US" sz="2800" baseline="-25000" dirty="0" smtClean="0">
                <a:latin typeface="Helvetica"/>
                <a:cs typeface="Helvetica"/>
              </a:rPr>
              <a:t>3</a:t>
            </a:r>
            <a:r>
              <a:rPr lang="en-US" sz="2800" dirty="0" smtClean="0">
                <a:latin typeface="Helvetica"/>
                <a:cs typeface="Helvetica"/>
              </a:rPr>
              <a:t> + </a:t>
            </a:r>
            <a:r>
              <a:rPr lang="en-US" sz="2800" i="1" dirty="0" smtClean="0">
                <a:latin typeface="Helvetica"/>
                <a:cs typeface="Helvetica"/>
              </a:rPr>
              <a:t>s</a:t>
            </a:r>
            <a:r>
              <a:rPr lang="en-US" sz="2800" baseline="-25000" dirty="0" smtClean="0">
                <a:latin typeface="Helvetica"/>
                <a:cs typeface="Helvetica"/>
              </a:rPr>
              <a:t>3</a:t>
            </a:r>
            <a:endParaRPr lang="en-US" sz="2800" baseline="-25000" dirty="0">
              <a:latin typeface="Helvetica"/>
              <a:cs typeface="Helvetica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1377" y="2448617"/>
            <a:ext cx="2146490" cy="523220"/>
          </a:xfrm>
          <a:prstGeom prst="rect">
            <a:avLst/>
          </a:prstGeom>
          <a:solidFill>
            <a:srgbClr val="F2F2F2"/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i="1" dirty="0">
                <a:latin typeface="Helvetica"/>
                <a:cs typeface="Helvetica"/>
              </a:rPr>
              <a:t>r</a:t>
            </a:r>
            <a:r>
              <a:rPr lang="en-US" sz="2800" baseline="-25000" dirty="0" smtClean="0">
                <a:latin typeface="Helvetica"/>
                <a:cs typeface="Helvetica"/>
              </a:rPr>
              <a:t>4</a:t>
            </a:r>
            <a:r>
              <a:rPr lang="en-US" sz="2800" dirty="0" smtClean="0">
                <a:latin typeface="Helvetica"/>
                <a:cs typeface="Helvetica"/>
              </a:rPr>
              <a:t> + </a:t>
            </a:r>
            <a:r>
              <a:rPr lang="en-US" sz="2800" i="1" dirty="0" smtClean="0">
                <a:latin typeface="Helvetica"/>
                <a:cs typeface="Helvetica"/>
              </a:rPr>
              <a:t>s</a:t>
            </a:r>
            <a:r>
              <a:rPr lang="en-US" sz="2800" baseline="-25000" dirty="0" smtClean="0">
                <a:latin typeface="Helvetica"/>
                <a:cs typeface="Helvetica"/>
              </a:rPr>
              <a:t>4</a:t>
            </a:r>
            <a:endParaRPr lang="en-US" sz="2800" baseline="-25000" dirty="0">
              <a:latin typeface="Helvetica"/>
              <a:cs typeface="Helvetic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81377" y="2971837"/>
            <a:ext cx="2146490" cy="523220"/>
          </a:xfrm>
          <a:prstGeom prst="rect">
            <a:avLst/>
          </a:prstGeom>
          <a:solidFill>
            <a:srgbClr val="F2F2F2"/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i="1" dirty="0">
                <a:latin typeface="Helvetica"/>
                <a:cs typeface="Helvetica"/>
              </a:rPr>
              <a:t>r</a:t>
            </a:r>
            <a:r>
              <a:rPr lang="en-US" sz="2800" baseline="-25000" dirty="0" smtClean="0">
                <a:latin typeface="Helvetica"/>
                <a:cs typeface="Helvetica"/>
              </a:rPr>
              <a:t>5</a:t>
            </a:r>
            <a:r>
              <a:rPr lang="en-US" sz="2800" dirty="0" smtClean="0">
                <a:latin typeface="Helvetica"/>
                <a:cs typeface="Helvetica"/>
              </a:rPr>
              <a:t> + </a:t>
            </a:r>
            <a:r>
              <a:rPr lang="en-US" sz="2800" i="1" dirty="0" smtClean="0">
                <a:latin typeface="Helvetica"/>
                <a:cs typeface="Helvetica"/>
              </a:rPr>
              <a:t>s</a:t>
            </a:r>
            <a:r>
              <a:rPr lang="en-US" sz="2800" baseline="-25000" dirty="0" smtClean="0">
                <a:latin typeface="Helvetica"/>
                <a:cs typeface="Helvetica"/>
              </a:rPr>
              <a:t>5</a:t>
            </a:r>
            <a:endParaRPr lang="en-US" sz="2800" baseline="-25000" dirty="0">
              <a:latin typeface="Helvetica"/>
              <a:cs typeface="Helvetica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4013200" y="260504"/>
            <a:ext cx="2724962" cy="348176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4013199" y="260504"/>
            <a:ext cx="272496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latin typeface="Helvetica"/>
                <a:cs typeface="Helvetica"/>
              </a:rPr>
              <a:t>S</a:t>
            </a:r>
            <a:r>
              <a:rPr lang="en-US" sz="3000" baseline="-25000" dirty="0">
                <a:latin typeface="Helvetica"/>
                <a:cs typeface="Helvetica"/>
              </a:rPr>
              <a:t>Y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303806" y="878957"/>
            <a:ext cx="2146490" cy="523220"/>
          </a:xfrm>
          <a:prstGeom prst="rect">
            <a:avLst/>
          </a:prstGeom>
          <a:solidFill>
            <a:srgbClr val="F2F2F2"/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Helvetica"/>
                <a:cs typeface="Helvetica"/>
              </a:rPr>
              <a:t>-</a:t>
            </a:r>
            <a:r>
              <a:rPr lang="en-US" sz="2800" i="1" dirty="0" smtClean="0">
                <a:latin typeface="Helvetica"/>
                <a:cs typeface="Helvetica"/>
              </a:rPr>
              <a:t>r</a:t>
            </a:r>
            <a:r>
              <a:rPr lang="en-US" sz="2800" baseline="-25000" dirty="0">
                <a:latin typeface="Helvetica"/>
                <a:cs typeface="Helvetica"/>
              </a:rPr>
              <a:t>1 </a:t>
            </a:r>
            <a:r>
              <a:rPr lang="en-US" sz="2800" dirty="0">
                <a:latin typeface="Helvetica"/>
                <a:cs typeface="Helvetica"/>
              </a:rPr>
              <a:t>-</a:t>
            </a:r>
            <a:r>
              <a:rPr lang="en-US" sz="2800" dirty="0" smtClean="0">
                <a:latin typeface="Helvetica"/>
                <a:cs typeface="Helvetica"/>
              </a:rPr>
              <a:t> </a:t>
            </a:r>
            <a:r>
              <a:rPr lang="en-US" sz="2800" i="1" dirty="0" smtClean="0">
                <a:latin typeface="Helvetica"/>
                <a:cs typeface="Helvetica"/>
              </a:rPr>
              <a:t>s</a:t>
            </a:r>
            <a:r>
              <a:rPr lang="en-US" sz="2800" baseline="-25000" dirty="0" smtClean="0">
                <a:latin typeface="Helvetica"/>
                <a:cs typeface="Helvetica"/>
              </a:rPr>
              <a:t>1</a:t>
            </a:r>
            <a:endParaRPr lang="en-US" sz="2800" baseline="-25000" dirty="0">
              <a:latin typeface="Helvetica"/>
              <a:cs typeface="Helvetica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303806" y="1402177"/>
            <a:ext cx="2146490" cy="523220"/>
          </a:xfrm>
          <a:prstGeom prst="rect">
            <a:avLst/>
          </a:prstGeom>
          <a:solidFill>
            <a:srgbClr val="F2F2F2"/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Helvetica"/>
                <a:cs typeface="Helvetica"/>
              </a:rPr>
              <a:t>-</a:t>
            </a:r>
            <a:r>
              <a:rPr lang="en-US" sz="2800" i="1" dirty="0" smtClean="0">
                <a:latin typeface="Helvetica"/>
                <a:cs typeface="Helvetica"/>
              </a:rPr>
              <a:t>r</a:t>
            </a:r>
            <a:r>
              <a:rPr lang="en-US" sz="2800" baseline="-25000" dirty="0" smtClean="0">
                <a:latin typeface="Helvetica"/>
                <a:cs typeface="Helvetica"/>
              </a:rPr>
              <a:t>2</a:t>
            </a:r>
            <a:r>
              <a:rPr lang="en-US" sz="2800" baseline="-25000" dirty="0">
                <a:latin typeface="Helvetica"/>
                <a:cs typeface="Helvetica"/>
              </a:rPr>
              <a:t> </a:t>
            </a:r>
            <a:r>
              <a:rPr lang="en-US" sz="2800" dirty="0">
                <a:latin typeface="Helvetica"/>
                <a:cs typeface="Helvetica"/>
              </a:rPr>
              <a:t>-</a:t>
            </a:r>
            <a:r>
              <a:rPr lang="en-US" sz="2800" dirty="0" smtClean="0">
                <a:latin typeface="Helvetica"/>
                <a:cs typeface="Helvetica"/>
              </a:rPr>
              <a:t> </a:t>
            </a:r>
            <a:r>
              <a:rPr lang="en-US" sz="2800" i="1" dirty="0" smtClean="0">
                <a:latin typeface="Helvetica"/>
                <a:cs typeface="Helvetica"/>
              </a:rPr>
              <a:t>s</a:t>
            </a:r>
            <a:r>
              <a:rPr lang="en-US" sz="2800" baseline="-25000" dirty="0">
                <a:latin typeface="Helvetica"/>
                <a:cs typeface="Helvetica"/>
              </a:rPr>
              <a:t>2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303806" y="1925397"/>
            <a:ext cx="2146490" cy="523220"/>
          </a:xfrm>
          <a:prstGeom prst="rect">
            <a:avLst/>
          </a:prstGeom>
          <a:solidFill>
            <a:srgbClr val="F2F2F2"/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Helvetica"/>
                <a:cs typeface="Helvetica"/>
              </a:rPr>
              <a:t>-</a:t>
            </a:r>
            <a:r>
              <a:rPr lang="en-US" sz="2800" i="1" dirty="0" smtClean="0">
                <a:latin typeface="Helvetica"/>
                <a:cs typeface="Helvetica"/>
              </a:rPr>
              <a:t>r</a:t>
            </a:r>
            <a:r>
              <a:rPr lang="en-US" sz="2800" baseline="-25000" dirty="0" smtClean="0">
                <a:latin typeface="Helvetica"/>
                <a:cs typeface="Helvetica"/>
              </a:rPr>
              <a:t>3 </a:t>
            </a:r>
            <a:r>
              <a:rPr lang="en-US" sz="2800" dirty="0">
                <a:latin typeface="Helvetica"/>
                <a:cs typeface="Helvetica"/>
              </a:rPr>
              <a:t>-</a:t>
            </a:r>
            <a:r>
              <a:rPr lang="en-US" sz="2800" baseline="-25000" dirty="0" smtClean="0">
                <a:latin typeface="Helvetica"/>
                <a:cs typeface="Helvetica"/>
              </a:rPr>
              <a:t> </a:t>
            </a:r>
            <a:r>
              <a:rPr lang="en-US" sz="2800" i="1" dirty="0" smtClean="0">
                <a:latin typeface="Helvetica"/>
                <a:cs typeface="Helvetica"/>
              </a:rPr>
              <a:t>s</a:t>
            </a:r>
            <a:r>
              <a:rPr lang="en-US" sz="2800" baseline="-25000" dirty="0" smtClean="0">
                <a:latin typeface="Helvetica"/>
                <a:cs typeface="Helvetica"/>
              </a:rPr>
              <a:t>3 </a:t>
            </a:r>
            <a:r>
              <a:rPr lang="en-US" sz="2800" dirty="0" smtClean="0">
                <a:latin typeface="Helvetica"/>
                <a:cs typeface="Helvetica"/>
              </a:rPr>
              <a:t>+ </a:t>
            </a:r>
            <a:r>
              <a:rPr lang="en-US" sz="2800" i="1" dirty="0" smtClean="0">
                <a:latin typeface="Helvetica"/>
                <a:cs typeface="Helvetica"/>
              </a:rPr>
              <a:t>m</a:t>
            </a:r>
            <a:r>
              <a:rPr lang="en-US" sz="2800" i="1" baseline="-25000" dirty="0" smtClean="0">
                <a:latin typeface="Helvetica"/>
                <a:cs typeface="Helvetica"/>
              </a:rPr>
              <a:t>A</a:t>
            </a:r>
            <a:endParaRPr lang="en-US" sz="2800" i="1" baseline="-25000" dirty="0">
              <a:latin typeface="Helvetica"/>
              <a:cs typeface="Helvetica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303806" y="2448617"/>
            <a:ext cx="2146490" cy="523220"/>
          </a:xfrm>
          <a:prstGeom prst="rect">
            <a:avLst/>
          </a:prstGeom>
          <a:solidFill>
            <a:srgbClr val="F2F2F2"/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Helvetica"/>
                <a:cs typeface="Helvetica"/>
              </a:rPr>
              <a:t>-</a:t>
            </a:r>
            <a:r>
              <a:rPr lang="en-US" sz="2800" i="1" dirty="0" smtClean="0">
                <a:latin typeface="Helvetica"/>
                <a:cs typeface="Helvetica"/>
              </a:rPr>
              <a:t>r</a:t>
            </a:r>
            <a:r>
              <a:rPr lang="en-US" sz="2800" baseline="-25000" dirty="0" smtClean="0">
                <a:latin typeface="Helvetica"/>
                <a:cs typeface="Helvetica"/>
              </a:rPr>
              <a:t>4</a:t>
            </a:r>
            <a:r>
              <a:rPr lang="en-US" sz="2800" baseline="-25000" dirty="0">
                <a:latin typeface="Helvetica"/>
                <a:cs typeface="Helvetica"/>
              </a:rPr>
              <a:t> </a:t>
            </a:r>
            <a:r>
              <a:rPr lang="en-US" sz="2800" dirty="0">
                <a:latin typeface="Helvetica"/>
                <a:cs typeface="Helvetica"/>
              </a:rPr>
              <a:t>-</a:t>
            </a:r>
            <a:r>
              <a:rPr lang="en-US" sz="2800" dirty="0" smtClean="0">
                <a:latin typeface="Helvetica"/>
                <a:cs typeface="Helvetica"/>
              </a:rPr>
              <a:t> </a:t>
            </a:r>
            <a:r>
              <a:rPr lang="en-US" sz="2800" i="1" dirty="0" smtClean="0">
                <a:latin typeface="Helvetica"/>
                <a:cs typeface="Helvetica"/>
              </a:rPr>
              <a:t>s</a:t>
            </a:r>
            <a:r>
              <a:rPr lang="en-US" sz="2800" baseline="-25000" dirty="0" smtClean="0">
                <a:latin typeface="Helvetica"/>
                <a:cs typeface="Helvetica"/>
              </a:rPr>
              <a:t>4</a:t>
            </a:r>
            <a:endParaRPr lang="en-US" sz="2800" baseline="-25000" dirty="0">
              <a:latin typeface="Helvetica"/>
              <a:cs typeface="Helvetica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303806" y="2971837"/>
            <a:ext cx="2146490" cy="523220"/>
          </a:xfrm>
          <a:prstGeom prst="rect">
            <a:avLst/>
          </a:prstGeom>
          <a:solidFill>
            <a:srgbClr val="F2F2F2"/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Helvetica"/>
                <a:cs typeface="Helvetica"/>
              </a:rPr>
              <a:t>-</a:t>
            </a:r>
            <a:r>
              <a:rPr lang="en-US" sz="2800" i="1" dirty="0" smtClean="0">
                <a:latin typeface="Helvetica"/>
                <a:cs typeface="Helvetica"/>
              </a:rPr>
              <a:t>r</a:t>
            </a:r>
            <a:r>
              <a:rPr lang="en-US" sz="2800" baseline="-25000" dirty="0" smtClean="0">
                <a:latin typeface="Helvetica"/>
                <a:cs typeface="Helvetica"/>
              </a:rPr>
              <a:t>5</a:t>
            </a:r>
            <a:r>
              <a:rPr lang="en-US" sz="2800" baseline="-25000" dirty="0">
                <a:latin typeface="Helvetica"/>
                <a:cs typeface="Helvetica"/>
              </a:rPr>
              <a:t> </a:t>
            </a:r>
            <a:r>
              <a:rPr lang="en-US" sz="2800" dirty="0">
                <a:latin typeface="Helvetica"/>
                <a:cs typeface="Helvetica"/>
              </a:rPr>
              <a:t>-</a:t>
            </a:r>
            <a:r>
              <a:rPr lang="en-US" sz="2800" dirty="0" smtClean="0">
                <a:latin typeface="Helvetica"/>
                <a:cs typeface="Helvetica"/>
              </a:rPr>
              <a:t> </a:t>
            </a:r>
            <a:r>
              <a:rPr lang="en-US" sz="2800" i="1" dirty="0" smtClean="0">
                <a:latin typeface="Helvetica"/>
                <a:cs typeface="Helvetica"/>
              </a:rPr>
              <a:t>s</a:t>
            </a:r>
            <a:r>
              <a:rPr lang="en-US" sz="2800" baseline="-25000" dirty="0" smtClean="0">
                <a:latin typeface="Helvetica"/>
                <a:cs typeface="Helvetica"/>
              </a:rPr>
              <a:t>5</a:t>
            </a:r>
            <a:r>
              <a:rPr lang="en-US" sz="2800" dirty="0" smtClean="0">
                <a:latin typeface="Helvetica"/>
                <a:cs typeface="Helvetica"/>
              </a:rPr>
              <a:t> - </a:t>
            </a:r>
            <a:r>
              <a:rPr lang="en-US" sz="2800" i="1" dirty="0" err="1" smtClean="0">
                <a:latin typeface="Helvetica"/>
                <a:cs typeface="Helvetica"/>
              </a:rPr>
              <a:t>m</a:t>
            </a:r>
            <a:r>
              <a:rPr lang="en-US" sz="2800" i="1" baseline="-25000" dirty="0" err="1" smtClean="0">
                <a:latin typeface="Helvetica"/>
                <a:cs typeface="Helvetica"/>
              </a:rPr>
              <a:t>B</a:t>
            </a:r>
            <a:endParaRPr lang="en-US" sz="2800" i="1" baseline="-25000" dirty="0">
              <a:latin typeface="Helvetica"/>
              <a:cs typeface="Helvetica"/>
            </a:endParaRPr>
          </a:p>
        </p:txBody>
      </p:sp>
      <p:sp>
        <p:nvSpPr>
          <p:cNvPr id="22" name="Title 21"/>
          <p:cNvSpPr txBox="1">
            <a:spLocks/>
          </p:cNvSpPr>
          <p:nvPr/>
        </p:nvSpPr>
        <p:spPr>
          <a:xfrm>
            <a:off x="5706532" y="5017559"/>
            <a:ext cx="3437467" cy="1557867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Helvetica"/>
                <a:ea typeface="+mj-ea"/>
                <a:cs typeface="+mj-cs"/>
              </a:defRPr>
            </a:lvl1pPr>
          </a:lstStyle>
          <a:p>
            <a:pPr algn="r"/>
            <a:r>
              <a:rPr lang="en-US" dirty="0" smtClean="0"/>
              <a:t>“Straw man”</a:t>
            </a:r>
            <a:br>
              <a:rPr lang="en-US" dirty="0" smtClean="0"/>
            </a:br>
            <a:r>
              <a:rPr lang="en-US" dirty="0" smtClean="0"/>
              <a:t>Scheme</a:t>
            </a:r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33435531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D3B9F-2E96-F547-A977-3254DA291AF6}" type="slidenum">
              <a:rPr lang="en-US" smtClean="0"/>
              <a:t>29</a:t>
            </a:fld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390771" y="260504"/>
            <a:ext cx="2724962" cy="348176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90770" y="260504"/>
            <a:ext cx="272496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latin typeface="Helvetica"/>
                <a:cs typeface="Helvetica"/>
              </a:rPr>
              <a:t>S</a:t>
            </a:r>
            <a:r>
              <a:rPr lang="en-US" sz="3000" baseline="-25000" dirty="0" smtClean="0">
                <a:latin typeface="Helvetica"/>
                <a:cs typeface="Helvetica"/>
              </a:rPr>
              <a:t>X</a:t>
            </a:r>
            <a:endParaRPr lang="en-US" sz="3000" baseline="-25000" dirty="0">
              <a:latin typeface="Helvetica"/>
              <a:cs typeface="Helvetic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1377" y="878957"/>
            <a:ext cx="2146490" cy="523220"/>
          </a:xfrm>
          <a:prstGeom prst="rect">
            <a:avLst/>
          </a:prstGeom>
          <a:solidFill>
            <a:srgbClr val="F2F2F2"/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latin typeface="Helvetica"/>
                <a:cs typeface="Helvetica"/>
              </a:rPr>
              <a:t>r</a:t>
            </a:r>
            <a:r>
              <a:rPr lang="en-US" sz="2800" baseline="-25000" dirty="0" smtClean="0">
                <a:latin typeface="Helvetica"/>
                <a:cs typeface="Helvetica"/>
              </a:rPr>
              <a:t>1 </a:t>
            </a:r>
            <a:r>
              <a:rPr lang="en-US" sz="2800" dirty="0" smtClean="0">
                <a:latin typeface="Helvetica"/>
                <a:cs typeface="Helvetica"/>
              </a:rPr>
              <a:t>+ </a:t>
            </a:r>
            <a:r>
              <a:rPr lang="en-US" sz="2800" i="1" dirty="0" smtClean="0">
                <a:latin typeface="Helvetica"/>
                <a:cs typeface="Helvetica"/>
              </a:rPr>
              <a:t>s</a:t>
            </a:r>
            <a:r>
              <a:rPr lang="en-US" sz="2800" baseline="-25000" dirty="0" smtClean="0">
                <a:latin typeface="Helvetica"/>
                <a:cs typeface="Helvetica"/>
              </a:rPr>
              <a:t>1</a:t>
            </a:r>
            <a:endParaRPr lang="en-US" sz="2800" baseline="-25000" dirty="0">
              <a:latin typeface="Helvetica"/>
              <a:cs typeface="Helvetic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1377" y="1402177"/>
            <a:ext cx="2146490" cy="523220"/>
          </a:xfrm>
          <a:prstGeom prst="rect">
            <a:avLst/>
          </a:prstGeom>
          <a:solidFill>
            <a:srgbClr val="F2F2F2"/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i="1" dirty="0">
                <a:latin typeface="Helvetica"/>
                <a:cs typeface="Helvetica"/>
              </a:rPr>
              <a:t>r</a:t>
            </a:r>
            <a:r>
              <a:rPr lang="en-US" sz="2800" baseline="-25000" dirty="0" smtClean="0">
                <a:latin typeface="Helvetica"/>
                <a:cs typeface="Helvetica"/>
              </a:rPr>
              <a:t>2</a:t>
            </a:r>
            <a:r>
              <a:rPr lang="en-US" sz="2800" dirty="0" smtClean="0">
                <a:latin typeface="Helvetica"/>
                <a:cs typeface="Helvetica"/>
              </a:rPr>
              <a:t> + </a:t>
            </a:r>
            <a:r>
              <a:rPr lang="en-US" sz="2800" i="1" dirty="0" smtClean="0">
                <a:latin typeface="Helvetica"/>
                <a:cs typeface="Helvetica"/>
              </a:rPr>
              <a:t>s</a:t>
            </a:r>
            <a:r>
              <a:rPr lang="en-US" sz="2800" baseline="-25000" dirty="0" smtClean="0">
                <a:latin typeface="Helvetica"/>
                <a:cs typeface="Helvetica"/>
              </a:rPr>
              <a:t>2</a:t>
            </a:r>
            <a:endParaRPr lang="en-US" sz="2800" baseline="-25000" dirty="0">
              <a:latin typeface="Helvetica"/>
              <a:cs typeface="Helvetic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1377" y="1925397"/>
            <a:ext cx="2146490" cy="523220"/>
          </a:xfrm>
          <a:prstGeom prst="rect">
            <a:avLst/>
          </a:prstGeom>
          <a:solidFill>
            <a:srgbClr val="F2F2F2"/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i="1" dirty="0">
                <a:latin typeface="Helvetica"/>
                <a:cs typeface="Helvetica"/>
              </a:rPr>
              <a:t>r</a:t>
            </a:r>
            <a:r>
              <a:rPr lang="en-US" sz="2800" baseline="-25000" dirty="0" smtClean="0">
                <a:latin typeface="Helvetica"/>
                <a:cs typeface="Helvetica"/>
              </a:rPr>
              <a:t>3</a:t>
            </a:r>
            <a:r>
              <a:rPr lang="en-US" sz="2800" dirty="0" smtClean="0">
                <a:latin typeface="Helvetica"/>
                <a:cs typeface="Helvetica"/>
              </a:rPr>
              <a:t> + </a:t>
            </a:r>
            <a:r>
              <a:rPr lang="en-US" sz="2800" i="1" dirty="0" smtClean="0">
                <a:latin typeface="Helvetica"/>
                <a:cs typeface="Helvetica"/>
              </a:rPr>
              <a:t>s</a:t>
            </a:r>
            <a:r>
              <a:rPr lang="en-US" sz="2800" baseline="-25000" dirty="0" smtClean="0">
                <a:latin typeface="Helvetica"/>
                <a:cs typeface="Helvetica"/>
              </a:rPr>
              <a:t>3</a:t>
            </a:r>
            <a:endParaRPr lang="en-US" sz="2800" baseline="-25000" dirty="0">
              <a:latin typeface="Helvetica"/>
              <a:cs typeface="Helvetica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1377" y="2448617"/>
            <a:ext cx="2146490" cy="523220"/>
          </a:xfrm>
          <a:prstGeom prst="rect">
            <a:avLst/>
          </a:prstGeom>
          <a:solidFill>
            <a:srgbClr val="F2F2F2"/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i="1" dirty="0">
                <a:latin typeface="Helvetica"/>
                <a:cs typeface="Helvetica"/>
              </a:rPr>
              <a:t>r</a:t>
            </a:r>
            <a:r>
              <a:rPr lang="en-US" sz="2800" baseline="-25000" dirty="0" smtClean="0">
                <a:latin typeface="Helvetica"/>
                <a:cs typeface="Helvetica"/>
              </a:rPr>
              <a:t>4</a:t>
            </a:r>
            <a:r>
              <a:rPr lang="en-US" sz="2800" dirty="0" smtClean="0">
                <a:latin typeface="Helvetica"/>
                <a:cs typeface="Helvetica"/>
              </a:rPr>
              <a:t> + </a:t>
            </a:r>
            <a:r>
              <a:rPr lang="en-US" sz="2800" i="1" dirty="0" smtClean="0">
                <a:latin typeface="Helvetica"/>
                <a:cs typeface="Helvetica"/>
              </a:rPr>
              <a:t>s</a:t>
            </a:r>
            <a:r>
              <a:rPr lang="en-US" sz="2800" baseline="-25000" dirty="0" smtClean="0">
                <a:latin typeface="Helvetica"/>
                <a:cs typeface="Helvetica"/>
              </a:rPr>
              <a:t>4</a:t>
            </a:r>
            <a:endParaRPr lang="en-US" sz="2800" baseline="-25000" dirty="0">
              <a:latin typeface="Helvetica"/>
              <a:cs typeface="Helvetic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81377" y="2971837"/>
            <a:ext cx="2146490" cy="523220"/>
          </a:xfrm>
          <a:prstGeom prst="rect">
            <a:avLst/>
          </a:prstGeom>
          <a:solidFill>
            <a:srgbClr val="F2F2F2"/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i="1" dirty="0">
                <a:latin typeface="Helvetica"/>
                <a:cs typeface="Helvetica"/>
              </a:rPr>
              <a:t>r</a:t>
            </a:r>
            <a:r>
              <a:rPr lang="en-US" sz="2800" baseline="-25000" dirty="0" smtClean="0">
                <a:latin typeface="Helvetica"/>
                <a:cs typeface="Helvetica"/>
              </a:rPr>
              <a:t>5</a:t>
            </a:r>
            <a:r>
              <a:rPr lang="en-US" sz="2800" dirty="0" smtClean="0">
                <a:latin typeface="Helvetica"/>
                <a:cs typeface="Helvetica"/>
              </a:rPr>
              <a:t> + </a:t>
            </a:r>
            <a:r>
              <a:rPr lang="en-US" sz="2800" i="1" dirty="0" smtClean="0">
                <a:latin typeface="Helvetica"/>
                <a:cs typeface="Helvetica"/>
              </a:rPr>
              <a:t>s</a:t>
            </a:r>
            <a:r>
              <a:rPr lang="en-US" sz="2800" baseline="-25000" dirty="0" smtClean="0">
                <a:latin typeface="Helvetica"/>
                <a:cs typeface="Helvetica"/>
              </a:rPr>
              <a:t>5</a:t>
            </a:r>
            <a:endParaRPr lang="en-US" sz="2800" baseline="-25000" dirty="0">
              <a:latin typeface="Helvetica"/>
              <a:cs typeface="Helvetica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4013200" y="260504"/>
            <a:ext cx="2724962" cy="348176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4013199" y="260504"/>
            <a:ext cx="272496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latin typeface="Helvetica"/>
                <a:cs typeface="Helvetica"/>
              </a:rPr>
              <a:t>S</a:t>
            </a:r>
            <a:r>
              <a:rPr lang="en-US" sz="3000" baseline="-25000" dirty="0">
                <a:latin typeface="Helvetica"/>
                <a:cs typeface="Helvetica"/>
              </a:rPr>
              <a:t>Y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303806" y="878957"/>
            <a:ext cx="2146490" cy="523220"/>
          </a:xfrm>
          <a:prstGeom prst="rect">
            <a:avLst/>
          </a:prstGeom>
          <a:solidFill>
            <a:srgbClr val="F2F2F2"/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Helvetica"/>
                <a:cs typeface="Helvetica"/>
              </a:rPr>
              <a:t>-</a:t>
            </a:r>
            <a:r>
              <a:rPr lang="en-US" sz="2800" i="1" dirty="0" smtClean="0">
                <a:latin typeface="Helvetica"/>
                <a:cs typeface="Helvetica"/>
              </a:rPr>
              <a:t>r</a:t>
            </a:r>
            <a:r>
              <a:rPr lang="en-US" sz="2800" baseline="-25000" dirty="0">
                <a:latin typeface="Helvetica"/>
                <a:cs typeface="Helvetica"/>
              </a:rPr>
              <a:t>1 </a:t>
            </a:r>
            <a:r>
              <a:rPr lang="en-US" sz="2800" dirty="0">
                <a:latin typeface="Helvetica"/>
                <a:cs typeface="Helvetica"/>
              </a:rPr>
              <a:t>-</a:t>
            </a:r>
            <a:r>
              <a:rPr lang="en-US" sz="2800" dirty="0" smtClean="0">
                <a:latin typeface="Helvetica"/>
                <a:cs typeface="Helvetica"/>
              </a:rPr>
              <a:t> </a:t>
            </a:r>
            <a:r>
              <a:rPr lang="en-US" sz="2800" i="1" dirty="0" smtClean="0">
                <a:latin typeface="Helvetica"/>
                <a:cs typeface="Helvetica"/>
              </a:rPr>
              <a:t>s</a:t>
            </a:r>
            <a:r>
              <a:rPr lang="en-US" sz="2800" baseline="-25000" dirty="0" smtClean="0">
                <a:latin typeface="Helvetica"/>
                <a:cs typeface="Helvetica"/>
              </a:rPr>
              <a:t>1</a:t>
            </a:r>
            <a:endParaRPr lang="en-US" sz="2800" baseline="-25000" dirty="0">
              <a:latin typeface="Helvetica"/>
              <a:cs typeface="Helvetica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303806" y="1402177"/>
            <a:ext cx="2146490" cy="523220"/>
          </a:xfrm>
          <a:prstGeom prst="rect">
            <a:avLst/>
          </a:prstGeom>
          <a:solidFill>
            <a:srgbClr val="F2F2F2"/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Helvetica"/>
                <a:cs typeface="Helvetica"/>
              </a:rPr>
              <a:t>-</a:t>
            </a:r>
            <a:r>
              <a:rPr lang="en-US" sz="2800" i="1" dirty="0" smtClean="0">
                <a:latin typeface="Helvetica"/>
                <a:cs typeface="Helvetica"/>
              </a:rPr>
              <a:t>r</a:t>
            </a:r>
            <a:r>
              <a:rPr lang="en-US" sz="2800" baseline="-25000" dirty="0" smtClean="0">
                <a:latin typeface="Helvetica"/>
                <a:cs typeface="Helvetica"/>
              </a:rPr>
              <a:t>2</a:t>
            </a:r>
            <a:r>
              <a:rPr lang="en-US" sz="2800" baseline="-25000" dirty="0">
                <a:latin typeface="Helvetica"/>
                <a:cs typeface="Helvetica"/>
              </a:rPr>
              <a:t> </a:t>
            </a:r>
            <a:r>
              <a:rPr lang="en-US" sz="2800" dirty="0">
                <a:latin typeface="Helvetica"/>
                <a:cs typeface="Helvetica"/>
              </a:rPr>
              <a:t>-</a:t>
            </a:r>
            <a:r>
              <a:rPr lang="en-US" sz="2800" dirty="0" smtClean="0">
                <a:latin typeface="Helvetica"/>
                <a:cs typeface="Helvetica"/>
              </a:rPr>
              <a:t> </a:t>
            </a:r>
            <a:r>
              <a:rPr lang="en-US" sz="2800" i="1" dirty="0" smtClean="0">
                <a:latin typeface="Helvetica"/>
                <a:cs typeface="Helvetica"/>
              </a:rPr>
              <a:t>s</a:t>
            </a:r>
            <a:r>
              <a:rPr lang="en-US" sz="2800" baseline="-25000" dirty="0">
                <a:latin typeface="Helvetica"/>
                <a:cs typeface="Helvetica"/>
              </a:rPr>
              <a:t>2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303806" y="1925397"/>
            <a:ext cx="2146490" cy="523220"/>
          </a:xfrm>
          <a:prstGeom prst="rect">
            <a:avLst/>
          </a:prstGeom>
          <a:solidFill>
            <a:srgbClr val="F2F2F2"/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Helvetica"/>
                <a:cs typeface="Helvetica"/>
              </a:rPr>
              <a:t>-</a:t>
            </a:r>
            <a:r>
              <a:rPr lang="en-US" sz="2800" i="1" dirty="0" smtClean="0">
                <a:latin typeface="Helvetica"/>
                <a:cs typeface="Helvetica"/>
              </a:rPr>
              <a:t>r</a:t>
            </a:r>
            <a:r>
              <a:rPr lang="en-US" sz="2800" baseline="-25000" dirty="0" smtClean="0">
                <a:latin typeface="Helvetica"/>
                <a:cs typeface="Helvetica"/>
              </a:rPr>
              <a:t>3 </a:t>
            </a:r>
            <a:r>
              <a:rPr lang="en-US" sz="2800" dirty="0">
                <a:latin typeface="Helvetica"/>
                <a:cs typeface="Helvetica"/>
              </a:rPr>
              <a:t>-</a:t>
            </a:r>
            <a:r>
              <a:rPr lang="en-US" sz="2800" baseline="-25000" dirty="0" smtClean="0">
                <a:latin typeface="Helvetica"/>
                <a:cs typeface="Helvetica"/>
              </a:rPr>
              <a:t> </a:t>
            </a:r>
            <a:r>
              <a:rPr lang="en-US" sz="2800" i="1" dirty="0" smtClean="0">
                <a:latin typeface="Helvetica"/>
                <a:cs typeface="Helvetica"/>
              </a:rPr>
              <a:t>s</a:t>
            </a:r>
            <a:r>
              <a:rPr lang="en-US" sz="2800" baseline="-25000" dirty="0" smtClean="0">
                <a:latin typeface="Helvetica"/>
                <a:cs typeface="Helvetica"/>
              </a:rPr>
              <a:t>3 </a:t>
            </a:r>
            <a:r>
              <a:rPr lang="en-US" sz="2800" dirty="0" smtClean="0">
                <a:latin typeface="Helvetica"/>
                <a:cs typeface="Helvetica"/>
              </a:rPr>
              <a:t>+ </a:t>
            </a:r>
            <a:r>
              <a:rPr lang="en-US" sz="2800" i="1" dirty="0" smtClean="0">
                <a:latin typeface="Helvetica"/>
                <a:cs typeface="Helvetica"/>
              </a:rPr>
              <a:t>m</a:t>
            </a:r>
            <a:r>
              <a:rPr lang="en-US" sz="2800" i="1" baseline="-25000" dirty="0" smtClean="0">
                <a:latin typeface="Helvetica"/>
                <a:cs typeface="Helvetica"/>
              </a:rPr>
              <a:t>A</a:t>
            </a:r>
            <a:endParaRPr lang="en-US" sz="2800" i="1" baseline="-25000" dirty="0">
              <a:latin typeface="Helvetica"/>
              <a:cs typeface="Helvetica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303806" y="2448617"/>
            <a:ext cx="2146490" cy="523220"/>
          </a:xfrm>
          <a:prstGeom prst="rect">
            <a:avLst/>
          </a:prstGeom>
          <a:solidFill>
            <a:srgbClr val="F2F2F2"/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Helvetica"/>
                <a:cs typeface="Helvetica"/>
              </a:rPr>
              <a:t>-</a:t>
            </a:r>
            <a:r>
              <a:rPr lang="en-US" sz="2800" i="1" dirty="0" smtClean="0">
                <a:latin typeface="Helvetica"/>
                <a:cs typeface="Helvetica"/>
              </a:rPr>
              <a:t>r</a:t>
            </a:r>
            <a:r>
              <a:rPr lang="en-US" sz="2800" baseline="-25000" dirty="0" smtClean="0">
                <a:latin typeface="Helvetica"/>
                <a:cs typeface="Helvetica"/>
              </a:rPr>
              <a:t>4</a:t>
            </a:r>
            <a:r>
              <a:rPr lang="en-US" sz="2800" baseline="-25000" dirty="0">
                <a:latin typeface="Helvetica"/>
                <a:cs typeface="Helvetica"/>
              </a:rPr>
              <a:t> </a:t>
            </a:r>
            <a:r>
              <a:rPr lang="en-US" sz="2800" dirty="0">
                <a:latin typeface="Helvetica"/>
                <a:cs typeface="Helvetica"/>
              </a:rPr>
              <a:t>-</a:t>
            </a:r>
            <a:r>
              <a:rPr lang="en-US" sz="2800" dirty="0" smtClean="0">
                <a:latin typeface="Helvetica"/>
                <a:cs typeface="Helvetica"/>
              </a:rPr>
              <a:t> </a:t>
            </a:r>
            <a:r>
              <a:rPr lang="en-US" sz="2800" i="1" dirty="0" smtClean="0">
                <a:latin typeface="Helvetica"/>
                <a:cs typeface="Helvetica"/>
              </a:rPr>
              <a:t>s</a:t>
            </a:r>
            <a:r>
              <a:rPr lang="en-US" sz="2800" baseline="-25000" dirty="0" smtClean="0">
                <a:latin typeface="Helvetica"/>
                <a:cs typeface="Helvetica"/>
              </a:rPr>
              <a:t>4</a:t>
            </a:r>
            <a:endParaRPr lang="en-US" sz="2800" baseline="-25000" dirty="0">
              <a:latin typeface="Helvetica"/>
              <a:cs typeface="Helvetica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303806" y="2971837"/>
            <a:ext cx="2146490" cy="523220"/>
          </a:xfrm>
          <a:prstGeom prst="rect">
            <a:avLst/>
          </a:prstGeom>
          <a:solidFill>
            <a:srgbClr val="F2F2F2"/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Helvetica"/>
                <a:cs typeface="Helvetica"/>
              </a:rPr>
              <a:t>-</a:t>
            </a:r>
            <a:r>
              <a:rPr lang="en-US" sz="2800" i="1" dirty="0" smtClean="0">
                <a:latin typeface="Helvetica"/>
                <a:cs typeface="Helvetica"/>
              </a:rPr>
              <a:t>r</a:t>
            </a:r>
            <a:r>
              <a:rPr lang="en-US" sz="2800" baseline="-25000" dirty="0" smtClean="0">
                <a:latin typeface="Helvetica"/>
                <a:cs typeface="Helvetica"/>
              </a:rPr>
              <a:t>5</a:t>
            </a:r>
            <a:r>
              <a:rPr lang="en-US" sz="2800" baseline="-25000" dirty="0">
                <a:latin typeface="Helvetica"/>
                <a:cs typeface="Helvetica"/>
              </a:rPr>
              <a:t> </a:t>
            </a:r>
            <a:r>
              <a:rPr lang="en-US" sz="2800" dirty="0">
                <a:latin typeface="Helvetica"/>
                <a:cs typeface="Helvetica"/>
              </a:rPr>
              <a:t>-</a:t>
            </a:r>
            <a:r>
              <a:rPr lang="en-US" sz="2800" dirty="0" smtClean="0">
                <a:latin typeface="Helvetica"/>
                <a:cs typeface="Helvetica"/>
              </a:rPr>
              <a:t> </a:t>
            </a:r>
            <a:r>
              <a:rPr lang="en-US" sz="2800" i="1" dirty="0" smtClean="0">
                <a:latin typeface="Helvetica"/>
                <a:cs typeface="Helvetica"/>
              </a:rPr>
              <a:t>s</a:t>
            </a:r>
            <a:r>
              <a:rPr lang="en-US" sz="2800" baseline="-25000" dirty="0" smtClean="0">
                <a:latin typeface="Helvetica"/>
                <a:cs typeface="Helvetica"/>
              </a:rPr>
              <a:t>5</a:t>
            </a:r>
            <a:r>
              <a:rPr lang="en-US" sz="2800" dirty="0" smtClean="0">
                <a:latin typeface="Helvetica"/>
                <a:cs typeface="Helvetica"/>
              </a:rPr>
              <a:t> - </a:t>
            </a:r>
            <a:r>
              <a:rPr lang="en-US" sz="2800" i="1" dirty="0" err="1" smtClean="0">
                <a:latin typeface="Helvetica"/>
                <a:cs typeface="Helvetica"/>
              </a:rPr>
              <a:t>m</a:t>
            </a:r>
            <a:r>
              <a:rPr lang="en-US" sz="2800" i="1" baseline="-25000" dirty="0" err="1" smtClean="0">
                <a:latin typeface="Helvetica"/>
                <a:cs typeface="Helvetica"/>
              </a:rPr>
              <a:t>B</a:t>
            </a:r>
            <a:endParaRPr lang="en-US" sz="2800" i="1" baseline="-25000" dirty="0">
              <a:latin typeface="Helvetica"/>
              <a:cs typeface="Helvetica"/>
            </a:endParaRPr>
          </a:p>
        </p:txBody>
      </p:sp>
      <p:sp>
        <p:nvSpPr>
          <p:cNvPr id="24" name="Rounded Rectangular Callout 23"/>
          <p:cNvSpPr/>
          <p:nvPr/>
        </p:nvSpPr>
        <p:spPr>
          <a:xfrm>
            <a:off x="270933" y="4273550"/>
            <a:ext cx="3742266" cy="2082800"/>
          </a:xfrm>
          <a:prstGeom prst="wedgeRoundRectCallout">
            <a:avLst>
              <a:gd name="adj1" fmla="val 141685"/>
              <a:gd name="adj2" fmla="val -75034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Helvetica"/>
                <a:cs typeface="Helvetica"/>
              </a:rPr>
              <a:t>At the end of the day, servers combine DBs to reveal plaintext</a:t>
            </a:r>
            <a:endParaRPr lang="en-US" sz="320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918177" y="1636052"/>
            <a:ext cx="12869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008000"/>
                </a:solidFill>
                <a:latin typeface="Helvetica"/>
                <a:cs typeface="Helvetica"/>
              </a:rPr>
              <a:t>+</a:t>
            </a:r>
            <a:endParaRPr lang="en-US" sz="4800" b="1" dirty="0">
              <a:solidFill>
                <a:srgbClr val="008000"/>
              </a:solidFill>
              <a:latin typeface="Helvetica"/>
              <a:cs typeface="Helvetica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526497" y="1669098"/>
            <a:ext cx="12869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008000"/>
                </a:solidFill>
                <a:latin typeface="Helvetica"/>
                <a:cs typeface="Helvetica"/>
              </a:rPr>
              <a:t>=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638956" y="886555"/>
            <a:ext cx="774890" cy="523220"/>
          </a:xfrm>
          <a:prstGeom prst="rect">
            <a:avLst/>
          </a:prstGeom>
          <a:solidFill>
            <a:srgbClr val="F2F2F2"/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Helvetica"/>
                <a:cs typeface="Helvetica"/>
              </a:rPr>
              <a:t>0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638956" y="1409775"/>
            <a:ext cx="774890" cy="523220"/>
          </a:xfrm>
          <a:prstGeom prst="rect">
            <a:avLst/>
          </a:prstGeom>
          <a:solidFill>
            <a:srgbClr val="F2F2F2"/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Helvetica"/>
                <a:cs typeface="Helvetica"/>
              </a:rPr>
              <a:t>0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638956" y="1932995"/>
            <a:ext cx="774890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smtClean="0">
                <a:latin typeface="Helvetica"/>
                <a:cs typeface="Helvetica"/>
              </a:rPr>
              <a:t>m</a:t>
            </a:r>
            <a:r>
              <a:rPr lang="en-US" sz="2800" i="1" baseline="-25000" dirty="0" smtClean="0">
                <a:latin typeface="Helvetica"/>
                <a:cs typeface="Helvetica"/>
              </a:rPr>
              <a:t>A</a:t>
            </a:r>
            <a:endParaRPr lang="en-US" sz="2800" i="1" baseline="-25000" dirty="0">
              <a:latin typeface="Helvetica"/>
              <a:cs typeface="Helvetica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638956" y="2456215"/>
            <a:ext cx="774890" cy="523220"/>
          </a:xfrm>
          <a:prstGeom prst="rect">
            <a:avLst/>
          </a:prstGeom>
          <a:solidFill>
            <a:srgbClr val="F2F2F2"/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Helvetica"/>
                <a:cs typeface="Helvetica"/>
              </a:rPr>
              <a:t>0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638956" y="2979435"/>
            <a:ext cx="774890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err="1" smtClean="0">
                <a:latin typeface="Helvetica"/>
                <a:cs typeface="Helvetica"/>
              </a:rPr>
              <a:t>m</a:t>
            </a:r>
            <a:r>
              <a:rPr lang="en-US" sz="2800" i="1" baseline="-25000" dirty="0" err="1" smtClean="0">
                <a:latin typeface="Helvetica"/>
                <a:cs typeface="Helvetica"/>
              </a:rPr>
              <a:t>B</a:t>
            </a:r>
            <a:endParaRPr lang="en-US" sz="2800" i="1" baseline="-25000" dirty="0">
              <a:latin typeface="Helvetica"/>
              <a:cs typeface="Helvetica"/>
            </a:endParaRPr>
          </a:p>
        </p:txBody>
      </p:sp>
      <p:sp>
        <p:nvSpPr>
          <p:cNvPr id="25" name="Title 21"/>
          <p:cNvSpPr txBox="1">
            <a:spLocks/>
          </p:cNvSpPr>
          <p:nvPr/>
        </p:nvSpPr>
        <p:spPr>
          <a:xfrm>
            <a:off x="5706532" y="4524831"/>
            <a:ext cx="3437467" cy="2333169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Helvetica"/>
                <a:ea typeface="+mj-ea"/>
                <a:cs typeface="+mj-cs"/>
              </a:defRPr>
            </a:lvl1pPr>
          </a:lstStyle>
          <a:p>
            <a:pPr algn="r"/>
            <a:r>
              <a:rPr lang="en-US" dirty="0" smtClean="0"/>
              <a:t>“Straw man”</a:t>
            </a:r>
            <a:br>
              <a:rPr lang="en-US" dirty="0" smtClean="0"/>
            </a:br>
            <a:r>
              <a:rPr lang="en-US" dirty="0" smtClean="0"/>
              <a:t>Scheme</a:t>
            </a:r>
            <a:br>
              <a:rPr lang="en-US" dirty="0" smtClean="0"/>
            </a:br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30849681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0814" y="-1934823"/>
            <a:ext cx="1305919" cy="130591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846" y="4598168"/>
            <a:ext cx="2698149" cy="195615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5400000">
            <a:off x="3598174" y="4200442"/>
            <a:ext cx="16769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…</a:t>
            </a:r>
            <a:endParaRPr lang="en-US" sz="6000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4843457"/>
              </p:ext>
            </p:extLst>
          </p:nvPr>
        </p:nvGraphicFramePr>
        <p:xfrm>
          <a:off x="227939" y="781448"/>
          <a:ext cx="8645383" cy="23768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4567"/>
                <a:gridCol w="2642961"/>
                <a:gridCol w="3592787"/>
                <a:gridCol w="1335068"/>
              </a:tblGrid>
              <a:tr h="475379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000000"/>
                          </a:solidFill>
                          <a:latin typeface="Helvetica"/>
                          <a:cs typeface="Helvetica"/>
                        </a:rPr>
                        <a:t>Time</a:t>
                      </a:r>
                      <a:endParaRPr lang="en-US" sz="2400" dirty="0">
                        <a:solidFill>
                          <a:srgbClr val="000000"/>
                        </a:solidFill>
                        <a:latin typeface="Helvetica"/>
                        <a:cs typeface="Helvetica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000000"/>
                          </a:solidFill>
                          <a:latin typeface="Helvetica"/>
                          <a:cs typeface="Helvetica"/>
                        </a:rPr>
                        <a:t>From</a:t>
                      </a:r>
                      <a:endParaRPr lang="en-US" sz="2400" dirty="0">
                        <a:solidFill>
                          <a:srgbClr val="000000"/>
                        </a:solidFill>
                        <a:latin typeface="Helvetica"/>
                        <a:cs typeface="Helvetica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000000"/>
                          </a:solidFill>
                          <a:latin typeface="Helvetica"/>
                          <a:cs typeface="Helvetica"/>
                        </a:rPr>
                        <a:t>To</a:t>
                      </a:r>
                      <a:endParaRPr lang="en-US" sz="2400" dirty="0">
                        <a:solidFill>
                          <a:srgbClr val="000000"/>
                        </a:solidFill>
                        <a:latin typeface="Helvetica"/>
                        <a:cs typeface="Helvetica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000000"/>
                          </a:solidFill>
                          <a:latin typeface="Helvetica"/>
                          <a:cs typeface="Helvetica"/>
                        </a:rPr>
                        <a:t>Size</a:t>
                      </a:r>
                      <a:endParaRPr lang="en-US" sz="2400" dirty="0">
                        <a:solidFill>
                          <a:srgbClr val="000000"/>
                        </a:solidFill>
                        <a:latin typeface="Helvetica"/>
                        <a:cs typeface="Helvetica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75379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000000"/>
                          </a:solidFill>
                          <a:latin typeface="Helvetica"/>
                          <a:cs typeface="Helvetica"/>
                        </a:rPr>
                        <a:t>10:12</a:t>
                      </a:r>
                      <a:endParaRPr lang="en-US" sz="2400" dirty="0">
                        <a:solidFill>
                          <a:srgbClr val="000000"/>
                        </a:solidFill>
                        <a:latin typeface="Helvetica"/>
                        <a:cs typeface="Helvetica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000000"/>
                          </a:solidFill>
                          <a:latin typeface="Helvetica"/>
                          <a:cs typeface="Helvetica"/>
                        </a:rPr>
                        <a:t>Alice</a:t>
                      </a:r>
                      <a:endParaRPr lang="en-US" sz="2400" dirty="0">
                        <a:solidFill>
                          <a:srgbClr val="000000"/>
                        </a:solidFill>
                        <a:latin typeface="Helvetica"/>
                        <a:cs typeface="Helvetica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Bob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000000"/>
                          </a:solidFill>
                          <a:latin typeface="Helvetica"/>
                          <a:cs typeface="Helvetica"/>
                        </a:rPr>
                        <a:t>2543 B</a:t>
                      </a:r>
                      <a:endParaRPr lang="en-US" sz="2400" dirty="0">
                        <a:solidFill>
                          <a:srgbClr val="000000"/>
                        </a:solidFill>
                        <a:latin typeface="Helvetica"/>
                        <a:cs typeface="Helvetica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75379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000000"/>
                          </a:solidFill>
                          <a:latin typeface="Helvetica"/>
                          <a:cs typeface="Helvetica"/>
                        </a:rPr>
                        <a:t>10:27</a:t>
                      </a:r>
                      <a:endParaRPr lang="en-US" sz="2400" dirty="0">
                        <a:solidFill>
                          <a:srgbClr val="000000"/>
                        </a:solidFill>
                        <a:latin typeface="Helvetica"/>
                        <a:cs typeface="Helvetica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rgbClr val="000000"/>
                          </a:solidFill>
                          <a:latin typeface="Helvetica"/>
                          <a:cs typeface="Helvetica"/>
                        </a:rPr>
                        <a:t>Carol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000000"/>
                          </a:solidFill>
                          <a:latin typeface="Helvetica"/>
                          <a:cs typeface="Helvetica"/>
                        </a:rPr>
                        <a:t>Alice</a:t>
                      </a:r>
                      <a:endParaRPr lang="en-US" sz="2400" dirty="0">
                        <a:solidFill>
                          <a:srgbClr val="000000"/>
                        </a:solidFill>
                        <a:latin typeface="Helvetica"/>
                        <a:cs typeface="Helvetica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000000"/>
                          </a:solidFill>
                          <a:latin typeface="Helvetica"/>
                          <a:cs typeface="Helvetica"/>
                        </a:rPr>
                        <a:t>567   B</a:t>
                      </a:r>
                      <a:endParaRPr lang="en-US" sz="2400" dirty="0">
                        <a:solidFill>
                          <a:srgbClr val="000000"/>
                        </a:solidFill>
                        <a:latin typeface="Helvetica"/>
                        <a:cs typeface="Helvetica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75379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Helvetica"/>
                          <a:cs typeface="Helvetica"/>
                        </a:rPr>
                        <a:t>10:32</a:t>
                      </a:r>
                      <a:endParaRPr lang="en-US" sz="2400" dirty="0">
                        <a:solidFill>
                          <a:schemeClr val="bg1">
                            <a:lumMod val="65000"/>
                          </a:schemeClr>
                        </a:solidFill>
                        <a:latin typeface="Helvetica"/>
                        <a:cs typeface="Helvetica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Helvetica"/>
                          <a:cs typeface="Helvetica"/>
                        </a:rPr>
                        <a:t>Alice</a:t>
                      </a:r>
                      <a:endParaRPr lang="en-US" sz="2400" dirty="0">
                        <a:solidFill>
                          <a:schemeClr val="bg1">
                            <a:lumMod val="65000"/>
                          </a:schemeClr>
                        </a:solidFill>
                        <a:latin typeface="Helvetica"/>
                        <a:cs typeface="Helvetica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Helvetica"/>
                          <a:cs typeface="Helvetica"/>
                        </a:rPr>
                        <a:t>Bob</a:t>
                      </a:r>
                      <a:endParaRPr lang="en-US" sz="2400" dirty="0">
                        <a:solidFill>
                          <a:schemeClr val="bg1">
                            <a:lumMod val="65000"/>
                          </a:schemeClr>
                        </a:solidFill>
                        <a:latin typeface="Helvetica"/>
                        <a:cs typeface="Helvetica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Helvetica"/>
                          <a:cs typeface="Helvetica"/>
                        </a:rPr>
                        <a:t>450   B</a:t>
                      </a:r>
                      <a:endParaRPr lang="en-US" sz="2400" dirty="0">
                        <a:solidFill>
                          <a:schemeClr val="bg1">
                            <a:lumMod val="65000"/>
                          </a:schemeClr>
                        </a:solidFill>
                        <a:latin typeface="Helvetica"/>
                        <a:cs typeface="Helvetica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75379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Helvetica"/>
                          <a:cs typeface="Helvetica"/>
                        </a:rPr>
                        <a:t>10:35</a:t>
                      </a:r>
                      <a:endParaRPr lang="en-US" sz="2400" dirty="0">
                        <a:solidFill>
                          <a:schemeClr val="bg1">
                            <a:lumMod val="85000"/>
                          </a:schemeClr>
                        </a:solidFill>
                        <a:latin typeface="Helvetica"/>
                        <a:cs typeface="Helvetica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Helvetica"/>
                          <a:cs typeface="Helvetica"/>
                        </a:rPr>
                        <a:t>Bob</a:t>
                      </a:r>
                      <a:endParaRPr lang="en-US" sz="2400" dirty="0">
                        <a:solidFill>
                          <a:schemeClr val="bg1">
                            <a:lumMod val="85000"/>
                          </a:schemeClr>
                        </a:solidFill>
                        <a:latin typeface="Helvetica"/>
                        <a:cs typeface="Helvetica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Helvetica"/>
                          <a:cs typeface="Helvetica"/>
                        </a:rPr>
                        <a:t>Alice</a:t>
                      </a:r>
                      <a:endParaRPr lang="en-US" sz="2400" dirty="0">
                        <a:solidFill>
                          <a:schemeClr val="bg1">
                            <a:lumMod val="85000"/>
                          </a:schemeClr>
                        </a:solidFill>
                        <a:latin typeface="Helvetica"/>
                        <a:cs typeface="Helvetica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Helvetica"/>
                          <a:cs typeface="Helvetica"/>
                        </a:rPr>
                        <a:t>9382 B</a:t>
                      </a:r>
                      <a:endParaRPr lang="en-US" sz="2400" dirty="0">
                        <a:solidFill>
                          <a:schemeClr val="bg1">
                            <a:lumMod val="85000"/>
                          </a:schemeClr>
                        </a:solidFill>
                        <a:latin typeface="Helvetica"/>
                        <a:cs typeface="Helvetica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D3B9F-2E96-F547-A977-3254DA291AF6}" type="slidenum">
              <a:rPr lang="en-US" smtClean="0"/>
              <a:t>3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298270" y="6031106"/>
            <a:ext cx="45750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Helvetica"/>
                <a:cs typeface="Helvetica"/>
              </a:rPr>
              <a:t>[cf. Ed </a:t>
            </a:r>
            <a:r>
              <a:rPr lang="en-US" sz="1400" dirty="0" err="1" smtClean="0">
                <a:latin typeface="Helvetica"/>
                <a:cs typeface="Helvetica"/>
              </a:rPr>
              <a:t>Felten’s</a:t>
            </a:r>
            <a:r>
              <a:rPr lang="en-US" sz="1400" dirty="0" smtClean="0">
                <a:latin typeface="Helvetica"/>
                <a:cs typeface="Helvetica"/>
              </a:rPr>
              <a:t> testimony before the House</a:t>
            </a:r>
            <a:br>
              <a:rPr lang="en-US" sz="1400" dirty="0" smtClean="0">
                <a:latin typeface="Helvetica"/>
                <a:cs typeface="Helvetica"/>
              </a:rPr>
            </a:br>
            <a:r>
              <a:rPr lang="en-US" sz="1400" dirty="0" smtClean="0">
                <a:latin typeface="Helvetica"/>
                <a:cs typeface="Helvetica"/>
              </a:rPr>
              <a:t>Judiciary Committee, 2 Oct 2013]</a:t>
            </a:r>
            <a:endParaRPr lang="en-US" sz="1400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3183240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First-Attempt Scheme: Properties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2672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smtClean="0"/>
              <a:t>“Perfect” anonymity</a:t>
            </a:r>
            <a:r>
              <a:rPr lang="en-US" sz="2800" dirty="0" smtClean="0"/>
              <a:t> as long as</a:t>
            </a:r>
            <a:r>
              <a:rPr lang="en-US" sz="2800" dirty="0"/>
              <a:t> </a:t>
            </a:r>
            <a:r>
              <a:rPr lang="en-US" sz="2800" dirty="0" smtClean="0"/>
              <a:t>servers don’t collude</a:t>
            </a:r>
          </a:p>
          <a:p>
            <a:r>
              <a:rPr lang="en-US" sz="2400" dirty="0" smtClean="0"/>
              <a:t>Can use </a:t>
            </a:r>
            <a:r>
              <a:rPr lang="en-US" sz="2400" i="1" dirty="0" smtClean="0"/>
              <a:t>k</a:t>
            </a:r>
            <a:r>
              <a:rPr lang="en-US" sz="2400" dirty="0" smtClean="0"/>
              <a:t> servers to protect against </a:t>
            </a:r>
            <a:r>
              <a:rPr lang="en-US" sz="2400" i="1" dirty="0" smtClean="0"/>
              <a:t>k</a:t>
            </a:r>
            <a:r>
              <a:rPr lang="en-US" sz="2400" dirty="0" smtClean="0"/>
              <a:t>-1 collusions</a:t>
            </a:r>
          </a:p>
          <a:p>
            <a:pPr marL="0" indent="0">
              <a:buNone/>
            </a:pPr>
            <a:endParaRPr lang="en-US" sz="2600" dirty="0"/>
          </a:p>
          <a:p>
            <a:pPr marL="0" indent="0">
              <a:buNone/>
            </a:pPr>
            <a:r>
              <a:rPr lang="en-US" sz="2600" b="1" dirty="0" smtClean="0"/>
              <a:t>Practical </a:t>
            </a:r>
            <a:r>
              <a:rPr lang="en-US" sz="2600" b="1" dirty="0"/>
              <a:t>e</a:t>
            </a:r>
            <a:r>
              <a:rPr lang="en-US" sz="2600" b="1" dirty="0" smtClean="0"/>
              <a:t>fficiency:</a:t>
            </a:r>
            <a:r>
              <a:rPr lang="en-US" sz="2600" dirty="0" smtClean="0"/>
              <a:t> </a:t>
            </a:r>
            <a:r>
              <a:rPr lang="en-US" sz="2600" dirty="0"/>
              <a:t>a</a:t>
            </a:r>
            <a:r>
              <a:rPr lang="en-US" sz="2600" dirty="0" smtClean="0"/>
              <a:t>lmost no “heavy” computation involved</a:t>
            </a:r>
            <a:endParaRPr lang="en-US" sz="2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D3B9F-2E96-F547-A977-3254DA291AF6}" type="slidenum">
              <a:rPr lang="en-US" smtClean="0"/>
              <a:t>30</a:t>
            </a:fld>
            <a:endParaRPr lang="en-US"/>
          </a:p>
        </p:txBody>
      </p:sp>
      <p:sp>
        <p:nvSpPr>
          <p:cNvPr id="6" name="Rounded Rectangular Callout 5"/>
          <p:cNvSpPr/>
          <p:nvPr/>
        </p:nvSpPr>
        <p:spPr>
          <a:xfrm>
            <a:off x="4635500" y="4334933"/>
            <a:ext cx="3492588" cy="1959928"/>
          </a:xfrm>
          <a:prstGeom prst="wedgeRoundRectCallout">
            <a:avLst>
              <a:gd name="adj1" fmla="val -71045"/>
              <a:gd name="adj2" fmla="val 1286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Helvetica"/>
                <a:cs typeface="Helvetica"/>
              </a:rPr>
              <a:t>Unlike a mix-net, storage cost is </a:t>
            </a:r>
            <a:r>
              <a:rPr lang="en-US" sz="2800" b="1" dirty="0" smtClean="0">
                <a:solidFill>
                  <a:schemeClr val="tx1"/>
                </a:solidFill>
                <a:latin typeface="Helvetica"/>
                <a:cs typeface="Helvetica"/>
              </a:rPr>
              <a:t>constant</a:t>
            </a:r>
            <a:r>
              <a:rPr lang="en-US" sz="2800" dirty="0" smtClean="0">
                <a:solidFill>
                  <a:schemeClr val="tx1"/>
                </a:solidFill>
                <a:latin typeface="Helvetica"/>
                <a:cs typeface="Helvetica"/>
              </a:rPr>
              <a:t> in the anonymity set size</a:t>
            </a:r>
            <a:endParaRPr lang="en-US" sz="280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3928" y="1581007"/>
            <a:ext cx="832392" cy="128554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5696" y="1581007"/>
            <a:ext cx="832392" cy="128554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4120" y="1987407"/>
            <a:ext cx="832392" cy="128554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9107" y="1750340"/>
            <a:ext cx="832392" cy="128554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5862" y="1902740"/>
            <a:ext cx="832392" cy="128554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2991" y="2107547"/>
            <a:ext cx="832392" cy="128554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7509" y="2393113"/>
            <a:ext cx="832392" cy="128554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2911" y="2223780"/>
            <a:ext cx="832392" cy="1285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8828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Outline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D9D9D9"/>
                </a:solidFill>
              </a:rPr>
              <a:t>Motivation</a:t>
            </a:r>
          </a:p>
          <a:p>
            <a:r>
              <a:rPr lang="en-US" dirty="0" smtClean="0">
                <a:solidFill>
                  <a:srgbClr val="D9D9D9"/>
                </a:solidFill>
              </a:rPr>
              <a:t>A “Straw man” scheme</a:t>
            </a:r>
          </a:p>
          <a:p>
            <a:r>
              <a:rPr lang="en-US" b="1" dirty="0" smtClean="0">
                <a:solidFill>
                  <a:srgbClr val="FFFFFF"/>
                </a:solidFill>
              </a:rPr>
              <a:t>Technical challenges</a:t>
            </a:r>
          </a:p>
          <a:p>
            <a:r>
              <a:rPr lang="en-US" dirty="0" smtClean="0">
                <a:solidFill>
                  <a:srgbClr val="D9D9D9"/>
                </a:solidFill>
              </a:rPr>
              <a:t>Evaluation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D3B9F-2E96-F547-A977-3254DA291AF6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4373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Outline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D9D9D9"/>
                </a:solidFill>
              </a:rPr>
              <a:t>Motivation</a:t>
            </a:r>
          </a:p>
          <a:p>
            <a:r>
              <a:rPr lang="en-US" dirty="0" smtClean="0">
                <a:solidFill>
                  <a:srgbClr val="D9D9D9"/>
                </a:solidFill>
              </a:rPr>
              <a:t>A “Straw man” scheme</a:t>
            </a:r>
          </a:p>
          <a:p>
            <a:r>
              <a:rPr lang="en-US" b="1" dirty="0" smtClean="0">
                <a:solidFill>
                  <a:srgbClr val="FFFFFF"/>
                </a:solidFill>
              </a:rPr>
              <a:t>Technical challenges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  <a:sym typeface="Wingdings"/>
              </a:rPr>
              <a:t>Collisions</a:t>
            </a:r>
            <a:endParaRPr lang="en-US" dirty="0">
              <a:solidFill>
                <a:schemeClr val="bg1"/>
              </a:solidFill>
            </a:endParaRPr>
          </a:p>
          <a:p>
            <a:pPr lvl="1"/>
            <a:r>
              <a:rPr lang="en-US" dirty="0">
                <a:solidFill>
                  <a:schemeClr val="bg1"/>
                </a:solidFill>
              </a:rPr>
              <a:t>Malicious </a:t>
            </a:r>
            <a:r>
              <a:rPr lang="en-US" dirty="0" smtClean="0">
                <a:solidFill>
                  <a:schemeClr val="bg1"/>
                </a:solidFill>
              </a:rPr>
              <a:t>clients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O(</a:t>
            </a:r>
            <a:r>
              <a:rPr lang="en-US" i="1" dirty="0">
                <a:solidFill>
                  <a:schemeClr val="bg1"/>
                </a:solidFill>
              </a:rPr>
              <a:t>L</a:t>
            </a:r>
            <a:r>
              <a:rPr lang="en-US" dirty="0">
                <a:solidFill>
                  <a:schemeClr val="bg1"/>
                </a:solidFill>
              </a:rPr>
              <a:t>) communication </a:t>
            </a:r>
            <a:r>
              <a:rPr lang="en-US" dirty="0" smtClean="0">
                <a:solidFill>
                  <a:schemeClr val="bg1"/>
                </a:solidFill>
              </a:rPr>
              <a:t>cost</a:t>
            </a:r>
            <a:endParaRPr lang="en-US" b="1" dirty="0" smtClean="0">
              <a:solidFill>
                <a:srgbClr val="FFFFFF"/>
              </a:solidFill>
            </a:endParaRPr>
          </a:p>
          <a:p>
            <a:r>
              <a:rPr lang="en-US" dirty="0" smtClean="0">
                <a:solidFill>
                  <a:srgbClr val="D9D9D9"/>
                </a:solidFill>
              </a:rPr>
              <a:t>Evaluation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D3B9F-2E96-F547-A977-3254DA291AF6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5671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Outline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D9D9D9"/>
                </a:solidFill>
              </a:rPr>
              <a:t>Motivation</a:t>
            </a:r>
          </a:p>
          <a:p>
            <a:r>
              <a:rPr lang="en-US" dirty="0" smtClean="0">
                <a:solidFill>
                  <a:srgbClr val="D9D9D9"/>
                </a:solidFill>
              </a:rPr>
              <a:t>A “Straw man” scheme</a:t>
            </a:r>
          </a:p>
          <a:p>
            <a:r>
              <a:rPr lang="en-US" b="1" dirty="0" smtClean="0">
                <a:solidFill>
                  <a:srgbClr val="FFFFFF"/>
                </a:solidFill>
              </a:rPr>
              <a:t>Technical challenges</a:t>
            </a:r>
          </a:p>
          <a:p>
            <a:pPr lvl="1"/>
            <a:r>
              <a:rPr lang="en-US" strike="sngStrike" dirty="0" smtClean="0">
                <a:solidFill>
                  <a:schemeClr val="bg1">
                    <a:lumMod val="50000"/>
                  </a:schemeClr>
                </a:solidFill>
                <a:sym typeface="Wingdings"/>
              </a:rPr>
              <a:t>Collisions</a:t>
            </a:r>
            <a:endParaRPr lang="en-US" strike="sngStrike" dirty="0">
              <a:solidFill>
                <a:schemeClr val="bg1">
                  <a:lumMod val="50000"/>
                </a:schemeClr>
              </a:solidFill>
            </a:endParaRPr>
          </a:p>
          <a:p>
            <a:pPr lvl="1"/>
            <a:r>
              <a:rPr lang="en-US" strike="sngStrike" dirty="0">
                <a:solidFill>
                  <a:schemeClr val="bg1">
                    <a:lumMod val="50000"/>
                  </a:schemeClr>
                </a:solidFill>
              </a:rPr>
              <a:t>Malicious </a:t>
            </a:r>
            <a:r>
              <a:rPr lang="en-US" strike="sngStrike" dirty="0" smtClean="0">
                <a:solidFill>
                  <a:schemeClr val="bg1">
                    <a:lumMod val="50000"/>
                  </a:schemeClr>
                </a:solidFill>
              </a:rPr>
              <a:t>clients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O(</a:t>
            </a:r>
            <a:r>
              <a:rPr lang="en-US" i="1" dirty="0">
                <a:solidFill>
                  <a:schemeClr val="bg1"/>
                </a:solidFill>
              </a:rPr>
              <a:t>L</a:t>
            </a:r>
            <a:r>
              <a:rPr lang="en-US" dirty="0">
                <a:solidFill>
                  <a:schemeClr val="bg1"/>
                </a:solidFill>
              </a:rPr>
              <a:t>) communication </a:t>
            </a:r>
            <a:r>
              <a:rPr lang="en-US" dirty="0" smtClean="0">
                <a:solidFill>
                  <a:schemeClr val="bg1"/>
                </a:solidFill>
              </a:rPr>
              <a:t>cost</a:t>
            </a:r>
            <a:endParaRPr lang="en-US" b="1" strike="sngStrike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dirty="0" smtClean="0">
                <a:solidFill>
                  <a:srgbClr val="D9D9D9"/>
                </a:solidFill>
              </a:rPr>
              <a:t>Evaluation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D3B9F-2E96-F547-A977-3254DA291AF6}" type="slidenum">
              <a:rPr lang="en-US" smtClean="0"/>
              <a:t>33</a:t>
            </a:fld>
            <a:endParaRPr lang="en-US"/>
          </a:p>
        </p:txBody>
      </p:sp>
      <p:sp>
        <p:nvSpPr>
          <p:cNvPr id="5" name="Right Brace 4"/>
          <p:cNvSpPr/>
          <p:nvPr/>
        </p:nvSpPr>
        <p:spPr>
          <a:xfrm>
            <a:off x="4199467" y="3379114"/>
            <a:ext cx="304800" cy="1066801"/>
          </a:xfrm>
          <a:prstGeom prst="rightBrace">
            <a:avLst/>
          </a:prstGeom>
          <a:ln w="38100" cmpd="sng"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04267" y="3584141"/>
            <a:ext cx="277706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6600"/>
                </a:solidFill>
                <a:latin typeface="Helvetica"/>
                <a:cs typeface="Helvetica"/>
              </a:rPr>
              <a:t> in </a:t>
            </a:r>
            <a:r>
              <a:rPr lang="en-US" sz="3200" dirty="0">
                <a:solidFill>
                  <a:srgbClr val="FF6600"/>
                </a:solidFill>
                <a:latin typeface="Helvetica"/>
                <a:cs typeface="Helvetica"/>
              </a:rPr>
              <a:t>the </a:t>
            </a:r>
            <a:r>
              <a:rPr lang="en-US" sz="3200" dirty="0" smtClean="0">
                <a:solidFill>
                  <a:srgbClr val="FF6600"/>
                </a:solidFill>
                <a:latin typeface="Helvetica"/>
                <a:cs typeface="Helvetica"/>
              </a:rPr>
              <a:t>paper</a:t>
            </a:r>
            <a:endParaRPr lang="en-US" sz="3200" dirty="0">
              <a:solidFill>
                <a:srgbClr val="FF6600"/>
              </a:solidFill>
              <a:latin typeface="Helvetica"/>
              <a:cs typeface="Helvetica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98626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Challenge: Bandwidth Efficiency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61999" y="1636483"/>
            <a:ext cx="545253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Helvetica"/>
                <a:cs typeface="Helvetica"/>
              </a:rPr>
              <a:t>In “straw man” design, client sends DB-sized vector to each server</a:t>
            </a:r>
          </a:p>
          <a:p>
            <a:endParaRPr lang="en-US" sz="3200" dirty="0" smtClean="0">
              <a:latin typeface="Helvetica"/>
              <a:cs typeface="Helvetica"/>
            </a:endParaRPr>
          </a:p>
          <a:p>
            <a:r>
              <a:rPr lang="en-US" sz="3200" b="1" dirty="0" smtClean="0">
                <a:latin typeface="Helvetica"/>
                <a:cs typeface="Helvetica"/>
              </a:rPr>
              <a:t>Idea</a:t>
            </a:r>
            <a:r>
              <a:rPr lang="en-US" sz="3200" dirty="0" smtClean="0">
                <a:latin typeface="Helvetica"/>
                <a:cs typeface="Helvetica"/>
              </a:rPr>
              <a:t>: use a </a:t>
            </a:r>
            <a:r>
              <a:rPr lang="en-US" sz="3200" dirty="0" smtClean="0">
                <a:solidFill>
                  <a:srgbClr val="0000FF"/>
                </a:solidFill>
                <a:latin typeface="Helvetica"/>
                <a:cs typeface="Helvetica"/>
              </a:rPr>
              <a:t>cryptographic trick</a:t>
            </a:r>
            <a:r>
              <a:rPr lang="en-US" sz="3200" dirty="0" smtClean="0">
                <a:latin typeface="Helvetica"/>
                <a:cs typeface="Helvetica"/>
              </a:rPr>
              <a:t> to compress the vectors</a:t>
            </a:r>
          </a:p>
          <a:p>
            <a:r>
              <a:rPr lang="en-US" sz="3200" dirty="0" smtClean="0">
                <a:latin typeface="Helvetica"/>
                <a:cs typeface="Helvetica"/>
                <a:sym typeface="Wingdings"/>
              </a:rPr>
              <a:t> Based on PIR protocols</a:t>
            </a:r>
            <a:endParaRPr lang="en-US" sz="3200" dirty="0">
              <a:latin typeface="Helvetica"/>
              <a:cs typeface="Helvetica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01722" y="5795011"/>
            <a:ext cx="1621786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latin typeface="Helvetica"/>
                <a:cs typeface="Helvetica"/>
              </a:rPr>
              <a:t>[</a:t>
            </a:r>
            <a:r>
              <a:rPr lang="en-US" sz="1600" dirty="0" err="1" smtClean="0">
                <a:latin typeface="Helvetica"/>
                <a:cs typeface="Helvetica"/>
              </a:rPr>
              <a:t>Ostrovsky</a:t>
            </a:r>
            <a:r>
              <a:rPr lang="en-US" sz="1600" dirty="0" smtClean="0">
                <a:latin typeface="Helvetica"/>
                <a:cs typeface="Helvetica"/>
              </a:rPr>
              <a:t> and </a:t>
            </a:r>
            <a:r>
              <a:rPr lang="en-US" sz="1600" dirty="0" err="1" smtClean="0">
                <a:latin typeface="Helvetica"/>
                <a:cs typeface="Helvetica"/>
              </a:rPr>
              <a:t>Shoup</a:t>
            </a:r>
            <a:r>
              <a:rPr lang="en-US" sz="1600" dirty="0" smtClean="0">
                <a:latin typeface="Helvetica"/>
                <a:cs typeface="Helvetica"/>
              </a:rPr>
              <a:t> 1997]</a:t>
            </a:r>
            <a:endParaRPr lang="en-US" sz="1600" dirty="0">
              <a:latin typeface="Helvetica"/>
              <a:cs typeface="Helvetica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8729" y="3961580"/>
            <a:ext cx="1613377" cy="144800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636934" y="2592703"/>
            <a:ext cx="774890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>
                <a:latin typeface="Helvetica"/>
                <a:cs typeface="Helvetica"/>
              </a:rPr>
              <a:t>s</a:t>
            </a:r>
            <a:r>
              <a:rPr lang="en-US" sz="2800" baseline="-25000" dirty="0" smtClean="0">
                <a:latin typeface="Helvetica"/>
                <a:cs typeface="Helvetica"/>
              </a:rPr>
              <a:t>1</a:t>
            </a:r>
            <a:endParaRPr lang="en-US" sz="2800" baseline="-25000" dirty="0">
              <a:latin typeface="Helvetica"/>
              <a:cs typeface="Helvetica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636934" y="3115923"/>
            <a:ext cx="774890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>
                <a:latin typeface="Helvetica"/>
                <a:cs typeface="Helvetica"/>
              </a:rPr>
              <a:t>s</a:t>
            </a:r>
            <a:r>
              <a:rPr lang="en-US" sz="2800" baseline="-25000" dirty="0" smtClean="0">
                <a:latin typeface="Helvetica"/>
                <a:cs typeface="Helvetica"/>
              </a:rPr>
              <a:t>2</a:t>
            </a:r>
            <a:endParaRPr lang="en-US" sz="2800" baseline="-25000" dirty="0">
              <a:latin typeface="Helvetica"/>
              <a:cs typeface="Helvetica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636934" y="3639143"/>
            <a:ext cx="774890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>
                <a:latin typeface="Helvetica"/>
                <a:cs typeface="Helvetica"/>
              </a:rPr>
              <a:t>s</a:t>
            </a:r>
            <a:r>
              <a:rPr lang="en-US" sz="2800" baseline="-25000" dirty="0" smtClean="0">
                <a:latin typeface="Helvetica"/>
                <a:cs typeface="Helvetica"/>
              </a:rPr>
              <a:t>3</a:t>
            </a:r>
            <a:endParaRPr lang="en-US" sz="2800" baseline="-25000" dirty="0">
              <a:latin typeface="Helvetica"/>
              <a:cs typeface="Helvetica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636934" y="4162363"/>
            <a:ext cx="774890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>
                <a:latin typeface="Helvetica"/>
                <a:cs typeface="Helvetica"/>
              </a:rPr>
              <a:t>s</a:t>
            </a:r>
            <a:r>
              <a:rPr lang="en-US" sz="2800" baseline="-25000" dirty="0" smtClean="0">
                <a:latin typeface="Helvetica"/>
                <a:cs typeface="Helvetica"/>
              </a:rPr>
              <a:t>4</a:t>
            </a:r>
            <a:endParaRPr lang="en-US" sz="2800" baseline="-25000" dirty="0">
              <a:latin typeface="Helvetica"/>
              <a:cs typeface="Helvetica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636934" y="4685583"/>
            <a:ext cx="774890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>
                <a:latin typeface="Helvetica"/>
                <a:cs typeface="Helvetica"/>
              </a:rPr>
              <a:t>s</a:t>
            </a:r>
            <a:r>
              <a:rPr lang="en-US" sz="2800" baseline="-25000" dirty="0" smtClean="0">
                <a:latin typeface="Helvetica"/>
                <a:cs typeface="Helvetica"/>
              </a:rPr>
              <a:t>5</a:t>
            </a:r>
            <a:endParaRPr lang="en-US" sz="2800" baseline="-25000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7816529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Rectangle 97"/>
          <p:cNvSpPr/>
          <p:nvPr/>
        </p:nvSpPr>
        <p:spPr>
          <a:xfrm>
            <a:off x="302417" y="1937846"/>
            <a:ext cx="1398130" cy="690562"/>
          </a:xfrm>
          <a:prstGeom prst="rect">
            <a:avLst/>
          </a:prstGeom>
          <a:solidFill>
            <a:srgbClr val="2BF00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Distributed Point Function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D3B9F-2E96-F547-A977-3254DA291AF6}" type="slidenum">
              <a:rPr lang="en-US" smtClean="0"/>
              <a:t>35</a:t>
            </a:fld>
            <a:endParaRPr lang="en-US"/>
          </a:p>
        </p:txBody>
      </p:sp>
      <p:sp>
        <p:nvSpPr>
          <p:cNvPr id="90" name="TextBox 89"/>
          <p:cNvSpPr txBox="1"/>
          <p:nvPr/>
        </p:nvSpPr>
        <p:spPr>
          <a:xfrm>
            <a:off x="2046241" y="3577044"/>
            <a:ext cx="9567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Helvetica"/>
                <a:cs typeface="Helvetica"/>
              </a:rPr>
              <a:t>…</a:t>
            </a:r>
            <a:endParaRPr lang="en-US" sz="3600" b="1" dirty="0">
              <a:latin typeface="Helvetica"/>
              <a:cs typeface="Helvetica"/>
            </a:endParaRPr>
          </a:p>
        </p:txBody>
      </p:sp>
      <p:sp>
        <p:nvSpPr>
          <p:cNvPr id="91" name="Rectangle 90"/>
          <p:cNvSpPr/>
          <p:nvPr/>
        </p:nvSpPr>
        <p:spPr>
          <a:xfrm>
            <a:off x="200819" y="3282562"/>
            <a:ext cx="1551781" cy="69056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" name="Picture 91" descr="latex-image-1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4352" r="42318" b="-1"/>
          <a:stretch/>
        </p:blipFill>
        <p:spPr>
          <a:xfrm>
            <a:off x="404019" y="3295028"/>
            <a:ext cx="1289314" cy="555562"/>
          </a:xfrm>
          <a:prstGeom prst="rect">
            <a:avLst/>
          </a:prstGeom>
        </p:spPr>
      </p:pic>
      <p:pic>
        <p:nvPicPr>
          <p:cNvPr id="93" name="Picture 92" descr="latex-image-1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25"/>
          <a:stretch/>
        </p:blipFill>
        <p:spPr>
          <a:xfrm>
            <a:off x="404019" y="2049327"/>
            <a:ext cx="1194930" cy="513199"/>
          </a:xfrm>
          <a:prstGeom prst="rect">
            <a:avLst/>
          </a:prstGeom>
        </p:spPr>
      </p:pic>
      <p:cxnSp>
        <p:nvCxnSpPr>
          <p:cNvPr id="94" name="Straight Arrow Connector 93"/>
          <p:cNvCxnSpPr/>
          <p:nvPr/>
        </p:nvCxnSpPr>
        <p:spPr>
          <a:xfrm flipV="1">
            <a:off x="1693333" y="2090246"/>
            <a:ext cx="471439" cy="1192317"/>
          </a:xfrm>
          <a:prstGeom prst="straightConnector1">
            <a:avLst/>
          </a:prstGeom>
          <a:ln w="38100" cmpd="sng">
            <a:solidFill>
              <a:srgbClr val="7F7F7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/>
          <p:cNvCxnSpPr>
            <a:stCxn id="91" idx="3"/>
          </p:cNvCxnSpPr>
          <p:nvPr/>
        </p:nvCxnSpPr>
        <p:spPr>
          <a:xfrm flipV="1">
            <a:off x="1752600" y="2980648"/>
            <a:ext cx="326576" cy="647195"/>
          </a:xfrm>
          <a:prstGeom prst="straightConnector1">
            <a:avLst/>
          </a:prstGeom>
          <a:ln w="38100" cmpd="sng">
            <a:solidFill>
              <a:srgbClr val="7F7F7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/>
          <p:nvPr/>
        </p:nvCxnSpPr>
        <p:spPr>
          <a:xfrm>
            <a:off x="1752600" y="3869560"/>
            <a:ext cx="412172" cy="850586"/>
          </a:xfrm>
          <a:prstGeom prst="straightConnector1">
            <a:avLst/>
          </a:prstGeom>
          <a:ln w="38100" cmpd="sng">
            <a:solidFill>
              <a:srgbClr val="7F7F7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>
            <a:endCxn id="92" idx="0"/>
          </p:cNvCxnSpPr>
          <p:nvPr/>
        </p:nvCxnSpPr>
        <p:spPr>
          <a:xfrm>
            <a:off x="1048676" y="2628408"/>
            <a:ext cx="0" cy="666620"/>
          </a:xfrm>
          <a:prstGeom prst="straightConnector1">
            <a:avLst/>
          </a:prstGeom>
          <a:ln w="38100" cmpd="sng">
            <a:solidFill>
              <a:srgbClr val="7F7F7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/>
          <p:cNvCxnSpPr/>
          <p:nvPr/>
        </p:nvCxnSpPr>
        <p:spPr>
          <a:xfrm>
            <a:off x="1752600" y="3677864"/>
            <a:ext cx="412172" cy="383392"/>
          </a:xfrm>
          <a:prstGeom prst="straightConnector1">
            <a:avLst/>
          </a:prstGeom>
          <a:ln w="38100" cmpd="sng">
            <a:solidFill>
              <a:srgbClr val="7F7F7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7" name="Rectangle 106"/>
          <p:cNvSpPr/>
          <p:nvPr/>
        </p:nvSpPr>
        <p:spPr>
          <a:xfrm>
            <a:off x="3204354" y="1521083"/>
            <a:ext cx="956737" cy="69056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8" name="Picture 107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9024" y="1715816"/>
            <a:ext cx="736600" cy="330200"/>
          </a:xfrm>
          <a:prstGeom prst="rect">
            <a:avLst/>
          </a:prstGeom>
        </p:spPr>
      </p:pic>
      <p:sp>
        <p:nvSpPr>
          <p:cNvPr id="113" name="TextBox 112"/>
          <p:cNvSpPr txBox="1"/>
          <p:nvPr/>
        </p:nvSpPr>
        <p:spPr>
          <a:xfrm>
            <a:off x="3229202" y="3560111"/>
            <a:ext cx="9567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Helvetica"/>
                <a:cs typeface="Helvetica"/>
              </a:rPr>
              <a:t>…</a:t>
            </a:r>
            <a:endParaRPr lang="en-US" sz="3600" b="1" dirty="0">
              <a:latin typeface="Helvetica"/>
              <a:cs typeface="Helvetica"/>
            </a:endParaRPr>
          </a:p>
        </p:txBody>
      </p:sp>
      <p:cxnSp>
        <p:nvCxnSpPr>
          <p:cNvPr id="114" name="Straight Arrow Connector 113"/>
          <p:cNvCxnSpPr/>
          <p:nvPr/>
        </p:nvCxnSpPr>
        <p:spPr>
          <a:xfrm>
            <a:off x="2867514" y="1905000"/>
            <a:ext cx="336840" cy="0"/>
          </a:xfrm>
          <a:prstGeom prst="straightConnector1">
            <a:avLst/>
          </a:prstGeom>
          <a:ln w="38100" cmpd="sng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7" name="Rectangle 116"/>
          <p:cNvSpPr/>
          <p:nvPr/>
        </p:nvSpPr>
        <p:spPr>
          <a:xfrm>
            <a:off x="3204354" y="2604466"/>
            <a:ext cx="956737" cy="69056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8" name="Picture 117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9024" y="2799199"/>
            <a:ext cx="736600" cy="330200"/>
          </a:xfrm>
          <a:prstGeom prst="rect">
            <a:avLst/>
          </a:prstGeom>
        </p:spPr>
      </p:pic>
      <p:cxnSp>
        <p:nvCxnSpPr>
          <p:cNvPr id="119" name="Straight Arrow Connector 118"/>
          <p:cNvCxnSpPr/>
          <p:nvPr/>
        </p:nvCxnSpPr>
        <p:spPr>
          <a:xfrm>
            <a:off x="2867514" y="2988383"/>
            <a:ext cx="336840" cy="0"/>
          </a:xfrm>
          <a:prstGeom prst="straightConnector1">
            <a:avLst/>
          </a:prstGeom>
          <a:ln w="38100" cmpd="sng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1" name="Rectangle 120"/>
          <p:cNvSpPr/>
          <p:nvPr/>
        </p:nvSpPr>
        <p:spPr>
          <a:xfrm>
            <a:off x="3199845" y="4403612"/>
            <a:ext cx="956737" cy="69056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2" name="Picture 121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4515" y="4598345"/>
            <a:ext cx="736600" cy="330200"/>
          </a:xfrm>
          <a:prstGeom prst="rect">
            <a:avLst/>
          </a:prstGeom>
        </p:spPr>
      </p:pic>
      <p:cxnSp>
        <p:nvCxnSpPr>
          <p:cNvPr id="123" name="Straight Arrow Connector 122"/>
          <p:cNvCxnSpPr/>
          <p:nvPr/>
        </p:nvCxnSpPr>
        <p:spPr>
          <a:xfrm>
            <a:off x="2863005" y="4787529"/>
            <a:ext cx="336840" cy="0"/>
          </a:xfrm>
          <a:prstGeom prst="straightConnector1">
            <a:avLst/>
          </a:prstGeom>
          <a:ln w="38100" cmpd="sng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4" name="TextBox 123"/>
          <p:cNvSpPr txBox="1"/>
          <p:nvPr/>
        </p:nvSpPr>
        <p:spPr>
          <a:xfrm>
            <a:off x="4886241" y="1612612"/>
            <a:ext cx="4202322" cy="58477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0000"/>
                </a:solidFill>
                <a:latin typeface="Helvetica"/>
                <a:cs typeface="Helvetica"/>
              </a:rPr>
              <a:t>x</a:t>
            </a:r>
            <a:r>
              <a:rPr lang="en-US" sz="3200" baseline="-25000" dirty="0" smtClean="0">
                <a:solidFill>
                  <a:srgbClr val="000000"/>
                </a:solidFill>
                <a:latin typeface="Helvetica"/>
                <a:cs typeface="Helvetica"/>
              </a:rPr>
              <a:t>1</a:t>
            </a:r>
            <a:endParaRPr lang="en-US" sz="3200" dirty="0">
              <a:solidFill>
                <a:srgbClr val="000000"/>
              </a:solidFill>
              <a:latin typeface="Helvetica"/>
              <a:cs typeface="Helvetica"/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6387191" y="2023388"/>
            <a:ext cx="11030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Helvetica"/>
                <a:cs typeface="Helvetica"/>
              </a:rPr>
              <a:t>+</a:t>
            </a:r>
            <a:endParaRPr lang="en-US" sz="3600" b="1" dirty="0">
              <a:latin typeface="Helvetica"/>
              <a:cs typeface="Helvetica"/>
            </a:endParaRPr>
          </a:p>
        </p:txBody>
      </p:sp>
      <p:sp>
        <p:nvSpPr>
          <p:cNvPr id="126" name="TextBox 125"/>
          <p:cNvSpPr txBox="1"/>
          <p:nvPr/>
        </p:nvSpPr>
        <p:spPr>
          <a:xfrm>
            <a:off x="4886241" y="2608654"/>
            <a:ext cx="4202322" cy="58477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0000"/>
                </a:solidFill>
                <a:latin typeface="Helvetica"/>
                <a:cs typeface="Helvetica"/>
              </a:rPr>
              <a:t>x</a:t>
            </a:r>
            <a:r>
              <a:rPr lang="en-US" sz="3200" baseline="-25000" dirty="0" smtClean="0">
                <a:solidFill>
                  <a:srgbClr val="000000"/>
                </a:solidFill>
                <a:latin typeface="Helvetica"/>
                <a:cs typeface="Helvetica"/>
              </a:rPr>
              <a:t>2</a:t>
            </a:r>
            <a:endParaRPr lang="en-US" sz="3200" dirty="0">
              <a:solidFill>
                <a:srgbClr val="000000"/>
              </a:solidFill>
              <a:latin typeface="Helvetica"/>
              <a:cs typeface="Helvetica"/>
            </a:endParaRPr>
          </a:p>
        </p:txBody>
      </p:sp>
      <p:sp>
        <p:nvSpPr>
          <p:cNvPr id="127" name="TextBox 126"/>
          <p:cNvSpPr txBox="1"/>
          <p:nvPr/>
        </p:nvSpPr>
        <p:spPr>
          <a:xfrm>
            <a:off x="4901226" y="4427126"/>
            <a:ext cx="4202322" cy="58477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000000"/>
                </a:solidFill>
                <a:latin typeface="Helvetica"/>
                <a:cs typeface="Helvetica"/>
              </a:rPr>
              <a:t>x</a:t>
            </a:r>
            <a:r>
              <a:rPr lang="en-US" sz="3200" baseline="-25000" dirty="0" err="1" smtClean="0">
                <a:solidFill>
                  <a:srgbClr val="000000"/>
                </a:solidFill>
                <a:latin typeface="Helvetica"/>
                <a:cs typeface="Helvetica"/>
              </a:rPr>
              <a:t>n</a:t>
            </a:r>
            <a:endParaRPr lang="en-US" sz="3200" dirty="0">
              <a:solidFill>
                <a:srgbClr val="000000"/>
              </a:solidFill>
              <a:latin typeface="Helvetica"/>
              <a:cs typeface="Helvetica"/>
            </a:endParaRPr>
          </a:p>
        </p:txBody>
      </p:sp>
      <p:sp>
        <p:nvSpPr>
          <p:cNvPr id="128" name="TextBox 127"/>
          <p:cNvSpPr txBox="1"/>
          <p:nvPr/>
        </p:nvSpPr>
        <p:spPr>
          <a:xfrm>
            <a:off x="6385060" y="3754457"/>
            <a:ext cx="11030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Helvetica"/>
                <a:cs typeface="Helvetica"/>
              </a:rPr>
              <a:t>+</a:t>
            </a:r>
            <a:endParaRPr lang="en-US" sz="3600" b="1" dirty="0">
              <a:latin typeface="Helvetica"/>
              <a:cs typeface="Helvetica"/>
            </a:endParaRPr>
          </a:p>
        </p:txBody>
      </p:sp>
      <p:sp>
        <p:nvSpPr>
          <p:cNvPr id="129" name="TextBox 128"/>
          <p:cNvSpPr txBox="1"/>
          <p:nvPr/>
        </p:nvSpPr>
        <p:spPr>
          <a:xfrm>
            <a:off x="6394737" y="3158925"/>
            <a:ext cx="11030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Helvetica"/>
                <a:cs typeface="Helvetica"/>
              </a:rPr>
              <a:t>…</a:t>
            </a:r>
            <a:endParaRPr lang="en-US" sz="3600" b="1" dirty="0">
              <a:latin typeface="Helvetica"/>
              <a:cs typeface="Helvetica"/>
            </a:endParaRPr>
          </a:p>
        </p:txBody>
      </p:sp>
      <p:cxnSp>
        <p:nvCxnSpPr>
          <p:cNvPr id="130" name="Straight Arrow Connector 129"/>
          <p:cNvCxnSpPr/>
          <p:nvPr/>
        </p:nvCxnSpPr>
        <p:spPr>
          <a:xfrm>
            <a:off x="4185939" y="1905000"/>
            <a:ext cx="561912" cy="0"/>
          </a:xfrm>
          <a:prstGeom prst="straightConnector1">
            <a:avLst/>
          </a:prstGeom>
          <a:ln w="38100" cmpd="sng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Arrow Connector 130"/>
          <p:cNvCxnSpPr/>
          <p:nvPr/>
        </p:nvCxnSpPr>
        <p:spPr>
          <a:xfrm>
            <a:off x="4185939" y="2980648"/>
            <a:ext cx="561912" cy="0"/>
          </a:xfrm>
          <a:prstGeom prst="straightConnector1">
            <a:avLst/>
          </a:prstGeom>
          <a:ln w="38100" cmpd="sng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Arrow Connector 131"/>
          <p:cNvCxnSpPr/>
          <p:nvPr/>
        </p:nvCxnSpPr>
        <p:spPr>
          <a:xfrm>
            <a:off x="4156582" y="4787529"/>
            <a:ext cx="561912" cy="0"/>
          </a:xfrm>
          <a:prstGeom prst="straightConnector1">
            <a:avLst/>
          </a:prstGeom>
          <a:ln w="38100" cmpd="sng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4" name="TextBox 133"/>
          <p:cNvSpPr txBox="1"/>
          <p:nvPr/>
        </p:nvSpPr>
        <p:spPr>
          <a:xfrm>
            <a:off x="4886241" y="5610255"/>
            <a:ext cx="700387" cy="584776"/>
          </a:xfrm>
          <a:prstGeom prst="rect">
            <a:avLst/>
          </a:prstGeom>
          <a:noFill/>
          <a:ln w="28575" cmpd="sng"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  <a:latin typeface="Helvetica"/>
                <a:cs typeface="Helvetica"/>
              </a:rPr>
              <a:t>0</a:t>
            </a:r>
            <a:endParaRPr lang="en-US" sz="3200" dirty="0">
              <a:solidFill>
                <a:schemeClr val="bg1">
                  <a:lumMod val="6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35" name="TextBox 134"/>
          <p:cNvSpPr txBox="1"/>
          <p:nvPr/>
        </p:nvSpPr>
        <p:spPr>
          <a:xfrm>
            <a:off x="6987402" y="5610394"/>
            <a:ext cx="700387" cy="584776"/>
          </a:xfrm>
          <a:prstGeom prst="rect">
            <a:avLst/>
          </a:prstGeom>
          <a:noFill/>
          <a:ln w="28575" cmpd="sng"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  <a:latin typeface="Helvetica"/>
                <a:cs typeface="Helvetica"/>
              </a:rPr>
              <a:t>0</a:t>
            </a:r>
            <a:endParaRPr lang="en-US" sz="3200" dirty="0">
              <a:solidFill>
                <a:schemeClr val="bg1">
                  <a:lumMod val="6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36" name="TextBox 135"/>
          <p:cNvSpPr txBox="1"/>
          <p:nvPr/>
        </p:nvSpPr>
        <p:spPr>
          <a:xfrm>
            <a:off x="7687789" y="5610394"/>
            <a:ext cx="700387" cy="584776"/>
          </a:xfrm>
          <a:prstGeom prst="rect">
            <a:avLst/>
          </a:prstGeom>
          <a:noFill/>
          <a:ln w="28575" cmpd="sng"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  <a:latin typeface="Helvetica"/>
                <a:cs typeface="Helvetica"/>
              </a:rPr>
              <a:t>0</a:t>
            </a:r>
            <a:endParaRPr lang="en-US" sz="3200" dirty="0">
              <a:solidFill>
                <a:schemeClr val="bg1">
                  <a:lumMod val="6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37" name="TextBox 136"/>
          <p:cNvSpPr txBox="1"/>
          <p:nvPr/>
        </p:nvSpPr>
        <p:spPr>
          <a:xfrm>
            <a:off x="5586628" y="5607431"/>
            <a:ext cx="700387" cy="584776"/>
          </a:xfrm>
          <a:prstGeom prst="rect">
            <a:avLst/>
          </a:prstGeom>
          <a:noFill/>
          <a:ln w="28575" cmpd="sng"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  <a:latin typeface="Helvetica"/>
                <a:cs typeface="Helvetica"/>
              </a:rPr>
              <a:t>0</a:t>
            </a:r>
            <a:endParaRPr lang="en-US" sz="3200" dirty="0">
              <a:solidFill>
                <a:schemeClr val="bg1">
                  <a:lumMod val="6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38" name="TextBox 137"/>
          <p:cNvSpPr txBox="1"/>
          <p:nvPr/>
        </p:nvSpPr>
        <p:spPr>
          <a:xfrm>
            <a:off x="8388176" y="5610394"/>
            <a:ext cx="700387" cy="584776"/>
          </a:xfrm>
          <a:prstGeom prst="rect">
            <a:avLst/>
          </a:prstGeom>
          <a:noFill/>
          <a:ln w="28575" cmpd="sng"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>
                    <a:lumMod val="65000"/>
                  </a:schemeClr>
                </a:solidFill>
                <a:latin typeface="Helvetica"/>
                <a:cs typeface="Helvetica"/>
              </a:rPr>
              <a:t>0</a:t>
            </a:r>
          </a:p>
        </p:txBody>
      </p:sp>
      <p:sp>
        <p:nvSpPr>
          <p:cNvPr id="139" name="TextBox 138"/>
          <p:cNvSpPr txBox="1"/>
          <p:nvPr/>
        </p:nvSpPr>
        <p:spPr>
          <a:xfrm>
            <a:off x="6287015" y="5610394"/>
            <a:ext cx="700387" cy="584776"/>
          </a:xfrm>
          <a:prstGeom prst="rect">
            <a:avLst/>
          </a:prstGeom>
          <a:solidFill>
            <a:srgbClr val="2BF005"/>
          </a:solidFill>
          <a:ln w="28575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Helvetica"/>
                <a:cs typeface="Helvetica"/>
              </a:rPr>
              <a:t>m</a:t>
            </a:r>
          </a:p>
        </p:txBody>
      </p:sp>
      <p:sp>
        <p:nvSpPr>
          <p:cNvPr id="140" name="TextBox 139"/>
          <p:cNvSpPr txBox="1"/>
          <p:nvPr/>
        </p:nvSpPr>
        <p:spPr>
          <a:xfrm>
            <a:off x="6278622" y="4928545"/>
            <a:ext cx="12869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Helvetica"/>
                <a:cs typeface="Helvetica"/>
              </a:rPr>
              <a:t>=</a:t>
            </a:r>
          </a:p>
        </p:txBody>
      </p:sp>
      <p:sp>
        <p:nvSpPr>
          <p:cNvPr id="43" name="Rectangle 42"/>
          <p:cNvSpPr/>
          <p:nvPr/>
        </p:nvSpPr>
        <p:spPr>
          <a:xfrm>
            <a:off x="404019" y="6156295"/>
            <a:ext cx="400520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Helvetica"/>
                <a:cs typeface="Helvetica"/>
              </a:rPr>
              <a:t>[</a:t>
            </a:r>
            <a:r>
              <a:rPr lang="en-US" sz="2000" dirty="0" err="1" smtClean="0">
                <a:latin typeface="Helvetica"/>
                <a:cs typeface="Helvetica"/>
              </a:rPr>
              <a:t>Gilboa</a:t>
            </a:r>
            <a:r>
              <a:rPr lang="en-US" sz="2000" dirty="0" smtClean="0">
                <a:latin typeface="Helvetica"/>
                <a:cs typeface="Helvetica"/>
              </a:rPr>
              <a:t> and </a:t>
            </a:r>
            <a:r>
              <a:rPr lang="en-US" sz="2000" dirty="0" err="1" smtClean="0">
                <a:latin typeface="Helvetica"/>
                <a:cs typeface="Helvetica"/>
              </a:rPr>
              <a:t>Ishai</a:t>
            </a:r>
            <a:r>
              <a:rPr lang="en-US" sz="2000" dirty="0" smtClean="0">
                <a:latin typeface="Helvetica"/>
                <a:cs typeface="Helvetica"/>
              </a:rPr>
              <a:t> 2014]</a:t>
            </a:r>
            <a:endParaRPr lang="en-US" sz="2000" dirty="0">
              <a:latin typeface="Helvetica"/>
              <a:cs typeface="Helvetica"/>
            </a:endParaRPr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9872" y="1642927"/>
            <a:ext cx="368300" cy="406400"/>
          </a:xfrm>
          <a:prstGeom prst="rect">
            <a:avLst/>
          </a:prstGeom>
        </p:spPr>
      </p:pic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9872" y="4553095"/>
            <a:ext cx="431800" cy="406400"/>
          </a:xfrm>
          <a:prstGeom prst="rect">
            <a:avLst/>
          </a:prstGeom>
        </p:spPr>
      </p:pic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7172" y="2722999"/>
            <a:ext cx="3810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334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/>
      <p:bldP spid="90" grpId="1"/>
      <p:bldP spid="107" grpId="0" animBg="1"/>
      <p:bldP spid="113" grpId="0"/>
      <p:bldP spid="117" grpId="0" animBg="1"/>
      <p:bldP spid="121" grpId="0" animBg="1"/>
      <p:bldP spid="124" grpId="0" animBg="1"/>
      <p:bldP spid="125" grpId="0"/>
      <p:bldP spid="126" grpId="0" animBg="1"/>
      <p:bldP spid="127" grpId="0" animBg="1"/>
      <p:bldP spid="128" grpId="0"/>
      <p:bldP spid="129" grpId="0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Rectangle 97"/>
          <p:cNvSpPr/>
          <p:nvPr/>
        </p:nvSpPr>
        <p:spPr>
          <a:xfrm>
            <a:off x="302417" y="1937846"/>
            <a:ext cx="1398130" cy="690562"/>
          </a:xfrm>
          <a:prstGeom prst="rect">
            <a:avLst/>
          </a:prstGeom>
          <a:solidFill>
            <a:srgbClr val="2BF00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Distributed Point Function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D3B9F-2E96-F547-A977-3254DA291AF6}" type="slidenum">
              <a:rPr lang="en-US" smtClean="0"/>
              <a:t>36</a:t>
            </a:fld>
            <a:endParaRPr lang="en-US"/>
          </a:p>
        </p:txBody>
      </p:sp>
      <p:sp>
        <p:nvSpPr>
          <p:cNvPr id="91" name="Rectangle 90"/>
          <p:cNvSpPr/>
          <p:nvPr/>
        </p:nvSpPr>
        <p:spPr>
          <a:xfrm>
            <a:off x="200819" y="3282562"/>
            <a:ext cx="1551781" cy="69056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" name="Picture 91" descr="latex-image-1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4352" r="42318" b="-1"/>
          <a:stretch/>
        </p:blipFill>
        <p:spPr>
          <a:xfrm>
            <a:off x="404019" y="3295028"/>
            <a:ext cx="1289314" cy="555562"/>
          </a:xfrm>
          <a:prstGeom prst="rect">
            <a:avLst/>
          </a:prstGeom>
        </p:spPr>
      </p:pic>
      <p:pic>
        <p:nvPicPr>
          <p:cNvPr id="93" name="Picture 92" descr="latex-image-1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25"/>
          <a:stretch/>
        </p:blipFill>
        <p:spPr>
          <a:xfrm>
            <a:off x="404019" y="2049327"/>
            <a:ext cx="1194930" cy="513199"/>
          </a:xfrm>
          <a:prstGeom prst="rect">
            <a:avLst/>
          </a:prstGeom>
        </p:spPr>
      </p:pic>
      <p:cxnSp>
        <p:nvCxnSpPr>
          <p:cNvPr id="94" name="Straight Arrow Connector 93"/>
          <p:cNvCxnSpPr/>
          <p:nvPr/>
        </p:nvCxnSpPr>
        <p:spPr>
          <a:xfrm flipV="1">
            <a:off x="1693333" y="2090246"/>
            <a:ext cx="471439" cy="1192317"/>
          </a:xfrm>
          <a:prstGeom prst="straightConnector1">
            <a:avLst/>
          </a:prstGeom>
          <a:ln w="38100" cmpd="sng">
            <a:solidFill>
              <a:srgbClr val="7F7F7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/>
          <p:cNvCxnSpPr>
            <a:stCxn id="91" idx="3"/>
          </p:cNvCxnSpPr>
          <p:nvPr/>
        </p:nvCxnSpPr>
        <p:spPr>
          <a:xfrm flipV="1">
            <a:off x="1752600" y="2980648"/>
            <a:ext cx="326576" cy="647195"/>
          </a:xfrm>
          <a:prstGeom prst="straightConnector1">
            <a:avLst/>
          </a:prstGeom>
          <a:ln w="38100" cmpd="sng">
            <a:solidFill>
              <a:srgbClr val="7F7F7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/>
          <p:nvPr/>
        </p:nvCxnSpPr>
        <p:spPr>
          <a:xfrm>
            <a:off x="1752600" y="3869560"/>
            <a:ext cx="412172" cy="850586"/>
          </a:xfrm>
          <a:prstGeom prst="straightConnector1">
            <a:avLst/>
          </a:prstGeom>
          <a:ln w="38100" cmpd="sng">
            <a:solidFill>
              <a:srgbClr val="7F7F7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>
            <a:endCxn id="92" idx="0"/>
          </p:cNvCxnSpPr>
          <p:nvPr/>
        </p:nvCxnSpPr>
        <p:spPr>
          <a:xfrm>
            <a:off x="1048676" y="2628408"/>
            <a:ext cx="0" cy="666620"/>
          </a:xfrm>
          <a:prstGeom prst="straightConnector1">
            <a:avLst/>
          </a:prstGeom>
          <a:ln w="38100" cmpd="sng">
            <a:solidFill>
              <a:srgbClr val="7F7F7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/>
          <p:cNvCxnSpPr/>
          <p:nvPr/>
        </p:nvCxnSpPr>
        <p:spPr>
          <a:xfrm>
            <a:off x="1752600" y="3677864"/>
            <a:ext cx="412172" cy="383392"/>
          </a:xfrm>
          <a:prstGeom prst="straightConnector1">
            <a:avLst/>
          </a:prstGeom>
          <a:ln w="38100" cmpd="sng">
            <a:solidFill>
              <a:srgbClr val="7F7F7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7" name="Rectangle 106"/>
          <p:cNvSpPr/>
          <p:nvPr/>
        </p:nvSpPr>
        <p:spPr>
          <a:xfrm>
            <a:off x="3204354" y="1521083"/>
            <a:ext cx="956737" cy="69056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8" name="Picture 107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9024" y="1715816"/>
            <a:ext cx="736600" cy="330200"/>
          </a:xfrm>
          <a:prstGeom prst="rect">
            <a:avLst/>
          </a:prstGeom>
        </p:spPr>
      </p:pic>
      <p:sp>
        <p:nvSpPr>
          <p:cNvPr id="113" name="TextBox 112"/>
          <p:cNvSpPr txBox="1"/>
          <p:nvPr/>
        </p:nvSpPr>
        <p:spPr>
          <a:xfrm>
            <a:off x="3229202" y="3560111"/>
            <a:ext cx="9567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Helvetica"/>
                <a:cs typeface="Helvetica"/>
              </a:rPr>
              <a:t>…</a:t>
            </a:r>
            <a:endParaRPr lang="en-US" sz="3600" b="1" dirty="0">
              <a:latin typeface="Helvetica"/>
              <a:cs typeface="Helvetica"/>
            </a:endParaRPr>
          </a:p>
        </p:txBody>
      </p:sp>
      <p:cxnSp>
        <p:nvCxnSpPr>
          <p:cNvPr id="114" name="Straight Arrow Connector 113"/>
          <p:cNvCxnSpPr/>
          <p:nvPr/>
        </p:nvCxnSpPr>
        <p:spPr>
          <a:xfrm>
            <a:off x="2867514" y="1905000"/>
            <a:ext cx="336840" cy="0"/>
          </a:xfrm>
          <a:prstGeom prst="straightConnector1">
            <a:avLst/>
          </a:prstGeom>
          <a:ln w="38100" cmpd="sng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7" name="Rectangle 116"/>
          <p:cNvSpPr/>
          <p:nvPr/>
        </p:nvSpPr>
        <p:spPr>
          <a:xfrm>
            <a:off x="3204354" y="2604466"/>
            <a:ext cx="956737" cy="69056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8" name="Picture 117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9024" y="2799199"/>
            <a:ext cx="736600" cy="330200"/>
          </a:xfrm>
          <a:prstGeom prst="rect">
            <a:avLst/>
          </a:prstGeom>
        </p:spPr>
      </p:pic>
      <p:cxnSp>
        <p:nvCxnSpPr>
          <p:cNvPr id="119" name="Straight Arrow Connector 118"/>
          <p:cNvCxnSpPr/>
          <p:nvPr/>
        </p:nvCxnSpPr>
        <p:spPr>
          <a:xfrm>
            <a:off x="2867514" y="2988383"/>
            <a:ext cx="336840" cy="0"/>
          </a:xfrm>
          <a:prstGeom prst="straightConnector1">
            <a:avLst/>
          </a:prstGeom>
          <a:ln w="38100" cmpd="sng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1" name="Rectangle 120"/>
          <p:cNvSpPr/>
          <p:nvPr/>
        </p:nvSpPr>
        <p:spPr>
          <a:xfrm>
            <a:off x="3199845" y="4403612"/>
            <a:ext cx="956737" cy="69056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2" name="Picture 121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4515" y="4598345"/>
            <a:ext cx="736600" cy="330200"/>
          </a:xfrm>
          <a:prstGeom prst="rect">
            <a:avLst/>
          </a:prstGeom>
        </p:spPr>
      </p:pic>
      <p:cxnSp>
        <p:nvCxnSpPr>
          <p:cNvPr id="123" name="Straight Arrow Connector 122"/>
          <p:cNvCxnSpPr/>
          <p:nvPr/>
        </p:nvCxnSpPr>
        <p:spPr>
          <a:xfrm>
            <a:off x="2863005" y="4787529"/>
            <a:ext cx="336840" cy="0"/>
          </a:xfrm>
          <a:prstGeom prst="straightConnector1">
            <a:avLst/>
          </a:prstGeom>
          <a:ln w="38100" cmpd="sng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4" name="TextBox 123"/>
          <p:cNvSpPr txBox="1"/>
          <p:nvPr/>
        </p:nvSpPr>
        <p:spPr>
          <a:xfrm>
            <a:off x="4886241" y="1612612"/>
            <a:ext cx="4202322" cy="58477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0000"/>
                </a:solidFill>
                <a:latin typeface="Helvetica"/>
                <a:cs typeface="Helvetica"/>
              </a:rPr>
              <a:t>x</a:t>
            </a:r>
            <a:r>
              <a:rPr lang="en-US" sz="3200" baseline="-25000" dirty="0" smtClean="0">
                <a:solidFill>
                  <a:srgbClr val="000000"/>
                </a:solidFill>
                <a:latin typeface="Helvetica"/>
                <a:cs typeface="Helvetica"/>
              </a:rPr>
              <a:t>1</a:t>
            </a:r>
            <a:endParaRPr lang="en-US" sz="3200" dirty="0">
              <a:solidFill>
                <a:srgbClr val="000000"/>
              </a:solidFill>
              <a:latin typeface="Helvetica"/>
              <a:cs typeface="Helvetica"/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6387191" y="2023388"/>
            <a:ext cx="11030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Helvetica"/>
                <a:cs typeface="Helvetica"/>
              </a:rPr>
              <a:t>+</a:t>
            </a:r>
            <a:endParaRPr lang="en-US" sz="3600" b="1" dirty="0">
              <a:latin typeface="Helvetica"/>
              <a:cs typeface="Helvetica"/>
            </a:endParaRPr>
          </a:p>
        </p:txBody>
      </p:sp>
      <p:sp>
        <p:nvSpPr>
          <p:cNvPr id="126" name="TextBox 125"/>
          <p:cNvSpPr txBox="1"/>
          <p:nvPr/>
        </p:nvSpPr>
        <p:spPr>
          <a:xfrm>
            <a:off x="4886241" y="2608654"/>
            <a:ext cx="4202322" cy="58477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0000"/>
                </a:solidFill>
                <a:latin typeface="Helvetica"/>
                <a:cs typeface="Helvetica"/>
              </a:rPr>
              <a:t>x</a:t>
            </a:r>
            <a:r>
              <a:rPr lang="en-US" sz="3200" baseline="-25000" dirty="0" smtClean="0">
                <a:solidFill>
                  <a:srgbClr val="000000"/>
                </a:solidFill>
                <a:latin typeface="Helvetica"/>
                <a:cs typeface="Helvetica"/>
              </a:rPr>
              <a:t>2</a:t>
            </a:r>
            <a:endParaRPr lang="en-US" sz="3200" dirty="0">
              <a:solidFill>
                <a:srgbClr val="000000"/>
              </a:solidFill>
              <a:latin typeface="Helvetica"/>
              <a:cs typeface="Helvetica"/>
            </a:endParaRPr>
          </a:p>
        </p:txBody>
      </p:sp>
      <p:sp>
        <p:nvSpPr>
          <p:cNvPr id="127" name="TextBox 126"/>
          <p:cNvSpPr txBox="1"/>
          <p:nvPr/>
        </p:nvSpPr>
        <p:spPr>
          <a:xfrm>
            <a:off x="4901226" y="4427126"/>
            <a:ext cx="4202322" cy="58477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000000"/>
                </a:solidFill>
                <a:latin typeface="Helvetica"/>
                <a:cs typeface="Helvetica"/>
              </a:rPr>
              <a:t>x</a:t>
            </a:r>
            <a:r>
              <a:rPr lang="en-US" sz="3200" baseline="-25000" dirty="0" err="1" smtClean="0">
                <a:solidFill>
                  <a:srgbClr val="000000"/>
                </a:solidFill>
                <a:latin typeface="Helvetica"/>
                <a:cs typeface="Helvetica"/>
              </a:rPr>
              <a:t>n</a:t>
            </a:r>
            <a:endParaRPr lang="en-US" sz="3200" dirty="0">
              <a:solidFill>
                <a:srgbClr val="000000"/>
              </a:solidFill>
              <a:latin typeface="Helvetica"/>
              <a:cs typeface="Helvetica"/>
            </a:endParaRPr>
          </a:p>
        </p:txBody>
      </p:sp>
      <p:sp>
        <p:nvSpPr>
          <p:cNvPr id="128" name="TextBox 127"/>
          <p:cNvSpPr txBox="1"/>
          <p:nvPr/>
        </p:nvSpPr>
        <p:spPr>
          <a:xfrm>
            <a:off x="6385060" y="3754457"/>
            <a:ext cx="11030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Helvetica"/>
                <a:cs typeface="Helvetica"/>
              </a:rPr>
              <a:t>+</a:t>
            </a:r>
            <a:endParaRPr lang="en-US" sz="3600" b="1" dirty="0">
              <a:latin typeface="Helvetica"/>
              <a:cs typeface="Helvetica"/>
            </a:endParaRPr>
          </a:p>
        </p:txBody>
      </p:sp>
      <p:sp>
        <p:nvSpPr>
          <p:cNvPr id="129" name="TextBox 128"/>
          <p:cNvSpPr txBox="1"/>
          <p:nvPr/>
        </p:nvSpPr>
        <p:spPr>
          <a:xfrm>
            <a:off x="6394737" y="3158925"/>
            <a:ext cx="11030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Helvetica"/>
                <a:cs typeface="Helvetica"/>
              </a:rPr>
              <a:t>…</a:t>
            </a:r>
            <a:endParaRPr lang="en-US" sz="3600" b="1" dirty="0">
              <a:latin typeface="Helvetica"/>
              <a:cs typeface="Helvetica"/>
            </a:endParaRPr>
          </a:p>
        </p:txBody>
      </p:sp>
      <p:cxnSp>
        <p:nvCxnSpPr>
          <p:cNvPr id="130" name="Straight Arrow Connector 129"/>
          <p:cNvCxnSpPr/>
          <p:nvPr/>
        </p:nvCxnSpPr>
        <p:spPr>
          <a:xfrm>
            <a:off x="4185939" y="1905000"/>
            <a:ext cx="561912" cy="0"/>
          </a:xfrm>
          <a:prstGeom prst="straightConnector1">
            <a:avLst/>
          </a:prstGeom>
          <a:ln w="38100" cmpd="sng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Arrow Connector 130"/>
          <p:cNvCxnSpPr/>
          <p:nvPr/>
        </p:nvCxnSpPr>
        <p:spPr>
          <a:xfrm>
            <a:off x="4185939" y="2980648"/>
            <a:ext cx="561912" cy="0"/>
          </a:xfrm>
          <a:prstGeom prst="straightConnector1">
            <a:avLst/>
          </a:prstGeom>
          <a:ln w="38100" cmpd="sng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Arrow Connector 131"/>
          <p:cNvCxnSpPr/>
          <p:nvPr/>
        </p:nvCxnSpPr>
        <p:spPr>
          <a:xfrm>
            <a:off x="4156582" y="4787529"/>
            <a:ext cx="561912" cy="0"/>
          </a:xfrm>
          <a:prstGeom prst="straightConnector1">
            <a:avLst/>
          </a:prstGeom>
          <a:ln w="38100" cmpd="sng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4" name="TextBox 133"/>
          <p:cNvSpPr txBox="1"/>
          <p:nvPr/>
        </p:nvSpPr>
        <p:spPr>
          <a:xfrm>
            <a:off x="4886241" y="5610255"/>
            <a:ext cx="700387" cy="584776"/>
          </a:xfrm>
          <a:prstGeom prst="rect">
            <a:avLst/>
          </a:prstGeom>
          <a:noFill/>
          <a:ln w="28575" cmpd="sng"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  <a:latin typeface="Helvetica"/>
                <a:cs typeface="Helvetica"/>
              </a:rPr>
              <a:t>0</a:t>
            </a:r>
            <a:endParaRPr lang="en-US" sz="3200" dirty="0">
              <a:solidFill>
                <a:schemeClr val="bg1">
                  <a:lumMod val="6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35" name="TextBox 134"/>
          <p:cNvSpPr txBox="1"/>
          <p:nvPr/>
        </p:nvSpPr>
        <p:spPr>
          <a:xfrm>
            <a:off x="6987402" y="5610394"/>
            <a:ext cx="700387" cy="584776"/>
          </a:xfrm>
          <a:prstGeom prst="rect">
            <a:avLst/>
          </a:prstGeom>
          <a:noFill/>
          <a:ln w="28575" cmpd="sng"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  <a:latin typeface="Helvetica"/>
                <a:cs typeface="Helvetica"/>
              </a:rPr>
              <a:t>0</a:t>
            </a:r>
            <a:endParaRPr lang="en-US" sz="3200" dirty="0">
              <a:solidFill>
                <a:schemeClr val="bg1">
                  <a:lumMod val="6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36" name="TextBox 135"/>
          <p:cNvSpPr txBox="1"/>
          <p:nvPr/>
        </p:nvSpPr>
        <p:spPr>
          <a:xfrm>
            <a:off x="7687789" y="5610394"/>
            <a:ext cx="700387" cy="584776"/>
          </a:xfrm>
          <a:prstGeom prst="rect">
            <a:avLst/>
          </a:prstGeom>
          <a:noFill/>
          <a:ln w="28575" cmpd="sng"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  <a:latin typeface="Helvetica"/>
                <a:cs typeface="Helvetica"/>
              </a:rPr>
              <a:t>0</a:t>
            </a:r>
            <a:endParaRPr lang="en-US" sz="3200" dirty="0">
              <a:solidFill>
                <a:schemeClr val="bg1">
                  <a:lumMod val="6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37" name="TextBox 136"/>
          <p:cNvSpPr txBox="1"/>
          <p:nvPr/>
        </p:nvSpPr>
        <p:spPr>
          <a:xfrm>
            <a:off x="5586628" y="5607431"/>
            <a:ext cx="700387" cy="584776"/>
          </a:xfrm>
          <a:prstGeom prst="rect">
            <a:avLst/>
          </a:prstGeom>
          <a:noFill/>
          <a:ln w="28575" cmpd="sng"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  <a:latin typeface="Helvetica"/>
                <a:cs typeface="Helvetica"/>
              </a:rPr>
              <a:t>0</a:t>
            </a:r>
            <a:endParaRPr lang="en-US" sz="3200" dirty="0">
              <a:solidFill>
                <a:schemeClr val="bg1">
                  <a:lumMod val="6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38" name="TextBox 137"/>
          <p:cNvSpPr txBox="1"/>
          <p:nvPr/>
        </p:nvSpPr>
        <p:spPr>
          <a:xfrm>
            <a:off x="8388176" y="5610394"/>
            <a:ext cx="700387" cy="584776"/>
          </a:xfrm>
          <a:prstGeom prst="rect">
            <a:avLst/>
          </a:prstGeom>
          <a:noFill/>
          <a:ln w="28575" cmpd="sng"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>
                    <a:lumMod val="65000"/>
                  </a:schemeClr>
                </a:solidFill>
                <a:latin typeface="Helvetica"/>
                <a:cs typeface="Helvetica"/>
              </a:rPr>
              <a:t>0</a:t>
            </a:r>
          </a:p>
        </p:txBody>
      </p:sp>
      <p:sp>
        <p:nvSpPr>
          <p:cNvPr id="139" name="TextBox 138"/>
          <p:cNvSpPr txBox="1"/>
          <p:nvPr/>
        </p:nvSpPr>
        <p:spPr>
          <a:xfrm>
            <a:off x="6287015" y="5610394"/>
            <a:ext cx="700387" cy="584776"/>
          </a:xfrm>
          <a:prstGeom prst="rect">
            <a:avLst/>
          </a:prstGeom>
          <a:solidFill>
            <a:srgbClr val="2BF005"/>
          </a:solidFill>
          <a:ln w="28575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Helvetica"/>
                <a:cs typeface="Helvetica"/>
              </a:rPr>
              <a:t>m</a:t>
            </a:r>
          </a:p>
        </p:txBody>
      </p:sp>
      <p:sp>
        <p:nvSpPr>
          <p:cNvPr id="140" name="TextBox 139"/>
          <p:cNvSpPr txBox="1"/>
          <p:nvPr/>
        </p:nvSpPr>
        <p:spPr>
          <a:xfrm>
            <a:off x="6278622" y="4928545"/>
            <a:ext cx="12869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Helvetica"/>
                <a:cs typeface="Helvetica"/>
              </a:rPr>
              <a:t>=</a:t>
            </a:r>
          </a:p>
        </p:txBody>
      </p:sp>
      <p:sp>
        <p:nvSpPr>
          <p:cNvPr id="43" name="Rectangle 42"/>
          <p:cNvSpPr/>
          <p:nvPr/>
        </p:nvSpPr>
        <p:spPr>
          <a:xfrm>
            <a:off x="404019" y="6156295"/>
            <a:ext cx="400520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Helvetica"/>
                <a:cs typeface="Helvetica"/>
              </a:rPr>
              <a:t>[</a:t>
            </a:r>
            <a:r>
              <a:rPr lang="en-US" sz="2000" dirty="0" err="1" smtClean="0">
                <a:latin typeface="Helvetica"/>
                <a:cs typeface="Helvetica"/>
              </a:rPr>
              <a:t>Gilboa</a:t>
            </a:r>
            <a:r>
              <a:rPr lang="en-US" sz="2000" dirty="0" smtClean="0">
                <a:latin typeface="Helvetica"/>
                <a:cs typeface="Helvetica"/>
              </a:rPr>
              <a:t> and </a:t>
            </a:r>
            <a:r>
              <a:rPr lang="en-US" sz="2000" dirty="0" err="1" smtClean="0">
                <a:latin typeface="Helvetica"/>
                <a:cs typeface="Helvetica"/>
              </a:rPr>
              <a:t>Ishai</a:t>
            </a:r>
            <a:r>
              <a:rPr lang="en-US" sz="2000" dirty="0" smtClean="0">
                <a:latin typeface="Helvetica"/>
                <a:cs typeface="Helvetica"/>
              </a:rPr>
              <a:t> 2014]</a:t>
            </a:r>
            <a:endParaRPr lang="en-US" sz="2000" dirty="0">
              <a:latin typeface="Helvetica"/>
              <a:cs typeface="Helvetica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-9408"/>
            <a:ext cx="9144000" cy="6867407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2162391" y="1464189"/>
            <a:ext cx="695878" cy="37113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TextBox 89"/>
          <p:cNvSpPr txBox="1"/>
          <p:nvPr/>
        </p:nvSpPr>
        <p:spPr>
          <a:xfrm>
            <a:off x="2046241" y="3577044"/>
            <a:ext cx="9567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Helvetica"/>
                <a:cs typeface="Helvetica"/>
              </a:rPr>
              <a:t>…</a:t>
            </a:r>
            <a:endParaRPr lang="en-US" sz="3600" b="1" dirty="0">
              <a:latin typeface="Helvetica"/>
              <a:cs typeface="Helvetica"/>
            </a:endParaRPr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9872" y="1642927"/>
            <a:ext cx="368300" cy="406400"/>
          </a:xfrm>
          <a:prstGeom prst="rect">
            <a:avLst/>
          </a:prstGeom>
        </p:spPr>
      </p:pic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9872" y="4553095"/>
            <a:ext cx="431800" cy="406400"/>
          </a:xfrm>
          <a:prstGeom prst="rect">
            <a:avLst/>
          </a:prstGeom>
        </p:spPr>
      </p:pic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7172" y="2722999"/>
            <a:ext cx="381000" cy="406400"/>
          </a:xfrm>
          <a:prstGeom prst="rect">
            <a:avLst/>
          </a:prstGeom>
        </p:spPr>
      </p:pic>
      <p:sp>
        <p:nvSpPr>
          <p:cNvPr id="50" name="Rounded Rectangular Callout 49"/>
          <p:cNvSpPr/>
          <p:nvPr/>
        </p:nvSpPr>
        <p:spPr>
          <a:xfrm>
            <a:off x="276467" y="5453468"/>
            <a:ext cx="3426960" cy="1331879"/>
          </a:xfrm>
          <a:prstGeom prst="wedgeRoundRectCallout">
            <a:avLst>
              <a:gd name="adj1" fmla="val 16015"/>
              <a:gd name="adj2" fmla="val -81879"/>
              <a:gd name="adj3" fmla="val 16667"/>
            </a:avLst>
          </a:prstGeom>
          <a:solidFill>
            <a:srgbClr val="FBADC6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Helvetica"/>
                <a:cs typeface="Helvetica"/>
              </a:rPr>
              <a:t>Privacy: </a:t>
            </a:r>
            <a:r>
              <a:rPr lang="en-US" sz="2400" dirty="0" smtClean="0">
                <a:solidFill>
                  <a:schemeClr val="tx1"/>
                </a:solidFill>
                <a:latin typeface="Helvetica"/>
                <a:cs typeface="Helvetica"/>
              </a:rPr>
              <a:t>A subset of keys leaks nothing</a:t>
            </a:r>
            <a:br>
              <a:rPr lang="en-US" sz="2400" dirty="0" smtClean="0">
                <a:solidFill>
                  <a:schemeClr val="tx1"/>
                </a:solidFill>
                <a:latin typeface="Helvetica"/>
                <a:cs typeface="Helvetica"/>
              </a:rPr>
            </a:br>
            <a:r>
              <a:rPr lang="en-US" sz="2400" dirty="0" smtClean="0">
                <a:solidFill>
                  <a:schemeClr val="tx1"/>
                </a:solidFill>
                <a:latin typeface="Helvetica"/>
                <a:cs typeface="Helvetica"/>
              </a:rPr>
              <a:t>about message or </a:t>
            </a:r>
            <a:r>
              <a:rPr lang="en-US" sz="2400" dirty="0" smtClean="0">
                <a:solidFill>
                  <a:schemeClr val="tx1"/>
                </a:solidFill>
                <a:latin typeface="Brush Script MT Italic"/>
                <a:cs typeface="Brush Script MT Italic"/>
              </a:rPr>
              <a:t>l</a:t>
            </a:r>
            <a:endParaRPr lang="en-US" sz="2400" i="1" dirty="0">
              <a:solidFill>
                <a:schemeClr val="tx1"/>
              </a:solidFill>
              <a:latin typeface="Brush Script MT Italic"/>
              <a:cs typeface="Brush Script MT Italic"/>
            </a:endParaRPr>
          </a:p>
        </p:txBody>
      </p:sp>
    </p:spTree>
    <p:extLst>
      <p:ext uri="{BB962C8B-B14F-4D97-AF65-F5344CB8AC3E}">
        <p14:creationId xmlns:p14="http://schemas.microsoft.com/office/powerpoint/2010/main" val="32463169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D3B9F-2E96-F547-A977-3254DA291AF6}" type="slidenum">
              <a:rPr lang="en-US" smtClean="0"/>
              <a:t>37</a:t>
            </a:fld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390771" y="260504"/>
            <a:ext cx="1163202" cy="348176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90770" y="260504"/>
            <a:ext cx="116320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latin typeface="Helvetica"/>
                <a:cs typeface="Helvetica"/>
              </a:rPr>
              <a:t>S</a:t>
            </a:r>
            <a:r>
              <a:rPr lang="en-US" sz="3000" baseline="-25000" dirty="0" smtClean="0">
                <a:latin typeface="Helvetica"/>
                <a:cs typeface="Helvetica"/>
              </a:rPr>
              <a:t>X</a:t>
            </a:r>
            <a:endParaRPr lang="en-US" sz="3000" baseline="-25000" dirty="0">
              <a:latin typeface="Helvetica"/>
              <a:cs typeface="Helvetic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1377" y="878957"/>
            <a:ext cx="487023" cy="523220"/>
          </a:xfrm>
          <a:prstGeom prst="rect">
            <a:avLst/>
          </a:prstGeom>
          <a:solidFill>
            <a:srgbClr val="F2F2F2"/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Helvetica"/>
                <a:cs typeface="Helvetica"/>
              </a:rPr>
              <a:t>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1377" y="1402177"/>
            <a:ext cx="487023" cy="523220"/>
          </a:xfrm>
          <a:prstGeom prst="rect">
            <a:avLst/>
          </a:prstGeom>
          <a:solidFill>
            <a:srgbClr val="F2F2F2"/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Helvetica"/>
                <a:cs typeface="Helvetica"/>
              </a:rPr>
              <a:t>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81377" y="1925397"/>
            <a:ext cx="487023" cy="523220"/>
          </a:xfrm>
          <a:prstGeom prst="rect">
            <a:avLst/>
          </a:prstGeom>
          <a:solidFill>
            <a:srgbClr val="F2F2F2"/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Helvetica"/>
                <a:cs typeface="Helvetica"/>
              </a:rPr>
              <a:t>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81377" y="2448617"/>
            <a:ext cx="487023" cy="523220"/>
          </a:xfrm>
          <a:prstGeom prst="rect">
            <a:avLst/>
          </a:prstGeom>
          <a:solidFill>
            <a:srgbClr val="F2F2F2"/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Helvetica"/>
                <a:cs typeface="Helvetica"/>
              </a:rPr>
              <a:t>0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81377" y="2971837"/>
            <a:ext cx="487023" cy="523220"/>
          </a:xfrm>
          <a:prstGeom prst="rect">
            <a:avLst/>
          </a:prstGeom>
          <a:solidFill>
            <a:srgbClr val="F2F2F2"/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Helvetica"/>
                <a:cs typeface="Helvetica"/>
              </a:rPr>
              <a:t>0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7519704" y="260504"/>
            <a:ext cx="1167095" cy="348176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7519704" y="260504"/>
            <a:ext cx="116709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latin typeface="Helvetica"/>
                <a:cs typeface="Helvetica"/>
              </a:rPr>
              <a:t>S</a:t>
            </a:r>
            <a:r>
              <a:rPr lang="en-US" sz="3000" baseline="-25000" dirty="0">
                <a:latin typeface="Helvetica"/>
                <a:cs typeface="Helvetica"/>
              </a:rPr>
              <a:t>Y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810310" y="878957"/>
            <a:ext cx="470089" cy="523220"/>
          </a:xfrm>
          <a:prstGeom prst="rect">
            <a:avLst/>
          </a:prstGeom>
          <a:solidFill>
            <a:srgbClr val="F2F2F2"/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Helvetica"/>
                <a:cs typeface="Helvetica"/>
              </a:rPr>
              <a:t>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810310" y="1402177"/>
            <a:ext cx="470089" cy="523220"/>
          </a:xfrm>
          <a:prstGeom prst="rect">
            <a:avLst/>
          </a:prstGeom>
          <a:solidFill>
            <a:srgbClr val="F2F2F2"/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Helvetica"/>
                <a:cs typeface="Helvetica"/>
              </a:rPr>
              <a:t>0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810310" y="1925397"/>
            <a:ext cx="470089" cy="523220"/>
          </a:xfrm>
          <a:prstGeom prst="rect">
            <a:avLst/>
          </a:prstGeom>
          <a:solidFill>
            <a:srgbClr val="F2F2F2"/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Helvetica"/>
                <a:cs typeface="Helvetica"/>
              </a:rPr>
              <a:t>0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810310" y="2448617"/>
            <a:ext cx="470089" cy="523220"/>
          </a:xfrm>
          <a:prstGeom prst="rect">
            <a:avLst/>
          </a:prstGeom>
          <a:solidFill>
            <a:srgbClr val="F2F2F2"/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Helvetica"/>
                <a:cs typeface="Helvetica"/>
              </a:rPr>
              <a:t>0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810310" y="2971837"/>
            <a:ext cx="470089" cy="523220"/>
          </a:xfrm>
          <a:prstGeom prst="rect">
            <a:avLst/>
          </a:prstGeom>
          <a:solidFill>
            <a:srgbClr val="F2F2F2"/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Helvetica"/>
                <a:cs typeface="Helvetica"/>
              </a:rPr>
              <a:t>0</a:t>
            </a: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4284132" y="5189531"/>
            <a:ext cx="4402667" cy="1486429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Helvetica"/>
                <a:ea typeface="+mj-ea"/>
                <a:cs typeface="+mj-cs"/>
              </a:defRPr>
            </a:lvl1pPr>
          </a:lstStyle>
          <a:p>
            <a:pPr algn="r"/>
            <a:r>
              <a:rPr lang="en-US" dirty="0" smtClean="0"/>
              <a:t>DPFs Reduce Bandwidth Cost</a:t>
            </a:r>
            <a:endParaRPr lang="en-US" dirty="0"/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553973" y="5485758"/>
            <a:ext cx="1187061" cy="58166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593888" y="4999326"/>
            <a:ext cx="1187061" cy="58166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557" y="4951642"/>
            <a:ext cx="1301625" cy="1724318"/>
          </a:xfrm>
          <a:prstGeom prst="rect">
            <a:avLst/>
          </a:prstGeom>
        </p:spPr>
      </p:pic>
      <p:pic>
        <p:nvPicPr>
          <p:cNvPr id="33" name="Picture 32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0182" y="1126781"/>
            <a:ext cx="2451100" cy="469900"/>
          </a:xfrm>
          <a:prstGeom prst="rect">
            <a:avLst/>
          </a:prstGeom>
        </p:spPr>
      </p:pic>
      <p:pic>
        <p:nvPicPr>
          <p:cNvPr id="34" name="Picture 33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4901" y="1147004"/>
            <a:ext cx="2451100" cy="46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3654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3.7037E-6 L 0.12118 -0.56713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59" y="-283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11111E-6 L 0.47638 -0.63819 " pathEditMode="relative" rAng="0" ptsTypes="AA">
                                      <p:cBhvr>
                                        <p:cTn id="1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819" y="-31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D3B9F-2E96-F547-A977-3254DA291AF6}" type="slidenum">
              <a:rPr lang="en-US" smtClean="0"/>
              <a:t>38</a:t>
            </a:fld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390771" y="260504"/>
            <a:ext cx="1163202" cy="348176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90770" y="260504"/>
            <a:ext cx="116320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latin typeface="Helvetica"/>
                <a:cs typeface="Helvetica"/>
              </a:rPr>
              <a:t>S</a:t>
            </a:r>
            <a:r>
              <a:rPr lang="en-US" sz="3000" baseline="-25000" dirty="0" smtClean="0">
                <a:latin typeface="Helvetica"/>
                <a:cs typeface="Helvetica"/>
              </a:rPr>
              <a:t>X</a:t>
            </a:r>
            <a:endParaRPr lang="en-US" sz="3000" baseline="-25000" dirty="0">
              <a:latin typeface="Helvetica"/>
              <a:cs typeface="Helvetic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1377" y="878957"/>
            <a:ext cx="487023" cy="523220"/>
          </a:xfrm>
          <a:prstGeom prst="rect">
            <a:avLst/>
          </a:prstGeom>
          <a:solidFill>
            <a:srgbClr val="F2F2F2"/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Helvetica"/>
                <a:cs typeface="Helvetica"/>
              </a:rPr>
              <a:t>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1377" y="1402177"/>
            <a:ext cx="487023" cy="523220"/>
          </a:xfrm>
          <a:prstGeom prst="rect">
            <a:avLst/>
          </a:prstGeom>
          <a:solidFill>
            <a:srgbClr val="F2F2F2"/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Helvetica"/>
                <a:cs typeface="Helvetica"/>
              </a:rPr>
              <a:t>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81377" y="1925397"/>
            <a:ext cx="487023" cy="523220"/>
          </a:xfrm>
          <a:prstGeom prst="rect">
            <a:avLst/>
          </a:prstGeom>
          <a:solidFill>
            <a:srgbClr val="F2F2F2"/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Helvetica"/>
                <a:cs typeface="Helvetica"/>
              </a:rPr>
              <a:t>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81377" y="2448617"/>
            <a:ext cx="487023" cy="523220"/>
          </a:xfrm>
          <a:prstGeom prst="rect">
            <a:avLst/>
          </a:prstGeom>
          <a:solidFill>
            <a:srgbClr val="F2F2F2"/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Helvetica"/>
                <a:cs typeface="Helvetica"/>
              </a:rPr>
              <a:t>0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81377" y="2971837"/>
            <a:ext cx="487023" cy="523220"/>
          </a:xfrm>
          <a:prstGeom prst="rect">
            <a:avLst/>
          </a:prstGeom>
          <a:solidFill>
            <a:srgbClr val="F2F2F2"/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Helvetica"/>
                <a:cs typeface="Helvetica"/>
              </a:rPr>
              <a:t>0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7519704" y="260504"/>
            <a:ext cx="1167095" cy="348176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7519704" y="260504"/>
            <a:ext cx="116709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latin typeface="Helvetica"/>
                <a:cs typeface="Helvetica"/>
              </a:rPr>
              <a:t>S</a:t>
            </a:r>
            <a:r>
              <a:rPr lang="en-US" sz="3000" baseline="-25000" dirty="0">
                <a:latin typeface="Helvetica"/>
                <a:cs typeface="Helvetica"/>
              </a:rPr>
              <a:t>Y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810310" y="878957"/>
            <a:ext cx="470089" cy="523220"/>
          </a:xfrm>
          <a:prstGeom prst="rect">
            <a:avLst/>
          </a:prstGeom>
          <a:solidFill>
            <a:srgbClr val="F2F2F2"/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Helvetica"/>
                <a:cs typeface="Helvetica"/>
              </a:rPr>
              <a:t>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810310" y="1402177"/>
            <a:ext cx="470089" cy="523220"/>
          </a:xfrm>
          <a:prstGeom prst="rect">
            <a:avLst/>
          </a:prstGeom>
          <a:solidFill>
            <a:srgbClr val="F2F2F2"/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Helvetica"/>
                <a:cs typeface="Helvetica"/>
              </a:rPr>
              <a:t>0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810310" y="1925397"/>
            <a:ext cx="470089" cy="523220"/>
          </a:xfrm>
          <a:prstGeom prst="rect">
            <a:avLst/>
          </a:prstGeom>
          <a:solidFill>
            <a:srgbClr val="F2F2F2"/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Helvetica"/>
                <a:cs typeface="Helvetica"/>
              </a:rPr>
              <a:t>0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810310" y="2448617"/>
            <a:ext cx="470089" cy="523220"/>
          </a:xfrm>
          <a:prstGeom prst="rect">
            <a:avLst/>
          </a:prstGeom>
          <a:solidFill>
            <a:srgbClr val="F2F2F2"/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Helvetica"/>
                <a:cs typeface="Helvetica"/>
              </a:rPr>
              <a:t>0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810310" y="2971837"/>
            <a:ext cx="470089" cy="523220"/>
          </a:xfrm>
          <a:prstGeom prst="rect">
            <a:avLst/>
          </a:prstGeom>
          <a:solidFill>
            <a:srgbClr val="F2F2F2"/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Helvetica"/>
                <a:cs typeface="Helvetica"/>
              </a:rPr>
              <a:t>0</a:t>
            </a: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4284132" y="5189531"/>
            <a:ext cx="4402667" cy="1486429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Helvetica"/>
                <a:ea typeface="+mj-ea"/>
                <a:cs typeface="+mj-cs"/>
              </a:defRPr>
            </a:lvl1pPr>
          </a:lstStyle>
          <a:p>
            <a:pPr algn="r"/>
            <a:r>
              <a:rPr lang="en-US" dirty="0" smtClean="0"/>
              <a:t>DPFs Reduce Bandwidth Cost</a:t>
            </a:r>
            <a:endParaRPr lang="en-US" dirty="0"/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557" y="4951642"/>
            <a:ext cx="1301625" cy="1724318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1815913" y="878957"/>
            <a:ext cx="774890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smtClean="0">
                <a:latin typeface="Helvetica"/>
                <a:cs typeface="Helvetica"/>
              </a:rPr>
              <a:t>r</a:t>
            </a:r>
            <a:r>
              <a:rPr lang="en-US" sz="2800" baseline="-25000" dirty="0" smtClean="0">
                <a:latin typeface="Helvetica"/>
                <a:cs typeface="Helvetica"/>
              </a:rPr>
              <a:t>1</a:t>
            </a:r>
            <a:endParaRPr lang="en-US" sz="2800" baseline="-25000" dirty="0">
              <a:latin typeface="Helvetica"/>
              <a:cs typeface="Helvetica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815913" y="1402177"/>
            <a:ext cx="774890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smtClean="0">
                <a:latin typeface="Helvetica"/>
                <a:cs typeface="Helvetica"/>
              </a:rPr>
              <a:t>r</a:t>
            </a:r>
            <a:r>
              <a:rPr lang="en-US" sz="2800" baseline="-25000" dirty="0" smtClean="0">
                <a:latin typeface="Helvetica"/>
                <a:cs typeface="Helvetica"/>
              </a:rPr>
              <a:t>2</a:t>
            </a:r>
            <a:endParaRPr lang="en-US" sz="2800" baseline="-25000" dirty="0">
              <a:latin typeface="Helvetica"/>
              <a:cs typeface="Helvetica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815913" y="1925397"/>
            <a:ext cx="774890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smtClean="0">
                <a:latin typeface="Helvetica"/>
                <a:cs typeface="Helvetica"/>
              </a:rPr>
              <a:t>r</a:t>
            </a:r>
            <a:r>
              <a:rPr lang="en-US" sz="2800" baseline="-25000" dirty="0" smtClean="0">
                <a:latin typeface="Helvetica"/>
                <a:cs typeface="Helvetica"/>
              </a:rPr>
              <a:t>3</a:t>
            </a:r>
            <a:endParaRPr lang="en-US" sz="2800" baseline="-25000" dirty="0">
              <a:latin typeface="Helvetica"/>
              <a:cs typeface="Helvetica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815913" y="2448617"/>
            <a:ext cx="774890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smtClean="0">
                <a:latin typeface="Helvetica"/>
                <a:cs typeface="Helvetica"/>
              </a:rPr>
              <a:t>r</a:t>
            </a:r>
            <a:r>
              <a:rPr lang="en-US" sz="2800" baseline="-25000" dirty="0" smtClean="0">
                <a:latin typeface="Helvetica"/>
                <a:cs typeface="Helvetica"/>
              </a:rPr>
              <a:t>4</a:t>
            </a:r>
            <a:endParaRPr lang="en-US" sz="2800" baseline="-25000" dirty="0">
              <a:latin typeface="Helvetica"/>
              <a:cs typeface="Helvetica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815913" y="2971837"/>
            <a:ext cx="774890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smtClean="0">
                <a:latin typeface="Helvetica"/>
                <a:cs typeface="Helvetica"/>
              </a:rPr>
              <a:t>r</a:t>
            </a:r>
            <a:r>
              <a:rPr lang="en-US" sz="2800" baseline="-25000" dirty="0" smtClean="0">
                <a:latin typeface="Helvetica"/>
                <a:cs typeface="Helvetica"/>
              </a:rPr>
              <a:t>5</a:t>
            </a:r>
            <a:endParaRPr lang="en-US" sz="2800" baseline="-25000" dirty="0">
              <a:latin typeface="Helvetica"/>
              <a:cs typeface="Helvetica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285594" y="878957"/>
            <a:ext cx="1080407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Helvetica"/>
                <a:cs typeface="Helvetica"/>
              </a:rPr>
              <a:t>-</a:t>
            </a:r>
            <a:r>
              <a:rPr lang="en-US" sz="2800" i="1" dirty="0" smtClean="0">
                <a:latin typeface="Helvetica"/>
                <a:cs typeface="Helvetica"/>
              </a:rPr>
              <a:t>r</a:t>
            </a:r>
            <a:r>
              <a:rPr lang="en-US" sz="2800" baseline="-25000" dirty="0" smtClean="0">
                <a:latin typeface="Helvetica"/>
                <a:cs typeface="Helvetica"/>
              </a:rPr>
              <a:t>1</a:t>
            </a:r>
            <a:endParaRPr lang="en-US" sz="2800" baseline="-25000" dirty="0">
              <a:latin typeface="Helvetica"/>
              <a:cs typeface="Helvetica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285594" y="1402177"/>
            <a:ext cx="1080407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Helvetica"/>
                <a:cs typeface="Helvetica"/>
              </a:rPr>
              <a:t>-</a:t>
            </a:r>
            <a:r>
              <a:rPr lang="en-US" sz="2800" i="1" dirty="0" smtClean="0">
                <a:latin typeface="Helvetica"/>
                <a:cs typeface="Helvetica"/>
              </a:rPr>
              <a:t>r</a:t>
            </a:r>
            <a:r>
              <a:rPr lang="en-US" sz="2800" baseline="-25000" dirty="0" smtClean="0">
                <a:latin typeface="Helvetica"/>
                <a:cs typeface="Helvetica"/>
              </a:rPr>
              <a:t>2</a:t>
            </a:r>
            <a:endParaRPr lang="en-US" sz="2800" baseline="-25000" dirty="0">
              <a:latin typeface="Helvetica"/>
              <a:cs typeface="Helvetica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285594" y="1925397"/>
            <a:ext cx="1080407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smtClean="0">
                <a:latin typeface="Helvetica"/>
                <a:cs typeface="Helvetica"/>
              </a:rPr>
              <a:t>m</a:t>
            </a:r>
            <a:r>
              <a:rPr lang="en-US" sz="2800" i="1" baseline="-25000" dirty="0" smtClean="0">
                <a:latin typeface="Helvetica"/>
                <a:cs typeface="Helvetica"/>
              </a:rPr>
              <a:t>A </a:t>
            </a:r>
            <a:r>
              <a:rPr lang="en-US" sz="2800" dirty="0" smtClean="0">
                <a:latin typeface="Helvetica"/>
                <a:cs typeface="Helvetica"/>
              </a:rPr>
              <a:t>-</a:t>
            </a:r>
            <a:r>
              <a:rPr lang="en-US" sz="2800" i="1" dirty="0" smtClean="0">
                <a:latin typeface="Helvetica"/>
                <a:cs typeface="Helvetica"/>
              </a:rPr>
              <a:t>r</a:t>
            </a:r>
            <a:r>
              <a:rPr lang="en-US" sz="2800" baseline="-25000" dirty="0" smtClean="0">
                <a:latin typeface="Helvetica"/>
                <a:cs typeface="Helvetica"/>
              </a:rPr>
              <a:t>3</a:t>
            </a:r>
            <a:endParaRPr lang="en-US" sz="2800" baseline="-25000" dirty="0">
              <a:latin typeface="Helvetica"/>
              <a:cs typeface="Helvetica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285594" y="2448617"/>
            <a:ext cx="1080407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Helvetica"/>
                <a:cs typeface="Helvetica"/>
              </a:rPr>
              <a:t>-</a:t>
            </a:r>
            <a:r>
              <a:rPr lang="en-US" sz="2800" i="1" dirty="0" smtClean="0">
                <a:latin typeface="Helvetica"/>
                <a:cs typeface="Helvetica"/>
              </a:rPr>
              <a:t>r</a:t>
            </a:r>
            <a:r>
              <a:rPr lang="en-US" sz="2800" baseline="-25000" dirty="0" smtClean="0">
                <a:latin typeface="Helvetica"/>
                <a:cs typeface="Helvetica"/>
              </a:rPr>
              <a:t>4</a:t>
            </a:r>
            <a:endParaRPr lang="en-US" sz="2800" baseline="-25000" dirty="0">
              <a:latin typeface="Helvetica"/>
              <a:cs typeface="Helvetica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285594" y="2971837"/>
            <a:ext cx="1080407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>
                <a:latin typeface="Helvetica"/>
                <a:cs typeface="Helvetica"/>
              </a:rPr>
              <a:t>-</a:t>
            </a:r>
            <a:r>
              <a:rPr lang="en-US" sz="2800" i="1" dirty="0" smtClean="0">
                <a:latin typeface="Helvetica"/>
                <a:cs typeface="Helvetica"/>
              </a:rPr>
              <a:t>r</a:t>
            </a:r>
            <a:r>
              <a:rPr lang="en-US" sz="2800" baseline="-25000" dirty="0" smtClean="0">
                <a:latin typeface="Helvetica"/>
                <a:cs typeface="Helvetica"/>
              </a:rPr>
              <a:t>5</a:t>
            </a:r>
            <a:endParaRPr lang="en-US" sz="2800" baseline="-25000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2449386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ounded Rectangular Callout 17"/>
          <p:cNvSpPr/>
          <p:nvPr/>
        </p:nvSpPr>
        <p:spPr>
          <a:xfrm>
            <a:off x="448557" y="1891526"/>
            <a:ext cx="4451323" cy="1331879"/>
          </a:xfrm>
          <a:prstGeom prst="wedgeRoundRectCallout">
            <a:avLst>
              <a:gd name="adj1" fmla="val -34313"/>
              <a:gd name="adj2" fmla="val 147370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Helvetica"/>
                <a:cs typeface="Helvetica"/>
              </a:rPr>
              <a:t>Alice sends</a:t>
            </a:r>
            <a:br>
              <a:rPr lang="en-US" sz="3200" dirty="0" smtClean="0">
                <a:solidFill>
                  <a:schemeClr val="tx1"/>
                </a:solidFill>
                <a:latin typeface="Helvetica"/>
                <a:cs typeface="Helvetica"/>
              </a:rPr>
            </a:br>
            <a:r>
              <a:rPr lang="en-US" sz="3200" i="1" dirty="0" smtClean="0">
                <a:solidFill>
                  <a:schemeClr val="tx1"/>
                </a:solidFill>
                <a:latin typeface="Helvetica"/>
                <a:cs typeface="Helvetica"/>
              </a:rPr>
              <a:t>L</a:t>
            </a:r>
            <a:r>
              <a:rPr lang="en-US" sz="3200" baseline="30000" dirty="0" smtClean="0">
                <a:solidFill>
                  <a:schemeClr val="tx1"/>
                </a:solidFill>
                <a:latin typeface="Helvetica"/>
                <a:cs typeface="Helvetica"/>
              </a:rPr>
              <a:t>1/2</a:t>
            </a:r>
            <a:r>
              <a:rPr lang="en-US" sz="3200" dirty="0" smtClean="0">
                <a:solidFill>
                  <a:schemeClr val="tx1"/>
                </a:solidFill>
                <a:latin typeface="Helvetica"/>
                <a:cs typeface="Helvetica"/>
              </a:rPr>
              <a:t> bits (instead of </a:t>
            </a:r>
            <a:r>
              <a:rPr lang="en-US" sz="3200" i="1" dirty="0" smtClean="0">
                <a:solidFill>
                  <a:schemeClr val="tx1"/>
                </a:solidFill>
                <a:latin typeface="Helvetica"/>
                <a:cs typeface="Helvetica"/>
              </a:rPr>
              <a:t>L</a:t>
            </a:r>
            <a:r>
              <a:rPr lang="en-US" sz="3200" dirty="0" smtClean="0">
                <a:solidFill>
                  <a:schemeClr val="tx1"/>
                </a:solidFill>
                <a:latin typeface="Helvetica"/>
                <a:cs typeface="Helvetica"/>
              </a:rPr>
              <a:t>)</a:t>
            </a:r>
            <a:endParaRPr lang="en-US" sz="320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557" y="4951642"/>
            <a:ext cx="1301625" cy="1724318"/>
          </a:xfrm>
          <a:prstGeom prst="rect">
            <a:avLst/>
          </a:prstGeom>
        </p:spPr>
      </p:pic>
      <p:sp>
        <p:nvSpPr>
          <p:cNvPr id="8" name="Content Placeholder 20"/>
          <p:cNvSpPr txBox="1">
            <a:spLocks/>
          </p:cNvSpPr>
          <p:nvPr/>
        </p:nvSpPr>
        <p:spPr>
          <a:xfrm>
            <a:off x="3020182" y="3420532"/>
            <a:ext cx="5869818" cy="2794001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Helvetica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Helvetica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Helvetica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Helvetica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Helvetica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000000"/>
                </a:solidFill>
                <a:sym typeface="Wingdings"/>
              </a:rPr>
              <a:t>Two-server version just uses AES (no public-key crypto)</a:t>
            </a:r>
          </a:p>
          <a:p>
            <a:r>
              <a:rPr lang="en-US" dirty="0" smtClean="0">
                <a:solidFill>
                  <a:srgbClr val="000000"/>
                </a:solidFill>
                <a:sym typeface="Wingdings"/>
              </a:rPr>
              <a:t>With fancier crypto, p</a:t>
            </a:r>
            <a:r>
              <a:rPr lang="en-US" dirty="0" smtClean="0">
                <a:solidFill>
                  <a:srgbClr val="000000"/>
                </a:solidFill>
              </a:rPr>
              <a:t>rivacy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holds even if all but one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server is malicious</a:t>
            </a:r>
            <a:endParaRPr lang="en-US" dirty="0" smtClean="0">
              <a:solidFill>
                <a:srgbClr val="7F7F7F"/>
              </a:solidFill>
            </a:endParaRPr>
          </a:p>
          <a:p>
            <a:pPr lvl="1"/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899880" y="6022188"/>
            <a:ext cx="400520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000" dirty="0" smtClean="0">
                <a:latin typeface="Helvetica"/>
                <a:cs typeface="Helvetica"/>
              </a:rPr>
              <a:t>[</a:t>
            </a:r>
            <a:r>
              <a:rPr lang="en-US" sz="2000" dirty="0" err="1" smtClean="0">
                <a:latin typeface="Helvetica"/>
                <a:cs typeface="Helvetica"/>
              </a:rPr>
              <a:t>Chor</a:t>
            </a:r>
            <a:r>
              <a:rPr lang="en-US" sz="2000" dirty="0" smtClean="0">
                <a:latin typeface="Helvetica"/>
                <a:cs typeface="Helvetica"/>
              </a:rPr>
              <a:t> and </a:t>
            </a:r>
            <a:r>
              <a:rPr lang="en-US" sz="2000" dirty="0" err="1" smtClean="0">
                <a:latin typeface="Helvetica"/>
                <a:cs typeface="Helvetica"/>
              </a:rPr>
              <a:t>Gilboa</a:t>
            </a:r>
            <a:r>
              <a:rPr lang="en-US" sz="2000" dirty="0" smtClean="0">
                <a:latin typeface="Helvetica"/>
                <a:cs typeface="Helvetica"/>
              </a:rPr>
              <a:t> 1997]</a:t>
            </a:r>
          </a:p>
          <a:p>
            <a:pPr algn="r"/>
            <a:r>
              <a:rPr lang="en-US" sz="2000" dirty="0" smtClean="0">
                <a:latin typeface="Helvetica"/>
                <a:cs typeface="Helvetica"/>
              </a:rPr>
              <a:t>[</a:t>
            </a:r>
            <a:r>
              <a:rPr lang="en-US" sz="2000" dirty="0" err="1" smtClean="0">
                <a:latin typeface="Helvetica"/>
                <a:cs typeface="Helvetica"/>
              </a:rPr>
              <a:t>Gilboa</a:t>
            </a:r>
            <a:r>
              <a:rPr lang="en-US" sz="2000" dirty="0" smtClean="0">
                <a:latin typeface="Helvetica"/>
                <a:cs typeface="Helvetica"/>
              </a:rPr>
              <a:t> and </a:t>
            </a:r>
            <a:r>
              <a:rPr lang="en-US" sz="2000" dirty="0" err="1" smtClean="0">
                <a:latin typeface="Helvetica"/>
                <a:cs typeface="Helvetica"/>
              </a:rPr>
              <a:t>Ishai</a:t>
            </a:r>
            <a:r>
              <a:rPr lang="en-US" sz="2000" dirty="0" smtClean="0">
                <a:latin typeface="Helvetica"/>
                <a:cs typeface="Helvetica"/>
              </a:rPr>
              <a:t> 2014]</a:t>
            </a:r>
            <a:endParaRPr lang="en-US" sz="2000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40876661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0814" y="-1934823"/>
            <a:ext cx="1305919" cy="130591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846" y="4598168"/>
            <a:ext cx="2698149" cy="1956158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8296781"/>
              </p:ext>
            </p:extLst>
          </p:nvPr>
        </p:nvGraphicFramePr>
        <p:xfrm>
          <a:off x="227939" y="781448"/>
          <a:ext cx="8645383" cy="23768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4567"/>
                <a:gridCol w="2642961"/>
                <a:gridCol w="3592787"/>
                <a:gridCol w="1335068"/>
              </a:tblGrid>
              <a:tr h="475379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000000"/>
                          </a:solidFill>
                          <a:latin typeface="Helvetica"/>
                          <a:cs typeface="Helvetica"/>
                        </a:rPr>
                        <a:t>Time</a:t>
                      </a:r>
                      <a:endParaRPr lang="en-US" sz="2400" dirty="0">
                        <a:solidFill>
                          <a:srgbClr val="000000"/>
                        </a:solidFill>
                        <a:latin typeface="Helvetica"/>
                        <a:cs typeface="Helvetica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000000"/>
                          </a:solidFill>
                          <a:latin typeface="Helvetica"/>
                          <a:cs typeface="Helvetica"/>
                        </a:rPr>
                        <a:t>From</a:t>
                      </a:r>
                      <a:endParaRPr lang="en-US" sz="2400" dirty="0">
                        <a:solidFill>
                          <a:srgbClr val="000000"/>
                        </a:solidFill>
                        <a:latin typeface="Helvetica"/>
                        <a:cs typeface="Helvetica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000000"/>
                          </a:solidFill>
                          <a:latin typeface="Helvetica"/>
                          <a:cs typeface="Helvetica"/>
                        </a:rPr>
                        <a:t>To</a:t>
                      </a:r>
                      <a:endParaRPr lang="en-US" sz="2400" dirty="0">
                        <a:solidFill>
                          <a:srgbClr val="000000"/>
                        </a:solidFill>
                        <a:latin typeface="Helvetica"/>
                        <a:cs typeface="Helvetica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000000"/>
                          </a:solidFill>
                          <a:latin typeface="Helvetica"/>
                          <a:cs typeface="Helvetica"/>
                        </a:rPr>
                        <a:t>Size</a:t>
                      </a:r>
                      <a:endParaRPr lang="en-US" sz="2400" dirty="0">
                        <a:solidFill>
                          <a:srgbClr val="000000"/>
                        </a:solidFill>
                        <a:latin typeface="Helvetica"/>
                        <a:cs typeface="Helvetica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75379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000000"/>
                          </a:solidFill>
                          <a:latin typeface="Helvetica"/>
                          <a:cs typeface="Helvetica"/>
                        </a:rPr>
                        <a:t>10:12</a:t>
                      </a:r>
                      <a:endParaRPr lang="en-US" sz="2400" dirty="0">
                        <a:solidFill>
                          <a:srgbClr val="000000"/>
                        </a:solidFill>
                        <a:latin typeface="Helvetica"/>
                        <a:cs typeface="Helvetica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000000"/>
                          </a:solidFill>
                          <a:latin typeface="Helvetica"/>
                          <a:cs typeface="Helvetica"/>
                        </a:rPr>
                        <a:t>Alice</a:t>
                      </a:r>
                      <a:endParaRPr lang="en-US" sz="2400" dirty="0">
                        <a:solidFill>
                          <a:srgbClr val="000000"/>
                        </a:solidFill>
                        <a:latin typeface="Helvetica"/>
                        <a:cs typeface="Helvetica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err="1" smtClean="0">
                          <a:solidFill>
                            <a:srgbClr val="0000FF"/>
                          </a:solidFill>
                          <a:latin typeface="Helvetica"/>
                          <a:cs typeface="Helvetica"/>
                        </a:rPr>
                        <a:t>taxfraud@stanford.edu</a:t>
                      </a:r>
                      <a:endParaRPr lang="en-US" sz="2400" b="1" dirty="0" smtClean="0">
                        <a:solidFill>
                          <a:srgbClr val="0000FF"/>
                        </a:solidFill>
                        <a:latin typeface="Helvetica"/>
                        <a:cs typeface="Helvetica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000000"/>
                          </a:solidFill>
                          <a:latin typeface="Helvetica"/>
                          <a:cs typeface="Helvetica"/>
                        </a:rPr>
                        <a:t>2543 B</a:t>
                      </a:r>
                      <a:endParaRPr lang="en-US" sz="2400" dirty="0">
                        <a:solidFill>
                          <a:srgbClr val="000000"/>
                        </a:solidFill>
                        <a:latin typeface="Helvetica"/>
                        <a:cs typeface="Helvetica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75379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000000"/>
                          </a:solidFill>
                          <a:latin typeface="Helvetica"/>
                          <a:cs typeface="Helvetica"/>
                        </a:rPr>
                        <a:t>10:27</a:t>
                      </a:r>
                      <a:endParaRPr lang="en-US" sz="2400" dirty="0">
                        <a:solidFill>
                          <a:srgbClr val="000000"/>
                        </a:solidFill>
                        <a:latin typeface="Helvetica"/>
                        <a:cs typeface="Helvetica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rgbClr val="000000"/>
                          </a:solidFill>
                          <a:latin typeface="Helvetica"/>
                          <a:cs typeface="Helvetica"/>
                        </a:rPr>
                        <a:t>Carol</a:t>
                      </a:r>
                      <a:endParaRPr lang="en-US" sz="2400" b="0" dirty="0">
                        <a:solidFill>
                          <a:srgbClr val="000000"/>
                        </a:solidFill>
                        <a:latin typeface="Helvetica"/>
                        <a:cs typeface="Helvetica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000000"/>
                          </a:solidFill>
                          <a:latin typeface="Helvetica"/>
                          <a:cs typeface="Helvetica"/>
                        </a:rPr>
                        <a:t>Alice</a:t>
                      </a:r>
                      <a:endParaRPr lang="en-US" sz="2400" dirty="0">
                        <a:solidFill>
                          <a:srgbClr val="000000"/>
                        </a:solidFill>
                        <a:latin typeface="Helvetica"/>
                        <a:cs typeface="Helvetica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000000"/>
                          </a:solidFill>
                          <a:latin typeface="Helvetica"/>
                          <a:cs typeface="Helvetica"/>
                        </a:rPr>
                        <a:t>567   B</a:t>
                      </a:r>
                      <a:endParaRPr lang="en-US" sz="2400" dirty="0">
                        <a:solidFill>
                          <a:srgbClr val="000000"/>
                        </a:solidFill>
                        <a:latin typeface="Helvetica"/>
                        <a:cs typeface="Helvetica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75379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Helvetica"/>
                          <a:cs typeface="Helvetica"/>
                        </a:rPr>
                        <a:t>10:32</a:t>
                      </a:r>
                      <a:endParaRPr lang="en-US" sz="2400" dirty="0">
                        <a:solidFill>
                          <a:schemeClr val="bg1">
                            <a:lumMod val="65000"/>
                          </a:schemeClr>
                        </a:solidFill>
                        <a:latin typeface="Helvetica"/>
                        <a:cs typeface="Helvetica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Helvetica"/>
                          <a:cs typeface="Helvetica"/>
                        </a:rPr>
                        <a:t>Alice</a:t>
                      </a:r>
                      <a:endParaRPr lang="en-US" sz="2400" dirty="0">
                        <a:solidFill>
                          <a:schemeClr val="bg1">
                            <a:lumMod val="65000"/>
                          </a:schemeClr>
                        </a:solidFill>
                        <a:latin typeface="Helvetica"/>
                        <a:cs typeface="Helvetica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Helvetica"/>
                          <a:cs typeface="Helvetica"/>
                        </a:rPr>
                        <a:t>Bob</a:t>
                      </a:r>
                      <a:endParaRPr lang="en-US" sz="2400" dirty="0">
                        <a:solidFill>
                          <a:schemeClr val="bg1">
                            <a:lumMod val="65000"/>
                          </a:schemeClr>
                        </a:solidFill>
                        <a:latin typeface="Helvetica"/>
                        <a:cs typeface="Helvetica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Helvetica"/>
                          <a:cs typeface="Helvetica"/>
                        </a:rPr>
                        <a:t>450   B</a:t>
                      </a:r>
                      <a:endParaRPr lang="en-US" sz="2400" dirty="0">
                        <a:solidFill>
                          <a:schemeClr val="bg1">
                            <a:lumMod val="65000"/>
                          </a:schemeClr>
                        </a:solidFill>
                        <a:latin typeface="Helvetica"/>
                        <a:cs typeface="Helvetica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75379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Helvetica"/>
                          <a:cs typeface="Helvetica"/>
                        </a:rPr>
                        <a:t>10:35</a:t>
                      </a:r>
                      <a:endParaRPr lang="en-US" sz="2400" dirty="0">
                        <a:solidFill>
                          <a:schemeClr val="bg1">
                            <a:lumMod val="85000"/>
                          </a:schemeClr>
                        </a:solidFill>
                        <a:latin typeface="Helvetica"/>
                        <a:cs typeface="Helvetica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Helvetica"/>
                          <a:cs typeface="Helvetica"/>
                        </a:rPr>
                        <a:t>Bob</a:t>
                      </a:r>
                      <a:endParaRPr lang="en-US" sz="2400" dirty="0">
                        <a:solidFill>
                          <a:schemeClr val="bg1">
                            <a:lumMod val="85000"/>
                          </a:schemeClr>
                        </a:solidFill>
                        <a:latin typeface="Helvetica"/>
                        <a:cs typeface="Helvetica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Helvetica"/>
                          <a:cs typeface="Helvetica"/>
                        </a:rPr>
                        <a:t>Alice</a:t>
                      </a:r>
                      <a:endParaRPr lang="en-US" sz="2400" dirty="0">
                        <a:solidFill>
                          <a:schemeClr val="bg1">
                            <a:lumMod val="85000"/>
                          </a:schemeClr>
                        </a:solidFill>
                        <a:latin typeface="Helvetica"/>
                        <a:cs typeface="Helvetica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Helvetica"/>
                          <a:cs typeface="Helvetica"/>
                        </a:rPr>
                        <a:t>9382 B</a:t>
                      </a:r>
                      <a:endParaRPr lang="en-US" sz="2400" dirty="0">
                        <a:solidFill>
                          <a:schemeClr val="bg1">
                            <a:lumMod val="85000"/>
                          </a:schemeClr>
                        </a:solidFill>
                        <a:latin typeface="Helvetica"/>
                        <a:cs typeface="Helvetica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298270" y="6031106"/>
            <a:ext cx="45750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Helvetica"/>
                <a:cs typeface="Helvetica"/>
              </a:rPr>
              <a:t>[cf. Ed </a:t>
            </a:r>
            <a:r>
              <a:rPr lang="en-US" sz="1400" dirty="0" err="1" smtClean="0">
                <a:latin typeface="Helvetica"/>
                <a:cs typeface="Helvetica"/>
              </a:rPr>
              <a:t>Felten’s</a:t>
            </a:r>
            <a:r>
              <a:rPr lang="en-US" sz="1400" dirty="0" smtClean="0">
                <a:latin typeface="Helvetica"/>
                <a:cs typeface="Helvetica"/>
              </a:rPr>
              <a:t> testimony before the House</a:t>
            </a:r>
            <a:br>
              <a:rPr lang="en-US" sz="1400" dirty="0" smtClean="0">
                <a:latin typeface="Helvetica"/>
                <a:cs typeface="Helvetica"/>
              </a:rPr>
            </a:br>
            <a:r>
              <a:rPr lang="en-US" sz="1400" dirty="0" smtClean="0">
                <a:latin typeface="Helvetica"/>
                <a:cs typeface="Helvetica"/>
              </a:rPr>
              <a:t>Judiciary Committee, 2 Oct 2013]</a:t>
            </a:r>
            <a:endParaRPr lang="en-US" sz="1400" dirty="0">
              <a:latin typeface="Helvetica"/>
              <a:cs typeface="Helvetica"/>
            </a:endParaRPr>
          </a:p>
        </p:txBody>
      </p:sp>
      <p:sp>
        <p:nvSpPr>
          <p:cNvPr id="7" name="TextBox 6"/>
          <p:cNvSpPr txBox="1"/>
          <p:nvPr/>
        </p:nvSpPr>
        <p:spPr>
          <a:xfrm rot="5400000">
            <a:off x="3598174" y="4200442"/>
            <a:ext cx="16769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…</a:t>
            </a:r>
            <a:endParaRPr lang="en-US" sz="6000" dirty="0"/>
          </a:p>
        </p:txBody>
      </p:sp>
      <p:sp>
        <p:nvSpPr>
          <p:cNvPr id="5" name="Rounded Rectangular Callout 4"/>
          <p:cNvSpPr/>
          <p:nvPr/>
        </p:nvSpPr>
        <p:spPr>
          <a:xfrm>
            <a:off x="4944494" y="2579434"/>
            <a:ext cx="3500485" cy="2018734"/>
          </a:xfrm>
          <a:prstGeom prst="wedgeRoundRectCallout">
            <a:avLst>
              <a:gd name="adj1" fmla="val -43158"/>
              <a:gd name="adj2" fmla="val -92338"/>
              <a:gd name="adj3" fmla="val 16667"/>
            </a:avLst>
          </a:prstGeom>
          <a:solidFill>
            <a:srgbClr val="FFF308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Helvetica"/>
                <a:cs typeface="Helvetica"/>
              </a:rPr>
              <a:t>Hiding the data is necessary, but not sufficient</a:t>
            </a:r>
            <a:endParaRPr lang="en-US" sz="320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D3B9F-2E96-F547-A977-3254DA291AF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7290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Outline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D9D9D9"/>
                </a:solidFill>
              </a:rPr>
              <a:t>Motivation</a:t>
            </a:r>
          </a:p>
          <a:p>
            <a:r>
              <a:rPr lang="en-US" dirty="0" smtClean="0">
                <a:solidFill>
                  <a:srgbClr val="D9D9D9"/>
                </a:solidFill>
              </a:rPr>
              <a:t>Definitions and a “Straw man” scheme</a:t>
            </a:r>
          </a:p>
          <a:p>
            <a:r>
              <a:rPr lang="en-US" dirty="0" smtClean="0">
                <a:solidFill>
                  <a:srgbClr val="D9D9D9"/>
                </a:solidFill>
              </a:rPr>
              <a:t>Technical challenges</a:t>
            </a:r>
          </a:p>
          <a:p>
            <a:r>
              <a:rPr lang="en-US" b="1" dirty="0" smtClean="0">
                <a:solidFill>
                  <a:srgbClr val="FFFFFF"/>
                </a:solidFill>
              </a:rPr>
              <a:t>Evaluation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D3B9F-2E96-F547-A977-3254DA291AF6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4373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Bottom-Line Result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Implemented the </a:t>
            </a:r>
            <a:r>
              <a:rPr lang="en-US" dirty="0" smtClean="0"/>
              <a:t>protocol </a:t>
            </a:r>
            <a:r>
              <a:rPr lang="en-US" dirty="0"/>
              <a:t>in Go</a:t>
            </a:r>
          </a:p>
          <a:p>
            <a:r>
              <a:rPr lang="en-US" dirty="0" smtClean="0"/>
              <a:t>For a DB with 65,000 Tweet-length rows, can process </a:t>
            </a:r>
            <a:r>
              <a:rPr lang="en-US" b="1" dirty="0" smtClean="0">
                <a:solidFill>
                  <a:srgbClr val="008000"/>
                </a:solidFill>
              </a:rPr>
              <a:t>30 writes/second</a:t>
            </a:r>
          </a:p>
          <a:p>
            <a:r>
              <a:rPr lang="en-US" dirty="0" smtClean="0"/>
              <a:t>Can process </a:t>
            </a:r>
            <a:r>
              <a:rPr lang="en-US" b="1" dirty="0" smtClean="0">
                <a:solidFill>
                  <a:srgbClr val="000090"/>
                </a:solidFill>
              </a:rPr>
              <a:t>1,000,000 writes</a:t>
            </a:r>
            <a:r>
              <a:rPr lang="en-US" dirty="0" smtClean="0">
                <a:solidFill>
                  <a:srgbClr val="00009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in 8 hours on a single server</a:t>
            </a:r>
          </a:p>
          <a:p>
            <a:pPr marL="0" indent="0">
              <a:buNone/>
            </a:pPr>
            <a:endParaRPr lang="en-US" dirty="0" smtClean="0"/>
          </a:p>
          <a:p>
            <a:pPr>
              <a:buFont typeface="Wingdings" charset="0"/>
              <a:buChar char="è"/>
            </a:pPr>
            <a:r>
              <a:rPr lang="en-US" b="1" dirty="0" smtClean="0">
                <a:solidFill>
                  <a:srgbClr val="660066"/>
                </a:solidFill>
                <a:sym typeface="Wingdings"/>
              </a:rPr>
              <a:t> Completely parallelizable workload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D3B9F-2E96-F547-A977-3254DA291AF6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0261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Throughput</a:t>
            </a:r>
            <a:br>
              <a:rPr lang="en-US" dirty="0" smtClean="0"/>
            </a:br>
            <a:r>
              <a:rPr lang="en-US" sz="2900" dirty="0" smtClean="0"/>
              <a:t>(anonymous Twitter)</a:t>
            </a:r>
            <a:endParaRPr lang="en-US" sz="2900" dirty="0"/>
          </a:p>
        </p:txBody>
      </p:sp>
      <p:pic>
        <p:nvPicPr>
          <p:cNvPr id="5" name="Picture 4" descr="tablesize-eps-converted-t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221" y="1545944"/>
            <a:ext cx="8727476" cy="4363738"/>
          </a:xfrm>
          <a:prstGeom prst="rect">
            <a:avLst/>
          </a:prstGeom>
        </p:spPr>
      </p:pic>
      <p:sp>
        <p:nvSpPr>
          <p:cNvPr id="4" name="Rounded Rectangular Callout 3"/>
          <p:cNvSpPr/>
          <p:nvPr/>
        </p:nvSpPr>
        <p:spPr>
          <a:xfrm>
            <a:off x="5283201" y="257705"/>
            <a:ext cx="3860799" cy="1571095"/>
          </a:xfrm>
          <a:prstGeom prst="wedgeRoundRectCallout">
            <a:avLst>
              <a:gd name="adj1" fmla="val 202"/>
              <a:gd name="adj2" fmla="val 197266"/>
              <a:gd name="adj3" fmla="val 16667"/>
            </a:avLst>
          </a:prstGeom>
          <a:solidFill>
            <a:srgbClr val="CCFFCC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Helvetica"/>
                <a:cs typeface="Helvetica"/>
              </a:rPr>
              <a:t> At large table sizes, AES cost dominates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D3B9F-2E96-F547-A977-3254DA291AF6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6161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0814" y="-1934823"/>
            <a:ext cx="1305919" cy="130591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846" y="4598168"/>
            <a:ext cx="2698149" cy="1956158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7922166"/>
              </p:ext>
            </p:extLst>
          </p:nvPr>
        </p:nvGraphicFramePr>
        <p:xfrm>
          <a:off x="227939" y="781448"/>
          <a:ext cx="8645383" cy="23768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4567"/>
                <a:gridCol w="2642961"/>
                <a:gridCol w="3592787"/>
                <a:gridCol w="1335068"/>
              </a:tblGrid>
              <a:tr h="475379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000000"/>
                          </a:solidFill>
                          <a:latin typeface="Helvetica"/>
                          <a:cs typeface="Helvetica"/>
                        </a:rPr>
                        <a:t>Time</a:t>
                      </a:r>
                      <a:endParaRPr lang="en-US" sz="2400" dirty="0">
                        <a:solidFill>
                          <a:srgbClr val="000000"/>
                        </a:solidFill>
                        <a:latin typeface="Helvetica"/>
                        <a:cs typeface="Helvetica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000000"/>
                          </a:solidFill>
                          <a:latin typeface="Helvetica"/>
                          <a:cs typeface="Helvetica"/>
                        </a:rPr>
                        <a:t>From</a:t>
                      </a:r>
                      <a:endParaRPr lang="en-US" sz="2400" dirty="0">
                        <a:solidFill>
                          <a:srgbClr val="000000"/>
                        </a:solidFill>
                        <a:latin typeface="Helvetica"/>
                        <a:cs typeface="Helvetica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000000"/>
                          </a:solidFill>
                          <a:latin typeface="Helvetica"/>
                          <a:cs typeface="Helvetica"/>
                        </a:rPr>
                        <a:t>To</a:t>
                      </a:r>
                      <a:endParaRPr lang="en-US" sz="2400" dirty="0">
                        <a:solidFill>
                          <a:srgbClr val="000000"/>
                        </a:solidFill>
                        <a:latin typeface="Helvetica"/>
                        <a:cs typeface="Helvetica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000000"/>
                          </a:solidFill>
                          <a:latin typeface="Helvetica"/>
                          <a:cs typeface="Helvetica"/>
                        </a:rPr>
                        <a:t>Size</a:t>
                      </a:r>
                      <a:endParaRPr lang="en-US" sz="2400" dirty="0">
                        <a:solidFill>
                          <a:srgbClr val="000000"/>
                        </a:solidFill>
                        <a:latin typeface="Helvetica"/>
                        <a:cs typeface="Helvetica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75379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000000"/>
                          </a:solidFill>
                          <a:latin typeface="Helvetica"/>
                          <a:cs typeface="Helvetica"/>
                        </a:rPr>
                        <a:t>10:12</a:t>
                      </a:r>
                      <a:endParaRPr lang="en-US" sz="2400" dirty="0">
                        <a:solidFill>
                          <a:srgbClr val="000000"/>
                        </a:solidFill>
                        <a:latin typeface="Helvetica"/>
                        <a:cs typeface="Helvetica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000000"/>
                          </a:solidFill>
                          <a:latin typeface="Helvetica"/>
                          <a:cs typeface="Helvetica"/>
                        </a:rPr>
                        <a:t>Alice</a:t>
                      </a:r>
                      <a:endParaRPr lang="en-US" sz="2400" dirty="0">
                        <a:solidFill>
                          <a:srgbClr val="000000"/>
                        </a:solidFill>
                        <a:latin typeface="Helvetica"/>
                        <a:cs typeface="Helvetica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err="1" smtClean="0">
                          <a:solidFill>
                            <a:srgbClr val="0000FF"/>
                          </a:solidFill>
                          <a:latin typeface="Helvetica"/>
                          <a:cs typeface="Helvetica"/>
                        </a:rPr>
                        <a:t>taxfraud@stanford.edu</a:t>
                      </a:r>
                      <a:endParaRPr lang="en-US" sz="2400" b="1" dirty="0" smtClean="0">
                        <a:solidFill>
                          <a:srgbClr val="0000FF"/>
                        </a:solidFill>
                        <a:latin typeface="Helvetica"/>
                        <a:cs typeface="Helvetica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000000"/>
                          </a:solidFill>
                          <a:latin typeface="Helvetica"/>
                          <a:cs typeface="Helvetica"/>
                        </a:rPr>
                        <a:t>2543 B</a:t>
                      </a:r>
                      <a:endParaRPr lang="en-US" sz="2400" dirty="0">
                        <a:solidFill>
                          <a:srgbClr val="000000"/>
                        </a:solidFill>
                        <a:latin typeface="Helvetica"/>
                        <a:cs typeface="Helvetica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75379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000000"/>
                          </a:solidFill>
                          <a:latin typeface="Helvetica"/>
                          <a:cs typeface="Helvetica"/>
                        </a:rPr>
                        <a:t>10:15</a:t>
                      </a:r>
                      <a:endParaRPr lang="en-US" sz="2400" dirty="0">
                        <a:solidFill>
                          <a:srgbClr val="000000"/>
                        </a:solidFill>
                        <a:latin typeface="Helvetica"/>
                        <a:cs typeface="Helvetica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rgbClr val="000000"/>
                          </a:solidFill>
                          <a:latin typeface="Helvetica"/>
                          <a:cs typeface="Helvetica"/>
                        </a:rPr>
                        <a:t>Bob</a:t>
                      </a:r>
                      <a:endParaRPr lang="en-US" sz="2400" b="0" dirty="0">
                        <a:solidFill>
                          <a:srgbClr val="000000"/>
                        </a:solidFill>
                        <a:latin typeface="Helvetica"/>
                        <a:cs typeface="Helvetica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000000"/>
                          </a:solidFill>
                          <a:latin typeface="Helvetica"/>
                          <a:cs typeface="Helvetica"/>
                        </a:rPr>
                        <a:t>Alice</a:t>
                      </a:r>
                      <a:endParaRPr lang="en-US" sz="2400" dirty="0">
                        <a:solidFill>
                          <a:srgbClr val="000000"/>
                        </a:solidFill>
                        <a:latin typeface="Helvetica"/>
                        <a:cs typeface="Helvetica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000000"/>
                          </a:solidFill>
                          <a:latin typeface="Helvetica"/>
                          <a:cs typeface="Helvetica"/>
                        </a:rPr>
                        <a:t>567   B</a:t>
                      </a:r>
                      <a:endParaRPr lang="en-US" sz="2400" dirty="0">
                        <a:solidFill>
                          <a:srgbClr val="000000"/>
                        </a:solidFill>
                        <a:latin typeface="Helvetica"/>
                        <a:cs typeface="Helvetica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75379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Helvetica"/>
                          <a:cs typeface="Helvetica"/>
                        </a:rPr>
                        <a:t>10:17</a:t>
                      </a:r>
                      <a:endParaRPr lang="en-US" sz="2400" dirty="0">
                        <a:solidFill>
                          <a:schemeClr val="bg1">
                            <a:lumMod val="65000"/>
                          </a:schemeClr>
                        </a:solidFill>
                        <a:latin typeface="Helvetica"/>
                        <a:cs typeface="Helvetica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Helvetica"/>
                          <a:cs typeface="Helvetica"/>
                        </a:rPr>
                        <a:t>Carol</a:t>
                      </a:r>
                      <a:endParaRPr lang="en-US" sz="2400" dirty="0">
                        <a:solidFill>
                          <a:schemeClr val="bg1">
                            <a:lumMod val="65000"/>
                          </a:schemeClr>
                        </a:solidFill>
                        <a:latin typeface="Helvetica"/>
                        <a:cs typeface="Helvetica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Helvetica"/>
                          <a:cs typeface="Helvetica"/>
                        </a:rPr>
                        <a:t>Bob</a:t>
                      </a:r>
                      <a:endParaRPr lang="en-US" sz="2400" dirty="0">
                        <a:solidFill>
                          <a:schemeClr val="bg1">
                            <a:lumMod val="65000"/>
                          </a:schemeClr>
                        </a:solidFill>
                        <a:latin typeface="Helvetica"/>
                        <a:cs typeface="Helvetica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Helvetica"/>
                          <a:cs typeface="Helvetica"/>
                        </a:rPr>
                        <a:t>450   B</a:t>
                      </a:r>
                      <a:endParaRPr lang="en-US" sz="2400" dirty="0">
                        <a:solidFill>
                          <a:schemeClr val="bg1">
                            <a:lumMod val="65000"/>
                          </a:schemeClr>
                        </a:solidFill>
                        <a:latin typeface="Helvetica"/>
                        <a:cs typeface="Helvetica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75379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Helvetica"/>
                          <a:cs typeface="Helvetica"/>
                        </a:rPr>
                        <a:t>10:22</a:t>
                      </a:r>
                      <a:endParaRPr lang="en-US" sz="2400" dirty="0">
                        <a:solidFill>
                          <a:schemeClr val="bg1">
                            <a:lumMod val="85000"/>
                          </a:schemeClr>
                        </a:solidFill>
                        <a:latin typeface="Helvetica"/>
                        <a:cs typeface="Helvetica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Helvetica"/>
                          <a:cs typeface="Helvetica"/>
                        </a:rPr>
                        <a:t>Dave</a:t>
                      </a:r>
                      <a:endParaRPr lang="en-US" sz="2400" dirty="0">
                        <a:solidFill>
                          <a:schemeClr val="bg1">
                            <a:lumMod val="85000"/>
                          </a:schemeClr>
                        </a:solidFill>
                        <a:latin typeface="Helvetica"/>
                        <a:cs typeface="Helvetica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Helvetica"/>
                          <a:cs typeface="Helvetica"/>
                        </a:rPr>
                        <a:t>Alice</a:t>
                      </a:r>
                      <a:endParaRPr lang="en-US" sz="2400" dirty="0">
                        <a:solidFill>
                          <a:schemeClr val="bg1">
                            <a:lumMod val="85000"/>
                          </a:schemeClr>
                        </a:solidFill>
                        <a:latin typeface="Helvetica"/>
                        <a:cs typeface="Helvetica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Helvetica"/>
                          <a:cs typeface="Helvetica"/>
                        </a:rPr>
                        <a:t>9382 B</a:t>
                      </a:r>
                      <a:endParaRPr lang="en-US" sz="2400" dirty="0">
                        <a:solidFill>
                          <a:schemeClr val="bg1">
                            <a:lumMod val="85000"/>
                          </a:schemeClr>
                        </a:solidFill>
                        <a:latin typeface="Helvetica"/>
                        <a:cs typeface="Helvetica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D3B9F-2E96-F547-A977-3254DA291AF6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3428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0814" y="-1934823"/>
            <a:ext cx="1305919" cy="130591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846" y="4598168"/>
            <a:ext cx="2698149" cy="1956158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4478312"/>
              </p:ext>
            </p:extLst>
          </p:nvPr>
        </p:nvGraphicFramePr>
        <p:xfrm>
          <a:off x="227939" y="781448"/>
          <a:ext cx="8645383" cy="23768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4567"/>
                <a:gridCol w="2642961"/>
                <a:gridCol w="3592787"/>
                <a:gridCol w="1335068"/>
              </a:tblGrid>
              <a:tr h="475379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000000"/>
                          </a:solidFill>
                          <a:latin typeface="Helvetica"/>
                          <a:cs typeface="Helvetica"/>
                        </a:rPr>
                        <a:t>Time</a:t>
                      </a:r>
                      <a:endParaRPr lang="en-US" sz="2400" dirty="0">
                        <a:solidFill>
                          <a:srgbClr val="000000"/>
                        </a:solidFill>
                        <a:latin typeface="Helvetica"/>
                        <a:cs typeface="Helvetica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000000"/>
                          </a:solidFill>
                          <a:latin typeface="Helvetica"/>
                          <a:cs typeface="Helvetica"/>
                        </a:rPr>
                        <a:t>From</a:t>
                      </a:r>
                      <a:endParaRPr lang="en-US" sz="2400" dirty="0">
                        <a:solidFill>
                          <a:srgbClr val="000000"/>
                        </a:solidFill>
                        <a:latin typeface="Helvetica"/>
                        <a:cs typeface="Helvetica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000000"/>
                          </a:solidFill>
                          <a:latin typeface="Helvetica"/>
                          <a:cs typeface="Helvetica"/>
                        </a:rPr>
                        <a:t>To</a:t>
                      </a:r>
                      <a:endParaRPr lang="en-US" sz="2400" dirty="0">
                        <a:solidFill>
                          <a:srgbClr val="000000"/>
                        </a:solidFill>
                        <a:latin typeface="Helvetica"/>
                        <a:cs typeface="Helvetica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000000"/>
                          </a:solidFill>
                          <a:latin typeface="Helvetica"/>
                          <a:cs typeface="Helvetica"/>
                        </a:rPr>
                        <a:t>Size</a:t>
                      </a:r>
                      <a:endParaRPr lang="en-US" sz="2400" dirty="0">
                        <a:solidFill>
                          <a:srgbClr val="000000"/>
                        </a:solidFill>
                        <a:latin typeface="Helvetica"/>
                        <a:cs typeface="Helvetica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75379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000000"/>
                          </a:solidFill>
                          <a:latin typeface="Helvetica"/>
                          <a:cs typeface="Helvetica"/>
                        </a:rPr>
                        <a:t>10:12</a:t>
                      </a:r>
                      <a:endParaRPr lang="en-US" sz="2400" dirty="0">
                        <a:solidFill>
                          <a:srgbClr val="000000"/>
                        </a:solidFill>
                        <a:latin typeface="Helvetica"/>
                        <a:cs typeface="Helvetica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000000"/>
                          </a:solidFill>
                          <a:latin typeface="Helvetica"/>
                          <a:cs typeface="Helvetica"/>
                        </a:rPr>
                        <a:t>Alice</a:t>
                      </a:r>
                      <a:endParaRPr lang="en-US" sz="2400" dirty="0">
                        <a:solidFill>
                          <a:srgbClr val="000000"/>
                        </a:solidFill>
                        <a:latin typeface="Helvetica"/>
                        <a:cs typeface="Helvetica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Riposte Server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000000"/>
                          </a:solidFill>
                          <a:latin typeface="Helvetica"/>
                          <a:cs typeface="Helvetica"/>
                        </a:rPr>
                        <a:t>207 KB</a:t>
                      </a:r>
                      <a:endParaRPr lang="en-US" sz="2400" dirty="0">
                        <a:solidFill>
                          <a:srgbClr val="000000"/>
                        </a:solidFill>
                        <a:latin typeface="Helvetica"/>
                        <a:cs typeface="Helvetica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75379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000000"/>
                          </a:solidFill>
                          <a:latin typeface="Helvetica"/>
                          <a:cs typeface="Helvetica"/>
                        </a:rPr>
                        <a:t>10:15</a:t>
                      </a:r>
                      <a:endParaRPr lang="en-US" sz="2400" dirty="0">
                        <a:solidFill>
                          <a:srgbClr val="000000"/>
                        </a:solidFill>
                        <a:latin typeface="Helvetica"/>
                        <a:cs typeface="Helvetica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rgbClr val="000000"/>
                          </a:solidFill>
                          <a:latin typeface="Helvetica"/>
                          <a:cs typeface="Helvetica"/>
                        </a:rPr>
                        <a:t>Bob</a:t>
                      </a:r>
                      <a:endParaRPr lang="en-US" sz="2400" b="0" dirty="0">
                        <a:solidFill>
                          <a:srgbClr val="000000"/>
                        </a:solidFill>
                        <a:latin typeface="Helvetica"/>
                        <a:cs typeface="Helvetica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000000"/>
                          </a:solidFill>
                          <a:latin typeface="Helvetica"/>
                          <a:cs typeface="Helvetica"/>
                        </a:rPr>
                        <a:t>Riposte Server</a:t>
                      </a:r>
                      <a:endParaRPr lang="en-US" sz="2400" dirty="0">
                        <a:solidFill>
                          <a:srgbClr val="000000"/>
                        </a:solidFill>
                        <a:latin typeface="Helvetica"/>
                        <a:cs typeface="Helvetica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000000"/>
                          </a:solidFill>
                          <a:latin typeface="Helvetica"/>
                          <a:cs typeface="Helvetica"/>
                        </a:rPr>
                        <a:t>207 KB</a:t>
                      </a:r>
                      <a:endParaRPr lang="en-US" sz="2400" dirty="0">
                        <a:solidFill>
                          <a:srgbClr val="000000"/>
                        </a:solidFill>
                        <a:latin typeface="Helvetica"/>
                        <a:cs typeface="Helvetica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75379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Helvetica"/>
                          <a:cs typeface="Helvetica"/>
                        </a:rPr>
                        <a:t>10:17</a:t>
                      </a:r>
                      <a:endParaRPr lang="en-US" sz="2400" dirty="0">
                        <a:solidFill>
                          <a:schemeClr val="bg1">
                            <a:lumMod val="65000"/>
                          </a:schemeClr>
                        </a:solidFill>
                        <a:latin typeface="Helvetica"/>
                        <a:cs typeface="Helvetica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Helvetica"/>
                          <a:cs typeface="Helvetica"/>
                        </a:rPr>
                        <a:t>Carol</a:t>
                      </a:r>
                      <a:endParaRPr lang="en-US" sz="2400" dirty="0">
                        <a:solidFill>
                          <a:schemeClr val="bg1">
                            <a:lumMod val="65000"/>
                          </a:schemeClr>
                        </a:solidFill>
                        <a:latin typeface="Helvetica"/>
                        <a:cs typeface="Helvetica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Helvetica"/>
                          <a:cs typeface="Helvetica"/>
                        </a:rPr>
                        <a:t>Riposte</a:t>
                      </a:r>
                      <a:r>
                        <a:rPr lang="en-US" sz="2400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Helvetica"/>
                          <a:cs typeface="Helvetica"/>
                        </a:rPr>
                        <a:t> Server</a:t>
                      </a:r>
                      <a:endParaRPr lang="en-US" sz="2400" dirty="0">
                        <a:solidFill>
                          <a:schemeClr val="bg1">
                            <a:lumMod val="65000"/>
                          </a:schemeClr>
                        </a:solidFill>
                        <a:latin typeface="Helvetica"/>
                        <a:cs typeface="Helvetica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Helvetica"/>
                          <a:cs typeface="Helvetica"/>
                        </a:rPr>
                        <a:t>207</a:t>
                      </a:r>
                      <a:r>
                        <a:rPr lang="en-US" sz="2400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Helvetica"/>
                          <a:cs typeface="Helvetica"/>
                        </a:rPr>
                        <a:t> K</a:t>
                      </a:r>
                      <a:r>
                        <a:rPr lang="en-US" sz="24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Helvetica"/>
                          <a:cs typeface="Helvetica"/>
                        </a:rPr>
                        <a:t>B</a:t>
                      </a:r>
                      <a:endParaRPr lang="en-US" sz="2400" dirty="0">
                        <a:solidFill>
                          <a:schemeClr val="bg1">
                            <a:lumMod val="65000"/>
                          </a:schemeClr>
                        </a:solidFill>
                        <a:latin typeface="Helvetica"/>
                        <a:cs typeface="Helvetica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75379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Helvetica"/>
                          <a:cs typeface="Helvetica"/>
                        </a:rPr>
                        <a:t>10:22</a:t>
                      </a:r>
                      <a:endParaRPr lang="en-US" sz="2400" dirty="0">
                        <a:solidFill>
                          <a:schemeClr val="bg1">
                            <a:lumMod val="85000"/>
                          </a:schemeClr>
                        </a:solidFill>
                        <a:latin typeface="Helvetica"/>
                        <a:cs typeface="Helvetica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Helvetica"/>
                          <a:cs typeface="Helvetica"/>
                        </a:rPr>
                        <a:t>Dave</a:t>
                      </a:r>
                      <a:endParaRPr lang="en-US" sz="2400" dirty="0">
                        <a:solidFill>
                          <a:schemeClr val="bg1">
                            <a:lumMod val="85000"/>
                          </a:schemeClr>
                        </a:solidFill>
                        <a:latin typeface="Helvetica"/>
                        <a:cs typeface="Helvetica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Helvetica"/>
                          <a:cs typeface="Helvetica"/>
                        </a:rPr>
                        <a:t>Riposte</a:t>
                      </a:r>
                      <a:r>
                        <a:rPr lang="en-US" sz="2400" baseline="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Helvetica"/>
                          <a:cs typeface="Helvetica"/>
                        </a:rPr>
                        <a:t> Server</a:t>
                      </a:r>
                      <a:endParaRPr lang="en-US" sz="2400" dirty="0">
                        <a:solidFill>
                          <a:schemeClr val="bg1">
                            <a:lumMod val="85000"/>
                          </a:schemeClr>
                        </a:solidFill>
                        <a:latin typeface="Helvetica"/>
                        <a:cs typeface="Helvetica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Helvetica"/>
                          <a:cs typeface="Helvetica"/>
                        </a:rPr>
                        <a:t>207</a:t>
                      </a:r>
                      <a:r>
                        <a:rPr lang="en-US" sz="2400" baseline="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Helvetica"/>
                          <a:cs typeface="Helvetica"/>
                        </a:rPr>
                        <a:t> K</a:t>
                      </a:r>
                      <a:r>
                        <a:rPr lang="en-US" sz="240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Helvetica"/>
                          <a:cs typeface="Helvetica"/>
                        </a:rPr>
                        <a:t>B</a:t>
                      </a:r>
                      <a:endParaRPr lang="en-US" sz="2400" dirty="0">
                        <a:solidFill>
                          <a:schemeClr val="bg1">
                            <a:lumMod val="85000"/>
                          </a:schemeClr>
                        </a:solidFill>
                        <a:latin typeface="Helvetica"/>
                        <a:cs typeface="Helvetica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D3B9F-2E96-F547-A977-3254DA291AF6}" type="slidenum">
              <a:rPr lang="en-US" smtClean="0"/>
              <a:t>44</a:t>
            </a:fld>
            <a:endParaRPr lang="en-US"/>
          </a:p>
        </p:txBody>
      </p:sp>
      <p:sp>
        <p:nvSpPr>
          <p:cNvPr id="8" name="Cloud Callout 7"/>
          <p:cNvSpPr/>
          <p:nvPr/>
        </p:nvSpPr>
        <p:spPr>
          <a:xfrm>
            <a:off x="4282955" y="3780652"/>
            <a:ext cx="2673778" cy="1635031"/>
          </a:xfrm>
          <a:prstGeom prst="cloudCallout">
            <a:avLst>
              <a:gd name="adj1" fmla="val -79649"/>
              <a:gd name="adj2" fmla="val 42850"/>
            </a:avLst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  <a:latin typeface="Helvetica"/>
                <a:cs typeface="Helvetica"/>
              </a:rPr>
              <a:t>?!?</a:t>
            </a:r>
            <a:endParaRPr lang="en-US" sz="4800" b="1" dirty="0">
              <a:solidFill>
                <a:srgbClr val="FF0000"/>
              </a:solidFill>
              <a:latin typeface="Helvetica"/>
              <a:cs typeface="Helvetica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3847563" y="1286933"/>
            <a:ext cx="2536304" cy="1871410"/>
          </a:xfrm>
          <a:prstGeom prst="roundRect">
            <a:avLst/>
          </a:prstGeom>
          <a:noFill/>
          <a:ln w="76200" cmpd="sng"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4568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In many contexts, “hiding the metadata” is as important as hiding the data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Combination of crypto tools with systems design </a:t>
            </a:r>
            <a:r>
              <a:rPr lang="en-US" dirty="0" smtClean="0">
                <a:sym typeface="Wingdings"/>
              </a:rPr>
              <a:t> 1,000,000-user anonymity sets</a:t>
            </a:r>
          </a:p>
          <a:p>
            <a:endParaRPr lang="en-US" dirty="0" smtClean="0">
              <a:sym typeface="Wingdings"/>
            </a:endParaRPr>
          </a:p>
          <a:p>
            <a:pPr marL="0" indent="0">
              <a:buNone/>
            </a:pPr>
            <a:r>
              <a:rPr lang="en-US" dirty="0" smtClean="0">
                <a:sym typeface="Wingdings"/>
              </a:rPr>
              <a:t>Next step</a:t>
            </a:r>
            <a:r>
              <a:rPr lang="en-US" smtClean="0">
                <a:sym typeface="Wingdings"/>
              </a:rPr>
              <a:t>: Better </a:t>
            </a:r>
            <a:r>
              <a:rPr lang="en-US" dirty="0" smtClean="0">
                <a:sym typeface="Wingdings"/>
              </a:rPr>
              <a:t>performance at scale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D3B9F-2E96-F547-A977-3254DA291AF6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7708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D3B9F-2E96-F547-A977-3254DA291AF6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5985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5059" y="0"/>
            <a:ext cx="2345569" cy="312742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Goal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D3B9F-2E96-F547-A977-3254DA291AF6}" type="slidenum">
              <a:rPr lang="en-US" smtClean="0"/>
              <a:t>5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871" y="4693149"/>
            <a:ext cx="1467561" cy="15332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3169" y="4273154"/>
            <a:ext cx="2045740" cy="144800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3068" y="4096523"/>
            <a:ext cx="1650443" cy="172431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29560" y="4602473"/>
            <a:ext cx="2149052" cy="150418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868" y="4859001"/>
            <a:ext cx="2045740" cy="144800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0090" y="4859001"/>
            <a:ext cx="1650443" cy="172431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16007" y="5035538"/>
            <a:ext cx="2149052" cy="150418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11377" y="5273469"/>
            <a:ext cx="2045740" cy="1448006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457200" y="4096523"/>
            <a:ext cx="6096000" cy="2761477"/>
          </a:xfrm>
          <a:prstGeom prst="ellipse">
            <a:avLst/>
          </a:prstGeom>
          <a:noFill/>
          <a:ln w="38100" cmpd="sng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17808" y="2551204"/>
            <a:ext cx="5116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Helvetica"/>
                <a:cs typeface="Helvetica"/>
              </a:rPr>
              <a:t>The “Anonymity Set”</a:t>
            </a:r>
            <a:endParaRPr lang="en-US" sz="3600" dirty="0">
              <a:latin typeface="Helvetica"/>
              <a:cs typeface="Helvetica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2281432" y="3318933"/>
            <a:ext cx="224701" cy="626534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46453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Goal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D3B9F-2E96-F547-A977-3254DA291AF6}" type="slidenum">
              <a:rPr lang="en-US" smtClean="0"/>
              <a:t>6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871" y="4693149"/>
            <a:ext cx="1467561" cy="15332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3169" y="4273154"/>
            <a:ext cx="2045740" cy="144800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3068" y="4096523"/>
            <a:ext cx="1650443" cy="172431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9560" y="4602473"/>
            <a:ext cx="2149052" cy="150418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868" y="4859001"/>
            <a:ext cx="2045740" cy="144800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0090" y="4859001"/>
            <a:ext cx="1650443" cy="172431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16007" y="5035538"/>
            <a:ext cx="2149052" cy="150418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1377" y="5273469"/>
            <a:ext cx="2045740" cy="144800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59029" y="948266"/>
            <a:ext cx="839951" cy="1297221"/>
          </a:xfrm>
          <a:prstGeom prst="rect">
            <a:avLst/>
          </a:prstGeom>
        </p:spPr>
      </p:pic>
      <p:sp>
        <p:nvSpPr>
          <p:cNvPr id="20" name="Cloud 19"/>
          <p:cNvSpPr/>
          <p:nvPr/>
        </p:nvSpPr>
        <p:spPr>
          <a:xfrm>
            <a:off x="4639733" y="274638"/>
            <a:ext cx="4250267" cy="2556933"/>
          </a:xfrm>
          <a:prstGeom prst="cloud">
            <a:avLst/>
          </a:prstGeom>
          <a:noFill/>
          <a:ln w="38100" cmpd="sng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87224" y="582760"/>
            <a:ext cx="839951" cy="129722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45551" y="948266"/>
            <a:ext cx="839951" cy="1297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05279"/>
      </p:ext>
    </p:extLst>
  </p:cSld>
  <p:clrMapOvr>
    <a:masterClrMapping/>
  </p:clrMapOvr>
  <p:transition xmlns:p14="http://schemas.microsoft.com/office/powerpoint/2010/main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6" name="Straight Arrow Connector 65"/>
          <p:cNvCxnSpPr/>
          <p:nvPr/>
        </p:nvCxnSpPr>
        <p:spPr>
          <a:xfrm flipV="1">
            <a:off x="3873812" y="2983972"/>
            <a:ext cx="1595655" cy="1618502"/>
          </a:xfrm>
          <a:prstGeom prst="straightConnector1">
            <a:avLst/>
          </a:prstGeom>
          <a:ln w="57150" cmpd="sng"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 flipV="1">
            <a:off x="2381287" y="2683729"/>
            <a:ext cx="2222224" cy="2206855"/>
          </a:xfrm>
          <a:prstGeom prst="straightConnector1">
            <a:avLst/>
          </a:prstGeom>
          <a:ln w="57150" cmpd="sng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Goal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D3B9F-2E96-F547-A977-3254DA291AF6}" type="slidenum">
              <a:rPr lang="en-US" smtClean="0"/>
              <a:t>7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9029" y="948266"/>
            <a:ext cx="839951" cy="1297221"/>
          </a:xfrm>
          <a:prstGeom prst="rect">
            <a:avLst/>
          </a:prstGeom>
        </p:spPr>
      </p:pic>
      <p:sp>
        <p:nvSpPr>
          <p:cNvPr id="5" name="Cloud 4"/>
          <p:cNvSpPr/>
          <p:nvPr/>
        </p:nvSpPr>
        <p:spPr>
          <a:xfrm>
            <a:off x="4639733" y="274638"/>
            <a:ext cx="4250267" cy="2556933"/>
          </a:xfrm>
          <a:prstGeom prst="cloud">
            <a:avLst/>
          </a:prstGeom>
          <a:noFill/>
          <a:ln w="38100" cmpd="sng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7224" y="582760"/>
            <a:ext cx="839951" cy="129722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5551" y="948266"/>
            <a:ext cx="839951" cy="1297221"/>
          </a:xfrm>
          <a:prstGeom prst="rect">
            <a:avLst/>
          </a:prstGeom>
        </p:spPr>
      </p:pic>
      <p:cxnSp>
        <p:nvCxnSpPr>
          <p:cNvPr id="46" name="Straight Arrow Connector 45"/>
          <p:cNvCxnSpPr/>
          <p:nvPr/>
        </p:nvCxnSpPr>
        <p:spPr>
          <a:xfrm flipV="1">
            <a:off x="1524868" y="2421469"/>
            <a:ext cx="3165665" cy="2469115"/>
          </a:xfrm>
          <a:prstGeom prst="straightConnector1">
            <a:avLst/>
          </a:prstGeom>
          <a:ln w="57150" cmpd="sng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V="1">
            <a:off x="2942195" y="2421469"/>
            <a:ext cx="2070072" cy="2936669"/>
          </a:xfrm>
          <a:prstGeom prst="straightConnector1">
            <a:avLst/>
          </a:prstGeom>
          <a:ln w="57150" cmpd="sng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flipV="1">
            <a:off x="4330976" y="2997200"/>
            <a:ext cx="2222224" cy="2206855"/>
          </a:xfrm>
          <a:prstGeom prst="straightConnector1">
            <a:avLst/>
          </a:prstGeom>
          <a:ln w="57150" cmpd="sng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V="1">
            <a:off x="3928533" y="2831572"/>
            <a:ext cx="1230496" cy="3425650"/>
          </a:xfrm>
          <a:prstGeom prst="straightConnector1">
            <a:avLst/>
          </a:prstGeom>
          <a:ln w="57150" cmpd="sng"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flipV="1">
            <a:off x="2311377" y="2983972"/>
            <a:ext cx="3687603" cy="3122684"/>
          </a:xfrm>
          <a:prstGeom prst="straightConnector1">
            <a:avLst/>
          </a:prstGeom>
          <a:ln w="57150" cmpd="sng"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flipV="1">
            <a:off x="4690533" y="2997200"/>
            <a:ext cx="778934" cy="3109456"/>
          </a:xfrm>
          <a:prstGeom prst="straightConnector1">
            <a:avLst/>
          </a:prstGeom>
          <a:ln w="57150" cmpd="sng">
            <a:solidFill>
              <a:schemeClr val="bg2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2" name="Picture 5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871" y="4693149"/>
            <a:ext cx="1467561" cy="1533250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3169" y="4273154"/>
            <a:ext cx="2045740" cy="1448006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3068" y="4096523"/>
            <a:ext cx="1650443" cy="1724318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29560" y="4602473"/>
            <a:ext cx="2149052" cy="1504183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868" y="4859001"/>
            <a:ext cx="2045740" cy="1448006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0090" y="4859001"/>
            <a:ext cx="1650443" cy="1724318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16007" y="5035538"/>
            <a:ext cx="2149052" cy="1504183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11377" y="5273469"/>
            <a:ext cx="2045740" cy="1448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5978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6266529" y="3773357"/>
            <a:ext cx="1103086" cy="646331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Helvetica"/>
                <a:cs typeface="Helvetica"/>
              </a:rPr>
              <a:t>+</a:t>
            </a:r>
            <a:endParaRPr lang="en-US" sz="3600" b="1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Goal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D3B9F-2E96-F547-A977-3254DA291AF6}" type="slidenum">
              <a:rPr lang="en-US" smtClean="0"/>
              <a:t>8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9029" y="948266"/>
            <a:ext cx="839951" cy="1297221"/>
          </a:xfrm>
          <a:prstGeom prst="rect">
            <a:avLst/>
          </a:prstGeom>
        </p:spPr>
      </p:pic>
      <p:sp>
        <p:nvSpPr>
          <p:cNvPr id="5" name="Cloud 4"/>
          <p:cNvSpPr/>
          <p:nvPr/>
        </p:nvSpPr>
        <p:spPr>
          <a:xfrm>
            <a:off x="4639733" y="274638"/>
            <a:ext cx="4250267" cy="2556933"/>
          </a:xfrm>
          <a:prstGeom prst="cloud">
            <a:avLst/>
          </a:prstGeom>
          <a:noFill/>
          <a:ln w="38100" cmpd="sng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7224" y="582760"/>
            <a:ext cx="839951" cy="129722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5551" y="948266"/>
            <a:ext cx="839951" cy="12972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3871" y="4693149"/>
            <a:ext cx="1467561" cy="15332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43169" y="4273154"/>
            <a:ext cx="2045740" cy="144800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53068" y="4096523"/>
            <a:ext cx="1650443" cy="172431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29560" y="4602473"/>
            <a:ext cx="2149052" cy="150418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868" y="4859001"/>
            <a:ext cx="2045740" cy="144800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0090" y="4859001"/>
            <a:ext cx="1650443" cy="172431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16007" y="5035538"/>
            <a:ext cx="2149052" cy="150418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1377" y="5273469"/>
            <a:ext cx="2045740" cy="1448006"/>
          </a:xfrm>
          <a:prstGeom prst="rect">
            <a:avLst/>
          </a:prstGeom>
        </p:spPr>
      </p:pic>
      <p:sp>
        <p:nvSpPr>
          <p:cNvPr id="26" name="Rounded Rectangular Callout 25"/>
          <p:cNvSpPr/>
          <p:nvPr/>
        </p:nvSpPr>
        <p:spPr>
          <a:xfrm>
            <a:off x="129830" y="2451586"/>
            <a:ext cx="4882438" cy="3525881"/>
          </a:xfrm>
          <a:prstGeom prst="wedgeRoundRectCallout">
            <a:avLst>
              <a:gd name="adj1" fmla="val 80148"/>
              <a:gd name="adj2" fmla="val 3088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485430" y="2752916"/>
            <a:ext cx="4205104" cy="492443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600" dirty="0" smtClean="0">
                <a:solidFill>
                  <a:schemeClr val="bg1">
                    <a:lumMod val="65000"/>
                  </a:schemeClr>
                </a:solidFill>
                <a:latin typeface="Helvetica"/>
                <a:cs typeface="Helvetica"/>
              </a:rPr>
              <a:t>0</a:t>
            </a:r>
            <a:endParaRPr lang="en-US" sz="2600" dirty="0">
              <a:solidFill>
                <a:schemeClr val="bg1">
                  <a:lumMod val="6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85430" y="3245359"/>
            <a:ext cx="4205104" cy="49244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600" dirty="0" smtClean="0">
                <a:latin typeface="Helvetica"/>
                <a:cs typeface="Helvetica"/>
              </a:rPr>
              <a:t>To: </a:t>
            </a:r>
            <a:r>
              <a:rPr lang="en-US" sz="2600" dirty="0" err="1" smtClean="0">
                <a:latin typeface="Helvetica"/>
                <a:cs typeface="Helvetica"/>
              </a:rPr>
              <a:t>taxfraud@stanford.edu</a:t>
            </a:r>
            <a:r>
              <a:rPr lang="en-US" sz="2600" dirty="0" smtClean="0">
                <a:latin typeface="Helvetica"/>
                <a:cs typeface="Helvetica"/>
              </a:rPr>
              <a:t> </a:t>
            </a:r>
            <a:endParaRPr lang="en-US" sz="2600" dirty="0">
              <a:latin typeface="Helvetica"/>
              <a:cs typeface="Helvetica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85430" y="3737802"/>
            <a:ext cx="4205104" cy="492443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600" dirty="0" smtClean="0">
                <a:solidFill>
                  <a:schemeClr val="bg1">
                    <a:lumMod val="65000"/>
                  </a:schemeClr>
                </a:solidFill>
                <a:latin typeface="Helvetica"/>
                <a:cs typeface="Helvetica"/>
              </a:rPr>
              <a:t>0</a:t>
            </a:r>
            <a:endParaRPr lang="en-US" sz="2600" dirty="0">
              <a:solidFill>
                <a:schemeClr val="bg1">
                  <a:lumMod val="6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85430" y="4230245"/>
            <a:ext cx="4205104" cy="49244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600" dirty="0" smtClean="0">
                <a:latin typeface="Helvetica"/>
                <a:cs typeface="Helvetica"/>
              </a:rPr>
              <a:t>Protest will be held </a:t>
            </a:r>
            <a:r>
              <a:rPr lang="en-US" sz="2600" dirty="0" err="1" smtClean="0">
                <a:latin typeface="Helvetica"/>
                <a:cs typeface="Helvetica"/>
              </a:rPr>
              <a:t>tomo</a:t>
            </a:r>
            <a:r>
              <a:rPr lang="en-US" sz="2600" dirty="0" smtClean="0">
                <a:latin typeface="Helvetica"/>
                <a:cs typeface="Helvetica"/>
              </a:rPr>
              <a:t>…</a:t>
            </a:r>
            <a:endParaRPr lang="en-US" sz="2600" dirty="0">
              <a:latin typeface="Helvetica"/>
              <a:cs typeface="Helvetica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85430" y="4731008"/>
            <a:ext cx="4205104" cy="49244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600" dirty="0" smtClean="0">
                <a:latin typeface="Helvetica"/>
                <a:cs typeface="Helvetica"/>
              </a:rPr>
              <a:t>See my cat photos at w…</a:t>
            </a:r>
            <a:endParaRPr lang="en-US" sz="2600" dirty="0">
              <a:latin typeface="Helvetica"/>
              <a:cs typeface="Helvetica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85430" y="5223451"/>
            <a:ext cx="4205104" cy="492443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600" dirty="0" smtClean="0">
                <a:solidFill>
                  <a:schemeClr val="bg1">
                    <a:lumMod val="65000"/>
                  </a:schemeClr>
                </a:solidFill>
                <a:latin typeface="Helvetica"/>
                <a:cs typeface="Helvetica"/>
              </a:rPr>
              <a:t>0</a:t>
            </a:r>
            <a:endParaRPr lang="en-US" sz="2600" dirty="0">
              <a:solidFill>
                <a:schemeClr val="bg1">
                  <a:lumMod val="65000"/>
                </a:schemeClr>
              </a:solidFill>
              <a:latin typeface="Helvetica"/>
              <a:cs typeface="Helvetica"/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5765059" y="2245488"/>
            <a:ext cx="622165" cy="1492314"/>
          </a:xfrm>
          <a:prstGeom prst="straightConnector1">
            <a:avLst/>
          </a:prstGeom>
          <a:ln w="57150" cmpd="sng">
            <a:solidFill>
              <a:srgbClr val="984807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>
            <a:off x="6773333" y="2048933"/>
            <a:ext cx="1" cy="1688869"/>
          </a:xfrm>
          <a:prstGeom prst="straightConnector1">
            <a:avLst/>
          </a:prstGeom>
          <a:ln w="57150" cmpd="sng">
            <a:solidFill>
              <a:srgbClr val="984807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>
            <a:off x="7227175" y="2245488"/>
            <a:ext cx="545225" cy="1492314"/>
          </a:xfrm>
          <a:prstGeom prst="straightConnector1">
            <a:avLst/>
          </a:prstGeom>
          <a:ln w="57150" cmpd="sng">
            <a:solidFill>
              <a:srgbClr val="984807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Rounded Rectangular Callout 35"/>
          <p:cNvSpPr/>
          <p:nvPr/>
        </p:nvSpPr>
        <p:spPr>
          <a:xfrm>
            <a:off x="494453" y="284925"/>
            <a:ext cx="3873812" cy="1852011"/>
          </a:xfrm>
          <a:prstGeom prst="wedgeRoundRectCallout">
            <a:avLst>
              <a:gd name="adj1" fmla="val 36676"/>
              <a:gd name="adj2" fmla="val 80141"/>
              <a:gd name="adj3" fmla="val 16667"/>
            </a:avLst>
          </a:prstGeom>
          <a:solidFill>
            <a:srgbClr val="FFF308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Helvetica"/>
                <a:cs typeface="Helvetica"/>
              </a:rPr>
              <a:t>DBs </a:t>
            </a:r>
            <a:r>
              <a:rPr lang="en-US" sz="3200" u="sng" dirty="0" smtClean="0">
                <a:solidFill>
                  <a:schemeClr val="tx1"/>
                </a:solidFill>
                <a:latin typeface="Helvetica"/>
                <a:cs typeface="Helvetica"/>
              </a:rPr>
              <a:t>do not</a:t>
            </a:r>
            <a:r>
              <a:rPr lang="en-US" sz="3200" dirty="0" smtClean="0">
                <a:solidFill>
                  <a:schemeClr val="tx1"/>
                </a:solidFill>
                <a:latin typeface="Helvetica"/>
                <a:cs typeface="Helvetica"/>
              </a:rPr>
              <a:t> learn who wrote which message</a:t>
            </a:r>
            <a:endParaRPr lang="en-US" sz="320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5050901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6" grpId="0" animBg="1"/>
      <p:bldP spid="28" grpId="0" animBg="1"/>
      <p:bldP spid="29" grpId="0" animBg="1"/>
      <p:bldP spid="30" grpId="0" animBg="1"/>
      <p:bldP spid="32" grpId="0" animBg="1"/>
      <p:bldP spid="33" grpId="0" animBg="1"/>
      <p:bldP spid="34" grpId="0" animBg="1"/>
      <p:bldP spid="3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D3B9F-2E96-F547-A977-3254DA291AF6}" type="slidenum">
              <a:rPr lang="en-US" smtClean="0"/>
              <a:t>9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9029" y="948266"/>
            <a:ext cx="839951" cy="1297221"/>
          </a:xfrm>
          <a:prstGeom prst="rect">
            <a:avLst/>
          </a:prstGeom>
        </p:spPr>
      </p:pic>
      <p:sp>
        <p:nvSpPr>
          <p:cNvPr id="5" name="Cloud 4"/>
          <p:cNvSpPr/>
          <p:nvPr/>
        </p:nvSpPr>
        <p:spPr>
          <a:xfrm>
            <a:off x="4639733" y="274638"/>
            <a:ext cx="4250267" cy="2556933"/>
          </a:xfrm>
          <a:prstGeom prst="cloud">
            <a:avLst/>
          </a:prstGeom>
          <a:noFill/>
          <a:ln w="38100" cmpd="sng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7224" y="582760"/>
            <a:ext cx="839951" cy="129722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5551" y="948266"/>
            <a:ext cx="839951" cy="1297221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871" y="4693149"/>
            <a:ext cx="1467561" cy="1533250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3169" y="4273154"/>
            <a:ext cx="2045740" cy="1448006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3068" y="4096523"/>
            <a:ext cx="1650443" cy="1724318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29560" y="4602473"/>
            <a:ext cx="2149052" cy="1504183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868" y="4859001"/>
            <a:ext cx="2045740" cy="1448006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0090" y="4859001"/>
            <a:ext cx="1650443" cy="1724318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16007" y="5035538"/>
            <a:ext cx="2149052" cy="1504183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11377" y="5273469"/>
            <a:ext cx="2045740" cy="1448006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320416" y="582760"/>
            <a:ext cx="448371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Helvetica"/>
                <a:cs typeface="Helvetica"/>
              </a:rPr>
              <a:t>Building block for systems related </a:t>
            </a:r>
            <a:r>
              <a:rPr lang="en-US" sz="3200" dirty="0">
                <a:latin typeface="Helvetica"/>
                <a:cs typeface="Helvetica"/>
              </a:rPr>
              <a:t>to “hiding the metadata”</a:t>
            </a:r>
          </a:p>
          <a:p>
            <a:r>
              <a:rPr lang="en-US" sz="2600" dirty="0" smtClean="0">
                <a:latin typeface="Helvetica"/>
                <a:cs typeface="Helvetica"/>
                <a:sym typeface="Wingdings"/>
              </a:rPr>
              <a:t> Anonymous Twitter</a:t>
            </a:r>
          </a:p>
          <a:p>
            <a:r>
              <a:rPr lang="en-US" sz="2600" dirty="0" smtClean="0">
                <a:latin typeface="Helvetica"/>
                <a:cs typeface="Helvetica"/>
                <a:sym typeface="Wingdings"/>
              </a:rPr>
              <a:t> Anonymous surveys</a:t>
            </a:r>
          </a:p>
          <a:p>
            <a:r>
              <a:rPr lang="en-US" sz="2600" dirty="0" smtClean="0">
                <a:latin typeface="Helvetica"/>
                <a:cs typeface="Helvetica"/>
                <a:sym typeface="Wingdings"/>
              </a:rPr>
              <a:t> Private </a:t>
            </a:r>
            <a:r>
              <a:rPr lang="en-US" sz="2600" dirty="0">
                <a:latin typeface="Helvetica"/>
                <a:cs typeface="Helvetica"/>
                <a:sym typeface="Wingdings"/>
              </a:rPr>
              <a:t>messaging, </a:t>
            </a:r>
            <a:r>
              <a:rPr lang="en-US" sz="2600" dirty="0" smtClean="0">
                <a:latin typeface="Helvetica"/>
                <a:cs typeface="Helvetica"/>
                <a:sym typeface="Wingdings"/>
              </a:rPr>
              <a:t>etc.</a:t>
            </a:r>
            <a:endParaRPr lang="en-US" sz="2600" dirty="0">
              <a:latin typeface="Helvetica"/>
              <a:cs typeface="Helvetica"/>
            </a:endParaRPr>
          </a:p>
          <a:p>
            <a:endParaRPr lang="en-US" sz="2400" dirty="0" smtClean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42132259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19023</TotalTime>
  <Words>1362</Words>
  <Application>Microsoft Macintosh PowerPoint</Application>
  <PresentationFormat>On-screen Show (4:3)</PresentationFormat>
  <Paragraphs>656</Paragraphs>
  <Slides>46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7" baseType="lpstr">
      <vt:lpstr>Office Theme</vt:lpstr>
      <vt:lpstr>Riposte: An Anonymous Messaging System Handling Millions of Users</vt:lpstr>
      <vt:lpstr>PowerPoint Presentation</vt:lpstr>
      <vt:lpstr>PowerPoint Presentation</vt:lpstr>
      <vt:lpstr>PowerPoint Presentation</vt:lpstr>
      <vt:lpstr>Goal</vt:lpstr>
      <vt:lpstr>Goal</vt:lpstr>
      <vt:lpstr>Goal</vt:lpstr>
      <vt:lpstr>Goal</vt:lpstr>
      <vt:lpstr>PowerPoint Presentation</vt:lpstr>
      <vt:lpstr>PowerPoint Presentation</vt:lpstr>
      <vt:lpstr>Outline</vt:lpstr>
      <vt:lpstr> “Straw man” Scheme [Chaum ‘88]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First-Attempt Scheme: Properties</vt:lpstr>
      <vt:lpstr>Outline</vt:lpstr>
      <vt:lpstr>Outline</vt:lpstr>
      <vt:lpstr>Outline</vt:lpstr>
      <vt:lpstr>Challenge: Bandwidth Efficiency</vt:lpstr>
      <vt:lpstr>Distributed Point Function</vt:lpstr>
      <vt:lpstr>Distributed Point Function</vt:lpstr>
      <vt:lpstr>PowerPoint Presentation</vt:lpstr>
      <vt:lpstr>PowerPoint Presentation</vt:lpstr>
      <vt:lpstr>PowerPoint Presentation</vt:lpstr>
      <vt:lpstr>Outline</vt:lpstr>
      <vt:lpstr>Bottom-Line Result</vt:lpstr>
      <vt:lpstr>Throughput (anonymous Twitter)</vt:lpstr>
      <vt:lpstr>PowerPoint Presentation</vt:lpstr>
      <vt:lpstr>PowerPoint Presentation</vt:lpstr>
      <vt:lpstr>Conclusion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Henry Corrigan-Gibbs</dc:creator>
  <cp:lastModifiedBy>Henry Corrigan-Gibbs</cp:lastModifiedBy>
  <cp:revision>1703</cp:revision>
  <cp:lastPrinted>2014-11-23T18:06:09Z</cp:lastPrinted>
  <dcterms:created xsi:type="dcterms:W3CDTF">2014-04-09T18:50:47Z</dcterms:created>
  <dcterms:modified xsi:type="dcterms:W3CDTF">2015-05-21T04:27:04Z</dcterms:modified>
</cp:coreProperties>
</file>